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20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21.xml" ContentType="application/vnd.openxmlformats-officedocument.presentationml.notesSlide+xml"/>
  <Override PartName="/ppt/theme/themeOverride20.xml" ContentType="application/vnd.openxmlformats-officedocument.themeOverride+xml"/>
  <Override PartName="/ppt/notesSlides/notesSlide22.xml" ContentType="application/vnd.openxmlformats-officedocument.presentationml.notesSlide+xml"/>
  <Override PartName="/ppt/theme/themeOverride21.xml" ContentType="application/vnd.openxmlformats-officedocument.themeOverride+xml"/>
  <Override PartName="/ppt/notesSlides/notesSlide23.xml" ContentType="application/vnd.openxmlformats-officedocument.presentationml.notesSlide+xml"/>
  <Override PartName="/ppt/theme/themeOverride22.xml" ContentType="application/vnd.openxmlformats-officedocument.themeOverride+xml"/>
  <Override PartName="/ppt/notesSlides/notesSlide24.xml" ContentType="application/vnd.openxmlformats-officedocument.presentationml.notesSlide+xml"/>
  <Override PartName="/ppt/theme/themeOverride23.xml" ContentType="application/vnd.openxmlformats-officedocument.themeOverride+xml"/>
  <Override PartName="/ppt/notesSlides/notesSlide25.xml" ContentType="application/vnd.openxmlformats-officedocument.presentationml.notesSlide+xml"/>
  <Override PartName="/ppt/theme/themeOverride24.xml" ContentType="application/vnd.openxmlformats-officedocument.themeOverride+xml"/>
  <Override PartName="/ppt/notesSlides/notesSlide26.xml" ContentType="application/vnd.openxmlformats-officedocument.presentationml.notesSlide+xml"/>
  <Override PartName="/ppt/theme/themeOverride25.xml" ContentType="application/vnd.openxmlformats-officedocument.themeOverride+xml"/>
  <Override PartName="/ppt/notesSlides/notesSlide27.xml" ContentType="application/vnd.openxmlformats-officedocument.presentationml.notesSlide+xml"/>
  <Override PartName="/ppt/theme/themeOverride26.xml" ContentType="application/vnd.openxmlformats-officedocument.themeOverride+xml"/>
  <Override PartName="/ppt/notesSlides/notesSlide28.xml" ContentType="application/vnd.openxmlformats-officedocument.presentationml.notesSlide+xml"/>
  <Override PartName="/ppt/theme/themeOverride27.xml" ContentType="application/vnd.openxmlformats-officedocument.themeOverride+xml"/>
  <Override PartName="/ppt/notesSlides/notesSlide29.xml" ContentType="application/vnd.openxmlformats-officedocument.presentationml.notesSlide+xml"/>
  <Override PartName="/ppt/theme/themeOverride28.xml" ContentType="application/vnd.openxmlformats-officedocument.themeOverride+xml"/>
  <Override PartName="/ppt/notesSlides/notesSlide30.xml" ContentType="application/vnd.openxmlformats-officedocument.presentationml.notesSlide+xml"/>
  <Override PartName="/ppt/theme/themeOverride29.xml" ContentType="application/vnd.openxmlformats-officedocument.themeOverride+xml"/>
  <Override PartName="/ppt/notesSlides/notesSlide31.xml" ContentType="application/vnd.openxmlformats-officedocument.presentationml.notesSlide+xml"/>
  <Override PartName="/ppt/theme/themeOverride30.xml" ContentType="application/vnd.openxmlformats-officedocument.themeOverride+xml"/>
  <Override PartName="/ppt/notesSlides/notesSlide32.xml" ContentType="application/vnd.openxmlformats-officedocument.presentationml.notesSlide+xml"/>
  <Override PartName="/ppt/theme/themeOverride31.xml" ContentType="application/vnd.openxmlformats-officedocument.themeOverride+xml"/>
  <Override PartName="/ppt/notesSlides/notesSlide33.xml" ContentType="application/vnd.openxmlformats-officedocument.presentationml.notesSlide+xml"/>
  <Override PartName="/ppt/theme/themeOverride32.xml" ContentType="application/vnd.openxmlformats-officedocument.themeOverride+xml"/>
  <Override PartName="/ppt/notesSlides/notesSlide34.xml" ContentType="application/vnd.openxmlformats-officedocument.presentationml.notesSlide+xml"/>
  <Override PartName="/ppt/theme/themeOverride33.xml" ContentType="application/vnd.openxmlformats-officedocument.themeOverride+xml"/>
  <Override PartName="/ppt/notesSlides/notesSlide35.xml" ContentType="application/vnd.openxmlformats-officedocument.presentationml.notesSlide+xml"/>
  <Override PartName="/ppt/theme/themeOverride34.xml" ContentType="application/vnd.openxmlformats-officedocument.themeOverride+xml"/>
  <Override PartName="/ppt/notesSlides/notesSlide36.xml" ContentType="application/vnd.openxmlformats-officedocument.presentationml.notesSlide+xml"/>
  <Override PartName="/ppt/theme/themeOverride35.xml" ContentType="application/vnd.openxmlformats-officedocument.themeOverr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theme/themeOverride36.xml" ContentType="application/vnd.openxmlformats-officedocument.themeOverr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theme/themeOverride37.xml" ContentType="application/vnd.openxmlformats-officedocument.themeOverride+xml"/>
  <Override PartName="/ppt/notesSlides/notesSlide41.xml" ContentType="application/vnd.openxmlformats-officedocument.presentationml.notesSlide+xml"/>
  <Override PartName="/ppt/theme/themeOverride38.xml" ContentType="application/vnd.openxmlformats-officedocument.themeOverride+xml"/>
  <Override PartName="/ppt/notesSlides/notesSlide42.xml" ContentType="application/vnd.openxmlformats-officedocument.presentationml.notesSlide+xml"/>
  <Override PartName="/ppt/theme/themeOverride39.xml" ContentType="application/vnd.openxmlformats-officedocument.themeOverr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theme/themeOverride40.xml" ContentType="application/vnd.openxmlformats-officedocument.themeOverride+xml"/>
  <Override PartName="/ppt/notesSlides/notesSlide47.xml" ContentType="application/vnd.openxmlformats-officedocument.presentationml.notesSlide+xml"/>
  <Override PartName="/ppt/theme/themeOverride41.xml" ContentType="application/vnd.openxmlformats-officedocument.themeOverride+xml"/>
  <Override PartName="/ppt/notesSlides/notesSlide48.xml" ContentType="application/vnd.openxmlformats-officedocument.presentationml.notesSlide+xml"/>
  <Override PartName="/ppt/theme/themeOverride42.xml" ContentType="application/vnd.openxmlformats-officedocument.themeOverride+xml"/>
  <Override PartName="/ppt/notesSlides/notesSlide49.xml" ContentType="application/vnd.openxmlformats-officedocument.presentationml.notesSlide+xml"/>
  <Override PartName="/ppt/theme/themeOverride43.xml" ContentType="application/vnd.openxmlformats-officedocument.themeOverr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media/image124.jpg" ContentType="image/jpeg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6" r:id="rId2"/>
    <p:sldId id="900" r:id="rId3"/>
    <p:sldId id="730" r:id="rId4"/>
    <p:sldId id="738" r:id="rId5"/>
    <p:sldId id="906" r:id="rId6"/>
    <p:sldId id="907" r:id="rId7"/>
    <p:sldId id="700" r:id="rId8"/>
    <p:sldId id="731" r:id="rId9"/>
    <p:sldId id="637" r:id="rId10"/>
    <p:sldId id="726" r:id="rId11"/>
    <p:sldId id="737" r:id="rId12"/>
    <p:sldId id="302" r:id="rId13"/>
    <p:sldId id="303" r:id="rId14"/>
    <p:sldId id="899" r:id="rId15"/>
    <p:sldId id="901" r:id="rId16"/>
    <p:sldId id="908" r:id="rId17"/>
    <p:sldId id="909" r:id="rId18"/>
    <p:sldId id="686" r:id="rId19"/>
    <p:sldId id="789" r:id="rId20"/>
    <p:sldId id="791" r:id="rId21"/>
    <p:sldId id="761" r:id="rId22"/>
    <p:sldId id="910" r:id="rId23"/>
    <p:sldId id="911" r:id="rId24"/>
    <p:sldId id="912" r:id="rId25"/>
    <p:sldId id="913" r:id="rId26"/>
    <p:sldId id="914" r:id="rId27"/>
    <p:sldId id="902" r:id="rId28"/>
    <p:sldId id="918" r:id="rId29"/>
    <p:sldId id="919" r:id="rId30"/>
    <p:sldId id="920" r:id="rId31"/>
    <p:sldId id="921" r:id="rId32"/>
    <p:sldId id="922" r:id="rId33"/>
    <p:sldId id="903" r:id="rId34"/>
    <p:sldId id="923" r:id="rId35"/>
    <p:sldId id="915" r:id="rId36"/>
    <p:sldId id="916" r:id="rId37"/>
    <p:sldId id="917" r:id="rId38"/>
    <p:sldId id="925" r:id="rId39"/>
    <p:sldId id="924" r:id="rId40"/>
    <p:sldId id="763" r:id="rId41"/>
    <p:sldId id="261" r:id="rId42"/>
    <p:sldId id="708" r:id="rId43"/>
    <p:sldId id="288" r:id="rId44"/>
    <p:sldId id="930" r:id="rId45"/>
    <p:sldId id="926" r:id="rId46"/>
    <p:sldId id="707" r:id="rId47"/>
    <p:sldId id="655" r:id="rId48"/>
    <p:sldId id="658" r:id="rId49"/>
    <p:sldId id="657" r:id="rId50"/>
    <p:sldId id="693" r:id="rId51"/>
    <p:sldId id="928" r:id="rId52"/>
    <p:sldId id="929" r:id="rId53"/>
    <p:sldId id="898" r:id="rId54"/>
    <p:sldId id="733" r:id="rId55"/>
    <p:sldId id="711" r:id="rId56"/>
    <p:sldId id="905" r:id="rId57"/>
    <p:sldId id="712" r:id="rId58"/>
    <p:sldId id="722" r:id="rId5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85"/>
    <p:restoredTop sz="97887" autoAdjust="0"/>
  </p:normalViewPr>
  <p:slideViewPr>
    <p:cSldViewPr>
      <p:cViewPr>
        <p:scale>
          <a:sx n="66" d="100"/>
          <a:sy n="66" d="100"/>
        </p:scale>
        <p:origin x="1128" y="56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59999" cy="59999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28D6B1-56D0-4C2F-9092-0F1CC67DB655}" type="datetimeFigureOut">
              <a:rPr lang="zh-CN" altLang="en-US" smtClean="0"/>
              <a:t>2025/7/18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AC3CD2-3DA7-4D1A-B976-EACA6307A7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005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9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0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6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2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7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3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8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4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9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5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0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6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1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7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2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8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2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3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9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4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20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5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2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6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22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7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23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8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24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9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25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0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26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1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27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2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28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3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3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29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4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30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5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3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6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32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7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33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8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34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9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35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2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36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4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4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37.xm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5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38.xml"/></Relationships>
</file>

<file path=ppt/notesSlides/_rels/notesSlide4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6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39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0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40.xml"/></Relationships>
</file>

<file path=ppt/notesSlides/_rels/notesSlide4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1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41.xml"/></Relationships>
</file>

<file path=ppt/notesSlides/_rels/notesSlide4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2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42.xml"/></Relationships>
</file>

<file path=ppt/notesSlides/_rels/notesSlide4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3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43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5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7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>
            <a:extLst>
              <a:ext uri="{FF2B5EF4-FFF2-40B4-BE49-F238E27FC236}">
                <a16:creationId xmlns:a16="http://schemas.microsoft.com/office/drawing/2014/main" id="{9D7917B5-EE05-2648-86DD-6B5BACA30C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备注占位符 2">
            <a:extLst>
              <a:ext uri="{FF2B5EF4-FFF2-40B4-BE49-F238E27FC236}">
                <a16:creationId xmlns:a16="http://schemas.microsoft.com/office/drawing/2014/main" id="{C09D7729-EFC1-5849-981A-FD05BC3186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各位评委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</a:rPr>
              <a:t>,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大家上午好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</a:rPr>
              <a:t>.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今天很荣幸能够有机会参加这次答辩，我是来自上海交通大学的王伟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</a:rPr>
              <a:t>,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 今天答辩的题目是“</a:t>
            </a:r>
            <a:r>
              <a:rPr kumimoji="0" lang="zh-CN" altLang="en-US" b="1">
                <a:latin typeface="宋体" panose="02010600030101010101" pitchFamily="2" charset="-122"/>
                <a:ea typeface="宋体" panose="02010600030101010101" pitchFamily="2" charset="-122"/>
              </a:rPr>
              <a:t>重味物理理论研究</a:t>
            </a:r>
            <a:r>
              <a:rPr lang="zh-CN" altLang="en-US">
                <a:latin typeface="宋体" panose="02010600030101010101" pitchFamily="2" charset="-122"/>
                <a:ea typeface="Adobe 黑体 Std R" charset="-122"/>
              </a:rPr>
              <a:t>”。</a:t>
            </a:r>
            <a:r>
              <a:rPr lang="en-US" altLang="zh-CN">
                <a:latin typeface="宋体" panose="02010600030101010101" pitchFamily="2" charset="-122"/>
                <a:ea typeface="Adobe 黑体 Std R" charset="-122"/>
              </a:rPr>
              <a:t> 20s</a:t>
            </a:r>
            <a:endParaRPr lang="zh-CN" altLang="en-US">
              <a:latin typeface="宋体" panose="02010600030101010101" pitchFamily="2" charset="-122"/>
              <a:ea typeface="Adobe 黑体 Std R" charset="-122"/>
            </a:endParaRPr>
          </a:p>
        </p:txBody>
      </p:sp>
      <p:sp>
        <p:nvSpPr>
          <p:cNvPr id="15364" name="灯片编号占位符 3">
            <a:extLst>
              <a:ext uri="{FF2B5EF4-FFF2-40B4-BE49-F238E27FC236}">
                <a16:creationId xmlns:a16="http://schemas.microsoft.com/office/drawing/2014/main" id="{7F9233C9-C79D-2141-B451-CC36AD657DB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3F125756-3D49-CA49-B01E-D0543D315FBC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1</a:t>
            </a:fld>
            <a:endParaRPr lang="en-US" altLang="zh-CN" sz="120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572714-719A-5770-49D8-916CB917D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>
            <a:extLst>
              <a:ext uri="{FF2B5EF4-FFF2-40B4-BE49-F238E27FC236}">
                <a16:creationId xmlns:a16="http://schemas.microsoft.com/office/drawing/2014/main" id="{F49DE3DA-C60F-6DCB-F47B-1DC340933C8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备注占位符 2">
            <a:extLst>
              <a:ext uri="{FF2B5EF4-FFF2-40B4-BE49-F238E27FC236}">
                <a16:creationId xmlns:a16="http://schemas.microsoft.com/office/drawing/2014/main" id="{42A0FB9E-A4E8-5E70-03FF-8910C805DC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人类也建造了多个专门从事重味物理研究的大科学装置。从上世纪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</a:rPr>
              <a:t>90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年代到本世纪初的两个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</a:rPr>
              <a:t>B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介子工厂，到现在正在运行的</a:t>
            </a:r>
            <a:r>
              <a:rPr lang="en-US" altLang="zh-CN" sz="2800" b="1" dirty="0" err="1">
                <a:latin typeface="宋体" panose="02010600030101010101" pitchFamily="2" charset="-122"/>
              </a:rPr>
              <a:t>LHCb</a:t>
            </a:r>
            <a:r>
              <a:rPr lang="zh-CN" altLang="en-US" sz="2800" b="1" dirty="0">
                <a:latin typeface="宋体" panose="02010600030101010101" pitchFamily="2" charset="-122"/>
              </a:rPr>
              <a:t>实验</a:t>
            </a:r>
            <a:r>
              <a:rPr lang="en-US" altLang="zh-CN" sz="2800" b="1" dirty="0">
                <a:latin typeface="宋体" panose="02010600030101010101" pitchFamily="2" charset="-122"/>
              </a:rPr>
              <a:t>,</a:t>
            </a:r>
            <a:r>
              <a:rPr lang="zh-CN" altLang="en-US" sz="2800" b="1" dirty="0">
                <a:latin typeface="宋体" panose="02010600030101010101" pitchFamily="2" charset="-122"/>
              </a:rPr>
              <a:t>我国主导的</a:t>
            </a:r>
            <a:r>
              <a:rPr lang="en-US" altLang="zh-CN" sz="2800" b="1" dirty="0">
                <a:latin typeface="宋体" panose="02010600030101010101" pitchFamily="2" charset="-122"/>
              </a:rPr>
              <a:t>BESIII</a:t>
            </a:r>
            <a:r>
              <a:rPr lang="zh-CN" altLang="en-US" sz="2800" b="1" dirty="0">
                <a:latin typeface="宋体" panose="02010600030101010101" pitchFamily="2" charset="-122"/>
              </a:rPr>
              <a:t>实验和刚刚开始运行的</a:t>
            </a:r>
            <a:r>
              <a:rPr lang="en-US" altLang="zh-CN" sz="2800" b="1" dirty="0">
                <a:latin typeface="宋体" panose="02010600030101010101" pitchFamily="2" charset="-122"/>
              </a:rPr>
              <a:t>Belle-II</a:t>
            </a:r>
            <a:r>
              <a:rPr lang="zh-CN" altLang="en-US" sz="2800" b="1" dirty="0">
                <a:latin typeface="宋体" panose="02010600030101010101" pitchFamily="2" charset="-122"/>
              </a:rPr>
              <a:t>，再到未来计划建造的超级陶粲工厂。</a:t>
            </a:r>
            <a:endParaRPr lang="zh-CN" altLang="en-US" sz="28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9940" name="灯片编号占位符 3">
            <a:extLst>
              <a:ext uri="{FF2B5EF4-FFF2-40B4-BE49-F238E27FC236}">
                <a16:creationId xmlns:a16="http://schemas.microsoft.com/office/drawing/2014/main" id="{33DEB30A-3CD0-970D-2E91-94785994F81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4B4A04D6-B6A3-DB4A-B9D6-7083A686544E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10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6561073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572714-719A-5770-49D8-916CB917D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>
            <a:extLst>
              <a:ext uri="{FF2B5EF4-FFF2-40B4-BE49-F238E27FC236}">
                <a16:creationId xmlns:a16="http://schemas.microsoft.com/office/drawing/2014/main" id="{F49DE3DA-C60F-6DCB-F47B-1DC340933C8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备注占位符 2">
            <a:extLst>
              <a:ext uri="{FF2B5EF4-FFF2-40B4-BE49-F238E27FC236}">
                <a16:creationId xmlns:a16="http://schemas.microsoft.com/office/drawing/2014/main" id="{42A0FB9E-A4E8-5E70-03FF-8910C805DC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人类也建造了多个专门从事重味物理研究的大科学装置。从上世纪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</a:rPr>
              <a:t>90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年代到本世纪初的两个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</a:rPr>
              <a:t>B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介子工厂，到现在正在运行的</a:t>
            </a:r>
            <a:r>
              <a:rPr lang="en-US" altLang="zh-CN" sz="2800" b="1" dirty="0" err="1">
                <a:latin typeface="宋体" panose="02010600030101010101" pitchFamily="2" charset="-122"/>
              </a:rPr>
              <a:t>LHCb</a:t>
            </a:r>
            <a:r>
              <a:rPr lang="zh-CN" altLang="en-US" sz="2800" b="1" dirty="0">
                <a:latin typeface="宋体" panose="02010600030101010101" pitchFamily="2" charset="-122"/>
              </a:rPr>
              <a:t>实验</a:t>
            </a:r>
            <a:r>
              <a:rPr lang="en-US" altLang="zh-CN" sz="2800" b="1" dirty="0">
                <a:latin typeface="宋体" panose="02010600030101010101" pitchFamily="2" charset="-122"/>
              </a:rPr>
              <a:t>,</a:t>
            </a:r>
            <a:r>
              <a:rPr lang="zh-CN" altLang="en-US" sz="2800" b="1" dirty="0">
                <a:latin typeface="宋体" panose="02010600030101010101" pitchFamily="2" charset="-122"/>
              </a:rPr>
              <a:t>我国主导的</a:t>
            </a:r>
            <a:r>
              <a:rPr lang="en-US" altLang="zh-CN" sz="2800" b="1" dirty="0">
                <a:latin typeface="宋体" panose="02010600030101010101" pitchFamily="2" charset="-122"/>
              </a:rPr>
              <a:t>BESIII</a:t>
            </a:r>
            <a:r>
              <a:rPr lang="zh-CN" altLang="en-US" sz="2800" b="1" dirty="0">
                <a:latin typeface="宋体" panose="02010600030101010101" pitchFamily="2" charset="-122"/>
              </a:rPr>
              <a:t>实验和刚刚开始运行的</a:t>
            </a:r>
            <a:r>
              <a:rPr lang="en-US" altLang="zh-CN" sz="2800" b="1" dirty="0">
                <a:latin typeface="宋体" panose="02010600030101010101" pitchFamily="2" charset="-122"/>
              </a:rPr>
              <a:t>Belle-II</a:t>
            </a:r>
            <a:r>
              <a:rPr lang="zh-CN" altLang="en-US" sz="2800" b="1" dirty="0">
                <a:latin typeface="宋体" panose="02010600030101010101" pitchFamily="2" charset="-122"/>
              </a:rPr>
              <a:t>，再到未来计划建造的超级陶粲工厂。</a:t>
            </a:r>
            <a:endParaRPr lang="zh-CN" altLang="en-US" sz="28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9940" name="灯片编号占位符 3">
            <a:extLst>
              <a:ext uri="{FF2B5EF4-FFF2-40B4-BE49-F238E27FC236}">
                <a16:creationId xmlns:a16="http://schemas.microsoft.com/office/drawing/2014/main" id="{33DEB30A-3CD0-970D-2E91-94785994F81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4B4A04D6-B6A3-DB4A-B9D6-7083A686544E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11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14685238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>
            <a:extLst>
              <a:ext uri="{FF2B5EF4-FFF2-40B4-BE49-F238E27FC236}">
                <a16:creationId xmlns:a16="http://schemas.microsoft.com/office/drawing/2014/main" id="{B0F6A8FA-8538-7541-A908-E4044E1E18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备注占位符 2">
            <a:extLst>
              <a:ext uri="{FF2B5EF4-FFF2-40B4-BE49-F238E27FC236}">
                <a16:creationId xmlns:a16="http://schemas.microsoft.com/office/drawing/2014/main" id="{0CEE6902-30BE-4749-BF51-492CF805A4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r>
              <a:rPr lang="zh-CN" altLang="en-US" sz="2000">
                <a:latin typeface="Calibri" panose="020F0502020204030204" pitchFamily="34" charset="0"/>
                <a:ea typeface="宋体" panose="02010600030101010101" pitchFamily="2" charset="-122"/>
              </a:rPr>
              <a:t>我将从以下三个方面进行汇报！</a:t>
            </a:r>
            <a:r>
              <a:rPr lang="en-US" altLang="zh-CN" sz="2800">
                <a:latin typeface="Calibri" panose="020F0502020204030204" pitchFamily="34" charset="0"/>
                <a:ea typeface="宋体" panose="02010600030101010101" pitchFamily="2" charset="-122"/>
              </a:rPr>
              <a:t>10s</a:t>
            </a:r>
            <a:endParaRPr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7412" name="灯片编号占位符 3">
            <a:extLst>
              <a:ext uri="{FF2B5EF4-FFF2-40B4-BE49-F238E27FC236}">
                <a16:creationId xmlns:a16="http://schemas.microsoft.com/office/drawing/2014/main" id="{B94D711F-28C1-1A4B-A2F7-5E89CF5BF64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DD597074-0273-BF4C-8E7F-B078D591EE6E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15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35163419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572714-719A-5770-49D8-916CB917D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>
            <a:extLst>
              <a:ext uri="{FF2B5EF4-FFF2-40B4-BE49-F238E27FC236}">
                <a16:creationId xmlns:a16="http://schemas.microsoft.com/office/drawing/2014/main" id="{F49DE3DA-C60F-6DCB-F47B-1DC340933C8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备注占位符 2">
            <a:extLst>
              <a:ext uri="{FF2B5EF4-FFF2-40B4-BE49-F238E27FC236}">
                <a16:creationId xmlns:a16="http://schemas.microsoft.com/office/drawing/2014/main" id="{42A0FB9E-A4E8-5E70-03FF-8910C805DC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人类也建造了多个专门从事重味物理研究的大科学装置。从上世纪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</a:rPr>
              <a:t>90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年代到本世纪初的两个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</a:rPr>
              <a:t>B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介子工厂，到现在正在运行的</a:t>
            </a:r>
            <a:r>
              <a:rPr lang="en-US" altLang="zh-CN" sz="2800" b="1" dirty="0" err="1">
                <a:latin typeface="宋体" panose="02010600030101010101" pitchFamily="2" charset="-122"/>
              </a:rPr>
              <a:t>LHCb</a:t>
            </a:r>
            <a:r>
              <a:rPr lang="zh-CN" altLang="en-US" sz="2800" b="1" dirty="0">
                <a:latin typeface="宋体" panose="02010600030101010101" pitchFamily="2" charset="-122"/>
              </a:rPr>
              <a:t>实验</a:t>
            </a:r>
            <a:r>
              <a:rPr lang="en-US" altLang="zh-CN" sz="2800" b="1" dirty="0">
                <a:latin typeface="宋体" panose="02010600030101010101" pitchFamily="2" charset="-122"/>
              </a:rPr>
              <a:t>,</a:t>
            </a:r>
            <a:r>
              <a:rPr lang="zh-CN" altLang="en-US" sz="2800" b="1" dirty="0">
                <a:latin typeface="宋体" panose="02010600030101010101" pitchFamily="2" charset="-122"/>
              </a:rPr>
              <a:t>我国主导的</a:t>
            </a:r>
            <a:r>
              <a:rPr lang="en-US" altLang="zh-CN" sz="2800" b="1" dirty="0">
                <a:latin typeface="宋体" panose="02010600030101010101" pitchFamily="2" charset="-122"/>
              </a:rPr>
              <a:t>BESIII</a:t>
            </a:r>
            <a:r>
              <a:rPr lang="zh-CN" altLang="en-US" sz="2800" b="1" dirty="0">
                <a:latin typeface="宋体" panose="02010600030101010101" pitchFamily="2" charset="-122"/>
              </a:rPr>
              <a:t>实验和刚刚开始运行的</a:t>
            </a:r>
            <a:r>
              <a:rPr lang="en-US" altLang="zh-CN" sz="2800" b="1" dirty="0">
                <a:latin typeface="宋体" panose="02010600030101010101" pitchFamily="2" charset="-122"/>
              </a:rPr>
              <a:t>Belle-II</a:t>
            </a:r>
            <a:r>
              <a:rPr lang="zh-CN" altLang="en-US" sz="2800" b="1" dirty="0">
                <a:latin typeface="宋体" panose="02010600030101010101" pitchFamily="2" charset="-122"/>
              </a:rPr>
              <a:t>，再到未来计划建造的超级陶粲工厂。</a:t>
            </a:r>
            <a:endParaRPr lang="zh-CN" altLang="en-US" sz="28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9940" name="灯片编号占位符 3">
            <a:extLst>
              <a:ext uri="{FF2B5EF4-FFF2-40B4-BE49-F238E27FC236}">
                <a16:creationId xmlns:a16="http://schemas.microsoft.com/office/drawing/2014/main" id="{33DEB30A-3CD0-970D-2E91-94785994F81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4B4A04D6-B6A3-DB4A-B9D6-7083A686544E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16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8559381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572714-719A-5770-49D8-916CB917D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>
            <a:extLst>
              <a:ext uri="{FF2B5EF4-FFF2-40B4-BE49-F238E27FC236}">
                <a16:creationId xmlns:a16="http://schemas.microsoft.com/office/drawing/2014/main" id="{F49DE3DA-C60F-6DCB-F47B-1DC340933C8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备注占位符 2">
            <a:extLst>
              <a:ext uri="{FF2B5EF4-FFF2-40B4-BE49-F238E27FC236}">
                <a16:creationId xmlns:a16="http://schemas.microsoft.com/office/drawing/2014/main" id="{42A0FB9E-A4E8-5E70-03FF-8910C805DC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人类也建造了多个专门从事重味物理研究的大科学装置。从上世纪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</a:rPr>
              <a:t>90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年代到本世纪初的两个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</a:rPr>
              <a:t>B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介子工厂，到现在正在运行的</a:t>
            </a:r>
            <a:r>
              <a:rPr lang="en-US" altLang="zh-CN" sz="2800" b="1" dirty="0" err="1">
                <a:latin typeface="宋体" panose="02010600030101010101" pitchFamily="2" charset="-122"/>
              </a:rPr>
              <a:t>LHCb</a:t>
            </a:r>
            <a:r>
              <a:rPr lang="zh-CN" altLang="en-US" sz="2800" b="1" dirty="0">
                <a:latin typeface="宋体" panose="02010600030101010101" pitchFamily="2" charset="-122"/>
              </a:rPr>
              <a:t>实验</a:t>
            </a:r>
            <a:r>
              <a:rPr lang="en-US" altLang="zh-CN" sz="2800" b="1" dirty="0">
                <a:latin typeface="宋体" panose="02010600030101010101" pitchFamily="2" charset="-122"/>
              </a:rPr>
              <a:t>,</a:t>
            </a:r>
            <a:r>
              <a:rPr lang="zh-CN" altLang="en-US" sz="2800" b="1" dirty="0">
                <a:latin typeface="宋体" panose="02010600030101010101" pitchFamily="2" charset="-122"/>
              </a:rPr>
              <a:t>我国主导的</a:t>
            </a:r>
            <a:r>
              <a:rPr lang="en-US" altLang="zh-CN" sz="2800" b="1" dirty="0">
                <a:latin typeface="宋体" panose="02010600030101010101" pitchFamily="2" charset="-122"/>
              </a:rPr>
              <a:t>BESIII</a:t>
            </a:r>
            <a:r>
              <a:rPr lang="zh-CN" altLang="en-US" sz="2800" b="1" dirty="0">
                <a:latin typeface="宋体" panose="02010600030101010101" pitchFamily="2" charset="-122"/>
              </a:rPr>
              <a:t>实验和刚刚开始运行的</a:t>
            </a:r>
            <a:r>
              <a:rPr lang="en-US" altLang="zh-CN" sz="2800" b="1" dirty="0">
                <a:latin typeface="宋体" panose="02010600030101010101" pitchFamily="2" charset="-122"/>
              </a:rPr>
              <a:t>Belle-II</a:t>
            </a:r>
            <a:r>
              <a:rPr lang="zh-CN" altLang="en-US" sz="2800" b="1" dirty="0">
                <a:latin typeface="宋体" panose="02010600030101010101" pitchFamily="2" charset="-122"/>
              </a:rPr>
              <a:t>，再到未来计划建造的超级陶粲工厂。</a:t>
            </a:r>
            <a:endParaRPr lang="zh-CN" altLang="en-US" sz="28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9940" name="灯片编号占位符 3">
            <a:extLst>
              <a:ext uri="{FF2B5EF4-FFF2-40B4-BE49-F238E27FC236}">
                <a16:creationId xmlns:a16="http://schemas.microsoft.com/office/drawing/2014/main" id="{33DEB30A-3CD0-970D-2E91-94785994F81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4B4A04D6-B6A3-DB4A-B9D6-7083A686544E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17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16257154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>
            <a:extLst>
              <a:ext uri="{FF2B5EF4-FFF2-40B4-BE49-F238E27FC236}">
                <a16:creationId xmlns:a16="http://schemas.microsoft.com/office/drawing/2014/main" id="{497FD60B-3718-3341-B0E6-D3360C3132A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备注占位符 2">
            <a:extLst>
              <a:ext uri="{FF2B5EF4-FFF2-40B4-BE49-F238E27FC236}">
                <a16:creationId xmlns:a16="http://schemas.microsoft.com/office/drawing/2014/main" id="{19671500-28C4-8347-936C-A3E120E02E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2919" y="3257550"/>
            <a:ext cx="8891081" cy="3086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marL="0" marR="0" lvl="1" algn="l" defTabSz="914400" rtl="0" eaLnBrk="0" fontAlgn="base" latinLnBrk="0" hangingPunct="0">
              <a:lnSpc>
                <a:spcPts val="4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altLang="zh-CN" sz="2800" i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23556" name="灯片编号占位符 3">
            <a:extLst>
              <a:ext uri="{FF2B5EF4-FFF2-40B4-BE49-F238E27FC236}">
                <a16:creationId xmlns:a16="http://schemas.microsoft.com/office/drawing/2014/main" id="{3C983DF2-B14D-364E-B805-1CCF62B4E41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5179484" y="6513910"/>
            <a:ext cx="39624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C31F7038-A57E-6E4D-B3D2-21A588CA3EC9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18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31217730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>
            <a:extLst>
              <a:ext uri="{FF2B5EF4-FFF2-40B4-BE49-F238E27FC236}">
                <a16:creationId xmlns:a16="http://schemas.microsoft.com/office/drawing/2014/main" id="{CB8E757A-06D4-5C40-BE11-8917E3677BD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备注占位符 2">
            <a:extLst>
              <a:ext uri="{FF2B5EF4-FFF2-40B4-BE49-F238E27FC236}">
                <a16:creationId xmlns:a16="http://schemas.microsoft.com/office/drawing/2014/main" id="{95192AE2-5E74-8940-B905-C670FAAC4A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1508" name="灯片编号占位符 3">
            <a:extLst>
              <a:ext uri="{FF2B5EF4-FFF2-40B4-BE49-F238E27FC236}">
                <a16:creationId xmlns:a16="http://schemas.microsoft.com/office/drawing/2014/main" id="{CD9DB44F-479B-B24F-99A4-4099D80492F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91992E32-0492-8B47-91CB-C186BC36597A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19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8508281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>
            <a:extLst>
              <a:ext uri="{FF2B5EF4-FFF2-40B4-BE49-F238E27FC236}">
                <a16:creationId xmlns:a16="http://schemas.microsoft.com/office/drawing/2014/main" id="{CB8E757A-06D4-5C40-BE11-8917E3677BD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备注占位符 2">
            <a:extLst>
              <a:ext uri="{FF2B5EF4-FFF2-40B4-BE49-F238E27FC236}">
                <a16:creationId xmlns:a16="http://schemas.microsoft.com/office/drawing/2014/main" id="{95192AE2-5E74-8940-B905-C670FAAC4A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1508" name="灯片编号占位符 3">
            <a:extLst>
              <a:ext uri="{FF2B5EF4-FFF2-40B4-BE49-F238E27FC236}">
                <a16:creationId xmlns:a16="http://schemas.microsoft.com/office/drawing/2014/main" id="{CD9DB44F-479B-B24F-99A4-4099D80492F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91992E32-0492-8B47-91CB-C186BC36597A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20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40501848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>
            <a:extLst>
              <a:ext uri="{FF2B5EF4-FFF2-40B4-BE49-F238E27FC236}">
                <a16:creationId xmlns:a16="http://schemas.microsoft.com/office/drawing/2014/main" id="{B0F6A8FA-8538-7541-A908-E4044E1E18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备注占位符 2">
            <a:extLst>
              <a:ext uri="{FF2B5EF4-FFF2-40B4-BE49-F238E27FC236}">
                <a16:creationId xmlns:a16="http://schemas.microsoft.com/office/drawing/2014/main" id="{0CEE6902-30BE-4749-BF51-492CF805A4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r>
              <a:rPr lang="zh-CN" altLang="en-US" sz="2000">
                <a:latin typeface="Calibri" panose="020F0502020204030204" pitchFamily="34" charset="0"/>
                <a:ea typeface="宋体" panose="02010600030101010101" pitchFamily="2" charset="-122"/>
              </a:rPr>
              <a:t>我将从以下三个方面进行汇报！</a:t>
            </a:r>
            <a:r>
              <a:rPr lang="en-US" altLang="zh-CN" sz="2800">
                <a:latin typeface="Calibri" panose="020F0502020204030204" pitchFamily="34" charset="0"/>
                <a:ea typeface="宋体" panose="02010600030101010101" pitchFamily="2" charset="-122"/>
              </a:rPr>
              <a:t>10s</a:t>
            </a:r>
            <a:endParaRPr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7412" name="灯片编号占位符 3">
            <a:extLst>
              <a:ext uri="{FF2B5EF4-FFF2-40B4-BE49-F238E27FC236}">
                <a16:creationId xmlns:a16="http://schemas.microsoft.com/office/drawing/2014/main" id="{B94D711F-28C1-1A4B-A2F7-5E89CF5BF64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DD597074-0273-BF4C-8E7F-B078D591EE6E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21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2893364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>
            <a:extLst>
              <a:ext uri="{FF2B5EF4-FFF2-40B4-BE49-F238E27FC236}">
                <a16:creationId xmlns:a16="http://schemas.microsoft.com/office/drawing/2014/main" id="{CB8E757A-06D4-5C40-BE11-8917E3677BD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备注占位符 2">
            <a:extLst>
              <a:ext uri="{FF2B5EF4-FFF2-40B4-BE49-F238E27FC236}">
                <a16:creationId xmlns:a16="http://schemas.microsoft.com/office/drawing/2014/main" id="{95192AE2-5E74-8940-B905-C670FAAC4A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1508" name="灯片编号占位符 3">
            <a:extLst>
              <a:ext uri="{FF2B5EF4-FFF2-40B4-BE49-F238E27FC236}">
                <a16:creationId xmlns:a16="http://schemas.microsoft.com/office/drawing/2014/main" id="{CD9DB44F-479B-B24F-99A4-4099D80492F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91992E32-0492-8B47-91CB-C186BC36597A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22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36800172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>
            <a:extLst>
              <a:ext uri="{FF2B5EF4-FFF2-40B4-BE49-F238E27FC236}">
                <a16:creationId xmlns:a16="http://schemas.microsoft.com/office/drawing/2014/main" id="{B0F6A8FA-8538-7541-A908-E4044E1E18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备注占位符 2">
            <a:extLst>
              <a:ext uri="{FF2B5EF4-FFF2-40B4-BE49-F238E27FC236}">
                <a16:creationId xmlns:a16="http://schemas.microsoft.com/office/drawing/2014/main" id="{0CEE6902-30BE-4749-BF51-492CF805A4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r>
              <a:rPr lang="zh-CN" altLang="en-US" sz="2000">
                <a:latin typeface="Calibri" panose="020F0502020204030204" pitchFamily="34" charset="0"/>
                <a:ea typeface="宋体" panose="02010600030101010101" pitchFamily="2" charset="-122"/>
              </a:rPr>
              <a:t>我将从以下三个方面进行汇报！</a:t>
            </a:r>
            <a:r>
              <a:rPr lang="en-US" altLang="zh-CN" sz="2800">
                <a:latin typeface="Calibri" panose="020F0502020204030204" pitchFamily="34" charset="0"/>
                <a:ea typeface="宋体" panose="02010600030101010101" pitchFamily="2" charset="-122"/>
              </a:rPr>
              <a:t>10s</a:t>
            </a:r>
            <a:endParaRPr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7412" name="灯片编号占位符 3">
            <a:extLst>
              <a:ext uri="{FF2B5EF4-FFF2-40B4-BE49-F238E27FC236}">
                <a16:creationId xmlns:a16="http://schemas.microsoft.com/office/drawing/2014/main" id="{B94D711F-28C1-1A4B-A2F7-5E89CF5BF64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DD597074-0273-BF4C-8E7F-B078D591EE6E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2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34587725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>
            <a:extLst>
              <a:ext uri="{FF2B5EF4-FFF2-40B4-BE49-F238E27FC236}">
                <a16:creationId xmlns:a16="http://schemas.microsoft.com/office/drawing/2014/main" id="{CB8E757A-06D4-5C40-BE11-8917E3677BD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备注占位符 2">
            <a:extLst>
              <a:ext uri="{FF2B5EF4-FFF2-40B4-BE49-F238E27FC236}">
                <a16:creationId xmlns:a16="http://schemas.microsoft.com/office/drawing/2014/main" id="{95192AE2-5E74-8940-B905-C670FAAC4A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1508" name="灯片编号占位符 3">
            <a:extLst>
              <a:ext uri="{FF2B5EF4-FFF2-40B4-BE49-F238E27FC236}">
                <a16:creationId xmlns:a16="http://schemas.microsoft.com/office/drawing/2014/main" id="{CD9DB44F-479B-B24F-99A4-4099D80492F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91992E32-0492-8B47-91CB-C186BC36597A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23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9154447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>
            <a:extLst>
              <a:ext uri="{FF2B5EF4-FFF2-40B4-BE49-F238E27FC236}">
                <a16:creationId xmlns:a16="http://schemas.microsoft.com/office/drawing/2014/main" id="{CB8E757A-06D4-5C40-BE11-8917E3677BD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备注占位符 2">
            <a:extLst>
              <a:ext uri="{FF2B5EF4-FFF2-40B4-BE49-F238E27FC236}">
                <a16:creationId xmlns:a16="http://schemas.microsoft.com/office/drawing/2014/main" id="{95192AE2-5E74-8940-B905-C670FAAC4A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1508" name="灯片编号占位符 3">
            <a:extLst>
              <a:ext uri="{FF2B5EF4-FFF2-40B4-BE49-F238E27FC236}">
                <a16:creationId xmlns:a16="http://schemas.microsoft.com/office/drawing/2014/main" id="{CD9DB44F-479B-B24F-99A4-4099D80492F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91992E32-0492-8B47-91CB-C186BC36597A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24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42364823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>
            <a:extLst>
              <a:ext uri="{FF2B5EF4-FFF2-40B4-BE49-F238E27FC236}">
                <a16:creationId xmlns:a16="http://schemas.microsoft.com/office/drawing/2014/main" id="{CB8E757A-06D4-5C40-BE11-8917E3677BD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备注占位符 2">
            <a:extLst>
              <a:ext uri="{FF2B5EF4-FFF2-40B4-BE49-F238E27FC236}">
                <a16:creationId xmlns:a16="http://schemas.microsoft.com/office/drawing/2014/main" id="{95192AE2-5E74-8940-B905-C670FAAC4A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1508" name="灯片编号占位符 3">
            <a:extLst>
              <a:ext uri="{FF2B5EF4-FFF2-40B4-BE49-F238E27FC236}">
                <a16:creationId xmlns:a16="http://schemas.microsoft.com/office/drawing/2014/main" id="{CD9DB44F-479B-B24F-99A4-4099D80492F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91992E32-0492-8B47-91CB-C186BC36597A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25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17128985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>
            <a:extLst>
              <a:ext uri="{FF2B5EF4-FFF2-40B4-BE49-F238E27FC236}">
                <a16:creationId xmlns:a16="http://schemas.microsoft.com/office/drawing/2014/main" id="{CB8E757A-06D4-5C40-BE11-8917E3677BD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备注占位符 2">
            <a:extLst>
              <a:ext uri="{FF2B5EF4-FFF2-40B4-BE49-F238E27FC236}">
                <a16:creationId xmlns:a16="http://schemas.microsoft.com/office/drawing/2014/main" id="{95192AE2-5E74-8940-B905-C670FAAC4A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1508" name="灯片编号占位符 3">
            <a:extLst>
              <a:ext uri="{FF2B5EF4-FFF2-40B4-BE49-F238E27FC236}">
                <a16:creationId xmlns:a16="http://schemas.microsoft.com/office/drawing/2014/main" id="{CD9DB44F-479B-B24F-99A4-4099D80492F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91992E32-0492-8B47-91CB-C186BC36597A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26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3630454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>
            <a:extLst>
              <a:ext uri="{FF2B5EF4-FFF2-40B4-BE49-F238E27FC236}">
                <a16:creationId xmlns:a16="http://schemas.microsoft.com/office/drawing/2014/main" id="{B0F6A8FA-8538-7541-A908-E4044E1E18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备注占位符 2">
            <a:extLst>
              <a:ext uri="{FF2B5EF4-FFF2-40B4-BE49-F238E27FC236}">
                <a16:creationId xmlns:a16="http://schemas.microsoft.com/office/drawing/2014/main" id="{0CEE6902-30BE-4749-BF51-492CF805A4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r>
              <a:rPr lang="zh-CN" altLang="en-US" sz="2000">
                <a:latin typeface="Calibri" panose="020F0502020204030204" pitchFamily="34" charset="0"/>
                <a:ea typeface="宋体" panose="02010600030101010101" pitchFamily="2" charset="-122"/>
              </a:rPr>
              <a:t>我将从以下三个方面进行汇报！</a:t>
            </a:r>
            <a:r>
              <a:rPr lang="en-US" altLang="zh-CN" sz="2800">
                <a:latin typeface="Calibri" panose="020F0502020204030204" pitchFamily="34" charset="0"/>
                <a:ea typeface="宋体" panose="02010600030101010101" pitchFamily="2" charset="-122"/>
              </a:rPr>
              <a:t>10s</a:t>
            </a:r>
            <a:endParaRPr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7412" name="灯片编号占位符 3">
            <a:extLst>
              <a:ext uri="{FF2B5EF4-FFF2-40B4-BE49-F238E27FC236}">
                <a16:creationId xmlns:a16="http://schemas.microsoft.com/office/drawing/2014/main" id="{B94D711F-28C1-1A4B-A2F7-5E89CF5BF64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DD597074-0273-BF4C-8E7F-B078D591EE6E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27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1073903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>
            <a:extLst>
              <a:ext uri="{FF2B5EF4-FFF2-40B4-BE49-F238E27FC236}">
                <a16:creationId xmlns:a16="http://schemas.microsoft.com/office/drawing/2014/main" id="{B0F6A8FA-8538-7541-A908-E4044E1E18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备注占位符 2">
            <a:extLst>
              <a:ext uri="{FF2B5EF4-FFF2-40B4-BE49-F238E27FC236}">
                <a16:creationId xmlns:a16="http://schemas.microsoft.com/office/drawing/2014/main" id="{0CEE6902-30BE-4749-BF51-492CF805A4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r>
              <a:rPr lang="zh-CN" altLang="en-US" sz="2000">
                <a:latin typeface="Calibri" panose="020F0502020204030204" pitchFamily="34" charset="0"/>
                <a:ea typeface="宋体" panose="02010600030101010101" pitchFamily="2" charset="-122"/>
              </a:rPr>
              <a:t>我将从以下三个方面进行汇报！</a:t>
            </a:r>
            <a:r>
              <a:rPr lang="en-US" altLang="zh-CN" sz="2800">
                <a:latin typeface="Calibri" panose="020F0502020204030204" pitchFamily="34" charset="0"/>
                <a:ea typeface="宋体" panose="02010600030101010101" pitchFamily="2" charset="-122"/>
              </a:rPr>
              <a:t>10s</a:t>
            </a:r>
            <a:endParaRPr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7412" name="灯片编号占位符 3">
            <a:extLst>
              <a:ext uri="{FF2B5EF4-FFF2-40B4-BE49-F238E27FC236}">
                <a16:creationId xmlns:a16="http://schemas.microsoft.com/office/drawing/2014/main" id="{B94D711F-28C1-1A4B-A2F7-5E89CF5BF64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DD597074-0273-BF4C-8E7F-B078D591EE6E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28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2071445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>
            <a:extLst>
              <a:ext uri="{FF2B5EF4-FFF2-40B4-BE49-F238E27FC236}">
                <a16:creationId xmlns:a16="http://schemas.microsoft.com/office/drawing/2014/main" id="{B0F6A8FA-8538-7541-A908-E4044E1E18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备注占位符 2">
            <a:extLst>
              <a:ext uri="{FF2B5EF4-FFF2-40B4-BE49-F238E27FC236}">
                <a16:creationId xmlns:a16="http://schemas.microsoft.com/office/drawing/2014/main" id="{0CEE6902-30BE-4749-BF51-492CF805A4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r>
              <a:rPr lang="zh-CN" altLang="en-US" sz="2000">
                <a:latin typeface="Calibri" panose="020F0502020204030204" pitchFamily="34" charset="0"/>
                <a:ea typeface="宋体" panose="02010600030101010101" pitchFamily="2" charset="-122"/>
              </a:rPr>
              <a:t>我将从以下三个方面进行汇报！</a:t>
            </a:r>
            <a:r>
              <a:rPr lang="en-US" altLang="zh-CN" sz="2800">
                <a:latin typeface="Calibri" panose="020F0502020204030204" pitchFamily="34" charset="0"/>
                <a:ea typeface="宋体" panose="02010600030101010101" pitchFamily="2" charset="-122"/>
              </a:rPr>
              <a:t>10s</a:t>
            </a:r>
            <a:endParaRPr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7412" name="灯片编号占位符 3">
            <a:extLst>
              <a:ext uri="{FF2B5EF4-FFF2-40B4-BE49-F238E27FC236}">
                <a16:creationId xmlns:a16="http://schemas.microsoft.com/office/drawing/2014/main" id="{B94D711F-28C1-1A4B-A2F7-5E89CF5BF64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DD597074-0273-BF4C-8E7F-B078D591EE6E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29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3592299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>
            <a:extLst>
              <a:ext uri="{FF2B5EF4-FFF2-40B4-BE49-F238E27FC236}">
                <a16:creationId xmlns:a16="http://schemas.microsoft.com/office/drawing/2014/main" id="{B0F6A8FA-8538-7541-A908-E4044E1E18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备注占位符 2">
            <a:extLst>
              <a:ext uri="{FF2B5EF4-FFF2-40B4-BE49-F238E27FC236}">
                <a16:creationId xmlns:a16="http://schemas.microsoft.com/office/drawing/2014/main" id="{0CEE6902-30BE-4749-BF51-492CF805A4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r>
              <a:rPr lang="zh-CN" altLang="en-US" sz="2000">
                <a:latin typeface="Calibri" panose="020F0502020204030204" pitchFamily="34" charset="0"/>
                <a:ea typeface="宋体" panose="02010600030101010101" pitchFamily="2" charset="-122"/>
              </a:rPr>
              <a:t>我将从以下三个方面进行汇报！</a:t>
            </a:r>
            <a:r>
              <a:rPr lang="en-US" altLang="zh-CN" sz="2800">
                <a:latin typeface="Calibri" panose="020F0502020204030204" pitchFamily="34" charset="0"/>
                <a:ea typeface="宋体" panose="02010600030101010101" pitchFamily="2" charset="-122"/>
              </a:rPr>
              <a:t>10s</a:t>
            </a:r>
            <a:endParaRPr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7412" name="灯片编号占位符 3">
            <a:extLst>
              <a:ext uri="{FF2B5EF4-FFF2-40B4-BE49-F238E27FC236}">
                <a16:creationId xmlns:a16="http://schemas.microsoft.com/office/drawing/2014/main" id="{B94D711F-28C1-1A4B-A2F7-5E89CF5BF64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DD597074-0273-BF4C-8E7F-B078D591EE6E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30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35268923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>
            <a:extLst>
              <a:ext uri="{FF2B5EF4-FFF2-40B4-BE49-F238E27FC236}">
                <a16:creationId xmlns:a16="http://schemas.microsoft.com/office/drawing/2014/main" id="{B0F6A8FA-8538-7541-A908-E4044E1E18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备注占位符 2">
            <a:extLst>
              <a:ext uri="{FF2B5EF4-FFF2-40B4-BE49-F238E27FC236}">
                <a16:creationId xmlns:a16="http://schemas.microsoft.com/office/drawing/2014/main" id="{0CEE6902-30BE-4749-BF51-492CF805A4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r>
              <a:rPr lang="zh-CN" altLang="en-US" sz="2000">
                <a:latin typeface="Calibri" panose="020F0502020204030204" pitchFamily="34" charset="0"/>
                <a:ea typeface="宋体" panose="02010600030101010101" pitchFamily="2" charset="-122"/>
              </a:rPr>
              <a:t>我将从以下三个方面进行汇报！</a:t>
            </a:r>
            <a:r>
              <a:rPr lang="en-US" altLang="zh-CN" sz="2800">
                <a:latin typeface="Calibri" panose="020F0502020204030204" pitchFamily="34" charset="0"/>
                <a:ea typeface="宋体" panose="02010600030101010101" pitchFamily="2" charset="-122"/>
              </a:rPr>
              <a:t>10s</a:t>
            </a:r>
            <a:endParaRPr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7412" name="灯片编号占位符 3">
            <a:extLst>
              <a:ext uri="{FF2B5EF4-FFF2-40B4-BE49-F238E27FC236}">
                <a16:creationId xmlns:a16="http://schemas.microsoft.com/office/drawing/2014/main" id="{B94D711F-28C1-1A4B-A2F7-5E89CF5BF64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DD597074-0273-BF4C-8E7F-B078D591EE6E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31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3119797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>
            <a:extLst>
              <a:ext uri="{FF2B5EF4-FFF2-40B4-BE49-F238E27FC236}">
                <a16:creationId xmlns:a16="http://schemas.microsoft.com/office/drawing/2014/main" id="{B0F6A8FA-8538-7541-A908-E4044E1E18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备注占位符 2">
            <a:extLst>
              <a:ext uri="{FF2B5EF4-FFF2-40B4-BE49-F238E27FC236}">
                <a16:creationId xmlns:a16="http://schemas.microsoft.com/office/drawing/2014/main" id="{0CEE6902-30BE-4749-BF51-492CF805A4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r>
              <a:rPr lang="zh-CN" altLang="en-US" sz="2000">
                <a:latin typeface="Calibri" panose="020F0502020204030204" pitchFamily="34" charset="0"/>
                <a:ea typeface="宋体" panose="02010600030101010101" pitchFamily="2" charset="-122"/>
              </a:rPr>
              <a:t>我将从以下三个方面进行汇报！</a:t>
            </a:r>
            <a:r>
              <a:rPr lang="en-US" altLang="zh-CN" sz="2800">
                <a:latin typeface="Calibri" panose="020F0502020204030204" pitchFamily="34" charset="0"/>
                <a:ea typeface="宋体" panose="02010600030101010101" pitchFamily="2" charset="-122"/>
              </a:rPr>
              <a:t>10s</a:t>
            </a:r>
            <a:endParaRPr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7412" name="灯片编号占位符 3">
            <a:extLst>
              <a:ext uri="{FF2B5EF4-FFF2-40B4-BE49-F238E27FC236}">
                <a16:creationId xmlns:a16="http://schemas.microsoft.com/office/drawing/2014/main" id="{B94D711F-28C1-1A4B-A2F7-5E89CF5BF64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DD597074-0273-BF4C-8E7F-B078D591EE6E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32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41160323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>
            <a:extLst>
              <a:ext uri="{FF2B5EF4-FFF2-40B4-BE49-F238E27FC236}">
                <a16:creationId xmlns:a16="http://schemas.microsoft.com/office/drawing/2014/main" id="{2CBCD84E-672A-8348-B030-C5825F906AF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备注占位符 2">
            <a:extLst>
              <a:ext uri="{FF2B5EF4-FFF2-40B4-BE49-F238E27FC236}">
                <a16:creationId xmlns:a16="http://schemas.microsoft.com/office/drawing/2014/main" id="{12E339BF-8D98-504B-8F18-A63723BFBC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marL="342900" indent="-342900">
              <a:lnSpc>
                <a:spcPct val="130000"/>
              </a:lnSpc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zh-CN" altLang="en-US" sz="2800" b="1" dirty="0">
                <a:latin typeface="宋体" panose="02010600030101010101" pitchFamily="2" charset="-122"/>
              </a:rPr>
              <a:t>人们熟知的物质世界由只涵盖</a:t>
            </a:r>
            <a:r>
              <a:rPr lang="zh-CN" altLang="en-US" sz="2800" b="1" dirty="0">
                <a:solidFill>
                  <a:srgbClr val="C00000"/>
                </a:solidFill>
                <a:latin typeface="宋体" panose="02010600030101010101" pitchFamily="2" charset="-122"/>
              </a:rPr>
              <a:t>轻夸克</a:t>
            </a:r>
            <a:r>
              <a:rPr lang="zh-CN" altLang="en-US" sz="2800" b="1" dirty="0">
                <a:latin typeface="宋体" panose="02010600030101010101" pitchFamily="2" charset="-122"/>
              </a:rPr>
              <a:t>的质子和中子构成</a:t>
            </a:r>
            <a:endParaRPr lang="en-US" altLang="zh-CN" sz="2800" b="1" dirty="0">
              <a:latin typeface="宋体" panose="02010600030101010101" pitchFamily="2" charset="-122"/>
            </a:endParaRPr>
          </a:p>
          <a:p>
            <a:pPr marL="342900" indent="-342900">
              <a:lnSpc>
                <a:spcPct val="130000"/>
              </a:lnSpc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en-US" altLang="zh-CN" sz="2800" b="1" dirty="0">
                <a:latin typeface="宋体" panose="02010600030101010101" pitchFamily="2" charset="-122"/>
              </a:rPr>
              <a:t>1973</a:t>
            </a:r>
            <a:r>
              <a:rPr lang="zh-CN" altLang="en-US" sz="2800" b="1" dirty="0">
                <a:latin typeface="宋体" panose="02010600030101010101" pitchFamily="2" charset="-122"/>
              </a:rPr>
              <a:t>年，丁肇中与</a:t>
            </a:r>
            <a:r>
              <a:rPr lang="en-US" altLang="zh-CN" sz="2800" b="1" dirty="0">
                <a:latin typeface="宋体" panose="02010600030101010101" pitchFamily="2" charset="-122"/>
              </a:rPr>
              <a:t>Richter</a:t>
            </a:r>
            <a:r>
              <a:rPr lang="zh-CN" altLang="en-US" sz="2800" b="1" dirty="0">
                <a:latin typeface="宋体" panose="02010600030101010101" pitchFamily="2" charset="-122"/>
              </a:rPr>
              <a:t>首次发现了</a:t>
            </a:r>
            <a:r>
              <a:rPr lang="zh-CN" altLang="en-US" sz="2800" b="1" dirty="0">
                <a:solidFill>
                  <a:srgbClr val="C00000"/>
                </a:solidFill>
                <a:latin typeface="宋体" panose="02010600030101010101" pitchFamily="2" charset="-122"/>
              </a:rPr>
              <a:t>重味粲夸克</a:t>
            </a:r>
            <a:r>
              <a:rPr lang="zh-CN" altLang="en-US" sz="2800" b="1" dirty="0">
                <a:latin typeface="宋体" panose="02010600030101010101" pitchFamily="2" charset="-122"/>
              </a:rPr>
              <a:t>，开启了重味夸克物理研究的大门</a:t>
            </a:r>
            <a:endParaRPr lang="en-US" altLang="zh-CN" sz="2800" b="1" dirty="0">
              <a:latin typeface="宋体" panose="02010600030101010101" pitchFamily="2" charset="-122"/>
            </a:endParaRPr>
          </a:p>
          <a:p>
            <a:pPr marL="342900" indent="-342900">
              <a:lnSpc>
                <a:spcPct val="130000"/>
              </a:lnSpc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en-US" altLang="zh-CN" sz="2800" b="1" dirty="0">
                <a:latin typeface="宋体" panose="02010600030101010101" pitchFamily="2" charset="-122"/>
              </a:rPr>
              <a:t>1977</a:t>
            </a:r>
            <a:r>
              <a:rPr lang="zh-CN" altLang="en-US" sz="2800" b="1" dirty="0">
                <a:latin typeface="宋体" panose="02010600030101010101" pitchFamily="2" charset="-122"/>
              </a:rPr>
              <a:t>年，</a:t>
            </a:r>
            <a:r>
              <a:rPr lang="en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Lederman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(1988</a:t>
            </a:r>
            <a:r>
              <a:rPr lang="zh-CN" altLang="en-US" sz="2800" b="1" dirty="0">
                <a:latin typeface="宋体" panose="02010600030101010101" pitchFamily="2" charset="-122"/>
              </a:rPr>
              <a:t>年诺贝尔奖获得者</a:t>
            </a:r>
            <a:r>
              <a:rPr lang="en-US" altLang="zh-CN" sz="2800" b="1" dirty="0">
                <a:latin typeface="宋体" panose="02010600030101010101" pitchFamily="2" charset="-122"/>
              </a:rPr>
              <a:t>)</a:t>
            </a:r>
            <a:r>
              <a:rPr lang="zh-CN" altLang="en-US" sz="2800" b="1" dirty="0">
                <a:latin typeface="宋体" panose="02010600030101010101" pitchFamily="2" charset="-122"/>
              </a:rPr>
              <a:t>发现了重味</a:t>
            </a:r>
            <a:r>
              <a:rPr lang="zh-CN" altLang="en-US" sz="2800" b="1" dirty="0">
                <a:solidFill>
                  <a:srgbClr val="C00000"/>
                </a:solidFill>
                <a:latin typeface="宋体" panose="02010600030101010101" pitchFamily="2" charset="-122"/>
              </a:rPr>
              <a:t>底夸克</a:t>
            </a:r>
            <a:endParaRPr lang="en-US" altLang="zh-CN" sz="2800" b="1" dirty="0">
              <a:solidFill>
                <a:srgbClr val="C00000"/>
              </a:solidFill>
              <a:latin typeface="宋体" panose="02010600030101010101" pitchFamily="2" charset="-122"/>
            </a:endParaRPr>
          </a:p>
          <a:p>
            <a:pPr marL="342900" indent="-342900">
              <a:lnSpc>
                <a:spcPct val="130000"/>
              </a:lnSpc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en-US" altLang="zh-CN" sz="2800" b="1" dirty="0">
                <a:latin typeface="宋体" panose="02010600030101010101" pitchFamily="2" charset="-122"/>
              </a:rPr>
              <a:t>1995</a:t>
            </a:r>
            <a:r>
              <a:rPr lang="zh-CN" altLang="en-US" sz="2800" b="1" dirty="0">
                <a:latin typeface="宋体" panose="02010600030101010101" pitchFamily="2" charset="-122"/>
              </a:rPr>
              <a:t>年，重味</a:t>
            </a:r>
            <a:r>
              <a:rPr lang="zh-CN" altLang="en-US" sz="2800" b="1" dirty="0">
                <a:solidFill>
                  <a:srgbClr val="C00000"/>
                </a:solidFill>
                <a:latin typeface="宋体" panose="02010600030101010101" pitchFamily="2" charset="-122"/>
              </a:rPr>
              <a:t>顶夸克</a:t>
            </a:r>
            <a:r>
              <a:rPr lang="zh-CN" altLang="en-US" sz="2800" b="1" dirty="0">
                <a:latin typeface="宋体" panose="02010600030101010101" pitchFamily="2" charset="-122"/>
              </a:rPr>
              <a:t>被发现</a:t>
            </a:r>
            <a:endParaRPr lang="en-US" altLang="zh-CN" sz="2800" b="1" dirty="0">
              <a:latin typeface="宋体" panose="02010600030101010101" pitchFamily="2" charset="-122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zh-CN" altLang="en-US" sz="2800" b="1" dirty="0">
                <a:latin typeface="宋体" panose="02010600030101010101" pitchFamily="2" charset="-122"/>
              </a:rPr>
              <a:t>自此，</a:t>
            </a:r>
            <a:r>
              <a:rPr kumimoji="0" lang="zh-CN" altLang="en-US" sz="2800" b="1" dirty="0">
                <a:solidFill>
                  <a:schemeClr val="bg1"/>
                </a:solidFill>
                <a:latin typeface="Arial" panose="020B0604020202020204" pitchFamily="34" charset="0"/>
              </a:rPr>
              <a:t>重味夸克物理一直是粒子物理研究的最前沿课题之一</a:t>
            </a:r>
          </a:p>
        </p:txBody>
      </p:sp>
      <p:sp>
        <p:nvSpPr>
          <p:cNvPr id="39940" name="灯片编号占位符 3">
            <a:extLst>
              <a:ext uri="{FF2B5EF4-FFF2-40B4-BE49-F238E27FC236}">
                <a16:creationId xmlns:a16="http://schemas.microsoft.com/office/drawing/2014/main" id="{7749EC7B-44EB-AC48-9727-FE82512EB4D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4B4A04D6-B6A3-DB4A-B9D6-7083A686544E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3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37373212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>
            <a:extLst>
              <a:ext uri="{FF2B5EF4-FFF2-40B4-BE49-F238E27FC236}">
                <a16:creationId xmlns:a16="http://schemas.microsoft.com/office/drawing/2014/main" id="{B0F6A8FA-8538-7541-A908-E4044E1E18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备注占位符 2">
            <a:extLst>
              <a:ext uri="{FF2B5EF4-FFF2-40B4-BE49-F238E27FC236}">
                <a16:creationId xmlns:a16="http://schemas.microsoft.com/office/drawing/2014/main" id="{0CEE6902-30BE-4749-BF51-492CF805A4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r>
              <a:rPr lang="zh-CN" altLang="en-US" sz="2000">
                <a:latin typeface="Calibri" panose="020F0502020204030204" pitchFamily="34" charset="0"/>
                <a:ea typeface="宋体" panose="02010600030101010101" pitchFamily="2" charset="-122"/>
              </a:rPr>
              <a:t>我将从以下三个方面进行汇报！</a:t>
            </a:r>
            <a:r>
              <a:rPr lang="en-US" altLang="zh-CN" sz="2800">
                <a:latin typeface="Calibri" panose="020F0502020204030204" pitchFamily="34" charset="0"/>
                <a:ea typeface="宋体" panose="02010600030101010101" pitchFamily="2" charset="-122"/>
              </a:rPr>
              <a:t>10s</a:t>
            </a:r>
            <a:endParaRPr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7412" name="灯片编号占位符 3">
            <a:extLst>
              <a:ext uri="{FF2B5EF4-FFF2-40B4-BE49-F238E27FC236}">
                <a16:creationId xmlns:a16="http://schemas.microsoft.com/office/drawing/2014/main" id="{B94D711F-28C1-1A4B-A2F7-5E89CF5BF64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DD597074-0273-BF4C-8E7F-B078D591EE6E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33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32111725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>
            <a:extLst>
              <a:ext uri="{FF2B5EF4-FFF2-40B4-BE49-F238E27FC236}">
                <a16:creationId xmlns:a16="http://schemas.microsoft.com/office/drawing/2014/main" id="{B0F6A8FA-8538-7541-A908-E4044E1E18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备注占位符 2">
            <a:extLst>
              <a:ext uri="{FF2B5EF4-FFF2-40B4-BE49-F238E27FC236}">
                <a16:creationId xmlns:a16="http://schemas.microsoft.com/office/drawing/2014/main" id="{0CEE6902-30BE-4749-BF51-492CF805A4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r>
              <a:rPr lang="zh-CN" altLang="en-US" sz="2000">
                <a:latin typeface="Calibri" panose="020F0502020204030204" pitchFamily="34" charset="0"/>
                <a:ea typeface="宋体" panose="02010600030101010101" pitchFamily="2" charset="-122"/>
              </a:rPr>
              <a:t>我将从以下三个方面进行汇报！</a:t>
            </a:r>
            <a:r>
              <a:rPr lang="en-US" altLang="zh-CN" sz="2800">
                <a:latin typeface="Calibri" panose="020F0502020204030204" pitchFamily="34" charset="0"/>
                <a:ea typeface="宋体" panose="02010600030101010101" pitchFamily="2" charset="-122"/>
              </a:rPr>
              <a:t>10s</a:t>
            </a:r>
            <a:endParaRPr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7412" name="灯片编号占位符 3">
            <a:extLst>
              <a:ext uri="{FF2B5EF4-FFF2-40B4-BE49-F238E27FC236}">
                <a16:creationId xmlns:a16="http://schemas.microsoft.com/office/drawing/2014/main" id="{B94D711F-28C1-1A4B-A2F7-5E89CF5BF64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DD597074-0273-BF4C-8E7F-B078D591EE6E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34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3618636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>
            <a:extLst>
              <a:ext uri="{FF2B5EF4-FFF2-40B4-BE49-F238E27FC236}">
                <a16:creationId xmlns:a16="http://schemas.microsoft.com/office/drawing/2014/main" id="{CB8E757A-06D4-5C40-BE11-8917E3677BD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备注占位符 2">
            <a:extLst>
              <a:ext uri="{FF2B5EF4-FFF2-40B4-BE49-F238E27FC236}">
                <a16:creationId xmlns:a16="http://schemas.microsoft.com/office/drawing/2014/main" id="{95192AE2-5E74-8940-B905-C670FAAC4A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1508" name="灯片编号占位符 3">
            <a:extLst>
              <a:ext uri="{FF2B5EF4-FFF2-40B4-BE49-F238E27FC236}">
                <a16:creationId xmlns:a16="http://schemas.microsoft.com/office/drawing/2014/main" id="{CD9DB44F-479B-B24F-99A4-4099D80492F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91992E32-0492-8B47-91CB-C186BC36597A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35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7658968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>
            <a:extLst>
              <a:ext uri="{FF2B5EF4-FFF2-40B4-BE49-F238E27FC236}">
                <a16:creationId xmlns:a16="http://schemas.microsoft.com/office/drawing/2014/main" id="{CB8E757A-06D4-5C40-BE11-8917E3677BD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备注占位符 2">
            <a:extLst>
              <a:ext uri="{FF2B5EF4-FFF2-40B4-BE49-F238E27FC236}">
                <a16:creationId xmlns:a16="http://schemas.microsoft.com/office/drawing/2014/main" id="{95192AE2-5E74-8940-B905-C670FAAC4A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1508" name="灯片编号占位符 3">
            <a:extLst>
              <a:ext uri="{FF2B5EF4-FFF2-40B4-BE49-F238E27FC236}">
                <a16:creationId xmlns:a16="http://schemas.microsoft.com/office/drawing/2014/main" id="{CD9DB44F-479B-B24F-99A4-4099D80492F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91992E32-0492-8B47-91CB-C186BC36597A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36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27179422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>
            <a:extLst>
              <a:ext uri="{FF2B5EF4-FFF2-40B4-BE49-F238E27FC236}">
                <a16:creationId xmlns:a16="http://schemas.microsoft.com/office/drawing/2014/main" id="{CB8E757A-06D4-5C40-BE11-8917E3677BD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备注占位符 2">
            <a:extLst>
              <a:ext uri="{FF2B5EF4-FFF2-40B4-BE49-F238E27FC236}">
                <a16:creationId xmlns:a16="http://schemas.microsoft.com/office/drawing/2014/main" id="{95192AE2-5E74-8940-B905-C670FAAC4A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endParaRPr kumimoji="0" lang="zh-CN" altLang="en-US" sz="28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1508" name="灯片编号占位符 3">
            <a:extLst>
              <a:ext uri="{FF2B5EF4-FFF2-40B4-BE49-F238E27FC236}">
                <a16:creationId xmlns:a16="http://schemas.microsoft.com/office/drawing/2014/main" id="{CD9DB44F-479B-B24F-99A4-4099D80492F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91992E32-0492-8B47-91CB-C186BC36597A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37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28843250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>
            <a:extLst>
              <a:ext uri="{FF2B5EF4-FFF2-40B4-BE49-F238E27FC236}">
                <a16:creationId xmlns:a16="http://schemas.microsoft.com/office/drawing/2014/main" id="{2CBCD84E-672A-8348-B030-C5825F906AF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备注占位符 2">
            <a:extLst>
              <a:ext uri="{FF2B5EF4-FFF2-40B4-BE49-F238E27FC236}">
                <a16:creationId xmlns:a16="http://schemas.microsoft.com/office/drawing/2014/main" id="{12E339BF-8D98-504B-8F18-A63723BFBC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marL="342900" indent="-342900">
              <a:lnSpc>
                <a:spcPct val="130000"/>
              </a:lnSpc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zh-CN" altLang="en-US" sz="2800" b="1" dirty="0">
                <a:latin typeface="宋体" panose="02010600030101010101" pitchFamily="2" charset="-122"/>
              </a:rPr>
              <a:t>人们熟知的物质世界由只涵盖</a:t>
            </a:r>
            <a:r>
              <a:rPr lang="zh-CN" altLang="en-US" sz="2800" b="1" dirty="0">
                <a:solidFill>
                  <a:srgbClr val="C00000"/>
                </a:solidFill>
                <a:latin typeface="宋体" panose="02010600030101010101" pitchFamily="2" charset="-122"/>
              </a:rPr>
              <a:t>轻夸克</a:t>
            </a:r>
            <a:r>
              <a:rPr lang="zh-CN" altLang="en-US" sz="2800" b="1" dirty="0">
                <a:latin typeface="宋体" panose="02010600030101010101" pitchFamily="2" charset="-122"/>
              </a:rPr>
              <a:t>的质子和中子构成</a:t>
            </a:r>
            <a:endParaRPr lang="en-US" altLang="zh-CN" sz="2800" b="1" dirty="0">
              <a:latin typeface="宋体" panose="02010600030101010101" pitchFamily="2" charset="-122"/>
            </a:endParaRPr>
          </a:p>
          <a:p>
            <a:pPr marL="342900" indent="-342900">
              <a:lnSpc>
                <a:spcPct val="130000"/>
              </a:lnSpc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en-US" altLang="zh-CN" sz="2800" b="1" dirty="0">
                <a:latin typeface="宋体" panose="02010600030101010101" pitchFamily="2" charset="-122"/>
              </a:rPr>
              <a:t>1973</a:t>
            </a:r>
            <a:r>
              <a:rPr lang="zh-CN" altLang="en-US" sz="2800" b="1" dirty="0">
                <a:latin typeface="宋体" panose="02010600030101010101" pitchFamily="2" charset="-122"/>
              </a:rPr>
              <a:t>年，丁肇中与</a:t>
            </a:r>
            <a:r>
              <a:rPr lang="en-US" altLang="zh-CN" sz="2800" b="1" dirty="0">
                <a:latin typeface="宋体" panose="02010600030101010101" pitchFamily="2" charset="-122"/>
              </a:rPr>
              <a:t>Richter</a:t>
            </a:r>
            <a:r>
              <a:rPr lang="zh-CN" altLang="en-US" sz="2800" b="1" dirty="0">
                <a:latin typeface="宋体" panose="02010600030101010101" pitchFamily="2" charset="-122"/>
              </a:rPr>
              <a:t>首次发现了</a:t>
            </a:r>
            <a:r>
              <a:rPr lang="zh-CN" altLang="en-US" sz="2800" b="1" dirty="0">
                <a:solidFill>
                  <a:srgbClr val="C00000"/>
                </a:solidFill>
                <a:latin typeface="宋体" panose="02010600030101010101" pitchFamily="2" charset="-122"/>
              </a:rPr>
              <a:t>重味粲夸克</a:t>
            </a:r>
            <a:r>
              <a:rPr lang="zh-CN" altLang="en-US" sz="2800" b="1" dirty="0">
                <a:latin typeface="宋体" panose="02010600030101010101" pitchFamily="2" charset="-122"/>
              </a:rPr>
              <a:t>，开启了重味夸克物理研究的大门</a:t>
            </a:r>
            <a:endParaRPr lang="en-US" altLang="zh-CN" sz="2800" b="1" dirty="0">
              <a:latin typeface="宋体" panose="02010600030101010101" pitchFamily="2" charset="-122"/>
            </a:endParaRPr>
          </a:p>
          <a:p>
            <a:pPr marL="342900" indent="-342900">
              <a:lnSpc>
                <a:spcPct val="130000"/>
              </a:lnSpc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en-US" altLang="zh-CN" sz="2800" b="1" dirty="0">
                <a:latin typeface="宋体" panose="02010600030101010101" pitchFamily="2" charset="-122"/>
              </a:rPr>
              <a:t>1977</a:t>
            </a:r>
            <a:r>
              <a:rPr lang="zh-CN" altLang="en-US" sz="2800" b="1" dirty="0">
                <a:latin typeface="宋体" panose="02010600030101010101" pitchFamily="2" charset="-122"/>
              </a:rPr>
              <a:t>年，</a:t>
            </a:r>
            <a:r>
              <a:rPr lang="en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Lederman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(1988</a:t>
            </a:r>
            <a:r>
              <a:rPr lang="zh-CN" altLang="en-US" sz="2800" b="1" dirty="0">
                <a:latin typeface="宋体" panose="02010600030101010101" pitchFamily="2" charset="-122"/>
              </a:rPr>
              <a:t>年诺贝尔奖获得者</a:t>
            </a:r>
            <a:r>
              <a:rPr lang="en-US" altLang="zh-CN" sz="2800" b="1" dirty="0">
                <a:latin typeface="宋体" panose="02010600030101010101" pitchFamily="2" charset="-122"/>
              </a:rPr>
              <a:t>)</a:t>
            </a:r>
            <a:r>
              <a:rPr lang="zh-CN" altLang="en-US" sz="2800" b="1" dirty="0">
                <a:latin typeface="宋体" panose="02010600030101010101" pitchFamily="2" charset="-122"/>
              </a:rPr>
              <a:t>发现了重味</a:t>
            </a:r>
            <a:r>
              <a:rPr lang="zh-CN" altLang="en-US" sz="2800" b="1" dirty="0">
                <a:solidFill>
                  <a:srgbClr val="C00000"/>
                </a:solidFill>
                <a:latin typeface="宋体" panose="02010600030101010101" pitchFamily="2" charset="-122"/>
              </a:rPr>
              <a:t>底夸克</a:t>
            </a:r>
            <a:endParaRPr lang="en-US" altLang="zh-CN" sz="2800" b="1" dirty="0">
              <a:solidFill>
                <a:srgbClr val="C00000"/>
              </a:solidFill>
              <a:latin typeface="宋体" panose="02010600030101010101" pitchFamily="2" charset="-122"/>
            </a:endParaRPr>
          </a:p>
          <a:p>
            <a:pPr marL="342900" indent="-342900">
              <a:lnSpc>
                <a:spcPct val="130000"/>
              </a:lnSpc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en-US" altLang="zh-CN" sz="2800" b="1" dirty="0">
                <a:latin typeface="宋体" panose="02010600030101010101" pitchFamily="2" charset="-122"/>
              </a:rPr>
              <a:t>1995</a:t>
            </a:r>
            <a:r>
              <a:rPr lang="zh-CN" altLang="en-US" sz="2800" b="1" dirty="0">
                <a:latin typeface="宋体" panose="02010600030101010101" pitchFamily="2" charset="-122"/>
              </a:rPr>
              <a:t>年，重味</a:t>
            </a:r>
            <a:r>
              <a:rPr lang="zh-CN" altLang="en-US" sz="2800" b="1" dirty="0">
                <a:solidFill>
                  <a:srgbClr val="C00000"/>
                </a:solidFill>
                <a:latin typeface="宋体" panose="02010600030101010101" pitchFamily="2" charset="-122"/>
              </a:rPr>
              <a:t>顶夸克</a:t>
            </a:r>
            <a:r>
              <a:rPr lang="zh-CN" altLang="en-US" sz="2800" b="1" dirty="0">
                <a:latin typeface="宋体" panose="02010600030101010101" pitchFamily="2" charset="-122"/>
              </a:rPr>
              <a:t>被发现</a:t>
            </a:r>
            <a:endParaRPr lang="en-US" altLang="zh-CN" sz="2800" b="1" dirty="0">
              <a:latin typeface="宋体" panose="02010600030101010101" pitchFamily="2" charset="-122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zh-CN" altLang="en-US" sz="2800" b="1" dirty="0">
                <a:latin typeface="宋体" panose="02010600030101010101" pitchFamily="2" charset="-122"/>
              </a:rPr>
              <a:t>自此，</a:t>
            </a:r>
            <a:r>
              <a:rPr kumimoji="0" lang="zh-CN" altLang="en-US" sz="2800" b="1" dirty="0">
                <a:solidFill>
                  <a:schemeClr val="bg1"/>
                </a:solidFill>
                <a:latin typeface="Arial" panose="020B0604020202020204" pitchFamily="34" charset="0"/>
              </a:rPr>
              <a:t>重味夸克物理一直是粒子物理研究的最前沿课题之一</a:t>
            </a:r>
          </a:p>
        </p:txBody>
      </p:sp>
      <p:sp>
        <p:nvSpPr>
          <p:cNvPr id="39940" name="灯片编号占位符 3">
            <a:extLst>
              <a:ext uri="{FF2B5EF4-FFF2-40B4-BE49-F238E27FC236}">
                <a16:creationId xmlns:a16="http://schemas.microsoft.com/office/drawing/2014/main" id="{7749EC7B-44EB-AC48-9727-FE82512EB4D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4B4A04D6-B6A3-DB4A-B9D6-7083A686544E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38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37373212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>
            <a:extLst>
              <a:ext uri="{FF2B5EF4-FFF2-40B4-BE49-F238E27FC236}">
                <a16:creationId xmlns:a16="http://schemas.microsoft.com/office/drawing/2014/main" id="{497FD60B-3718-3341-B0E6-D3360C3132A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备注占位符 2">
            <a:extLst>
              <a:ext uri="{FF2B5EF4-FFF2-40B4-BE49-F238E27FC236}">
                <a16:creationId xmlns:a16="http://schemas.microsoft.com/office/drawing/2014/main" id="{19671500-28C4-8347-936C-A3E120E02E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4553" y="3257550"/>
            <a:ext cx="8560341" cy="3086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00" dirty="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23556" name="灯片编号占位符 3">
            <a:extLst>
              <a:ext uri="{FF2B5EF4-FFF2-40B4-BE49-F238E27FC236}">
                <a16:creationId xmlns:a16="http://schemas.microsoft.com/office/drawing/2014/main" id="{3C983DF2-B14D-364E-B805-1CCF62B4E41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5179484" y="6513910"/>
            <a:ext cx="39624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C31F7038-A57E-6E4D-B3D2-21A588CA3EC9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39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42921951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</a:ln>
        </p:spPr>
      </p:sp>
      <p:sp>
        <p:nvSpPr>
          <p:cNvPr id="39939" name="备注占位符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marL="342900" indent="-342900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endParaRPr kumimoji="0" lang="zh-CN" altLang="en-US" sz="2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9940" name="灯片编号占位符 3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4B4A04D6-B6A3-DB4A-B9D6-7083A686544E}" type="slidenum">
              <a:rPr lang="zh-CN" altLang="en-US" sz="1200"/>
              <a:t>41</a:t>
            </a:fld>
            <a:endParaRPr lang="en-US" altLang="zh-CN" sz="120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>
            <a:extLst>
              <a:ext uri="{FF2B5EF4-FFF2-40B4-BE49-F238E27FC236}">
                <a16:creationId xmlns:a16="http://schemas.microsoft.com/office/drawing/2014/main" id="{497FD60B-3718-3341-B0E6-D3360C3132A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备注占位符 2">
            <a:extLst>
              <a:ext uri="{FF2B5EF4-FFF2-40B4-BE49-F238E27FC236}">
                <a16:creationId xmlns:a16="http://schemas.microsoft.com/office/drawing/2014/main" id="{19671500-28C4-8347-936C-A3E120E02E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4553" y="3257550"/>
            <a:ext cx="8560341" cy="3086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00" dirty="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23556" name="灯片编号占位符 3">
            <a:extLst>
              <a:ext uri="{FF2B5EF4-FFF2-40B4-BE49-F238E27FC236}">
                <a16:creationId xmlns:a16="http://schemas.microsoft.com/office/drawing/2014/main" id="{3C983DF2-B14D-364E-B805-1CCF62B4E41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5179484" y="6513910"/>
            <a:ext cx="39624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C31F7038-A57E-6E4D-B3D2-21A588CA3EC9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42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18541466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</a:ln>
        </p:spPr>
      </p:sp>
      <p:sp>
        <p:nvSpPr>
          <p:cNvPr id="39939" name="备注占位符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indent="0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endParaRPr kumimoji="0" lang="zh-CN" altLang="en-US" sz="2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9940" name="灯片编号占位符 3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4B4A04D6-B6A3-DB4A-B9D6-7083A686544E}" type="slidenum">
              <a:rPr lang="zh-CN" altLang="en-US" sz="1200"/>
              <a:t>43</a:t>
            </a:fld>
            <a:endParaRPr lang="en-US" altLang="zh-CN" sz="120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>
            <a:extLst>
              <a:ext uri="{FF2B5EF4-FFF2-40B4-BE49-F238E27FC236}">
                <a16:creationId xmlns:a16="http://schemas.microsoft.com/office/drawing/2014/main" id="{2CBCD84E-672A-8348-B030-C5825F906AF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备注占位符 2">
            <a:extLst>
              <a:ext uri="{FF2B5EF4-FFF2-40B4-BE49-F238E27FC236}">
                <a16:creationId xmlns:a16="http://schemas.microsoft.com/office/drawing/2014/main" id="{12E339BF-8D98-504B-8F18-A63723BFBC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marL="342900" indent="-342900">
              <a:lnSpc>
                <a:spcPct val="130000"/>
              </a:lnSpc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zh-CN" altLang="en-US" sz="2800" b="1" dirty="0">
                <a:latin typeface="宋体" panose="02010600030101010101" pitchFamily="2" charset="-122"/>
              </a:rPr>
              <a:t>人们熟知的物质世界由只涵盖</a:t>
            </a:r>
            <a:r>
              <a:rPr lang="zh-CN" altLang="en-US" sz="2800" b="1" dirty="0">
                <a:solidFill>
                  <a:srgbClr val="C00000"/>
                </a:solidFill>
                <a:latin typeface="宋体" panose="02010600030101010101" pitchFamily="2" charset="-122"/>
              </a:rPr>
              <a:t>轻夸克</a:t>
            </a:r>
            <a:r>
              <a:rPr lang="zh-CN" altLang="en-US" sz="2800" b="1" dirty="0">
                <a:latin typeface="宋体" panose="02010600030101010101" pitchFamily="2" charset="-122"/>
              </a:rPr>
              <a:t>的质子和中子构成</a:t>
            </a:r>
            <a:endParaRPr lang="en-US" altLang="zh-CN" sz="2800" b="1" dirty="0">
              <a:latin typeface="宋体" panose="02010600030101010101" pitchFamily="2" charset="-122"/>
            </a:endParaRPr>
          </a:p>
          <a:p>
            <a:pPr marL="342900" indent="-342900">
              <a:lnSpc>
                <a:spcPct val="130000"/>
              </a:lnSpc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en-US" altLang="zh-CN" sz="2800" b="1" dirty="0">
                <a:latin typeface="宋体" panose="02010600030101010101" pitchFamily="2" charset="-122"/>
              </a:rPr>
              <a:t>1973</a:t>
            </a:r>
            <a:r>
              <a:rPr lang="zh-CN" altLang="en-US" sz="2800" b="1" dirty="0">
                <a:latin typeface="宋体" panose="02010600030101010101" pitchFamily="2" charset="-122"/>
              </a:rPr>
              <a:t>年，丁肇中与</a:t>
            </a:r>
            <a:r>
              <a:rPr lang="en-US" altLang="zh-CN" sz="2800" b="1" dirty="0">
                <a:latin typeface="宋体" panose="02010600030101010101" pitchFamily="2" charset="-122"/>
              </a:rPr>
              <a:t>Richter</a:t>
            </a:r>
            <a:r>
              <a:rPr lang="zh-CN" altLang="en-US" sz="2800" b="1" dirty="0">
                <a:latin typeface="宋体" panose="02010600030101010101" pitchFamily="2" charset="-122"/>
              </a:rPr>
              <a:t>首次发现了</a:t>
            </a:r>
            <a:r>
              <a:rPr lang="zh-CN" altLang="en-US" sz="2800" b="1" dirty="0">
                <a:solidFill>
                  <a:srgbClr val="C00000"/>
                </a:solidFill>
                <a:latin typeface="宋体" panose="02010600030101010101" pitchFamily="2" charset="-122"/>
              </a:rPr>
              <a:t>重味粲夸克</a:t>
            </a:r>
            <a:r>
              <a:rPr lang="zh-CN" altLang="en-US" sz="2800" b="1" dirty="0">
                <a:latin typeface="宋体" panose="02010600030101010101" pitchFamily="2" charset="-122"/>
              </a:rPr>
              <a:t>，开启了重味夸克物理研究的大门</a:t>
            </a:r>
            <a:endParaRPr lang="en-US" altLang="zh-CN" sz="2800" b="1" dirty="0">
              <a:latin typeface="宋体" panose="02010600030101010101" pitchFamily="2" charset="-122"/>
            </a:endParaRPr>
          </a:p>
          <a:p>
            <a:pPr marL="342900" indent="-342900">
              <a:lnSpc>
                <a:spcPct val="130000"/>
              </a:lnSpc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en-US" altLang="zh-CN" sz="2800" b="1" dirty="0">
                <a:latin typeface="宋体" panose="02010600030101010101" pitchFamily="2" charset="-122"/>
              </a:rPr>
              <a:t>1977</a:t>
            </a:r>
            <a:r>
              <a:rPr lang="zh-CN" altLang="en-US" sz="2800" b="1" dirty="0">
                <a:latin typeface="宋体" panose="02010600030101010101" pitchFamily="2" charset="-122"/>
              </a:rPr>
              <a:t>年，</a:t>
            </a:r>
            <a:r>
              <a:rPr lang="en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Lederman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(1988</a:t>
            </a:r>
            <a:r>
              <a:rPr lang="zh-CN" altLang="en-US" sz="2800" b="1" dirty="0">
                <a:latin typeface="宋体" panose="02010600030101010101" pitchFamily="2" charset="-122"/>
              </a:rPr>
              <a:t>年诺贝尔奖获得者</a:t>
            </a:r>
            <a:r>
              <a:rPr lang="en-US" altLang="zh-CN" sz="2800" b="1" dirty="0">
                <a:latin typeface="宋体" panose="02010600030101010101" pitchFamily="2" charset="-122"/>
              </a:rPr>
              <a:t>)</a:t>
            </a:r>
            <a:r>
              <a:rPr lang="zh-CN" altLang="en-US" sz="2800" b="1" dirty="0">
                <a:latin typeface="宋体" panose="02010600030101010101" pitchFamily="2" charset="-122"/>
              </a:rPr>
              <a:t>发现了重味</a:t>
            </a:r>
            <a:r>
              <a:rPr lang="zh-CN" altLang="en-US" sz="2800" b="1" dirty="0">
                <a:solidFill>
                  <a:srgbClr val="C00000"/>
                </a:solidFill>
                <a:latin typeface="宋体" panose="02010600030101010101" pitchFamily="2" charset="-122"/>
              </a:rPr>
              <a:t>底夸克</a:t>
            </a:r>
            <a:endParaRPr lang="en-US" altLang="zh-CN" sz="2800" b="1" dirty="0">
              <a:solidFill>
                <a:srgbClr val="C00000"/>
              </a:solidFill>
              <a:latin typeface="宋体" panose="02010600030101010101" pitchFamily="2" charset="-122"/>
            </a:endParaRPr>
          </a:p>
          <a:p>
            <a:pPr marL="342900" indent="-342900">
              <a:lnSpc>
                <a:spcPct val="130000"/>
              </a:lnSpc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en-US" altLang="zh-CN" sz="2800" b="1" dirty="0">
                <a:latin typeface="宋体" panose="02010600030101010101" pitchFamily="2" charset="-122"/>
              </a:rPr>
              <a:t>1995</a:t>
            </a:r>
            <a:r>
              <a:rPr lang="zh-CN" altLang="en-US" sz="2800" b="1" dirty="0">
                <a:latin typeface="宋体" panose="02010600030101010101" pitchFamily="2" charset="-122"/>
              </a:rPr>
              <a:t>年，重味</a:t>
            </a:r>
            <a:r>
              <a:rPr lang="zh-CN" altLang="en-US" sz="2800" b="1" dirty="0">
                <a:solidFill>
                  <a:srgbClr val="C00000"/>
                </a:solidFill>
                <a:latin typeface="宋体" panose="02010600030101010101" pitchFamily="2" charset="-122"/>
              </a:rPr>
              <a:t>顶夸克</a:t>
            </a:r>
            <a:r>
              <a:rPr lang="zh-CN" altLang="en-US" sz="2800" b="1" dirty="0">
                <a:latin typeface="宋体" panose="02010600030101010101" pitchFamily="2" charset="-122"/>
              </a:rPr>
              <a:t>被发现</a:t>
            </a:r>
            <a:endParaRPr lang="en-US" altLang="zh-CN" sz="2800" b="1" dirty="0">
              <a:latin typeface="宋体" panose="02010600030101010101" pitchFamily="2" charset="-122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zh-CN" altLang="en-US" sz="2800" b="1" dirty="0">
                <a:latin typeface="宋体" panose="02010600030101010101" pitchFamily="2" charset="-122"/>
              </a:rPr>
              <a:t>自此，</a:t>
            </a:r>
            <a:r>
              <a:rPr kumimoji="0" lang="zh-CN" altLang="en-US" sz="2800" b="1" dirty="0">
                <a:solidFill>
                  <a:schemeClr val="bg1"/>
                </a:solidFill>
                <a:latin typeface="Arial" panose="020B0604020202020204" pitchFamily="34" charset="0"/>
              </a:rPr>
              <a:t>重味夸克物理一直是粒子物理研究的最前沿课题之一</a:t>
            </a:r>
          </a:p>
        </p:txBody>
      </p:sp>
      <p:sp>
        <p:nvSpPr>
          <p:cNvPr id="39940" name="灯片编号占位符 3">
            <a:extLst>
              <a:ext uri="{FF2B5EF4-FFF2-40B4-BE49-F238E27FC236}">
                <a16:creationId xmlns:a16="http://schemas.microsoft.com/office/drawing/2014/main" id="{7749EC7B-44EB-AC48-9727-FE82512EB4D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4B4A04D6-B6A3-DB4A-B9D6-7083A686544E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4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30088573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>
            <a:extLst>
              <a:ext uri="{FF2B5EF4-FFF2-40B4-BE49-F238E27FC236}">
                <a16:creationId xmlns:a16="http://schemas.microsoft.com/office/drawing/2014/main" id="{497FD60B-3718-3341-B0E6-D3360C3132A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备注占位符 2">
            <a:extLst>
              <a:ext uri="{FF2B5EF4-FFF2-40B4-BE49-F238E27FC236}">
                <a16:creationId xmlns:a16="http://schemas.microsoft.com/office/drawing/2014/main" id="{19671500-28C4-8347-936C-A3E120E02E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4553" y="3257550"/>
            <a:ext cx="8560341" cy="3086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00" dirty="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23556" name="灯片编号占位符 3">
            <a:extLst>
              <a:ext uri="{FF2B5EF4-FFF2-40B4-BE49-F238E27FC236}">
                <a16:creationId xmlns:a16="http://schemas.microsoft.com/office/drawing/2014/main" id="{3C983DF2-B14D-364E-B805-1CCF62B4E41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5179484" y="6513910"/>
            <a:ext cx="39624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C31F7038-A57E-6E4D-B3D2-21A588CA3EC9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44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40101596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>
            <a:extLst>
              <a:ext uri="{FF2B5EF4-FFF2-40B4-BE49-F238E27FC236}">
                <a16:creationId xmlns:a16="http://schemas.microsoft.com/office/drawing/2014/main" id="{497FD60B-3718-3341-B0E6-D3360C3132A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备注占位符 2">
            <a:extLst>
              <a:ext uri="{FF2B5EF4-FFF2-40B4-BE49-F238E27FC236}">
                <a16:creationId xmlns:a16="http://schemas.microsoft.com/office/drawing/2014/main" id="{19671500-28C4-8347-936C-A3E120E02E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4553" y="3257550"/>
            <a:ext cx="8560341" cy="3086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00" dirty="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23556" name="灯片编号占位符 3">
            <a:extLst>
              <a:ext uri="{FF2B5EF4-FFF2-40B4-BE49-F238E27FC236}">
                <a16:creationId xmlns:a16="http://schemas.microsoft.com/office/drawing/2014/main" id="{3C983DF2-B14D-364E-B805-1CCF62B4E41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5179484" y="6513910"/>
            <a:ext cx="39624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C31F7038-A57E-6E4D-B3D2-21A588CA3EC9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45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12073605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>
            <a:extLst>
              <a:ext uri="{FF2B5EF4-FFF2-40B4-BE49-F238E27FC236}">
                <a16:creationId xmlns:a16="http://schemas.microsoft.com/office/drawing/2014/main" id="{497FD60B-3718-3341-B0E6-D3360C3132A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备注占位符 2">
            <a:extLst>
              <a:ext uri="{FF2B5EF4-FFF2-40B4-BE49-F238E27FC236}">
                <a16:creationId xmlns:a16="http://schemas.microsoft.com/office/drawing/2014/main" id="{19671500-28C4-8347-936C-A3E120E02E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4553" y="3257550"/>
            <a:ext cx="8560341" cy="3086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00" dirty="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23556" name="灯片编号占位符 3">
            <a:extLst>
              <a:ext uri="{FF2B5EF4-FFF2-40B4-BE49-F238E27FC236}">
                <a16:creationId xmlns:a16="http://schemas.microsoft.com/office/drawing/2014/main" id="{3C983DF2-B14D-364E-B805-1CCF62B4E41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5179484" y="6513910"/>
            <a:ext cx="39624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C31F7038-A57E-6E4D-B3D2-21A588CA3EC9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46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1020561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幻灯片图像占位符 1">
            <a:extLst>
              <a:ext uri="{FF2B5EF4-FFF2-40B4-BE49-F238E27FC236}">
                <a16:creationId xmlns:a16="http://schemas.microsoft.com/office/drawing/2014/main" id="{070FEB85-6F9F-F04F-AC15-8FF81A6ECC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4274" name="备注占位符 2">
            <a:extLst>
              <a:ext uri="{FF2B5EF4-FFF2-40B4-BE49-F238E27FC236}">
                <a16:creationId xmlns:a16="http://schemas.microsoft.com/office/drawing/2014/main" id="{FB8B6017-678B-AA4E-8A84-6A293AF6F5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kumimoji="0"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由于非微扰强相互作用的存在，通过重味</a:t>
            </a:r>
            <a:r>
              <a:rPr kumimoji="0"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B</a:t>
            </a:r>
            <a:r>
              <a:rPr kumimoji="0"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介子衰变直接抽取弱衰变信息存在很大的困难。</a:t>
            </a:r>
            <a:endParaRPr kumimoji="0" lang="en-US" altLang="zh-CN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kumimoji="0"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理论上，人们往往采用费曼提出的部分子模型，将物理量进行分解，</a:t>
            </a:r>
            <a:r>
              <a:rPr kumimoji="0" lang="en-US" altLang="zh-CN" dirty="0" err="1">
                <a:latin typeface="宋体" panose="02010600030101010101" pitchFamily="2" charset="-122"/>
                <a:ea typeface="宋体" panose="02010600030101010101" pitchFamily="2" charset="-122"/>
              </a:rPr>
              <a:t>Beneke</a:t>
            </a:r>
            <a:r>
              <a:rPr kumimoji="0"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, Neubert, Stewart,</a:t>
            </a:r>
            <a:r>
              <a:rPr kumimoji="0"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kumimoji="0" lang="en-US" altLang="zh-CN" dirty="0" err="1">
                <a:latin typeface="宋体" panose="02010600030101010101" pitchFamily="2" charset="-122"/>
                <a:ea typeface="宋体" panose="02010600030101010101" pitchFamily="2" charset="-122"/>
              </a:rPr>
              <a:t>H.N.Li</a:t>
            </a:r>
            <a:r>
              <a:rPr kumimoji="0"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等人提出因子化的方法。例如，横动量依赖因子化方案中，</a:t>
            </a:r>
            <a:r>
              <a:rPr kumimoji="0"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B</a:t>
            </a:r>
            <a:r>
              <a:rPr kumimoji="0"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介子衰变可以拆分成：重味</a:t>
            </a:r>
            <a:r>
              <a:rPr kumimoji="0"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B</a:t>
            </a:r>
            <a:r>
              <a:rPr kumimoji="0"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介子光锥波函数、末态粒子光锥波函数、软函数 与微扰散射核。</a:t>
            </a:r>
            <a:endParaRPr kumimoji="0" lang="en-US" altLang="zh-CN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4275" name="灯片编号占位符 3">
            <a:extLst>
              <a:ext uri="{FF2B5EF4-FFF2-40B4-BE49-F238E27FC236}">
                <a16:creationId xmlns:a16="http://schemas.microsoft.com/office/drawing/2014/main" id="{4605A88E-129E-3448-A46B-1E385264A7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1D786C3D-3888-F545-9FCF-82DA9EF8D2CD}" type="slidenum">
              <a:rPr lang="zh-CN" altLang="en-US" smtClean="0"/>
              <a:pPr/>
              <a:t>47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0116303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幻灯片图像占位符 1">
            <a:extLst>
              <a:ext uri="{FF2B5EF4-FFF2-40B4-BE49-F238E27FC236}">
                <a16:creationId xmlns:a16="http://schemas.microsoft.com/office/drawing/2014/main" id="{070FEB85-6F9F-F04F-AC15-8FF81A6ECC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4274" name="备注占位符 2">
            <a:extLst>
              <a:ext uri="{FF2B5EF4-FFF2-40B4-BE49-F238E27FC236}">
                <a16:creationId xmlns:a16="http://schemas.microsoft.com/office/drawing/2014/main" id="{FB8B6017-678B-AA4E-8A84-6A293AF6F5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kumimoji="0"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由于非微扰强相互作用的存在，通过重味</a:t>
            </a:r>
            <a:r>
              <a:rPr kumimoji="0"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B</a:t>
            </a:r>
            <a:r>
              <a:rPr kumimoji="0"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介子衰变直接抽取弱衰变信息存在很大的困难。</a:t>
            </a:r>
            <a:endParaRPr kumimoji="0" lang="en-US" altLang="zh-CN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kumimoji="0"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理论上，人们往往采用费曼提出的部分子模型，将物理量进行分解，</a:t>
            </a:r>
            <a:r>
              <a:rPr kumimoji="0" lang="en-US" altLang="zh-CN" dirty="0" err="1">
                <a:latin typeface="宋体" panose="02010600030101010101" pitchFamily="2" charset="-122"/>
                <a:ea typeface="宋体" panose="02010600030101010101" pitchFamily="2" charset="-122"/>
              </a:rPr>
              <a:t>Beneke</a:t>
            </a:r>
            <a:r>
              <a:rPr kumimoji="0"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, Neubert, Stewart,</a:t>
            </a:r>
            <a:r>
              <a:rPr kumimoji="0"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kumimoji="0" lang="en-US" altLang="zh-CN" dirty="0" err="1">
                <a:latin typeface="宋体" panose="02010600030101010101" pitchFamily="2" charset="-122"/>
                <a:ea typeface="宋体" panose="02010600030101010101" pitchFamily="2" charset="-122"/>
              </a:rPr>
              <a:t>H.N.Li</a:t>
            </a:r>
            <a:r>
              <a:rPr kumimoji="0"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等人提出因子化的方法。例如，横动量依赖因子化方案中，</a:t>
            </a:r>
            <a:r>
              <a:rPr kumimoji="0"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B</a:t>
            </a:r>
            <a:r>
              <a:rPr kumimoji="0"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介子衰变可以拆分成：重味</a:t>
            </a:r>
            <a:r>
              <a:rPr kumimoji="0"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B</a:t>
            </a:r>
            <a:r>
              <a:rPr kumimoji="0"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介子光锥波函数、末态粒子光锥波函数、软函数 与微扰散射核。</a:t>
            </a:r>
            <a:endParaRPr kumimoji="0" lang="en-US" altLang="zh-CN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4275" name="灯片编号占位符 3">
            <a:extLst>
              <a:ext uri="{FF2B5EF4-FFF2-40B4-BE49-F238E27FC236}">
                <a16:creationId xmlns:a16="http://schemas.microsoft.com/office/drawing/2014/main" id="{4605A88E-129E-3448-A46B-1E385264A7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1D786C3D-3888-F545-9FCF-82DA9EF8D2CD}" type="slidenum">
              <a:rPr lang="zh-CN" altLang="en-US" smtClean="0"/>
              <a:pPr/>
              <a:t>48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4341912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幻灯片图像占位符 1">
            <a:extLst>
              <a:ext uri="{FF2B5EF4-FFF2-40B4-BE49-F238E27FC236}">
                <a16:creationId xmlns:a16="http://schemas.microsoft.com/office/drawing/2014/main" id="{070FEB85-6F9F-F04F-AC15-8FF81A6ECC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4274" name="备注占位符 2">
            <a:extLst>
              <a:ext uri="{FF2B5EF4-FFF2-40B4-BE49-F238E27FC236}">
                <a16:creationId xmlns:a16="http://schemas.microsoft.com/office/drawing/2014/main" id="{FB8B6017-678B-AA4E-8A84-6A293AF6F5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kumimoji="0"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由于非微扰强相互作用的存在，通过重味</a:t>
            </a:r>
            <a:r>
              <a:rPr kumimoji="0"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B</a:t>
            </a:r>
            <a:r>
              <a:rPr kumimoji="0"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介子衰变直接抽取弱衰变信息存在很大的困难。</a:t>
            </a:r>
            <a:endParaRPr kumimoji="0" lang="en-US" altLang="zh-CN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kumimoji="0"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理论上，人们往往采用费曼提出的部分子模型，将物理量进行分解，</a:t>
            </a:r>
            <a:r>
              <a:rPr kumimoji="0" lang="en-US" altLang="zh-CN" dirty="0" err="1">
                <a:latin typeface="宋体" panose="02010600030101010101" pitchFamily="2" charset="-122"/>
                <a:ea typeface="宋体" panose="02010600030101010101" pitchFamily="2" charset="-122"/>
              </a:rPr>
              <a:t>Beneke</a:t>
            </a:r>
            <a:r>
              <a:rPr kumimoji="0"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, Neubert, Stewart,</a:t>
            </a:r>
            <a:r>
              <a:rPr kumimoji="0"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kumimoji="0" lang="en-US" altLang="zh-CN" dirty="0" err="1">
                <a:latin typeface="宋体" panose="02010600030101010101" pitchFamily="2" charset="-122"/>
                <a:ea typeface="宋体" panose="02010600030101010101" pitchFamily="2" charset="-122"/>
              </a:rPr>
              <a:t>H.N.Li</a:t>
            </a:r>
            <a:r>
              <a:rPr kumimoji="0"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等人提出因子化的方法。例如，横动量依赖因子化方案中，</a:t>
            </a:r>
            <a:r>
              <a:rPr kumimoji="0"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B</a:t>
            </a:r>
            <a:r>
              <a:rPr kumimoji="0"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介子衰变可以拆分成：重味</a:t>
            </a:r>
            <a:r>
              <a:rPr kumimoji="0"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B</a:t>
            </a:r>
            <a:r>
              <a:rPr kumimoji="0"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介子光锥波函数、末态粒子光锥波函数、软函数 与微扰散射核。</a:t>
            </a:r>
            <a:endParaRPr kumimoji="0" lang="en-US" altLang="zh-CN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4275" name="灯片编号占位符 3">
            <a:extLst>
              <a:ext uri="{FF2B5EF4-FFF2-40B4-BE49-F238E27FC236}">
                <a16:creationId xmlns:a16="http://schemas.microsoft.com/office/drawing/2014/main" id="{4605A88E-129E-3448-A46B-1E385264A7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1D786C3D-3888-F545-9FCF-82DA9EF8D2CD}" type="slidenum">
              <a:rPr lang="zh-CN" altLang="en-US" smtClean="0"/>
              <a:pPr/>
              <a:t>49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3559985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>
            <a:extLst>
              <a:ext uri="{FF2B5EF4-FFF2-40B4-BE49-F238E27FC236}">
                <a16:creationId xmlns:a16="http://schemas.microsoft.com/office/drawing/2014/main" id="{497FD60B-3718-3341-B0E6-D3360C3132A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备注占位符 2">
            <a:extLst>
              <a:ext uri="{FF2B5EF4-FFF2-40B4-BE49-F238E27FC236}">
                <a16:creationId xmlns:a16="http://schemas.microsoft.com/office/drawing/2014/main" id="{19671500-28C4-8347-936C-A3E120E02E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4553" y="3257550"/>
            <a:ext cx="8560341" cy="3086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00" dirty="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23556" name="灯片编号占位符 3">
            <a:extLst>
              <a:ext uri="{FF2B5EF4-FFF2-40B4-BE49-F238E27FC236}">
                <a16:creationId xmlns:a16="http://schemas.microsoft.com/office/drawing/2014/main" id="{3C983DF2-B14D-364E-B805-1CCF62B4E41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5179484" y="6513910"/>
            <a:ext cx="39624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C31F7038-A57E-6E4D-B3D2-21A588CA3EC9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50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23194088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>
            <a:extLst>
              <a:ext uri="{FF2B5EF4-FFF2-40B4-BE49-F238E27FC236}">
                <a16:creationId xmlns:a16="http://schemas.microsoft.com/office/drawing/2014/main" id="{497FD60B-3718-3341-B0E6-D3360C3132A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备注占位符 2">
            <a:extLst>
              <a:ext uri="{FF2B5EF4-FFF2-40B4-BE49-F238E27FC236}">
                <a16:creationId xmlns:a16="http://schemas.microsoft.com/office/drawing/2014/main" id="{19671500-28C4-8347-936C-A3E120E02E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4553" y="3257550"/>
            <a:ext cx="8560341" cy="3086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00" dirty="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23556" name="灯片编号占位符 3">
            <a:extLst>
              <a:ext uri="{FF2B5EF4-FFF2-40B4-BE49-F238E27FC236}">
                <a16:creationId xmlns:a16="http://schemas.microsoft.com/office/drawing/2014/main" id="{3C983DF2-B14D-364E-B805-1CCF62B4E41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5179484" y="6513910"/>
            <a:ext cx="39624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C31F7038-A57E-6E4D-B3D2-21A588CA3EC9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51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34653303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>
            <a:extLst>
              <a:ext uri="{FF2B5EF4-FFF2-40B4-BE49-F238E27FC236}">
                <a16:creationId xmlns:a16="http://schemas.microsoft.com/office/drawing/2014/main" id="{497FD60B-3718-3341-B0E6-D3360C3132A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备注占位符 2">
            <a:extLst>
              <a:ext uri="{FF2B5EF4-FFF2-40B4-BE49-F238E27FC236}">
                <a16:creationId xmlns:a16="http://schemas.microsoft.com/office/drawing/2014/main" id="{19671500-28C4-8347-936C-A3E120E02E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4553" y="3257550"/>
            <a:ext cx="8560341" cy="3086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00" dirty="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23556" name="灯片编号占位符 3">
            <a:extLst>
              <a:ext uri="{FF2B5EF4-FFF2-40B4-BE49-F238E27FC236}">
                <a16:creationId xmlns:a16="http://schemas.microsoft.com/office/drawing/2014/main" id="{3C983DF2-B14D-364E-B805-1CCF62B4E41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5179484" y="6513910"/>
            <a:ext cx="39624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C31F7038-A57E-6E4D-B3D2-21A588CA3EC9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52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29698518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>
            <a:extLst>
              <a:ext uri="{FF2B5EF4-FFF2-40B4-BE49-F238E27FC236}">
                <a16:creationId xmlns:a16="http://schemas.microsoft.com/office/drawing/2014/main" id="{B0F6A8FA-8538-7541-A908-E4044E1E18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备注占位符 2">
            <a:extLst>
              <a:ext uri="{FF2B5EF4-FFF2-40B4-BE49-F238E27FC236}">
                <a16:creationId xmlns:a16="http://schemas.microsoft.com/office/drawing/2014/main" id="{0CEE6902-30BE-4749-BF51-492CF805A4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r>
              <a:rPr lang="zh-CN" altLang="en-US" sz="2000">
                <a:latin typeface="Calibri" panose="020F0502020204030204" pitchFamily="34" charset="0"/>
                <a:ea typeface="宋体" panose="02010600030101010101" pitchFamily="2" charset="-122"/>
              </a:rPr>
              <a:t>我将从以下三个方面进行汇报！</a:t>
            </a:r>
            <a:r>
              <a:rPr lang="en-US" altLang="zh-CN" sz="2800">
                <a:latin typeface="Calibri" panose="020F0502020204030204" pitchFamily="34" charset="0"/>
                <a:ea typeface="宋体" panose="02010600030101010101" pitchFamily="2" charset="-122"/>
              </a:rPr>
              <a:t>10s</a:t>
            </a:r>
            <a:endParaRPr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endParaRPr kumimoji="0" lang="zh-CN" altLang="en-US" sz="28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7412" name="灯片编号占位符 3">
            <a:extLst>
              <a:ext uri="{FF2B5EF4-FFF2-40B4-BE49-F238E27FC236}">
                <a16:creationId xmlns:a16="http://schemas.microsoft.com/office/drawing/2014/main" id="{B94D711F-28C1-1A4B-A2F7-5E89CF5BF64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DD597074-0273-BF4C-8E7F-B078D591EE6E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53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31244067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>
            <a:extLst>
              <a:ext uri="{FF2B5EF4-FFF2-40B4-BE49-F238E27FC236}">
                <a16:creationId xmlns:a16="http://schemas.microsoft.com/office/drawing/2014/main" id="{2CBCD84E-672A-8348-B030-C5825F906AF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备注占位符 2">
            <a:extLst>
              <a:ext uri="{FF2B5EF4-FFF2-40B4-BE49-F238E27FC236}">
                <a16:creationId xmlns:a16="http://schemas.microsoft.com/office/drawing/2014/main" id="{12E339BF-8D98-504B-8F18-A63723BFBC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marL="342900" indent="-342900">
              <a:lnSpc>
                <a:spcPct val="130000"/>
              </a:lnSpc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zh-CN" altLang="en-US" sz="2800" b="1" dirty="0">
                <a:latin typeface="宋体" panose="02010600030101010101" pitchFamily="2" charset="-122"/>
              </a:rPr>
              <a:t>人们熟知的物质世界由只涵盖</a:t>
            </a:r>
            <a:r>
              <a:rPr lang="zh-CN" altLang="en-US" sz="2800" b="1" dirty="0">
                <a:solidFill>
                  <a:srgbClr val="C00000"/>
                </a:solidFill>
                <a:latin typeface="宋体" panose="02010600030101010101" pitchFamily="2" charset="-122"/>
              </a:rPr>
              <a:t>轻夸克</a:t>
            </a:r>
            <a:r>
              <a:rPr lang="zh-CN" altLang="en-US" sz="2800" b="1" dirty="0">
                <a:latin typeface="宋体" panose="02010600030101010101" pitchFamily="2" charset="-122"/>
              </a:rPr>
              <a:t>的质子和中子构成</a:t>
            </a:r>
            <a:endParaRPr lang="en-US" altLang="zh-CN" sz="2800" b="1" dirty="0">
              <a:latin typeface="宋体" panose="02010600030101010101" pitchFamily="2" charset="-122"/>
            </a:endParaRPr>
          </a:p>
          <a:p>
            <a:pPr marL="342900" indent="-342900">
              <a:lnSpc>
                <a:spcPct val="130000"/>
              </a:lnSpc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en-US" altLang="zh-CN" sz="2800" b="1" dirty="0">
                <a:latin typeface="宋体" panose="02010600030101010101" pitchFamily="2" charset="-122"/>
              </a:rPr>
              <a:t>1973</a:t>
            </a:r>
            <a:r>
              <a:rPr lang="zh-CN" altLang="en-US" sz="2800" b="1" dirty="0">
                <a:latin typeface="宋体" panose="02010600030101010101" pitchFamily="2" charset="-122"/>
              </a:rPr>
              <a:t>年，丁肇中与</a:t>
            </a:r>
            <a:r>
              <a:rPr lang="en-US" altLang="zh-CN" sz="2800" b="1" dirty="0">
                <a:latin typeface="宋体" panose="02010600030101010101" pitchFamily="2" charset="-122"/>
              </a:rPr>
              <a:t>Richter</a:t>
            </a:r>
            <a:r>
              <a:rPr lang="zh-CN" altLang="en-US" sz="2800" b="1" dirty="0">
                <a:latin typeface="宋体" panose="02010600030101010101" pitchFamily="2" charset="-122"/>
              </a:rPr>
              <a:t>首次发现了</a:t>
            </a:r>
            <a:r>
              <a:rPr lang="zh-CN" altLang="en-US" sz="2800" b="1" dirty="0">
                <a:solidFill>
                  <a:srgbClr val="C00000"/>
                </a:solidFill>
                <a:latin typeface="宋体" panose="02010600030101010101" pitchFamily="2" charset="-122"/>
              </a:rPr>
              <a:t>重味粲夸克</a:t>
            </a:r>
            <a:r>
              <a:rPr lang="zh-CN" altLang="en-US" sz="2800" b="1" dirty="0">
                <a:latin typeface="宋体" panose="02010600030101010101" pitchFamily="2" charset="-122"/>
              </a:rPr>
              <a:t>，开启了重味夸克物理研究的大门</a:t>
            </a:r>
            <a:endParaRPr lang="en-US" altLang="zh-CN" sz="2800" b="1" dirty="0">
              <a:latin typeface="宋体" panose="02010600030101010101" pitchFamily="2" charset="-122"/>
            </a:endParaRPr>
          </a:p>
          <a:p>
            <a:pPr marL="342900" indent="-342900">
              <a:lnSpc>
                <a:spcPct val="130000"/>
              </a:lnSpc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en-US" altLang="zh-CN" sz="2800" b="1" dirty="0">
                <a:latin typeface="宋体" panose="02010600030101010101" pitchFamily="2" charset="-122"/>
              </a:rPr>
              <a:t>1977</a:t>
            </a:r>
            <a:r>
              <a:rPr lang="zh-CN" altLang="en-US" sz="2800" b="1" dirty="0">
                <a:latin typeface="宋体" panose="02010600030101010101" pitchFamily="2" charset="-122"/>
              </a:rPr>
              <a:t>年，</a:t>
            </a:r>
            <a:r>
              <a:rPr lang="en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Lederman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(1988</a:t>
            </a:r>
            <a:r>
              <a:rPr lang="zh-CN" altLang="en-US" sz="2800" b="1" dirty="0">
                <a:latin typeface="宋体" panose="02010600030101010101" pitchFamily="2" charset="-122"/>
              </a:rPr>
              <a:t>年诺贝尔奖获得者</a:t>
            </a:r>
            <a:r>
              <a:rPr lang="en-US" altLang="zh-CN" sz="2800" b="1" dirty="0">
                <a:latin typeface="宋体" panose="02010600030101010101" pitchFamily="2" charset="-122"/>
              </a:rPr>
              <a:t>)</a:t>
            </a:r>
            <a:r>
              <a:rPr lang="zh-CN" altLang="en-US" sz="2800" b="1" dirty="0">
                <a:latin typeface="宋体" panose="02010600030101010101" pitchFamily="2" charset="-122"/>
              </a:rPr>
              <a:t>发现了重味</a:t>
            </a:r>
            <a:r>
              <a:rPr lang="zh-CN" altLang="en-US" sz="2800" b="1" dirty="0">
                <a:solidFill>
                  <a:srgbClr val="C00000"/>
                </a:solidFill>
                <a:latin typeface="宋体" panose="02010600030101010101" pitchFamily="2" charset="-122"/>
              </a:rPr>
              <a:t>底夸克</a:t>
            </a:r>
            <a:endParaRPr lang="en-US" altLang="zh-CN" sz="2800" b="1" dirty="0">
              <a:solidFill>
                <a:srgbClr val="C00000"/>
              </a:solidFill>
              <a:latin typeface="宋体" panose="02010600030101010101" pitchFamily="2" charset="-122"/>
            </a:endParaRPr>
          </a:p>
          <a:p>
            <a:pPr marL="342900" indent="-342900">
              <a:lnSpc>
                <a:spcPct val="130000"/>
              </a:lnSpc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en-US" altLang="zh-CN" sz="2800" b="1" dirty="0">
                <a:latin typeface="宋体" panose="02010600030101010101" pitchFamily="2" charset="-122"/>
              </a:rPr>
              <a:t>1995</a:t>
            </a:r>
            <a:r>
              <a:rPr lang="zh-CN" altLang="en-US" sz="2800" b="1" dirty="0">
                <a:latin typeface="宋体" panose="02010600030101010101" pitchFamily="2" charset="-122"/>
              </a:rPr>
              <a:t>年，重味</a:t>
            </a:r>
            <a:r>
              <a:rPr lang="zh-CN" altLang="en-US" sz="2800" b="1" dirty="0">
                <a:solidFill>
                  <a:srgbClr val="C00000"/>
                </a:solidFill>
                <a:latin typeface="宋体" panose="02010600030101010101" pitchFamily="2" charset="-122"/>
              </a:rPr>
              <a:t>顶夸克</a:t>
            </a:r>
            <a:r>
              <a:rPr lang="zh-CN" altLang="en-US" sz="2800" b="1" dirty="0">
                <a:latin typeface="宋体" panose="02010600030101010101" pitchFamily="2" charset="-122"/>
              </a:rPr>
              <a:t>被发现</a:t>
            </a:r>
            <a:endParaRPr lang="en-US" altLang="zh-CN" sz="2800" b="1" dirty="0">
              <a:latin typeface="宋体" panose="02010600030101010101" pitchFamily="2" charset="-122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zh-CN" altLang="en-US" sz="2800" b="1" dirty="0">
                <a:latin typeface="宋体" panose="02010600030101010101" pitchFamily="2" charset="-122"/>
              </a:rPr>
              <a:t>自此，</a:t>
            </a:r>
            <a:r>
              <a:rPr kumimoji="0" lang="zh-CN" altLang="en-US" sz="2800" b="1" dirty="0">
                <a:solidFill>
                  <a:schemeClr val="bg1"/>
                </a:solidFill>
                <a:latin typeface="Arial" panose="020B0604020202020204" pitchFamily="34" charset="0"/>
              </a:rPr>
              <a:t>重味夸克物理一直是粒子物理研究的最前沿课题之一</a:t>
            </a:r>
          </a:p>
        </p:txBody>
      </p:sp>
      <p:sp>
        <p:nvSpPr>
          <p:cNvPr id="39940" name="灯片编号占位符 3">
            <a:extLst>
              <a:ext uri="{FF2B5EF4-FFF2-40B4-BE49-F238E27FC236}">
                <a16:creationId xmlns:a16="http://schemas.microsoft.com/office/drawing/2014/main" id="{7749EC7B-44EB-AC48-9727-FE82512EB4D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4B4A04D6-B6A3-DB4A-B9D6-7083A686544E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5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2948264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幻灯片图像占位符 1">
            <a:extLst>
              <a:ext uri="{FF2B5EF4-FFF2-40B4-BE49-F238E27FC236}">
                <a16:creationId xmlns:a16="http://schemas.microsoft.com/office/drawing/2014/main" id="{070FEB85-6F9F-F04F-AC15-8FF81A6ECC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4274" name="备注占位符 2">
            <a:extLst>
              <a:ext uri="{FF2B5EF4-FFF2-40B4-BE49-F238E27FC236}">
                <a16:creationId xmlns:a16="http://schemas.microsoft.com/office/drawing/2014/main" id="{FB8B6017-678B-AA4E-8A84-6A293AF6F5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kumimoji="0"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由于非微扰强相互作用的存在，通过重味</a:t>
            </a:r>
            <a:r>
              <a:rPr kumimoji="0"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B</a:t>
            </a:r>
            <a:r>
              <a:rPr kumimoji="0"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介子衰变直接抽取弱衰变信息存在很大的困难。</a:t>
            </a:r>
            <a:endParaRPr kumimoji="0" lang="en-US" altLang="zh-CN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kumimoji="0"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理论上，人们往往采用费曼提出的部分子模型，将物理量进行分解，</a:t>
            </a:r>
            <a:r>
              <a:rPr kumimoji="0" lang="en-US" altLang="zh-CN" dirty="0" err="1">
                <a:latin typeface="宋体" panose="02010600030101010101" pitchFamily="2" charset="-122"/>
                <a:ea typeface="宋体" panose="02010600030101010101" pitchFamily="2" charset="-122"/>
              </a:rPr>
              <a:t>Beneke</a:t>
            </a:r>
            <a:r>
              <a:rPr kumimoji="0"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, Neubert, Stewart,</a:t>
            </a:r>
            <a:r>
              <a:rPr kumimoji="0"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kumimoji="0" lang="en-US" altLang="zh-CN" dirty="0" err="1">
                <a:latin typeface="宋体" panose="02010600030101010101" pitchFamily="2" charset="-122"/>
                <a:ea typeface="宋体" panose="02010600030101010101" pitchFamily="2" charset="-122"/>
              </a:rPr>
              <a:t>H.N.Li</a:t>
            </a:r>
            <a:r>
              <a:rPr kumimoji="0"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等人提出因子化的方法。例如，横动量依赖因子化方案中，</a:t>
            </a:r>
            <a:r>
              <a:rPr kumimoji="0"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B</a:t>
            </a:r>
            <a:r>
              <a:rPr kumimoji="0"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介子衰变可以拆分成：重味</a:t>
            </a:r>
            <a:r>
              <a:rPr kumimoji="0"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B</a:t>
            </a:r>
            <a:r>
              <a:rPr kumimoji="0"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介子光锥波函数、末态粒子光锥波函数、软函数 与微扰散射核。</a:t>
            </a:r>
            <a:endParaRPr kumimoji="0" lang="en-US" altLang="zh-CN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4275" name="灯片编号占位符 3">
            <a:extLst>
              <a:ext uri="{FF2B5EF4-FFF2-40B4-BE49-F238E27FC236}">
                <a16:creationId xmlns:a16="http://schemas.microsoft.com/office/drawing/2014/main" id="{4605A88E-129E-3448-A46B-1E385264A7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1D786C3D-3888-F545-9FCF-82DA9EF8D2CD}" type="slidenum">
              <a:rPr lang="zh-CN" altLang="en-US" smtClean="0"/>
              <a:pPr/>
              <a:t>55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5634162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幻灯片图像占位符 1">
            <a:extLst>
              <a:ext uri="{FF2B5EF4-FFF2-40B4-BE49-F238E27FC236}">
                <a16:creationId xmlns:a16="http://schemas.microsoft.com/office/drawing/2014/main" id="{070FEB85-6F9F-F04F-AC15-8FF81A6ECC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4274" name="备注占位符 2">
            <a:extLst>
              <a:ext uri="{FF2B5EF4-FFF2-40B4-BE49-F238E27FC236}">
                <a16:creationId xmlns:a16="http://schemas.microsoft.com/office/drawing/2014/main" id="{FB8B6017-678B-AA4E-8A84-6A293AF6F5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kumimoji="0"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由于非微扰强相互作用的存在，通过重味</a:t>
            </a:r>
            <a:r>
              <a:rPr kumimoji="0"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B</a:t>
            </a:r>
            <a:r>
              <a:rPr kumimoji="0"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介子衰变直接抽取弱衰变信息存在很大的困难。</a:t>
            </a:r>
            <a:endParaRPr kumimoji="0" lang="en-US" altLang="zh-CN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kumimoji="0"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理论上，人们往往采用费曼提出的部分子模型，将物理量进行分解，</a:t>
            </a:r>
            <a:r>
              <a:rPr kumimoji="0" lang="en-US" altLang="zh-CN" dirty="0" err="1">
                <a:latin typeface="宋体" panose="02010600030101010101" pitchFamily="2" charset="-122"/>
                <a:ea typeface="宋体" panose="02010600030101010101" pitchFamily="2" charset="-122"/>
              </a:rPr>
              <a:t>Beneke</a:t>
            </a:r>
            <a:r>
              <a:rPr kumimoji="0"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, Neubert, Stewart,</a:t>
            </a:r>
            <a:r>
              <a:rPr kumimoji="0"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kumimoji="0" lang="en-US" altLang="zh-CN" dirty="0" err="1">
                <a:latin typeface="宋体" panose="02010600030101010101" pitchFamily="2" charset="-122"/>
                <a:ea typeface="宋体" panose="02010600030101010101" pitchFamily="2" charset="-122"/>
              </a:rPr>
              <a:t>H.N.Li</a:t>
            </a:r>
            <a:r>
              <a:rPr kumimoji="0"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等人提出因子化的方法。例如，横动量依赖因子化方案中，</a:t>
            </a:r>
            <a:r>
              <a:rPr kumimoji="0"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B</a:t>
            </a:r>
            <a:r>
              <a:rPr kumimoji="0"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介子衰变可以拆分成：重味</a:t>
            </a:r>
            <a:r>
              <a:rPr kumimoji="0"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B</a:t>
            </a:r>
            <a:r>
              <a:rPr kumimoji="0"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介子光锥波函数、末态粒子光锥波函数、软函数 与微扰散射核。</a:t>
            </a:r>
            <a:endParaRPr kumimoji="0" lang="en-US" altLang="zh-CN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4275" name="灯片编号占位符 3">
            <a:extLst>
              <a:ext uri="{FF2B5EF4-FFF2-40B4-BE49-F238E27FC236}">
                <a16:creationId xmlns:a16="http://schemas.microsoft.com/office/drawing/2014/main" id="{4605A88E-129E-3448-A46B-1E385264A7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1D786C3D-3888-F545-9FCF-82DA9EF8D2CD}" type="slidenum">
              <a:rPr lang="zh-CN" altLang="en-US" smtClean="0"/>
              <a:pPr/>
              <a:t>56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6422941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幻灯片图像占位符 1">
            <a:extLst>
              <a:ext uri="{FF2B5EF4-FFF2-40B4-BE49-F238E27FC236}">
                <a16:creationId xmlns:a16="http://schemas.microsoft.com/office/drawing/2014/main" id="{070FEB85-6F9F-F04F-AC15-8FF81A6ECC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4274" name="备注占位符 2">
            <a:extLst>
              <a:ext uri="{FF2B5EF4-FFF2-40B4-BE49-F238E27FC236}">
                <a16:creationId xmlns:a16="http://schemas.microsoft.com/office/drawing/2014/main" id="{FB8B6017-678B-AA4E-8A84-6A293AF6F5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kumimoji="0"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由于非微扰强相互作用的存在，通过重味</a:t>
            </a:r>
            <a:r>
              <a:rPr kumimoji="0"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B</a:t>
            </a:r>
            <a:r>
              <a:rPr kumimoji="0"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介子衰变直接抽取弱衰变信息存在很大的困难。</a:t>
            </a:r>
            <a:endParaRPr kumimoji="0" lang="en-US" altLang="zh-CN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kumimoji="0"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理论上，人们往往采用费曼提出的部分子模型，将物理量进行分解，</a:t>
            </a:r>
            <a:r>
              <a:rPr kumimoji="0" lang="en-US" altLang="zh-CN" dirty="0" err="1">
                <a:latin typeface="宋体" panose="02010600030101010101" pitchFamily="2" charset="-122"/>
                <a:ea typeface="宋体" panose="02010600030101010101" pitchFamily="2" charset="-122"/>
              </a:rPr>
              <a:t>Beneke</a:t>
            </a:r>
            <a:r>
              <a:rPr kumimoji="0"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, Neubert, Stewart,</a:t>
            </a:r>
            <a:r>
              <a:rPr kumimoji="0"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kumimoji="0" lang="en-US" altLang="zh-CN" dirty="0" err="1">
                <a:latin typeface="宋体" panose="02010600030101010101" pitchFamily="2" charset="-122"/>
                <a:ea typeface="宋体" panose="02010600030101010101" pitchFamily="2" charset="-122"/>
              </a:rPr>
              <a:t>H.N.Li</a:t>
            </a:r>
            <a:r>
              <a:rPr kumimoji="0"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等人提出因子化的方法。例如，横动量依赖因子化方案中，</a:t>
            </a:r>
            <a:r>
              <a:rPr kumimoji="0"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B</a:t>
            </a:r>
            <a:r>
              <a:rPr kumimoji="0"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介子衰变可以拆分成：重味</a:t>
            </a:r>
            <a:r>
              <a:rPr kumimoji="0"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B</a:t>
            </a:r>
            <a:r>
              <a:rPr kumimoji="0"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介子光锥波函数、末态粒子光锥波函数、软函数 与微扰散射核。</a:t>
            </a:r>
            <a:endParaRPr kumimoji="0" lang="en-US" altLang="zh-CN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4275" name="灯片编号占位符 3">
            <a:extLst>
              <a:ext uri="{FF2B5EF4-FFF2-40B4-BE49-F238E27FC236}">
                <a16:creationId xmlns:a16="http://schemas.microsoft.com/office/drawing/2014/main" id="{4605A88E-129E-3448-A46B-1E385264A7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1D786C3D-3888-F545-9FCF-82DA9EF8D2CD}" type="slidenum">
              <a:rPr lang="zh-CN" altLang="en-US" smtClean="0"/>
              <a:pPr/>
              <a:t>58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899350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>
            <a:extLst>
              <a:ext uri="{FF2B5EF4-FFF2-40B4-BE49-F238E27FC236}">
                <a16:creationId xmlns:a16="http://schemas.microsoft.com/office/drawing/2014/main" id="{2CBCD84E-672A-8348-B030-C5825F906AF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备注占位符 2">
            <a:extLst>
              <a:ext uri="{FF2B5EF4-FFF2-40B4-BE49-F238E27FC236}">
                <a16:creationId xmlns:a16="http://schemas.microsoft.com/office/drawing/2014/main" id="{12E339BF-8D98-504B-8F18-A63723BFBC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marL="342900" indent="-342900">
              <a:lnSpc>
                <a:spcPct val="130000"/>
              </a:lnSpc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zh-CN" altLang="en-US" sz="2800" b="1" dirty="0">
                <a:latin typeface="宋体" panose="02010600030101010101" pitchFamily="2" charset="-122"/>
              </a:rPr>
              <a:t>人们熟知的物质世界由只涵盖</a:t>
            </a:r>
            <a:r>
              <a:rPr lang="zh-CN" altLang="en-US" sz="2800" b="1" dirty="0">
                <a:solidFill>
                  <a:srgbClr val="C00000"/>
                </a:solidFill>
                <a:latin typeface="宋体" panose="02010600030101010101" pitchFamily="2" charset="-122"/>
              </a:rPr>
              <a:t>轻夸克</a:t>
            </a:r>
            <a:r>
              <a:rPr lang="zh-CN" altLang="en-US" sz="2800" b="1" dirty="0">
                <a:latin typeface="宋体" panose="02010600030101010101" pitchFamily="2" charset="-122"/>
              </a:rPr>
              <a:t>的质子和中子构成</a:t>
            </a:r>
            <a:endParaRPr lang="en-US" altLang="zh-CN" sz="2800" b="1" dirty="0">
              <a:latin typeface="宋体" panose="02010600030101010101" pitchFamily="2" charset="-122"/>
            </a:endParaRPr>
          </a:p>
          <a:p>
            <a:pPr marL="342900" indent="-342900">
              <a:lnSpc>
                <a:spcPct val="130000"/>
              </a:lnSpc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en-US" altLang="zh-CN" sz="2800" b="1" dirty="0">
                <a:latin typeface="宋体" panose="02010600030101010101" pitchFamily="2" charset="-122"/>
              </a:rPr>
              <a:t>1973</a:t>
            </a:r>
            <a:r>
              <a:rPr lang="zh-CN" altLang="en-US" sz="2800" b="1" dirty="0">
                <a:latin typeface="宋体" panose="02010600030101010101" pitchFamily="2" charset="-122"/>
              </a:rPr>
              <a:t>年，丁肇中与</a:t>
            </a:r>
            <a:r>
              <a:rPr lang="en-US" altLang="zh-CN" sz="2800" b="1" dirty="0">
                <a:latin typeface="宋体" panose="02010600030101010101" pitchFamily="2" charset="-122"/>
              </a:rPr>
              <a:t>Richter</a:t>
            </a:r>
            <a:r>
              <a:rPr lang="zh-CN" altLang="en-US" sz="2800" b="1" dirty="0">
                <a:latin typeface="宋体" panose="02010600030101010101" pitchFamily="2" charset="-122"/>
              </a:rPr>
              <a:t>首次发现了</a:t>
            </a:r>
            <a:r>
              <a:rPr lang="zh-CN" altLang="en-US" sz="2800" b="1" dirty="0">
                <a:solidFill>
                  <a:srgbClr val="C00000"/>
                </a:solidFill>
                <a:latin typeface="宋体" panose="02010600030101010101" pitchFamily="2" charset="-122"/>
              </a:rPr>
              <a:t>重味粲夸克</a:t>
            </a:r>
            <a:r>
              <a:rPr lang="zh-CN" altLang="en-US" sz="2800" b="1" dirty="0">
                <a:latin typeface="宋体" panose="02010600030101010101" pitchFamily="2" charset="-122"/>
              </a:rPr>
              <a:t>，开启了重味夸克物理研究的大门</a:t>
            </a:r>
            <a:endParaRPr lang="en-US" altLang="zh-CN" sz="2800" b="1" dirty="0">
              <a:latin typeface="宋体" panose="02010600030101010101" pitchFamily="2" charset="-122"/>
            </a:endParaRPr>
          </a:p>
          <a:p>
            <a:pPr marL="342900" indent="-342900">
              <a:lnSpc>
                <a:spcPct val="130000"/>
              </a:lnSpc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en-US" altLang="zh-CN" sz="2800" b="1" dirty="0">
                <a:latin typeface="宋体" panose="02010600030101010101" pitchFamily="2" charset="-122"/>
              </a:rPr>
              <a:t>1977</a:t>
            </a:r>
            <a:r>
              <a:rPr lang="zh-CN" altLang="en-US" sz="2800" b="1" dirty="0">
                <a:latin typeface="宋体" panose="02010600030101010101" pitchFamily="2" charset="-122"/>
              </a:rPr>
              <a:t>年，</a:t>
            </a:r>
            <a:r>
              <a:rPr lang="en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Lederman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(1988</a:t>
            </a:r>
            <a:r>
              <a:rPr lang="zh-CN" altLang="en-US" sz="2800" b="1" dirty="0">
                <a:latin typeface="宋体" panose="02010600030101010101" pitchFamily="2" charset="-122"/>
              </a:rPr>
              <a:t>年诺贝尔奖获得者</a:t>
            </a:r>
            <a:r>
              <a:rPr lang="en-US" altLang="zh-CN" sz="2800" b="1" dirty="0">
                <a:latin typeface="宋体" panose="02010600030101010101" pitchFamily="2" charset="-122"/>
              </a:rPr>
              <a:t>)</a:t>
            </a:r>
            <a:r>
              <a:rPr lang="zh-CN" altLang="en-US" sz="2800" b="1" dirty="0">
                <a:latin typeface="宋体" panose="02010600030101010101" pitchFamily="2" charset="-122"/>
              </a:rPr>
              <a:t>发现了重味</a:t>
            </a:r>
            <a:r>
              <a:rPr lang="zh-CN" altLang="en-US" sz="2800" b="1" dirty="0">
                <a:solidFill>
                  <a:srgbClr val="C00000"/>
                </a:solidFill>
                <a:latin typeface="宋体" panose="02010600030101010101" pitchFamily="2" charset="-122"/>
              </a:rPr>
              <a:t>底夸克</a:t>
            </a:r>
            <a:endParaRPr lang="en-US" altLang="zh-CN" sz="2800" b="1" dirty="0">
              <a:solidFill>
                <a:srgbClr val="C00000"/>
              </a:solidFill>
              <a:latin typeface="宋体" panose="02010600030101010101" pitchFamily="2" charset="-122"/>
            </a:endParaRPr>
          </a:p>
          <a:p>
            <a:pPr marL="342900" indent="-342900">
              <a:lnSpc>
                <a:spcPct val="130000"/>
              </a:lnSpc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en-US" altLang="zh-CN" sz="2800" b="1" dirty="0">
                <a:latin typeface="宋体" panose="02010600030101010101" pitchFamily="2" charset="-122"/>
              </a:rPr>
              <a:t>1995</a:t>
            </a:r>
            <a:r>
              <a:rPr lang="zh-CN" altLang="en-US" sz="2800" b="1" dirty="0">
                <a:latin typeface="宋体" panose="02010600030101010101" pitchFamily="2" charset="-122"/>
              </a:rPr>
              <a:t>年，重味</a:t>
            </a:r>
            <a:r>
              <a:rPr lang="zh-CN" altLang="en-US" sz="2800" b="1" dirty="0">
                <a:solidFill>
                  <a:srgbClr val="C00000"/>
                </a:solidFill>
                <a:latin typeface="宋体" panose="02010600030101010101" pitchFamily="2" charset="-122"/>
              </a:rPr>
              <a:t>顶夸克</a:t>
            </a:r>
            <a:r>
              <a:rPr lang="zh-CN" altLang="en-US" sz="2800" b="1" dirty="0">
                <a:latin typeface="宋体" panose="02010600030101010101" pitchFamily="2" charset="-122"/>
              </a:rPr>
              <a:t>被发现</a:t>
            </a:r>
            <a:endParaRPr lang="en-US" altLang="zh-CN" sz="2800" b="1" dirty="0">
              <a:latin typeface="宋体" panose="02010600030101010101" pitchFamily="2" charset="-122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zh-CN" altLang="en-US" sz="2800" b="1" dirty="0">
                <a:latin typeface="宋体" panose="02010600030101010101" pitchFamily="2" charset="-122"/>
              </a:rPr>
              <a:t>自此，</a:t>
            </a:r>
            <a:r>
              <a:rPr kumimoji="0" lang="zh-CN" altLang="en-US" sz="2800" b="1" dirty="0">
                <a:solidFill>
                  <a:schemeClr val="bg1"/>
                </a:solidFill>
                <a:latin typeface="Arial" panose="020B0604020202020204" pitchFamily="34" charset="0"/>
              </a:rPr>
              <a:t>重味夸克物理一直是粒子物理研究的最前沿课题之一</a:t>
            </a:r>
          </a:p>
        </p:txBody>
      </p:sp>
      <p:sp>
        <p:nvSpPr>
          <p:cNvPr id="39940" name="灯片编号占位符 3">
            <a:extLst>
              <a:ext uri="{FF2B5EF4-FFF2-40B4-BE49-F238E27FC236}">
                <a16:creationId xmlns:a16="http://schemas.microsoft.com/office/drawing/2014/main" id="{7749EC7B-44EB-AC48-9727-FE82512EB4D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4B4A04D6-B6A3-DB4A-B9D6-7083A686544E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6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3905820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幻灯片图像占位符 1">
            <a:extLst>
              <a:ext uri="{FF2B5EF4-FFF2-40B4-BE49-F238E27FC236}">
                <a16:creationId xmlns:a16="http://schemas.microsoft.com/office/drawing/2014/main" id="{070FEB85-6F9F-F04F-AC15-8FF81A6ECC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4274" name="备注占位符 2">
            <a:extLst>
              <a:ext uri="{FF2B5EF4-FFF2-40B4-BE49-F238E27FC236}">
                <a16:creationId xmlns:a16="http://schemas.microsoft.com/office/drawing/2014/main" id="{FB8B6017-678B-AA4E-8A84-6A293AF6F5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kumimoji="0"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由于非微扰强相互作用的存在，通过重味</a:t>
            </a:r>
            <a:r>
              <a:rPr kumimoji="0"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B</a:t>
            </a:r>
            <a:r>
              <a:rPr kumimoji="0"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介子衰变直接抽取弱衰变信息存在很大的困难。</a:t>
            </a:r>
            <a:endParaRPr kumimoji="0" lang="en-US" altLang="zh-CN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kumimoji="0"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理论上，人们往往采用费曼提出的部分子模型，将物理量进行分解，</a:t>
            </a:r>
            <a:r>
              <a:rPr kumimoji="0" lang="en-US" altLang="zh-CN" dirty="0" err="1">
                <a:latin typeface="宋体" panose="02010600030101010101" pitchFamily="2" charset="-122"/>
                <a:ea typeface="宋体" panose="02010600030101010101" pitchFamily="2" charset="-122"/>
              </a:rPr>
              <a:t>Beneke</a:t>
            </a:r>
            <a:r>
              <a:rPr kumimoji="0"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, Neubert, Stewart,</a:t>
            </a:r>
            <a:r>
              <a:rPr kumimoji="0"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kumimoji="0" lang="en-US" altLang="zh-CN" dirty="0" err="1">
                <a:latin typeface="宋体" panose="02010600030101010101" pitchFamily="2" charset="-122"/>
                <a:ea typeface="宋体" panose="02010600030101010101" pitchFamily="2" charset="-122"/>
              </a:rPr>
              <a:t>H.N.Li</a:t>
            </a:r>
            <a:r>
              <a:rPr kumimoji="0"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等人提出因子化的方法。例如，横动量依赖因子化方案中，</a:t>
            </a:r>
            <a:r>
              <a:rPr kumimoji="0"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B</a:t>
            </a:r>
            <a:r>
              <a:rPr kumimoji="0"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介子衰变可以拆分成：重味</a:t>
            </a:r>
            <a:r>
              <a:rPr kumimoji="0"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B</a:t>
            </a:r>
            <a:r>
              <a:rPr kumimoji="0"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介子光锥波函数、末态粒子光锥波函数、软函数 与微扰散射核。</a:t>
            </a:r>
            <a:endParaRPr kumimoji="0" lang="en-US" altLang="zh-CN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4275" name="灯片编号占位符 3">
            <a:extLst>
              <a:ext uri="{FF2B5EF4-FFF2-40B4-BE49-F238E27FC236}">
                <a16:creationId xmlns:a16="http://schemas.microsoft.com/office/drawing/2014/main" id="{4605A88E-129E-3448-A46B-1E385264A7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1D786C3D-3888-F545-9FCF-82DA9EF8D2CD}" type="slidenum">
              <a:rPr lang="zh-CN" altLang="en-US" smtClean="0"/>
              <a:pPr/>
              <a:t>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368172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>
            <a:extLst>
              <a:ext uri="{FF2B5EF4-FFF2-40B4-BE49-F238E27FC236}">
                <a16:creationId xmlns:a16="http://schemas.microsoft.com/office/drawing/2014/main" id="{2CBCD84E-672A-8348-B030-C5825F906AF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备注占位符 2">
            <a:extLst>
              <a:ext uri="{FF2B5EF4-FFF2-40B4-BE49-F238E27FC236}">
                <a16:creationId xmlns:a16="http://schemas.microsoft.com/office/drawing/2014/main" id="{12E339BF-8D98-504B-8F18-A63723BFBC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marL="342900" indent="-342900">
              <a:lnSpc>
                <a:spcPct val="130000"/>
              </a:lnSpc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zh-CN" altLang="en-US" sz="2800" b="1" dirty="0">
                <a:latin typeface="宋体" panose="02010600030101010101" pitchFamily="2" charset="-122"/>
              </a:rPr>
              <a:t>人们熟知的物质世界由只涵盖</a:t>
            </a:r>
            <a:r>
              <a:rPr lang="zh-CN" altLang="en-US" sz="2800" b="1" dirty="0">
                <a:solidFill>
                  <a:srgbClr val="C00000"/>
                </a:solidFill>
                <a:latin typeface="宋体" panose="02010600030101010101" pitchFamily="2" charset="-122"/>
              </a:rPr>
              <a:t>轻夸克</a:t>
            </a:r>
            <a:r>
              <a:rPr lang="zh-CN" altLang="en-US" sz="2800" b="1" dirty="0">
                <a:latin typeface="宋体" panose="02010600030101010101" pitchFamily="2" charset="-122"/>
              </a:rPr>
              <a:t>的质子和中子构成</a:t>
            </a:r>
            <a:endParaRPr lang="en-US" altLang="zh-CN" sz="2800" b="1" dirty="0">
              <a:latin typeface="宋体" panose="02010600030101010101" pitchFamily="2" charset="-122"/>
            </a:endParaRPr>
          </a:p>
          <a:p>
            <a:pPr marL="342900" indent="-342900">
              <a:lnSpc>
                <a:spcPct val="130000"/>
              </a:lnSpc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en-US" altLang="zh-CN" sz="2800" b="1" dirty="0">
                <a:latin typeface="宋体" panose="02010600030101010101" pitchFamily="2" charset="-122"/>
              </a:rPr>
              <a:t>1973</a:t>
            </a:r>
            <a:r>
              <a:rPr lang="zh-CN" altLang="en-US" sz="2800" b="1" dirty="0">
                <a:latin typeface="宋体" panose="02010600030101010101" pitchFamily="2" charset="-122"/>
              </a:rPr>
              <a:t>年，丁肇中与</a:t>
            </a:r>
            <a:r>
              <a:rPr lang="en-US" altLang="zh-CN" sz="2800" b="1" dirty="0">
                <a:latin typeface="宋体" panose="02010600030101010101" pitchFamily="2" charset="-122"/>
              </a:rPr>
              <a:t>Richter</a:t>
            </a:r>
            <a:r>
              <a:rPr lang="zh-CN" altLang="en-US" sz="2800" b="1" dirty="0">
                <a:latin typeface="宋体" panose="02010600030101010101" pitchFamily="2" charset="-122"/>
              </a:rPr>
              <a:t>首次发现了</a:t>
            </a:r>
            <a:r>
              <a:rPr lang="zh-CN" altLang="en-US" sz="2800" b="1" dirty="0">
                <a:solidFill>
                  <a:srgbClr val="C00000"/>
                </a:solidFill>
                <a:latin typeface="宋体" panose="02010600030101010101" pitchFamily="2" charset="-122"/>
              </a:rPr>
              <a:t>重味粲夸克</a:t>
            </a:r>
            <a:r>
              <a:rPr lang="zh-CN" altLang="en-US" sz="2800" b="1" dirty="0">
                <a:latin typeface="宋体" panose="02010600030101010101" pitchFamily="2" charset="-122"/>
              </a:rPr>
              <a:t>，开启了重味夸克物理研究的大门</a:t>
            </a:r>
            <a:endParaRPr lang="en-US" altLang="zh-CN" sz="2800" b="1" dirty="0">
              <a:latin typeface="宋体" panose="02010600030101010101" pitchFamily="2" charset="-122"/>
            </a:endParaRPr>
          </a:p>
          <a:p>
            <a:pPr marL="342900" indent="-342900">
              <a:lnSpc>
                <a:spcPct val="130000"/>
              </a:lnSpc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en-US" altLang="zh-CN" sz="2800" b="1" dirty="0">
                <a:latin typeface="宋体" panose="02010600030101010101" pitchFamily="2" charset="-122"/>
              </a:rPr>
              <a:t>1977</a:t>
            </a:r>
            <a:r>
              <a:rPr lang="zh-CN" altLang="en-US" sz="2800" b="1" dirty="0">
                <a:latin typeface="宋体" panose="02010600030101010101" pitchFamily="2" charset="-122"/>
              </a:rPr>
              <a:t>年，</a:t>
            </a:r>
            <a:r>
              <a:rPr lang="en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Lederman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(1988</a:t>
            </a:r>
            <a:r>
              <a:rPr lang="zh-CN" altLang="en-US" sz="2800" b="1" dirty="0">
                <a:latin typeface="宋体" panose="02010600030101010101" pitchFamily="2" charset="-122"/>
              </a:rPr>
              <a:t>年诺贝尔奖获得者</a:t>
            </a:r>
            <a:r>
              <a:rPr lang="en-US" altLang="zh-CN" sz="2800" b="1" dirty="0">
                <a:latin typeface="宋体" panose="02010600030101010101" pitchFamily="2" charset="-122"/>
              </a:rPr>
              <a:t>)</a:t>
            </a:r>
            <a:r>
              <a:rPr lang="zh-CN" altLang="en-US" sz="2800" b="1" dirty="0">
                <a:latin typeface="宋体" panose="02010600030101010101" pitchFamily="2" charset="-122"/>
              </a:rPr>
              <a:t>发现了重味</a:t>
            </a:r>
            <a:r>
              <a:rPr lang="zh-CN" altLang="en-US" sz="2800" b="1" dirty="0">
                <a:solidFill>
                  <a:srgbClr val="C00000"/>
                </a:solidFill>
                <a:latin typeface="宋体" panose="02010600030101010101" pitchFamily="2" charset="-122"/>
              </a:rPr>
              <a:t>底夸克</a:t>
            </a:r>
            <a:endParaRPr lang="en-US" altLang="zh-CN" sz="2800" b="1" dirty="0">
              <a:solidFill>
                <a:srgbClr val="C00000"/>
              </a:solidFill>
              <a:latin typeface="宋体" panose="02010600030101010101" pitchFamily="2" charset="-122"/>
            </a:endParaRPr>
          </a:p>
          <a:p>
            <a:pPr marL="342900" indent="-342900">
              <a:lnSpc>
                <a:spcPct val="130000"/>
              </a:lnSpc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en-US" altLang="zh-CN" sz="2800" b="1" dirty="0">
                <a:latin typeface="宋体" panose="02010600030101010101" pitchFamily="2" charset="-122"/>
              </a:rPr>
              <a:t>1995</a:t>
            </a:r>
            <a:r>
              <a:rPr lang="zh-CN" altLang="en-US" sz="2800" b="1" dirty="0">
                <a:latin typeface="宋体" panose="02010600030101010101" pitchFamily="2" charset="-122"/>
              </a:rPr>
              <a:t>年，重味</a:t>
            </a:r>
            <a:r>
              <a:rPr lang="zh-CN" altLang="en-US" sz="2800" b="1" dirty="0">
                <a:solidFill>
                  <a:srgbClr val="C00000"/>
                </a:solidFill>
                <a:latin typeface="宋体" panose="02010600030101010101" pitchFamily="2" charset="-122"/>
              </a:rPr>
              <a:t>顶夸克</a:t>
            </a:r>
            <a:r>
              <a:rPr lang="zh-CN" altLang="en-US" sz="2800" b="1" dirty="0">
                <a:latin typeface="宋体" panose="02010600030101010101" pitchFamily="2" charset="-122"/>
              </a:rPr>
              <a:t>被发现</a:t>
            </a:r>
            <a:endParaRPr lang="en-US" altLang="zh-CN" sz="2800" b="1" dirty="0">
              <a:latin typeface="宋体" panose="02010600030101010101" pitchFamily="2" charset="-122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zh-CN" altLang="en-US" sz="2800" b="1" dirty="0">
                <a:latin typeface="宋体" panose="02010600030101010101" pitchFamily="2" charset="-122"/>
              </a:rPr>
              <a:t>自此，</a:t>
            </a:r>
            <a:r>
              <a:rPr kumimoji="0" lang="zh-CN" altLang="en-US" sz="2800" b="1" dirty="0">
                <a:solidFill>
                  <a:schemeClr val="bg1"/>
                </a:solidFill>
                <a:latin typeface="Arial" panose="020B0604020202020204" pitchFamily="34" charset="0"/>
              </a:rPr>
              <a:t>重味夸克物理一直是粒子物理研究的最前沿课题之一</a:t>
            </a:r>
          </a:p>
        </p:txBody>
      </p:sp>
      <p:sp>
        <p:nvSpPr>
          <p:cNvPr id="39940" name="灯片编号占位符 3">
            <a:extLst>
              <a:ext uri="{FF2B5EF4-FFF2-40B4-BE49-F238E27FC236}">
                <a16:creationId xmlns:a16="http://schemas.microsoft.com/office/drawing/2014/main" id="{7749EC7B-44EB-AC48-9727-FE82512EB4D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4B4A04D6-B6A3-DB4A-B9D6-7083A686544E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8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5109905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>
            <a:extLst>
              <a:ext uri="{FF2B5EF4-FFF2-40B4-BE49-F238E27FC236}">
                <a16:creationId xmlns:a16="http://schemas.microsoft.com/office/drawing/2014/main" id="{2CBCD84E-672A-8348-B030-C5825F906AF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备注占位符 2">
            <a:extLst>
              <a:ext uri="{FF2B5EF4-FFF2-40B4-BE49-F238E27FC236}">
                <a16:creationId xmlns:a16="http://schemas.microsoft.com/office/drawing/2014/main" id="{12E339BF-8D98-504B-8F18-A63723BFBC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人类也建造了多个专门从事重味物理研究的大科学装置。从上世纪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</a:rPr>
              <a:t>90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年代到本世纪初的两个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</a:rPr>
              <a:t>B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介子工厂，到现在正在运行的</a:t>
            </a:r>
            <a:r>
              <a:rPr lang="en-US" altLang="zh-CN" sz="2800" b="1" dirty="0" err="1">
                <a:latin typeface="宋体" panose="02010600030101010101" pitchFamily="2" charset="-122"/>
              </a:rPr>
              <a:t>LHCb</a:t>
            </a:r>
            <a:r>
              <a:rPr lang="zh-CN" altLang="en-US" sz="2800" b="1" dirty="0">
                <a:latin typeface="宋体" panose="02010600030101010101" pitchFamily="2" charset="-122"/>
              </a:rPr>
              <a:t>实验</a:t>
            </a:r>
            <a:r>
              <a:rPr lang="en-US" altLang="zh-CN" sz="2800" b="1" dirty="0">
                <a:latin typeface="宋体" panose="02010600030101010101" pitchFamily="2" charset="-122"/>
              </a:rPr>
              <a:t>,</a:t>
            </a:r>
            <a:r>
              <a:rPr lang="zh-CN" altLang="en-US" sz="2800" b="1" dirty="0">
                <a:latin typeface="宋体" panose="02010600030101010101" pitchFamily="2" charset="-122"/>
              </a:rPr>
              <a:t>我国主导的</a:t>
            </a:r>
            <a:r>
              <a:rPr lang="en-US" altLang="zh-CN" sz="2800" b="1" dirty="0">
                <a:latin typeface="宋体" panose="02010600030101010101" pitchFamily="2" charset="-122"/>
              </a:rPr>
              <a:t>BESIII</a:t>
            </a:r>
            <a:r>
              <a:rPr lang="zh-CN" altLang="en-US" sz="2800" b="1" dirty="0">
                <a:latin typeface="宋体" panose="02010600030101010101" pitchFamily="2" charset="-122"/>
              </a:rPr>
              <a:t>实验和刚刚开始运行的</a:t>
            </a:r>
            <a:r>
              <a:rPr lang="en-US" altLang="zh-CN" sz="2800" b="1" dirty="0">
                <a:latin typeface="宋体" panose="02010600030101010101" pitchFamily="2" charset="-122"/>
              </a:rPr>
              <a:t>Belle-II</a:t>
            </a:r>
            <a:r>
              <a:rPr lang="zh-CN" altLang="en-US" sz="2800" b="1" dirty="0">
                <a:latin typeface="宋体" panose="02010600030101010101" pitchFamily="2" charset="-122"/>
              </a:rPr>
              <a:t>，再到未来计划建造的超级陶粲工厂。</a:t>
            </a:r>
            <a:endParaRPr lang="zh-CN" altLang="en-US" sz="28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9940" name="灯片编号占位符 3">
            <a:extLst>
              <a:ext uri="{FF2B5EF4-FFF2-40B4-BE49-F238E27FC236}">
                <a16:creationId xmlns:a16="http://schemas.microsoft.com/office/drawing/2014/main" id="{7749EC7B-44EB-AC48-9727-FE82512EB4D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4B4A04D6-B6A3-DB4A-B9D6-7083A686544E}" type="slidenum">
              <a:rPr lang="zh-CN" altLang="en-US" sz="1200"/>
              <a:pPr algn="r" eaLnBrk="1" hangingPunct="1">
                <a:buFont typeface="Arial" panose="020B0604020202020204" pitchFamily="34" charset="0"/>
                <a:buNone/>
              </a:pPr>
              <a:t>9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32090751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D94798-8BFC-9F1F-DBBC-E609DDCEE4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72FF19-6C13-A118-85B0-F83BC1C067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94F1A7-4C44-FF9D-A2D5-9A3670BE2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21110-EC89-41C9-B89D-685ADBEB1DBC}" type="datetimeFigureOut">
              <a:rPr lang="zh-CN" altLang="en-US" smtClean="0"/>
              <a:t>2025/7/18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3B257F6-E12C-130B-EACD-2527ECB11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90E0E30-2136-DF16-BA66-7425EC4A2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810F-15C1-465C-BCB8-4A48BC0C2C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196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E60D28-F87E-49EE-58D9-37A70D3AC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12351E1-75BB-0ADA-55D2-B83AEDB3E2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2D0F65-135C-92F8-F033-8C5B0378B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21110-EC89-41C9-B89D-685ADBEB1DBC}" type="datetimeFigureOut">
              <a:rPr lang="zh-CN" altLang="en-US" smtClean="0"/>
              <a:t>2025/7/18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9063FC-60C1-4FEB-6F14-83BBE4660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D3640E-5495-100C-A298-2BF163539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810F-15C1-465C-BCB8-4A48BC0C2C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845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77BDCA8-C716-E699-FDDA-339EE6C4C8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9E6D2A5-B6B4-11FE-300D-4377E4A77F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49A5C6-3B57-89C6-2AA3-1D35FA5D7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21110-EC89-41C9-B89D-685ADBEB1DBC}" type="datetimeFigureOut">
              <a:rPr lang="zh-CN" altLang="en-US" smtClean="0"/>
              <a:t>2025/7/18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8099D4-2889-F1DC-D547-8F72F5EE5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D44CD4-8182-D9E0-2FD6-21A55B320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810F-15C1-465C-BCB8-4A48BC0C2C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5054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8E9598-087D-5D57-EBF4-3D9425E21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F4C8EF8-F5D6-C481-5C6B-F9B176EE17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ACB6175-2DF5-FB4F-E20E-B4CAB7C97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21110-EC89-41C9-B89D-685ADBEB1DBC}" type="datetimeFigureOut">
              <a:rPr lang="zh-CN" altLang="en-US" smtClean="0"/>
              <a:t>2025/7/18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6DF3D3B-540C-C503-A931-59EEE4C3D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E95B36-8F9D-DD88-3B9F-C53BDA0A3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810F-15C1-465C-BCB8-4A48BC0C2C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556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AB3AEC-8601-682C-42F3-44A704929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A5495B-232A-CF78-8C70-AD626A6182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C4A026-C171-49AA-27E0-7DDA310E1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21110-EC89-41C9-B89D-685ADBEB1DBC}" type="datetimeFigureOut">
              <a:rPr lang="zh-CN" altLang="en-US" smtClean="0"/>
              <a:t>2025/7/18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6812272-F362-2BB7-CDF4-8EDD6A67F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C4B552-E35A-3E75-8023-E069F56CE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810F-15C1-465C-BCB8-4A48BC0C2C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209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4B58BE-D956-0D39-8622-B1AD469E9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745B4E-855B-E7D9-BAE5-A40770318E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B46DF67-DF4F-1725-FD87-6931FBD6AE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F79D2F-ECDD-29E8-3B96-90514DA37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21110-EC89-41C9-B89D-685ADBEB1DBC}" type="datetimeFigureOut">
              <a:rPr lang="zh-CN" altLang="en-US" smtClean="0"/>
              <a:t>2025/7/18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6032A14-DDD1-8DC5-BA23-047C9AF4A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D886194-FF31-8F57-9E13-C788978B0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810F-15C1-465C-BCB8-4A48BC0C2C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6349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D83097-0BF1-AE93-1209-14E4E575D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3FF78BE-1435-DA55-202A-214E685BCC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6A0181-D84D-AB2F-FDBD-F6CF3675EF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4D48A6-6436-78D4-846E-C801C3BF05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424BB1E-4688-DBD7-C628-97EE305AF7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E91E892-1380-1A2B-EBFD-2A513C588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21110-EC89-41C9-B89D-685ADBEB1DBC}" type="datetimeFigureOut">
              <a:rPr lang="zh-CN" altLang="en-US" smtClean="0"/>
              <a:t>2025/7/18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518FC2D-D78A-E8D1-4F22-0579102EB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6E60289-4B03-45DB-8534-C3A49BEBD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810F-15C1-465C-BCB8-4A48BC0C2C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4200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31C58F-A4D5-3E68-D725-43A154630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C59B619-8C55-6C75-0721-497527966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21110-EC89-41C9-B89D-685ADBEB1DBC}" type="datetimeFigureOut">
              <a:rPr lang="zh-CN" altLang="en-US" smtClean="0"/>
              <a:t>2025/7/18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989B6E5-62B0-7E82-3302-54CD2F391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DD8D549-7C25-E456-E7C7-FD1C412E5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810F-15C1-465C-BCB8-4A48BC0C2C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4980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3C6E452-883D-B73A-96D7-15CBBC78E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21110-EC89-41C9-B89D-685ADBEB1DBC}" type="datetimeFigureOut">
              <a:rPr lang="zh-CN" altLang="en-US" smtClean="0"/>
              <a:t>2025/7/18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42CE3A7-C197-DEE6-7738-7B186DB42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B71B4F6-1EAF-4C6E-8942-F5AFCC361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810F-15C1-465C-BCB8-4A48BC0C2C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0969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87AF1D-9E8B-4FDB-FA36-EDD69218E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0F329BC-84F9-7644-77E9-65E240EB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2D7C422-863B-F429-8051-AF0B6400A0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2A48F8-AB18-61E0-BEED-0BA42EA8B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21110-EC89-41C9-B89D-685ADBEB1DBC}" type="datetimeFigureOut">
              <a:rPr lang="zh-CN" altLang="en-US" smtClean="0"/>
              <a:t>2025/7/18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23F91E-46F3-A21E-0FB6-7EBD6BC4A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94A10F7-5273-E6BB-8627-E9D6F4ABD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810F-15C1-465C-BCB8-4A48BC0C2C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752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41116B-9315-4849-DDED-30E072D86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C6726CF-270E-2565-AB98-59ED51D370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2485EC5-C261-6C41-8ADA-5BF779E6C4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669719E-641F-7313-0EFE-897072829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21110-EC89-41C9-B89D-685ADBEB1DBC}" type="datetimeFigureOut">
              <a:rPr lang="zh-CN" altLang="en-US" smtClean="0"/>
              <a:t>2025/7/18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B5EF200-B9E5-17A8-BD29-CBD2287D2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BC8AFE1-751E-D3BD-2E16-738F80A40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810F-15C1-465C-BCB8-4A48BC0C2C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109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D23695A-1E7E-FE3B-CBF1-098CD78B9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65158B-94AC-BF52-FF94-C52F2A522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4BBAA82-C391-694A-2937-8580B6C3E2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21110-EC89-41C9-B89D-685ADBEB1DBC}" type="datetimeFigureOut">
              <a:rPr lang="zh-CN" altLang="en-US" smtClean="0"/>
              <a:t>2025/7/18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9DE207-B7A3-9CBA-53C0-198BA12A44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D194A82-8144-9E64-79F9-63A0B878B0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C810F-15C1-465C-BCB8-4A48BC0C2C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530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7.png"/><Relationship Id="rId7" Type="http://schemas.openxmlformats.org/officeDocument/2006/relationships/image" Target="../media/image8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61.png"/><Relationship Id="rId10" Type="http://schemas.openxmlformats.org/officeDocument/2006/relationships/image" Target="../media/image15.png"/><Relationship Id="rId4" Type="http://schemas.openxmlformats.org/officeDocument/2006/relationships/image" Target="../media/image510.png"/><Relationship Id="rId9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" TargetMode="External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tiff"/><Relationship Id="rId4" Type="http://schemas.openxmlformats.org/officeDocument/2006/relationships/image" Target="../media/image52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emf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76.png"/><Relationship Id="rId4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00.png"/><Relationship Id="rId5" Type="http://schemas.openxmlformats.org/officeDocument/2006/relationships/image" Target="../media/image86.png"/><Relationship Id="rId4" Type="http://schemas.openxmlformats.org/officeDocument/2006/relationships/image" Target="../media/image8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7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hyperlink" Target="https://arxiv.org/abs/2502.11807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4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20.png"/><Relationship Id="rId3" Type="http://schemas.openxmlformats.org/officeDocument/2006/relationships/image" Target="../media/image103.png"/><Relationship Id="rId21" Type="http://schemas.openxmlformats.org/officeDocument/2006/relationships/image" Target="../media/image25.png"/><Relationship Id="rId34" Type="http://schemas.openxmlformats.org/officeDocument/2006/relationships/image" Target="../media/image990.png"/><Relationship Id="rId25" Type="http://schemas.openxmlformats.org/officeDocument/2006/relationships/image" Target="../media/image29.png"/><Relationship Id="rId33" Type="http://schemas.openxmlformats.org/officeDocument/2006/relationships/image" Target="../media/image980.png"/><Relationship Id="rId2" Type="http://schemas.openxmlformats.org/officeDocument/2006/relationships/notesSlide" Target="../notesSlides/notesSlide41.xml"/><Relationship Id="rId20" Type="http://schemas.openxmlformats.org/officeDocument/2006/relationships/image" Target="../media/image240.png"/><Relationship Id="rId29" Type="http://schemas.openxmlformats.org/officeDocument/2006/relationships/image" Target="../media/image330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280.png"/><Relationship Id="rId32" Type="http://schemas.openxmlformats.org/officeDocument/2006/relationships/image" Target="../media/image36.png"/><Relationship Id="rId23" Type="http://schemas.openxmlformats.org/officeDocument/2006/relationships/image" Target="../media/image104.png"/><Relationship Id="rId28" Type="http://schemas.openxmlformats.org/officeDocument/2006/relationships/image" Target="../media/image320.png"/><Relationship Id="rId31" Type="http://schemas.openxmlformats.org/officeDocument/2006/relationships/image" Target="../media/image350.png"/><Relationship Id="rId22" Type="http://schemas.openxmlformats.org/officeDocument/2006/relationships/image" Target="../media/image26.png"/><Relationship Id="rId27" Type="http://schemas.openxmlformats.org/officeDocument/2006/relationships/image" Target="../media/image310.png"/><Relationship Id="rId30" Type="http://schemas.openxmlformats.org/officeDocument/2006/relationships/image" Target="../media/image34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0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jpg"/><Relationship Id="rId4" Type="http://schemas.openxmlformats.org/officeDocument/2006/relationships/image" Target="../media/image11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670.png"/><Relationship Id="rId4" Type="http://schemas.openxmlformats.org/officeDocument/2006/relationships/image" Target="../media/image11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png"/><Relationship Id="rId13" Type="http://schemas.openxmlformats.org/officeDocument/2006/relationships/image" Target="../media/image450.png"/><Relationship Id="rId18" Type="http://schemas.openxmlformats.org/officeDocument/2006/relationships/image" Target="../media/image520.png"/><Relationship Id="rId3" Type="http://schemas.openxmlformats.org/officeDocument/2006/relationships/image" Target="../media/image119.png"/><Relationship Id="rId7" Type="http://schemas.openxmlformats.org/officeDocument/2006/relationships/image" Target="../media/image390.png"/><Relationship Id="rId12" Type="http://schemas.openxmlformats.org/officeDocument/2006/relationships/image" Target="../media/image440.png"/><Relationship Id="rId17" Type="http://schemas.openxmlformats.org/officeDocument/2006/relationships/image" Target="../media/image560.png"/><Relationship Id="rId2" Type="http://schemas.openxmlformats.org/officeDocument/2006/relationships/notesSlide" Target="../notesSlides/notesSlide47.xml"/><Relationship Id="rId16" Type="http://schemas.openxmlformats.org/officeDocument/2006/relationships/image" Target="../media/image511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0.png"/><Relationship Id="rId11" Type="http://schemas.openxmlformats.org/officeDocument/2006/relationships/image" Target="../media/image430.png"/><Relationship Id="rId5" Type="http://schemas.openxmlformats.org/officeDocument/2006/relationships/image" Target="../media/image370.png"/><Relationship Id="rId15" Type="http://schemas.openxmlformats.org/officeDocument/2006/relationships/image" Target="../media/image55.png"/><Relationship Id="rId10" Type="http://schemas.openxmlformats.org/officeDocument/2006/relationships/image" Target="../media/image420.png"/><Relationship Id="rId19" Type="http://schemas.openxmlformats.org/officeDocument/2006/relationships/image" Target="../media/image570.png"/><Relationship Id="rId9" Type="http://schemas.openxmlformats.org/officeDocument/2006/relationships/image" Target="../media/image411.png"/><Relationship Id="rId14" Type="http://schemas.openxmlformats.org/officeDocument/2006/relationships/image" Target="../media/image54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0.png"/><Relationship Id="rId2" Type="http://schemas.openxmlformats.org/officeDocument/2006/relationships/image" Target="../media/image70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4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jpg"/><Relationship Id="rId3" Type="http://schemas.openxmlformats.org/officeDocument/2006/relationships/image" Target="../media/image17.tiff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baidu.com/link?url=BuaTtVJWaaFsqJ8IQ73YLEGsMBirU8Q9_HBL1gmwqxiL6xFTsZhXjhj4AYRHjX6-1phmw6YOo-m_ieP-5XW7btcgS2TCkD6WSttt2YXUid7_cwW3tcj3dUi0O6B0CzMnGHj1d_zdvO4fqXcE-sAsx8-yQ2IxpmFZ-9CCrMffPQ9OhEfaJ28_ZfW729_QcTrawIXSMm9ck54Tapje3tYtrGSZGcHlAvMDlx-IMWpeXzNhsM-YyvYPlPkLEHkYOt2diLJqhOy-woLzaC73Le05NDGSeD24HLyAGsEKzkkq74mMK9AtuTgkFEn54Zg2bjgqsO5cPeeOc7vnXBvPr9y4P2UUwAE04nuEHhKFJ9p8NuIaZN02Z5VMKi8qmDdaRnOYNCFnZoAUK9-tlCcscvq-9KxirtW6SV_OPCMtEOeKNlLTPmXhlakKUKtAr0U98FgwTpit6yNPxjEhtXVm8lwuB45JVakiO1UdIan1pU4BztQb0tzaR7gXm4erKEK3ILZTodYp4ldzNWv6e72axhyzL0DPWJXKS4X9wf0NLn-z_AOXAtN2jvFLmYwgt-vuggcd1kEn3_b_fSafPFadbrnSIqa8QRCd-pv5_tB4MUveJYe&amp;click_t=1623741077562&amp;s_info=1280_645&amp;wd=&amp;eqid=ef9c32e5000355090000000560c85293" TargetMode="External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23.jpeg"/><Relationship Id="rId4" Type="http://schemas.openxmlformats.org/officeDocument/2006/relationships/image" Target="../media/image18.tiff"/><Relationship Id="rId9" Type="http://schemas.openxmlformats.org/officeDocument/2006/relationships/image" Target="../media/image2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7">
            <a:extLst>
              <a:ext uri="{FF2B5EF4-FFF2-40B4-BE49-F238E27FC236}">
                <a16:creationId xmlns:a16="http://schemas.microsoft.com/office/drawing/2014/main" id="{07600FA4-A834-444B-8415-48B3B2E20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869" y="2294961"/>
            <a:ext cx="1069427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kumimoji="0" lang="en-US" altLang="zh-C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Parton Physics from </a:t>
            </a: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kumimoji="0"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kumimoji="0" lang="en-US" altLang="zh-C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rge </a:t>
            </a:r>
            <a:r>
              <a:rPr kumimoji="0"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kumimoji="0" lang="en-US" altLang="zh-C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omentum </a:t>
            </a:r>
            <a:r>
              <a:rPr kumimoji="0"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kumimoji="0" lang="en-US" altLang="zh-C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ffective </a:t>
            </a:r>
            <a:r>
              <a:rPr kumimoji="0"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altLang="zh-C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heory</a:t>
            </a:r>
            <a:endParaRPr kumimoji="0" lang="zh-CN" alt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0" name="Line 2">
            <a:extLst>
              <a:ext uri="{FF2B5EF4-FFF2-40B4-BE49-F238E27FC236}">
                <a16:creationId xmlns:a16="http://schemas.microsoft.com/office/drawing/2014/main" id="{0E675AA4-65B3-7A41-B1C0-ABF6345B5FE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0" y="971550"/>
            <a:ext cx="12192000" cy="3175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4342" name="Rectangle 7">
            <a:extLst>
              <a:ext uri="{FF2B5EF4-FFF2-40B4-BE49-F238E27FC236}">
                <a16:creationId xmlns:a16="http://schemas.microsoft.com/office/drawing/2014/main" id="{EB25072A-0D36-2844-BB57-D57F18136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6036" y="4572098"/>
            <a:ext cx="3012363" cy="133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kumimoji="0" lang="zh-CN" altLang="en-US" sz="3600" b="1" dirty="0">
                <a:latin typeface="宋体" panose="02010600030101010101" pitchFamily="2" charset="-122"/>
              </a:rPr>
              <a:t>王 伟</a:t>
            </a:r>
            <a:endParaRPr kumimoji="0" lang="en-US" altLang="zh-CN" sz="3600" b="1" dirty="0">
              <a:latin typeface="宋体" panose="02010600030101010101" pitchFamily="2" charset="-122"/>
            </a:endParaRP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kumimoji="0" lang="zh-CN" altLang="en-US" sz="3600" b="1" dirty="0">
                <a:latin typeface="宋体" panose="02010600030101010101" pitchFamily="2" charset="-122"/>
              </a:rPr>
              <a:t>上海交通大学</a:t>
            </a:r>
            <a:endParaRPr kumimoji="0" lang="en-US" altLang="zh-CN" sz="3600" b="1" dirty="0">
              <a:latin typeface="宋体" panose="02010600030101010101" pitchFamily="2" charset="-122"/>
            </a:endParaRPr>
          </a:p>
        </p:txBody>
      </p:sp>
    </p:spTree>
  </p:cSld>
  <p:clrMapOvr>
    <a:masterClrMapping/>
  </p:clrMapOvr>
  <p:transition advTm="13298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293EE-28B9-3DCB-BC83-D91207A1D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灯片编号占位符 4">
            <a:extLst>
              <a:ext uri="{FF2B5EF4-FFF2-40B4-BE49-F238E27FC236}">
                <a16:creationId xmlns:a16="http://schemas.microsoft.com/office/drawing/2014/main" id="{E8955729-0451-833F-DBF4-347839AD9E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10</a:t>
            </a:fld>
            <a:endParaRPr kumimoji="0" lang="zh-CN" altLang="en-US" sz="2800"/>
          </a:p>
        </p:txBody>
      </p: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CE88584E-2124-4247-6A4E-D85D7B34E42F}"/>
              </a:ext>
            </a:extLst>
          </p:cNvPr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42" name="直线连接符 46">
              <a:extLst>
                <a:ext uri="{FF2B5EF4-FFF2-40B4-BE49-F238E27FC236}">
                  <a16:creationId xmlns:a16="http://schemas.microsoft.com/office/drawing/2014/main" id="{43C6669E-04EE-43D1-3930-2722B6ADEE9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3" name="直线连接符 48">
              <a:extLst>
                <a:ext uri="{FF2B5EF4-FFF2-40B4-BE49-F238E27FC236}">
                  <a16:creationId xmlns:a16="http://schemas.microsoft.com/office/drawing/2014/main" id="{AB08FA2A-5A48-9C3B-3F99-2266600B4DA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4" name="直线连接符 49">
              <a:extLst>
                <a:ext uri="{FF2B5EF4-FFF2-40B4-BE49-F238E27FC236}">
                  <a16:creationId xmlns:a16="http://schemas.microsoft.com/office/drawing/2014/main" id="{9D221C31-D799-2163-A513-F01952DF1D3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5" name="Line 2">
              <a:extLst>
                <a:ext uri="{FF2B5EF4-FFF2-40B4-BE49-F238E27FC236}">
                  <a16:creationId xmlns:a16="http://schemas.microsoft.com/office/drawing/2014/main" id="{BBBDFF14-61E8-22C5-80DD-8958F457C3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11" name="矩形 2">
            <a:extLst>
              <a:ext uri="{FF2B5EF4-FFF2-40B4-BE49-F238E27FC236}">
                <a16:creationId xmlns:a16="http://schemas.microsoft.com/office/drawing/2014/main" id="{7BCBC15F-0D47-9EEC-69AB-FDCD7A2991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411" y="5784176"/>
            <a:ext cx="10205503" cy="584775"/>
          </a:xfrm>
          <a:prstGeom prst="rect">
            <a:avLst/>
          </a:prstGeom>
          <a:solidFill>
            <a:srgbClr val="008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zh-CN" altLang="en-US" b="1" dirty="0">
                <a:solidFill>
                  <a:schemeClr val="bg1"/>
                </a:solidFill>
                <a:latin typeface="Arial" panose="020B0604020202020204" pitchFamily="34" charset="0"/>
              </a:rPr>
              <a:t>理论计算</a:t>
            </a:r>
            <a:r>
              <a:rPr kumimoji="0" lang="en-US" altLang="zh-CN" b="1" dirty="0">
                <a:solidFill>
                  <a:schemeClr val="bg1"/>
                </a:solidFill>
                <a:latin typeface="Arial" panose="020B0604020202020204" pitchFamily="34" charset="0"/>
              </a:rPr>
              <a:t>B</a:t>
            </a:r>
            <a:r>
              <a:rPr kumimoji="0" lang="zh-CN" altLang="en-US" b="1" dirty="0">
                <a:solidFill>
                  <a:schemeClr val="bg1"/>
                </a:solidFill>
                <a:latin typeface="Arial" panose="020B0604020202020204" pitchFamily="34" charset="0"/>
              </a:rPr>
              <a:t>介子衰变振幅的精度已经远落后于实验测量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3F09C7D2-5435-B0A0-3E37-2E71DEF28760}"/>
              </a:ext>
            </a:extLst>
          </p:cNvPr>
          <p:cNvGrpSpPr/>
          <p:nvPr/>
        </p:nvGrpSpPr>
        <p:grpSpPr>
          <a:xfrm>
            <a:off x="4314249" y="2270470"/>
            <a:ext cx="2213551" cy="1990104"/>
            <a:chOff x="805036" y="1821914"/>
            <a:chExt cx="3627141" cy="3257878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4E19F3C-4398-DA26-0864-CE22C5289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5036" y="1904752"/>
              <a:ext cx="3533925" cy="317504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文本框 6">
                  <a:extLst>
                    <a:ext uri="{FF2B5EF4-FFF2-40B4-BE49-F238E27FC236}">
                      <a16:creationId xmlns:a16="http://schemas.microsoft.com/office/drawing/2014/main" id="{7EBEA635-4662-9D0D-8EA2-61AB87276EB4}"/>
                    </a:ext>
                  </a:extLst>
                </p:cNvPr>
                <p:cNvSpPr txBox="1"/>
                <p:nvPr/>
              </p:nvSpPr>
              <p:spPr>
                <a:xfrm>
                  <a:off x="936086" y="3766904"/>
                  <a:ext cx="321765" cy="26902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en-US" altLang="zh-CN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oMath>
                    </m:oMathPara>
                  </a14:m>
                  <a:endParaRPr lang="zh-CN" altLang="en-US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文本框 6">
                  <a:extLst>
                    <a:ext uri="{FF2B5EF4-FFF2-40B4-BE49-F238E27FC236}">
                      <a16:creationId xmlns:a16="http://schemas.microsoft.com/office/drawing/2014/main" id="{C43251BC-4026-A3AF-D7FF-C7DA2ED85B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6086" y="3766904"/>
                  <a:ext cx="321765" cy="269025"/>
                </a:xfrm>
                <a:prstGeom prst="rect">
                  <a:avLst/>
                </a:prstGeom>
                <a:blipFill>
                  <a:blip r:embed="rId4"/>
                  <a:stretch>
                    <a:fillRect l="-19231" t="-6818" r="-11538" b="-1136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084E73CF-EE06-933F-E5A0-4EA66C9A9DF7}"/>
                    </a:ext>
                  </a:extLst>
                </p:cNvPr>
                <p:cNvSpPr txBox="1"/>
                <p:nvPr/>
              </p:nvSpPr>
              <p:spPr>
                <a:xfrm>
                  <a:off x="3891018" y="3766904"/>
                  <a:ext cx="333853" cy="2631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altLang="zh-CN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zh-CN" altLang="en-US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DE083A07-7E9E-90F8-044E-9DA07A5501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1018" y="3766904"/>
                  <a:ext cx="333853" cy="263116"/>
                </a:xfrm>
                <a:prstGeom prst="rect">
                  <a:avLst/>
                </a:prstGeom>
                <a:blipFill>
                  <a:blip r:embed="rId5"/>
                  <a:stretch>
                    <a:fillRect l="-10909" r="-7273" b="-465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F5F33F8D-B5CB-FF19-655A-9C44F61BAA42}"/>
                    </a:ext>
                  </a:extLst>
                </p:cNvPr>
                <p:cNvSpPr txBox="1"/>
                <p:nvPr/>
              </p:nvSpPr>
              <p:spPr>
                <a:xfrm>
                  <a:off x="2040518" y="2582535"/>
                  <a:ext cx="481926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  <m:t>𝒖𝒃</m:t>
                            </m:r>
                          </m:sub>
                        </m:sSub>
                      </m:oMath>
                    </m:oMathPara>
                  </a14:m>
                  <a:endParaRPr lang="zh-CN" altLang="en-US" sz="2000" b="1" dirty="0"/>
                </a:p>
              </p:txBody>
            </p:sp>
          </mc:Choice>
          <mc:Fallback xmlns="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F5F33F8D-B5CB-FF19-655A-9C44F61BAA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0518" y="2582535"/>
                  <a:ext cx="481926" cy="307777"/>
                </a:xfrm>
                <a:prstGeom prst="rect">
                  <a:avLst/>
                </a:prstGeom>
                <a:blipFill>
                  <a:blip r:embed="rId6"/>
                  <a:stretch>
                    <a:fillRect l="-26923" r="-46154" b="-9333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007C9E45-C83B-B469-7F5D-21D8A9CE95D2}"/>
                    </a:ext>
                  </a:extLst>
                </p:cNvPr>
                <p:cNvSpPr txBox="1"/>
                <p:nvPr/>
              </p:nvSpPr>
              <p:spPr>
                <a:xfrm>
                  <a:off x="4124850" y="1821914"/>
                  <a:ext cx="307327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p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56AAE410-4BA7-BB8F-E83A-6A71E39CFF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24850" y="1821914"/>
                  <a:ext cx="307327" cy="307777"/>
                </a:xfrm>
                <a:prstGeom prst="rect">
                  <a:avLst/>
                </a:prstGeom>
                <a:blipFill>
                  <a:blip r:embed="rId7"/>
                  <a:stretch>
                    <a:fillRect l="-18000" b="-8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46ACE42-1052-B28B-2C64-CC52AC7FB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00717" y="2334042"/>
              <a:ext cx="287046" cy="277225"/>
            </a:xfrm>
            <a:prstGeom prst="rect">
              <a:avLst/>
            </a:prstGeom>
          </p:spPr>
        </p:pic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38B77B50-5701-4450-572B-01ADFC1EC004}"/>
              </a:ext>
            </a:extLst>
          </p:cNvPr>
          <p:cNvGrpSpPr/>
          <p:nvPr/>
        </p:nvGrpSpPr>
        <p:grpSpPr>
          <a:xfrm>
            <a:off x="7530186" y="1600614"/>
            <a:ext cx="4117533" cy="3232846"/>
            <a:chOff x="6655028" y="1218785"/>
            <a:chExt cx="4614726" cy="3541901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F0056FC3-0EE9-969A-E747-D6C3F4AFC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5028" y="1218785"/>
              <a:ext cx="4614726" cy="3541901"/>
            </a:xfrm>
            <a:prstGeom prst="rect">
              <a:avLst/>
            </a:prstGeom>
          </p:spPr>
        </p:pic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C6D07505-24AA-D183-74A3-BC1E60F5E251}"/>
                </a:ext>
              </a:extLst>
            </p:cNvPr>
            <p:cNvSpPr txBox="1"/>
            <p:nvPr/>
          </p:nvSpPr>
          <p:spPr>
            <a:xfrm>
              <a:off x="7415978" y="1512565"/>
              <a:ext cx="169671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altLang="zh-CN" sz="1800" b="1" dirty="0">
                  <a:latin typeface="Arial" panose="020B0604020202020204" pitchFamily="34" charset="0"/>
                </a:rPr>
                <a:t>|</a:t>
              </a:r>
              <a:r>
                <a:rPr kumimoji="0" lang="en-US" altLang="zh-CN" sz="1800" b="1" dirty="0" err="1">
                  <a:latin typeface="Arial" panose="020B0604020202020204" pitchFamily="34" charset="0"/>
                </a:rPr>
                <a:t>Vub</a:t>
              </a:r>
              <a:r>
                <a:rPr kumimoji="0" lang="en-US" altLang="zh-CN" sz="1800" b="1" dirty="0">
                  <a:latin typeface="Arial" panose="020B0604020202020204" pitchFamily="34" charset="0"/>
                </a:rPr>
                <a:t>|</a:t>
              </a:r>
              <a:r>
                <a:rPr kumimoji="0" lang="zh-CN" altLang="en-US" sz="1800" b="1" dirty="0">
                  <a:latin typeface="Arial" panose="020B0604020202020204" pitchFamily="34" charset="0"/>
                </a:rPr>
                <a:t>的误差</a:t>
              </a:r>
              <a:endParaRPr lang="zh-CN" altLang="en-US" dirty="0"/>
            </a:p>
          </p:txBody>
        </p:sp>
      </p:grpSp>
      <p:sp>
        <p:nvSpPr>
          <p:cNvPr id="4" name="矩形 3">
            <a:extLst>
              <a:ext uri="{FF2B5EF4-FFF2-40B4-BE49-F238E27FC236}">
                <a16:creationId xmlns:a16="http://schemas.microsoft.com/office/drawing/2014/main" id="{5A8B786A-2843-3C7F-9F8D-519D4B0D3D7D}"/>
              </a:ext>
            </a:extLst>
          </p:cNvPr>
          <p:cNvSpPr/>
          <p:nvPr/>
        </p:nvSpPr>
        <p:spPr>
          <a:xfrm>
            <a:off x="1049998" y="4942435"/>
            <a:ext cx="1556836" cy="338554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en-US" altLang="zh-CN" sz="1600" b="1" dirty="0" err="1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Vub</a:t>
            </a:r>
            <a:r>
              <a:rPr lang="zh-CN" altLang="en-US" sz="1600" b="1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的误差最大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F38B89F1-FC88-7702-00E2-CCEF91603C08}"/>
              </a:ext>
            </a:extLst>
          </p:cNvPr>
          <p:cNvGrpSpPr/>
          <p:nvPr/>
        </p:nvGrpSpPr>
        <p:grpSpPr>
          <a:xfrm>
            <a:off x="480372" y="2048517"/>
            <a:ext cx="2885630" cy="2555681"/>
            <a:chOff x="7005638" y="1270547"/>
            <a:chExt cx="4697456" cy="4315223"/>
          </a:xfrm>
        </p:grpSpPr>
        <p:pic>
          <p:nvPicPr>
            <p:cNvPr id="17" name="图片 3">
              <a:extLst>
                <a:ext uri="{FF2B5EF4-FFF2-40B4-BE49-F238E27FC236}">
                  <a16:creationId xmlns:a16="http://schemas.microsoft.com/office/drawing/2014/main" id="{91EBD681-38FE-5BA9-1393-293F411158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44" t="4774" r="2448" b="7113"/>
            <a:stretch/>
          </p:blipFill>
          <p:spPr bwMode="auto">
            <a:xfrm>
              <a:off x="7005638" y="1270547"/>
              <a:ext cx="4697456" cy="4315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任意形状 19">
              <a:extLst>
                <a:ext uri="{FF2B5EF4-FFF2-40B4-BE49-F238E27FC236}">
                  <a16:creationId xmlns:a16="http://schemas.microsoft.com/office/drawing/2014/main" id="{FFA93A16-C4BB-A2BD-6345-488A35E55A5D}"/>
                </a:ext>
              </a:extLst>
            </p:cNvPr>
            <p:cNvSpPr/>
            <p:nvPr/>
          </p:nvSpPr>
          <p:spPr bwMode="auto">
            <a:xfrm>
              <a:off x="8780540" y="2826468"/>
              <a:ext cx="1419900" cy="487356"/>
            </a:xfrm>
            <a:custGeom>
              <a:avLst/>
              <a:gdLst>
                <a:gd name="connsiteX0" fmla="*/ 0 w 1350498"/>
                <a:gd name="connsiteY0" fmla="*/ 468923 h 468923"/>
                <a:gd name="connsiteX1" fmla="*/ 182880 w 1350498"/>
                <a:gd name="connsiteY1" fmla="*/ 0 h 468923"/>
                <a:gd name="connsiteX2" fmla="*/ 1350498 w 1350498"/>
                <a:gd name="connsiteY2" fmla="*/ 468923 h 468923"/>
                <a:gd name="connsiteX3" fmla="*/ 0 w 1350498"/>
                <a:gd name="connsiteY3" fmla="*/ 468923 h 468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0498" h="468923">
                  <a:moveTo>
                    <a:pt x="0" y="468923"/>
                  </a:moveTo>
                  <a:lnTo>
                    <a:pt x="182880" y="0"/>
                  </a:lnTo>
                  <a:lnTo>
                    <a:pt x="1350498" y="468923"/>
                  </a:lnTo>
                  <a:lnTo>
                    <a:pt x="0" y="468923"/>
                  </a:lnTo>
                  <a:close/>
                </a:path>
              </a:pathLst>
            </a:custGeom>
            <a:noFill/>
            <a:ln w="44450">
              <a:solidFill>
                <a:srgbClr val="FF0000"/>
              </a:solidFill>
            </a:ln>
            <a:effectLst/>
            <a:extLs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350">
                <a:latin typeface="Arial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21" name="矩形 20">
            <a:extLst>
              <a:ext uri="{FF2B5EF4-FFF2-40B4-BE49-F238E27FC236}">
                <a16:creationId xmlns:a16="http://schemas.microsoft.com/office/drawing/2014/main" id="{84A51267-D64F-28BD-FADC-5AE61F6D524F}"/>
              </a:ext>
            </a:extLst>
          </p:cNvPr>
          <p:cNvSpPr/>
          <p:nvPr/>
        </p:nvSpPr>
        <p:spPr>
          <a:xfrm>
            <a:off x="661563" y="1734143"/>
            <a:ext cx="2885630" cy="35779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1725" b="1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标准模型中</a:t>
            </a:r>
            <a:r>
              <a:rPr lang="zh-CN" altLang="en" sz="1725" b="1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混合</a:t>
            </a:r>
            <a:r>
              <a:rPr lang="zh-CN" altLang="en-US" sz="1725" b="1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矩阵的检验</a:t>
            </a:r>
          </a:p>
        </p:txBody>
      </p:sp>
      <p:sp>
        <p:nvSpPr>
          <p:cNvPr id="22" name="下箭头 21">
            <a:extLst>
              <a:ext uri="{FF2B5EF4-FFF2-40B4-BE49-F238E27FC236}">
                <a16:creationId xmlns:a16="http://schemas.microsoft.com/office/drawing/2014/main" id="{BF9FD900-223C-08F6-E86B-8E43D867A54F}"/>
              </a:ext>
            </a:extLst>
          </p:cNvPr>
          <p:cNvSpPr/>
          <p:nvPr/>
        </p:nvSpPr>
        <p:spPr>
          <a:xfrm rot="10800000">
            <a:off x="1313885" y="3777328"/>
            <a:ext cx="222191" cy="1091648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18EF672D-CD12-468B-EEEA-251A11A53A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263"/>
            <a:ext cx="60134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en-US" altLang="zh-CN" sz="3600" b="1" dirty="0">
                <a:solidFill>
                  <a:srgbClr val="C00000"/>
                </a:solidFill>
                <a:latin typeface="Adobe 黑体 Std R" charset="-122"/>
                <a:ea typeface="Adobe 黑体 Std R" charset="-122"/>
              </a:rPr>
              <a:t>LCDA</a:t>
            </a:r>
            <a:endParaRPr kumimoji="0" lang="zh-CN" altLang="en-US" sz="2800" b="1" dirty="0">
              <a:solidFill>
                <a:srgbClr val="C00000"/>
              </a:solidFill>
              <a:latin typeface="Adobe 黑体 Std R" charset="-122"/>
              <a:ea typeface="Adobe 黑体 Std R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30173347"/>
      </p:ext>
    </p:extLst>
  </p:cSld>
  <p:clrMapOvr>
    <a:masterClrMapping/>
  </p:clrMapOvr>
  <p:transition advTm="3094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293EE-28B9-3DCB-BC83-D91207A1D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灯片编号占位符 4">
            <a:extLst>
              <a:ext uri="{FF2B5EF4-FFF2-40B4-BE49-F238E27FC236}">
                <a16:creationId xmlns:a16="http://schemas.microsoft.com/office/drawing/2014/main" id="{E8955729-0451-833F-DBF4-347839AD9E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11</a:t>
            </a:fld>
            <a:endParaRPr kumimoji="0" lang="zh-CN" altLang="en-US" sz="2800"/>
          </a:p>
        </p:txBody>
      </p: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CE88584E-2124-4247-6A4E-D85D7B34E42F}"/>
              </a:ext>
            </a:extLst>
          </p:cNvPr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42" name="直线连接符 46">
              <a:extLst>
                <a:ext uri="{FF2B5EF4-FFF2-40B4-BE49-F238E27FC236}">
                  <a16:creationId xmlns:a16="http://schemas.microsoft.com/office/drawing/2014/main" id="{43C6669E-04EE-43D1-3930-2722B6ADEE9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3" name="直线连接符 48">
              <a:extLst>
                <a:ext uri="{FF2B5EF4-FFF2-40B4-BE49-F238E27FC236}">
                  <a16:creationId xmlns:a16="http://schemas.microsoft.com/office/drawing/2014/main" id="{AB08FA2A-5A48-9C3B-3F99-2266600B4DA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4" name="直线连接符 49">
              <a:extLst>
                <a:ext uri="{FF2B5EF4-FFF2-40B4-BE49-F238E27FC236}">
                  <a16:creationId xmlns:a16="http://schemas.microsoft.com/office/drawing/2014/main" id="{9D221C31-D799-2163-A513-F01952DF1D3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5" name="Line 2">
              <a:extLst>
                <a:ext uri="{FF2B5EF4-FFF2-40B4-BE49-F238E27FC236}">
                  <a16:creationId xmlns:a16="http://schemas.microsoft.com/office/drawing/2014/main" id="{BBBDFF14-61E8-22C5-80DD-8958F457C3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2" name="Text Box 3">
            <a:extLst>
              <a:ext uri="{FF2B5EF4-FFF2-40B4-BE49-F238E27FC236}">
                <a16:creationId xmlns:a16="http://schemas.microsoft.com/office/drawing/2014/main" id="{18EF672D-CD12-468B-EEEA-251A11A53A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263"/>
            <a:ext cx="60134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en-US" altLang="zh-CN" sz="3600" b="1" dirty="0">
                <a:solidFill>
                  <a:srgbClr val="C00000"/>
                </a:solidFill>
                <a:latin typeface="Adobe 黑体 Std R" charset="-122"/>
                <a:ea typeface="Adobe 黑体 Std R" charset="-122"/>
              </a:rPr>
              <a:t>LCDA</a:t>
            </a:r>
            <a:endParaRPr kumimoji="0" lang="zh-CN" altLang="en-US" sz="2800" b="1" dirty="0">
              <a:solidFill>
                <a:srgbClr val="C00000"/>
              </a:solidFill>
              <a:latin typeface="Adobe 黑体 Std R" charset="-122"/>
              <a:ea typeface="Adobe 黑体 Std R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4607DD7-87C0-634B-96BB-C2BA53D6D0C1}"/>
              </a:ext>
            </a:extLst>
          </p:cNvPr>
          <p:cNvSpPr txBox="1"/>
          <p:nvPr/>
        </p:nvSpPr>
        <p:spPr>
          <a:xfrm>
            <a:off x="7354111" y="60311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A0175EDC-6867-3641-439D-754E56A2F2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15"/>
          <a:stretch/>
        </p:blipFill>
        <p:spPr>
          <a:xfrm>
            <a:off x="4209669" y="1049359"/>
            <a:ext cx="2764721" cy="25481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B8DEBD5-58DD-3DFC-C061-34A4718FFB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499" y="4279917"/>
            <a:ext cx="8184388" cy="758750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173F56A3-9898-107E-3428-2887D8CFBE01}"/>
              </a:ext>
            </a:extLst>
          </p:cNvPr>
          <p:cNvSpPr txBox="1"/>
          <p:nvPr/>
        </p:nvSpPr>
        <p:spPr>
          <a:xfrm>
            <a:off x="715617" y="3872166"/>
            <a:ext cx="3922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Ali, Kramer, Zhu, </a:t>
            </a:r>
            <a:r>
              <a:rPr lang="en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EPJC47, 625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</a:t>
            </a:r>
            <a:r>
              <a:rPr lang="en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006)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4C01A016-6D58-845F-B1A0-4A7C358888AC}"/>
              </a:ext>
            </a:extLst>
          </p:cNvPr>
          <p:cNvSpPr/>
          <p:nvPr/>
        </p:nvSpPr>
        <p:spPr>
          <a:xfrm>
            <a:off x="6440557" y="4151574"/>
            <a:ext cx="715617" cy="1008669"/>
          </a:xfrm>
          <a:prstGeom prst="rect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D973A1E0-015E-BDA9-204A-3E77F6B7A06F}"/>
              </a:ext>
            </a:extLst>
          </p:cNvPr>
          <p:cNvSpPr/>
          <p:nvPr/>
        </p:nvSpPr>
        <p:spPr>
          <a:xfrm>
            <a:off x="7800413" y="4207592"/>
            <a:ext cx="715617" cy="1008669"/>
          </a:xfrm>
          <a:prstGeom prst="rect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39A1E95F-100D-0CA7-A093-3B3835CBBD15}"/>
              </a:ext>
            </a:extLst>
          </p:cNvPr>
          <p:cNvSpPr/>
          <p:nvPr/>
        </p:nvSpPr>
        <p:spPr>
          <a:xfrm>
            <a:off x="4444401" y="4197345"/>
            <a:ext cx="675874" cy="1008669"/>
          </a:xfrm>
          <a:prstGeom prst="rect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8" name="上弧形箭头 27">
            <a:extLst>
              <a:ext uri="{FF2B5EF4-FFF2-40B4-BE49-F238E27FC236}">
                <a16:creationId xmlns:a16="http://schemas.microsoft.com/office/drawing/2014/main" id="{0325833A-6198-358A-05C7-E3DA112B2CAC}"/>
              </a:ext>
            </a:extLst>
          </p:cNvPr>
          <p:cNvSpPr/>
          <p:nvPr/>
        </p:nvSpPr>
        <p:spPr>
          <a:xfrm>
            <a:off x="4892781" y="5216261"/>
            <a:ext cx="1971831" cy="28358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29" name="上弧形箭头 28">
            <a:extLst>
              <a:ext uri="{FF2B5EF4-FFF2-40B4-BE49-F238E27FC236}">
                <a16:creationId xmlns:a16="http://schemas.microsoft.com/office/drawing/2014/main" id="{8FAEAA33-13F8-D483-7631-D02673235EDD}"/>
              </a:ext>
            </a:extLst>
          </p:cNvPr>
          <p:cNvSpPr/>
          <p:nvPr/>
        </p:nvSpPr>
        <p:spPr>
          <a:xfrm flipV="1">
            <a:off x="4788940" y="3684048"/>
            <a:ext cx="3395755" cy="45937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99F68CD2-BF13-631C-F68E-389CD0319113}"/>
              </a:ext>
            </a:extLst>
          </p:cNvPr>
          <p:cNvSpPr/>
          <p:nvPr/>
        </p:nvSpPr>
        <p:spPr>
          <a:xfrm>
            <a:off x="6081442" y="3687500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LCSR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A1A5C5B1-F1B6-BDEB-78A8-3782C9F42EDE}"/>
              </a:ext>
            </a:extLst>
          </p:cNvPr>
          <p:cNvSpPr/>
          <p:nvPr/>
        </p:nvSpPr>
        <p:spPr>
          <a:xfrm>
            <a:off x="5053899" y="5103577"/>
            <a:ext cx="1653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B-meson LCSR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矩形 2">
            <a:extLst>
              <a:ext uri="{FF2B5EF4-FFF2-40B4-BE49-F238E27FC236}">
                <a16:creationId xmlns:a16="http://schemas.microsoft.com/office/drawing/2014/main" id="{FEF202C1-403D-DAF7-22DA-CA31F8549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5401" y="5934779"/>
            <a:ext cx="8653944" cy="523220"/>
          </a:xfrm>
          <a:prstGeom prst="rect">
            <a:avLst/>
          </a:prstGeom>
          <a:solidFill>
            <a:srgbClr val="008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kumimoji="0" lang="zh-CN" alt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非微扰矩阵元</a:t>
            </a:r>
            <a:r>
              <a:rPr kumimoji="0"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(LCDA)</a:t>
            </a:r>
            <a:r>
              <a:rPr kumimoji="0" lang="zh-CN" alt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是困扰高精度理论预言的短板</a:t>
            </a:r>
            <a:endParaRPr kumimoji="0"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431823"/>
      </p:ext>
    </p:extLst>
  </p:cSld>
  <p:clrMapOvr>
    <a:masterClrMapping/>
  </p:clrMapOvr>
  <p:transition advTm="30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燕尾形箭头 4">
            <a:extLst>
              <a:ext uri="{FF2B5EF4-FFF2-40B4-BE49-F238E27FC236}">
                <a16:creationId xmlns:a16="http://schemas.microsoft.com/office/drawing/2014/main" id="{63E4FFC7-742A-F54A-9703-911B41EB2583}"/>
              </a:ext>
            </a:extLst>
          </p:cNvPr>
          <p:cNvSpPr/>
          <p:nvPr/>
        </p:nvSpPr>
        <p:spPr>
          <a:xfrm>
            <a:off x="488251" y="5631591"/>
            <a:ext cx="10758488" cy="430869"/>
          </a:xfrm>
          <a:prstGeom prst="notchedRightArrow">
            <a:avLst/>
          </a:prstGeom>
          <a:solidFill>
            <a:srgbClr val="C0000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C498A473-388E-404C-9315-060DD7AD0250}"/>
              </a:ext>
            </a:extLst>
          </p:cNvPr>
          <p:cNvSpPr/>
          <p:nvPr/>
        </p:nvSpPr>
        <p:spPr>
          <a:xfrm>
            <a:off x="847477" y="5759458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B1466AC2-B356-4544-96B0-C378E92709FA}"/>
              </a:ext>
            </a:extLst>
          </p:cNvPr>
          <p:cNvSpPr/>
          <p:nvPr/>
        </p:nvSpPr>
        <p:spPr>
          <a:xfrm>
            <a:off x="181374" y="4836990"/>
            <a:ext cx="1824759" cy="86133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One-loop</a:t>
            </a:r>
          </a:p>
          <a:p>
            <a:pPr lvl="0" algn="ctr"/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1948</a:t>
            </a:r>
            <a:endParaRPr lang="zh-CN" alt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C9E721D3-848E-174F-82E5-07C3EA767F7A}"/>
              </a:ext>
            </a:extLst>
          </p:cNvPr>
          <p:cNvSpPr/>
          <p:nvPr/>
        </p:nvSpPr>
        <p:spPr>
          <a:xfrm>
            <a:off x="2789906" y="5776462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2" name="圆角矩形 11">
            <a:extLst>
              <a:ext uri="{FF2B5EF4-FFF2-40B4-BE49-F238E27FC236}">
                <a16:creationId xmlns:a16="http://schemas.microsoft.com/office/drawing/2014/main" id="{1894A59C-200B-D448-A3FD-099C4CFD389B}"/>
              </a:ext>
            </a:extLst>
          </p:cNvPr>
          <p:cNvSpPr/>
          <p:nvPr/>
        </p:nvSpPr>
        <p:spPr>
          <a:xfrm>
            <a:off x="2151289" y="6004758"/>
            <a:ext cx="1855519" cy="822079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altLang="zh-C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Two-loop</a:t>
            </a:r>
          </a:p>
          <a:p>
            <a:pPr lvl="0" algn="ctr"/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1957</a:t>
            </a:r>
            <a:endParaRPr lang="zh-CN" alt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52170E04-5801-8A45-8DC4-26E5D3DF49D7}"/>
              </a:ext>
            </a:extLst>
          </p:cNvPr>
          <p:cNvSpPr/>
          <p:nvPr/>
        </p:nvSpPr>
        <p:spPr>
          <a:xfrm flipH="1">
            <a:off x="4806671" y="5776462"/>
            <a:ext cx="172623" cy="153543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DDCA25F2-86EE-6046-868A-7D1BDC608028}"/>
              </a:ext>
            </a:extLst>
          </p:cNvPr>
          <p:cNvSpPr/>
          <p:nvPr/>
        </p:nvSpPr>
        <p:spPr>
          <a:xfrm>
            <a:off x="6699672" y="5770398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7" name="圆角矩形 16">
            <a:extLst>
              <a:ext uri="{FF2B5EF4-FFF2-40B4-BE49-F238E27FC236}">
                <a16:creationId xmlns:a16="http://schemas.microsoft.com/office/drawing/2014/main" id="{95D2884A-D454-1E46-8E17-8821EA44A513}"/>
              </a:ext>
            </a:extLst>
          </p:cNvPr>
          <p:cNvSpPr/>
          <p:nvPr/>
        </p:nvSpPr>
        <p:spPr>
          <a:xfrm>
            <a:off x="3900621" y="4782671"/>
            <a:ext cx="1984722" cy="861336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Three-loop</a:t>
            </a:r>
          </a:p>
          <a:p>
            <a:pPr lvl="0" algn="ctr"/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1996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C824646E-CD38-2043-9933-F510775673FF}"/>
              </a:ext>
            </a:extLst>
          </p:cNvPr>
          <p:cNvSpPr/>
          <p:nvPr/>
        </p:nvSpPr>
        <p:spPr>
          <a:xfrm>
            <a:off x="8881546" y="5764336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7" name="圆角矩形 26">
            <a:extLst>
              <a:ext uri="{FF2B5EF4-FFF2-40B4-BE49-F238E27FC236}">
                <a16:creationId xmlns:a16="http://schemas.microsoft.com/office/drawing/2014/main" id="{444E66F2-E516-1646-962D-818F5DFE6E3B}"/>
              </a:ext>
            </a:extLst>
          </p:cNvPr>
          <p:cNvSpPr/>
          <p:nvPr/>
        </p:nvSpPr>
        <p:spPr>
          <a:xfrm>
            <a:off x="6095994" y="6004759"/>
            <a:ext cx="2016253" cy="822079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altLang="zh-C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Four-loop</a:t>
            </a:r>
          </a:p>
          <a:p>
            <a:pPr lvl="0" algn="ctr"/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2006</a:t>
            </a:r>
            <a:endParaRPr lang="zh-CN" alt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圆角矩形 27">
            <a:extLst>
              <a:ext uri="{FF2B5EF4-FFF2-40B4-BE49-F238E27FC236}">
                <a16:creationId xmlns:a16="http://schemas.microsoft.com/office/drawing/2014/main" id="{4976FC0D-D5C8-0245-AFF8-BF4E50B75FB7}"/>
              </a:ext>
            </a:extLst>
          </p:cNvPr>
          <p:cNvSpPr/>
          <p:nvPr/>
        </p:nvSpPr>
        <p:spPr>
          <a:xfrm>
            <a:off x="8102599" y="4799119"/>
            <a:ext cx="1984722" cy="822079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Five-loop</a:t>
            </a:r>
          </a:p>
          <a:p>
            <a:pPr lvl="0" algn="ctr"/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2012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BCD2FFF-0F66-D844-9455-050316C3E612}"/>
              </a:ext>
            </a:extLst>
          </p:cNvPr>
          <p:cNvSpPr txBox="1"/>
          <p:nvPr/>
        </p:nvSpPr>
        <p:spPr>
          <a:xfrm>
            <a:off x="3658097" y="1991850"/>
            <a:ext cx="669185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One-loop:  </a:t>
            </a:r>
            <a:r>
              <a:rPr lang="de-DE" altLang="zh-CN" sz="140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 S. Schwinger, Phys. Rev. 73 (1948), 416-417</a:t>
            </a:r>
          </a:p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Two-loop:  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zh-CN" sz="14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Petermann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4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Helv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Phys. Acta 30 (1957),  407-408</a:t>
            </a:r>
          </a:p>
          <a:p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" altLang="zh-CN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M. </a:t>
            </a:r>
            <a:r>
              <a:rPr lang="en" altLang="zh-CN" sz="14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Sommerﬁeld</a:t>
            </a:r>
            <a:r>
              <a:rPr lang="en" altLang="zh-CN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Ann. Phys. (N.Y.) 5, 26 (1958)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Three-loop:  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 Kinoshita, Phys. Rev. Lett. 75, 4728 (1995)</a:t>
            </a:r>
          </a:p>
          <a:p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 </a:t>
            </a:r>
            <a:r>
              <a:rPr lang="en-US" altLang="zh-CN" sz="14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Laporta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E. </a:t>
            </a:r>
            <a:r>
              <a:rPr lang="en-US" altLang="zh-CN" sz="14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Remiddi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Phys. Lett. B 379 (1996), 283</a:t>
            </a:r>
          </a:p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Four-loop:   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 Kinoshita and M. </a:t>
            </a:r>
            <a:r>
              <a:rPr lang="en-US" altLang="zh-CN" sz="14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Nio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Phys. Rev. D 73, 013003 (2006)</a:t>
            </a:r>
          </a:p>
          <a:p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" altLang="zh-CN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 </a:t>
            </a:r>
            <a:r>
              <a:rPr lang="en" altLang="zh-CN" sz="14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Laporta</a:t>
            </a:r>
            <a:r>
              <a:rPr lang="en" altLang="zh-CN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Physics Letters B 772, 232 (2017)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Five-loop:   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 Aoyama, M. Hayakawa, T. Kinoshita and M. </a:t>
            </a:r>
            <a:r>
              <a:rPr lang="en-US" altLang="zh-CN" sz="14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Nio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PRL 109(2012), 111807</a:t>
            </a:r>
          </a:p>
          <a:p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 Aoyama, T. Kinoshita, and M. </a:t>
            </a:r>
            <a:r>
              <a:rPr lang="en-US" altLang="zh-CN" sz="14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Nio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Phys. Rev. D 97, 036001 (2018).</a:t>
            </a:r>
          </a:p>
          <a:p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 Volkov, Phys. Rev. D 100, 096004 (2019)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F4C469F-EA0C-D9C4-5F29-D1005D9CF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766" y="1578955"/>
            <a:ext cx="2230452" cy="233759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D0678A7-BDF7-F964-E686-71E567E94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425" y="1894948"/>
            <a:ext cx="6551901" cy="2246769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B246C17F-0CDA-B99D-C1CB-6D9C5AFD9670}"/>
              </a:ext>
            </a:extLst>
          </p:cNvPr>
          <p:cNvSpPr txBox="1"/>
          <p:nvPr/>
        </p:nvSpPr>
        <p:spPr>
          <a:xfrm>
            <a:off x="5572396" y="4220071"/>
            <a:ext cx="25302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PRL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130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071801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(2022)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灯片编号占位符 4">
            <a:extLst>
              <a:ext uri="{FF2B5EF4-FFF2-40B4-BE49-F238E27FC236}">
                <a16:creationId xmlns:a16="http://schemas.microsoft.com/office/drawing/2014/main" id="{99DEE63F-DF2F-DD7C-3E52-DAA22BC0D1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12</a:t>
            </a:fld>
            <a:endParaRPr kumimoji="0" lang="zh-CN" altLang="en-US" sz="28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CA6667F-CF73-F73C-41CC-E1BAC7A0CA68}"/>
              </a:ext>
            </a:extLst>
          </p:cNvPr>
          <p:cNvSpPr txBox="1"/>
          <p:nvPr/>
        </p:nvSpPr>
        <p:spPr>
          <a:xfrm>
            <a:off x="930729" y="103290"/>
            <a:ext cx="4925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1" lang="zh-CN" altLang="en-US" sz="3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lesson from g-2</a:t>
            </a:r>
            <a:endParaRPr kumimoji="1" lang="zh-CN" altLang="en-US" sz="3600" b="1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95C34845-D99A-393B-082A-916A314D9C28}"/>
              </a:ext>
            </a:extLst>
          </p:cNvPr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13" name="直线连接符 46">
              <a:extLst>
                <a:ext uri="{FF2B5EF4-FFF2-40B4-BE49-F238E27FC236}">
                  <a16:creationId xmlns:a16="http://schemas.microsoft.com/office/drawing/2014/main" id="{B01D624E-0095-E845-EEF7-44CAA88963E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直线连接符 48">
              <a:extLst>
                <a:ext uri="{FF2B5EF4-FFF2-40B4-BE49-F238E27FC236}">
                  <a16:creationId xmlns:a16="http://schemas.microsoft.com/office/drawing/2014/main" id="{5E37C562-6AC4-25FF-B486-569C17DB179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直线连接符 49">
              <a:extLst>
                <a:ext uri="{FF2B5EF4-FFF2-40B4-BE49-F238E27FC236}">
                  <a16:creationId xmlns:a16="http://schemas.microsoft.com/office/drawing/2014/main" id="{6FFBFE56-0AAA-50E4-B068-2B34E536400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" name="Line 2">
              <a:extLst>
                <a:ext uri="{FF2B5EF4-FFF2-40B4-BE49-F238E27FC236}">
                  <a16:creationId xmlns:a16="http://schemas.microsoft.com/office/drawing/2014/main" id="{55582E2C-4773-9DE3-0EEF-3AC925E89C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7687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688FC10D-AEAD-0E41-8078-932F8383F6BA}"/>
              </a:ext>
            </a:extLst>
          </p:cNvPr>
          <p:cNvSpPr txBox="1"/>
          <p:nvPr/>
        </p:nvSpPr>
        <p:spPr>
          <a:xfrm>
            <a:off x="930729" y="103290"/>
            <a:ext cx="4925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1" lang="zh-CN" altLang="en-US" sz="3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lesson from g-2</a:t>
            </a:r>
            <a:endParaRPr kumimoji="1" lang="zh-CN" altLang="en-US" sz="3600" b="1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标题 1">
                <a:extLst>
                  <a:ext uri="{FF2B5EF4-FFF2-40B4-BE49-F238E27FC236}">
                    <a16:creationId xmlns:a16="http://schemas.microsoft.com/office/drawing/2014/main" id="{A8237EF4-5C34-FA4A-A5AA-507489B5746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82601" y="1332657"/>
                <a:ext cx="3695278" cy="106887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kumimoji="1" lang="en-US" altLang="zh-CN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(SM)=116591810(43)</a:t>
                </a:r>
                <a14:m>
                  <m:oMath xmlns:m="http://schemas.openxmlformats.org/officeDocument/2006/math">
                    <m:r>
                      <a:rPr kumimoji="1" lang="en-US" altLang="zh-C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kumimoji="1" lang="en-US" altLang="zh-CN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zh-CN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−11</m:t>
                        </m:r>
                      </m:sup>
                    </m:sSup>
                  </m:oMath>
                </a14:m>
                <a:b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kumimoji="1"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(EX)=11659</a:t>
                </a:r>
                <a:r>
                  <a:rPr kumimoji="1"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2061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(41)</a:t>
                </a:r>
                <a14:m>
                  <m:oMath xmlns:m="http://schemas.openxmlformats.org/officeDocument/2006/math">
                    <m:r>
                      <a:rPr kumimoji="1"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−11</m:t>
                        </m:r>
                      </m:sup>
                    </m:sSup>
                  </m:oMath>
                </a14:m>
                <a:endParaRPr kumimoji="1"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标题 1">
                <a:extLst>
                  <a:ext uri="{FF2B5EF4-FFF2-40B4-BE49-F238E27FC236}">
                    <a16:creationId xmlns:a16="http://schemas.microsoft.com/office/drawing/2014/main" id="{A8237EF4-5C34-FA4A-A5AA-507489B574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2601" y="1332657"/>
                <a:ext cx="3695278" cy="106887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>
            <a:extLst>
              <a:ext uri="{FF2B5EF4-FFF2-40B4-BE49-F238E27FC236}">
                <a16:creationId xmlns:a16="http://schemas.microsoft.com/office/drawing/2014/main" id="{7D30A46C-ECB6-8F48-ACF9-34A2E3BDBCF9}"/>
              </a:ext>
            </a:extLst>
          </p:cNvPr>
          <p:cNvSpPr txBox="1"/>
          <p:nvPr/>
        </p:nvSpPr>
        <p:spPr>
          <a:xfrm>
            <a:off x="7670276" y="6107359"/>
            <a:ext cx="3235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0" i="1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Nature</a:t>
            </a:r>
            <a:r>
              <a:rPr lang="en-US" altLang="zh-CN" sz="2000" b="0" i="1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593</a:t>
            </a:r>
            <a:r>
              <a:rPr lang="en-US" altLang="zh-CN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 51–55 (2021)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51142B5-6FA6-EC45-B324-5BF7976141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0204" y="3602536"/>
            <a:ext cx="3910658" cy="229303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43E3A60-DFC3-1362-CFCA-C1523158D8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8593" y="1689029"/>
            <a:ext cx="1696811" cy="12443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3686B5F-F5CE-EC3B-8C49-7A5D156A41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421" y="1631419"/>
            <a:ext cx="5637989" cy="1542469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71EB9E78-D9D3-6AF8-D9D4-0B3CB76595B8}"/>
              </a:ext>
            </a:extLst>
          </p:cNvPr>
          <p:cNvSpPr/>
          <p:nvPr/>
        </p:nvSpPr>
        <p:spPr>
          <a:xfrm>
            <a:off x="3307668" y="1569031"/>
            <a:ext cx="2883176" cy="166499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68C8E28-0FD8-9DC6-8205-3CABF743A760}"/>
              </a:ext>
            </a:extLst>
          </p:cNvPr>
          <p:cNvSpPr txBox="1"/>
          <p:nvPr/>
        </p:nvSpPr>
        <p:spPr>
          <a:xfrm>
            <a:off x="7489644" y="2243990"/>
            <a:ext cx="4547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PRL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126, 141801 (2021)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95AF4922-13ED-8460-55CE-87222A4298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0301" y="3791114"/>
            <a:ext cx="3563516" cy="2508397"/>
          </a:xfrm>
          <a:prstGeom prst="rect">
            <a:avLst/>
          </a:prstGeom>
        </p:spPr>
      </p:pic>
      <p:sp>
        <p:nvSpPr>
          <p:cNvPr id="2" name="灯片编号占位符 4">
            <a:extLst>
              <a:ext uri="{FF2B5EF4-FFF2-40B4-BE49-F238E27FC236}">
                <a16:creationId xmlns:a16="http://schemas.microsoft.com/office/drawing/2014/main" id="{0F41A254-3476-757F-A79F-1A186E88F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13</a:t>
            </a:fld>
            <a:endParaRPr kumimoji="0" lang="zh-CN" altLang="en-US" sz="2800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88AF51A2-C0C9-211C-FCF2-A6BAD36A01B9}"/>
              </a:ext>
            </a:extLst>
          </p:cNvPr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6" name="直线连接符 46">
              <a:extLst>
                <a:ext uri="{FF2B5EF4-FFF2-40B4-BE49-F238E27FC236}">
                  <a16:creationId xmlns:a16="http://schemas.microsoft.com/office/drawing/2014/main" id="{372BF3E3-85C5-D543-3289-AF9B5492FE6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直线连接符 48">
              <a:extLst>
                <a:ext uri="{FF2B5EF4-FFF2-40B4-BE49-F238E27FC236}">
                  <a16:creationId xmlns:a16="http://schemas.microsoft.com/office/drawing/2014/main" id="{925202C8-CDCD-E2EA-9F4F-38D337BDF82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直线连接符 49">
              <a:extLst>
                <a:ext uri="{FF2B5EF4-FFF2-40B4-BE49-F238E27FC236}">
                  <a16:creationId xmlns:a16="http://schemas.microsoft.com/office/drawing/2014/main" id="{6FB60E81-0DCC-B02D-A1B7-B4DD373E683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Line 2">
              <a:extLst>
                <a:ext uri="{FF2B5EF4-FFF2-40B4-BE49-F238E27FC236}">
                  <a16:creationId xmlns:a16="http://schemas.microsoft.com/office/drawing/2014/main" id="{5A801CF5-B399-EB2E-46EC-F181377ED2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6146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13" grpId="0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688FC10D-AEAD-0E41-8078-932F8383F6BA}"/>
              </a:ext>
            </a:extLst>
          </p:cNvPr>
          <p:cNvSpPr txBox="1"/>
          <p:nvPr/>
        </p:nvSpPr>
        <p:spPr>
          <a:xfrm>
            <a:off x="930729" y="103290"/>
            <a:ext cx="4925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1" lang="zh-CN" altLang="en-US" sz="3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lesson from g-2</a:t>
            </a:r>
            <a:endParaRPr kumimoji="1" lang="zh-CN" altLang="en-US" sz="3600" b="1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标题 1">
                <a:extLst>
                  <a:ext uri="{FF2B5EF4-FFF2-40B4-BE49-F238E27FC236}">
                    <a16:creationId xmlns:a16="http://schemas.microsoft.com/office/drawing/2014/main" id="{A8237EF4-5C34-FA4A-A5AA-507489B5746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21707" y="1151263"/>
                <a:ext cx="3695278" cy="106887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kumimoji="1" lang="en-US" altLang="zh-CN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(SM)=116591810(43)</a:t>
                </a:r>
                <a14:m>
                  <m:oMath xmlns:m="http://schemas.openxmlformats.org/officeDocument/2006/math">
                    <m:r>
                      <a:rPr kumimoji="1" lang="en-US" altLang="zh-C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kumimoji="1" lang="en-US" altLang="zh-CN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zh-CN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−11</m:t>
                        </m:r>
                      </m:sup>
                    </m:sSup>
                  </m:oMath>
                </a14:m>
                <a:b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kumimoji="1"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(EX)=11659</a:t>
                </a:r>
                <a:r>
                  <a:rPr kumimoji="1"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2061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(41)</a:t>
                </a:r>
                <a14:m>
                  <m:oMath xmlns:m="http://schemas.openxmlformats.org/officeDocument/2006/math">
                    <m:r>
                      <a:rPr kumimoji="1"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−11</m:t>
                        </m:r>
                      </m:sup>
                    </m:sSup>
                  </m:oMath>
                </a14:m>
                <a:endParaRPr kumimoji="1"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标题 1">
                <a:extLst>
                  <a:ext uri="{FF2B5EF4-FFF2-40B4-BE49-F238E27FC236}">
                    <a16:creationId xmlns:a16="http://schemas.microsoft.com/office/drawing/2014/main" id="{A8237EF4-5C34-FA4A-A5AA-507489B574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1707" y="1151263"/>
                <a:ext cx="3695278" cy="106887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片 11">
            <a:extLst>
              <a:ext uri="{FF2B5EF4-FFF2-40B4-BE49-F238E27FC236}">
                <a16:creationId xmlns:a16="http://schemas.microsoft.com/office/drawing/2014/main" id="{33686B5F-F5CE-EC3B-8C49-7A5D156A4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015" y="1642350"/>
            <a:ext cx="5637989" cy="1542469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71EB9E78-D9D3-6AF8-D9D4-0B3CB76595B8}"/>
              </a:ext>
            </a:extLst>
          </p:cNvPr>
          <p:cNvSpPr/>
          <p:nvPr/>
        </p:nvSpPr>
        <p:spPr>
          <a:xfrm>
            <a:off x="3707262" y="1579962"/>
            <a:ext cx="2883176" cy="166499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灯片编号占位符 4">
            <a:extLst>
              <a:ext uri="{FF2B5EF4-FFF2-40B4-BE49-F238E27FC236}">
                <a16:creationId xmlns:a16="http://schemas.microsoft.com/office/drawing/2014/main" id="{0F41A254-3476-757F-A79F-1A186E88F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14</a:t>
            </a:fld>
            <a:endParaRPr kumimoji="0" lang="zh-CN" altLang="en-US" sz="28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0CF4644-DA40-7047-C340-F911C7F454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66" y="3603033"/>
            <a:ext cx="4410226" cy="237662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69A0C8A-9470-F38B-0FA6-17E1311E3B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748" y="3500069"/>
            <a:ext cx="3816727" cy="23936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标题 1">
                <a:extLst>
                  <a:ext uri="{FF2B5EF4-FFF2-40B4-BE49-F238E27FC236}">
                    <a16:creationId xmlns:a16="http://schemas.microsoft.com/office/drawing/2014/main" id="{49693D9A-0D84-A1AF-8F43-C7E1B7F5158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75046" y="2360128"/>
                <a:ext cx="4280858" cy="106887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kumimoji="1" lang="en-US" altLang="zh-CN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(SM)=116 592 033(62)</a:t>
                </a:r>
                <a14:m>
                  <m:oMath xmlns:m="http://schemas.openxmlformats.org/officeDocument/2006/math">
                    <m:r>
                      <a:rPr kumimoji="1" lang="en-US" altLang="zh-CN" sz="20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sSup>
                      <m:sSupPr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zh-CN" sz="2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−11</m:t>
                        </m:r>
                      </m:sup>
                    </m:sSup>
                  </m:oMath>
                </a14:m>
                <a:b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kumimoji="1"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(EX)=116 592 0715(145)</a:t>
                </a:r>
                <a14:m>
                  <m:oMath xmlns:m="http://schemas.openxmlformats.org/officeDocument/2006/math">
                    <m:r>
                      <a:rPr kumimoji="1"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−11</m:t>
                        </m:r>
                      </m:sup>
                    </m:sSup>
                  </m:oMath>
                </a14:m>
                <a:endParaRPr kumimoji="1"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标题 1">
                <a:extLst>
                  <a:ext uri="{FF2B5EF4-FFF2-40B4-BE49-F238E27FC236}">
                    <a16:creationId xmlns:a16="http://schemas.microsoft.com/office/drawing/2014/main" id="{49693D9A-0D84-A1AF-8F43-C7E1B7F515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5046" y="2360128"/>
                <a:ext cx="4280858" cy="106887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组合 2">
            <a:extLst>
              <a:ext uri="{FF2B5EF4-FFF2-40B4-BE49-F238E27FC236}">
                <a16:creationId xmlns:a16="http://schemas.microsoft.com/office/drawing/2014/main" id="{51B4C615-55F3-BD03-FF76-FFED93F78261}"/>
              </a:ext>
            </a:extLst>
          </p:cNvPr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5" name="直线连接符 46">
              <a:extLst>
                <a:ext uri="{FF2B5EF4-FFF2-40B4-BE49-F238E27FC236}">
                  <a16:creationId xmlns:a16="http://schemas.microsoft.com/office/drawing/2014/main" id="{FC57E56F-EC7F-75DC-BABF-1CBA00D8FE1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直线连接符 48">
              <a:extLst>
                <a:ext uri="{FF2B5EF4-FFF2-40B4-BE49-F238E27FC236}">
                  <a16:creationId xmlns:a16="http://schemas.microsoft.com/office/drawing/2014/main" id="{AFD55E7D-A1C2-BF49-C837-068B372DC35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直线连接符 49">
              <a:extLst>
                <a:ext uri="{FF2B5EF4-FFF2-40B4-BE49-F238E27FC236}">
                  <a16:creationId xmlns:a16="http://schemas.microsoft.com/office/drawing/2014/main" id="{8303E671-5AC2-F7B3-391C-A2CE9A8443D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" name="Line 2">
              <a:extLst>
                <a:ext uri="{FF2B5EF4-FFF2-40B4-BE49-F238E27FC236}">
                  <a16:creationId xmlns:a16="http://schemas.microsoft.com/office/drawing/2014/main" id="{D2D81E44-8430-2CED-8ECB-DCD67A01EB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17" name="矩形 2">
            <a:extLst>
              <a:ext uri="{FF2B5EF4-FFF2-40B4-BE49-F238E27FC236}">
                <a16:creationId xmlns:a16="http://schemas.microsoft.com/office/drawing/2014/main" id="{D76B323E-B18A-C9E9-E291-7DF29D6CF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9351" y="6212992"/>
            <a:ext cx="8482897" cy="523220"/>
          </a:xfrm>
          <a:prstGeom prst="rect">
            <a:avLst/>
          </a:prstGeom>
          <a:solidFill>
            <a:srgbClr val="008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kumimoji="0" lang="zh-CN" alt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精确检验标准模型需要对非微扰贡献进行可靠预言</a:t>
            </a:r>
            <a:endParaRPr kumimoji="0"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68C8E28-0FD8-9DC6-8205-3CABF743A760}"/>
              </a:ext>
            </a:extLst>
          </p:cNvPr>
          <p:cNvSpPr txBox="1"/>
          <p:nvPr/>
        </p:nvSpPr>
        <p:spPr>
          <a:xfrm>
            <a:off x="1851477" y="5818222"/>
            <a:ext cx="27175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Muon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g-2: 2506.03069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89D143F-FB3B-C407-173C-151446F544CA}"/>
              </a:ext>
            </a:extLst>
          </p:cNvPr>
          <p:cNvSpPr txBox="1"/>
          <p:nvPr/>
        </p:nvSpPr>
        <p:spPr>
          <a:xfrm>
            <a:off x="7540231" y="5867046"/>
            <a:ext cx="31220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Theory update: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2505.21476</a:t>
            </a:r>
          </a:p>
        </p:txBody>
      </p:sp>
    </p:spTree>
    <p:extLst>
      <p:ext uri="{BB962C8B-B14F-4D97-AF65-F5344CB8AC3E}">
        <p14:creationId xmlns:p14="http://schemas.microsoft.com/office/powerpoint/2010/main" val="4292391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4159FCF-70CC-DD42-B5CC-9C77423CE98A}"/>
              </a:ext>
            </a:extLst>
          </p:cNvPr>
          <p:cNvSpPr/>
          <p:nvPr/>
        </p:nvSpPr>
        <p:spPr bwMode="auto">
          <a:xfrm>
            <a:off x="539637" y="1354759"/>
            <a:ext cx="10628225" cy="5261693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6385" name="Text Box 3">
            <a:extLst>
              <a:ext uri="{FF2B5EF4-FFF2-40B4-BE49-F238E27FC236}">
                <a16:creationId xmlns:a16="http://schemas.microsoft.com/office/drawing/2014/main" id="{AEE204BE-B2B4-2F45-B6E1-9FB1F7005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263"/>
            <a:ext cx="60134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dobe 黑体 Std R" charset="-122"/>
                <a:cs typeface="Times New Roman" panose="02020603050405020304" pitchFamily="18" charset="0"/>
              </a:rPr>
              <a:t>Outline</a:t>
            </a:r>
            <a:endParaRPr kumimoji="0" lang="zh-CN" alt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Adobe 黑体 Std R" charset="-122"/>
              <a:cs typeface="Times New Roman" panose="02020603050405020304" pitchFamily="18" charset="0"/>
            </a:endParaRPr>
          </a:p>
        </p:txBody>
      </p:sp>
      <p:sp>
        <p:nvSpPr>
          <p:cNvPr id="16386" name="TextBox 8">
            <a:extLst>
              <a:ext uri="{FF2B5EF4-FFF2-40B4-BE49-F238E27FC236}">
                <a16:creationId xmlns:a16="http://schemas.microsoft.com/office/drawing/2014/main" id="{083E5729-738D-2249-8621-4CC670E4D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975" y="1593802"/>
            <a:ext cx="10836275" cy="4929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现代粒子物理的挑战</a:t>
            </a:r>
            <a:r>
              <a:rPr lang="zh-CN" altLang="en-US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r>
              <a:rPr lang="en-US" altLang="zh-CN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PDF </a:t>
            </a:r>
            <a:r>
              <a:rPr lang="zh-CN" altLang="en-US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与</a:t>
            </a:r>
            <a:r>
              <a:rPr lang="en-US" altLang="zh-CN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LCDA</a:t>
            </a:r>
            <a:endParaRPr lang="zh-CN" altLang="en-US" b="0" i="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" altLang="zh-CN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PDF 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与 </a:t>
            </a:r>
            <a:r>
              <a:rPr lang="en" altLang="zh-CN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LCDA 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的计算困境</a:t>
            </a:r>
          </a:p>
          <a:p>
            <a:pPr algn="l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" altLang="zh-CN" b="0" i="0" dirty="0" err="1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LaMET</a:t>
            </a:r>
            <a:r>
              <a:rPr lang="zh-CN" altLang="en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与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准分布振幅的因子化</a:t>
            </a:r>
          </a:p>
          <a:p>
            <a:pPr algn="l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" altLang="zh-CN" b="0" i="0" dirty="0" err="1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LaMET</a:t>
            </a:r>
            <a:r>
              <a:rPr lang="en" altLang="zh-CN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的实施步骤</a:t>
            </a:r>
          </a:p>
          <a:p>
            <a:pPr algn="l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" altLang="zh-CN" b="0" i="0" dirty="0" err="1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LaMET</a:t>
            </a:r>
            <a:r>
              <a:rPr lang="en" altLang="zh-CN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的研究现状</a:t>
            </a:r>
            <a:endParaRPr lang="zh-CN" altLang="en" b="0" i="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" altLang="zh-CN" b="0" i="0" dirty="0" err="1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LaMET</a:t>
            </a:r>
            <a:r>
              <a:rPr lang="en" altLang="zh-CN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的未来展望</a:t>
            </a:r>
            <a:endParaRPr kumimoji="0" lang="en-US" altLang="zh-CN" sz="4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388" name="灯片编号占位符 4">
            <a:extLst>
              <a:ext uri="{FF2B5EF4-FFF2-40B4-BE49-F238E27FC236}">
                <a16:creationId xmlns:a16="http://schemas.microsoft.com/office/drawing/2014/main" id="{708FFFFE-F532-354A-A2AE-FF253D062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EB86A68A-1CDC-1D45-852A-F50618408486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15</a:t>
            </a:fld>
            <a:endParaRPr kumimoji="0" lang="zh-CN" altLang="en-US" sz="2800"/>
          </a:p>
        </p:txBody>
      </p:sp>
      <p:sp>
        <p:nvSpPr>
          <p:cNvPr id="9" name="Line 2">
            <a:extLst>
              <a:ext uri="{FF2B5EF4-FFF2-40B4-BE49-F238E27FC236}">
                <a16:creationId xmlns:a16="http://schemas.microsoft.com/office/drawing/2014/main" id="{9A91CE70-3439-9045-AB18-4D1E8D6D5403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764329"/>
      </p:ext>
    </p:extLst>
  </p:cSld>
  <p:clrMapOvr>
    <a:masterClrMapping/>
  </p:clrMapOvr>
  <p:transition advTm="3094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293EE-28B9-3DCB-BC83-D91207A1D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灯片编号占位符 4">
            <a:extLst>
              <a:ext uri="{FF2B5EF4-FFF2-40B4-BE49-F238E27FC236}">
                <a16:creationId xmlns:a16="http://schemas.microsoft.com/office/drawing/2014/main" id="{E8955729-0451-833F-DBF4-347839AD9E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16</a:t>
            </a:fld>
            <a:endParaRPr kumimoji="0" lang="zh-CN" altLang="en-US" sz="2800"/>
          </a:p>
        </p:txBody>
      </p: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CE88584E-2124-4247-6A4E-D85D7B34E42F}"/>
              </a:ext>
            </a:extLst>
          </p:cNvPr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42" name="直线连接符 46">
              <a:extLst>
                <a:ext uri="{FF2B5EF4-FFF2-40B4-BE49-F238E27FC236}">
                  <a16:creationId xmlns:a16="http://schemas.microsoft.com/office/drawing/2014/main" id="{43C6669E-04EE-43D1-3930-2722B6ADEE9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3" name="直线连接符 48">
              <a:extLst>
                <a:ext uri="{FF2B5EF4-FFF2-40B4-BE49-F238E27FC236}">
                  <a16:creationId xmlns:a16="http://schemas.microsoft.com/office/drawing/2014/main" id="{AB08FA2A-5A48-9C3B-3F99-2266600B4DA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4" name="直线连接符 49">
              <a:extLst>
                <a:ext uri="{FF2B5EF4-FFF2-40B4-BE49-F238E27FC236}">
                  <a16:creationId xmlns:a16="http://schemas.microsoft.com/office/drawing/2014/main" id="{9D221C31-D799-2163-A513-F01952DF1D3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5" name="Line 2">
              <a:extLst>
                <a:ext uri="{FF2B5EF4-FFF2-40B4-BE49-F238E27FC236}">
                  <a16:creationId xmlns:a16="http://schemas.microsoft.com/office/drawing/2014/main" id="{BBBDFF14-61E8-22C5-80DD-8958F457C3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2" name="Text Box 3">
            <a:extLst>
              <a:ext uri="{FF2B5EF4-FFF2-40B4-BE49-F238E27FC236}">
                <a16:creationId xmlns:a16="http://schemas.microsoft.com/office/drawing/2014/main" id="{18EF672D-CD12-468B-EEEA-251A11A53A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263"/>
            <a:ext cx="60134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sz="3600" b="1" dirty="0">
                <a:solidFill>
                  <a:srgbClr val="C00000"/>
                </a:solidFill>
                <a:ea typeface="Adobe 黑体 Std R" charset="-122"/>
              </a:rPr>
              <a:t>PDF</a:t>
            </a:r>
            <a:r>
              <a:rPr kumimoji="0" lang="zh-CN" altLang="en-US" sz="3600" b="1" dirty="0">
                <a:solidFill>
                  <a:srgbClr val="C00000"/>
                </a:solidFill>
                <a:ea typeface="Adobe 黑体 Std R" charset="-122"/>
              </a:rPr>
              <a:t> </a:t>
            </a:r>
            <a:r>
              <a:rPr kumimoji="0" lang="en-US" altLang="zh-CN" sz="3600" b="1" dirty="0">
                <a:solidFill>
                  <a:srgbClr val="C00000"/>
                </a:solidFill>
                <a:ea typeface="Adobe 黑体 Std R" charset="-122"/>
              </a:rPr>
              <a:t>&amp; LCDA</a:t>
            </a:r>
            <a:r>
              <a:rPr kumimoji="0" lang="zh-CN" altLang="en-US" sz="3600" b="1" dirty="0">
                <a:solidFill>
                  <a:srgbClr val="C00000"/>
                </a:solidFill>
                <a:ea typeface="Adobe 黑体 Std R" charset="-122"/>
              </a:rPr>
              <a:t>的研究困境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C36E502-92B0-0D54-1263-DAC95F8908E5}"/>
              </a:ext>
            </a:extLst>
          </p:cNvPr>
          <p:cNvSpPr txBox="1"/>
          <p:nvPr/>
        </p:nvSpPr>
        <p:spPr>
          <a:xfrm>
            <a:off x="1043535" y="1444619"/>
            <a:ext cx="485130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kumimoji="1" lang="en-US" altLang="zh-CN" sz="2400" dirty="0">
                <a:latin typeface="Times New Roman" charset="0"/>
                <a:ea typeface="Times New Roman" charset="0"/>
                <a:cs typeface="Times New Roman" charset="0"/>
              </a:rPr>
              <a:t>Numerical simulation in discretized Euclidean space-time</a:t>
            </a:r>
          </a:p>
          <a:p>
            <a:pPr marL="285750" indent="-285750">
              <a:buFont typeface="Wingdings" charset="2"/>
              <a:buChar char="Ø"/>
            </a:pPr>
            <a:endParaRPr kumimoji="1" lang="en-US" altLang="zh-CN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buFont typeface="Wingdings" charset="2"/>
              <a:buChar char="Ø"/>
            </a:pPr>
            <a:r>
              <a:rPr kumimoji="1" lang="en-US" altLang="zh-CN" sz="2400" dirty="0">
                <a:latin typeface="Times New Roman" charset="0"/>
                <a:ea typeface="Times New Roman" charset="0"/>
                <a:cs typeface="Times New Roman" charset="0"/>
              </a:rPr>
              <a:t>Finite volume (L should be large)</a:t>
            </a:r>
          </a:p>
          <a:p>
            <a:pPr marL="285750" indent="-285750">
              <a:buFont typeface="Wingdings" charset="2"/>
              <a:buChar char="Ø"/>
            </a:pPr>
            <a:endParaRPr kumimoji="1" lang="en-US" altLang="zh-CN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buFont typeface="Wingdings" charset="2"/>
              <a:buChar char="Ø"/>
            </a:pPr>
            <a:r>
              <a:rPr kumimoji="1" lang="en-US" altLang="zh-CN" sz="2400" dirty="0">
                <a:latin typeface="Times New Roman" charset="0"/>
                <a:ea typeface="Times New Roman" charset="0"/>
                <a:cs typeface="Times New Roman" charset="0"/>
              </a:rPr>
              <a:t>Finite lattice spacing (a should be small)</a:t>
            </a:r>
          </a:p>
          <a:p>
            <a:endParaRPr kumimoji="1" lang="zh-CN" alt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矩形 2">
            <a:extLst>
              <a:ext uri="{FF2B5EF4-FFF2-40B4-BE49-F238E27FC236}">
                <a16:creationId xmlns:a16="http://schemas.microsoft.com/office/drawing/2014/main" id="{5A2FD0E6-585C-46A8-1087-D3672589FF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411" y="5784176"/>
            <a:ext cx="10205503" cy="584775"/>
          </a:xfrm>
          <a:prstGeom prst="rect">
            <a:avLst/>
          </a:prstGeom>
          <a:solidFill>
            <a:srgbClr val="008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zh-CN" altLang="en-US" b="1" dirty="0">
                <a:solidFill>
                  <a:schemeClr val="bg1"/>
                </a:solidFill>
                <a:latin typeface="Arial" panose="020B0604020202020204" pitchFamily="34" charset="0"/>
              </a:rPr>
              <a:t>格点</a:t>
            </a:r>
            <a:r>
              <a:rPr kumimoji="0" lang="en-US" altLang="zh-CN" b="1" dirty="0">
                <a:solidFill>
                  <a:schemeClr val="bg1"/>
                </a:solidFill>
                <a:latin typeface="Arial" panose="020B0604020202020204" pitchFamily="34" charset="0"/>
              </a:rPr>
              <a:t>QCD</a:t>
            </a:r>
            <a:r>
              <a:rPr kumimoji="0" lang="zh-CN" altLang="en-US" b="1" dirty="0">
                <a:solidFill>
                  <a:schemeClr val="bg1"/>
                </a:solidFill>
                <a:latin typeface="Arial" panose="020B0604020202020204" pitchFamily="34" charset="0"/>
              </a:rPr>
              <a:t>为解决非微扰问题提供了一种可靠方案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1AE1117-C1A8-2B78-877D-52A4374D5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7849" y="1387600"/>
            <a:ext cx="3144869" cy="316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420661"/>
      </p:ext>
    </p:extLst>
  </p:cSld>
  <p:clrMapOvr>
    <a:masterClrMapping/>
  </p:clrMapOvr>
  <p:transition advTm="3094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293EE-28B9-3DCB-BC83-D91207A1D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灯片编号占位符 4">
            <a:extLst>
              <a:ext uri="{FF2B5EF4-FFF2-40B4-BE49-F238E27FC236}">
                <a16:creationId xmlns:a16="http://schemas.microsoft.com/office/drawing/2014/main" id="{E8955729-0451-833F-DBF4-347839AD9E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17</a:t>
            </a:fld>
            <a:endParaRPr kumimoji="0" lang="zh-CN" altLang="en-US" sz="2800"/>
          </a:p>
        </p:txBody>
      </p: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CE88584E-2124-4247-6A4E-D85D7B34E42F}"/>
              </a:ext>
            </a:extLst>
          </p:cNvPr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42" name="直线连接符 46">
              <a:extLst>
                <a:ext uri="{FF2B5EF4-FFF2-40B4-BE49-F238E27FC236}">
                  <a16:creationId xmlns:a16="http://schemas.microsoft.com/office/drawing/2014/main" id="{43C6669E-04EE-43D1-3930-2722B6ADEE9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3" name="直线连接符 48">
              <a:extLst>
                <a:ext uri="{FF2B5EF4-FFF2-40B4-BE49-F238E27FC236}">
                  <a16:creationId xmlns:a16="http://schemas.microsoft.com/office/drawing/2014/main" id="{AB08FA2A-5A48-9C3B-3F99-2266600B4DA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4" name="直线连接符 49">
              <a:extLst>
                <a:ext uri="{FF2B5EF4-FFF2-40B4-BE49-F238E27FC236}">
                  <a16:creationId xmlns:a16="http://schemas.microsoft.com/office/drawing/2014/main" id="{9D221C31-D799-2163-A513-F01952DF1D3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5" name="Line 2">
              <a:extLst>
                <a:ext uri="{FF2B5EF4-FFF2-40B4-BE49-F238E27FC236}">
                  <a16:creationId xmlns:a16="http://schemas.microsoft.com/office/drawing/2014/main" id="{BBBDFF14-61E8-22C5-80DD-8958F457C3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2" name="Text Box 3">
            <a:extLst>
              <a:ext uri="{FF2B5EF4-FFF2-40B4-BE49-F238E27FC236}">
                <a16:creationId xmlns:a16="http://schemas.microsoft.com/office/drawing/2014/main" id="{18EF672D-CD12-468B-EEEA-251A11A53A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263"/>
            <a:ext cx="60134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sz="3600" b="1" dirty="0">
                <a:solidFill>
                  <a:srgbClr val="C00000"/>
                </a:solidFill>
                <a:ea typeface="Adobe 黑体 Std R" charset="-122"/>
              </a:rPr>
              <a:t>PDF</a:t>
            </a:r>
            <a:r>
              <a:rPr kumimoji="0" lang="zh-CN" altLang="en-US" sz="3600" b="1" dirty="0">
                <a:solidFill>
                  <a:srgbClr val="C00000"/>
                </a:solidFill>
                <a:ea typeface="Adobe 黑体 Std R" charset="-122"/>
              </a:rPr>
              <a:t> </a:t>
            </a:r>
            <a:r>
              <a:rPr kumimoji="0" lang="en-US" altLang="zh-CN" sz="3600" b="1" dirty="0">
                <a:solidFill>
                  <a:srgbClr val="C00000"/>
                </a:solidFill>
                <a:ea typeface="Adobe 黑体 Std R" charset="-122"/>
              </a:rPr>
              <a:t>&amp; LCDA</a:t>
            </a:r>
            <a:r>
              <a:rPr kumimoji="0" lang="zh-CN" altLang="en-US" sz="3600" b="1" dirty="0">
                <a:solidFill>
                  <a:srgbClr val="C00000"/>
                </a:solidFill>
                <a:ea typeface="Adobe 黑体 Std R" charset="-122"/>
              </a:rPr>
              <a:t>的研究困境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2E6F631A-AE57-6AA2-5B3A-B8CAB50A9590}"/>
                  </a:ext>
                </a:extLst>
              </p:cNvPr>
              <p:cNvSpPr/>
              <p:nvPr/>
            </p:nvSpPr>
            <p:spPr>
              <a:xfrm>
                <a:off x="756089" y="1200487"/>
                <a:ext cx="8774951" cy="49285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sz="2400" dirty="0">
                    <a:latin typeface="Times New Roman" charset="0"/>
                    <a:ea typeface="Times New Roman" charset="0"/>
                    <a:cs typeface="Times New Roman" charset="0"/>
                  </a:rPr>
                  <a:t>PDF and LCDAs:  </a:t>
                </a:r>
              </a:p>
              <a:p>
                <a:r>
                  <a:rPr kumimoji="1" lang="en-US" altLang="zh-CN" sz="2400" dirty="0" err="1">
                    <a:latin typeface="Times New Roman" charset="0"/>
                    <a:ea typeface="Times New Roman" charset="0"/>
                    <a:cs typeface="Times New Roman" charset="0"/>
                  </a:rPr>
                  <a:t>Minkowski</a:t>
                </a:r>
                <a:r>
                  <a:rPr kumimoji="1" lang="en-US" altLang="zh-CN" sz="2400" dirty="0">
                    <a:latin typeface="Times New Roman" charset="0"/>
                    <a:ea typeface="Times New Roman" charset="0"/>
                    <a:cs typeface="Times New Roman" charset="0"/>
                  </a:rPr>
                  <a:t> space, real time</a:t>
                </a:r>
              </a:p>
              <a:p>
                <a:r>
                  <a:rPr kumimoji="1" lang="en-US" altLang="zh-CN" sz="2400" dirty="0">
                    <a:latin typeface="Times New Roman" charset="0"/>
                    <a:ea typeface="Times New Roman" charset="0"/>
                    <a:cs typeface="Times New Roman" charset="0"/>
                  </a:rPr>
                  <a:t>infinite momentum frame, on the light-cone</a:t>
                </a:r>
              </a:p>
              <a:p>
                <a:endParaRPr kumimoji="1" lang="en-US" altLang="zh-CN" sz="24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endParaRPr kumimoji="1" lang="en-US" altLang="zh-CN" sz="24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r>
                  <a:rPr kumimoji="1" lang="en-US" altLang="zh-CN" sz="2400" dirty="0">
                    <a:latin typeface="Times New Roman" charset="0"/>
                    <a:ea typeface="Times New Roman" charset="0"/>
                    <a:cs typeface="Times New Roman" charset="0"/>
                  </a:rPr>
                  <a:t>Lattice QCD:</a:t>
                </a:r>
              </a:p>
              <a:p>
                <a:endParaRPr kumimoji="1" lang="en-US" altLang="zh-CN" sz="24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r>
                  <a:rPr kumimoji="1" lang="en-US" altLang="zh-CN" sz="2400" dirty="0">
                    <a:latin typeface="Times New Roman" charset="0"/>
                    <a:ea typeface="Times New Roman" charset="0"/>
                    <a:cs typeface="Times New Roman" charset="0"/>
                  </a:rPr>
                  <a:t>Euclidean space, imaginary time (t=</a:t>
                </a:r>
                <a:r>
                  <a:rPr kumimoji="1" lang="en-US" altLang="zh-CN" sz="2400" dirty="0" err="1">
                    <a:latin typeface="Times New Roman" charset="0"/>
                    <a:ea typeface="Times New Roman" charset="0"/>
                    <a:cs typeface="Times New Roman" charset="0"/>
                  </a:rPr>
                  <a:t>i</a:t>
                </a:r>
                <a:r>
                  <a:rPr kumimoji="1" lang="en-US" altLang="zh-CN" sz="2400" dirty="0">
                    <a:latin typeface="Times New Roman" charset="0"/>
                    <a:ea typeface="Times New Roman" charset="0"/>
                    <a:cs typeface="Times New Roman" charset="0"/>
                  </a:rPr>
                  <a:t>*tau)</a:t>
                </a:r>
              </a:p>
              <a:p>
                <a:r>
                  <a:rPr kumimoji="1" lang="en-US" altLang="zh-CN" sz="2400" dirty="0">
                    <a:latin typeface="Times New Roman" charset="0"/>
                    <a:ea typeface="Times New Roman" charset="0"/>
                    <a:cs typeface="Times New Roman" charset="0"/>
                  </a:rPr>
                  <a:t>Difficulty in time </a:t>
                </a:r>
              </a:p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4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kumimoji="1" lang="en-US" altLang="zh-CN" sz="24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𝑥</m:t>
                        </m:r>
                      </m:e>
                      <m:sub>
                        <m:r>
                          <a:rPr kumimoji="1" lang="en-US" altLang="zh-CN" sz="24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𝐸</m:t>
                        </m:r>
                      </m:sub>
                      <m:sup>
                        <m:r>
                          <a:rPr kumimoji="1" lang="en-US" altLang="zh-CN" sz="24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𝜇</m:t>
                        </m:r>
                      </m:sup>
                    </m:sSubSup>
                  </m:oMath>
                </a14:m>
                <a:r>
                  <a:rPr kumimoji="1" lang="en-US" altLang="zh-CN" sz="24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4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kumimoji="1" lang="en-US" altLang="zh-CN" sz="24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𝑥</m:t>
                        </m:r>
                      </m:e>
                      <m:sub>
                        <m:r>
                          <a:rPr kumimoji="1" lang="en-US" altLang="zh-CN" sz="24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𝐸</m:t>
                        </m:r>
                      </m:sub>
                      <m:sup>
                        <m:r>
                          <a:rPr kumimoji="1" lang="en-US" altLang="zh-CN" sz="24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𝜇</m:t>
                        </m:r>
                      </m:sup>
                    </m:sSubSup>
                  </m:oMath>
                </a14:m>
                <a:r>
                  <a:rPr kumimoji="1" lang="en-US" altLang="zh-CN" sz="2400" dirty="0">
                    <a:latin typeface="Times New Roman" charset="0"/>
                    <a:ea typeface="Times New Roman" charset="0"/>
                    <a:cs typeface="Times New Roman" charset="0"/>
                  </a:rPr>
                  <a:t> =0,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4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kumimoji="1" lang="en-US" altLang="zh-CN" sz="24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𝑥</m:t>
                        </m:r>
                      </m:e>
                      <m:sub>
                        <m:r>
                          <a:rPr kumimoji="1" lang="en-US" altLang="zh-CN" sz="24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𝐸</m:t>
                        </m:r>
                      </m:sub>
                      <m:sup>
                        <m:r>
                          <a:rPr kumimoji="1" lang="en-US" altLang="zh-CN" sz="24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𝜇</m:t>
                        </m:r>
                      </m:sup>
                    </m:sSubSup>
                  </m:oMath>
                </a14:m>
                <a:r>
                  <a:rPr kumimoji="1" lang="en-US" altLang="zh-CN" sz="2400" dirty="0">
                    <a:latin typeface="Times New Roman" charset="0"/>
                    <a:ea typeface="Times New Roman" charset="0"/>
                    <a:cs typeface="Times New Roman" charset="0"/>
                  </a:rPr>
                  <a:t> =</a:t>
                </a:r>
                <a14:m>
                  <m:oMath xmlns:m="http://schemas.openxmlformats.org/officeDocument/2006/math">
                    <m:r>
                      <a:rPr kumimoji="1" lang="en-US" altLang="zh-CN" sz="2400" i="1" dirty="0">
                        <a:latin typeface="Cambria Math" charset="0"/>
                        <a:ea typeface="Times New Roman" charset="0"/>
                        <a:cs typeface="Times New Roman" charset="0"/>
                      </a:rPr>
                      <m:t>(0,0,0,0)</m:t>
                    </m:r>
                  </m:oMath>
                </a14:m>
                <a:endParaRPr kumimoji="1" lang="en-US" altLang="zh-CN" sz="24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algn="ctr"/>
                <a:endParaRPr kumimoji="1" lang="en-US" altLang="zh-CN" sz="24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r>
                  <a:rPr kumimoji="1" lang="en-US" altLang="zh-CN" sz="2400" dirty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Unable to distinguish local operator and light-cone operator</a:t>
                </a:r>
              </a:p>
              <a:p>
                <a:r>
                  <a:rPr lang="en-US" altLang="zh-CN" sz="2400" dirty="0">
                    <a:latin typeface="Times New Roman" charset="0"/>
                    <a:ea typeface="Times New Roman" charset="0"/>
                    <a:cs typeface="Times New Roman" charset="0"/>
                  </a:rPr>
                  <a:t>Sign problem in simulating real-time dynamics.</a:t>
                </a:r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2E6F631A-AE57-6AA2-5B3A-B8CAB50A95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089" y="1200487"/>
                <a:ext cx="8774951" cy="4928529"/>
              </a:xfrm>
              <a:prstGeom prst="rect">
                <a:avLst/>
              </a:prstGeom>
              <a:blipFill>
                <a:blip r:embed="rId3"/>
                <a:stretch>
                  <a:fillRect l="-1156" t="-1028" b="-20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4CBDDB44-AD13-08A3-EBB6-A2A9CED095B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7928" y="1002139"/>
            <a:ext cx="3451733" cy="3003986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46F12B17-02DB-B452-6C58-4F0B8AF9A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411" y="6144170"/>
            <a:ext cx="10205503" cy="584775"/>
          </a:xfrm>
          <a:prstGeom prst="rect">
            <a:avLst/>
          </a:prstGeom>
          <a:solidFill>
            <a:srgbClr val="008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zh-CN" altLang="en-US" b="1" dirty="0">
                <a:solidFill>
                  <a:schemeClr val="bg1"/>
                </a:solidFill>
                <a:latin typeface="Arial" panose="020B0604020202020204" pitchFamily="34" charset="0"/>
              </a:rPr>
              <a:t>目前，格点</a:t>
            </a:r>
            <a:r>
              <a:rPr kumimoji="0" lang="en-US" altLang="zh-CN" b="1" dirty="0">
                <a:solidFill>
                  <a:schemeClr val="bg1"/>
                </a:solidFill>
                <a:latin typeface="Arial" panose="020B0604020202020204" pitchFamily="34" charset="0"/>
              </a:rPr>
              <a:t>QCD</a:t>
            </a:r>
            <a:r>
              <a:rPr kumimoji="0" lang="zh-CN" altLang="en-US" b="1" dirty="0">
                <a:solidFill>
                  <a:schemeClr val="bg1"/>
                </a:solidFill>
                <a:latin typeface="Arial" panose="020B0604020202020204" pitchFamily="34" charset="0"/>
              </a:rPr>
              <a:t>不能直接计算</a:t>
            </a:r>
            <a:r>
              <a:rPr kumimoji="0" lang="en-US" altLang="zh-CN" b="1" dirty="0">
                <a:solidFill>
                  <a:schemeClr val="bg1"/>
                </a:solidFill>
                <a:latin typeface="Arial" panose="020B0604020202020204" pitchFamily="34" charset="0"/>
              </a:rPr>
              <a:t>PDF/LCDA</a:t>
            </a:r>
            <a:endParaRPr kumimoji="0" lang="zh-CN" altLang="en-US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158110"/>
      </p:ext>
    </p:extLst>
  </p:cSld>
  <p:clrMapOvr>
    <a:masterClrMapping/>
  </p:clrMapOvr>
  <p:transition advTm="3094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灯片编号占位符 4">
            <a:extLst>
              <a:ext uri="{FF2B5EF4-FFF2-40B4-BE49-F238E27FC236}">
                <a16:creationId xmlns:a16="http://schemas.microsoft.com/office/drawing/2014/main" id="{5A9CDE22-6067-0541-B06E-40FBDE5F4A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AFC82B23-7E77-714B-A157-CE243DAC25B4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18</a:t>
            </a:fld>
            <a:endParaRPr kumimoji="0" lang="zh-CN" altLang="en-US" sz="2800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B9420394-D602-3744-AA1D-BFC2D00B7673}"/>
              </a:ext>
            </a:extLst>
          </p:cNvPr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10" name="直线连接符 46">
              <a:extLst>
                <a:ext uri="{FF2B5EF4-FFF2-40B4-BE49-F238E27FC236}">
                  <a16:creationId xmlns:a16="http://schemas.microsoft.com/office/drawing/2014/main" id="{1C301059-27A3-2946-8D4F-B3FFDC77195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直线连接符 48">
              <a:extLst>
                <a:ext uri="{FF2B5EF4-FFF2-40B4-BE49-F238E27FC236}">
                  <a16:creationId xmlns:a16="http://schemas.microsoft.com/office/drawing/2014/main" id="{D878EA9D-4A33-7841-9564-42473B971AB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直线连接符 49">
              <a:extLst>
                <a:ext uri="{FF2B5EF4-FFF2-40B4-BE49-F238E27FC236}">
                  <a16:creationId xmlns:a16="http://schemas.microsoft.com/office/drawing/2014/main" id="{44BF8DCC-5B01-ED49-B51D-1C0565E21C2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" name="Line 2">
              <a:extLst>
                <a:ext uri="{FF2B5EF4-FFF2-40B4-BE49-F238E27FC236}">
                  <a16:creationId xmlns:a16="http://schemas.microsoft.com/office/drawing/2014/main" id="{EC01540D-BE7D-8D49-AA50-A692B42AF3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79E9AB87-44A0-8CB6-5765-8A2B5A4E30CE}"/>
              </a:ext>
            </a:extLst>
          </p:cNvPr>
          <p:cNvSpPr/>
          <p:nvPr/>
        </p:nvSpPr>
        <p:spPr bwMode="auto">
          <a:xfrm>
            <a:off x="265337" y="1078665"/>
            <a:ext cx="7018704" cy="4878739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60CC19C-1455-7389-9016-F225D832D7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438" y="1898497"/>
            <a:ext cx="7002603" cy="21474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1" indent="-45720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altLang="zh-CN" sz="2800" b="1" dirty="0">
                <a:solidFill>
                  <a:srgbClr val="333333"/>
                </a:solidFill>
                <a:latin typeface="宋体" panose="02010600030101010101" pitchFamily="2" charset="-122"/>
              </a:rPr>
              <a:t>LCDA</a:t>
            </a:r>
            <a:r>
              <a:rPr lang="zh-CN" altLang="en-US" sz="2800" b="1" dirty="0">
                <a:solidFill>
                  <a:srgbClr val="333333"/>
                </a:solidFill>
                <a:latin typeface="宋体" panose="02010600030101010101" pitchFamily="2" charset="-122"/>
              </a:rPr>
              <a:t>是</a:t>
            </a:r>
            <a:r>
              <a:rPr lang="zh-CN" altLang="en-US" sz="2800" b="1" dirty="0">
                <a:latin typeface="宋体" panose="02010600030101010101" pitchFamily="2" charset="-122"/>
              </a:rPr>
              <a:t>定义在</a:t>
            </a:r>
            <a:r>
              <a:rPr lang="zh-CN" altLang="en-US" sz="2800" b="1" dirty="0">
                <a:solidFill>
                  <a:srgbClr val="C00000"/>
                </a:solidFill>
                <a:latin typeface="宋体" panose="02010600030101010101" pitchFamily="2" charset="-122"/>
              </a:rPr>
              <a:t>光锥上</a:t>
            </a:r>
            <a:r>
              <a:rPr lang="zh-CN" altLang="en-US" sz="2800" b="1" dirty="0">
                <a:latin typeface="宋体" panose="02010600030101010101" pitchFamily="2" charset="-122"/>
              </a:rPr>
              <a:t>的非微扰物理量</a:t>
            </a:r>
            <a:endParaRPr lang="en-US" altLang="zh-CN" sz="2800" b="1" dirty="0">
              <a:solidFill>
                <a:srgbClr val="333333"/>
              </a:solidFill>
              <a:latin typeface="宋体" panose="02010600030101010101" pitchFamily="2" charset="-122"/>
            </a:endParaRPr>
          </a:p>
          <a:p>
            <a:pPr lvl="1" indent="-45720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zh-CN" altLang="en-US" b="1" i="0" dirty="0">
                <a:solidFill>
                  <a:srgbClr val="333333"/>
                </a:solidFill>
                <a:effectLst/>
                <a:latin typeface="宋体" panose="02010600030101010101" pitchFamily="2" charset="-122"/>
              </a:rPr>
              <a:t>早期人们只能通过</a:t>
            </a:r>
            <a:r>
              <a:rPr lang="en-US" altLang="zh-CN" b="1" i="0" dirty="0">
                <a:solidFill>
                  <a:srgbClr val="333333"/>
                </a:solidFill>
                <a:effectLst/>
                <a:latin typeface="宋体" panose="02010600030101010101" pitchFamily="2" charset="-122"/>
              </a:rPr>
              <a:t>OPE</a:t>
            </a:r>
            <a:r>
              <a:rPr lang="zh-CN" altLang="en-US" b="1" i="0" dirty="0">
                <a:solidFill>
                  <a:srgbClr val="333333"/>
                </a:solidFill>
                <a:effectLst/>
                <a:latin typeface="宋体" panose="02010600030101010101" pitchFamily="2" charset="-122"/>
              </a:rPr>
              <a:t>展开研究前几阶矩</a:t>
            </a:r>
            <a:endParaRPr lang="en-US" altLang="zh-CN" b="1" i="0" dirty="0">
              <a:solidFill>
                <a:srgbClr val="333333"/>
              </a:solidFill>
              <a:effectLst/>
              <a:latin typeface="宋体" panose="02010600030101010101" pitchFamily="2" charset="-122"/>
            </a:endParaRPr>
          </a:p>
          <a:p>
            <a:pPr lvl="1" indent="-45720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zh-CN" altLang="en-US" b="1" dirty="0">
                <a:solidFill>
                  <a:srgbClr val="333333"/>
                </a:solidFill>
                <a:latin typeface="宋体" panose="02010600030101010101" pitchFamily="2" charset="-122"/>
              </a:rPr>
              <a:t>抽取高阶矩的难度：</a:t>
            </a:r>
            <a:endParaRPr lang="en-US" altLang="zh-CN" b="1" dirty="0">
              <a:solidFill>
                <a:srgbClr val="333333"/>
              </a:solidFill>
              <a:latin typeface="宋体" panose="02010600030101010101" pitchFamily="2" charset="-122"/>
            </a:endParaRPr>
          </a:p>
        </p:txBody>
      </p:sp>
      <p:cxnSp>
        <p:nvCxnSpPr>
          <p:cNvPr id="3" name="直线连接符 2">
            <a:extLst>
              <a:ext uri="{FF2B5EF4-FFF2-40B4-BE49-F238E27FC236}">
                <a16:creationId xmlns:a16="http://schemas.microsoft.com/office/drawing/2014/main" id="{46F61A4C-B768-AAC1-7C9E-66624280391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355979" y="1070219"/>
            <a:ext cx="0" cy="4878739"/>
          </a:xfrm>
          <a:prstGeom prst="line">
            <a:avLst/>
          </a:prstGeom>
          <a:noFill/>
          <a:ln w="3810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矩形 2">
            <a:extLst>
              <a:ext uri="{FF2B5EF4-FFF2-40B4-BE49-F238E27FC236}">
                <a16:creationId xmlns:a16="http://schemas.microsoft.com/office/drawing/2014/main" id="{1FC59B5F-7598-911F-3325-074F67FC0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6075" y="6090917"/>
            <a:ext cx="8805774" cy="523220"/>
          </a:xfrm>
          <a:prstGeom prst="rect">
            <a:avLst/>
          </a:prstGeom>
          <a:solidFill>
            <a:srgbClr val="008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kumimoji="0" lang="zh-CN" altLang="en-US" sz="28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通过传统方法无法得到</a:t>
            </a:r>
            <a:r>
              <a:rPr kumimoji="0" lang="en-US" altLang="zh-CN" sz="28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LCDA</a:t>
            </a:r>
            <a:r>
              <a:rPr kumimoji="0" lang="zh-CN" altLang="en-US" sz="28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完整分布</a:t>
            </a:r>
            <a:endParaRPr kumimoji="0" lang="zh-CN" altLang="en-US" sz="2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9BBDE26-5ED8-C712-5A16-F6C0411B050F}"/>
              </a:ext>
            </a:extLst>
          </p:cNvPr>
          <p:cNvSpPr txBox="1"/>
          <p:nvPr/>
        </p:nvSpPr>
        <p:spPr>
          <a:xfrm>
            <a:off x="345780" y="1241764"/>
            <a:ext cx="23560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轻介子</a:t>
            </a:r>
            <a:r>
              <a:rPr lang="en-US" altLang="zh-CN" sz="28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LCDA</a:t>
            </a:r>
            <a:r>
              <a:rPr lang="zh-CN" altLang="en-US" sz="28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BA84D03-6885-8A80-4766-6620F21CE96F}"/>
              </a:ext>
            </a:extLst>
          </p:cNvPr>
          <p:cNvSpPr txBox="1"/>
          <p:nvPr/>
        </p:nvSpPr>
        <p:spPr>
          <a:xfrm>
            <a:off x="774290" y="4241529"/>
            <a:ext cx="35453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latin typeface="SimSun" panose="02010600030101010101" pitchFamily="2" charset="-122"/>
                <a:ea typeface="SimSun" panose="02010600030101010101" pitchFamily="2" charset="-122"/>
              </a:rPr>
              <a:t>1.</a:t>
            </a:r>
            <a:r>
              <a:rPr kumimoji="1"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算符混合</a:t>
            </a:r>
            <a:endParaRPr kumimoji="1" lang="en-US" altLang="zh-CN" sz="24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kumimoji="1" lang="en-US" altLang="zh-CN" sz="2400" dirty="0">
                <a:latin typeface="SimSun" panose="02010600030101010101" pitchFamily="2" charset="-122"/>
                <a:ea typeface="SimSun" panose="02010600030101010101" pitchFamily="2" charset="-122"/>
              </a:rPr>
              <a:t>2.</a:t>
            </a:r>
            <a:r>
              <a:rPr kumimoji="1"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高阶矩的误差快速增长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3E86BB09-2542-FFEB-90DB-B35BFFC31EC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91920" y="1033296"/>
            <a:ext cx="2723374" cy="218812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67DC3DF-86AB-C465-5A57-8DEFDEDCF5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5011" y="3807917"/>
            <a:ext cx="3929374" cy="460943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47ED2A52-E298-487B-1539-23FFF9A28FC7}"/>
              </a:ext>
            </a:extLst>
          </p:cNvPr>
          <p:cNvSpPr txBox="1"/>
          <p:nvPr/>
        </p:nvSpPr>
        <p:spPr>
          <a:xfrm>
            <a:off x="9344967" y="59084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4AA77883-4E95-A7F1-124C-C53C88054E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4755" y="4260530"/>
            <a:ext cx="2230495" cy="46094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5BD391C-DB79-971A-048A-B034C251E0D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94220" y="4840322"/>
            <a:ext cx="3318773" cy="634938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3BA7604B-F752-E11A-7C5F-3BE1F1FF1EFD}"/>
              </a:ext>
            </a:extLst>
          </p:cNvPr>
          <p:cNvSpPr txBox="1"/>
          <p:nvPr/>
        </p:nvSpPr>
        <p:spPr>
          <a:xfrm>
            <a:off x="8368891" y="5610404"/>
            <a:ext cx="25041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r>
              <a:rPr kumimoji="0" lang="en" alt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charset="0"/>
                <a:cs typeface="Times New Roman" panose="02020603050405020304" pitchFamily="18" charset="0"/>
              </a:rPr>
              <a:t>RQCD, JHEP08,065(2019)</a:t>
            </a:r>
            <a:endParaRPr kumimoji="0" lang="zh-CN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charset="0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3026B0D-42B6-A30F-8891-FCFAE233BBE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22785" y="4291191"/>
            <a:ext cx="2610511" cy="1247755"/>
          </a:xfrm>
          <a:prstGeom prst="rect">
            <a:avLst/>
          </a:prstGeom>
        </p:spPr>
      </p:pic>
      <p:sp>
        <p:nvSpPr>
          <p:cNvPr id="17" name="Text Box 3">
            <a:extLst>
              <a:ext uri="{FF2B5EF4-FFF2-40B4-BE49-F238E27FC236}">
                <a16:creationId xmlns:a16="http://schemas.microsoft.com/office/drawing/2014/main" id="{81F35A98-4235-06A7-D237-7D1E372177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263"/>
            <a:ext cx="60134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sz="3600" b="1" dirty="0">
                <a:solidFill>
                  <a:srgbClr val="C00000"/>
                </a:solidFill>
                <a:ea typeface="Adobe 黑体 Std R" charset="-122"/>
              </a:rPr>
              <a:t>PDF</a:t>
            </a:r>
            <a:r>
              <a:rPr kumimoji="0" lang="zh-CN" altLang="en-US" sz="3600" b="1" dirty="0">
                <a:solidFill>
                  <a:srgbClr val="C00000"/>
                </a:solidFill>
                <a:ea typeface="Adobe 黑体 Std R" charset="-122"/>
              </a:rPr>
              <a:t> </a:t>
            </a:r>
            <a:r>
              <a:rPr kumimoji="0" lang="en-US" altLang="zh-CN" sz="3600" b="1" dirty="0">
                <a:solidFill>
                  <a:srgbClr val="C00000"/>
                </a:solidFill>
                <a:ea typeface="Adobe 黑体 Std R" charset="-122"/>
              </a:rPr>
              <a:t>&amp; LCDA</a:t>
            </a:r>
            <a:r>
              <a:rPr kumimoji="0" lang="zh-CN" altLang="en-US" sz="3600" b="1" dirty="0">
                <a:solidFill>
                  <a:srgbClr val="C00000"/>
                </a:solidFill>
                <a:ea typeface="Adobe 黑体 Std R" charset="-122"/>
              </a:rPr>
              <a:t>的研究困境</a:t>
            </a:r>
          </a:p>
        </p:txBody>
      </p:sp>
    </p:spTree>
    <p:extLst>
      <p:ext uri="{BB962C8B-B14F-4D97-AF65-F5344CB8AC3E}">
        <p14:creationId xmlns:p14="http://schemas.microsoft.com/office/powerpoint/2010/main" val="4217013066"/>
      </p:ext>
    </p:extLst>
  </p:cSld>
  <p:clrMapOvr>
    <a:masterClrMapping/>
  </p:clrMapOvr>
  <p:transition advTm="3094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CB009011-D895-6843-BCDD-50EB6BB5B09A}"/>
              </a:ext>
            </a:extLst>
          </p:cNvPr>
          <p:cNvSpPr/>
          <p:nvPr/>
        </p:nvSpPr>
        <p:spPr bwMode="auto">
          <a:xfrm>
            <a:off x="514349" y="1167377"/>
            <a:ext cx="11239473" cy="533067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20484" name="灯片编号占位符 4">
            <a:extLst>
              <a:ext uri="{FF2B5EF4-FFF2-40B4-BE49-F238E27FC236}">
                <a16:creationId xmlns:a16="http://schemas.microsoft.com/office/drawing/2014/main" id="{5F779316-AAEE-E148-BBFC-CDADA61E8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646C8EF6-5D10-314A-A899-BA019F9C3194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19</a:t>
            </a:fld>
            <a:endParaRPr kumimoji="0" lang="zh-CN" altLang="en-US" sz="280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94367FC-76A9-3848-9350-52A7B214EECD}"/>
              </a:ext>
            </a:extLst>
          </p:cNvPr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8" name="直线连接符 46">
              <a:extLst>
                <a:ext uri="{FF2B5EF4-FFF2-40B4-BE49-F238E27FC236}">
                  <a16:creationId xmlns:a16="http://schemas.microsoft.com/office/drawing/2014/main" id="{255A8476-7F90-9F4A-883D-3AFEE2E8EA3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直线连接符 48">
              <a:extLst>
                <a:ext uri="{FF2B5EF4-FFF2-40B4-BE49-F238E27FC236}">
                  <a16:creationId xmlns:a16="http://schemas.microsoft.com/office/drawing/2014/main" id="{628959C9-31B0-1C47-B758-95E29E5EB68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直线连接符 49">
              <a:extLst>
                <a:ext uri="{FF2B5EF4-FFF2-40B4-BE49-F238E27FC236}">
                  <a16:creationId xmlns:a16="http://schemas.microsoft.com/office/drawing/2014/main" id="{604B7ECC-8A0D-FF45-BBCE-D1872F44F39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" name="Line 2">
              <a:extLst>
                <a:ext uri="{FF2B5EF4-FFF2-40B4-BE49-F238E27FC236}">
                  <a16:creationId xmlns:a16="http://schemas.microsoft.com/office/drawing/2014/main" id="{4152B9FD-AC60-2F42-91FB-FE481910E2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89EA09F6-DFE8-B543-846C-7C8E92B7583D}"/>
                  </a:ext>
                </a:extLst>
              </p:cNvPr>
              <p:cNvSpPr/>
              <p:nvPr/>
            </p:nvSpPr>
            <p:spPr>
              <a:xfrm>
                <a:off x="737566" y="1456552"/>
                <a:ext cx="8179013" cy="44155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Wingdings" pitchFamily="2" charset="2"/>
                  <a:buChar char="ü"/>
                </a:pPr>
                <a:r>
                  <a:rPr lang="en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</a:t>
                </a:r>
                <a:r>
                  <a:rPr lang="en" altLang="zh-CN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Lagrangian</a:t>
                </a:r>
                <a:r>
                  <a:rPr lang="en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formulation of </a:t>
                </a:r>
                <a:r>
                  <a:rPr lang="en" altLang="zh-CN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parton</a:t>
                </a:r>
                <a:r>
                  <a:rPr lang="en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physics, the </a:t>
                </a:r>
                <a:r>
                  <a:rPr lang="en" altLang="zh-CN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partons</a:t>
                </a:r>
                <a:r>
                  <a:rPr lang="en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are represented by collinear modes in QCD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" altLang="zh-CN" sz="2800" i="1" dirty="0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altLang="zh-CN" sz="2800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" altLang="zh-CN" sz="2800" i="1" dirty="0" smtClean="0">
                          <a:latin typeface="Cambria Math" panose="02040503050406030204" pitchFamily="18" charset="0"/>
                        </a:rPr>
                        <m:t>𝜆</m:t>
                      </m:r>
                      <m:sSup>
                        <m:sSupPr>
                          <m:ctrlPr>
                            <a:rPr lang="en" altLang="zh-CN" sz="28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800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" altLang="zh-CN" sz="28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r>
                        <a:rPr lang="en-US" altLang="zh-CN" sz="2800" b="0" i="1" dirty="0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" altLang="zh-CN" sz="2800" i="1" dirty="0" smtClean="0">
                          <a:latin typeface="Cambria Math" panose="02040503050406030204" pitchFamily="18" charset="0"/>
                        </a:rPr>
                        <m:t> ,</m:t>
                      </m:r>
                      <m:sSup>
                        <m:sSupPr>
                          <m:ctrlPr>
                            <a:rPr lang="en" altLang="zh-CN" sz="28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800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altLang="zh-CN" sz="28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" altLang="zh-CN" sz="2800" i="1" dirty="0" smtClean="0">
                          <a:latin typeface="Cambria Math" panose="02040503050406030204" pitchFamily="18" charset="0"/>
                        </a:rPr>
                        <m:t>=0 </m:t>
                      </m:r>
                    </m:oMath>
                  </m:oMathPara>
                </a14:m>
                <a:endParaRPr lang="en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:r>
                  <a:rPr lang="el-GR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 </a:t>
                </a:r>
                <a:r>
                  <a:rPr lang="en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the distance along the light-cone</a:t>
                </a:r>
              </a:p>
              <a:p>
                <a:endParaRPr lang="en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buFont typeface="Wingdings" pitchFamily="2" charset="2"/>
                  <a:buChar char="ü"/>
                </a:pPr>
                <a:r>
                  <a:rPr lang="en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Parton physics is related to correlations of these fields along </a:t>
                </a:r>
                <a14:m>
                  <m:oMath xmlns:m="http://schemas.openxmlformats.org/officeDocument/2006/math"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with distance </a:t>
                </a:r>
                <a:r>
                  <a:rPr lang="el-GR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λ. </a:t>
                </a:r>
                <a:endPara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buFont typeface="Wingdings" pitchFamily="2" charset="2"/>
                  <a:buChar char="ü"/>
                </a:pPr>
                <a:endParaRPr lang="el-GR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itchFamily="2" charset="2"/>
                  <a:buChar char="ü"/>
                </a:pPr>
                <a:r>
                  <a:rPr lang="en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Probes</a:t>
                </a:r>
                <a:r>
                  <a:rPr lang="en" altLang="zh-CN" sz="2800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(</a:t>
                </a:r>
                <a:r>
                  <a:rPr lang="en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operators) are </a:t>
                </a:r>
                <a:r>
                  <a:rPr lang="en" altLang="zh-CN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light-cone correlations </a:t>
                </a:r>
                <a:br>
                  <a:rPr lang="en" altLang="zh-CN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r>
                      <a:rPr lang="en-US" altLang="zh-CN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            </m:t>
                    </m:r>
                    <m:acc>
                      <m:accPr>
                        <m:chr m:val="̂"/>
                        <m:ctrlPr>
                          <a:rPr lang="en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  <m:r>
                      <a:rPr lang="en-US" altLang="zh-CN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altLang="zh-CN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" altLang="zh-CN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acc>
                    <m:r>
                      <a:rPr lang="en-US" altLang="zh-CN" sz="2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altLang="zh-CN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en" altLang="zh-CN" sz="28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altLang="zh-CN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altLang="zh-CN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" altLang="zh-CN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89EA09F6-DFE8-B543-846C-7C8E92B758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566" y="1456552"/>
                <a:ext cx="8179013" cy="4415568"/>
              </a:xfrm>
              <a:prstGeom prst="rect">
                <a:avLst/>
              </a:prstGeom>
              <a:blipFill>
                <a:blip r:embed="rId3"/>
                <a:stretch>
                  <a:fillRect l="-1395" t="-1433" b="-20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直线连接符 2">
            <a:extLst>
              <a:ext uri="{FF2B5EF4-FFF2-40B4-BE49-F238E27FC236}">
                <a16:creationId xmlns:a16="http://schemas.microsoft.com/office/drawing/2014/main" id="{768B5B77-ED59-614B-AA4D-719B47CBAFC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667393" y="1456552"/>
            <a:ext cx="0" cy="4773122"/>
          </a:xfrm>
          <a:prstGeom prst="line">
            <a:avLst/>
          </a:prstGeom>
          <a:noFill/>
          <a:ln w="3810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D1ECE54C-647C-DED6-1D69-C731F0A9B3E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59268" y="1639560"/>
            <a:ext cx="2723374" cy="2188121"/>
          </a:xfrm>
          <a:prstGeom prst="rect">
            <a:avLst/>
          </a:prstGeom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34A871C1-A9EE-6993-A89F-3529223CD9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49" y="195263"/>
            <a:ext cx="112394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sz="3600" b="1" dirty="0">
                <a:solidFill>
                  <a:srgbClr val="C00000"/>
                </a:solidFill>
                <a:ea typeface="Adobe 黑体 Std R" charset="-122"/>
              </a:rPr>
              <a:t>PDF</a:t>
            </a:r>
            <a:r>
              <a:rPr kumimoji="0" lang="zh-CN" altLang="en-US" sz="3600" b="1" dirty="0">
                <a:solidFill>
                  <a:srgbClr val="C00000"/>
                </a:solidFill>
                <a:ea typeface="Adobe 黑体 Std R" charset="-122"/>
              </a:rPr>
              <a:t> </a:t>
            </a:r>
            <a:r>
              <a:rPr kumimoji="0" lang="en-US" altLang="zh-CN" sz="3600" b="1" dirty="0">
                <a:solidFill>
                  <a:srgbClr val="C00000"/>
                </a:solidFill>
                <a:ea typeface="Adobe 黑体 Std R" charset="-122"/>
              </a:rPr>
              <a:t>&amp; LCDA</a:t>
            </a:r>
            <a:r>
              <a:rPr kumimoji="0" lang="zh-CN" altLang="en-US" sz="3600" b="1" dirty="0">
                <a:solidFill>
                  <a:srgbClr val="C00000"/>
                </a:solidFill>
                <a:ea typeface="Adobe 黑体 Std R" charset="-122"/>
              </a:rPr>
              <a:t>的研究困境</a:t>
            </a:r>
            <a:r>
              <a:rPr kumimoji="0" lang="en-US" altLang="zh-CN" sz="3600" b="1" dirty="0">
                <a:solidFill>
                  <a:srgbClr val="C00000"/>
                </a:solidFill>
                <a:ea typeface="Adobe 黑体 Std R" charset="-122"/>
              </a:rPr>
              <a:t>: </a:t>
            </a:r>
            <a:r>
              <a:rPr lang="en" altLang="zh-CN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Partons</a:t>
            </a:r>
            <a:r>
              <a:rPr lang="en" altLang="zh-CN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critical phenomena </a:t>
            </a:r>
          </a:p>
        </p:txBody>
      </p:sp>
    </p:spTree>
    <p:extLst>
      <p:ext uri="{BB962C8B-B14F-4D97-AF65-F5344CB8AC3E}">
        <p14:creationId xmlns:p14="http://schemas.microsoft.com/office/powerpoint/2010/main" val="4069002145"/>
      </p:ext>
    </p:extLst>
  </p:cSld>
  <p:clrMapOvr>
    <a:masterClrMapping/>
  </p:clrMapOvr>
  <p:transition advTm="3094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4159FCF-70CC-DD42-B5CC-9C77423CE98A}"/>
              </a:ext>
            </a:extLst>
          </p:cNvPr>
          <p:cNvSpPr/>
          <p:nvPr/>
        </p:nvSpPr>
        <p:spPr bwMode="auto">
          <a:xfrm>
            <a:off x="539637" y="1354759"/>
            <a:ext cx="10628225" cy="5261693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6385" name="Text Box 3">
            <a:extLst>
              <a:ext uri="{FF2B5EF4-FFF2-40B4-BE49-F238E27FC236}">
                <a16:creationId xmlns:a16="http://schemas.microsoft.com/office/drawing/2014/main" id="{AEE204BE-B2B4-2F45-B6E1-9FB1F7005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263"/>
            <a:ext cx="60134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dobe 黑体 Std R" charset="-122"/>
                <a:cs typeface="Times New Roman" panose="02020603050405020304" pitchFamily="18" charset="0"/>
              </a:rPr>
              <a:t>Outline</a:t>
            </a:r>
            <a:endParaRPr kumimoji="0" lang="zh-CN" alt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Adobe 黑体 Std R" charset="-122"/>
              <a:cs typeface="Times New Roman" panose="02020603050405020304" pitchFamily="18" charset="0"/>
            </a:endParaRPr>
          </a:p>
        </p:txBody>
      </p:sp>
      <p:sp>
        <p:nvSpPr>
          <p:cNvPr id="16386" name="TextBox 8">
            <a:extLst>
              <a:ext uri="{FF2B5EF4-FFF2-40B4-BE49-F238E27FC236}">
                <a16:creationId xmlns:a16="http://schemas.microsoft.com/office/drawing/2014/main" id="{083E5729-738D-2249-8621-4CC670E4D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975" y="1593802"/>
            <a:ext cx="10836275" cy="4929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现代粒子物理的挑战</a:t>
            </a:r>
            <a:r>
              <a:rPr lang="zh-CN" altLang="en-US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r>
              <a:rPr lang="en-US" altLang="zh-CN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PDF </a:t>
            </a:r>
            <a:r>
              <a:rPr lang="zh-CN" altLang="en-US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与</a:t>
            </a:r>
            <a:r>
              <a:rPr lang="en-US" altLang="zh-CN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LCDA</a:t>
            </a:r>
            <a:endParaRPr lang="zh-CN" altLang="en-US" b="0" i="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" altLang="zh-CN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PDF 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与 </a:t>
            </a:r>
            <a:r>
              <a:rPr lang="en" altLang="zh-CN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LCDA 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的计算困境</a:t>
            </a:r>
          </a:p>
          <a:p>
            <a:pPr algn="l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" altLang="zh-CN" b="0" i="0" dirty="0" err="1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LaMET</a:t>
            </a:r>
            <a:r>
              <a:rPr lang="zh-CN" altLang="en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与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准分布振幅的因子化</a:t>
            </a:r>
          </a:p>
          <a:p>
            <a:pPr algn="l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" altLang="zh-CN" b="0" i="0" dirty="0" err="1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LaMET</a:t>
            </a:r>
            <a:r>
              <a:rPr lang="en" altLang="zh-CN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的实施步骤</a:t>
            </a:r>
          </a:p>
          <a:p>
            <a:pPr algn="l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" altLang="zh-CN" b="0" i="0" dirty="0" err="1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LaMET</a:t>
            </a:r>
            <a:r>
              <a:rPr lang="en" altLang="zh-CN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的研究现状</a:t>
            </a:r>
            <a:endParaRPr lang="zh-CN" altLang="en" b="0" i="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" altLang="zh-CN" b="0" i="0" dirty="0" err="1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LaMET</a:t>
            </a:r>
            <a:r>
              <a:rPr lang="en" altLang="zh-CN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的未来展望</a:t>
            </a:r>
            <a:endParaRPr kumimoji="0" lang="en-US" altLang="zh-CN" sz="4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388" name="灯片编号占位符 4">
            <a:extLst>
              <a:ext uri="{FF2B5EF4-FFF2-40B4-BE49-F238E27FC236}">
                <a16:creationId xmlns:a16="http://schemas.microsoft.com/office/drawing/2014/main" id="{708FFFFE-F532-354A-A2AE-FF253D062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EB86A68A-1CDC-1D45-852A-F50618408486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2</a:t>
            </a:fld>
            <a:endParaRPr kumimoji="0" lang="zh-CN" altLang="en-US" sz="2800"/>
          </a:p>
        </p:txBody>
      </p:sp>
      <p:sp>
        <p:nvSpPr>
          <p:cNvPr id="9" name="Line 2">
            <a:extLst>
              <a:ext uri="{FF2B5EF4-FFF2-40B4-BE49-F238E27FC236}">
                <a16:creationId xmlns:a16="http://schemas.microsoft.com/office/drawing/2014/main" id="{9A91CE70-3439-9045-AB18-4D1E8D6D5403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9075925"/>
      </p:ext>
    </p:extLst>
  </p:cSld>
  <p:clrMapOvr>
    <a:masterClrMapping/>
  </p:clrMapOvr>
  <p:transition advTm="3094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CB009011-D895-6843-BCDD-50EB6BB5B09A}"/>
              </a:ext>
            </a:extLst>
          </p:cNvPr>
          <p:cNvSpPr/>
          <p:nvPr/>
        </p:nvSpPr>
        <p:spPr bwMode="auto">
          <a:xfrm>
            <a:off x="514349" y="1167377"/>
            <a:ext cx="11239473" cy="533067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20484" name="灯片编号占位符 4">
            <a:extLst>
              <a:ext uri="{FF2B5EF4-FFF2-40B4-BE49-F238E27FC236}">
                <a16:creationId xmlns:a16="http://schemas.microsoft.com/office/drawing/2014/main" id="{5F779316-AAEE-E148-BBFC-CDADA61E8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646C8EF6-5D10-314A-A899-BA019F9C3194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20</a:t>
            </a:fld>
            <a:endParaRPr kumimoji="0" lang="zh-CN" altLang="en-US" sz="280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94367FC-76A9-3848-9350-52A7B214EECD}"/>
              </a:ext>
            </a:extLst>
          </p:cNvPr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8" name="直线连接符 46">
              <a:extLst>
                <a:ext uri="{FF2B5EF4-FFF2-40B4-BE49-F238E27FC236}">
                  <a16:creationId xmlns:a16="http://schemas.microsoft.com/office/drawing/2014/main" id="{255A8476-7F90-9F4A-883D-3AFEE2E8EA3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直线连接符 48">
              <a:extLst>
                <a:ext uri="{FF2B5EF4-FFF2-40B4-BE49-F238E27FC236}">
                  <a16:creationId xmlns:a16="http://schemas.microsoft.com/office/drawing/2014/main" id="{628959C9-31B0-1C47-B758-95E29E5EB68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直线连接符 49">
              <a:extLst>
                <a:ext uri="{FF2B5EF4-FFF2-40B4-BE49-F238E27FC236}">
                  <a16:creationId xmlns:a16="http://schemas.microsoft.com/office/drawing/2014/main" id="{604B7ECC-8A0D-FF45-BBCE-D1872F44F39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" name="Line 2">
              <a:extLst>
                <a:ext uri="{FF2B5EF4-FFF2-40B4-BE49-F238E27FC236}">
                  <a16:creationId xmlns:a16="http://schemas.microsoft.com/office/drawing/2014/main" id="{4152B9FD-AC60-2F42-91FB-FE481910E2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89EA09F6-DFE8-B543-846C-7C8E92B7583D}"/>
                  </a:ext>
                </a:extLst>
              </p:cNvPr>
              <p:cNvSpPr/>
              <p:nvPr/>
            </p:nvSpPr>
            <p:spPr>
              <a:xfrm>
                <a:off x="491200" y="1038444"/>
                <a:ext cx="10597932" cy="45200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en" altLang="zh-C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momentum space, PDFs give a small-x behavior </a:t>
                </a:r>
                <a:endParaRPr lang="en-US" altLang="zh-CN" sz="3200" b="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CN" sz="3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CN" sz="3200" b="0" i="1" smtClean="0">
                          <a:latin typeface="Cambria Math" panose="02040503050406030204" pitchFamily="18" charset="0"/>
                        </a:rPr>
                        <m:t>)~</m:t>
                      </m:r>
                      <m:sSup>
                        <m:sSupPr>
                          <m:ctrlPr>
                            <a:rPr lang="en-US" altLang="zh-CN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sup>
                      </m:sSup>
                    </m:oMath>
                  </m:oMathPara>
                </a14:m>
                <a:endParaRPr lang="en" altLang="zh-CN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71500" indent="-57150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en" altLang="zh-C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When FT back to position space, one has </a:t>
                </a:r>
              </a:p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smtClean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r>
                        <a:rPr lang="en-US" altLang="zh-CN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altLang="zh-CN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p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br>
                  <a:rPr lang="en" altLang="zh-C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en" altLang="zh-CN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71500" indent="-571500">
                  <a:lnSpc>
                    <a:spcPct val="130000"/>
                  </a:lnSpc>
                  <a:buFont typeface="Wingdings" pitchFamily="2" charset="2"/>
                  <a:buChar char="ü"/>
                </a:pPr>
                <a:r>
                  <a:rPr lang="en" altLang="zh-C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This corresponds to critical phenomena with an “infinite correlation” length: 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en" altLang="zh-C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" altLang="zh-C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𝜆)~exp(−𝜆/𝜉) with 𝜉→∞  </a:t>
                </a:r>
              </a:p>
            </p:txBody>
          </p:sp>
        </mc:Choice>
        <mc:Fallback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89EA09F6-DFE8-B543-846C-7C8E92B758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200" y="1038444"/>
                <a:ext cx="10597932" cy="4520020"/>
              </a:xfrm>
              <a:prstGeom prst="rect">
                <a:avLst/>
              </a:prstGeom>
              <a:blipFill>
                <a:blip r:embed="rId3"/>
                <a:stretch>
                  <a:fillRect l="-1316" b="-36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Box 3">
            <a:extLst>
              <a:ext uri="{FF2B5EF4-FFF2-40B4-BE49-F238E27FC236}">
                <a16:creationId xmlns:a16="http://schemas.microsoft.com/office/drawing/2014/main" id="{650A03CC-3010-2BAF-DCA5-C2FAE3675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49" y="195263"/>
            <a:ext cx="112394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sz="3600" b="1" dirty="0">
                <a:solidFill>
                  <a:srgbClr val="C00000"/>
                </a:solidFill>
                <a:ea typeface="Adobe 黑体 Std R" charset="-122"/>
              </a:rPr>
              <a:t>PDF</a:t>
            </a:r>
            <a:r>
              <a:rPr kumimoji="0" lang="zh-CN" altLang="en-US" sz="3600" b="1" dirty="0">
                <a:solidFill>
                  <a:srgbClr val="C00000"/>
                </a:solidFill>
                <a:ea typeface="Adobe 黑体 Std R" charset="-122"/>
              </a:rPr>
              <a:t> </a:t>
            </a:r>
            <a:r>
              <a:rPr kumimoji="0" lang="en-US" altLang="zh-CN" sz="3600" b="1" dirty="0">
                <a:solidFill>
                  <a:srgbClr val="C00000"/>
                </a:solidFill>
                <a:ea typeface="Adobe 黑体 Std R" charset="-122"/>
              </a:rPr>
              <a:t>&amp; LCDA</a:t>
            </a:r>
            <a:r>
              <a:rPr kumimoji="0" lang="zh-CN" altLang="en-US" sz="3600" b="1" dirty="0">
                <a:solidFill>
                  <a:srgbClr val="C00000"/>
                </a:solidFill>
                <a:ea typeface="Adobe 黑体 Std R" charset="-122"/>
              </a:rPr>
              <a:t>的研究困境</a:t>
            </a:r>
            <a:r>
              <a:rPr kumimoji="0" lang="en-US" altLang="zh-CN" sz="3600" b="1" dirty="0">
                <a:solidFill>
                  <a:srgbClr val="C00000"/>
                </a:solidFill>
                <a:ea typeface="Adobe 黑体 Std R" charset="-122"/>
              </a:rPr>
              <a:t>: </a:t>
            </a:r>
            <a:r>
              <a:rPr lang="en" altLang="zh-CN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Partons</a:t>
            </a:r>
            <a:r>
              <a:rPr lang="en" altLang="zh-CN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critical phenomena 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12FFD0D-F466-42C5-42A2-268C0C3126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6075" y="5974827"/>
            <a:ext cx="8805774" cy="523220"/>
          </a:xfrm>
          <a:prstGeom prst="rect">
            <a:avLst/>
          </a:prstGeom>
          <a:solidFill>
            <a:srgbClr val="008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kumimoji="0" lang="zh-CN" altLang="en-US" sz="28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光锥部分子物理量定义在临界点上的</a:t>
            </a:r>
            <a:endParaRPr kumimoji="0" lang="zh-CN" altLang="en-US" sz="2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725822"/>
      </p:ext>
    </p:extLst>
  </p:cSld>
  <p:clrMapOvr>
    <a:masterClrMapping/>
  </p:clrMapOvr>
  <p:transition advTm="3094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4159FCF-70CC-DD42-B5CC-9C77423CE98A}"/>
              </a:ext>
            </a:extLst>
          </p:cNvPr>
          <p:cNvSpPr/>
          <p:nvPr/>
        </p:nvSpPr>
        <p:spPr bwMode="auto">
          <a:xfrm>
            <a:off x="539637" y="1354759"/>
            <a:ext cx="10628225" cy="5261693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6385" name="Text Box 3">
            <a:extLst>
              <a:ext uri="{FF2B5EF4-FFF2-40B4-BE49-F238E27FC236}">
                <a16:creationId xmlns:a16="http://schemas.microsoft.com/office/drawing/2014/main" id="{AEE204BE-B2B4-2F45-B6E1-9FB1F7005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263"/>
            <a:ext cx="60134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dobe 黑体 Std R" charset="-122"/>
                <a:cs typeface="Times New Roman" panose="02020603050405020304" pitchFamily="18" charset="0"/>
              </a:rPr>
              <a:t>Outline</a:t>
            </a:r>
            <a:endParaRPr kumimoji="0" lang="zh-CN" alt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Adobe 黑体 Std R" charset="-122"/>
              <a:cs typeface="Times New Roman" panose="02020603050405020304" pitchFamily="18" charset="0"/>
            </a:endParaRPr>
          </a:p>
        </p:txBody>
      </p:sp>
      <p:sp>
        <p:nvSpPr>
          <p:cNvPr id="16386" name="TextBox 8">
            <a:extLst>
              <a:ext uri="{FF2B5EF4-FFF2-40B4-BE49-F238E27FC236}">
                <a16:creationId xmlns:a16="http://schemas.microsoft.com/office/drawing/2014/main" id="{083E5729-738D-2249-8621-4CC670E4D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975" y="1593802"/>
            <a:ext cx="10836275" cy="4929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现代粒子物理的挑战</a:t>
            </a:r>
            <a:r>
              <a:rPr lang="zh-CN" altLang="en-US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r>
              <a:rPr lang="en-US" altLang="zh-CN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PDF </a:t>
            </a:r>
            <a:r>
              <a:rPr lang="zh-CN" altLang="en-US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与</a:t>
            </a:r>
            <a:r>
              <a:rPr lang="en-US" altLang="zh-CN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LCDA</a:t>
            </a:r>
            <a:endParaRPr lang="zh-CN" altLang="en-US" b="0" i="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" altLang="zh-CN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PDF 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与 </a:t>
            </a:r>
            <a:r>
              <a:rPr lang="en" altLang="zh-CN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LCDA 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的计算困境</a:t>
            </a:r>
          </a:p>
          <a:p>
            <a:pPr algn="l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" altLang="zh-CN" b="0" i="0" dirty="0" err="1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LaMET</a:t>
            </a:r>
            <a:r>
              <a:rPr lang="zh-CN" altLang="en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与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准分布振幅的因子化</a:t>
            </a:r>
          </a:p>
          <a:p>
            <a:pPr algn="l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" altLang="zh-CN" b="0" i="0" dirty="0" err="1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LaMET</a:t>
            </a:r>
            <a:r>
              <a:rPr lang="en" altLang="zh-CN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的实施步骤</a:t>
            </a:r>
          </a:p>
          <a:p>
            <a:pPr algn="l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" altLang="zh-CN" b="0" i="0" dirty="0" err="1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LaMET</a:t>
            </a:r>
            <a:r>
              <a:rPr lang="en" altLang="zh-CN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的研究现状</a:t>
            </a:r>
            <a:endParaRPr lang="zh-CN" altLang="en" b="0" i="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" altLang="zh-CN" b="0" i="0" dirty="0" err="1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LaMET</a:t>
            </a:r>
            <a:r>
              <a:rPr lang="en" altLang="zh-CN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的未来展望</a:t>
            </a:r>
            <a:endParaRPr kumimoji="0" lang="en-US" altLang="zh-CN" sz="4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388" name="灯片编号占位符 4">
            <a:extLst>
              <a:ext uri="{FF2B5EF4-FFF2-40B4-BE49-F238E27FC236}">
                <a16:creationId xmlns:a16="http://schemas.microsoft.com/office/drawing/2014/main" id="{708FFFFE-F532-354A-A2AE-FF253D062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EB86A68A-1CDC-1D45-852A-F50618408486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21</a:t>
            </a:fld>
            <a:endParaRPr kumimoji="0" lang="zh-CN" altLang="en-US" sz="2800"/>
          </a:p>
        </p:txBody>
      </p:sp>
      <p:sp>
        <p:nvSpPr>
          <p:cNvPr id="9" name="Line 2">
            <a:extLst>
              <a:ext uri="{FF2B5EF4-FFF2-40B4-BE49-F238E27FC236}">
                <a16:creationId xmlns:a16="http://schemas.microsoft.com/office/drawing/2014/main" id="{9A91CE70-3439-9045-AB18-4D1E8D6D5403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5367072"/>
      </p:ext>
    </p:extLst>
  </p:cSld>
  <p:clrMapOvr>
    <a:masterClrMapping/>
  </p:clrMapOvr>
  <p:transition advTm="3094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灯片编号占位符 4">
            <a:extLst>
              <a:ext uri="{FF2B5EF4-FFF2-40B4-BE49-F238E27FC236}">
                <a16:creationId xmlns:a16="http://schemas.microsoft.com/office/drawing/2014/main" id="{5F779316-AAEE-E148-BBFC-CDADA61E8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646C8EF6-5D10-314A-A899-BA019F9C3194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22</a:t>
            </a:fld>
            <a:endParaRPr kumimoji="0" lang="zh-CN" altLang="en-US" sz="280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94367FC-76A9-3848-9350-52A7B214EECD}"/>
              </a:ext>
            </a:extLst>
          </p:cNvPr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8" name="直线连接符 46">
              <a:extLst>
                <a:ext uri="{FF2B5EF4-FFF2-40B4-BE49-F238E27FC236}">
                  <a16:creationId xmlns:a16="http://schemas.microsoft.com/office/drawing/2014/main" id="{255A8476-7F90-9F4A-883D-3AFEE2E8EA3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直线连接符 48">
              <a:extLst>
                <a:ext uri="{FF2B5EF4-FFF2-40B4-BE49-F238E27FC236}">
                  <a16:creationId xmlns:a16="http://schemas.microsoft.com/office/drawing/2014/main" id="{628959C9-31B0-1C47-B758-95E29E5EB68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直线连接符 49">
              <a:extLst>
                <a:ext uri="{FF2B5EF4-FFF2-40B4-BE49-F238E27FC236}">
                  <a16:creationId xmlns:a16="http://schemas.microsoft.com/office/drawing/2014/main" id="{604B7ECC-8A0D-FF45-BBCE-D1872F44F39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" name="Line 2">
              <a:extLst>
                <a:ext uri="{FF2B5EF4-FFF2-40B4-BE49-F238E27FC236}">
                  <a16:creationId xmlns:a16="http://schemas.microsoft.com/office/drawing/2014/main" id="{4152B9FD-AC60-2F42-91FB-FE481910E2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2" name="Text Box 3">
            <a:extLst>
              <a:ext uri="{FF2B5EF4-FFF2-40B4-BE49-F238E27FC236}">
                <a16:creationId xmlns:a16="http://schemas.microsoft.com/office/drawing/2014/main" id="{650A03CC-3010-2BAF-DCA5-C2FAE3675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49" y="195263"/>
            <a:ext cx="112394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sz="3600" b="1" dirty="0" err="1">
                <a:solidFill>
                  <a:srgbClr val="C00000"/>
                </a:solidFill>
                <a:ea typeface="Adobe 黑体 Std R" charset="-122"/>
              </a:rPr>
              <a:t>LaMET</a:t>
            </a:r>
            <a:r>
              <a:rPr kumimoji="0" lang="zh-CN" altLang="en-US" sz="3600" b="1" dirty="0">
                <a:solidFill>
                  <a:srgbClr val="C00000"/>
                </a:solidFill>
                <a:ea typeface="Adobe 黑体 Std R" charset="-122"/>
              </a:rPr>
              <a:t>：大动量有效理论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4C74823-284F-EAE3-CE2E-6D68D1063E1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351" y="811233"/>
            <a:ext cx="2764261" cy="240569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6732EEE7-C5C5-5134-1159-FB423A576EF1}"/>
              </a:ext>
            </a:extLst>
          </p:cNvPr>
          <p:cNvSpPr/>
          <p:nvPr/>
        </p:nvSpPr>
        <p:spPr>
          <a:xfrm>
            <a:off x="1356727" y="3673137"/>
            <a:ext cx="23375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Helvetica" charset="0"/>
              </a:rPr>
              <a:t>PDF: </a:t>
            </a:r>
          </a:p>
          <a:p>
            <a:r>
              <a:rPr lang="en-US" altLang="zh-CN" dirty="0">
                <a:latin typeface="Helvetica" charset="0"/>
              </a:rPr>
              <a:t>light-cone separation;</a:t>
            </a:r>
          </a:p>
          <a:p>
            <a:r>
              <a:rPr lang="en-US" altLang="zh-CN" dirty="0">
                <a:solidFill>
                  <a:srgbClr val="C00000"/>
                </a:solidFill>
                <a:latin typeface="Helvetica" charset="0"/>
              </a:rPr>
              <a:t>Cannot be calculated on the lattice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4835318-ABA9-5EDE-7DB6-9880918CCC0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9841" y="907343"/>
            <a:ext cx="2725517" cy="2357586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689BDCDA-B065-6592-36D8-5E6D007B534A}"/>
              </a:ext>
            </a:extLst>
          </p:cNvPr>
          <p:cNvSpPr/>
          <p:nvPr/>
        </p:nvSpPr>
        <p:spPr>
          <a:xfrm>
            <a:off x="8321750" y="3975200"/>
            <a:ext cx="39525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Helvetica" charset="0"/>
              </a:rPr>
              <a:t>Quasi-PDF :</a:t>
            </a:r>
          </a:p>
          <a:p>
            <a:r>
              <a:rPr lang="en-US" altLang="zh-CN" sz="2000" b="1" dirty="0">
                <a:latin typeface="Helvetica" charset="0"/>
              </a:rPr>
              <a:t>Equal-time correlation;</a:t>
            </a:r>
          </a:p>
          <a:p>
            <a:r>
              <a:rPr lang="en-US" altLang="zh-CN" sz="2000" b="1" dirty="0">
                <a:solidFill>
                  <a:srgbClr val="C00000"/>
                </a:solidFill>
                <a:latin typeface="Helvetica" charset="0"/>
              </a:rPr>
              <a:t>Directly calculable on lattice</a:t>
            </a:r>
          </a:p>
        </p:txBody>
      </p:sp>
      <p:grpSp>
        <p:nvGrpSpPr>
          <p:cNvPr id="13" name="组 11">
            <a:extLst>
              <a:ext uri="{FF2B5EF4-FFF2-40B4-BE49-F238E27FC236}">
                <a16:creationId xmlns:a16="http://schemas.microsoft.com/office/drawing/2014/main" id="{7F0618E5-0C6B-3F9E-3AF5-05901D86192E}"/>
              </a:ext>
            </a:extLst>
          </p:cNvPr>
          <p:cNvGrpSpPr/>
          <p:nvPr/>
        </p:nvGrpSpPr>
        <p:grpSpPr>
          <a:xfrm>
            <a:off x="5054973" y="3319982"/>
            <a:ext cx="2082054" cy="2030501"/>
            <a:chOff x="3184204" y="2260751"/>
            <a:chExt cx="2082054" cy="2030501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5B6196C-2C9A-2454-1649-328B2BFEB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84204" y="2260751"/>
              <a:ext cx="2082054" cy="2030501"/>
            </a:xfrm>
            <a:prstGeom prst="rect">
              <a:avLst/>
            </a:prstGeom>
          </p:spPr>
        </p:pic>
        <p:grpSp>
          <p:nvGrpSpPr>
            <p:cNvPr id="15" name="组 13">
              <a:extLst>
                <a:ext uri="{FF2B5EF4-FFF2-40B4-BE49-F238E27FC236}">
                  <a16:creationId xmlns:a16="http://schemas.microsoft.com/office/drawing/2014/main" id="{02445215-9DCF-6747-D66A-562E67CB0DA2}"/>
                </a:ext>
              </a:extLst>
            </p:cNvPr>
            <p:cNvGrpSpPr/>
            <p:nvPr/>
          </p:nvGrpSpPr>
          <p:grpSpPr>
            <a:xfrm>
              <a:off x="3708322" y="3214071"/>
              <a:ext cx="884621" cy="201618"/>
              <a:chOff x="3708322" y="3214071"/>
              <a:chExt cx="884621" cy="201618"/>
            </a:xfrm>
          </p:grpSpPr>
          <p:cxnSp>
            <p:nvCxnSpPr>
              <p:cNvPr id="16" name="直线连接符 15">
                <a:extLst>
                  <a:ext uri="{FF2B5EF4-FFF2-40B4-BE49-F238E27FC236}">
                    <a16:creationId xmlns:a16="http://schemas.microsoft.com/office/drawing/2014/main" id="{C469A5FC-C329-C1C2-7093-F7A91F1BA4EB}"/>
                  </a:ext>
                </a:extLst>
              </p:cNvPr>
              <p:cNvCxnSpPr/>
              <p:nvPr/>
            </p:nvCxnSpPr>
            <p:spPr>
              <a:xfrm>
                <a:off x="3806955" y="3313324"/>
                <a:ext cx="785988" cy="0"/>
              </a:xfrm>
              <a:prstGeom prst="line">
                <a:avLst/>
              </a:prstGeom>
              <a:ln w="635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66BBF7DC-D1EB-8DF8-E97D-FB736DBD7CE4}"/>
                  </a:ext>
                </a:extLst>
              </p:cNvPr>
              <p:cNvSpPr/>
              <p:nvPr/>
            </p:nvSpPr>
            <p:spPr>
              <a:xfrm>
                <a:off x="4395676" y="3214071"/>
                <a:ext cx="197267" cy="19850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67843765-DB2F-9D1F-DDBA-CAD44DAE754A}"/>
                  </a:ext>
                </a:extLst>
              </p:cNvPr>
              <p:cNvSpPr/>
              <p:nvPr/>
            </p:nvSpPr>
            <p:spPr>
              <a:xfrm>
                <a:off x="3708322" y="3217183"/>
                <a:ext cx="197267" cy="19850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id="{C1F5E7B2-DF40-882F-8547-991B7DCDD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4411" y="5476012"/>
            <a:ext cx="5980563" cy="70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" name="直线连接符 19">
            <a:extLst>
              <a:ext uri="{FF2B5EF4-FFF2-40B4-BE49-F238E27FC236}">
                <a16:creationId xmlns:a16="http://schemas.microsoft.com/office/drawing/2014/main" id="{54176732-0D38-9F0E-B9DB-B4CD0171664B}"/>
              </a:ext>
            </a:extLst>
          </p:cNvPr>
          <p:cNvCxnSpPr/>
          <p:nvPr/>
        </p:nvCxnSpPr>
        <p:spPr>
          <a:xfrm>
            <a:off x="3696637" y="2687347"/>
            <a:ext cx="1492624" cy="853175"/>
          </a:xfrm>
          <a:prstGeom prst="line">
            <a:avLst/>
          </a:prstGeom>
          <a:ln w="63500">
            <a:solidFill>
              <a:schemeClr val="tx1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FA8658F9-8143-313D-DD96-01C764AB91AB}"/>
              </a:ext>
            </a:extLst>
          </p:cNvPr>
          <p:cNvSpPr/>
          <p:nvPr/>
        </p:nvSpPr>
        <p:spPr>
          <a:xfrm>
            <a:off x="4221605" y="1212133"/>
            <a:ext cx="33662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i="1" dirty="0">
                <a:latin typeface="Times New Roman" panose="02020603050405020304" pitchFamily="18" charset="0"/>
                <a:ea typeface="SimSun" charset="-122"/>
                <a:cs typeface="Times New Roman" panose="02020603050405020304" pitchFamily="18" charset="0"/>
              </a:rPr>
              <a:t>Ji,PRL110, 262002(2013)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033116030"/>
      </p:ext>
    </p:extLst>
  </p:cSld>
  <p:clrMapOvr>
    <a:masterClrMapping/>
  </p:clrMapOvr>
  <p:transition advTm="3094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灯片编号占位符 4">
            <a:extLst>
              <a:ext uri="{FF2B5EF4-FFF2-40B4-BE49-F238E27FC236}">
                <a16:creationId xmlns:a16="http://schemas.microsoft.com/office/drawing/2014/main" id="{5F779316-AAEE-E148-BBFC-CDADA61E8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646C8EF6-5D10-314A-A899-BA019F9C3194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23</a:t>
            </a:fld>
            <a:endParaRPr kumimoji="0" lang="zh-CN" altLang="en-US" sz="280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94367FC-76A9-3848-9350-52A7B214EECD}"/>
              </a:ext>
            </a:extLst>
          </p:cNvPr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8" name="直线连接符 46">
              <a:extLst>
                <a:ext uri="{FF2B5EF4-FFF2-40B4-BE49-F238E27FC236}">
                  <a16:creationId xmlns:a16="http://schemas.microsoft.com/office/drawing/2014/main" id="{255A8476-7F90-9F4A-883D-3AFEE2E8EA3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直线连接符 48">
              <a:extLst>
                <a:ext uri="{FF2B5EF4-FFF2-40B4-BE49-F238E27FC236}">
                  <a16:creationId xmlns:a16="http://schemas.microsoft.com/office/drawing/2014/main" id="{628959C9-31B0-1C47-B758-95E29E5EB68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直线连接符 49">
              <a:extLst>
                <a:ext uri="{FF2B5EF4-FFF2-40B4-BE49-F238E27FC236}">
                  <a16:creationId xmlns:a16="http://schemas.microsoft.com/office/drawing/2014/main" id="{604B7ECC-8A0D-FF45-BBCE-D1872F44F39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" name="Line 2">
              <a:extLst>
                <a:ext uri="{FF2B5EF4-FFF2-40B4-BE49-F238E27FC236}">
                  <a16:creationId xmlns:a16="http://schemas.microsoft.com/office/drawing/2014/main" id="{4152B9FD-AC60-2F42-91FB-FE481910E2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2" name="Text Box 3">
            <a:extLst>
              <a:ext uri="{FF2B5EF4-FFF2-40B4-BE49-F238E27FC236}">
                <a16:creationId xmlns:a16="http://schemas.microsoft.com/office/drawing/2014/main" id="{650A03CC-3010-2BAF-DCA5-C2FAE3675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49" y="195263"/>
            <a:ext cx="112394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sz="3600" b="1" dirty="0" err="1">
                <a:solidFill>
                  <a:srgbClr val="C00000"/>
                </a:solidFill>
                <a:ea typeface="Adobe 黑体 Std R" charset="-122"/>
              </a:rPr>
              <a:t>LaMET</a:t>
            </a:r>
            <a:r>
              <a:rPr kumimoji="0" lang="zh-CN" altLang="en-US" sz="3600" b="1" dirty="0">
                <a:solidFill>
                  <a:srgbClr val="C00000"/>
                </a:solidFill>
                <a:ea typeface="Adobe 黑体 Std R" charset="-122"/>
              </a:rPr>
              <a:t>：大动量有效理论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0053499B-B761-14D5-E672-5A24DF535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4084" y="3072607"/>
            <a:ext cx="3340100" cy="5207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2" name="文本框 11">
                <a:extLst>
                  <a:ext uri="{FF2B5EF4-FFF2-40B4-BE49-F238E27FC236}">
                    <a16:creationId xmlns:a16="http://schemas.microsoft.com/office/drawing/2014/main" id="{84A7073D-8BE2-5CBB-14E9-F4FBE32A564C}"/>
                  </a:ext>
                </a:extLst>
              </p:cNvPr>
              <p:cNvSpPr txBox="1"/>
              <p:nvPr/>
            </p:nvSpPr>
            <p:spPr>
              <a:xfrm>
                <a:off x="2136066" y="3034910"/>
                <a:ext cx="6139542" cy="29223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defTabSz="457200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r>
                  <a:rPr lang="en-US" altLang="zh-CN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dobe 黑体 Std R" charset="-122"/>
                    <a:cs typeface="Times New Roman" panose="02020603050405020304" pitchFamily="18" charset="0"/>
                  </a:rPr>
                  <a:t>Expansion by regions:</a:t>
                </a:r>
              </a:p>
              <a:p>
                <a:pPr marL="457200" indent="-457200">
                  <a:lnSpc>
                    <a:spcPct val="150000"/>
                  </a:lnSpc>
                  <a:buFont typeface="Wingdings" pitchFamily="2" charset="2"/>
                  <a:buChar char="ü"/>
                </a:pPr>
                <a:r>
                  <a:rPr lang="en-US" altLang="zh-CN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dobe 黑体 Std R" charset="-122"/>
                    <a:cs typeface="Times New Roman" panose="02020603050405020304" pitchFamily="18" charset="0"/>
                  </a:rPr>
                  <a:t>Hard: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dobe 黑体 Std R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dobe 黑体 Std R" charset="-122"/>
                            <a:cs typeface="Times New Roman" panose="02020603050405020304" pitchFamily="18" charset="0"/>
                          </a:rPr>
                          <m:t>𝒒</m:t>
                        </m:r>
                      </m:e>
                      <m:sup>
                        <m:r>
                          <a:rPr lang="en-US" altLang="zh-CN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𝝁</m:t>
                        </m:r>
                      </m:sup>
                    </m:sSup>
                    <m:r>
                      <a:rPr lang="en-US" altLang="zh-CN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dobe 黑体 Std R" charset="-122"/>
                        <a:cs typeface="Times New Roman" panose="02020603050405020304" pitchFamily="18" charset="0"/>
                      </a:rPr>
                      <m:t>~(</m:t>
                    </m:r>
                    <m:r>
                      <a:rPr lang="en-US" altLang="zh-CN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dobe 黑体 Std R" charset="-122"/>
                        <a:cs typeface="Times New Roman" panose="02020603050405020304" pitchFamily="18" charset="0"/>
                      </a:rPr>
                      <m:t>𝑸</m:t>
                    </m:r>
                    <m:r>
                      <a:rPr lang="en-US" altLang="zh-CN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dobe 黑体 Std R" charset="-122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altLang="zh-CN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dobe 黑体 Std R" charset="-122"/>
                        <a:cs typeface="Times New Roman" panose="02020603050405020304" pitchFamily="18" charset="0"/>
                      </a:rPr>
                      <m:t>𝑸</m:t>
                    </m:r>
                    <m:r>
                      <a:rPr lang="en-US" altLang="zh-CN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dobe 黑体 Std R" charset="-122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altLang="zh-CN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dobe 黑体 Std R" charset="-122"/>
                        <a:cs typeface="Times New Roman" panose="02020603050405020304" pitchFamily="18" charset="0"/>
                      </a:rPr>
                      <m:t>𝑸</m:t>
                    </m:r>
                    <m:r>
                      <a:rPr lang="en-US" altLang="zh-CN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dobe 黑体 Std R" charset="-122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Adobe 黑体 Std R" charset="-122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50000"/>
                  </a:lnSpc>
                  <a:buFont typeface="Wingdings" pitchFamily="2" charset="2"/>
                  <a:buChar char="ü"/>
                </a:pPr>
                <a:r>
                  <a:rPr lang="en-US" altLang="zh-CN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dobe 黑体 Std R" charset="-122"/>
                    <a:cs typeface="Times New Roman" panose="02020603050405020304" pitchFamily="18" charset="0"/>
                  </a:rPr>
                  <a:t>Collinear: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dobe 黑体 Std R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dobe 黑体 Std R" charset="-122"/>
                            <a:cs typeface="Times New Roman" panose="02020603050405020304" pitchFamily="18" charset="0"/>
                          </a:rPr>
                          <m:t>𝒒</m:t>
                        </m:r>
                      </m:e>
                      <m:sup>
                        <m:r>
                          <a:rPr lang="en-US" altLang="zh-CN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𝝁</m:t>
                        </m:r>
                      </m:sup>
                    </m:sSup>
                    <m:r>
                      <a:rPr lang="en-US" altLang="zh-CN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dobe 黑体 Std R" charset="-122"/>
                        <a:cs typeface="Times New Roman" panose="02020603050405020304" pitchFamily="18" charset="0"/>
                      </a:rPr>
                      <m:t>~(</m:t>
                    </m:r>
                    <m:r>
                      <a:rPr lang="en-US" altLang="zh-CN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dobe 黑体 Std R" charset="-122"/>
                        <a:cs typeface="Times New Roman" panose="02020603050405020304" pitchFamily="18" charset="0"/>
                      </a:rPr>
                      <m:t>𝑸</m:t>
                    </m:r>
                    <m:r>
                      <a:rPr lang="en-US" altLang="zh-CN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dobe 黑体 Std R" charset="-122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zh-CN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𝚲</m:t>
                        </m:r>
                      </m:e>
                      <m:sup>
                        <m:r>
                          <a:rPr lang="en-US" altLang="zh-CN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altLang="zh-CN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altLang="zh-CN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dobe 黑体 Std R" charset="-122"/>
                        <a:cs typeface="Times New Roman" panose="02020603050405020304" pitchFamily="18" charset="0"/>
                      </a:rPr>
                      <m:t>𝑸</m:t>
                    </m:r>
                    <m:r>
                      <a:rPr lang="en-US" altLang="zh-CN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dobe 黑体 Std R" charset="-122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altLang="zh-CN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𝚲</m:t>
                    </m:r>
                    <m:r>
                      <a:rPr lang="en-US" altLang="zh-CN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dobe 黑体 Std R" charset="-122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Adobe 黑体 Std R" charset="-122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50000"/>
                  </a:lnSpc>
                  <a:buFont typeface="Wingdings" pitchFamily="2" charset="2"/>
                  <a:buChar char="ü"/>
                </a:pPr>
                <a:r>
                  <a:rPr lang="en-US" altLang="zh-CN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dobe 黑体 Std R" charset="-122"/>
                    <a:cs typeface="Times New Roman" panose="02020603050405020304" pitchFamily="18" charset="0"/>
                  </a:rPr>
                  <a:t>Soft: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dobe 黑体 Std R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dobe 黑体 Std R" charset="-122"/>
                            <a:cs typeface="Times New Roman" panose="02020603050405020304" pitchFamily="18" charset="0"/>
                          </a:rPr>
                          <m:t>𝒒</m:t>
                        </m:r>
                      </m:e>
                      <m:sup>
                        <m:r>
                          <a:rPr lang="en-US" altLang="zh-CN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𝝁</m:t>
                        </m:r>
                      </m:sup>
                    </m:sSup>
                    <m:r>
                      <a:rPr lang="en-US" altLang="zh-CN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dobe 黑体 Std R" charset="-122"/>
                        <a:cs typeface="Times New Roman" panose="02020603050405020304" pitchFamily="18" charset="0"/>
                      </a:rPr>
                      <m:t>~(</m:t>
                    </m:r>
                    <m:r>
                      <a:rPr lang="en-US" altLang="zh-CN" sz="28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𝚲</m:t>
                    </m:r>
                    <m:r>
                      <a:rPr lang="en-US" altLang="zh-CN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dobe 黑体 Std R" charset="-122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altLang="zh-CN" sz="28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𝚲</m:t>
                    </m:r>
                    <m:r>
                      <a:rPr lang="en-US" altLang="zh-CN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dobe 黑体 Std R" charset="-122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altLang="zh-CN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𝚲</m:t>
                    </m:r>
                    <m:r>
                      <a:rPr lang="en-US" altLang="zh-CN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dobe 黑体 Std R" charset="-122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Adobe 黑体 Std R" charset="-122"/>
                  <a:cs typeface="Times New Roman" panose="02020603050405020304" pitchFamily="18" charset="0"/>
                </a:endParaRPr>
              </a:p>
              <a:p>
                <a:endParaRPr lang="zh-CN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2" name="文本框 11">
                <a:extLst>
                  <a:ext uri="{FF2B5EF4-FFF2-40B4-BE49-F238E27FC236}">
                    <a16:creationId xmlns:a16="http://schemas.microsoft.com/office/drawing/2014/main" id="{84A7073D-8BE2-5CBB-14E9-F4FBE32A56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6066" y="3034910"/>
                <a:ext cx="6139542" cy="2922338"/>
              </a:xfrm>
              <a:prstGeom prst="rect">
                <a:avLst/>
              </a:prstGeom>
              <a:blipFill>
                <a:blip r:embed="rId4"/>
                <a:stretch>
                  <a:fillRect l="-2273" t="-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">
            <a:extLst>
              <a:ext uri="{FF2B5EF4-FFF2-40B4-BE49-F238E27FC236}">
                <a16:creationId xmlns:a16="http://schemas.microsoft.com/office/drawing/2014/main" id="{6CBE176D-F0D2-2C61-DC00-FE4B7E752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5478" y="1591534"/>
            <a:ext cx="5980563" cy="70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0742531"/>
      </p:ext>
    </p:extLst>
  </p:cSld>
  <p:clrMapOvr>
    <a:masterClrMapping/>
  </p:clrMapOvr>
  <p:transition advTm="3094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灯片编号占位符 4">
            <a:extLst>
              <a:ext uri="{FF2B5EF4-FFF2-40B4-BE49-F238E27FC236}">
                <a16:creationId xmlns:a16="http://schemas.microsoft.com/office/drawing/2014/main" id="{5F779316-AAEE-E148-BBFC-CDADA61E8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646C8EF6-5D10-314A-A899-BA019F9C3194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24</a:t>
            </a:fld>
            <a:endParaRPr kumimoji="0" lang="zh-CN" altLang="en-US" sz="280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94367FC-76A9-3848-9350-52A7B214EECD}"/>
              </a:ext>
            </a:extLst>
          </p:cNvPr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8" name="直线连接符 46">
              <a:extLst>
                <a:ext uri="{FF2B5EF4-FFF2-40B4-BE49-F238E27FC236}">
                  <a16:creationId xmlns:a16="http://schemas.microsoft.com/office/drawing/2014/main" id="{255A8476-7F90-9F4A-883D-3AFEE2E8EA3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直线连接符 48">
              <a:extLst>
                <a:ext uri="{FF2B5EF4-FFF2-40B4-BE49-F238E27FC236}">
                  <a16:creationId xmlns:a16="http://schemas.microsoft.com/office/drawing/2014/main" id="{628959C9-31B0-1C47-B758-95E29E5EB68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直线连接符 49">
              <a:extLst>
                <a:ext uri="{FF2B5EF4-FFF2-40B4-BE49-F238E27FC236}">
                  <a16:creationId xmlns:a16="http://schemas.microsoft.com/office/drawing/2014/main" id="{604B7ECC-8A0D-FF45-BBCE-D1872F44F39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" name="Line 2">
              <a:extLst>
                <a:ext uri="{FF2B5EF4-FFF2-40B4-BE49-F238E27FC236}">
                  <a16:creationId xmlns:a16="http://schemas.microsoft.com/office/drawing/2014/main" id="{4152B9FD-AC60-2F42-91FB-FE481910E2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2" name="Text Box 3">
            <a:extLst>
              <a:ext uri="{FF2B5EF4-FFF2-40B4-BE49-F238E27FC236}">
                <a16:creationId xmlns:a16="http://schemas.microsoft.com/office/drawing/2014/main" id="{650A03CC-3010-2BAF-DCA5-C2FAE3675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49" y="195263"/>
            <a:ext cx="112394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sz="3600" b="1" dirty="0" err="1">
                <a:solidFill>
                  <a:srgbClr val="C00000"/>
                </a:solidFill>
                <a:ea typeface="Adobe 黑体 Std R" charset="-122"/>
              </a:rPr>
              <a:t>LaMET</a:t>
            </a:r>
            <a:r>
              <a:rPr kumimoji="0" lang="zh-CN" altLang="en-US" sz="3600" b="1" dirty="0">
                <a:solidFill>
                  <a:srgbClr val="C00000"/>
                </a:solidFill>
                <a:ea typeface="Adobe 黑体 Std R" charset="-122"/>
              </a:rPr>
              <a:t>：大动量有效理论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4A4227E-83F2-7AE9-89D6-19A3521CA8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93" y="1069717"/>
            <a:ext cx="4820214" cy="528896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11D0B2F-3664-8128-A1D1-49145292AA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142" y="1067701"/>
            <a:ext cx="4820205" cy="528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095588"/>
      </p:ext>
    </p:extLst>
  </p:cSld>
  <p:clrMapOvr>
    <a:masterClrMapping/>
  </p:clrMapOvr>
  <p:transition advTm="3094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灯片编号占位符 4">
            <a:extLst>
              <a:ext uri="{FF2B5EF4-FFF2-40B4-BE49-F238E27FC236}">
                <a16:creationId xmlns:a16="http://schemas.microsoft.com/office/drawing/2014/main" id="{5F779316-AAEE-E148-BBFC-CDADA61E8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646C8EF6-5D10-314A-A899-BA019F9C3194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25</a:t>
            </a:fld>
            <a:endParaRPr kumimoji="0" lang="zh-CN" altLang="en-US" sz="280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94367FC-76A9-3848-9350-52A7B214EECD}"/>
              </a:ext>
            </a:extLst>
          </p:cNvPr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8" name="直线连接符 46">
              <a:extLst>
                <a:ext uri="{FF2B5EF4-FFF2-40B4-BE49-F238E27FC236}">
                  <a16:creationId xmlns:a16="http://schemas.microsoft.com/office/drawing/2014/main" id="{255A8476-7F90-9F4A-883D-3AFEE2E8EA3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直线连接符 48">
              <a:extLst>
                <a:ext uri="{FF2B5EF4-FFF2-40B4-BE49-F238E27FC236}">
                  <a16:creationId xmlns:a16="http://schemas.microsoft.com/office/drawing/2014/main" id="{628959C9-31B0-1C47-B758-95E29E5EB68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直线连接符 49">
              <a:extLst>
                <a:ext uri="{FF2B5EF4-FFF2-40B4-BE49-F238E27FC236}">
                  <a16:creationId xmlns:a16="http://schemas.microsoft.com/office/drawing/2014/main" id="{604B7ECC-8A0D-FF45-BBCE-D1872F44F39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" name="Line 2">
              <a:extLst>
                <a:ext uri="{FF2B5EF4-FFF2-40B4-BE49-F238E27FC236}">
                  <a16:creationId xmlns:a16="http://schemas.microsoft.com/office/drawing/2014/main" id="{4152B9FD-AC60-2F42-91FB-FE481910E2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2" name="Text Box 3">
            <a:extLst>
              <a:ext uri="{FF2B5EF4-FFF2-40B4-BE49-F238E27FC236}">
                <a16:creationId xmlns:a16="http://schemas.microsoft.com/office/drawing/2014/main" id="{650A03CC-3010-2BAF-DCA5-C2FAE3675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49" y="195263"/>
            <a:ext cx="112394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sz="3600" b="1" dirty="0" err="1">
                <a:solidFill>
                  <a:srgbClr val="C00000"/>
                </a:solidFill>
                <a:ea typeface="Adobe 黑体 Std R" charset="-122"/>
              </a:rPr>
              <a:t>LaMET</a:t>
            </a:r>
            <a:r>
              <a:rPr kumimoji="0" lang="zh-CN" altLang="en-US" sz="3600" b="1" dirty="0">
                <a:solidFill>
                  <a:srgbClr val="C00000"/>
                </a:solidFill>
                <a:ea typeface="Adobe 黑体 Std R" charset="-122"/>
              </a:rPr>
              <a:t>：大动量有效理论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1527D2E-BFF1-F3B3-6017-95D9D1FC46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90" y="133350"/>
            <a:ext cx="5035898" cy="597205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DBF20CE-67D7-5C28-807F-F680CFD87A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765" y="-381000"/>
            <a:ext cx="58174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203986"/>
      </p:ext>
    </p:extLst>
  </p:cSld>
  <p:clrMapOvr>
    <a:masterClrMapping/>
  </p:clrMapOvr>
  <p:transition advTm="3094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灯片编号占位符 4">
            <a:extLst>
              <a:ext uri="{FF2B5EF4-FFF2-40B4-BE49-F238E27FC236}">
                <a16:creationId xmlns:a16="http://schemas.microsoft.com/office/drawing/2014/main" id="{5F779316-AAEE-E148-BBFC-CDADA61E8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646C8EF6-5D10-314A-A899-BA019F9C3194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26</a:t>
            </a:fld>
            <a:endParaRPr kumimoji="0" lang="zh-CN" altLang="en-US" sz="280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94367FC-76A9-3848-9350-52A7B214EECD}"/>
              </a:ext>
            </a:extLst>
          </p:cNvPr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8" name="直线连接符 46">
              <a:extLst>
                <a:ext uri="{FF2B5EF4-FFF2-40B4-BE49-F238E27FC236}">
                  <a16:creationId xmlns:a16="http://schemas.microsoft.com/office/drawing/2014/main" id="{255A8476-7F90-9F4A-883D-3AFEE2E8EA3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直线连接符 48">
              <a:extLst>
                <a:ext uri="{FF2B5EF4-FFF2-40B4-BE49-F238E27FC236}">
                  <a16:creationId xmlns:a16="http://schemas.microsoft.com/office/drawing/2014/main" id="{628959C9-31B0-1C47-B758-95E29E5EB68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直线连接符 49">
              <a:extLst>
                <a:ext uri="{FF2B5EF4-FFF2-40B4-BE49-F238E27FC236}">
                  <a16:creationId xmlns:a16="http://schemas.microsoft.com/office/drawing/2014/main" id="{604B7ECC-8A0D-FF45-BBCE-D1872F44F39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" name="Line 2">
              <a:extLst>
                <a:ext uri="{FF2B5EF4-FFF2-40B4-BE49-F238E27FC236}">
                  <a16:creationId xmlns:a16="http://schemas.microsoft.com/office/drawing/2014/main" id="{4152B9FD-AC60-2F42-91FB-FE481910E2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2" name="Text Box 3">
            <a:extLst>
              <a:ext uri="{FF2B5EF4-FFF2-40B4-BE49-F238E27FC236}">
                <a16:creationId xmlns:a16="http://schemas.microsoft.com/office/drawing/2014/main" id="{650A03CC-3010-2BAF-DCA5-C2FAE3675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49" y="195263"/>
            <a:ext cx="112394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sz="3600" b="1" dirty="0" err="1">
                <a:solidFill>
                  <a:srgbClr val="C00000"/>
                </a:solidFill>
                <a:ea typeface="Adobe 黑体 Std R" charset="-122"/>
              </a:rPr>
              <a:t>LaMET</a:t>
            </a:r>
            <a:r>
              <a:rPr kumimoji="0" lang="zh-CN" altLang="en-US" sz="3600" b="1" dirty="0">
                <a:solidFill>
                  <a:srgbClr val="C00000"/>
                </a:solidFill>
                <a:ea typeface="Adobe 黑体 Std R" charset="-122"/>
              </a:rPr>
              <a:t>：大动量有效理论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C11C14D-EF6B-CE1B-FF3B-6E3BB2B27E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911" y="0"/>
            <a:ext cx="59061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933685"/>
      </p:ext>
    </p:extLst>
  </p:cSld>
  <p:clrMapOvr>
    <a:masterClrMapping/>
  </p:clrMapOvr>
  <p:transition advTm="3094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4159FCF-70CC-DD42-B5CC-9C77423CE98A}"/>
              </a:ext>
            </a:extLst>
          </p:cNvPr>
          <p:cNvSpPr/>
          <p:nvPr/>
        </p:nvSpPr>
        <p:spPr bwMode="auto">
          <a:xfrm>
            <a:off x="539637" y="1354759"/>
            <a:ext cx="10628225" cy="5261693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6385" name="Text Box 3">
            <a:extLst>
              <a:ext uri="{FF2B5EF4-FFF2-40B4-BE49-F238E27FC236}">
                <a16:creationId xmlns:a16="http://schemas.microsoft.com/office/drawing/2014/main" id="{AEE204BE-B2B4-2F45-B6E1-9FB1F7005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263"/>
            <a:ext cx="60134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dobe 黑体 Std R" charset="-122"/>
                <a:cs typeface="Times New Roman" panose="02020603050405020304" pitchFamily="18" charset="0"/>
              </a:rPr>
              <a:t>Outline</a:t>
            </a:r>
            <a:endParaRPr kumimoji="0" lang="zh-CN" alt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Adobe 黑体 Std R" charset="-122"/>
              <a:cs typeface="Times New Roman" panose="02020603050405020304" pitchFamily="18" charset="0"/>
            </a:endParaRPr>
          </a:p>
        </p:txBody>
      </p:sp>
      <p:sp>
        <p:nvSpPr>
          <p:cNvPr id="16386" name="TextBox 8">
            <a:extLst>
              <a:ext uri="{FF2B5EF4-FFF2-40B4-BE49-F238E27FC236}">
                <a16:creationId xmlns:a16="http://schemas.microsoft.com/office/drawing/2014/main" id="{083E5729-738D-2249-8621-4CC670E4D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975" y="1593802"/>
            <a:ext cx="10836275" cy="4929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现代粒子物理的挑战</a:t>
            </a:r>
            <a:r>
              <a:rPr lang="zh-CN" altLang="en-US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r>
              <a:rPr lang="en-US" altLang="zh-CN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PDF </a:t>
            </a:r>
            <a:r>
              <a:rPr lang="zh-CN" altLang="en-US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与</a:t>
            </a:r>
            <a:r>
              <a:rPr lang="en-US" altLang="zh-CN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LCDA</a:t>
            </a:r>
            <a:endParaRPr lang="zh-CN" altLang="en-US" b="0" i="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" altLang="zh-CN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PDF 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与 </a:t>
            </a:r>
            <a:r>
              <a:rPr lang="en" altLang="zh-CN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LCDA 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的计算困境</a:t>
            </a:r>
          </a:p>
          <a:p>
            <a:pPr algn="l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" altLang="zh-CN" b="0" i="0" dirty="0" err="1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LaMET</a:t>
            </a:r>
            <a:r>
              <a:rPr lang="en" altLang="zh-CN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en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与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准分布振幅的因子化</a:t>
            </a:r>
          </a:p>
          <a:p>
            <a:pPr algn="l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" altLang="zh-CN" b="0" i="0" dirty="0" err="1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LaMET</a:t>
            </a:r>
            <a:r>
              <a:rPr lang="en" altLang="zh-CN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的实施步骤</a:t>
            </a:r>
          </a:p>
          <a:p>
            <a:pPr algn="l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" altLang="zh-CN" b="0" i="0" dirty="0" err="1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LaMET</a:t>
            </a:r>
            <a:r>
              <a:rPr lang="en" altLang="zh-CN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的研究现状</a:t>
            </a:r>
            <a:endParaRPr lang="zh-CN" altLang="en" b="0" i="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" altLang="zh-CN" b="0" i="0" dirty="0" err="1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LaMET</a:t>
            </a:r>
            <a:r>
              <a:rPr lang="en" altLang="zh-CN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的未来展望</a:t>
            </a:r>
            <a:endParaRPr kumimoji="0" lang="en-US" altLang="zh-CN" sz="4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388" name="灯片编号占位符 4">
            <a:extLst>
              <a:ext uri="{FF2B5EF4-FFF2-40B4-BE49-F238E27FC236}">
                <a16:creationId xmlns:a16="http://schemas.microsoft.com/office/drawing/2014/main" id="{708FFFFE-F532-354A-A2AE-FF253D062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EB86A68A-1CDC-1D45-852A-F50618408486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27</a:t>
            </a:fld>
            <a:endParaRPr kumimoji="0" lang="zh-CN" altLang="en-US" sz="2800"/>
          </a:p>
        </p:txBody>
      </p:sp>
      <p:sp>
        <p:nvSpPr>
          <p:cNvPr id="9" name="Line 2">
            <a:extLst>
              <a:ext uri="{FF2B5EF4-FFF2-40B4-BE49-F238E27FC236}">
                <a16:creationId xmlns:a16="http://schemas.microsoft.com/office/drawing/2014/main" id="{9A91CE70-3439-9045-AB18-4D1E8D6D5403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0197127"/>
      </p:ext>
    </p:extLst>
  </p:cSld>
  <p:clrMapOvr>
    <a:masterClrMapping/>
  </p:clrMapOvr>
  <p:transition advTm="3094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组合 43">
            <a:extLst>
              <a:ext uri="{FF2B5EF4-FFF2-40B4-BE49-F238E27FC236}">
                <a16:creationId xmlns:a16="http://schemas.microsoft.com/office/drawing/2014/main" id="{F230F36E-42DB-7C47-FAE4-99D1E55C23E9}"/>
              </a:ext>
            </a:extLst>
          </p:cNvPr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45" name="直线连接符 46">
              <a:extLst>
                <a:ext uri="{FF2B5EF4-FFF2-40B4-BE49-F238E27FC236}">
                  <a16:creationId xmlns:a16="http://schemas.microsoft.com/office/drawing/2014/main" id="{7AB628CE-2B4A-DD26-15B1-B9DD2864543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" name="直线连接符 48">
              <a:extLst>
                <a:ext uri="{FF2B5EF4-FFF2-40B4-BE49-F238E27FC236}">
                  <a16:creationId xmlns:a16="http://schemas.microsoft.com/office/drawing/2014/main" id="{8A67C67F-1941-9CBD-39A0-77979AC7483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7" name="直线连接符 49">
              <a:extLst>
                <a:ext uri="{FF2B5EF4-FFF2-40B4-BE49-F238E27FC236}">
                  <a16:creationId xmlns:a16="http://schemas.microsoft.com/office/drawing/2014/main" id="{5AF8D68B-26C5-3065-9C8B-5D0CA7CED30F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8" name="Line 2">
              <a:extLst>
                <a:ext uri="{FF2B5EF4-FFF2-40B4-BE49-F238E27FC236}">
                  <a16:creationId xmlns:a16="http://schemas.microsoft.com/office/drawing/2014/main" id="{467F63B8-1ECE-675B-CBF3-FEF27CA901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16385" name="Text Box 3">
            <a:extLst>
              <a:ext uri="{FF2B5EF4-FFF2-40B4-BE49-F238E27FC236}">
                <a16:creationId xmlns:a16="http://schemas.microsoft.com/office/drawing/2014/main" id="{AEE204BE-B2B4-2F45-B6E1-9FB1F7005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49" y="195263"/>
            <a:ext cx="73968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dobe 黑体 Std R" charset="-122"/>
                <a:cs typeface="Times New Roman" panose="02020603050405020304" pitchFamily="18" charset="0"/>
              </a:rPr>
              <a:t>How to calculate PDF in </a:t>
            </a:r>
            <a:r>
              <a:rPr kumimoji="0" lang="en-US" altLang="zh-C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dobe 黑体 Std R" charset="-122"/>
                <a:cs typeface="Times New Roman" panose="02020603050405020304" pitchFamily="18" charset="0"/>
              </a:rPr>
              <a:t>LaMET</a:t>
            </a:r>
            <a:r>
              <a:rPr kumimoji="0"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dobe 黑体 Std R" charset="-122"/>
                <a:cs typeface="Times New Roman" panose="02020603050405020304" pitchFamily="18" charset="0"/>
              </a:rPr>
              <a:t>?</a:t>
            </a:r>
            <a:endParaRPr kumimoji="0" lang="zh-CN" alt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Adobe 黑体 Std R" charset="-122"/>
              <a:cs typeface="Times New Roman" panose="02020603050405020304" pitchFamily="18" charset="0"/>
            </a:endParaRPr>
          </a:p>
        </p:txBody>
      </p:sp>
      <p:sp>
        <p:nvSpPr>
          <p:cNvPr id="16388" name="灯片编号占位符 4">
            <a:extLst>
              <a:ext uri="{FF2B5EF4-FFF2-40B4-BE49-F238E27FC236}">
                <a16:creationId xmlns:a16="http://schemas.microsoft.com/office/drawing/2014/main" id="{708FFFFE-F532-354A-A2AE-FF253D062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EB86A68A-1CDC-1D45-852A-F50618408486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28</a:t>
            </a:fld>
            <a:endParaRPr kumimoji="0" lang="zh-CN" altLang="en-US" sz="280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062CD761-BEE2-273C-FC6E-CC503360CA42}"/>
              </a:ext>
            </a:extLst>
          </p:cNvPr>
          <p:cNvSpPr txBox="1"/>
          <p:nvPr/>
        </p:nvSpPr>
        <p:spPr>
          <a:xfrm>
            <a:off x="494023" y="1023867"/>
            <a:ext cx="9701718" cy="461665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Step 1: LQCD calculation of quasi-PDF</a:t>
            </a:r>
            <a:endParaRPr lang="zh-CN" altLang="en-US" sz="2400" dirty="0"/>
          </a:p>
        </p:txBody>
      </p:sp>
      <p:grpSp>
        <p:nvGrpSpPr>
          <p:cNvPr id="5" name="组合 47">
            <a:extLst>
              <a:ext uri="{FF2B5EF4-FFF2-40B4-BE49-F238E27FC236}">
                <a16:creationId xmlns:a16="http://schemas.microsoft.com/office/drawing/2014/main" id="{52022134-A4C5-32D7-BC44-FF8D2CD2D5A4}"/>
              </a:ext>
            </a:extLst>
          </p:cNvPr>
          <p:cNvGrpSpPr>
            <a:grpSpLocks/>
          </p:cNvGrpSpPr>
          <p:nvPr/>
        </p:nvGrpSpPr>
        <p:grpSpPr bwMode="auto">
          <a:xfrm>
            <a:off x="2294527" y="1564324"/>
            <a:ext cx="7316402" cy="2991415"/>
            <a:chOff x="1583468" y="2199428"/>
            <a:chExt cx="5551551" cy="2624006"/>
          </a:xfrm>
        </p:grpSpPr>
        <p:grpSp>
          <p:nvGrpSpPr>
            <p:cNvPr id="6" name="组合 27">
              <a:extLst>
                <a:ext uri="{FF2B5EF4-FFF2-40B4-BE49-F238E27FC236}">
                  <a16:creationId xmlns:a16="http://schemas.microsoft.com/office/drawing/2014/main" id="{04491439-F174-4E43-131D-2653074E3C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83468" y="2204864"/>
              <a:ext cx="5310833" cy="2596546"/>
              <a:chOff x="503348" y="2128598"/>
              <a:chExt cx="5310833" cy="2596546"/>
            </a:xfrm>
          </p:grpSpPr>
          <p:sp>
            <p:nvSpPr>
              <p:cNvPr id="12" name="椭圆 11">
                <a:extLst>
                  <a:ext uri="{FF2B5EF4-FFF2-40B4-BE49-F238E27FC236}">
                    <a16:creationId xmlns:a16="http://schemas.microsoft.com/office/drawing/2014/main" id="{6DA05EAE-C843-160A-FA2E-5EA1E8E352FF}"/>
                  </a:ext>
                </a:extLst>
              </p:cNvPr>
              <p:cNvSpPr/>
              <p:nvPr/>
            </p:nvSpPr>
            <p:spPr>
              <a:xfrm>
                <a:off x="503348" y="3068302"/>
                <a:ext cx="481518" cy="1656758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altLang="zh-CN" dirty="0"/>
              </a:p>
              <a:p>
                <a:pPr algn="ctr">
                  <a:defRPr/>
                </a:pPr>
                <a:r>
                  <a:rPr lang="en-US" altLang="zh-CN" dirty="0"/>
                  <a:t>u</a:t>
                </a:r>
              </a:p>
              <a:p>
                <a:pPr algn="ctr">
                  <a:defRPr/>
                </a:pPr>
                <a:endParaRPr lang="en-US" altLang="zh-CN" dirty="0"/>
              </a:p>
              <a:p>
                <a:pPr algn="ctr">
                  <a:defRPr/>
                </a:pPr>
                <a:r>
                  <a:rPr lang="en-US" altLang="zh-CN" dirty="0"/>
                  <a:t>u</a:t>
                </a:r>
              </a:p>
              <a:p>
                <a:pPr algn="ctr">
                  <a:defRPr/>
                </a:pPr>
                <a:endParaRPr lang="en-US" altLang="zh-CN" dirty="0"/>
              </a:p>
              <a:p>
                <a:pPr algn="ctr">
                  <a:defRPr/>
                </a:pPr>
                <a:r>
                  <a:rPr lang="en-US" altLang="zh-CN" dirty="0"/>
                  <a:t>d</a:t>
                </a:r>
              </a:p>
              <a:p>
                <a:pPr algn="ctr">
                  <a:defRPr/>
                </a:pPr>
                <a:endParaRPr lang="zh-CN" altLang="en-US" dirty="0"/>
              </a:p>
            </p:txBody>
          </p:sp>
          <p:sp>
            <p:nvSpPr>
              <p:cNvPr id="13" name="弧形 2">
                <a:extLst>
                  <a:ext uri="{FF2B5EF4-FFF2-40B4-BE49-F238E27FC236}">
                    <a16:creationId xmlns:a16="http://schemas.microsoft.com/office/drawing/2014/main" id="{4415FDEA-9515-84AC-C30F-F2FBF7CA66BB}"/>
                  </a:ext>
                </a:extLst>
              </p:cNvPr>
              <p:cNvSpPr/>
              <p:nvPr/>
            </p:nvSpPr>
            <p:spPr>
              <a:xfrm>
                <a:off x="760374" y="2128689"/>
                <a:ext cx="4880246" cy="2089256"/>
              </a:xfrm>
              <a:prstGeom prst="arc">
                <a:avLst>
                  <a:gd name="adj1" fmla="val 10839120"/>
                  <a:gd name="adj2" fmla="val 16481186"/>
                </a:avLst>
              </a:prstGeom>
              <a:ln>
                <a:headEnd type="none" w="med" len="med"/>
                <a:tailEnd type="arrow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/>
              </a:p>
            </p:txBody>
          </p:sp>
          <p:cxnSp>
            <p:nvCxnSpPr>
              <p:cNvPr id="14" name="直接连接符 4">
                <a:extLst>
                  <a:ext uri="{FF2B5EF4-FFF2-40B4-BE49-F238E27FC236}">
                    <a16:creationId xmlns:a16="http://schemas.microsoft.com/office/drawing/2014/main" id="{C8B43CF0-0B84-2D93-E558-4B7F0EE68373}"/>
                  </a:ext>
                </a:extLst>
              </p:cNvPr>
              <p:cNvCxnSpPr>
                <a:cxnSpLocks/>
                <a:stCxn id="12" idx="6"/>
              </p:cNvCxnSpPr>
              <p:nvPr/>
            </p:nvCxnSpPr>
            <p:spPr>
              <a:xfrm>
                <a:off x="984866" y="3897372"/>
                <a:ext cx="4634065" cy="22109"/>
              </a:xfrm>
              <a:prstGeom prst="line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4E985992-6FA1-5AD3-7A99-E2435F4CA6BB}"/>
                  </a:ext>
                </a:extLst>
              </p:cNvPr>
              <p:cNvSpPr/>
              <p:nvPr/>
            </p:nvSpPr>
            <p:spPr>
              <a:xfrm>
                <a:off x="3262314" y="2128689"/>
                <a:ext cx="65070" cy="935467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/>
              </a:p>
            </p:txBody>
          </p:sp>
          <p:cxnSp>
            <p:nvCxnSpPr>
              <p:cNvPr id="16" name="直接连接符 10">
                <a:extLst>
                  <a:ext uri="{FF2B5EF4-FFF2-40B4-BE49-F238E27FC236}">
                    <a16:creationId xmlns:a16="http://schemas.microsoft.com/office/drawing/2014/main" id="{0B81C4C6-EEE2-EDC0-64A1-04F79DD34D12}"/>
                  </a:ext>
                </a:extLst>
              </p:cNvPr>
              <p:cNvCxnSpPr>
                <a:cxnSpLocks/>
                <a:stCxn id="15" idx="2"/>
                <a:endCxn id="10" idx="0"/>
              </p:cNvCxnSpPr>
              <p:nvPr/>
            </p:nvCxnSpPr>
            <p:spPr>
              <a:xfrm>
                <a:off x="3294849" y="3064156"/>
                <a:ext cx="2519291" cy="26254"/>
              </a:xfrm>
              <a:prstGeom prst="line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7" name="直接箭头连接符 26">
              <a:extLst>
                <a:ext uri="{FF2B5EF4-FFF2-40B4-BE49-F238E27FC236}">
                  <a16:creationId xmlns:a16="http://schemas.microsoft.com/office/drawing/2014/main" id="{65F0382E-1F61-0A69-EE7C-BF2DDA596B4E}"/>
                </a:ext>
              </a:extLst>
            </p:cNvPr>
            <p:cNvCxnSpPr>
              <a:cxnSpLocks/>
              <a:stCxn id="12" idx="4"/>
              <a:endCxn id="10" idx="4"/>
            </p:cNvCxnSpPr>
            <p:nvPr/>
          </p:nvCxnSpPr>
          <p:spPr>
            <a:xfrm>
              <a:off x="1824227" y="4801325"/>
              <a:ext cx="5070033" cy="22109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8" name="文本框 33">
              <a:extLst>
                <a:ext uri="{FF2B5EF4-FFF2-40B4-BE49-F238E27FC236}">
                  <a16:creationId xmlns:a16="http://schemas.microsoft.com/office/drawing/2014/main" id="{39DC6C8F-9B1E-586B-C8CF-C2FB9BB080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5764" y="2199428"/>
              <a:ext cx="183640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800"/>
                <a:t>Propagate</a:t>
              </a:r>
              <a:r>
                <a:rPr lang="en-US" altLang="zh-CN" sz="2400"/>
                <a:t> </a:t>
              </a:r>
              <a:endParaRPr lang="zh-CN" altLang="en-US" sz="2400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4FD4951D-326D-EBCE-8484-29C8F37B9CA2}"/>
                </a:ext>
              </a:extLst>
            </p:cNvPr>
            <p:cNvSpPr/>
            <p:nvPr/>
          </p:nvSpPr>
          <p:spPr>
            <a:xfrm>
              <a:off x="6653501" y="3166676"/>
              <a:ext cx="481518" cy="165675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altLang="zh-CN" dirty="0"/>
            </a:p>
            <a:p>
              <a:pPr algn="ctr">
                <a:defRPr/>
              </a:pPr>
              <a:r>
                <a:rPr lang="en-US" altLang="zh-CN" dirty="0"/>
                <a:t>u</a:t>
              </a:r>
            </a:p>
            <a:p>
              <a:pPr algn="ctr">
                <a:defRPr/>
              </a:pPr>
              <a:endParaRPr lang="en-US" altLang="zh-CN" dirty="0"/>
            </a:p>
            <a:p>
              <a:pPr algn="ctr">
                <a:defRPr/>
              </a:pPr>
              <a:r>
                <a:rPr lang="en-US" altLang="zh-CN" dirty="0"/>
                <a:t>u</a:t>
              </a:r>
            </a:p>
            <a:p>
              <a:pPr algn="ctr">
                <a:defRPr/>
              </a:pPr>
              <a:endParaRPr lang="en-US" altLang="zh-CN" dirty="0"/>
            </a:p>
            <a:p>
              <a:pPr algn="ctr">
                <a:defRPr/>
              </a:pPr>
              <a:r>
                <a:rPr lang="en-US" altLang="zh-CN" dirty="0"/>
                <a:t>d</a:t>
              </a:r>
            </a:p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11" name="文本框 42">
              <a:extLst>
                <a:ext uri="{FF2B5EF4-FFF2-40B4-BE49-F238E27FC236}">
                  <a16:creationId xmlns:a16="http://schemas.microsoft.com/office/drawing/2014/main" id="{62743D4F-117A-3BC7-DABC-2AB5303F9E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53712" y="2286285"/>
              <a:ext cx="1091664" cy="598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800" dirty="0"/>
                <a:t>Z-direction 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800" dirty="0"/>
                <a:t>gauge link</a:t>
              </a:r>
              <a:endParaRPr lang="zh-CN" altLang="en-US" sz="1800" dirty="0"/>
            </a:p>
          </p:txBody>
        </p:sp>
      </p:grpSp>
      <p:grpSp>
        <p:nvGrpSpPr>
          <p:cNvPr id="17" name="组合 141">
            <a:extLst>
              <a:ext uri="{FF2B5EF4-FFF2-40B4-BE49-F238E27FC236}">
                <a16:creationId xmlns:a16="http://schemas.microsoft.com/office/drawing/2014/main" id="{4E4FA8C6-A3D3-F9BD-C66B-49F45006DF17}"/>
              </a:ext>
            </a:extLst>
          </p:cNvPr>
          <p:cNvGrpSpPr>
            <a:grpSpLocks/>
          </p:cNvGrpSpPr>
          <p:nvPr/>
        </p:nvGrpSpPr>
        <p:grpSpPr bwMode="auto">
          <a:xfrm>
            <a:off x="3840682" y="4982421"/>
            <a:ext cx="5099602" cy="1280504"/>
            <a:chOff x="1583468" y="3145226"/>
            <a:chExt cx="5551551" cy="1678208"/>
          </a:xfrm>
        </p:grpSpPr>
        <p:grpSp>
          <p:nvGrpSpPr>
            <p:cNvPr id="18" name="组合 142">
              <a:extLst>
                <a:ext uri="{FF2B5EF4-FFF2-40B4-BE49-F238E27FC236}">
                  <a16:creationId xmlns:a16="http://schemas.microsoft.com/office/drawing/2014/main" id="{4205CB26-41D2-329A-184F-24601529F7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83468" y="3145226"/>
              <a:ext cx="5311339" cy="1655870"/>
              <a:chOff x="503348" y="3068960"/>
              <a:chExt cx="5311339" cy="1655870"/>
            </a:xfrm>
          </p:grpSpPr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1D4D9B47-03A3-EB60-9E02-B9054B70649A}"/>
                  </a:ext>
                </a:extLst>
              </p:cNvPr>
              <p:cNvSpPr/>
              <p:nvPr/>
            </p:nvSpPr>
            <p:spPr>
              <a:xfrm>
                <a:off x="503348" y="3068960"/>
                <a:ext cx="481906" cy="1655870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altLang="zh-CN" dirty="0"/>
              </a:p>
              <a:p>
                <a:pPr algn="ctr">
                  <a:defRPr/>
                </a:pPr>
                <a:r>
                  <a:rPr lang="en-US" altLang="zh-CN" dirty="0"/>
                  <a:t>u</a:t>
                </a:r>
              </a:p>
              <a:p>
                <a:pPr algn="ctr">
                  <a:defRPr/>
                </a:pPr>
                <a:endParaRPr lang="en-US" altLang="zh-CN" dirty="0"/>
              </a:p>
              <a:p>
                <a:pPr algn="ctr">
                  <a:defRPr/>
                </a:pPr>
                <a:r>
                  <a:rPr lang="en-US" altLang="zh-CN" dirty="0"/>
                  <a:t>u</a:t>
                </a:r>
              </a:p>
              <a:p>
                <a:pPr algn="ctr">
                  <a:defRPr/>
                </a:pPr>
                <a:endParaRPr lang="en-US" altLang="zh-CN" dirty="0"/>
              </a:p>
              <a:p>
                <a:pPr algn="ctr">
                  <a:defRPr/>
                </a:pPr>
                <a:r>
                  <a:rPr lang="en-US" altLang="zh-CN" dirty="0"/>
                  <a:t>d</a:t>
                </a:r>
              </a:p>
              <a:p>
                <a:pPr algn="ctr">
                  <a:defRPr/>
                </a:pPr>
                <a:endParaRPr lang="zh-CN" altLang="en-US" dirty="0"/>
              </a:p>
            </p:txBody>
          </p:sp>
          <p:cxnSp>
            <p:nvCxnSpPr>
              <p:cNvPr id="22" name="直接连接符 149">
                <a:extLst>
                  <a:ext uri="{FF2B5EF4-FFF2-40B4-BE49-F238E27FC236}">
                    <a16:creationId xmlns:a16="http://schemas.microsoft.com/office/drawing/2014/main" id="{FE8F447E-E290-D53F-DD61-052F049FDEBD}"/>
                  </a:ext>
                </a:extLst>
              </p:cNvPr>
              <p:cNvCxnSpPr>
                <a:cxnSpLocks/>
                <a:stCxn id="21" idx="6"/>
              </p:cNvCxnSpPr>
              <p:nvPr/>
            </p:nvCxnSpPr>
            <p:spPr>
              <a:xfrm>
                <a:off x="985254" y="3896895"/>
                <a:ext cx="4635189" cy="22337"/>
              </a:xfrm>
              <a:prstGeom prst="line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151">
                <a:extLst>
                  <a:ext uri="{FF2B5EF4-FFF2-40B4-BE49-F238E27FC236}">
                    <a16:creationId xmlns:a16="http://schemas.microsoft.com/office/drawing/2014/main" id="{BC42A97E-1866-42C2-5FA9-015A3E63524E}"/>
                  </a:ext>
                </a:extLst>
              </p:cNvPr>
              <p:cNvCxnSpPr>
                <a:cxnSpLocks/>
                <a:stCxn id="21" idx="0"/>
                <a:endCxn id="20" idx="0"/>
              </p:cNvCxnSpPr>
              <p:nvPr/>
            </p:nvCxnSpPr>
            <p:spPr>
              <a:xfrm>
                <a:off x="743559" y="3068960"/>
                <a:ext cx="5071128" cy="22337"/>
              </a:xfrm>
              <a:prstGeom prst="line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19" name="直接箭头连接符 143">
              <a:extLst>
                <a:ext uri="{FF2B5EF4-FFF2-40B4-BE49-F238E27FC236}">
                  <a16:creationId xmlns:a16="http://schemas.microsoft.com/office/drawing/2014/main" id="{56B7E1AE-3409-B40D-EFAE-BFF65A98FEFF}"/>
                </a:ext>
              </a:extLst>
            </p:cNvPr>
            <p:cNvCxnSpPr>
              <a:cxnSpLocks/>
              <a:stCxn id="21" idx="4"/>
              <a:endCxn id="20" idx="4"/>
            </p:cNvCxnSpPr>
            <p:nvPr/>
          </p:nvCxnSpPr>
          <p:spPr>
            <a:xfrm>
              <a:off x="1823679" y="4801097"/>
              <a:ext cx="5071128" cy="22337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4325E298-44FA-E916-AA49-E9A6224B4F51}"/>
                </a:ext>
              </a:extLst>
            </p:cNvPr>
            <p:cNvSpPr/>
            <p:nvPr/>
          </p:nvSpPr>
          <p:spPr>
            <a:xfrm>
              <a:off x="6653114" y="3167563"/>
              <a:ext cx="481905" cy="165587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altLang="zh-CN" dirty="0"/>
            </a:p>
            <a:p>
              <a:pPr algn="ctr">
                <a:defRPr/>
              </a:pPr>
              <a:r>
                <a:rPr lang="en-US" altLang="zh-CN" dirty="0"/>
                <a:t>u</a:t>
              </a:r>
            </a:p>
            <a:p>
              <a:pPr algn="ctr">
                <a:defRPr/>
              </a:pPr>
              <a:endParaRPr lang="en-US" altLang="zh-CN" dirty="0"/>
            </a:p>
            <a:p>
              <a:pPr algn="ctr">
                <a:defRPr/>
              </a:pPr>
              <a:r>
                <a:rPr lang="en-US" altLang="zh-CN" dirty="0"/>
                <a:t>u</a:t>
              </a:r>
            </a:p>
            <a:p>
              <a:pPr algn="ctr">
                <a:defRPr/>
              </a:pPr>
              <a:endParaRPr lang="en-US" altLang="zh-CN" dirty="0"/>
            </a:p>
            <a:p>
              <a:pPr algn="ctr">
                <a:defRPr/>
              </a:pPr>
              <a:r>
                <a:rPr lang="en-US" altLang="zh-CN" dirty="0"/>
                <a:t>d</a:t>
              </a:r>
            </a:p>
            <a:p>
              <a:pPr algn="ctr">
                <a:defRPr/>
              </a:pPr>
              <a:endParaRPr lang="zh-CN" altLang="en-US" dirty="0"/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F5608B82-6478-C2C9-81CD-0811E53C6D8A}"/>
              </a:ext>
            </a:extLst>
          </p:cNvPr>
          <p:cNvGrpSpPr>
            <a:grpSpLocks/>
          </p:cNvGrpSpPr>
          <p:nvPr/>
        </p:nvGrpSpPr>
        <p:grpSpPr bwMode="auto">
          <a:xfrm>
            <a:off x="3207161" y="1287418"/>
            <a:ext cx="2519363" cy="3543300"/>
            <a:chOff x="1381660" y="902863"/>
            <a:chExt cx="1996063" cy="3831320"/>
          </a:xfrm>
        </p:grpSpPr>
        <p:grpSp>
          <p:nvGrpSpPr>
            <p:cNvPr id="25" name="组合 76">
              <a:extLst>
                <a:ext uri="{FF2B5EF4-FFF2-40B4-BE49-F238E27FC236}">
                  <a16:creationId xmlns:a16="http://schemas.microsoft.com/office/drawing/2014/main" id="{2989964C-5140-71BF-794A-AA65D16863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1660" y="902863"/>
              <a:ext cx="1996063" cy="3831320"/>
              <a:chOff x="1381494" y="1139793"/>
              <a:chExt cx="1996063" cy="4301246"/>
            </a:xfrm>
          </p:grpSpPr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03E2982C-6C42-A19F-0AA5-1F648CCF55F8}"/>
                  </a:ext>
                </a:extLst>
              </p:cNvPr>
              <p:cNvSpPr/>
              <p:nvPr/>
            </p:nvSpPr>
            <p:spPr>
              <a:xfrm>
                <a:off x="1687130" y="1438491"/>
                <a:ext cx="1270336" cy="3769371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左中括号 27">
                <a:extLst>
                  <a:ext uri="{FF2B5EF4-FFF2-40B4-BE49-F238E27FC236}">
                    <a16:creationId xmlns:a16="http://schemas.microsoft.com/office/drawing/2014/main" id="{8F2BF98F-4CE4-7369-7C64-33D21E2808C2}"/>
                  </a:ext>
                </a:extLst>
              </p:cNvPr>
              <p:cNvSpPr/>
              <p:nvPr/>
            </p:nvSpPr>
            <p:spPr>
              <a:xfrm>
                <a:off x="2980105" y="1186043"/>
                <a:ext cx="397452" cy="4254996"/>
              </a:xfrm>
              <a:prstGeom prst="leftBracket">
                <a:avLst/>
              </a:prstGeom>
              <a:ln w="9525" cap="flat" cmpd="sng" algn="ctr">
                <a:solidFill>
                  <a:schemeClr val="accent4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/>
              </a:p>
            </p:txBody>
          </p:sp>
          <p:sp>
            <p:nvSpPr>
              <p:cNvPr id="29" name="右中括号 28">
                <a:extLst>
                  <a:ext uri="{FF2B5EF4-FFF2-40B4-BE49-F238E27FC236}">
                    <a16:creationId xmlns:a16="http://schemas.microsoft.com/office/drawing/2014/main" id="{728ECC19-C405-852A-9EC3-81D32EF24D1D}"/>
                  </a:ext>
                </a:extLst>
              </p:cNvPr>
              <p:cNvSpPr/>
              <p:nvPr/>
            </p:nvSpPr>
            <p:spPr>
              <a:xfrm>
                <a:off x="1381494" y="1139793"/>
                <a:ext cx="342110" cy="4254996"/>
              </a:xfrm>
              <a:prstGeom prst="rightBracket">
                <a:avLst/>
              </a:prstGeom>
              <a:ln w="9525" cap="flat" cmpd="sng" algn="ctr">
                <a:solidFill>
                  <a:schemeClr val="accent4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</p:grp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7644C16A-74B3-5AAC-C491-E7B7B0619201}"/>
                </a:ext>
              </a:extLst>
            </p:cNvPr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770216" y="2542871"/>
              <a:ext cx="1173614" cy="509899"/>
            </a:xfrm>
            <a:prstGeom prst="rect">
              <a:avLst/>
            </a:prstGeom>
            <a:blipFill>
              <a:blip r:embed="rId3"/>
              <a:stretch>
                <a:fillRect l="-39344" t="-137662" r="-15164" b="-200000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zh-CN" altLang="en-US">
                  <a:noFill/>
                </a:rPr>
                <a:t> </a:t>
              </a: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91CF3513-1DF5-B00E-E03C-63C66C36F139}"/>
              </a:ext>
            </a:extLst>
          </p:cNvPr>
          <p:cNvGrpSpPr>
            <a:grpSpLocks/>
          </p:cNvGrpSpPr>
          <p:nvPr/>
        </p:nvGrpSpPr>
        <p:grpSpPr bwMode="auto">
          <a:xfrm>
            <a:off x="6308458" y="1324080"/>
            <a:ext cx="2544763" cy="3516312"/>
            <a:chOff x="1381515" y="915737"/>
            <a:chExt cx="2015491" cy="3801448"/>
          </a:xfrm>
        </p:grpSpPr>
        <p:grpSp>
          <p:nvGrpSpPr>
            <p:cNvPr id="31" name="组合 134">
              <a:extLst>
                <a:ext uri="{FF2B5EF4-FFF2-40B4-BE49-F238E27FC236}">
                  <a16:creationId xmlns:a16="http://schemas.microsoft.com/office/drawing/2014/main" id="{49111FF4-40F8-72A5-3098-D45CC9AA74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1515" y="915737"/>
              <a:ext cx="2015491" cy="3801448"/>
              <a:chOff x="1381349" y="1154246"/>
              <a:chExt cx="2015491" cy="4267709"/>
            </a:xfrm>
          </p:grpSpPr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218E96D5-A965-93B1-4386-FC4FED4AEB52}"/>
                  </a:ext>
                </a:extLst>
              </p:cNvPr>
              <p:cNvSpPr/>
              <p:nvPr/>
            </p:nvSpPr>
            <p:spPr>
              <a:xfrm>
                <a:off x="1722084" y="1439402"/>
                <a:ext cx="1269897" cy="3766759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左中括号 33">
                <a:extLst>
                  <a:ext uri="{FF2B5EF4-FFF2-40B4-BE49-F238E27FC236}">
                    <a16:creationId xmlns:a16="http://schemas.microsoft.com/office/drawing/2014/main" id="{71EA34DA-E5F3-925D-804C-8F839AAE7A19}"/>
                  </a:ext>
                </a:extLst>
              </p:cNvPr>
              <p:cNvSpPr/>
              <p:nvPr/>
            </p:nvSpPr>
            <p:spPr>
              <a:xfrm>
                <a:off x="2999526" y="1154246"/>
                <a:ext cx="397314" cy="4254222"/>
              </a:xfrm>
              <a:prstGeom prst="leftBracket">
                <a:avLst/>
              </a:prstGeom>
              <a:ln w="9525" cap="flat" cmpd="sng" algn="ctr">
                <a:solidFill>
                  <a:schemeClr val="accent4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35" name="右中括号 34">
                <a:extLst>
                  <a:ext uri="{FF2B5EF4-FFF2-40B4-BE49-F238E27FC236}">
                    <a16:creationId xmlns:a16="http://schemas.microsoft.com/office/drawing/2014/main" id="{45FEAE0F-B2B0-310F-81D4-DE3936B52957}"/>
                  </a:ext>
                </a:extLst>
              </p:cNvPr>
              <p:cNvSpPr/>
              <p:nvPr/>
            </p:nvSpPr>
            <p:spPr>
              <a:xfrm>
                <a:off x="1381349" y="1167733"/>
                <a:ext cx="343250" cy="4254222"/>
              </a:xfrm>
              <a:prstGeom prst="rightBracket">
                <a:avLst/>
              </a:prstGeom>
              <a:ln w="9525" cap="flat" cmpd="sng" algn="ctr">
                <a:solidFill>
                  <a:schemeClr val="accent4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</p:grp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B9DBC266-E7CF-FA83-E5A2-F3BE9E33B8E9}"/>
                </a:ext>
              </a:extLst>
            </p:cNvPr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770216" y="2542871"/>
              <a:ext cx="1173614" cy="515444"/>
            </a:xfrm>
            <a:prstGeom prst="rect">
              <a:avLst/>
            </a:prstGeom>
            <a:blipFill>
              <a:blip r:embed="rId4"/>
              <a:stretch>
                <a:fillRect l="-39506" t="-137179" r="-16461" b="-194872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zh-CN" altLang="en-US">
                  <a:noFill/>
                </a:rPr>
                <a:t> </a:t>
              </a: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839CC5B3-F0A7-A6DC-D9A8-409A160E21C3}"/>
              </a:ext>
            </a:extLst>
          </p:cNvPr>
          <p:cNvGrpSpPr>
            <a:grpSpLocks/>
          </p:cNvGrpSpPr>
          <p:nvPr/>
        </p:nvGrpSpPr>
        <p:grpSpPr bwMode="auto">
          <a:xfrm>
            <a:off x="4972063" y="4514395"/>
            <a:ext cx="2544763" cy="2165350"/>
            <a:chOff x="1381515" y="915737"/>
            <a:chExt cx="2015491" cy="3801448"/>
          </a:xfrm>
        </p:grpSpPr>
        <p:grpSp>
          <p:nvGrpSpPr>
            <p:cNvPr id="37" name="组合 155">
              <a:extLst>
                <a:ext uri="{FF2B5EF4-FFF2-40B4-BE49-F238E27FC236}">
                  <a16:creationId xmlns:a16="http://schemas.microsoft.com/office/drawing/2014/main" id="{4F9244D4-1BA9-5CF4-8005-09210C844D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1515" y="915737"/>
              <a:ext cx="2015491" cy="3801448"/>
              <a:chOff x="1381349" y="1154246"/>
              <a:chExt cx="2015491" cy="4267709"/>
            </a:xfrm>
          </p:grpSpPr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4848A584-C42F-C53F-E3BA-C5983A68BBA2}"/>
                  </a:ext>
                </a:extLst>
              </p:cNvPr>
              <p:cNvSpPr/>
              <p:nvPr/>
            </p:nvSpPr>
            <p:spPr>
              <a:xfrm>
                <a:off x="1722084" y="1438970"/>
                <a:ext cx="1269897" cy="3767098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左中括号 39">
                <a:extLst>
                  <a:ext uri="{FF2B5EF4-FFF2-40B4-BE49-F238E27FC236}">
                    <a16:creationId xmlns:a16="http://schemas.microsoft.com/office/drawing/2014/main" id="{9939C76C-8B39-B570-2EC6-35FF7DD0521C}"/>
                  </a:ext>
                </a:extLst>
              </p:cNvPr>
              <p:cNvSpPr/>
              <p:nvPr/>
            </p:nvSpPr>
            <p:spPr>
              <a:xfrm>
                <a:off x="2999526" y="1154246"/>
                <a:ext cx="397314" cy="4255194"/>
              </a:xfrm>
              <a:prstGeom prst="leftBracket">
                <a:avLst/>
              </a:prstGeom>
              <a:ln w="9525" cap="flat" cmpd="sng" algn="ctr">
                <a:solidFill>
                  <a:schemeClr val="accent4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41" name="右中括号 40">
                <a:extLst>
                  <a:ext uri="{FF2B5EF4-FFF2-40B4-BE49-F238E27FC236}">
                    <a16:creationId xmlns:a16="http://schemas.microsoft.com/office/drawing/2014/main" id="{EE484FC0-60A3-F440-CF7D-B46D084D92EC}"/>
                  </a:ext>
                </a:extLst>
              </p:cNvPr>
              <p:cNvSpPr/>
              <p:nvPr/>
            </p:nvSpPr>
            <p:spPr>
              <a:xfrm>
                <a:off x="1381349" y="1166761"/>
                <a:ext cx="343250" cy="4255194"/>
              </a:xfrm>
              <a:prstGeom prst="rightBracket">
                <a:avLst/>
              </a:prstGeom>
              <a:ln w="9525" cap="flat" cmpd="sng" algn="ctr">
                <a:solidFill>
                  <a:schemeClr val="accent4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</p:grp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03070A2A-3281-0194-1F7F-C39FDD623D45}"/>
                </a:ext>
              </a:extLst>
            </p:cNvPr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770216" y="2542871"/>
              <a:ext cx="1173614" cy="836777"/>
            </a:xfrm>
            <a:prstGeom prst="rect">
              <a:avLst/>
            </a:prstGeom>
            <a:blipFill>
              <a:blip r:embed="rId5"/>
              <a:stretch>
                <a:fillRect l="-39918" t="-137179" r="-16049" b="-194872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zh-CN" altLang="en-US">
                  <a:noFill/>
                </a:rPr>
                <a:t> </a:t>
              </a:r>
            </a:p>
          </p:txBody>
        </p:sp>
      </p:grpSp>
      <p:sp>
        <p:nvSpPr>
          <p:cNvPr id="42" name="矩形 41">
            <a:extLst>
              <a:ext uri="{FF2B5EF4-FFF2-40B4-BE49-F238E27FC236}">
                <a16:creationId xmlns:a16="http://schemas.microsoft.com/office/drawing/2014/main" id="{E4878887-9F09-C561-57AF-FF4F711F76FF}"/>
              </a:ext>
            </a:extLst>
          </p:cNvPr>
          <p:cNvSpPr/>
          <p:nvPr/>
        </p:nvSpPr>
        <p:spPr>
          <a:xfrm>
            <a:off x="9978698" y="3059668"/>
            <a:ext cx="6944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t=</a:t>
            </a:r>
            <a:r>
              <a:rPr lang="en-US" altLang="zh-CN" dirty="0" err="1"/>
              <a:t>t</a:t>
            </a:r>
            <a:r>
              <a:rPr lang="en-US" altLang="zh-CN" baseline="-25000" dirty="0" err="1"/>
              <a:t>seq</a:t>
            </a:r>
            <a:endParaRPr lang="zh-CN" altLang="en-US" baseline="-25000" dirty="0"/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1FEE28E4-5443-8872-B340-1FC6D016B7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095" y="875823"/>
            <a:ext cx="3502444" cy="119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85817"/>
      </p:ext>
    </p:extLst>
  </p:cSld>
  <p:clrMapOvr>
    <a:masterClrMapping/>
  </p:clrMapOvr>
  <p:transition advTm="30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3">
            <a:extLst>
              <a:ext uri="{FF2B5EF4-FFF2-40B4-BE49-F238E27FC236}">
                <a16:creationId xmlns:a16="http://schemas.microsoft.com/office/drawing/2014/main" id="{AEE204BE-B2B4-2F45-B6E1-9FB1F7005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49" y="195263"/>
            <a:ext cx="73968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dobe 黑体 Std R" charset="-122"/>
                <a:cs typeface="Times New Roman" panose="02020603050405020304" pitchFamily="18" charset="0"/>
              </a:rPr>
              <a:t>How to calculate PDF in </a:t>
            </a:r>
            <a:r>
              <a:rPr kumimoji="0" lang="en-US" altLang="zh-C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dobe 黑体 Std R" charset="-122"/>
                <a:cs typeface="Times New Roman" panose="02020603050405020304" pitchFamily="18" charset="0"/>
              </a:rPr>
              <a:t>LaMET</a:t>
            </a:r>
            <a:r>
              <a:rPr kumimoji="0"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dobe 黑体 Std R" charset="-122"/>
                <a:cs typeface="Times New Roman" panose="02020603050405020304" pitchFamily="18" charset="0"/>
              </a:rPr>
              <a:t>?</a:t>
            </a:r>
            <a:endParaRPr kumimoji="0" lang="zh-CN" alt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Adobe 黑体 Std R" charset="-122"/>
              <a:cs typeface="Times New Roman" panose="02020603050405020304" pitchFamily="18" charset="0"/>
            </a:endParaRPr>
          </a:p>
        </p:txBody>
      </p:sp>
      <p:sp>
        <p:nvSpPr>
          <p:cNvPr id="16388" name="灯片编号占位符 4">
            <a:extLst>
              <a:ext uri="{FF2B5EF4-FFF2-40B4-BE49-F238E27FC236}">
                <a16:creationId xmlns:a16="http://schemas.microsoft.com/office/drawing/2014/main" id="{708FFFFE-F532-354A-A2AE-FF253D062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EB86A68A-1CDC-1D45-852A-F50618408486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29</a:t>
            </a:fld>
            <a:endParaRPr kumimoji="0" lang="zh-CN" altLang="en-US" sz="2800"/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8B3BD6DB-EB3C-6F4B-D69B-7E4027215612}"/>
              </a:ext>
            </a:extLst>
          </p:cNvPr>
          <p:cNvSpPr txBox="1"/>
          <p:nvPr/>
        </p:nvSpPr>
        <p:spPr>
          <a:xfrm>
            <a:off x="500709" y="1298861"/>
            <a:ext cx="5649092" cy="461665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Step 1: LQCD calculation of quasi-PDF</a:t>
            </a:r>
            <a:endParaRPr lang="zh-CN" altLang="en-US" sz="24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50A22D9-96CC-C4BE-B187-0CCA6692B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244" y="1195756"/>
            <a:ext cx="4433681" cy="5620651"/>
          </a:xfrm>
          <a:prstGeom prst="rect">
            <a:avLst/>
          </a:prstGeom>
        </p:spPr>
      </p:pic>
      <p:sp>
        <p:nvSpPr>
          <p:cNvPr id="44" name="矩形 43">
            <a:extLst>
              <a:ext uri="{FF2B5EF4-FFF2-40B4-BE49-F238E27FC236}">
                <a16:creationId xmlns:a16="http://schemas.microsoft.com/office/drawing/2014/main" id="{68CF40C7-667D-E45B-033E-DD4799ABF00F}"/>
              </a:ext>
            </a:extLst>
          </p:cNvPr>
          <p:cNvSpPr/>
          <p:nvPr/>
        </p:nvSpPr>
        <p:spPr>
          <a:xfrm>
            <a:off x="1404698" y="5346779"/>
            <a:ext cx="38090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LPC:</a:t>
            </a:r>
            <a:r>
              <a:rPr lang="en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PRD 101,034020(2020)</a:t>
            </a: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E98783DF-22C4-0C02-9D86-E817C319BCE8}"/>
              </a:ext>
            </a:extLst>
          </p:cNvPr>
          <p:cNvSpPr/>
          <p:nvPr/>
        </p:nvSpPr>
        <p:spPr>
          <a:xfrm>
            <a:off x="500709" y="3307749"/>
            <a:ext cx="40234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dirty="0">
                <a:latin typeface="CMR10"/>
              </a:rPr>
              <a:t>CLS H102: 32</a:t>
            </a:r>
            <a:r>
              <a:rPr lang="en" altLang="zh-CN" baseline="30000" dirty="0">
                <a:latin typeface="CMR10"/>
              </a:rPr>
              <a:t>3</a:t>
            </a:r>
            <a:r>
              <a:rPr lang="en" altLang="zh-CN" sz="800" dirty="0">
                <a:latin typeface="CMR7"/>
              </a:rPr>
              <a:t> </a:t>
            </a:r>
            <a:r>
              <a:rPr lang="en" altLang="zh-CN" dirty="0">
                <a:latin typeface="CMSY10"/>
              </a:rPr>
              <a:t>× </a:t>
            </a:r>
            <a:r>
              <a:rPr lang="en" altLang="zh-CN" dirty="0">
                <a:latin typeface="CMR10"/>
              </a:rPr>
              <a:t>96, 2+1 flavor clover fermion ensemble with Lattice spacing </a:t>
            </a:r>
            <a:r>
              <a:rPr lang="en" altLang="zh-CN" dirty="0">
                <a:latin typeface="CMMI10"/>
              </a:rPr>
              <a:t>a </a:t>
            </a:r>
            <a:r>
              <a:rPr lang="en" altLang="zh-CN" dirty="0">
                <a:latin typeface="CMR10"/>
              </a:rPr>
              <a:t>= 0</a:t>
            </a:r>
            <a:r>
              <a:rPr lang="en" altLang="zh-CN" dirty="0">
                <a:latin typeface="CMMI10"/>
              </a:rPr>
              <a:t>.</a:t>
            </a:r>
            <a:r>
              <a:rPr lang="en" altLang="zh-CN" dirty="0">
                <a:latin typeface="CMR10"/>
              </a:rPr>
              <a:t>086 </a:t>
            </a:r>
            <a:r>
              <a:rPr lang="en" altLang="zh-CN" dirty="0" err="1">
                <a:latin typeface="CMR10"/>
              </a:rPr>
              <a:t>fm</a:t>
            </a:r>
            <a:r>
              <a:rPr lang="en" altLang="zh-CN" dirty="0">
                <a:latin typeface="CMR10"/>
              </a:rPr>
              <a:t>, pion mass </a:t>
            </a:r>
            <a:r>
              <a:rPr lang="en" altLang="zh-CN" dirty="0">
                <a:latin typeface="CMMI10"/>
              </a:rPr>
              <a:t>M</a:t>
            </a:r>
            <a:r>
              <a:rPr lang="el-GR" altLang="zh-CN" sz="800" dirty="0">
                <a:latin typeface="CMMI7"/>
              </a:rPr>
              <a:t>π </a:t>
            </a:r>
            <a:r>
              <a:rPr lang="el-GR" altLang="zh-CN" dirty="0">
                <a:latin typeface="CMR10"/>
              </a:rPr>
              <a:t>= 356 </a:t>
            </a:r>
            <a:r>
              <a:rPr lang="en" altLang="zh-CN" dirty="0">
                <a:latin typeface="CMR10"/>
              </a:rPr>
              <a:t>MeV</a:t>
            </a:r>
            <a:endParaRPr lang="en" altLang="zh-CN" dirty="0"/>
          </a:p>
        </p:txBody>
      </p: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803CDCE3-415E-2495-BC9E-20E43C5C64FF}"/>
              </a:ext>
            </a:extLst>
          </p:cNvPr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47" name="直线连接符 46">
              <a:extLst>
                <a:ext uri="{FF2B5EF4-FFF2-40B4-BE49-F238E27FC236}">
                  <a16:creationId xmlns:a16="http://schemas.microsoft.com/office/drawing/2014/main" id="{59109643-CA9B-CBA7-D981-9C3D453CA1E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8" name="直线连接符 48">
              <a:extLst>
                <a:ext uri="{FF2B5EF4-FFF2-40B4-BE49-F238E27FC236}">
                  <a16:creationId xmlns:a16="http://schemas.microsoft.com/office/drawing/2014/main" id="{B0861BBC-EB42-DC9B-B809-DC94F367BB9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" name="直线连接符 49">
              <a:extLst>
                <a:ext uri="{FF2B5EF4-FFF2-40B4-BE49-F238E27FC236}">
                  <a16:creationId xmlns:a16="http://schemas.microsoft.com/office/drawing/2014/main" id="{BB9393D9-B38D-293C-7243-E4220DA0027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0" name="Line 2">
              <a:extLst>
                <a:ext uri="{FF2B5EF4-FFF2-40B4-BE49-F238E27FC236}">
                  <a16:creationId xmlns:a16="http://schemas.microsoft.com/office/drawing/2014/main" id="{F1AFE0F0-5955-36D0-D784-FD4833E6D5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50659303"/>
      </p:ext>
    </p:extLst>
  </p:cSld>
  <p:clrMapOvr>
    <a:masterClrMapping/>
  </p:clrMapOvr>
  <p:transition advTm="3094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灯片编号占位符 4">
            <a:extLst>
              <a:ext uri="{FF2B5EF4-FFF2-40B4-BE49-F238E27FC236}">
                <a16:creationId xmlns:a16="http://schemas.microsoft.com/office/drawing/2014/main" id="{36D92214-D5EE-EE49-A6AC-7E2EF44271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3</a:t>
            </a:fld>
            <a:endParaRPr kumimoji="0" lang="zh-CN" altLang="en-US" sz="2800"/>
          </a:p>
        </p:txBody>
      </p:sp>
      <p:sp>
        <p:nvSpPr>
          <p:cNvPr id="17" name="Text Box 3">
            <a:extLst>
              <a:ext uri="{FF2B5EF4-FFF2-40B4-BE49-F238E27FC236}">
                <a16:creationId xmlns:a16="http://schemas.microsoft.com/office/drawing/2014/main" id="{1C7845EB-B6FD-554E-BDF6-AAD336ABFA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80" y="163022"/>
            <a:ext cx="60134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zh-CN" altLang="en-US" sz="3600" b="1" dirty="0">
                <a:solidFill>
                  <a:srgbClr val="C00000"/>
                </a:solidFill>
                <a:latin typeface="Adobe 黑体 Std R" charset="-122"/>
                <a:ea typeface="Adobe 黑体 Std R" charset="-122"/>
              </a:rPr>
              <a:t>标准模型与新物理</a:t>
            </a:r>
            <a:endParaRPr kumimoji="0" lang="zh-CN" altLang="en-US" sz="2800" b="1" dirty="0">
              <a:solidFill>
                <a:srgbClr val="C00000"/>
              </a:solidFill>
              <a:latin typeface="Adobe 黑体 Std R" charset="-122"/>
              <a:ea typeface="Adobe 黑体 Std R" charset="-122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93977B15-D82B-EA49-A3C7-A716A573449F}"/>
              </a:ext>
            </a:extLst>
          </p:cNvPr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26" name="直线连接符 46">
              <a:extLst>
                <a:ext uri="{FF2B5EF4-FFF2-40B4-BE49-F238E27FC236}">
                  <a16:creationId xmlns:a16="http://schemas.microsoft.com/office/drawing/2014/main" id="{0EE7C2F2-03D6-0B49-8950-A7CA2C75009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直线连接符 48">
              <a:extLst>
                <a:ext uri="{FF2B5EF4-FFF2-40B4-BE49-F238E27FC236}">
                  <a16:creationId xmlns:a16="http://schemas.microsoft.com/office/drawing/2014/main" id="{ED4A94D5-9195-674B-B412-93F05E1FC55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" name="直线连接符 49">
              <a:extLst>
                <a:ext uri="{FF2B5EF4-FFF2-40B4-BE49-F238E27FC236}">
                  <a16:creationId xmlns:a16="http://schemas.microsoft.com/office/drawing/2014/main" id="{70AB2409-D2B6-C24E-ABDC-8DBBEA13BF4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9" name="Line 2">
              <a:extLst>
                <a:ext uri="{FF2B5EF4-FFF2-40B4-BE49-F238E27FC236}">
                  <a16:creationId xmlns:a16="http://schemas.microsoft.com/office/drawing/2014/main" id="{D72F6753-1F16-9B49-84FF-655F23F790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4" name="矩形 2">
            <a:extLst>
              <a:ext uri="{FF2B5EF4-FFF2-40B4-BE49-F238E27FC236}">
                <a16:creationId xmlns:a16="http://schemas.microsoft.com/office/drawing/2014/main" id="{183B6C5B-63DF-ED85-90BB-858DA4D2FC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6081" y="6017668"/>
            <a:ext cx="10259828" cy="492443"/>
          </a:xfrm>
          <a:prstGeom prst="rect">
            <a:avLst/>
          </a:prstGeom>
          <a:solidFill>
            <a:srgbClr val="008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2600" b="1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关键问题：标准模型到底是不是终极理论？是否存在新物理？</a:t>
            </a:r>
            <a:endParaRPr lang="en-US" altLang="zh-CN" sz="2600" b="1" dirty="0">
              <a:solidFill>
                <a:schemeClr val="bg1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C1E6365-BBCB-B4A3-00EB-92AFFE0DB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80" y="2065313"/>
            <a:ext cx="2849825" cy="326146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6E3C408-5498-1728-D859-CB677E420D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391"/>
          <a:stretch/>
        </p:blipFill>
        <p:spPr>
          <a:xfrm>
            <a:off x="3996035" y="1843961"/>
            <a:ext cx="7348935" cy="323792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3E6D38D-7A7C-3899-26A3-6DD55BB711C0}"/>
              </a:ext>
            </a:extLst>
          </p:cNvPr>
          <p:cNvSpPr txBox="1"/>
          <p:nvPr/>
        </p:nvSpPr>
        <p:spPr>
          <a:xfrm>
            <a:off x="4954278" y="5313664"/>
            <a:ext cx="62715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SimSun" panose="02010600030101010101" pitchFamily="2" charset="-122"/>
                <a:ea typeface="SimSun" panose="02010600030101010101" pitchFamily="2" charset="-122"/>
              </a:rPr>
              <a:t>标准模型的</a:t>
            </a:r>
            <a:r>
              <a:rPr lang="en-US" altLang="zh-CN" b="1" dirty="0">
                <a:latin typeface="SimSun" panose="02010600030101010101" pitchFamily="2" charset="-122"/>
                <a:ea typeface="SimSun" panose="02010600030101010101" pitchFamily="2" charset="-122"/>
              </a:rPr>
              <a:t>CP</a:t>
            </a:r>
            <a:r>
              <a:rPr lang="zh-CN" altLang="en-US" b="1" dirty="0">
                <a:latin typeface="SimSun" panose="02010600030101010101" pitchFamily="2" charset="-122"/>
                <a:ea typeface="SimSun" panose="02010600030101010101" pitchFamily="2" charset="-122"/>
              </a:rPr>
              <a:t>破坏</a:t>
            </a:r>
            <a:r>
              <a:rPr lang="zh-CN" altLang="en-US" sz="1800" b="1" dirty="0">
                <a:latin typeface="SimSun" panose="02010600030101010101" pitchFamily="2" charset="-122"/>
                <a:ea typeface="SimSun" panose="02010600030101010101" pitchFamily="2" charset="-122"/>
              </a:rPr>
              <a:t>比宇宙中物质</a:t>
            </a:r>
            <a:r>
              <a:rPr lang="en-US" altLang="zh-CN" sz="1800" b="1" dirty="0">
                <a:latin typeface="SimSun" panose="02010600030101010101" pitchFamily="2" charset="-122"/>
                <a:ea typeface="SimSun" panose="02010600030101010101" pitchFamily="2" charset="-122"/>
              </a:rPr>
              <a:t>-</a:t>
            </a:r>
            <a:r>
              <a:rPr lang="zh-CN" altLang="en-US" sz="1800" b="1" dirty="0">
                <a:latin typeface="SimSun" panose="02010600030101010101" pitchFamily="2" charset="-122"/>
                <a:ea typeface="SimSun" panose="02010600030101010101" pitchFamily="2" charset="-122"/>
              </a:rPr>
              <a:t>反物质不对称</a:t>
            </a:r>
            <a:r>
              <a:rPr lang="zh-CN" altLang="en-US" sz="18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小</a:t>
            </a:r>
            <a:r>
              <a:rPr lang="en-US" altLang="zh-CN" sz="18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10</a:t>
            </a:r>
            <a:r>
              <a:rPr lang="zh-CN" altLang="en-US" sz="18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个量级</a:t>
            </a:r>
            <a:endParaRPr lang="zh-CN" altLang="en-US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42380219"/>
      </p:ext>
    </p:extLst>
  </p:cSld>
  <p:clrMapOvr>
    <a:masterClrMapping/>
  </p:clrMapOvr>
  <p:transition advTm="3094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3">
            <a:extLst>
              <a:ext uri="{FF2B5EF4-FFF2-40B4-BE49-F238E27FC236}">
                <a16:creationId xmlns:a16="http://schemas.microsoft.com/office/drawing/2014/main" id="{AEE204BE-B2B4-2F45-B6E1-9FB1F7005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49" y="195263"/>
            <a:ext cx="73968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dobe 黑体 Std R" charset="-122"/>
                <a:cs typeface="Times New Roman" panose="02020603050405020304" pitchFamily="18" charset="0"/>
              </a:rPr>
              <a:t>How to calculate PDF in </a:t>
            </a:r>
            <a:r>
              <a:rPr kumimoji="0" lang="en-US" altLang="zh-C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dobe 黑体 Std R" charset="-122"/>
                <a:cs typeface="Times New Roman" panose="02020603050405020304" pitchFamily="18" charset="0"/>
              </a:rPr>
              <a:t>LaMET</a:t>
            </a:r>
            <a:r>
              <a:rPr kumimoji="0"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dobe 黑体 Std R" charset="-122"/>
                <a:cs typeface="Times New Roman" panose="02020603050405020304" pitchFamily="18" charset="0"/>
              </a:rPr>
              <a:t>?</a:t>
            </a:r>
            <a:endParaRPr kumimoji="0" lang="zh-CN" alt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Adobe 黑体 Std R" charset="-122"/>
              <a:cs typeface="Times New Roman" panose="02020603050405020304" pitchFamily="18" charset="0"/>
            </a:endParaRPr>
          </a:p>
        </p:txBody>
      </p:sp>
      <p:sp>
        <p:nvSpPr>
          <p:cNvPr id="16388" name="灯片编号占位符 4">
            <a:extLst>
              <a:ext uri="{FF2B5EF4-FFF2-40B4-BE49-F238E27FC236}">
                <a16:creationId xmlns:a16="http://schemas.microsoft.com/office/drawing/2014/main" id="{708FFFFE-F532-354A-A2AE-FF253D062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EB86A68A-1CDC-1D45-852A-F50618408486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30</a:t>
            </a:fld>
            <a:endParaRPr kumimoji="0" lang="zh-CN" altLang="en-US" sz="280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6BE3A567-B6BE-1914-E015-B6962857FBC6}"/>
              </a:ext>
            </a:extLst>
          </p:cNvPr>
          <p:cNvSpPr txBox="1"/>
          <p:nvPr/>
        </p:nvSpPr>
        <p:spPr>
          <a:xfrm>
            <a:off x="853082" y="1176536"/>
            <a:ext cx="4918468" cy="461665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Step 2: Perturbative Hard kernel</a:t>
            </a:r>
            <a:endParaRPr lang="zh-CN" altLang="en-US" sz="24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3F5FDAF-92C7-C5E1-1DB8-100E0C6FCD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14" y="1856131"/>
            <a:ext cx="4788336" cy="2408252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749A20F7-3AA8-ADB7-1C2B-3F6CE6DA8948}"/>
              </a:ext>
            </a:extLst>
          </p:cNvPr>
          <p:cNvSpPr/>
          <p:nvPr/>
        </p:nvSpPr>
        <p:spPr>
          <a:xfrm>
            <a:off x="721918" y="5161655"/>
            <a:ext cx="32367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Cut off scheme: </a:t>
            </a:r>
          </a:p>
          <a:p>
            <a:r>
              <a:rPr lang="en-US" altLang="zh-CN" dirty="0"/>
              <a:t>(</a:t>
            </a:r>
            <a:r>
              <a:rPr lang="en-US" altLang="zh-CN" dirty="0" err="1"/>
              <a:t>Xiong</a:t>
            </a:r>
            <a:r>
              <a:rPr lang="en-US" altLang="zh-CN" dirty="0"/>
              <a:t>, Ji, Zhang, Zhao,2013)</a:t>
            </a:r>
            <a:endParaRPr lang="zh-CN" altLang="en-US" dirty="0"/>
          </a:p>
          <a:p>
            <a:endParaRPr lang="en-US" altLang="zh-CN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5C1EB23-D3BF-A6F1-1BF8-CFF668BE4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873" y="2570834"/>
            <a:ext cx="495124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1B1316E9-8575-8F81-32C9-FBA5045B7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038" y="4529370"/>
            <a:ext cx="7443029" cy="1755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6C87C28F-618F-80FF-9DF8-7A96CDB37BAF}"/>
              </a:ext>
            </a:extLst>
          </p:cNvPr>
          <p:cNvSpPr/>
          <p:nvPr/>
        </p:nvSpPr>
        <p:spPr>
          <a:xfrm>
            <a:off x="5914916" y="1704010"/>
            <a:ext cx="28488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/>
              <a:t>Quasi PDF at one loop </a:t>
            </a:r>
            <a:endParaRPr lang="zh-CN" altLang="en-US" sz="2000" dirty="0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E89F1005-F1E3-5C13-F3D3-B996FE504C6E}"/>
              </a:ext>
            </a:extLst>
          </p:cNvPr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12" name="直线连接符 46">
              <a:extLst>
                <a:ext uri="{FF2B5EF4-FFF2-40B4-BE49-F238E27FC236}">
                  <a16:creationId xmlns:a16="http://schemas.microsoft.com/office/drawing/2014/main" id="{08080C9D-D2B8-A00A-4E29-8E919693866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直线连接符 48">
              <a:extLst>
                <a:ext uri="{FF2B5EF4-FFF2-40B4-BE49-F238E27FC236}">
                  <a16:creationId xmlns:a16="http://schemas.microsoft.com/office/drawing/2014/main" id="{A052EC78-D52F-FABB-1048-25498C33830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直线连接符 49">
              <a:extLst>
                <a:ext uri="{FF2B5EF4-FFF2-40B4-BE49-F238E27FC236}">
                  <a16:creationId xmlns:a16="http://schemas.microsoft.com/office/drawing/2014/main" id="{79571C7D-DFCE-6FF1-9D00-829A55A1192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" name="Line 2">
              <a:extLst>
                <a:ext uri="{FF2B5EF4-FFF2-40B4-BE49-F238E27FC236}">
                  <a16:creationId xmlns:a16="http://schemas.microsoft.com/office/drawing/2014/main" id="{97414B0B-BD53-EEA7-3D76-A8699BB772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761249045"/>
      </p:ext>
    </p:extLst>
  </p:cSld>
  <p:clrMapOvr>
    <a:masterClrMapping/>
  </p:clrMapOvr>
  <p:transition advTm="3094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3">
            <a:extLst>
              <a:ext uri="{FF2B5EF4-FFF2-40B4-BE49-F238E27FC236}">
                <a16:creationId xmlns:a16="http://schemas.microsoft.com/office/drawing/2014/main" id="{AEE204BE-B2B4-2F45-B6E1-9FB1F7005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49" y="195263"/>
            <a:ext cx="73968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dobe 黑体 Std R" charset="-122"/>
                <a:cs typeface="Times New Roman" panose="02020603050405020304" pitchFamily="18" charset="0"/>
              </a:rPr>
              <a:t>How to calculate PDF in </a:t>
            </a:r>
            <a:r>
              <a:rPr kumimoji="0" lang="en-US" altLang="zh-C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dobe 黑体 Std R" charset="-122"/>
                <a:cs typeface="Times New Roman" panose="02020603050405020304" pitchFamily="18" charset="0"/>
              </a:rPr>
              <a:t>LaMET</a:t>
            </a:r>
            <a:r>
              <a:rPr kumimoji="0"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dobe 黑体 Std R" charset="-122"/>
                <a:cs typeface="Times New Roman" panose="02020603050405020304" pitchFamily="18" charset="0"/>
              </a:rPr>
              <a:t>?</a:t>
            </a:r>
            <a:endParaRPr kumimoji="0" lang="zh-CN" alt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Adobe 黑体 Std R" charset="-122"/>
              <a:cs typeface="Times New Roman" panose="02020603050405020304" pitchFamily="18" charset="0"/>
            </a:endParaRPr>
          </a:p>
        </p:txBody>
      </p:sp>
      <p:sp>
        <p:nvSpPr>
          <p:cNvPr id="16388" name="灯片编号占位符 4">
            <a:extLst>
              <a:ext uri="{FF2B5EF4-FFF2-40B4-BE49-F238E27FC236}">
                <a16:creationId xmlns:a16="http://schemas.microsoft.com/office/drawing/2014/main" id="{708FFFFE-F532-354A-A2AE-FF253D062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EB86A68A-1CDC-1D45-852A-F50618408486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31</a:t>
            </a:fld>
            <a:endParaRPr kumimoji="0" lang="zh-CN" altLang="en-US" sz="2800"/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DBD54AD9-6198-4572-BEB7-1ABF93B19755}"/>
              </a:ext>
            </a:extLst>
          </p:cNvPr>
          <p:cNvSpPr txBox="1"/>
          <p:nvPr/>
        </p:nvSpPr>
        <p:spPr>
          <a:xfrm>
            <a:off x="1233829" y="1350624"/>
            <a:ext cx="7115942" cy="461665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Step 3: Matching and Extrapolation</a:t>
            </a:r>
            <a:endParaRPr lang="zh-CN" alt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885186-BD45-F4E8-1381-2276422AB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6053" y="1989024"/>
            <a:ext cx="7590976" cy="890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308C3A86-C83D-B9FE-B0D7-69D5A26E39E9}"/>
              </a:ext>
            </a:extLst>
          </p:cNvPr>
          <p:cNvSpPr/>
          <p:nvPr/>
        </p:nvSpPr>
        <p:spPr>
          <a:xfrm>
            <a:off x="2916052" y="1989024"/>
            <a:ext cx="1545898" cy="868980"/>
          </a:xfrm>
          <a:prstGeom prst="rect">
            <a:avLst/>
          </a:prstGeom>
          <a:solidFill>
            <a:schemeClr val="accent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6E20071-2A4C-6351-41D1-8FF1FA91A23D}"/>
              </a:ext>
            </a:extLst>
          </p:cNvPr>
          <p:cNvSpPr/>
          <p:nvPr/>
        </p:nvSpPr>
        <p:spPr>
          <a:xfrm>
            <a:off x="5352571" y="1989024"/>
            <a:ext cx="1191098" cy="868980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0661B0E-4DC5-4AB9-1548-EF061160B2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972" y="3152709"/>
            <a:ext cx="4850860" cy="3166534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47B0AAC4-9DC6-0436-ABA6-9B237B053C9E}"/>
              </a:ext>
            </a:extLst>
          </p:cNvPr>
          <p:cNvSpPr/>
          <p:nvPr/>
        </p:nvSpPr>
        <p:spPr>
          <a:xfrm>
            <a:off x="2295181" y="4135811"/>
            <a:ext cx="15277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sz="1200" dirty="0">
                <a:latin typeface="CMR10"/>
              </a:rPr>
              <a:t>Green: varying the truncation from </a:t>
            </a:r>
            <a:r>
              <a:rPr lang="en" altLang="zh-CN" sz="1200" dirty="0">
                <a:latin typeface="CMMI10"/>
              </a:rPr>
              <a:t>z </a:t>
            </a:r>
            <a:r>
              <a:rPr lang="en" altLang="zh-CN" sz="1200" dirty="0">
                <a:latin typeface="CMR10"/>
              </a:rPr>
              <a:t>= 10</a:t>
            </a:r>
            <a:r>
              <a:rPr lang="en" altLang="zh-CN" sz="1200" dirty="0">
                <a:latin typeface="CMMI10"/>
              </a:rPr>
              <a:t>a </a:t>
            </a:r>
            <a:r>
              <a:rPr lang="en" altLang="zh-CN" sz="1200" dirty="0">
                <a:latin typeface="CMR10"/>
              </a:rPr>
              <a:t>to 14</a:t>
            </a:r>
            <a:r>
              <a:rPr lang="en" altLang="zh-CN" sz="1200" dirty="0">
                <a:latin typeface="CMMI10"/>
              </a:rPr>
              <a:t>a</a:t>
            </a:r>
          </a:p>
          <a:p>
            <a:r>
              <a:rPr lang="en" altLang="zh-CN" sz="1200" dirty="0">
                <a:latin typeface="CMMI10"/>
              </a:rPr>
              <a:t>Blue: derivative method </a:t>
            </a:r>
            <a:endParaRPr lang="en" altLang="zh-CN" sz="1200" dirty="0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A1A0F3C0-7C09-7455-FAA2-50975799BD14}"/>
              </a:ext>
            </a:extLst>
          </p:cNvPr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16" name="直线连接符 46">
              <a:extLst>
                <a:ext uri="{FF2B5EF4-FFF2-40B4-BE49-F238E27FC236}">
                  <a16:creationId xmlns:a16="http://schemas.microsoft.com/office/drawing/2014/main" id="{240E6ABE-439C-3594-C0C5-C55A39E003A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直线连接符 48">
              <a:extLst>
                <a:ext uri="{FF2B5EF4-FFF2-40B4-BE49-F238E27FC236}">
                  <a16:creationId xmlns:a16="http://schemas.microsoft.com/office/drawing/2014/main" id="{F6470D18-8E45-0EBF-6460-F7C34F86D14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直线连接符 49">
              <a:extLst>
                <a:ext uri="{FF2B5EF4-FFF2-40B4-BE49-F238E27FC236}">
                  <a16:creationId xmlns:a16="http://schemas.microsoft.com/office/drawing/2014/main" id="{21B2962C-817D-C9BB-61BD-DD5593FF3C5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" name="Line 2">
              <a:extLst>
                <a:ext uri="{FF2B5EF4-FFF2-40B4-BE49-F238E27FC236}">
                  <a16:creationId xmlns:a16="http://schemas.microsoft.com/office/drawing/2014/main" id="{B7F97736-13FE-867D-AF62-B383A9B164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53833270"/>
      </p:ext>
    </p:extLst>
  </p:cSld>
  <p:clrMapOvr>
    <a:masterClrMapping/>
  </p:clrMapOvr>
  <p:transition advTm="3094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3">
            <a:extLst>
              <a:ext uri="{FF2B5EF4-FFF2-40B4-BE49-F238E27FC236}">
                <a16:creationId xmlns:a16="http://schemas.microsoft.com/office/drawing/2014/main" id="{AEE204BE-B2B4-2F45-B6E1-9FB1F7005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49" y="195263"/>
            <a:ext cx="73968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dobe 黑体 Std R" charset="-122"/>
                <a:cs typeface="Times New Roman" panose="02020603050405020304" pitchFamily="18" charset="0"/>
              </a:rPr>
              <a:t>How to calculate PDF in </a:t>
            </a:r>
            <a:r>
              <a:rPr kumimoji="0" lang="en-US" altLang="zh-C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dobe 黑体 Std R" charset="-122"/>
                <a:cs typeface="Times New Roman" panose="02020603050405020304" pitchFamily="18" charset="0"/>
              </a:rPr>
              <a:t>LaMET</a:t>
            </a:r>
            <a:r>
              <a:rPr kumimoji="0"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dobe 黑体 Std R" charset="-122"/>
                <a:cs typeface="Times New Roman" panose="02020603050405020304" pitchFamily="18" charset="0"/>
              </a:rPr>
              <a:t>?</a:t>
            </a:r>
            <a:endParaRPr kumimoji="0" lang="zh-CN" alt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Adobe 黑体 Std R" charset="-122"/>
              <a:cs typeface="Times New Roman" panose="02020603050405020304" pitchFamily="18" charset="0"/>
            </a:endParaRPr>
          </a:p>
        </p:txBody>
      </p:sp>
      <p:sp>
        <p:nvSpPr>
          <p:cNvPr id="16388" name="灯片编号占位符 4">
            <a:extLst>
              <a:ext uri="{FF2B5EF4-FFF2-40B4-BE49-F238E27FC236}">
                <a16:creationId xmlns:a16="http://schemas.microsoft.com/office/drawing/2014/main" id="{708FFFFE-F532-354A-A2AE-FF253D062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EB86A68A-1CDC-1D45-852A-F50618408486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32</a:t>
            </a:fld>
            <a:endParaRPr kumimoji="0" lang="zh-CN" altLang="en-US" sz="2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04400A1E-DA6F-328D-FB6D-D9E18AC03F15}"/>
                  </a:ext>
                </a:extLst>
              </p:cNvPr>
              <p:cNvSpPr txBox="1"/>
              <p:nvPr/>
            </p:nvSpPr>
            <p:spPr>
              <a:xfrm>
                <a:off x="4438432" y="1300626"/>
                <a:ext cx="3880338" cy="28309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i="1" dirty="0">
                          <a:latin typeface="Cambria Math" charset="0"/>
                        </a:rPr>
                        <m:t>𝑢</m:t>
                      </m:r>
                      <m:d>
                        <m:dPr>
                          <m:ctrlPr>
                            <a:rPr kumimoji="1" lang="en-US" altLang="zh-CN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i="1" dirty="0"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kumimoji="1" lang="en-US" altLang="zh-CN" i="1" dirty="0">
                          <a:latin typeface="Cambria Math" charset="0"/>
                        </a:rPr>
                        <m:t>−</m:t>
                      </m:r>
                      <m:r>
                        <a:rPr kumimoji="1" lang="en-US" altLang="zh-CN" i="1" dirty="0">
                          <a:latin typeface="Cambria Math" charset="0"/>
                        </a:rPr>
                        <m:t>𝑑</m:t>
                      </m:r>
                      <m:d>
                        <m:dPr>
                          <m:ctrlPr>
                            <a:rPr kumimoji="1" lang="en-US" altLang="zh-CN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i="1" dirty="0"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kumimoji="1" lang="en-US" altLang="zh-CN" i="1" dirty="0">
                          <a:latin typeface="Cambria Math" charset="0"/>
                        </a:rPr>
                        <m:t>−</m:t>
                      </m:r>
                      <m:acc>
                        <m:accPr>
                          <m:chr m:val="̅"/>
                          <m:ctrlPr>
                            <a:rPr kumimoji="1" lang="en-US" altLang="zh-CN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i="1" dirty="0">
                              <a:latin typeface="Cambria Math" charset="0"/>
                            </a:rPr>
                            <m:t>𝑢</m:t>
                          </m:r>
                        </m:e>
                      </m:acc>
                      <m:d>
                        <m:dPr>
                          <m:ctrlPr>
                            <a:rPr kumimoji="1" lang="en-US" altLang="zh-CN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i="1" dirty="0">
                              <a:latin typeface="Cambria Math" charset="0"/>
                            </a:rPr>
                            <m:t>−</m:t>
                          </m:r>
                          <m:r>
                            <a:rPr kumimoji="1" lang="en-US" altLang="zh-CN" i="1" dirty="0"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kumimoji="1" lang="en-US" altLang="zh-CN" i="1" dirty="0">
                          <a:latin typeface="Cambria Math" charset="0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kumimoji="1" lang="en-US" altLang="zh-CN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i="1" dirty="0">
                              <a:latin typeface="Cambria Math" charset="0"/>
                            </a:rPr>
                            <m:t>𝑑</m:t>
                          </m:r>
                        </m:e>
                      </m:acc>
                      <m:r>
                        <a:rPr kumimoji="1" lang="en-US" altLang="zh-CN" i="1" dirty="0">
                          <a:latin typeface="Cambria Math" charset="0"/>
                        </a:rPr>
                        <m:t>(−</m:t>
                      </m:r>
                      <m:r>
                        <a:rPr kumimoji="1" lang="en-US" altLang="zh-CN" i="1" dirty="0">
                          <a:latin typeface="Cambria Math" charset="0"/>
                        </a:rPr>
                        <m:t>𝑥</m:t>
                      </m:r>
                      <m:r>
                        <a:rPr kumimoji="1" lang="en-US" altLang="zh-CN" i="1" dirty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04400A1E-DA6F-328D-FB6D-D9E18AC03F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8432" y="1300626"/>
                <a:ext cx="3880338" cy="283091"/>
              </a:xfrm>
              <a:prstGeom prst="rect">
                <a:avLst/>
              </a:prstGeom>
              <a:blipFill>
                <a:blip r:embed="rId3"/>
                <a:stretch>
                  <a:fillRect t="-4348" b="-304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>
            <a:extLst>
              <a:ext uri="{FF2B5EF4-FFF2-40B4-BE49-F238E27FC236}">
                <a16:creationId xmlns:a16="http://schemas.microsoft.com/office/drawing/2014/main" id="{76EA4BBC-36EC-2457-B76A-AED0C89F5158}"/>
              </a:ext>
            </a:extLst>
          </p:cNvPr>
          <p:cNvSpPr/>
          <p:nvPr/>
        </p:nvSpPr>
        <p:spPr>
          <a:xfrm>
            <a:off x="7368694" y="5456809"/>
            <a:ext cx="32063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LPC:</a:t>
            </a:r>
            <a:r>
              <a:rPr lang="en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PRD 101,034020(2020)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A96C43C-176F-6164-9BC2-4E76E5B35D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601" y="1768099"/>
            <a:ext cx="4831599" cy="322967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00279BE-64CD-545C-D89D-1F8F3E78EE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726" y="2083268"/>
            <a:ext cx="4416363" cy="3293769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24B73BD5-ECD9-54A2-8C30-C84F3640CACC}"/>
              </a:ext>
            </a:extLst>
          </p:cNvPr>
          <p:cNvSpPr/>
          <p:nvPr/>
        </p:nvSpPr>
        <p:spPr>
          <a:xfrm>
            <a:off x="1381871" y="5538636"/>
            <a:ext cx="3488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CN" i="1" dirty="0"/>
              <a:t>ETMC: PRL</a:t>
            </a:r>
            <a:r>
              <a:rPr lang="en" altLang="zh-CN" dirty="0"/>
              <a:t> 121, 112001(2018)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48E4C1D9-4A6A-3797-FBE8-149CA741052C}"/>
              </a:ext>
            </a:extLst>
          </p:cNvPr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15" name="直线连接符 46">
              <a:extLst>
                <a:ext uri="{FF2B5EF4-FFF2-40B4-BE49-F238E27FC236}">
                  <a16:creationId xmlns:a16="http://schemas.microsoft.com/office/drawing/2014/main" id="{FC09AE01-4F2D-BA15-BD6E-19077991586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直线连接符 48">
              <a:extLst>
                <a:ext uri="{FF2B5EF4-FFF2-40B4-BE49-F238E27FC236}">
                  <a16:creationId xmlns:a16="http://schemas.microsoft.com/office/drawing/2014/main" id="{E543CD5A-A735-0E40-06AE-D12EEFED30A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直线连接符 49">
              <a:extLst>
                <a:ext uri="{FF2B5EF4-FFF2-40B4-BE49-F238E27FC236}">
                  <a16:creationId xmlns:a16="http://schemas.microsoft.com/office/drawing/2014/main" id="{E5B4EF86-7130-B334-57BD-980DBFFEC20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" name="Line 2">
              <a:extLst>
                <a:ext uri="{FF2B5EF4-FFF2-40B4-BE49-F238E27FC236}">
                  <a16:creationId xmlns:a16="http://schemas.microsoft.com/office/drawing/2014/main" id="{4E0169F8-5FFE-9FC5-580F-93A630BD31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94471730"/>
      </p:ext>
    </p:extLst>
  </p:cSld>
  <p:clrMapOvr>
    <a:masterClrMapping/>
  </p:clrMapOvr>
  <p:transition advTm="3094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4159FCF-70CC-DD42-B5CC-9C77423CE98A}"/>
              </a:ext>
            </a:extLst>
          </p:cNvPr>
          <p:cNvSpPr/>
          <p:nvPr/>
        </p:nvSpPr>
        <p:spPr bwMode="auto">
          <a:xfrm>
            <a:off x="539637" y="1354759"/>
            <a:ext cx="10628225" cy="5261693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6385" name="Text Box 3">
            <a:extLst>
              <a:ext uri="{FF2B5EF4-FFF2-40B4-BE49-F238E27FC236}">
                <a16:creationId xmlns:a16="http://schemas.microsoft.com/office/drawing/2014/main" id="{AEE204BE-B2B4-2F45-B6E1-9FB1F7005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263"/>
            <a:ext cx="60134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dobe 黑体 Std R" charset="-122"/>
                <a:cs typeface="Times New Roman" panose="02020603050405020304" pitchFamily="18" charset="0"/>
              </a:rPr>
              <a:t>Outline</a:t>
            </a:r>
            <a:endParaRPr kumimoji="0" lang="zh-CN" alt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Adobe 黑体 Std R" charset="-122"/>
              <a:cs typeface="Times New Roman" panose="02020603050405020304" pitchFamily="18" charset="0"/>
            </a:endParaRPr>
          </a:p>
        </p:txBody>
      </p:sp>
      <p:sp>
        <p:nvSpPr>
          <p:cNvPr id="16386" name="TextBox 8">
            <a:extLst>
              <a:ext uri="{FF2B5EF4-FFF2-40B4-BE49-F238E27FC236}">
                <a16:creationId xmlns:a16="http://schemas.microsoft.com/office/drawing/2014/main" id="{083E5729-738D-2249-8621-4CC670E4D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975" y="1593802"/>
            <a:ext cx="10836275" cy="4929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现代粒子物理的挑战</a:t>
            </a:r>
            <a:r>
              <a:rPr lang="zh-CN" altLang="en-US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r>
              <a:rPr lang="en-US" altLang="zh-CN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PDF </a:t>
            </a:r>
            <a:r>
              <a:rPr lang="zh-CN" altLang="en-US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与</a:t>
            </a:r>
            <a:r>
              <a:rPr lang="en-US" altLang="zh-CN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LCDA</a:t>
            </a:r>
            <a:endParaRPr lang="zh-CN" altLang="en-US" b="0" i="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" altLang="zh-CN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PDF 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与 </a:t>
            </a:r>
            <a:r>
              <a:rPr lang="en" altLang="zh-CN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LCDA 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的计算困境</a:t>
            </a:r>
          </a:p>
          <a:p>
            <a:pPr algn="l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" altLang="zh-CN" b="0" i="0" dirty="0" err="1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LaMET</a:t>
            </a:r>
            <a:r>
              <a:rPr lang="zh-CN" altLang="en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与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准分布振幅的因子化</a:t>
            </a:r>
          </a:p>
          <a:p>
            <a:pPr algn="l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" altLang="zh-CN" b="0" i="0" dirty="0" err="1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LaMET</a:t>
            </a:r>
            <a:r>
              <a:rPr lang="en" altLang="zh-CN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的实施步骤</a:t>
            </a:r>
          </a:p>
          <a:p>
            <a:pPr algn="l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" altLang="zh-CN" b="0" i="0" dirty="0" err="1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LaMET</a:t>
            </a:r>
            <a:r>
              <a:rPr lang="en" altLang="zh-CN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的研究现状</a:t>
            </a:r>
            <a:endParaRPr lang="zh-CN" altLang="en" b="0" i="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" altLang="zh-CN" b="0" i="0" dirty="0" err="1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LaMET</a:t>
            </a:r>
            <a:r>
              <a:rPr lang="en" altLang="zh-CN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的未来展望</a:t>
            </a:r>
            <a:endParaRPr kumimoji="0" lang="en-US" altLang="zh-CN" sz="4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388" name="灯片编号占位符 4">
            <a:extLst>
              <a:ext uri="{FF2B5EF4-FFF2-40B4-BE49-F238E27FC236}">
                <a16:creationId xmlns:a16="http://schemas.microsoft.com/office/drawing/2014/main" id="{708FFFFE-F532-354A-A2AE-FF253D062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EB86A68A-1CDC-1D45-852A-F50618408486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33</a:t>
            </a:fld>
            <a:endParaRPr kumimoji="0" lang="zh-CN" altLang="en-US" sz="2800"/>
          </a:p>
        </p:txBody>
      </p:sp>
      <p:sp>
        <p:nvSpPr>
          <p:cNvPr id="9" name="Line 2">
            <a:extLst>
              <a:ext uri="{FF2B5EF4-FFF2-40B4-BE49-F238E27FC236}">
                <a16:creationId xmlns:a16="http://schemas.microsoft.com/office/drawing/2014/main" id="{9A91CE70-3439-9045-AB18-4D1E8D6D5403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319041"/>
      </p:ext>
    </p:extLst>
  </p:cSld>
  <p:clrMapOvr>
    <a:masterClrMapping/>
  </p:clrMapOvr>
  <p:transition advTm="3094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3">
            <a:extLst>
              <a:ext uri="{FF2B5EF4-FFF2-40B4-BE49-F238E27FC236}">
                <a16:creationId xmlns:a16="http://schemas.microsoft.com/office/drawing/2014/main" id="{AEE204BE-B2B4-2F45-B6E1-9FB1F7005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49" y="195263"/>
            <a:ext cx="73968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dobe 黑体 Std R" charset="-122"/>
                <a:cs typeface="Times New Roman" panose="02020603050405020304" pitchFamily="18" charset="0"/>
              </a:rPr>
              <a:t>Recent Progress in </a:t>
            </a:r>
            <a:r>
              <a:rPr kumimoji="0" lang="en-US" altLang="zh-C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dobe 黑体 Std R" charset="-122"/>
                <a:cs typeface="Times New Roman" panose="02020603050405020304" pitchFamily="18" charset="0"/>
              </a:rPr>
              <a:t>LaMET</a:t>
            </a:r>
            <a:endParaRPr kumimoji="0" lang="en-US" altLang="zh-CN" sz="3600" b="1" dirty="0">
              <a:solidFill>
                <a:srgbClr val="C00000"/>
              </a:solidFill>
              <a:latin typeface="Times New Roman" panose="02020603050405020304" pitchFamily="18" charset="0"/>
              <a:ea typeface="Adobe 黑体 Std R" charset="-122"/>
              <a:cs typeface="Times New Roman" panose="02020603050405020304" pitchFamily="18" charset="0"/>
            </a:endParaRPr>
          </a:p>
        </p:txBody>
      </p:sp>
      <p:sp>
        <p:nvSpPr>
          <p:cNvPr id="16388" name="灯片编号占位符 4">
            <a:extLst>
              <a:ext uri="{FF2B5EF4-FFF2-40B4-BE49-F238E27FC236}">
                <a16:creationId xmlns:a16="http://schemas.microsoft.com/office/drawing/2014/main" id="{708FFFFE-F532-354A-A2AE-FF253D062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EB86A68A-1CDC-1D45-852A-F50618408486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34</a:t>
            </a:fld>
            <a:endParaRPr kumimoji="0" lang="zh-CN" altLang="en-US" sz="2800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48E4C1D9-4A6A-3797-FBE8-149CA741052C}"/>
              </a:ext>
            </a:extLst>
          </p:cNvPr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15" name="直线连接符 46">
              <a:extLst>
                <a:ext uri="{FF2B5EF4-FFF2-40B4-BE49-F238E27FC236}">
                  <a16:creationId xmlns:a16="http://schemas.microsoft.com/office/drawing/2014/main" id="{FC09AE01-4F2D-BA15-BD6E-19077991586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直线连接符 48">
              <a:extLst>
                <a:ext uri="{FF2B5EF4-FFF2-40B4-BE49-F238E27FC236}">
                  <a16:creationId xmlns:a16="http://schemas.microsoft.com/office/drawing/2014/main" id="{E543CD5A-A735-0E40-06AE-D12EEFED30A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直线连接符 49">
              <a:extLst>
                <a:ext uri="{FF2B5EF4-FFF2-40B4-BE49-F238E27FC236}">
                  <a16:creationId xmlns:a16="http://schemas.microsoft.com/office/drawing/2014/main" id="{E5B4EF86-7130-B334-57BD-980DBFFEC20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" name="Line 2">
              <a:extLst>
                <a:ext uri="{FF2B5EF4-FFF2-40B4-BE49-F238E27FC236}">
                  <a16:creationId xmlns:a16="http://schemas.microsoft.com/office/drawing/2014/main" id="{4E0169F8-5FFE-9FC5-580F-93A630BD31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DE602FF6-0AA9-3086-FAC5-FD18C4E80841}"/>
              </a:ext>
            </a:extLst>
          </p:cNvPr>
          <p:cNvSpPr/>
          <p:nvPr/>
        </p:nvSpPr>
        <p:spPr>
          <a:xfrm>
            <a:off x="1116082" y="1193775"/>
            <a:ext cx="8219863" cy="3902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PDF: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Quark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unpolarized, helicity,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transversity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Gluon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GPD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en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TMDPDF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en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Deuteron PDF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en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BAA9F69-B395-A301-7EA6-10196311E732}"/>
              </a:ext>
            </a:extLst>
          </p:cNvPr>
          <p:cNvSpPr txBox="1"/>
          <p:nvPr/>
        </p:nvSpPr>
        <p:spPr>
          <a:xfrm>
            <a:off x="1776072" y="5556439"/>
            <a:ext cx="88477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X.~Ji, Y.~S.~Liu, Y.~Liu, J.~H.~Zhang and Y.~Zhao,``Large-momentum effective theory,''</a:t>
            </a:r>
          </a:p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Rev. Mod. Phys. \textbf{93}, no.3, 035005 (2021)[arXiv:2004.03543 [hep-ph]]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93DEA81-42FF-9D03-4ADA-75264EDF6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5492" y="1471205"/>
            <a:ext cx="2150407" cy="180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563870"/>
      </p:ext>
    </p:extLst>
  </p:cSld>
  <p:clrMapOvr>
    <a:masterClrMapping/>
  </p:clrMapOvr>
  <p:transition advTm="3094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灯片编号占位符 4">
            <a:extLst>
              <a:ext uri="{FF2B5EF4-FFF2-40B4-BE49-F238E27FC236}">
                <a16:creationId xmlns:a16="http://schemas.microsoft.com/office/drawing/2014/main" id="{5F779316-AAEE-E148-BBFC-CDADA61E8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646C8EF6-5D10-314A-A899-BA019F9C3194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35</a:t>
            </a:fld>
            <a:endParaRPr kumimoji="0" lang="zh-CN" altLang="en-US" sz="280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94367FC-76A9-3848-9350-52A7B214EECD}"/>
              </a:ext>
            </a:extLst>
          </p:cNvPr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8" name="直线连接符 46">
              <a:extLst>
                <a:ext uri="{FF2B5EF4-FFF2-40B4-BE49-F238E27FC236}">
                  <a16:creationId xmlns:a16="http://schemas.microsoft.com/office/drawing/2014/main" id="{255A8476-7F90-9F4A-883D-3AFEE2E8EA3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直线连接符 48">
              <a:extLst>
                <a:ext uri="{FF2B5EF4-FFF2-40B4-BE49-F238E27FC236}">
                  <a16:creationId xmlns:a16="http://schemas.microsoft.com/office/drawing/2014/main" id="{628959C9-31B0-1C47-B758-95E29E5EB68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直线连接符 49">
              <a:extLst>
                <a:ext uri="{FF2B5EF4-FFF2-40B4-BE49-F238E27FC236}">
                  <a16:creationId xmlns:a16="http://schemas.microsoft.com/office/drawing/2014/main" id="{604B7ECC-8A0D-FF45-BBCE-D1872F44F39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" name="Line 2">
              <a:extLst>
                <a:ext uri="{FF2B5EF4-FFF2-40B4-BE49-F238E27FC236}">
                  <a16:creationId xmlns:a16="http://schemas.microsoft.com/office/drawing/2014/main" id="{4152B9FD-AC60-2F42-91FB-FE481910E2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2" name="Text Box 3">
            <a:extLst>
              <a:ext uri="{FF2B5EF4-FFF2-40B4-BE49-F238E27FC236}">
                <a16:creationId xmlns:a16="http://schemas.microsoft.com/office/drawing/2014/main" id="{650A03CC-3010-2BAF-DCA5-C2FAE3675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49" y="195263"/>
            <a:ext cx="112394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sz="3600" b="1" dirty="0">
                <a:solidFill>
                  <a:srgbClr val="C00000"/>
                </a:solidFill>
                <a:ea typeface="Adobe 黑体 Std R" charset="-122"/>
              </a:rPr>
              <a:t>TMDs</a:t>
            </a:r>
            <a:endParaRPr kumimoji="0" lang="zh-CN" altLang="en-US" sz="3600" b="1" dirty="0">
              <a:solidFill>
                <a:srgbClr val="C00000"/>
              </a:solidFill>
              <a:ea typeface="Adobe 黑体 Std R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868AFE8-2C14-DED3-1A66-18A3DC34E6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4430"/>
          <a:stretch/>
        </p:blipFill>
        <p:spPr>
          <a:xfrm>
            <a:off x="4688793" y="1747278"/>
            <a:ext cx="2984385" cy="2832297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E6540DDC-224A-F724-487A-37990239962E}"/>
              </a:ext>
            </a:extLst>
          </p:cNvPr>
          <p:cNvSpPr/>
          <p:nvPr/>
        </p:nvSpPr>
        <p:spPr>
          <a:xfrm>
            <a:off x="655074" y="1145056"/>
            <a:ext cx="2307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Marion" panose="02020502060400020003" pitchFamily="18" charset="0"/>
                <a:ea typeface="SimHei" panose="02010609060101010101" pitchFamily="49" charset="-122"/>
              </a:rPr>
              <a:t>TMD processes:</a:t>
            </a:r>
            <a:endParaRPr lang="zh-CN" altLang="en-US" sz="2400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4472ED2-FE29-C71A-0C2E-6D1A7A49CCF8}"/>
              </a:ext>
            </a:extLst>
          </p:cNvPr>
          <p:cNvSpPr/>
          <p:nvPr/>
        </p:nvSpPr>
        <p:spPr>
          <a:xfrm>
            <a:off x="4588282" y="4665802"/>
            <a:ext cx="28806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Marion" panose="02020502060400020003" pitchFamily="18" charset="0"/>
                <a:ea typeface="SimHei" panose="02010609060101010101" pitchFamily="49" charset="-122"/>
              </a:rPr>
              <a:t>HERMES, COMPASS, </a:t>
            </a:r>
            <a:r>
              <a:rPr lang="en-US" altLang="zh-CN" b="1" dirty="0" err="1">
                <a:latin typeface="Marion" panose="02020502060400020003" pitchFamily="18" charset="0"/>
                <a:ea typeface="SimHei" panose="02010609060101010101" pitchFamily="49" charset="-122"/>
              </a:rPr>
              <a:t>JLab</a:t>
            </a:r>
            <a:r>
              <a:rPr lang="en-US" altLang="zh-CN" b="1" dirty="0">
                <a:latin typeface="Marion" panose="02020502060400020003" pitchFamily="18" charset="0"/>
                <a:ea typeface="SimHei" panose="02010609060101010101" pitchFamily="49" charset="-122"/>
              </a:rPr>
              <a:t>, EIC, …</a:t>
            </a:r>
            <a:endParaRPr lang="zh-CN" altLang="en-US" b="1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4DD9532-B6F2-ECE5-FCEF-A2089DA275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97" r="31916"/>
          <a:stretch/>
        </p:blipFill>
        <p:spPr>
          <a:xfrm>
            <a:off x="1083842" y="1786408"/>
            <a:ext cx="2667001" cy="283229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EA58CDF-4669-4ED4-F38D-D0E8B3448E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176" t="-1399" r="1037" b="1399"/>
          <a:stretch/>
        </p:blipFill>
        <p:spPr>
          <a:xfrm>
            <a:off x="8497112" y="1737499"/>
            <a:ext cx="2667001" cy="283229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AF0F49DC-B606-5D9C-D112-B109B5F1C55D}"/>
              </a:ext>
            </a:extLst>
          </p:cNvPr>
          <p:cNvSpPr/>
          <p:nvPr/>
        </p:nvSpPr>
        <p:spPr>
          <a:xfrm>
            <a:off x="1217069" y="4665802"/>
            <a:ext cx="24005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Marion" panose="02020502060400020003" pitchFamily="18" charset="0"/>
                <a:ea typeface="SimHei" panose="02010609060101010101" pitchFamily="49" charset="-122"/>
              </a:rPr>
              <a:t>LHC, </a:t>
            </a:r>
            <a:r>
              <a:rPr lang="en-US" altLang="zh-CN" b="1" dirty="0" err="1">
                <a:latin typeface="Marion" panose="02020502060400020003" pitchFamily="18" charset="0"/>
                <a:ea typeface="SimHei" panose="02010609060101010101" pitchFamily="49" charset="-122"/>
              </a:rPr>
              <a:t>FermiLab</a:t>
            </a:r>
            <a:r>
              <a:rPr lang="en-US" altLang="zh-CN" b="1" dirty="0">
                <a:latin typeface="Marion" panose="02020502060400020003" pitchFamily="18" charset="0"/>
                <a:ea typeface="SimHei" panose="02010609060101010101" pitchFamily="49" charset="-122"/>
              </a:rPr>
              <a:t>, RHIC, …</a:t>
            </a:r>
            <a:endParaRPr lang="zh-CN" altLang="en-US" b="1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85E13A1-88D6-34F1-D7FD-92622A471DAB}"/>
              </a:ext>
            </a:extLst>
          </p:cNvPr>
          <p:cNvSpPr/>
          <p:nvPr/>
        </p:nvSpPr>
        <p:spPr>
          <a:xfrm>
            <a:off x="8691828" y="4654465"/>
            <a:ext cx="2277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Marion" panose="02020502060400020003" pitchFamily="18" charset="0"/>
                <a:ea typeface="SimHei" panose="02010609060101010101" pitchFamily="49" charset="-122"/>
              </a:rPr>
              <a:t>BESIII, Babar, Belle, …</a:t>
            </a:r>
            <a:endParaRPr lang="zh-CN" altLang="en-US" b="1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ACE719B5-E62B-E664-DF8B-081A2713CD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0287"/>
          <a:stretch/>
        </p:blipFill>
        <p:spPr>
          <a:xfrm>
            <a:off x="3983469" y="5520097"/>
            <a:ext cx="3953072" cy="44122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D9E6231-A3C1-34D7-992B-465F706E1E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8" t="34417" r="-428" b="35870"/>
          <a:stretch/>
        </p:blipFill>
        <p:spPr>
          <a:xfrm>
            <a:off x="326986" y="5531965"/>
            <a:ext cx="3953072" cy="44122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878A9F1-7D1D-A4FC-BAE6-D5CB4A5831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2" t="63375" r="-622" b="6912"/>
          <a:stretch/>
        </p:blipFill>
        <p:spPr>
          <a:xfrm>
            <a:off x="8134661" y="5520097"/>
            <a:ext cx="3953072" cy="44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78681"/>
      </p:ext>
    </p:extLst>
  </p:cSld>
  <p:clrMapOvr>
    <a:masterClrMapping/>
  </p:clrMapOvr>
  <p:transition advTm="3094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灯片编号占位符 4">
            <a:extLst>
              <a:ext uri="{FF2B5EF4-FFF2-40B4-BE49-F238E27FC236}">
                <a16:creationId xmlns:a16="http://schemas.microsoft.com/office/drawing/2014/main" id="{5F779316-AAEE-E148-BBFC-CDADA61E8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646C8EF6-5D10-314A-A899-BA019F9C3194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36</a:t>
            </a:fld>
            <a:endParaRPr kumimoji="0" lang="zh-CN" altLang="en-US" sz="280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94367FC-76A9-3848-9350-52A7B214EECD}"/>
              </a:ext>
            </a:extLst>
          </p:cNvPr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8" name="直线连接符 46">
              <a:extLst>
                <a:ext uri="{FF2B5EF4-FFF2-40B4-BE49-F238E27FC236}">
                  <a16:creationId xmlns:a16="http://schemas.microsoft.com/office/drawing/2014/main" id="{255A8476-7F90-9F4A-883D-3AFEE2E8EA3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直线连接符 48">
              <a:extLst>
                <a:ext uri="{FF2B5EF4-FFF2-40B4-BE49-F238E27FC236}">
                  <a16:creationId xmlns:a16="http://schemas.microsoft.com/office/drawing/2014/main" id="{628959C9-31B0-1C47-B758-95E29E5EB68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直线连接符 49">
              <a:extLst>
                <a:ext uri="{FF2B5EF4-FFF2-40B4-BE49-F238E27FC236}">
                  <a16:creationId xmlns:a16="http://schemas.microsoft.com/office/drawing/2014/main" id="{604B7ECC-8A0D-FF45-BBCE-D1872F44F39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" name="Line 2">
              <a:extLst>
                <a:ext uri="{FF2B5EF4-FFF2-40B4-BE49-F238E27FC236}">
                  <a16:creationId xmlns:a16="http://schemas.microsoft.com/office/drawing/2014/main" id="{4152B9FD-AC60-2F42-91FB-FE481910E2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Box 3">
                <a:extLst>
                  <a:ext uri="{FF2B5EF4-FFF2-40B4-BE49-F238E27FC236}">
                    <a16:creationId xmlns:a16="http://schemas.microsoft.com/office/drawing/2014/main" id="{650A03CC-3010-2BAF-DCA5-C2FAE3675E5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4349" y="195263"/>
                <a:ext cx="11239471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kumimoji="0" lang="en-US" altLang="zh-CN" sz="3600" b="1" dirty="0">
                    <a:solidFill>
                      <a:srgbClr val="C00000"/>
                    </a:solidFill>
                    <a:ea typeface="Adobe 黑体 Std R" charset="-122"/>
                  </a:rPr>
                  <a:t>TMDs: </a:t>
                </a:r>
                <a:r>
                  <a:rPr lang="zh-CN" altLang="en-US" sz="3600" b="1" dirty="0"/>
                  <a:t>Z-</a:t>
                </a:r>
                <a:r>
                  <a:rPr lang="en-US" altLang="zh-CN" sz="3600" b="1" dirty="0"/>
                  <a:t>production</a:t>
                </a:r>
                <a:r>
                  <a:rPr lang="zh-CN" altLang="en-US" sz="3600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600" b="1" i="1" smtClean="0"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en-US" altLang="zh-CN" sz="3600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en-US" altLang="zh-CN" sz="3600" b="1" dirty="0"/>
                  <a:t> </a:t>
                </a:r>
                <a:r>
                  <a:rPr lang="zh-CN" altLang="en-US" sz="3600" b="1" dirty="0"/>
                  <a:t>spectrum at LHC</a:t>
                </a:r>
              </a:p>
            </p:txBody>
          </p:sp>
        </mc:Choice>
        <mc:Fallback xmlns="">
          <p:sp>
            <p:nvSpPr>
              <p:cNvPr id="2" name="Text Box 3">
                <a:extLst>
                  <a:ext uri="{FF2B5EF4-FFF2-40B4-BE49-F238E27FC236}">
                    <a16:creationId xmlns:a16="http://schemas.microsoft.com/office/drawing/2014/main" id="{650A03CC-3010-2BAF-DCA5-C2FAE3675E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4349" y="195263"/>
                <a:ext cx="11239471" cy="646331"/>
              </a:xfrm>
              <a:prstGeom prst="rect">
                <a:avLst/>
              </a:prstGeom>
              <a:blipFill>
                <a:blip r:embed="rId3"/>
                <a:stretch>
                  <a:fillRect l="-1693" t="-13462" b="-3461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图片 17">
            <a:extLst>
              <a:ext uri="{FF2B5EF4-FFF2-40B4-BE49-F238E27FC236}">
                <a16:creationId xmlns:a16="http://schemas.microsoft.com/office/drawing/2014/main" id="{4F781CB3-7AD6-E31B-9206-52AC0B5A0A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770"/>
          <a:stretch/>
        </p:blipFill>
        <p:spPr>
          <a:xfrm>
            <a:off x="169807" y="1516464"/>
            <a:ext cx="5624223" cy="502385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40B8678-2FA6-8831-12BF-91F2BE9E4C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297" t="21466" r="31916" b="22773"/>
          <a:stretch/>
        </p:blipFill>
        <p:spPr>
          <a:xfrm>
            <a:off x="6772922" y="953843"/>
            <a:ext cx="3567249" cy="21123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710C4CD4-09C8-8625-948A-8A79926BBCFC}"/>
                  </a:ext>
                </a:extLst>
              </p:cNvPr>
              <p:cNvSpPr/>
              <p:nvPr/>
            </p:nvSpPr>
            <p:spPr>
              <a:xfrm>
                <a:off x="5887665" y="3531635"/>
                <a:ext cx="6168141" cy="5795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 altLang="zh-CN" sz="2400" b="1" dirty="0">
                    <a:solidFill>
                      <a:srgbClr val="001CB6"/>
                    </a:solidFill>
                    <a:latin typeface="Marion" panose="02020502060400020003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High-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smtClean="0">
                            <a:solidFill>
                              <a:srgbClr val="001CB6"/>
                            </a:solidFill>
                            <a:latin typeface="Cambria Math" panose="02040503050406030204" pitchFamily="18" charset="0"/>
                            <a:ea typeface="SimHei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 smtClean="0">
                            <a:solidFill>
                              <a:srgbClr val="001CB6"/>
                            </a:solidFill>
                            <a:latin typeface="Cambria Math" panose="02040503050406030204" pitchFamily="18" charset="0"/>
                            <a:ea typeface="SimHei" panose="02010609060101010101" pitchFamily="49" charset="-122"/>
                            <a:cs typeface="Times New Roman" panose="02020603050405020304" pitchFamily="18" charset="0"/>
                          </a:rPr>
                          <m:t>𝒒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rgbClr val="001CB6"/>
                            </a:solidFill>
                            <a:latin typeface="Cambria Math" panose="02040503050406030204" pitchFamily="18" charset="0"/>
                            <a:ea typeface="SimHei" panose="02010609060101010101" pitchFamily="49" charset="-122"/>
                            <a:cs typeface="Times New Roman" panose="02020603050405020304" pitchFamily="18" charset="0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en-US" altLang="zh-CN" sz="2400" b="1" dirty="0">
                    <a:solidFill>
                      <a:srgbClr val="001CB6"/>
                    </a:solidFill>
                    <a:latin typeface="Marion" panose="02020502060400020003" pitchFamily="18" charset="0"/>
                  </a:rPr>
                  <a:t> region:</a:t>
                </a:r>
                <a:endParaRPr lang="zh-CN" altLang="en-US" b="1" dirty="0">
                  <a:solidFill>
                    <a:srgbClr val="001CB6"/>
                  </a:solidFill>
                  <a:latin typeface="Marion" panose="02020502060400020003" pitchFamily="18" charset="0"/>
                </a:endParaRPr>
              </a:p>
            </p:txBody>
          </p:sp>
        </mc:Choice>
        <mc:Fallback xmlns="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710C4CD4-09C8-8625-948A-8A79926BBC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7665" y="3531635"/>
                <a:ext cx="6168141" cy="579582"/>
              </a:xfrm>
              <a:prstGeom prst="rect">
                <a:avLst/>
              </a:prstGeom>
              <a:blipFill>
                <a:blip r:embed="rId6"/>
                <a:stretch>
                  <a:fillRect l="-1437" b="-234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矩形 20">
            <a:extLst>
              <a:ext uri="{FF2B5EF4-FFF2-40B4-BE49-F238E27FC236}">
                <a16:creationId xmlns:a16="http://schemas.microsoft.com/office/drawing/2014/main" id="{143198BD-86F6-F2E2-7445-0F4EF334B859}"/>
              </a:ext>
            </a:extLst>
          </p:cNvPr>
          <p:cNvSpPr/>
          <p:nvPr/>
        </p:nvSpPr>
        <p:spPr>
          <a:xfrm>
            <a:off x="6394586" y="4103616"/>
            <a:ext cx="641512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001CB6"/>
                </a:solidFill>
                <a:latin typeface="Marion" panose="02020502060400020003" pitchFamily="18" charset="0"/>
              </a:rPr>
              <a:t>Collinear factorization</a:t>
            </a:r>
            <a:r>
              <a:rPr lang="zh-CN" altLang="en-US" sz="2400" dirty="0">
                <a:solidFill>
                  <a:srgbClr val="001CB6"/>
                </a:solidFill>
                <a:latin typeface="Marion" panose="02020502060400020003" pitchFamily="18" charset="0"/>
              </a:rPr>
              <a:t> </a:t>
            </a:r>
            <a:r>
              <a:rPr lang="en-US" altLang="zh-CN" sz="2400" dirty="0">
                <a:solidFill>
                  <a:srgbClr val="001CB6"/>
                </a:solidFill>
                <a:latin typeface="Marion" panose="02020502060400020003" pitchFamily="18" charset="0"/>
              </a:rPr>
              <a:t>=&gt; PDF</a:t>
            </a:r>
            <a:endParaRPr lang="zh-CN" altLang="en-US" sz="2400" dirty="0">
              <a:latin typeface="Marion" panose="02020502060400020003" pitchFamily="18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2098A2AF-E6B1-38B4-B065-FA9D22BD9111}"/>
              </a:ext>
            </a:extLst>
          </p:cNvPr>
          <p:cNvSpPr/>
          <p:nvPr/>
        </p:nvSpPr>
        <p:spPr>
          <a:xfrm>
            <a:off x="1026153" y="5827569"/>
            <a:ext cx="3014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Phys.Rev. D85 (2012) 032002.</a:t>
            </a:r>
          </a:p>
        </p:txBody>
      </p:sp>
    </p:spTree>
    <p:extLst>
      <p:ext uri="{BB962C8B-B14F-4D97-AF65-F5344CB8AC3E}">
        <p14:creationId xmlns:p14="http://schemas.microsoft.com/office/powerpoint/2010/main" val="2431015358"/>
      </p:ext>
    </p:extLst>
  </p:cSld>
  <p:clrMapOvr>
    <a:masterClrMapping/>
  </p:clrMapOvr>
  <p:transition advTm="3094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灯片编号占位符 4">
            <a:extLst>
              <a:ext uri="{FF2B5EF4-FFF2-40B4-BE49-F238E27FC236}">
                <a16:creationId xmlns:a16="http://schemas.microsoft.com/office/drawing/2014/main" id="{5F779316-AAEE-E148-BBFC-CDADA61E8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646C8EF6-5D10-314A-A899-BA019F9C3194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37</a:t>
            </a:fld>
            <a:endParaRPr kumimoji="0" lang="zh-CN" altLang="en-US" sz="280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94367FC-76A9-3848-9350-52A7B214EECD}"/>
              </a:ext>
            </a:extLst>
          </p:cNvPr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8" name="直线连接符 46">
              <a:extLst>
                <a:ext uri="{FF2B5EF4-FFF2-40B4-BE49-F238E27FC236}">
                  <a16:creationId xmlns:a16="http://schemas.microsoft.com/office/drawing/2014/main" id="{255A8476-7F90-9F4A-883D-3AFEE2E8EA3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直线连接符 48">
              <a:extLst>
                <a:ext uri="{FF2B5EF4-FFF2-40B4-BE49-F238E27FC236}">
                  <a16:creationId xmlns:a16="http://schemas.microsoft.com/office/drawing/2014/main" id="{628959C9-31B0-1C47-B758-95E29E5EB68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直线连接符 49">
              <a:extLst>
                <a:ext uri="{FF2B5EF4-FFF2-40B4-BE49-F238E27FC236}">
                  <a16:creationId xmlns:a16="http://schemas.microsoft.com/office/drawing/2014/main" id="{604B7ECC-8A0D-FF45-BBCE-D1872F44F39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" name="Line 2">
              <a:extLst>
                <a:ext uri="{FF2B5EF4-FFF2-40B4-BE49-F238E27FC236}">
                  <a16:creationId xmlns:a16="http://schemas.microsoft.com/office/drawing/2014/main" id="{4152B9FD-AC60-2F42-91FB-FE481910E2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Box 3">
                <a:extLst>
                  <a:ext uri="{FF2B5EF4-FFF2-40B4-BE49-F238E27FC236}">
                    <a16:creationId xmlns:a16="http://schemas.microsoft.com/office/drawing/2014/main" id="{650A03CC-3010-2BAF-DCA5-C2FAE3675E5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4349" y="195263"/>
                <a:ext cx="11239471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kumimoji="0" lang="en-US" altLang="zh-CN" sz="3600" b="1" dirty="0">
                    <a:solidFill>
                      <a:srgbClr val="C00000"/>
                    </a:solidFill>
                    <a:ea typeface="Adobe 黑体 Std R" charset="-122"/>
                  </a:rPr>
                  <a:t>TMDs: </a:t>
                </a:r>
                <a:r>
                  <a:rPr lang="zh-CN" altLang="en-US" sz="3600" b="1" dirty="0"/>
                  <a:t>Z-</a:t>
                </a:r>
                <a:r>
                  <a:rPr lang="en-US" altLang="zh-CN" sz="3600" b="1" dirty="0"/>
                  <a:t>production</a:t>
                </a:r>
                <a:r>
                  <a:rPr lang="zh-CN" altLang="en-US" sz="3600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600" b="1" i="1" smtClean="0"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en-US" altLang="zh-CN" sz="3600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en-US" altLang="zh-CN" sz="3600" b="1" dirty="0"/>
                  <a:t> </a:t>
                </a:r>
                <a:r>
                  <a:rPr lang="zh-CN" altLang="en-US" sz="3600" b="1" dirty="0"/>
                  <a:t>spectrum at LHC</a:t>
                </a:r>
              </a:p>
            </p:txBody>
          </p:sp>
        </mc:Choice>
        <mc:Fallback xmlns="">
          <p:sp>
            <p:nvSpPr>
              <p:cNvPr id="2" name="Text Box 3">
                <a:extLst>
                  <a:ext uri="{FF2B5EF4-FFF2-40B4-BE49-F238E27FC236}">
                    <a16:creationId xmlns:a16="http://schemas.microsoft.com/office/drawing/2014/main" id="{650A03CC-3010-2BAF-DCA5-C2FAE3675E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4349" y="195263"/>
                <a:ext cx="11239471" cy="646331"/>
              </a:xfrm>
              <a:prstGeom prst="rect">
                <a:avLst/>
              </a:prstGeom>
              <a:blipFill>
                <a:blip r:embed="rId3"/>
                <a:stretch>
                  <a:fillRect l="-1693" t="-13462" b="-3461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846A95F3-8898-46C3-2571-0FD4BD5959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770"/>
          <a:stretch/>
        </p:blipFill>
        <p:spPr>
          <a:xfrm>
            <a:off x="171500" y="1523914"/>
            <a:ext cx="5624223" cy="50238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C7A95D4C-AB8F-C8B7-0156-87E70280083B}"/>
                  </a:ext>
                </a:extLst>
              </p:cNvPr>
              <p:cNvSpPr/>
              <p:nvPr/>
            </p:nvSpPr>
            <p:spPr>
              <a:xfrm>
                <a:off x="5852359" y="4703628"/>
                <a:ext cx="6168141" cy="5795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 altLang="zh-CN" sz="2400" b="1" dirty="0">
                    <a:solidFill>
                      <a:srgbClr val="C00000"/>
                    </a:solidFill>
                    <a:latin typeface="Marion" panose="02020502060400020003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Low-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SimHei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SimHei" panose="02010609060101010101" pitchFamily="49" charset="-122"/>
                            <a:cs typeface="Times New Roman" panose="02020603050405020304" pitchFamily="18" charset="0"/>
                          </a:rPr>
                          <m:t>𝒒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SimHei" panose="02010609060101010101" pitchFamily="49" charset="-122"/>
                            <a:cs typeface="Times New Roman" panose="02020603050405020304" pitchFamily="18" charset="0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en-US" altLang="zh-CN" sz="2400" b="1" dirty="0">
                    <a:solidFill>
                      <a:srgbClr val="C00000"/>
                    </a:solidFill>
                    <a:latin typeface="Marion" panose="02020502060400020003" pitchFamily="18" charset="0"/>
                  </a:rPr>
                  <a:t> region:</a:t>
                </a:r>
                <a:endParaRPr lang="zh-CN" altLang="en-US" b="1" dirty="0">
                  <a:solidFill>
                    <a:srgbClr val="C00000"/>
                  </a:solidFill>
                  <a:latin typeface="Marion" panose="02020502060400020003" pitchFamily="18" charset="0"/>
                </a:endParaRPr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C7A95D4C-AB8F-C8B7-0156-87E7028008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2359" y="4703628"/>
                <a:ext cx="6168141" cy="579582"/>
              </a:xfrm>
              <a:prstGeom prst="rect">
                <a:avLst/>
              </a:prstGeom>
              <a:blipFill>
                <a:blip r:embed="rId5"/>
                <a:stretch>
                  <a:fillRect l="-1232" b="-212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2500815C-8E48-038D-D051-EA53E6EEEFD3}"/>
                  </a:ext>
                </a:extLst>
              </p:cNvPr>
              <p:cNvSpPr txBox="1"/>
              <p:nvPr/>
            </p:nvSpPr>
            <p:spPr>
              <a:xfrm>
                <a:off x="1639011" y="2654006"/>
                <a:ext cx="1701813" cy="369332"/>
              </a:xfrm>
              <a:prstGeom prst="rect">
                <a:avLst/>
              </a:prstGeom>
              <a:solidFill>
                <a:srgbClr val="FF0000">
                  <a:alpha val="27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dirty="0">
                    <a:solidFill>
                      <a:srgbClr val="0432FF"/>
                    </a:solidFill>
                  </a:rPr>
                  <a:t>Low-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kumimoji="1" lang="en-US" altLang="zh-CN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kumimoji="1" lang="en-US" altLang="zh-CN" dirty="0">
                    <a:solidFill>
                      <a:srgbClr val="0432FF"/>
                    </a:solidFill>
                  </a:rPr>
                  <a:t> region </a:t>
                </a:r>
                <a:endParaRPr kumimoji="1" lang="zh-CN" altLang="en-US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2500815C-8E48-038D-D051-EA53E6EEEF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9011" y="2654006"/>
                <a:ext cx="1701813" cy="369332"/>
              </a:xfrm>
              <a:prstGeom prst="rect">
                <a:avLst/>
              </a:prstGeom>
              <a:blipFill>
                <a:blip r:embed="rId6"/>
                <a:stretch>
                  <a:fillRect l="-3704" t="-6452" r="-2222" b="-225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5">
            <a:extLst>
              <a:ext uri="{FF2B5EF4-FFF2-40B4-BE49-F238E27FC236}">
                <a16:creationId xmlns:a16="http://schemas.microsoft.com/office/drawing/2014/main" id="{F0535E16-C161-B023-04EF-42EC2E1181A5}"/>
              </a:ext>
            </a:extLst>
          </p:cNvPr>
          <p:cNvSpPr/>
          <p:nvPr/>
        </p:nvSpPr>
        <p:spPr>
          <a:xfrm>
            <a:off x="6335972" y="5408618"/>
            <a:ext cx="52009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C00000"/>
                </a:solidFill>
                <a:latin typeface="Marion" panose="02020502060400020003" pitchFamily="18" charset="0"/>
              </a:rPr>
              <a:t> TMD factorization</a:t>
            </a:r>
          </a:p>
          <a:p>
            <a:r>
              <a:rPr lang="en-US" altLang="zh-CN" sz="2400" dirty="0">
                <a:solidFill>
                  <a:srgbClr val="C00000"/>
                </a:solidFill>
                <a:latin typeface="Marion" panose="02020502060400020003" pitchFamily="18" charset="0"/>
              </a:rPr>
              <a:t>	=&gt; Generalize to TMDPDFs</a:t>
            </a:r>
            <a:endParaRPr lang="zh-CN" altLang="en-US" sz="2400" dirty="0"/>
          </a:p>
          <a:p>
            <a:endParaRPr lang="zh-CN" altLang="en-US" sz="2400" dirty="0">
              <a:solidFill>
                <a:srgbClr val="C00000"/>
              </a:solidFill>
              <a:latin typeface="Marion" panose="02020502060400020003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0923D1C-DF53-C646-B792-6F479D6C304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297" t="21466" r="31916" b="22773"/>
          <a:stretch/>
        </p:blipFill>
        <p:spPr>
          <a:xfrm>
            <a:off x="6774615" y="961293"/>
            <a:ext cx="3567249" cy="2112378"/>
          </a:xfrm>
          <a:prstGeom prst="rect">
            <a:avLst/>
          </a:prstGeom>
        </p:spPr>
      </p:pic>
      <p:sp>
        <p:nvSpPr>
          <p:cNvPr id="13" name="弧 12">
            <a:extLst>
              <a:ext uri="{FF2B5EF4-FFF2-40B4-BE49-F238E27FC236}">
                <a16:creationId xmlns:a16="http://schemas.microsoft.com/office/drawing/2014/main" id="{23777BE1-0112-480D-68B5-394EE03D91E2}"/>
              </a:ext>
            </a:extLst>
          </p:cNvPr>
          <p:cNvSpPr/>
          <p:nvPr/>
        </p:nvSpPr>
        <p:spPr bwMode="auto">
          <a:xfrm rot="5400000">
            <a:off x="7711049" y="1458778"/>
            <a:ext cx="1439633" cy="2345948"/>
          </a:xfrm>
          <a:prstGeom prst="arc">
            <a:avLst>
              <a:gd name="adj1" fmla="val 16374545"/>
              <a:gd name="adj2" fmla="val 5230394"/>
            </a:avLst>
          </a:prstGeom>
          <a:noFill/>
          <a:ln w="38100">
            <a:solidFill>
              <a:srgbClr val="FF0000"/>
            </a:solidFill>
            <a:prstDash val="sysDash"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DC04574-3708-B37B-17EC-D931B9F0E0C5}"/>
              </a:ext>
            </a:extLst>
          </p:cNvPr>
          <p:cNvSpPr/>
          <p:nvPr/>
        </p:nvSpPr>
        <p:spPr>
          <a:xfrm>
            <a:off x="9395901" y="3068775"/>
            <a:ext cx="9765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Bradley Hand" pitchFamily="2" charset="0"/>
              </a:rPr>
              <a:t>Soft</a:t>
            </a:r>
            <a:endParaRPr lang="zh-CN" altLang="en-US" sz="3200" dirty="0">
              <a:solidFill>
                <a:srgbClr val="FF0000"/>
              </a:solidFill>
              <a:latin typeface="Bradley Hand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D6BCBD91-5299-C115-9AF6-FF38096FF8D2}"/>
                  </a:ext>
                </a:extLst>
              </p:cNvPr>
              <p:cNvSpPr/>
              <p:nvPr/>
            </p:nvSpPr>
            <p:spPr>
              <a:xfrm>
                <a:off x="5889358" y="3539085"/>
                <a:ext cx="6168141" cy="5795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 altLang="zh-CN" sz="2400" b="1" dirty="0">
                    <a:solidFill>
                      <a:srgbClr val="001CB6"/>
                    </a:solidFill>
                    <a:latin typeface="Marion" panose="02020502060400020003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High-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smtClean="0">
                            <a:solidFill>
                              <a:srgbClr val="001CB6"/>
                            </a:solidFill>
                            <a:latin typeface="Cambria Math" panose="02040503050406030204" pitchFamily="18" charset="0"/>
                            <a:ea typeface="SimHei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 smtClean="0">
                            <a:solidFill>
                              <a:srgbClr val="001CB6"/>
                            </a:solidFill>
                            <a:latin typeface="Cambria Math" panose="02040503050406030204" pitchFamily="18" charset="0"/>
                            <a:ea typeface="SimHei" panose="02010609060101010101" pitchFamily="49" charset="-122"/>
                            <a:cs typeface="Times New Roman" panose="02020603050405020304" pitchFamily="18" charset="0"/>
                          </a:rPr>
                          <m:t>𝒒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rgbClr val="001CB6"/>
                            </a:solidFill>
                            <a:latin typeface="Cambria Math" panose="02040503050406030204" pitchFamily="18" charset="0"/>
                            <a:ea typeface="SimHei" panose="02010609060101010101" pitchFamily="49" charset="-122"/>
                            <a:cs typeface="Times New Roman" panose="02020603050405020304" pitchFamily="18" charset="0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en-US" altLang="zh-CN" sz="2400" b="1" dirty="0">
                    <a:solidFill>
                      <a:srgbClr val="001CB6"/>
                    </a:solidFill>
                    <a:latin typeface="Marion" panose="02020502060400020003" pitchFamily="18" charset="0"/>
                  </a:rPr>
                  <a:t> region:</a:t>
                </a:r>
                <a:endParaRPr lang="zh-CN" altLang="en-US" b="1" dirty="0">
                  <a:solidFill>
                    <a:srgbClr val="001CB6"/>
                  </a:solidFill>
                  <a:latin typeface="Marion" panose="02020502060400020003" pitchFamily="18" charset="0"/>
                </a:endParaRPr>
              </a:p>
            </p:txBody>
          </p:sp>
        </mc:Choice>
        <mc:Fallback xmlns="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D6BCBD91-5299-C115-9AF6-FF38096FF8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9358" y="3539085"/>
                <a:ext cx="6168141" cy="579582"/>
              </a:xfrm>
              <a:prstGeom prst="rect">
                <a:avLst/>
              </a:prstGeom>
              <a:blipFill>
                <a:blip r:embed="rId8"/>
                <a:stretch>
                  <a:fillRect l="-1437" b="-234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矩形 15">
            <a:extLst>
              <a:ext uri="{FF2B5EF4-FFF2-40B4-BE49-F238E27FC236}">
                <a16:creationId xmlns:a16="http://schemas.microsoft.com/office/drawing/2014/main" id="{93B33BF0-92B5-2234-4CE2-52864C1BF7D4}"/>
              </a:ext>
            </a:extLst>
          </p:cNvPr>
          <p:cNvSpPr/>
          <p:nvPr/>
        </p:nvSpPr>
        <p:spPr>
          <a:xfrm>
            <a:off x="6396279" y="4111066"/>
            <a:ext cx="641512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001CB6"/>
                </a:solidFill>
                <a:latin typeface="Marion" panose="02020502060400020003" pitchFamily="18" charset="0"/>
              </a:rPr>
              <a:t>Collinear factorization</a:t>
            </a:r>
            <a:r>
              <a:rPr lang="zh-CN" altLang="en-US" sz="2400" dirty="0">
                <a:solidFill>
                  <a:srgbClr val="001CB6"/>
                </a:solidFill>
                <a:latin typeface="Marion" panose="02020502060400020003" pitchFamily="18" charset="0"/>
              </a:rPr>
              <a:t> </a:t>
            </a:r>
            <a:r>
              <a:rPr lang="en-US" altLang="zh-CN" sz="2400" dirty="0">
                <a:solidFill>
                  <a:srgbClr val="001CB6"/>
                </a:solidFill>
                <a:latin typeface="Marion" panose="02020502060400020003" pitchFamily="18" charset="0"/>
              </a:rPr>
              <a:t>=&gt; PDF</a:t>
            </a:r>
            <a:endParaRPr lang="zh-CN" altLang="en-US" sz="2400" dirty="0">
              <a:latin typeface="Marion" panose="02020502060400020003" pitchFamily="18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1F1A63C2-B2DC-9FAE-5A44-EEB7157DC43C}"/>
              </a:ext>
            </a:extLst>
          </p:cNvPr>
          <p:cNvSpPr/>
          <p:nvPr/>
        </p:nvSpPr>
        <p:spPr>
          <a:xfrm>
            <a:off x="1026153" y="5827569"/>
            <a:ext cx="3014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Phys.Rev. D85 (2012) 032002.</a:t>
            </a:r>
          </a:p>
        </p:txBody>
      </p:sp>
    </p:spTree>
    <p:extLst>
      <p:ext uri="{BB962C8B-B14F-4D97-AF65-F5344CB8AC3E}">
        <p14:creationId xmlns:p14="http://schemas.microsoft.com/office/powerpoint/2010/main" val="899613695"/>
      </p:ext>
    </p:extLst>
  </p:cSld>
  <p:clrMapOvr>
    <a:masterClrMapping/>
  </p:clrMapOvr>
  <p:transition advTm="3094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灯片编号占位符 4">
            <a:extLst>
              <a:ext uri="{FF2B5EF4-FFF2-40B4-BE49-F238E27FC236}">
                <a16:creationId xmlns:a16="http://schemas.microsoft.com/office/drawing/2014/main" id="{36D92214-D5EE-EE49-A6AC-7E2EF44271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38</a:t>
            </a:fld>
            <a:endParaRPr kumimoji="0" lang="zh-CN" altLang="en-US" sz="2800"/>
          </a:p>
        </p:txBody>
      </p:sp>
      <p:sp>
        <p:nvSpPr>
          <p:cNvPr id="17" name="Text Box 3">
            <a:extLst>
              <a:ext uri="{FF2B5EF4-FFF2-40B4-BE49-F238E27FC236}">
                <a16:creationId xmlns:a16="http://schemas.microsoft.com/office/drawing/2014/main" id="{1C7845EB-B6FD-554E-BDF6-AAD336ABFA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" y="209071"/>
            <a:ext cx="60134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en-US" altLang="zh-CN" sz="3600" b="1" dirty="0">
                <a:solidFill>
                  <a:srgbClr val="C00000"/>
                </a:solidFill>
                <a:latin typeface="Adobe 黑体 Std R" charset="-122"/>
                <a:ea typeface="Adobe 黑体 Std R" charset="-122"/>
              </a:rPr>
              <a:t>TMDs: TMDWF</a:t>
            </a:r>
            <a:endParaRPr kumimoji="0" lang="zh-CN" altLang="en-US" sz="2800" b="1" dirty="0">
              <a:solidFill>
                <a:srgbClr val="C00000"/>
              </a:solidFill>
              <a:latin typeface="Adobe 黑体 Std R" charset="-122"/>
              <a:ea typeface="Adobe 黑体 Std R" charset="-122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93977B15-D82B-EA49-A3C7-A716A573449F}"/>
              </a:ext>
            </a:extLst>
          </p:cNvPr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26" name="直线连接符 46">
              <a:extLst>
                <a:ext uri="{FF2B5EF4-FFF2-40B4-BE49-F238E27FC236}">
                  <a16:creationId xmlns:a16="http://schemas.microsoft.com/office/drawing/2014/main" id="{0EE7C2F2-03D6-0B49-8950-A7CA2C75009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直线连接符 48">
              <a:extLst>
                <a:ext uri="{FF2B5EF4-FFF2-40B4-BE49-F238E27FC236}">
                  <a16:creationId xmlns:a16="http://schemas.microsoft.com/office/drawing/2014/main" id="{ED4A94D5-9195-674B-B412-93F05E1FC55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" name="直线连接符 49">
              <a:extLst>
                <a:ext uri="{FF2B5EF4-FFF2-40B4-BE49-F238E27FC236}">
                  <a16:creationId xmlns:a16="http://schemas.microsoft.com/office/drawing/2014/main" id="{70AB2409-D2B6-C24E-ABDC-8DBBEA13BF4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9" name="Line 2">
              <a:extLst>
                <a:ext uri="{FF2B5EF4-FFF2-40B4-BE49-F238E27FC236}">
                  <a16:creationId xmlns:a16="http://schemas.microsoft.com/office/drawing/2014/main" id="{D72F6753-1F16-9B49-84FF-655F23F790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8DB5A63B-C2C8-6011-D7A3-1018AA8C5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095" y="1749028"/>
            <a:ext cx="5159913" cy="52544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2D99145-18A7-03FE-D008-6812F857D9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249"/>
          <a:stretch>
            <a:fillRect/>
          </a:stretch>
        </p:blipFill>
        <p:spPr>
          <a:xfrm>
            <a:off x="5590616" y="1811112"/>
            <a:ext cx="4287373" cy="57487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E9D77A5-2150-86ED-8132-37979D885B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5966" y="3448045"/>
            <a:ext cx="3445407" cy="3129315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6DB1D5D8-1782-825C-60BD-FF211B6FB4DB}"/>
              </a:ext>
            </a:extLst>
          </p:cNvPr>
          <p:cNvSpPr txBox="1"/>
          <p:nvPr/>
        </p:nvSpPr>
        <p:spPr>
          <a:xfrm>
            <a:off x="456094" y="1174594"/>
            <a:ext cx="84706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The quasi-TMDWFs can be factorized through region analysis as</a:t>
            </a:r>
            <a:endParaRPr lang="zh-CN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88BF8D8-E939-2568-87A2-C59D89720AB3}"/>
              </a:ext>
            </a:extLst>
          </p:cNvPr>
          <p:cNvSpPr/>
          <p:nvPr/>
        </p:nvSpPr>
        <p:spPr>
          <a:xfrm>
            <a:off x="2404805" y="1809027"/>
            <a:ext cx="1199980" cy="46545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3681DA6-F5D4-DEA2-05F7-A1B0C493225C}"/>
              </a:ext>
            </a:extLst>
          </p:cNvPr>
          <p:cNvSpPr/>
          <p:nvPr/>
        </p:nvSpPr>
        <p:spPr>
          <a:xfrm>
            <a:off x="3936038" y="1789724"/>
            <a:ext cx="1546225" cy="56103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DE18046C-1B57-41EF-BAFB-5BBB83A110F8}"/>
              </a:ext>
            </a:extLst>
          </p:cNvPr>
          <p:cNvSpPr/>
          <p:nvPr/>
        </p:nvSpPr>
        <p:spPr>
          <a:xfrm>
            <a:off x="5528566" y="1749028"/>
            <a:ext cx="4466844" cy="6584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50312EBF-611D-90F6-EFC7-348188213E62}"/>
              </a:ext>
            </a:extLst>
          </p:cNvPr>
          <p:cNvCxnSpPr/>
          <p:nvPr/>
        </p:nvCxnSpPr>
        <p:spPr>
          <a:xfrm flipH="1">
            <a:off x="1776072" y="2350756"/>
            <a:ext cx="1079982" cy="71825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10A15904-220E-89EC-3B02-D4E645DA142D}"/>
              </a:ext>
            </a:extLst>
          </p:cNvPr>
          <p:cNvSpPr txBox="1"/>
          <p:nvPr/>
        </p:nvSpPr>
        <p:spPr>
          <a:xfrm>
            <a:off x="1101499" y="3133704"/>
            <a:ext cx="1274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Soft region</a:t>
            </a:r>
            <a:endParaRPr lang="zh-CN" altLang="en-US" dirty="0">
              <a:solidFill>
                <a:srgbClr val="00B050"/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E5AA06D-3617-E5C7-0440-FADC91776758}"/>
              </a:ext>
            </a:extLst>
          </p:cNvPr>
          <p:cNvSpPr txBox="1"/>
          <p:nvPr/>
        </p:nvSpPr>
        <p:spPr>
          <a:xfrm>
            <a:off x="3634358" y="3138674"/>
            <a:ext cx="15462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Hard region</a:t>
            </a:r>
            <a:endParaRPr lang="zh-CN" altLang="en-US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F34E5695-E659-3A8E-9EB3-95E413CD8FD1}"/>
              </a:ext>
            </a:extLst>
          </p:cNvPr>
          <p:cNvSpPr txBox="1"/>
          <p:nvPr/>
        </p:nvSpPr>
        <p:spPr>
          <a:xfrm>
            <a:off x="7094090" y="3167103"/>
            <a:ext cx="2601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Collinear region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F608AD5D-8B9F-EA92-B331-963E73EFBDDA}"/>
              </a:ext>
            </a:extLst>
          </p:cNvPr>
          <p:cNvCxnSpPr>
            <a:cxnSpLocks/>
            <a:endCxn id="22" idx="0"/>
          </p:cNvCxnSpPr>
          <p:nvPr/>
        </p:nvCxnSpPr>
        <p:spPr>
          <a:xfrm flipH="1">
            <a:off x="4407470" y="2424240"/>
            <a:ext cx="463274" cy="7144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7D9DB639-9781-92EA-19A4-D2E8D78E8356}"/>
              </a:ext>
            </a:extLst>
          </p:cNvPr>
          <p:cNvCxnSpPr>
            <a:cxnSpLocks/>
            <a:stCxn id="16" idx="2"/>
          </p:cNvCxnSpPr>
          <p:nvPr/>
        </p:nvCxnSpPr>
        <p:spPr>
          <a:xfrm flipH="1">
            <a:off x="7536861" y="2407512"/>
            <a:ext cx="225127" cy="78224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1">
            <a:extLst>
              <a:ext uri="{FF2B5EF4-FFF2-40B4-BE49-F238E27FC236}">
                <a16:creationId xmlns:a16="http://schemas.microsoft.com/office/drawing/2014/main" id="{80398445-BA90-22F0-1BDD-699C4ADC9E65}"/>
              </a:ext>
            </a:extLst>
          </p:cNvPr>
          <p:cNvGrpSpPr>
            <a:grpSpLocks/>
          </p:cNvGrpSpPr>
          <p:nvPr/>
        </p:nvGrpSpPr>
        <p:grpSpPr bwMode="auto">
          <a:xfrm>
            <a:off x="676824" y="4245015"/>
            <a:ext cx="4358459" cy="2086195"/>
            <a:chOff x="1951904" y="1615890"/>
            <a:chExt cx="6613618" cy="3788354"/>
          </a:xfrm>
        </p:grpSpPr>
        <p:grpSp>
          <p:nvGrpSpPr>
            <p:cNvPr id="4" name="组合 2">
              <a:extLst>
                <a:ext uri="{FF2B5EF4-FFF2-40B4-BE49-F238E27FC236}">
                  <a16:creationId xmlns:a16="http://schemas.microsoft.com/office/drawing/2014/main" id="{F9E212E0-C11C-25A8-761A-796346EE5F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39033" y="3226668"/>
              <a:ext cx="4926489" cy="2177576"/>
              <a:chOff x="3721958" y="2279470"/>
              <a:chExt cx="3365154" cy="1895644"/>
            </a:xfrm>
          </p:grpSpPr>
          <p:grpSp>
            <p:nvGrpSpPr>
              <p:cNvPr id="20" name="组合 3">
                <a:extLst>
                  <a:ext uri="{FF2B5EF4-FFF2-40B4-BE49-F238E27FC236}">
                    <a16:creationId xmlns:a16="http://schemas.microsoft.com/office/drawing/2014/main" id="{9EF62B7A-73D4-9476-0480-C57C8B87E17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22067" y="3112542"/>
                <a:ext cx="3148557" cy="882310"/>
                <a:chOff x="2641947" y="3036276"/>
                <a:chExt cx="3148557" cy="882310"/>
              </a:xfrm>
            </p:grpSpPr>
            <p:cxnSp>
              <p:nvCxnSpPr>
                <p:cNvPr id="33" name="直接连接符 10">
                  <a:extLst>
                    <a:ext uri="{FF2B5EF4-FFF2-40B4-BE49-F238E27FC236}">
                      <a16:creationId xmlns:a16="http://schemas.microsoft.com/office/drawing/2014/main" id="{921ABF9E-FE11-1FB7-D749-BBAC2726C0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41947" y="3918586"/>
                  <a:ext cx="2977434" cy="0"/>
                </a:xfrm>
                <a:prstGeom prst="line">
                  <a:avLst/>
                </a:prstGeom>
                <a:ln>
                  <a:headEnd type="triangl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12">
                  <a:extLst>
                    <a:ext uri="{FF2B5EF4-FFF2-40B4-BE49-F238E27FC236}">
                      <a16:creationId xmlns:a16="http://schemas.microsoft.com/office/drawing/2014/main" id="{E8D9036D-3020-601F-A89B-43B227545C10}"/>
                    </a:ext>
                  </a:extLst>
                </p:cNvPr>
                <p:cNvCxnSpPr>
                  <a:cxnSpLocks/>
                  <a:stCxn id="7" idx="2"/>
                  <a:endCxn id="32" idx="0"/>
                </p:cNvCxnSpPr>
                <p:nvPr/>
              </p:nvCxnSpPr>
              <p:spPr>
                <a:xfrm flipV="1">
                  <a:off x="3941627" y="3036276"/>
                  <a:ext cx="1848877" cy="47186"/>
                </a:xfrm>
                <a:prstGeom prst="line">
                  <a:avLst/>
                </a:prstGeom>
                <a:ln>
                  <a:headEnd type="none" w="med" len="med"/>
                  <a:tailEnd type="arrow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0" name="直接箭头连接符 4">
                <a:extLst>
                  <a:ext uri="{FF2B5EF4-FFF2-40B4-BE49-F238E27FC236}">
                    <a16:creationId xmlns:a16="http://schemas.microsoft.com/office/drawing/2014/main" id="{021F7C4C-5A54-5C83-BEE0-55A1A1A80B1D}"/>
                  </a:ext>
                </a:extLst>
              </p:cNvPr>
              <p:cNvCxnSpPr>
                <a:cxnSpLocks/>
                <a:stCxn id="6" idx="2"/>
              </p:cNvCxnSpPr>
              <p:nvPr/>
            </p:nvCxnSpPr>
            <p:spPr>
              <a:xfrm>
                <a:off x="3721958" y="2279470"/>
                <a:ext cx="109" cy="1693271"/>
              </a:xfrm>
              <a:prstGeom prst="straightConnector1">
                <a:avLst/>
              </a:prstGeom>
              <a:ln>
                <a:headEnd type="triangl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椭圆 31">
                    <a:extLst>
                      <a:ext uri="{FF2B5EF4-FFF2-40B4-BE49-F238E27FC236}">
                        <a16:creationId xmlns:a16="http://schemas.microsoft.com/office/drawing/2014/main" id="{3B5BBC84-CB14-20C3-730D-E541BF7DC0DE}"/>
                      </a:ext>
                    </a:extLst>
                  </p:cNvPr>
                  <p:cNvSpPr/>
                  <p:nvPr/>
                </p:nvSpPr>
                <p:spPr>
                  <a:xfrm>
                    <a:off x="6654136" y="3112542"/>
                    <a:ext cx="432976" cy="1062572"/>
                  </a:xfrm>
                  <a:prstGeom prst="ellips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altLang="zh-CN" dirty="0"/>
                  </a:p>
                  <a:p>
                    <a:pPr algn="ctr">
                      <a:defRPr/>
                    </a:pPr>
                    <a:r>
                      <a:rPr lang="en-US" altLang="zh-CN" dirty="0"/>
                      <a:t>u</a:t>
                    </a:r>
                  </a:p>
                  <a:p>
                    <a:pPr algn="ctr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n-US" altLang="zh-CN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dirty="0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</m:oMath>
                      </m:oMathPara>
                    </a14:m>
                    <a:endParaRPr lang="en-US" altLang="zh-CN" dirty="0"/>
                  </a:p>
                  <a:p>
                    <a:pPr algn="ctr">
                      <a:defRPr/>
                    </a:pPr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31" name="椭圆 30">
                    <a:extLst>
                      <a:ext uri="{FF2B5EF4-FFF2-40B4-BE49-F238E27FC236}">
                        <a16:creationId xmlns:a16="http://schemas.microsoft.com/office/drawing/2014/main" id="{C005DB99-5483-9540-8492-535F917D899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54136" y="3112542"/>
                    <a:ext cx="432976" cy="1062572"/>
                  </a:xfrm>
                  <a:prstGeom prst="ellipse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CC526E2-E4AF-83FE-27BB-13C98B15F937}"/>
                </a:ext>
              </a:extLst>
            </p:cNvPr>
            <p:cNvSpPr/>
            <p:nvPr/>
          </p:nvSpPr>
          <p:spPr>
            <a:xfrm rot="2036515" flipH="1">
              <a:off x="3966614" y="1683471"/>
              <a:ext cx="54649" cy="168692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ABA0C60A-8531-BE00-CF42-FF88B6DDB77F}"/>
                </a:ext>
              </a:extLst>
            </p:cNvPr>
            <p:cNvSpPr/>
            <p:nvPr/>
          </p:nvSpPr>
          <p:spPr>
            <a:xfrm rot="2036515">
              <a:off x="6117557" y="1615890"/>
              <a:ext cx="54649" cy="286614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23DE6890-F1AE-7279-1C30-0C07CA951AAA}"/>
                </a:ext>
              </a:extLst>
            </p:cNvPr>
            <p:cNvSpPr/>
            <p:nvPr/>
          </p:nvSpPr>
          <p:spPr>
            <a:xfrm flipV="1">
              <a:off x="4382875" y="1766811"/>
              <a:ext cx="2417509" cy="73022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0" name="文本框 18">
              <a:extLst>
                <a:ext uri="{FF2B5EF4-FFF2-40B4-BE49-F238E27FC236}">
                  <a16:creationId xmlns:a16="http://schemas.microsoft.com/office/drawing/2014/main" id="{96FBCAAC-18EF-5768-C884-C2D72A40E7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1904" y="1849693"/>
              <a:ext cx="2089270" cy="11736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800" dirty="0"/>
                <a:t>z-direction 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800" dirty="0"/>
                <a:t>gauge link</a:t>
              </a:r>
              <a:endParaRPr lang="zh-CN" altLang="en-US" sz="1800" dirty="0"/>
            </a:p>
          </p:txBody>
        </p:sp>
        <p:sp>
          <p:nvSpPr>
            <p:cNvPr id="12" name="文本框 19">
              <a:extLst>
                <a:ext uri="{FF2B5EF4-FFF2-40B4-BE49-F238E27FC236}">
                  <a16:creationId xmlns:a16="http://schemas.microsoft.com/office/drawing/2014/main" id="{A1DEF3EA-2E27-0313-8463-1703A37E6E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6725" y="2828068"/>
              <a:ext cx="2260798" cy="11736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800" dirty="0"/>
                <a:t>z-direction 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800" dirty="0"/>
                <a:t>gauge link</a:t>
              </a:r>
              <a:endParaRPr lang="zh-CN" altLang="en-US" sz="1800" dirty="0"/>
            </a:p>
          </p:txBody>
        </p:sp>
        <p:sp>
          <p:nvSpPr>
            <p:cNvPr id="18" name="文本框 20">
              <a:extLst>
                <a:ext uri="{FF2B5EF4-FFF2-40B4-BE49-F238E27FC236}">
                  <a16:creationId xmlns:a16="http://schemas.microsoft.com/office/drawing/2014/main" id="{2E95F4CA-5EBB-F262-D38C-AE355BF424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52371" y="1865232"/>
              <a:ext cx="2383811" cy="11736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800" dirty="0"/>
                <a:t>b-direction 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800" dirty="0"/>
                <a:t>gauge link</a:t>
              </a:r>
              <a:endParaRPr lang="zh-CN" altLang="en-US" sz="1800" dirty="0"/>
            </a:p>
          </p:txBody>
        </p:sp>
      </p:grpSp>
      <p:sp>
        <p:nvSpPr>
          <p:cNvPr id="35" name="文本框 34">
            <a:extLst>
              <a:ext uri="{FF2B5EF4-FFF2-40B4-BE49-F238E27FC236}">
                <a16:creationId xmlns:a16="http://schemas.microsoft.com/office/drawing/2014/main" id="{3C65A404-4C17-53BF-BF35-CCF0D7B8A2E3}"/>
              </a:ext>
            </a:extLst>
          </p:cNvPr>
          <p:cNvSpPr txBox="1"/>
          <p:nvPr/>
        </p:nvSpPr>
        <p:spPr>
          <a:xfrm>
            <a:off x="7386460" y="1205697"/>
            <a:ext cx="61186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NP</a:t>
            </a:r>
            <a:r>
              <a:rPr lang="zh-CN" altLang="en-US" dirty="0"/>
              <a:t>B 955 (2020) 115054</a:t>
            </a:r>
          </a:p>
        </p:txBody>
      </p:sp>
    </p:spTree>
    <p:extLst>
      <p:ext uri="{BB962C8B-B14F-4D97-AF65-F5344CB8AC3E}">
        <p14:creationId xmlns:p14="http://schemas.microsoft.com/office/powerpoint/2010/main" val="1359654208"/>
      </p:ext>
    </p:extLst>
  </p:cSld>
  <p:clrMapOvr>
    <a:masterClrMapping/>
  </p:clrMapOvr>
  <p:transition advTm="3094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灯片编号占位符 4">
            <a:extLst>
              <a:ext uri="{FF2B5EF4-FFF2-40B4-BE49-F238E27FC236}">
                <a16:creationId xmlns:a16="http://schemas.microsoft.com/office/drawing/2014/main" id="{5A9CDE22-6067-0541-B06E-40FBDE5F4A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AFC82B23-7E77-714B-A157-CE243DAC25B4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39</a:t>
            </a:fld>
            <a:endParaRPr kumimoji="0" lang="zh-CN" altLang="en-US" sz="2800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B9420394-D602-3744-AA1D-BFC2D00B7673}"/>
              </a:ext>
            </a:extLst>
          </p:cNvPr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10" name="直线连接符 46">
              <a:extLst>
                <a:ext uri="{FF2B5EF4-FFF2-40B4-BE49-F238E27FC236}">
                  <a16:creationId xmlns:a16="http://schemas.microsoft.com/office/drawing/2014/main" id="{1C301059-27A3-2946-8D4F-B3FFDC77195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直线连接符 48">
              <a:extLst>
                <a:ext uri="{FF2B5EF4-FFF2-40B4-BE49-F238E27FC236}">
                  <a16:creationId xmlns:a16="http://schemas.microsoft.com/office/drawing/2014/main" id="{D878EA9D-4A33-7841-9564-42473B971AB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直线连接符 49">
              <a:extLst>
                <a:ext uri="{FF2B5EF4-FFF2-40B4-BE49-F238E27FC236}">
                  <a16:creationId xmlns:a16="http://schemas.microsoft.com/office/drawing/2014/main" id="{44BF8DCC-5B01-ED49-B51D-1C0565E21C2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" name="Line 2">
              <a:extLst>
                <a:ext uri="{FF2B5EF4-FFF2-40B4-BE49-F238E27FC236}">
                  <a16:creationId xmlns:a16="http://schemas.microsoft.com/office/drawing/2014/main" id="{EC01540D-BE7D-8D49-AA50-A692B42AF3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2" name="Text Box 3">
            <a:extLst>
              <a:ext uri="{FF2B5EF4-FFF2-40B4-BE49-F238E27FC236}">
                <a16:creationId xmlns:a16="http://schemas.microsoft.com/office/drawing/2014/main" id="{1823D0C9-8EB3-E075-5451-18AEBD96A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263"/>
            <a:ext cx="119602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Adobe 黑体 Std R" charset="-122"/>
                <a:ea typeface="Adobe 黑体 Std R" charset="-122"/>
              </a:rPr>
              <a:t>TMDs: CS kernel</a:t>
            </a:r>
            <a:endParaRPr kumimoji="0" lang="zh-CN" altLang="en-US" sz="2400" b="1" dirty="0">
              <a:solidFill>
                <a:srgbClr val="C00000"/>
              </a:solidFill>
              <a:ea typeface="Adobe 黑体 Std R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7AC078DA-6EFE-D399-5436-431D0CF32AED}"/>
                  </a:ext>
                </a:extLst>
              </p:cNvPr>
              <p:cNvSpPr txBox="1"/>
              <p:nvPr/>
            </p:nvSpPr>
            <p:spPr>
              <a:xfrm>
                <a:off x="514350" y="1282055"/>
                <a:ext cx="610759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itchFamily="2" charset="2"/>
                  <a:buChar char="ü"/>
                </a:pPr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CS kernel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0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b>
                        <m:r>
                          <a:rPr kumimoji="0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altLang="zh-CN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determines rapidity evolution of TMDs:</a:t>
                </a:r>
                <a:r>
                  <a:rPr lang="zh-CN" altLang="en-US" dirty="0"/>
                  <a:t> </a:t>
                </a:r>
              </a:p>
            </p:txBody>
          </p:sp>
        </mc:Choice>
        <mc:Fallback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7AC078DA-6EFE-D399-5436-431D0CF32A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50" y="1282055"/>
                <a:ext cx="6107594" cy="369332"/>
              </a:xfrm>
              <a:prstGeom prst="rect">
                <a:avLst/>
              </a:prstGeom>
              <a:blipFill>
                <a:blip r:embed="rId3"/>
                <a:stretch>
                  <a:fillRect l="-622" t="-6452" b="-193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C4D81A20-6653-9B91-7FE6-75DDA4220E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7515" y="1662424"/>
            <a:ext cx="3924847" cy="74305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DCBA195A-AE26-7AFD-D35C-C018B0871EEA}"/>
              </a:ext>
            </a:extLst>
          </p:cNvPr>
          <p:cNvSpPr txBox="1"/>
          <p:nvPr/>
        </p:nvSpPr>
        <p:spPr>
          <a:xfrm>
            <a:off x="512946" y="2819242"/>
            <a:ext cx="61075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Ratios of quasi-TMDWFs gives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the CS kernel</a:t>
            </a:r>
            <a:endParaRPr lang="zh-CN" altLang="en-US" dirty="0"/>
          </a:p>
        </p:txBody>
      </p:sp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id="{514B3D3E-5947-261C-3F88-46DE034CDD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847219"/>
              </p:ext>
            </p:extLst>
          </p:nvPr>
        </p:nvGraphicFramePr>
        <p:xfrm>
          <a:off x="1529777" y="3473853"/>
          <a:ext cx="4957031" cy="726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847117" imgH="562970" progId="Equation.DSMT4">
                  <p:embed/>
                </p:oleObj>
              </mc:Choice>
              <mc:Fallback>
                <p:oleObj name="Equation" r:id="rId5" imgW="3847117" imgH="562970" progId="Equation.DSMT4">
                  <p:embed/>
                  <p:pic>
                    <p:nvPicPr>
                      <p:cNvPr id="13" name="对象 12">
                        <a:extLst>
                          <a:ext uri="{FF2B5EF4-FFF2-40B4-BE49-F238E27FC236}">
                            <a16:creationId xmlns:a16="http://schemas.microsoft.com/office/drawing/2014/main" id="{306874F3-D1AA-C6B9-56C6-4B45AB2F42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9777" y="3473853"/>
                        <a:ext cx="4957031" cy="7262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7CBC39FD-86FF-4BE3-30A6-7090307DD444}"/>
                  </a:ext>
                </a:extLst>
              </p:cNvPr>
              <p:cNvSpPr txBox="1"/>
              <p:nvPr/>
            </p:nvSpPr>
            <p:spPr>
              <a:xfrm>
                <a:off x="593862" y="4419895"/>
                <a:ext cx="6366603" cy="8680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altLang="zh-CN" sz="24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/>
                                <a:cs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/>
                                <a:cs typeface="Cambria Math" panose="02040503050406030204" pitchFamily="18" charset="0"/>
                              </a:rPr>
                              <m:t>𝒇</m:t>
                            </m:r>
                          </m:e>
                        </m:acc>
                      </m:e>
                      <m:sub>
                        <m:r>
                          <a:rPr lang="en-US" altLang="zh-CN" sz="2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𝜞</m:t>
                        </m:r>
                      </m:sub>
                    </m:sSub>
                  </m:oMath>
                </a14:m>
                <a:r>
                  <a:rPr lang="zh-CN" altLang="en-US" sz="2400" b="1" dirty="0">
                    <a:solidFill>
                      <a:srgbClr val="000000"/>
                    </a:solidFill>
                    <a:latin typeface="Times New Roman" panose="02020603050405020304" charset="0"/>
                    <a:ea typeface="Cambria Math" panose="02040503050406030204"/>
                    <a:cs typeface="Times New Roman" panose="02020603050405020304" charset="0"/>
                  </a:rPr>
                  <a:t> </a:t>
                </a:r>
                <a:r>
                  <a:rPr lang="en-US" altLang="zh-CN" sz="2400" b="1" dirty="0">
                    <a:solidFill>
                      <a:srgbClr val="000000"/>
                    </a:solidFill>
                    <a:latin typeface="Times New Roman" panose="02020603050405020304" charset="0"/>
                    <a:ea typeface="TimesNewRomanPS-BoldMT"/>
                    <a:cs typeface="Times New Roman" panose="02020603050405020304" charset="0"/>
                  </a:rPr>
                  <a:t>could be either </a:t>
                </a:r>
                <a:r>
                  <a:rPr lang="en-US" altLang="zh-CN" sz="2400" b="1" dirty="0" err="1">
                    <a:solidFill>
                      <a:srgbClr val="000000"/>
                    </a:solidFill>
                    <a:latin typeface="Times New Roman" panose="02020603050405020304" charset="0"/>
                    <a:ea typeface="TimesNewRomanPS-BoldMT"/>
                    <a:cs typeface="Times New Roman" panose="02020603050405020304" charset="0"/>
                  </a:rPr>
                  <a:t>unsubtracted</a:t>
                </a:r>
                <a:r>
                  <a:rPr lang="en-US" altLang="zh-CN" sz="2400" b="1" dirty="0">
                    <a:solidFill>
                      <a:srgbClr val="000000"/>
                    </a:solidFill>
                    <a:latin typeface="Times New Roman" panose="02020603050405020304" charset="0"/>
                    <a:ea typeface="TimesNewRomanPS-BoldMT"/>
                    <a:cs typeface="Times New Roman" panose="02020603050405020304" charset="0"/>
                  </a:rPr>
                  <a:t> </a:t>
                </a:r>
                <a:r>
                  <a:rPr lang="en-US" altLang="zh-CN" sz="2400" b="1" dirty="0">
                    <a:solidFill>
                      <a:srgbClr val="3E8C26"/>
                    </a:solidFill>
                    <a:latin typeface="Times New Roman" panose="02020603050405020304" charset="0"/>
                    <a:ea typeface="TimesNewRomanPS-BoldMT"/>
                    <a:cs typeface="Times New Roman" panose="02020603050405020304" charset="0"/>
                  </a:rPr>
                  <a:t>quasi TMD wave function </a:t>
                </a:r>
                <a:r>
                  <a:rPr lang="en-US" altLang="zh-CN" sz="2400" b="1" dirty="0">
                    <a:solidFill>
                      <a:srgbClr val="000000"/>
                    </a:solidFill>
                    <a:latin typeface="Times New Roman" panose="02020603050405020304" charset="0"/>
                    <a:ea typeface="TimesNewRomanPS-BoldMT"/>
                    <a:cs typeface="Times New Roman" panose="02020603050405020304" charset="0"/>
                  </a:rPr>
                  <a:t>or 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Times New Roman" panose="02020603050405020304" charset="0"/>
                    <a:ea typeface="TimesNewRomanPS-BoldMT"/>
                    <a:cs typeface="Times New Roman" panose="02020603050405020304" charset="0"/>
                  </a:rPr>
                  <a:t>quasi TMDPDF.</a:t>
                </a:r>
              </a:p>
            </p:txBody>
          </p:sp>
        </mc:Choice>
        <mc:Fallback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7CBC39FD-86FF-4BE3-30A6-7090307DD4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862" y="4419895"/>
                <a:ext cx="6366603" cy="868045"/>
              </a:xfrm>
              <a:prstGeom prst="rect">
                <a:avLst/>
              </a:prstGeom>
              <a:blipFill>
                <a:blip r:embed="rId7"/>
                <a:stretch>
                  <a:fillRect l="-1392" t="-2899" b="-130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>
            <a:extLst>
              <a:ext uri="{FF2B5EF4-FFF2-40B4-BE49-F238E27FC236}">
                <a16:creationId xmlns:a16="http://schemas.microsoft.com/office/drawing/2014/main" id="{F161ED9F-EB37-B51C-35FE-B38960560B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98688" y="1620584"/>
            <a:ext cx="4903428" cy="366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44361"/>
      </p:ext>
    </p:extLst>
  </p:cSld>
  <p:clrMapOvr>
    <a:masterClrMapping/>
  </p:clrMapOvr>
  <p:transition advTm="3094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灯片编号占位符 4">
            <a:extLst>
              <a:ext uri="{FF2B5EF4-FFF2-40B4-BE49-F238E27FC236}">
                <a16:creationId xmlns:a16="http://schemas.microsoft.com/office/drawing/2014/main" id="{36D92214-D5EE-EE49-A6AC-7E2EF44271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4</a:t>
            </a:fld>
            <a:endParaRPr kumimoji="0" lang="zh-CN" altLang="en-US" sz="2800"/>
          </a:p>
        </p:txBody>
      </p:sp>
      <p:sp>
        <p:nvSpPr>
          <p:cNvPr id="17" name="Text Box 3">
            <a:extLst>
              <a:ext uri="{FF2B5EF4-FFF2-40B4-BE49-F238E27FC236}">
                <a16:creationId xmlns:a16="http://schemas.microsoft.com/office/drawing/2014/main" id="{1C7845EB-B6FD-554E-BDF6-AAD336ABFA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80" y="163022"/>
            <a:ext cx="60134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en-US" altLang="zh-CN" sz="3600" b="1" dirty="0">
                <a:solidFill>
                  <a:srgbClr val="C00000"/>
                </a:solidFill>
                <a:latin typeface="Adobe 黑体 Std R" charset="-122"/>
                <a:ea typeface="Adobe 黑体 Std R" charset="-122"/>
              </a:rPr>
              <a:t>PDF</a:t>
            </a:r>
            <a:endParaRPr kumimoji="0" lang="zh-CN" altLang="en-US" sz="2800" b="1" dirty="0">
              <a:solidFill>
                <a:srgbClr val="C00000"/>
              </a:solidFill>
              <a:latin typeface="Adobe 黑体 Std R" charset="-122"/>
              <a:ea typeface="Adobe 黑体 Std R" charset="-122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93977B15-D82B-EA49-A3C7-A716A573449F}"/>
              </a:ext>
            </a:extLst>
          </p:cNvPr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26" name="直线连接符 46">
              <a:extLst>
                <a:ext uri="{FF2B5EF4-FFF2-40B4-BE49-F238E27FC236}">
                  <a16:creationId xmlns:a16="http://schemas.microsoft.com/office/drawing/2014/main" id="{0EE7C2F2-03D6-0B49-8950-A7CA2C75009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直线连接符 48">
              <a:extLst>
                <a:ext uri="{FF2B5EF4-FFF2-40B4-BE49-F238E27FC236}">
                  <a16:creationId xmlns:a16="http://schemas.microsoft.com/office/drawing/2014/main" id="{ED4A94D5-9195-674B-B412-93F05E1FC55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" name="直线连接符 49">
              <a:extLst>
                <a:ext uri="{FF2B5EF4-FFF2-40B4-BE49-F238E27FC236}">
                  <a16:creationId xmlns:a16="http://schemas.microsoft.com/office/drawing/2014/main" id="{70AB2409-D2B6-C24E-ABDC-8DBBEA13BF4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9" name="Line 2">
              <a:extLst>
                <a:ext uri="{FF2B5EF4-FFF2-40B4-BE49-F238E27FC236}">
                  <a16:creationId xmlns:a16="http://schemas.microsoft.com/office/drawing/2014/main" id="{D72F6753-1F16-9B49-84FF-655F23F790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7574A0BE-C1C3-1D92-FD43-21A6FAC0F4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673" y="1245109"/>
            <a:ext cx="3602038" cy="2326139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1909D7C-35D7-46C0-456B-9CCA3CA7EC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56" y="1245108"/>
            <a:ext cx="1829513" cy="2326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直线连接符 5">
            <a:extLst>
              <a:ext uri="{FF2B5EF4-FFF2-40B4-BE49-F238E27FC236}">
                <a16:creationId xmlns:a16="http://schemas.microsoft.com/office/drawing/2014/main" id="{962A1548-F08B-E12D-E768-77065AFF71F4}"/>
              </a:ext>
            </a:extLst>
          </p:cNvPr>
          <p:cNvCxnSpPr/>
          <p:nvPr/>
        </p:nvCxnSpPr>
        <p:spPr>
          <a:xfrm flipH="1">
            <a:off x="2335557" y="2223747"/>
            <a:ext cx="1076632" cy="0"/>
          </a:xfrm>
          <a:prstGeom prst="line">
            <a:avLst/>
          </a:prstGeom>
          <a:ln w="6350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线连接符 7">
            <a:extLst>
              <a:ext uri="{FF2B5EF4-FFF2-40B4-BE49-F238E27FC236}">
                <a16:creationId xmlns:a16="http://schemas.microsoft.com/office/drawing/2014/main" id="{29010D8A-1AAF-ED01-34A4-FE3D59C25D9C}"/>
              </a:ext>
            </a:extLst>
          </p:cNvPr>
          <p:cNvCxnSpPr>
            <a:cxnSpLocks/>
          </p:cNvCxnSpPr>
          <p:nvPr/>
        </p:nvCxnSpPr>
        <p:spPr>
          <a:xfrm>
            <a:off x="7483048" y="2223747"/>
            <a:ext cx="1210776" cy="0"/>
          </a:xfrm>
          <a:prstGeom prst="line">
            <a:avLst/>
          </a:prstGeom>
          <a:ln w="6350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5">
            <a:extLst>
              <a:ext uri="{FF2B5EF4-FFF2-40B4-BE49-F238E27FC236}">
                <a16:creationId xmlns:a16="http://schemas.microsoft.com/office/drawing/2014/main" id="{79F061D8-1933-744D-75FB-F209DE3663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6161" y="1309981"/>
            <a:ext cx="2246709" cy="1827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8CA338C-F75B-8519-1839-CEFB50A016D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3632" y="4523820"/>
            <a:ext cx="1312117" cy="1312117"/>
          </a:xfrm>
          <a:prstGeom prst="rect">
            <a:avLst/>
          </a:prstGeom>
        </p:spPr>
      </p:pic>
      <p:cxnSp>
        <p:nvCxnSpPr>
          <p:cNvPr id="12" name="直线连接符 11">
            <a:extLst>
              <a:ext uri="{FF2B5EF4-FFF2-40B4-BE49-F238E27FC236}">
                <a16:creationId xmlns:a16="http://schemas.microsoft.com/office/drawing/2014/main" id="{047D1E35-E2F5-E432-2637-6EF651C730EC}"/>
              </a:ext>
            </a:extLst>
          </p:cNvPr>
          <p:cNvCxnSpPr>
            <a:cxnSpLocks/>
          </p:cNvCxnSpPr>
          <p:nvPr/>
        </p:nvCxnSpPr>
        <p:spPr>
          <a:xfrm flipV="1">
            <a:off x="5382417" y="3638548"/>
            <a:ext cx="0" cy="817972"/>
          </a:xfrm>
          <a:prstGeom prst="line">
            <a:avLst/>
          </a:prstGeom>
          <a:ln w="6350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>
            <a:extLst>
              <a:ext uri="{FF2B5EF4-FFF2-40B4-BE49-F238E27FC236}">
                <a16:creationId xmlns:a16="http://schemas.microsoft.com/office/drawing/2014/main" id="{5DD46672-EAFA-38F7-4C9C-F6FB3609B9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2517" y="3959163"/>
            <a:ext cx="4759196" cy="784707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96F71923-D070-99D7-7393-5718830C32FE}"/>
              </a:ext>
            </a:extLst>
          </p:cNvPr>
          <p:cNvSpPr/>
          <p:nvPr/>
        </p:nvSpPr>
        <p:spPr>
          <a:xfrm>
            <a:off x="3382479" y="4154488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因子化</a:t>
            </a:r>
            <a:endParaRPr lang="en" altLang="zh-CN" sz="20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" name="矩形 2">
            <a:extLst>
              <a:ext uri="{FF2B5EF4-FFF2-40B4-BE49-F238E27FC236}">
                <a16:creationId xmlns:a16="http://schemas.microsoft.com/office/drawing/2014/main" id="{60C81E60-CEF2-0570-ECFE-308CBD2111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6081" y="6017668"/>
            <a:ext cx="10259828" cy="492443"/>
          </a:xfrm>
          <a:prstGeom prst="rect">
            <a:avLst/>
          </a:prstGeom>
          <a:solidFill>
            <a:srgbClr val="008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2600" b="1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通过对撞机探测新物理，部分子分布函数是进行精确预言的前提</a:t>
            </a:r>
            <a:endParaRPr lang="en-US" altLang="zh-CN" sz="2600" b="1" dirty="0">
              <a:solidFill>
                <a:schemeClr val="bg1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15042326"/>
      </p:ext>
    </p:extLst>
  </p:cSld>
  <p:clrMapOvr>
    <a:masterClrMapping/>
  </p:clrMapOvr>
  <p:transition advTm="3094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55AB75D-727C-4B4C-8BCF-2984842C4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3781C-E1F6-4315-A39D-61273F2E0596}" type="slidenum">
              <a:rPr lang="zh-CN" altLang="en-US" smtClean="0"/>
              <a:pPr/>
              <a:t>40</a:t>
            </a:fld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8CEB331-9D72-4E4D-9DDD-A4A105F7420B}"/>
              </a:ext>
            </a:extLst>
          </p:cNvPr>
          <p:cNvSpPr/>
          <p:nvPr/>
        </p:nvSpPr>
        <p:spPr>
          <a:xfrm>
            <a:off x="6715259" y="780419"/>
            <a:ext cx="5001853" cy="377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CN" i="1" dirty="0">
                <a:latin typeface="Times New Roman" charset="0"/>
                <a:ea typeface="Times New Roman" charset="0"/>
                <a:cs typeface="Times New Roman" charset="0"/>
              </a:rPr>
              <a:t>Ji, Liu, Liu, </a:t>
            </a:r>
            <a:r>
              <a:rPr lang="en-US" altLang="zh-CN" i="1" dirty="0" err="1">
                <a:latin typeface="Times New Roman" charset="0"/>
                <a:ea typeface="Times New Roman" charset="0"/>
                <a:cs typeface="Times New Roman" charset="0"/>
              </a:rPr>
              <a:t>arXiv</a:t>
            </a:r>
            <a:r>
              <a:rPr lang="en-US" altLang="zh-CN" i="1" dirty="0">
                <a:latin typeface="Times New Roman" charset="0"/>
                <a:ea typeface="Times New Roman" charset="0"/>
                <a:cs typeface="Times New Roman" charset="0"/>
              </a:rPr>
              <a:t>: 1910.11415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1875F6C-EE70-8040-A268-9B5B441CCBD4}"/>
              </a:ext>
            </a:extLst>
          </p:cNvPr>
          <p:cNvSpPr/>
          <p:nvPr/>
        </p:nvSpPr>
        <p:spPr>
          <a:xfrm>
            <a:off x="-24587" y="1072316"/>
            <a:ext cx="50018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CN" sz="2400" dirty="0">
                <a:latin typeface="Times New Roman" charset="0"/>
                <a:ea typeface="Times New Roman" charset="0"/>
                <a:cs typeface="Times New Roman" charset="0"/>
              </a:rPr>
              <a:t>A four-quark form-factor: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D07E701D-B5F1-C040-BE3F-8DA80AE598D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179" y="1525341"/>
            <a:ext cx="3115215" cy="17753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55DDCDC-AB6C-034C-AB81-9D6987F2E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099" y="1293258"/>
            <a:ext cx="6815903" cy="406785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7036C409-A87F-024D-BA93-33D27BF9E4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1214" y="1994040"/>
            <a:ext cx="7334250" cy="1531742"/>
          </a:xfrm>
          <a:prstGeom prst="rect">
            <a:avLst/>
          </a:prstGeom>
        </p:spPr>
      </p:pic>
      <p:cxnSp>
        <p:nvCxnSpPr>
          <p:cNvPr id="51" name="直线连接符 50">
            <a:extLst>
              <a:ext uri="{FF2B5EF4-FFF2-40B4-BE49-F238E27FC236}">
                <a16:creationId xmlns:a16="http://schemas.microsoft.com/office/drawing/2014/main" id="{A611085C-EDC3-DA4B-9726-EA9B29BF41D8}"/>
              </a:ext>
            </a:extLst>
          </p:cNvPr>
          <p:cNvCxnSpPr>
            <a:cxnSpLocks/>
          </p:cNvCxnSpPr>
          <p:nvPr/>
        </p:nvCxnSpPr>
        <p:spPr>
          <a:xfrm>
            <a:off x="144220" y="3788994"/>
            <a:ext cx="12192000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灯片编号占位符 4">
            <a:extLst>
              <a:ext uri="{FF2B5EF4-FFF2-40B4-BE49-F238E27FC236}">
                <a16:creationId xmlns:a16="http://schemas.microsoft.com/office/drawing/2014/main" id="{A5C4B4E2-4197-2142-8AC3-CFEAF50365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646C8EF6-5D10-314A-A899-BA019F9C3194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40</a:t>
            </a:fld>
            <a:endParaRPr kumimoji="0" lang="zh-CN" altLang="en-US" sz="2800"/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F47C3621-E124-654B-AC38-3BBC3BF41CB1}"/>
              </a:ext>
            </a:extLst>
          </p:cNvPr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37" name="直线连接符 46">
              <a:extLst>
                <a:ext uri="{FF2B5EF4-FFF2-40B4-BE49-F238E27FC236}">
                  <a16:creationId xmlns:a16="http://schemas.microsoft.com/office/drawing/2014/main" id="{BBEC4374-E3D2-DF49-930B-6F39B6F0A3A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8" name="直线连接符 48">
              <a:extLst>
                <a:ext uri="{FF2B5EF4-FFF2-40B4-BE49-F238E27FC236}">
                  <a16:creationId xmlns:a16="http://schemas.microsoft.com/office/drawing/2014/main" id="{ABC2AA65-9B3E-3043-8861-5BE6AC968CA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" name="直线连接符 49">
              <a:extLst>
                <a:ext uri="{FF2B5EF4-FFF2-40B4-BE49-F238E27FC236}">
                  <a16:creationId xmlns:a16="http://schemas.microsoft.com/office/drawing/2014/main" id="{57E0D43D-4308-DB40-A5C5-A9925F933D8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" name="Line 2">
              <a:extLst>
                <a:ext uri="{FF2B5EF4-FFF2-40B4-BE49-F238E27FC236}">
                  <a16:creationId xmlns:a16="http://schemas.microsoft.com/office/drawing/2014/main" id="{A909B133-7C27-164E-8879-9AEEFE1BA1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41" name="Text Box 3">
            <a:extLst>
              <a:ext uri="{FF2B5EF4-FFF2-40B4-BE49-F238E27FC236}">
                <a16:creationId xmlns:a16="http://schemas.microsoft.com/office/drawing/2014/main" id="{EA173B9E-5AFA-0D49-B148-6AA4E2A81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48" y="195263"/>
            <a:ext cx="112027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buNone/>
            </a:pPr>
            <a:r>
              <a:rPr lang="en-US" altLang="zh-CN" sz="3600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TMDs: intrinsic soft-function</a:t>
            </a:r>
            <a:endParaRPr lang="zh-CN" altLang="en-US" sz="3600" dirty="0">
              <a:solidFill>
                <a:srgbClr val="C00000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3EADDB0-3FD4-8B62-1578-3A9173CDEB22}"/>
              </a:ext>
            </a:extLst>
          </p:cNvPr>
          <p:cNvSpPr/>
          <p:nvPr/>
        </p:nvSpPr>
        <p:spPr>
          <a:xfrm>
            <a:off x="-75910" y="3990509"/>
            <a:ext cx="50018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CN" sz="2400" dirty="0">
                <a:latin typeface="Times New Roman" charset="0"/>
                <a:ea typeface="Times New Roman" charset="0"/>
                <a:cs typeface="Times New Roman" charset="0"/>
              </a:rPr>
              <a:t>Results for intrinsic soft function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6106923-6DB3-61AE-495F-7B94D38648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503" y="3808726"/>
            <a:ext cx="4312725" cy="27961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2FC7F03-5705-6D02-FE2B-3D2ED3ADA5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66" y="4524673"/>
            <a:ext cx="3454400" cy="8763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89D7444-56F1-AF68-3DD5-FC62296A19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219" y="5389682"/>
            <a:ext cx="4494347" cy="1123587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DA2C72C0-D8CE-222F-0103-B79F8F6DDDA1}"/>
              </a:ext>
            </a:extLst>
          </p:cNvPr>
          <p:cNvSpPr txBox="1"/>
          <p:nvPr/>
        </p:nvSpPr>
        <p:spPr>
          <a:xfrm>
            <a:off x="7388165" y="6379502"/>
            <a:ext cx="62257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Phys.Rev.Lett. 125 (2020) 192001</a:t>
            </a:r>
          </a:p>
        </p:txBody>
      </p:sp>
    </p:spTree>
    <p:extLst>
      <p:ext uri="{BB962C8B-B14F-4D97-AF65-F5344CB8AC3E}">
        <p14:creationId xmlns:p14="http://schemas.microsoft.com/office/powerpoint/2010/main" val="29677472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灯片编号占位符 4"/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t>41</a:t>
            </a:fld>
            <a:endParaRPr kumimoji="0" lang="zh-CN" altLang="en-US" sz="2800"/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14350" y="195580"/>
            <a:ext cx="889444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indent="0">
              <a:lnSpc>
                <a:spcPct val="100000"/>
              </a:lnSpc>
              <a:buNone/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TMDPDFs: 3D tomography of the nucleon</a:t>
            </a:r>
            <a:endParaRPr kumimoji="0" lang="en-US" altLang="zh-CN" b="1" dirty="0">
              <a:solidFill>
                <a:srgbClr val="C0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26" name="直线连接符 46"/>
            <p:cNvCxnSpPr/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直线连接符 48"/>
            <p:cNvCxnSpPr/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" name="直线连接符 49"/>
            <p:cNvCxnSpPr/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9" name="Line 2"/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" y="1833245"/>
            <a:ext cx="3369945" cy="37420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0970" y="1456055"/>
            <a:ext cx="7566025" cy="476186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灯片编号占位符 4">
            <a:extLst>
              <a:ext uri="{FF2B5EF4-FFF2-40B4-BE49-F238E27FC236}">
                <a16:creationId xmlns:a16="http://schemas.microsoft.com/office/drawing/2014/main" id="{5A9CDE22-6067-0541-B06E-40FBDE5F4A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AFC82B23-7E77-714B-A157-CE243DAC25B4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42</a:t>
            </a:fld>
            <a:endParaRPr kumimoji="0" lang="zh-CN" altLang="en-US" sz="2800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B9420394-D602-3744-AA1D-BFC2D00B7673}"/>
              </a:ext>
            </a:extLst>
          </p:cNvPr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10" name="直线连接符 46">
              <a:extLst>
                <a:ext uri="{FF2B5EF4-FFF2-40B4-BE49-F238E27FC236}">
                  <a16:creationId xmlns:a16="http://schemas.microsoft.com/office/drawing/2014/main" id="{1C301059-27A3-2946-8D4F-B3FFDC77195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直线连接符 48">
              <a:extLst>
                <a:ext uri="{FF2B5EF4-FFF2-40B4-BE49-F238E27FC236}">
                  <a16:creationId xmlns:a16="http://schemas.microsoft.com/office/drawing/2014/main" id="{D878EA9D-4A33-7841-9564-42473B971AB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直线连接符 49">
              <a:extLst>
                <a:ext uri="{FF2B5EF4-FFF2-40B4-BE49-F238E27FC236}">
                  <a16:creationId xmlns:a16="http://schemas.microsoft.com/office/drawing/2014/main" id="{44BF8DCC-5B01-ED49-B51D-1C0565E21C2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" name="Line 2">
              <a:extLst>
                <a:ext uri="{FF2B5EF4-FFF2-40B4-BE49-F238E27FC236}">
                  <a16:creationId xmlns:a16="http://schemas.microsoft.com/office/drawing/2014/main" id="{EC01540D-BE7D-8D49-AA50-A692B42AF3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39" name="矩形 38">
            <a:extLst>
              <a:ext uri="{FF2B5EF4-FFF2-40B4-BE49-F238E27FC236}">
                <a16:creationId xmlns:a16="http://schemas.microsoft.com/office/drawing/2014/main" id="{5D11181C-FEC7-97A0-1CE2-5B40F990DF87}"/>
              </a:ext>
            </a:extLst>
          </p:cNvPr>
          <p:cNvSpPr/>
          <p:nvPr/>
        </p:nvSpPr>
        <p:spPr bwMode="auto">
          <a:xfrm>
            <a:off x="298054" y="1405057"/>
            <a:ext cx="6397936" cy="4252159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36" name="Rectangle 3">
            <a:extLst>
              <a:ext uri="{FF2B5EF4-FFF2-40B4-BE49-F238E27FC236}">
                <a16:creationId xmlns:a16="http://schemas.microsoft.com/office/drawing/2014/main" id="{CA4534FE-02E2-B8C0-7E5B-204ED5ED55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325" y="1554406"/>
            <a:ext cx="6401566" cy="401167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1" indent="-457200" algn="just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kumimoji="0"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基于</a:t>
            </a:r>
            <a:r>
              <a:rPr kumimoji="0" lang="en-US" altLang="zh-CN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soft</a:t>
            </a:r>
            <a:r>
              <a:rPr kumimoji="0"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r>
              <a:rPr kumimoji="0" lang="en-US" altLang="zh-CN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function </a:t>
            </a:r>
            <a:r>
              <a:rPr kumimoji="0"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的工作</a:t>
            </a:r>
            <a:r>
              <a:rPr kumimoji="0" lang="en-US" altLang="zh-CN" sz="2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(PRL125,192001(2020))</a:t>
            </a:r>
            <a:r>
              <a:rPr kumimoji="0" lang="en-US" altLang="zh-CN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,</a:t>
            </a:r>
            <a:r>
              <a:rPr kumimoji="0"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 在格点上计算得到了反映三维内部结构的</a:t>
            </a:r>
            <a:r>
              <a:rPr kumimoji="0" lang="en-US" altLang="zh-CN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TMDWF</a:t>
            </a:r>
          </a:p>
          <a:p>
            <a:pPr lvl="1" indent="-457200" algn="just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kumimoji="0"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在格点上计算得到了非极化的</a:t>
            </a:r>
            <a:r>
              <a:rPr kumimoji="0" lang="en-US" altLang="zh-CN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TMDPDF ,</a:t>
            </a:r>
            <a:r>
              <a:rPr kumimoji="0"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并抽取了其中</a:t>
            </a:r>
            <a:r>
              <a:rPr kumimoji="0" lang="zh-CN" altLang="zh-CN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的快度演化</a:t>
            </a:r>
            <a:r>
              <a:rPr kumimoji="0"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核，与唯象学参数化一致</a:t>
            </a:r>
            <a:endParaRPr kumimoji="0" lang="en-US" altLang="zh-CN" sz="2400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31C4538-0899-B99E-E835-F24230BE5E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006" y="5979849"/>
            <a:ext cx="6137844" cy="461665"/>
          </a:xfrm>
          <a:prstGeom prst="rect">
            <a:avLst/>
          </a:prstGeom>
          <a:solidFill>
            <a:srgbClr val="008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kumimoji="0" lang="en-US" altLang="zh-CN" sz="24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TMDWF/TMDPDF</a:t>
            </a:r>
            <a:r>
              <a:rPr kumimoji="0" lang="zh-CN" altLang="en-US" sz="24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的三维分布</a:t>
            </a:r>
            <a:r>
              <a:rPr kumimoji="0" lang="en-US" altLang="zh-CN" sz="24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:</a:t>
            </a:r>
            <a:r>
              <a:rPr kumimoji="0" lang="zh-CN" altLang="en-US" sz="24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精度稳步提升</a:t>
            </a:r>
            <a:endParaRPr kumimoji="0" lang="en-US" altLang="zh-CN" sz="2400" b="1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cxnSp>
        <p:nvCxnSpPr>
          <p:cNvPr id="16" name="直线连接符 2">
            <a:extLst>
              <a:ext uri="{FF2B5EF4-FFF2-40B4-BE49-F238E27FC236}">
                <a16:creationId xmlns:a16="http://schemas.microsoft.com/office/drawing/2014/main" id="{D4E618A1-23AE-D594-C7F6-87C54658820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175982" y="1180296"/>
            <a:ext cx="0" cy="5394905"/>
          </a:xfrm>
          <a:prstGeom prst="line">
            <a:avLst/>
          </a:prstGeom>
          <a:noFill/>
          <a:ln w="3810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176DCE5A-6E9D-E2E2-2C07-3D06B84B1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735" y="1246031"/>
            <a:ext cx="2741182" cy="215931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253BF6D-1154-47F6-C80F-7CC71B03BC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8196" y="3877749"/>
            <a:ext cx="2997937" cy="2371204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E3815E8D-05D4-EE9C-52BA-11F49E9CB55F}"/>
              </a:ext>
            </a:extLst>
          </p:cNvPr>
          <p:cNvSpPr txBox="1"/>
          <p:nvPr/>
        </p:nvSpPr>
        <p:spPr>
          <a:xfrm>
            <a:off x="8788241" y="3560242"/>
            <a:ext cx="264766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100">
                <a:effectLst/>
                <a:latin typeface="+mn-ea"/>
                <a:ea typeface="+mn-ea"/>
              </a:defRPr>
            </a:lvl1pPr>
          </a:lstStyle>
          <a:p>
            <a:r>
              <a:rPr lang="en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Phys.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Rev.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  109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114513(2024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8951076C-962B-CF39-1FAC-9BD19D62D41A}"/>
              </a:ext>
            </a:extLst>
          </p:cNvPr>
          <p:cNvSpPr txBox="1"/>
          <p:nvPr/>
        </p:nvSpPr>
        <p:spPr>
          <a:xfrm>
            <a:off x="8855046" y="6258876"/>
            <a:ext cx="264766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100">
                <a:effectLst/>
                <a:latin typeface="+mn-ea"/>
                <a:ea typeface="+mn-ea"/>
              </a:defRPr>
            </a:lvl1pPr>
          </a:lstStyle>
          <a:p>
            <a:r>
              <a:rPr lang="en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Phys.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Rev.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  109, L091503(2024)</a:t>
            </a:r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1823D0C9-8EB3-E075-5451-18AEBD96A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263"/>
            <a:ext cx="119602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Adobe 黑体 Std R" charset="-122"/>
                <a:ea typeface="Adobe 黑体 Std R" charset="-122"/>
              </a:rPr>
              <a:t>TMDs: TMDWF and TMDPDF</a:t>
            </a:r>
            <a:endParaRPr kumimoji="0" lang="zh-CN" altLang="en-US" sz="2400" b="1" dirty="0">
              <a:solidFill>
                <a:srgbClr val="C00000"/>
              </a:solidFill>
              <a:ea typeface="Adobe 黑体 Std R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90854642"/>
      </p:ext>
    </p:extLst>
  </p:cSld>
  <p:clrMapOvr>
    <a:masterClrMapping/>
  </p:clrMapOvr>
  <p:transition advTm="3094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灯片编号占位符 4"/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kumimoji="0" lang="en-US" altLang="zh-CN" sz="2800" dirty="0"/>
              <a:t>29</a:t>
            </a:r>
            <a:endParaRPr kumimoji="0" lang="zh-CN" altLang="en-US" sz="2800" dirty="0"/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14350" y="195580"/>
            <a:ext cx="92415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TMDs on Lattice QCD: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3D tomography of nucleon</a:t>
            </a:r>
            <a:r>
              <a:rPr kumimoji="0" lang="en-US" altLang="zh-CN" b="1" dirty="0">
                <a:solidFill>
                  <a:srgbClr val="C00000"/>
                </a:solidFill>
                <a:latin typeface="Times New Roman" panose="02020603050405020304" charset="0"/>
                <a:ea typeface="Adobe 黑体 Std R" charset="-122"/>
                <a:cs typeface="Times New Roman" panose="02020603050405020304" charset="0"/>
              </a:rPr>
              <a:t> </a:t>
            </a:r>
            <a:endParaRPr kumimoji="0" lang="en-US" altLang="zh-CN" b="1" dirty="0">
              <a:solidFill>
                <a:srgbClr val="C00000"/>
              </a:solidFill>
              <a:latin typeface="Adobe 黑体 Std R" charset="-122"/>
              <a:ea typeface="Adobe 黑体 Std R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26" name="直线连接符 46"/>
            <p:cNvCxnSpPr/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直线连接符 48"/>
            <p:cNvCxnSpPr/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" name="直线连接符 49"/>
            <p:cNvCxnSpPr/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9" name="Line 2"/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4">
                  <a:lumMod val="75000"/>
                </a:schemeClr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pic>
        <p:nvPicPr>
          <p:cNvPr id="58" name="图片 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5968" y="4051315"/>
            <a:ext cx="3171825" cy="2063750"/>
          </a:xfrm>
          <a:prstGeom prst="rect">
            <a:avLst/>
          </a:prstGeom>
        </p:spPr>
      </p:pic>
      <p:sp>
        <p:nvSpPr>
          <p:cNvPr id="59" name="文本框 58"/>
          <p:cNvSpPr txBox="1"/>
          <p:nvPr/>
        </p:nvSpPr>
        <p:spPr>
          <a:xfrm>
            <a:off x="8056608" y="6115065"/>
            <a:ext cx="3302635" cy="34353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1400" i="1" dirty="0">
                <a:solidFill>
                  <a:srgbClr val="001CB6"/>
                </a:solidFill>
                <a:latin typeface="Times New Roman" panose="02020603050405020304" charset="0"/>
                <a:cs typeface="Times New Roman" panose="02020603050405020304" charset="0"/>
              </a:rPr>
              <a:t>Boer-Mulders Function, </a:t>
            </a:r>
            <a:r>
              <a:rPr lang="en-US" altLang="zh-CN" sz="1400" i="1" dirty="0">
                <a:solidFill>
                  <a:srgbClr val="001CB6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  <a:hlinkClick r:id="rId4"/>
              </a:rPr>
              <a:t>arXiv:2502.11807</a:t>
            </a:r>
            <a:endParaRPr lang="en-US" altLang="zh-CN" sz="1400" b="0" i="1" dirty="0">
              <a:solidFill>
                <a:srgbClr val="001CB6"/>
              </a:solidFill>
              <a:latin typeface="Times New Roman" panose="02020603050405020304" charset="0"/>
              <a:cs typeface="Times New Roman" panose="02020603050405020304" charset="0"/>
              <a:hlinkClick r:id="rId4"/>
            </a:endParaRPr>
          </a:p>
          <a:p>
            <a:r>
              <a:rPr lang="en-US" altLang="zh-CN" sz="1600"/>
              <a:t> 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F0F4E9C-7254-1718-87D5-565785D14B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2522" y="1302913"/>
            <a:ext cx="2269578" cy="252018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930EE57-941B-8997-1231-D94C22E73D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579" y="1701789"/>
            <a:ext cx="6416883" cy="403862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灯片编号占位符 4">
            <a:extLst>
              <a:ext uri="{FF2B5EF4-FFF2-40B4-BE49-F238E27FC236}">
                <a16:creationId xmlns:a16="http://schemas.microsoft.com/office/drawing/2014/main" id="{5A9CDE22-6067-0541-B06E-40FBDE5F4A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AFC82B23-7E77-714B-A157-CE243DAC25B4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44</a:t>
            </a:fld>
            <a:endParaRPr kumimoji="0" lang="zh-CN" altLang="en-US" sz="2800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B9420394-D602-3744-AA1D-BFC2D00B7673}"/>
              </a:ext>
            </a:extLst>
          </p:cNvPr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10" name="直线连接符 46">
              <a:extLst>
                <a:ext uri="{FF2B5EF4-FFF2-40B4-BE49-F238E27FC236}">
                  <a16:creationId xmlns:a16="http://schemas.microsoft.com/office/drawing/2014/main" id="{1C301059-27A3-2946-8D4F-B3FFDC77195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直线连接符 48">
              <a:extLst>
                <a:ext uri="{FF2B5EF4-FFF2-40B4-BE49-F238E27FC236}">
                  <a16:creationId xmlns:a16="http://schemas.microsoft.com/office/drawing/2014/main" id="{D878EA9D-4A33-7841-9564-42473B971AB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直线连接符 49">
              <a:extLst>
                <a:ext uri="{FF2B5EF4-FFF2-40B4-BE49-F238E27FC236}">
                  <a16:creationId xmlns:a16="http://schemas.microsoft.com/office/drawing/2014/main" id="{44BF8DCC-5B01-ED49-B51D-1C0565E21C2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" name="Line 2">
              <a:extLst>
                <a:ext uri="{FF2B5EF4-FFF2-40B4-BE49-F238E27FC236}">
                  <a16:creationId xmlns:a16="http://schemas.microsoft.com/office/drawing/2014/main" id="{EC01540D-BE7D-8D49-AA50-A692B42AF3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39" name="矩形 38">
            <a:extLst>
              <a:ext uri="{FF2B5EF4-FFF2-40B4-BE49-F238E27FC236}">
                <a16:creationId xmlns:a16="http://schemas.microsoft.com/office/drawing/2014/main" id="{5D11181C-FEC7-97A0-1CE2-5B40F990DF87}"/>
              </a:ext>
            </a:extLst>
          </p:cNvPr>
          <p:cNvSpPr/>
          <p:nvPr/>
        </p:nvSpPr>
        <p:spPr bwMode="auto">
          <a:xfrm>
            <a:off x="298054" y="1405057"/>
            <a:ext cx="6397936" cy="4252159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36" name="Rectangle 3">
            <a:extLst>
              <a:ext uri="{FF2B5EF4-FFF2-40B4-BE49-F238E27FC236}">
                <a16:creationId xmlns:a16="http://schemas.microsoft.com/office/drawing/2014/main" id="{CA4534FE-02E2-B8C0-7E5B-204ED5ED55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325" y="1554406"/>
            <a:ext cx="6401566" cy="401167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1" indent="-45720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kumimoji="0"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基于前期关于胶子软函数的工作</a:t>
            </a:r>
            <a:r>
              <a:rPr kumimoji="0" lang="en-US" altLang="zh-CN" sz="2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(PRL125,192001(2020))</a:t>
            </a:r>
            <a:r>
              <a:rPr kumimoji="0" lang="en-US" altLang="zh-CN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,</a:t>
            </a:r>
            <a:r>
              <a:rPr kumimoji="0"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 在格点上计算得到了反映三维内部结构的</a:t>
            </a:r>
            <a:r>
              <a:rPr kumimoji="0" lang="en-US" altLang="zh-CN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TMDWF</a:t>
            </a:r>
          </a:p>
          <a:p>
            <a:pPr lvl="1" indent="-45720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kumimoji="0"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在格点上计算得到了非极化的</a:t>
            </a:r>
            <a:r>
              <a:rPr kumimoji="0" lang="en-US" altLang="zh-CN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TMDPDF ,</a:t>
            </a:r>
            <a:r>
              <a:rPr kumimoji="0"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并抽取了其中</a:t>
            </a:r>
            <a:r>
              <a:rPr kumimoji="0" lang="zh-CN" altLang="zh-CN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的快度演化</a:t>
            </a:r>
            <a:r>
              <a:rPr kumimoji="0"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核，与唯象学参数化一致</a:t>
            </a:r>
            <a:endParaRPr kumimoji="0" lang="en-US" altLang="zh-CN" sz="2400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31C4538-0899-B99E-E835-F24230BE5E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006" y="5979849"/>
            <a:ext cx="6137844" cy="461665"/>
          </a:xfrm>
          <a:prstGeom prst="rect">
            <a:avLst/>
          </a:prstGeom>
          <a:solidFill>
            <a:srgbClr val="008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kumimoji="0" lang="en-US" altLang="zh-CN" sz="24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TMDWF/TMDPDF</a:t>
            </a:r>
            <a:r>
              <a:rPr kumimoji="0" lang="zh-CN" altLang="en-US" sz="24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的三维分布</a:t>
            </a:r>
            <a:r>
              <a:rPr kumimoji="0" lang="en-US" altLang="zh-CN" sz="24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:</a:t>
            </a:r>
            <a:r>
              <a:rPr kumimoji="0" lang="zh-CN" altLang="en-US" sz="24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精度稳步提升</a:t>
            </a:r>
            <a:endParaRPr kumimoji="0" lang="en-US" altLang="zh-CN" sz="2400" b="1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cxnSp>
        <p:nvCxnSpPr>
          <p:cNvPr id="16" name="直线连接符 2">
            <a:extLst>
              <a:ext uri="{FF2B5EF4-FFF2-40B4-BE49-F238E27FC236}">
                <a16:creationId xmlns:a16="http://schemas.microsoft.com/office/drawing/2014/main" id="{D4E618A1-23AE-D594-C7F6-87C54658820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175982" y="1180296"/>
            <a:ext cx="0" cy="5394905"/>
          </a:xfrm>
          <a:prstGeom prst="line">
            <a:avLst/>
          </a:prstGeom>
          <a:noFill/>
          <a:ln w="3810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176DCE5A-6E9D-E2E2-2C07-3D06B84B1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735" y="1246031"/>
            <a:ext cx="2741182" cy="215931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253BF6D-1154-47F6-C80F-7CC71B03BC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8196" y="3877749"/>
            <a:ext cx="2997937" cy="2371204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E3815E8D-05D4-EE9C-52BA-11F49E9CB55F}"/>
              </a:ext>
            </a:extLst>
          </p:cNvPr>
          <p:cNvSpPr txBox="1"/>
          <p:nvPr/>
        </p:nvSpPr>
        <p:spPr>
          <a:xfrm>
            <a:off x="8788241" y="3560242"/>
            <a:ext cx="264766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100">
                <a:effectLst/>
                <a:latin typeface="+mn-ea"/>
                <a:ea typeface="+mn-ea"/>
              </a:defRPr>
            </a:lvl1pPr>
          </a:lstStyle>
          <a:p>
            <a:r>
              <a:rPr lang="en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Phys.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Rev.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  109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114513(2024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8951076C-962B-CF39-1FAC-9BD19D62D41A}"/>
              </a:ext>
            </a:extLst>
          </p:cNvPr>
          <p:cNvSpPr txBox="1"/>
          <p:nvPr/>
        </p:nvSpPr>
        <p:spPr>
          <a:xfrm>
            <a:off x="8855046" y="6258876"/>
            <a:ext cx="264766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100">
                <a:effectLst/>
                <a:latin typeface="+mn-ea"/>
                <a:ea typeface="+mn-ea"/>
              </a:defRPr>
            </a:lvl1pPr>
          </a:lstStyle>
          <a:p>
            <a:r>
              <a:rPr lang="en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Phys.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Rev.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  109, L091503(2024)</a:t>
            </a:r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1823D0C9-8EB3-E075-5451-18AEBD96A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263"/>
            <a:ext cx="119602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Adobe 黑体 Std R" charset="-122"/>
                <a:ea typeface="Adobe 黑体 Std R" charset="-122"/>
              </a:rPr>
              <a:t>TMDs: TMDWF and TMDPDF</a:t>
            </a:r>
            <a:endParaRPr kumimoji="0" lang="zh-CN" altLang="en-US" sz="2400" b="1" dirty="0">
              <a:solidFill>
                <a:srgbClr val="C00000"/>
              </a:solidFill>
              <a:ea typeface="Adobe 黑体 Std R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97258349"/>
      </p:ext>
    </p:extLst>
  </p:cSld>
  <p:clrMapOvr>
    <a:masterClrMapping/>
  </p:clrMapOvr>
  <p:transition advTm="3094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灯片编号占位符 4">
            <a:extLst>
              <a:ext uri="{FF2B5EF4-FFF2-40B4-BE49-F238E27FC236}">
                <a16:creationId xmlns:a16="http://schemas.microsoft.com/office/drawing/2014/main" id="{5A9CDE22-6067-0541-B06E-40FBDE5F4A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AFC82B23-7E77-714B-A157-CE243DAC25B4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45</a:t>
            </a:fld>
            <a:endParaRPr kumimoji="0" lang="zh-CN" altLang="en-US" sz="2800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B9420394-D602-3744-AA1D-BFC2D00B7673}"/>
              </a:ext>
            </a:extLst>
          </p:cNvPr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10" name="直线连接符 46">
              <a:extLst>
                <a:ext uri="{FF2B5EF4-FFF2-40B4-BE49-F238E27FC236}">
                  <a16:creationId xmlns:a16="http://schemas.microsoft.com/office/drawing/2014/main" id="{1C301059-27A3-2946-8D4F-B3FFDC77195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直线连接符 48">
              <a:extLst>
                <a:ext uri="{FF2B5EF4-FFF2-40B4-BE49-F238E27FC236}">
                  <a16:creationId xmlns:a16="http://schemas.microsoft.com/office/drawing/2014/main" id="{D878EA9D-4A33-7841-9564-42473B971AB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直线连接符 49">
              <a:extLst>
                <a:ext uri="{FF2B5EF4-FFF2-40B4-BE49-F238E27FC236}">
                  <a16:creationId xmlns:a16="http://schemas.microsoft.com/office/drawing/2014/main" id="{44BF8DCC-5B01-ED49-B51D-1C0565E21C2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" name="Line 2">
              <a:extLst>
                <a:ext uri="{FF2B5EF4-FFF2-40B4-BE49-F238E27FC236}">
                  <a16:creationId xmlns:a16="http://schemas.microsoft.com/office/drawing/2014/main" id="{EC01540D-BE7D-8D49-AA50-A692B42AF3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2" name="Text Box 3">
            <a:extLst>
              <a:ext uri="{FF2B5EF4-FFF2-40B4-BE49-F238E27FC236}">
                <a16:creationId xmlns:a16="http://schemas.microsoft.com/office/drawing/2014/main" id="{1823D0C9-8EB3-E075-5451-18AEBD96A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263"/>
            <a:ext cx="11960225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b="1" dirty="0">
                <a:solidFill>
                  <a:srgbClr val="C00000"/>
                </a:solidFill>
                <a:ea typeface="Adobe 黑体 Std R" charset="-122"/>
              </a:rPr>
              <a:t>Recent</a:t>
            </a:r>
            <a:r>
              <a:rPr lang="en-US" altLang="zh-CN" sz="2400" dirty="0"/>
              <a:t> </a:t>
            </a:r>
            <a:r>
              <a:rPr kumimoji="0" lang="en-US" altLang="zh-CN" b="1" dirty="0">
                <a:solidFill>
                  <a:srgbClr val="C00000"/>
                </a:solidFill>
                <a:ea typeface="Adobe 黑体 Std R" charset="-122"/>
              </a:rPr>
              <a:t>Progress in </a:t>
            </a:r>
            <a:r>
              <a:rPr kumimoji="0" lang="en-US" altLang="zh-CN" b="1" dirty="0" err="1">
                <a:solidFill>
                  <a:srgbClr val="C00000"/>
                </a:solidFill>
                <a:ea typeface="Adobe 黑体 Std R" charset="-122"/>
              </a:rPr>
              <a:t>LaMET</a:t>
            </a:r>
            <a:endParaRPr kumimoji="0" lang="en-US" altLang="zh-CN" b="1" dirty="0">
              <a:solidFill>
                <a:srgbClr val="C00000"/>
              </a:solidFill>
              <a:ea typeface="Adobe 黑体 Std R" charset="-122"/>
            </a:endParaRPr>
          </a:p>
          <a:p>
            <a:pPr>
              <a:spcBef>
                <a:spcPct val="50000"/>
              </a:spcBef>
              <a:buNone/>
            </a:pPr>
            <a:endParaRPr kumimoji="0" lang="zh-CN" altLang="en-US" sz="2400" b="1" dirty="0">
              <a:solidFill>
                <a:srgbClr val="C00000"/>
              </a:solidFill>
              <a:ea typeface="Adobe 黑体 Std R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E48449E-8CAF-F950-B5F4-121D174BB649}"/>
              </a:ext>
            </a:extLst>
          </p:cNvPr>
          <p:cNvSpPr/>
          <p:nvPr/>
        </p:nvSpPr>
        <p:spPr>
          <a:xfrm>
            <a:off x="958382" y="1392803"/>
            <a:ext cx="3834704" cy="19538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LCDA: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Pion, Kaon</a:t>
            </a:r>
            <a:endParaRPr lang="en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Heavy meson LCDA: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Baryon LCDA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0844A42A-78F3-83CD-BB39-A2650EFD519C}"/>
              </a:ext>
            </a:extLst>
          </p:cNvPr>
          <p:cNvGrpSpPr/>
          <p:nvPr/>
        </p:nvGrpSpPr>
        <p:grpSpPr>
          <a:xfrm>
            <a:off x="2030132" y="3761660"/>
            <a:ext cx="2777039" cy="2150767"/>
            <a:chOff x="6313158" y="1863360"/>
            <a:chExt cx="1585696" cy="1150663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A29E83A-5A49-1EB0-2CAE-9BBBE0912685}"/>
                </a:ext>
              </a:extLst>
            </p:cNvPr>
            <p:cNvGrpSpPr/>
            <p:nvPr/>
          </p:nvGrpSpPr>
          <p:grpSpPr>
            <a:xfrm>
              <a:off x="6330949" y="1863360"/>
              <a:ext cx="1305878" cy="1150663"/>
              <a:chOff x="5587999" y="1857108"/>
              <a:chExt cx="1305878" cy="1150663"/>
            </a:xfrm>
          </p:grpSpPr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BD6BD436-059C-43E7-BF6E-6F75472932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rot="2700000">
                <a:off x="5588000" y="2049510"/>
                <a:ext cx="564028" cy="179224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8F572847-301A-01CE-2552-FF274003E0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rot="-2700000">
                <a:off x="5587999" y="2828547"/>
                <a:ext cx="564028" cy="179224"/>
              </a:xfrm>
              <a:prstGeom prst="rect">
                <a:avLst/>
              </a:prstGeom>
            </p:spPr>
          </p:pic>
          <p:cxnSp>
            <p:nvCxnSpPr>
              <p:cNvPr id="20" name="直线连接符 98">
                <a:extLst>
                  <a:ext uri="{FF2B5EF4-FFF2-40B4-BE49-F238E27FC236}">
                    <a16:creationId xmlns:a16="http://schemas.microsoft.com/office/drawing/2014/main" id="{87AC0391-385A-CE92-CCE7-AA03E06989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27420" y="2300758"/>
                <a:ext cx="70231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线连接符 99">
                <a:extLst>
                  <a:ext uri="{FF2B5EF4-FFF2-40B4-BE49-F238E27FC236}">
                    <a16:creationId xmlns:a16="http://schemas.microsoft.com/office/drawing/2014/main" id="{EAABA80D-D29C-BFEF-7CBE-F2A78D6A3E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33135" y="2295043"/>
                <a:ext cx="0" cy="48612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线连接符 100">
                <a:extLst>
                  <a:ext uri="{FF2B5EF4-FFF2-40B4-BE49-F238E27FC236}">
                    <a16:creationId xmlns:a16="http://schemas.microsoft.com/office/drawing/2014/main" id="{C75FF711-9494-E38A-8C3F-316F006846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27420" y="2781170"/>
                <a:ext cx="70231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线连接符 101">
                <a:extLst>
                  <a:ext uri="{FF2B5EF4-FFF2-40B4-BE49-F238E27FC236}">
                    <a16:creationId xmlns:a16="http://schemas.microsoft.com/office/drawing/2014/main" id="{5498665B-5ABF-133C-4550-4649E53143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50280" y="2781170"/>
                <a:ext cx="351155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线连接符 102">
                <a:extLst>
                  <a:ext uri="{FF2B5EF4-FFF2-40B4-BE49-F238E27FC236}">
                    <a16:creationId xmlns:a16="http://schemas.microsoft.com/office/drawing/2014/main" id="{C5A66686-31EE-4430-AADB-569C74AD81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55715" y="2300758"/>
                <a:ext cx="351155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D38446EC-5068-3CA2-F0A0-ADE7B0DA942B}"/>
                  </a:ext>
                </a:extLst>
              </p:cNvPr>
              <p:cNvSpPr/>
              <p:nvPr/>
            </p:nvSpPr>
            <p:spPr>
              <a:xfrm>
                <a:off x="6657210" y="2245895"/>
                <a:ext cx="236667" cy="58442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5">
                      <a:lumMod val="97000"/>
                      <a:lumOff val="3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softEdge">
                <a:bevelT h="4445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E57BA900-CFE1-E1CE-33C3-919D3FC120C1}"/>
                    </a:ext>
                  </a:extLst>
                </p:cNvPr>
                <p:cNvSpPr txBox="1"/>
                <p:nvPr/>
              </p:nvSpPr>
              <p:spPr>
                <a:xfrm>
                  <a:off x="6313158" y="2012559"/>
                  <a:ext cx="18094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oMath>
                    </m:oMathPara>
                  </a14:m>
                  <a:endParaRPr kumimoji="1" lang="zh-CN" altLang="en-US" dirty="0"/>
                </a:p>
              </p:txBody>
            </p:sp>
          </mc:Choice>
          <mc:Fallback xmlns="">
            <p:sp>
              <p:nvSpPr>
                <p:cNvPr id="94" name="文本框 93">
                  <a:extLst>
                    <a:ext uri="{FF2B5EF4-FFF2-40B4-BE49-F238E27FC236}">
                      <a16:creationId xmlns:a16="http://schemas.microsoft.com/office/drawing/2014/main" id="{C6EEB2E0-44F7-1214-F4EA-89E73F20DF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13158" y="2012559"/>
                  <a:ext cx="180947" cy="276999"/>
                </a:xfrm>
                <a:prstGeom prst="rect">
                  <a:avLst/>
                </a:prstGeom>
                <a:blipFill>
                  <a:blip r:embed="rId20"/>
                  <a:stretch>
                    <a:fillRect l="-25000" r="-25000" b="-2608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96BB8F72-33D0-993A-921B-EDE53EECCF38}"/>
                    </a:ext>
                  </a:extLst>
                </p:cNvPr>
                <p:cNvSpPr txBox="1"/>
                <p:nvPr/>
              </p:nvSpPr>
              <p:spPr>
                <a:xfrm>
                  <a:off x="6313158" y="2698068"/>
                  <a:ext cx="27956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kumimoji="1" lang="zh-CN" altLang="en-US" dirty="0"/>
                </a:p>
              </p:txBody>
            </p:sp>
          </mc:Choice>
          <mc:Fallback xmlns="">
            <p:sp>
              <p:nvSpPr>
                <p:cNvPr id="95" name="文本框 94">
                  <a:extLst>
                    <a:ext uri="{FF2B5EF4-FFF2-40B4-BE49-F238E27FC236}">
                      <a16:creationId xmlns:a16="http://schemas.microsoft.com/office/drawing/2014/main" id="{1955F463-9863-B230-584C-B0E236F7CC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13158" y="2698068"/>
                  <a:ext cx="279564" cy="276999"/>
                </a:xfrm>
                <a:prstGeom prst="rect">
                  <a:avLst/>
                </a:prstGeom>
                <a:blipFill>
                  <a:blip r:embed="rId21"/>
                  <a:stretch>
                    <a:fillRect l="-17391" r="-4348" b="-2608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0B276F59-BDA2-B0D1-1976-E1B2E0E75536}"/>
                    </a:ext>
                  </a:extLst>
                </p:cNvPr>
                <p:cNvSpPr txBox="1"/>
                <p:nvPr/>
              </p:nvSpPr>
              <p:spPr>
                <a:xfrm>
                  <a:off x="7589539" y="2461272"/>
                  <a:ext cx="30931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kumimoji="1" lang="zh-CN" altLang="en-US" dirty="0"/>
                </a:p>
              </p:txBody>
            </p:sp>
          </mc:Choice>
          <mc:Fallback xmlns="">
            <p:sp>
              <p:nvSpPr>
                <p:cNvPr id="96" name="文本框 95">
                  <a:extLst>
                    <a:ext uri="{FF2B5EF4-FFF2-40B4-BE49-F238E27FC236}">
                      <a16:creationId xmlns:a16="http://schemas.microsoft.com/office/drawing/2014/main" id="{6176E7B6-0DAA-46C3-3070-07A00C3D7B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89539" y="2461272"/>
                  <a:ext cx="309315" cy="276999"/>
                </a:xfrm>
                <a:prstGeom prst="rect">
                  <a:avLst/>
                </a:prstGeom>
                <a:blipFill>
                  <a:blip r:embed="rId22"/>
                  <a:stretch>
                    <a:fillRect t="-312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E7DF2165-519C-573E-F0A6-8A9CB44D593E}"/>
              </a:ext>
            </a:extLst>
          </p:cNvPr>
          <p:cNvGrpSpPr/>
          <p:nvPr/>
        </p:nvGrpSpPr>
        <p:grpSpPr>
          <a:xfrm>
            <a:off x="7248582" y="3416290"/>
            <a:ext cx="3707602" cy="2305473"/>
            <a:chOff x="1088377" y="3292000"/>
            <a:chExt cx="3505357" cy="2053461"/>
          </a:xfrm>
        </p:grpSpPr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5728F50C-7590-CDBE-4A89-D439B0ADF13B}"/>
                </a:ext>
              </a:extLst>
            </p:cNvPr>
            <p:cNvGrpSpPr/>
            <p:nvPr/>
          </p:nvGrpSpPr>
          <p:grpSpPr>
            <a:xfrm>
              <a:off x="1341930" y="3292000"/>
              <a:ext cx="2864836" cy="2053461"/>
              <a:chOff x="3753975" y="3763813"/>
              <a:chExt cx="1719917" cy="1356631"/>
            </a:xfrm>
          </p:grpSpPr>
          <p:pic>
            <p:nvPicPr>
              <p:cNvPr id="41" name="图片 40">
                <a:extLst>
                  <a:ext uri="{FF2B5EF4-FFF2-40B4-BE49-F238E27FC236}">
                    <a16:creationId xmlns:a16="http://schemas.microsoft.com/office/drawing/2014/main" id="{FBD2F100-F5AB-1ACB-690D-1524BC542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rot="16200000">
                <a:off x="4501223" y="4265745"/>
                <a:ext cx="422344" cy="134203"/>
              </a:xfrm>
              <a:prstGeom prst="rect">
                <a:avLst/>
              </a:prstGeom>
            </p:spPr>
          </p:pic>
          <p:pic>
            <p:nvPicPr>
              <p:cNvPr id="42" name="图片 41">
                <a:extLst>
                  <a:ext uri="{FF2B5EF4-FFF2-40B4-BE49-F238E27FC236}">
                    <a16:creationId xmlns:a16="http://schemas.microsoft.com/office/drawing/2014/main" id="{274E4BD4-5A6F-ACCE-C176-59CE9862D6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216331" y="4447142"/>
                <a:ext cx="215004" cy="673302"/>
              </a:xfrm>
              <a:prstGeom prst="rect">
                <a:avLst/>
              </a:prstGeom>
            </p:spPr>
          </p:pic>
          <p:cxnSp>
            <p:nvCxnSpPr>
              <p:cNvPr id="43" name="直线连接符 118">
                <a:extLst>
                  <a:ext uri="{FF2B5EF4-FFF2-40B4-BE49-F238E27FC236}">
                    <a16:creationId xmlns:a16="http://schemas.microsoft.com/office/drawing/2014/main" id="{7E8EC8F9-2367-8E7A-FD23-984C771CAD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72807" y="4508756"/>
                <a:ext cx="1464069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线连接符 119">
                <a:extLst>
                  <a:ext uri="{FF2B5EF4-FFF2-40B4-BE49-F238E27FC236}">
                    <a16:creationId xmlns:a16="http://schemas.microsoft.com/office/drawing/2014/main" id="{48D2D475-2BB9-45AE-03A8-1AE72561EB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72309" y="5074834"/>
                <a:ext cx="1464069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05250978-AE9E-318A-D20C-60DAF5141B10}"/>
                  </a:ext>
                </a:extLst>
              </p:cNvPr>
              <p:cNvSpPr/>
              <p:nvPr/>
            </p:nvSpPr>
            <p:spPr>
              <a:xfrm>
                <a:off x="3753975" y="4480703"/>
                <a:ext cx="236667" cy="61768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67000"/>
                    </a:schemeClr>
                  </a:gs>
                  <a:gs pos="48000">
                    <a:schemeClr val="accent6">
                      <a:lumMod val="97000"/>
                      <a:lumOff val="300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softEdge">
                <a:bevelT h="4445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  <p:sp>
            <p:nvSpPr>
              <p:cNvPr id="46" name="椭圆 45">
                <a:extLst>
                  <a:ext uri="{FF2B5EF4-FFF2-40B4-BE49-F238E27FC236}">
                    <a16:creationId xmlns:a16="http://schemas.microsoft.com/office/drawing/2014/main" id="{DCB28ECF-75B2-ED52-C9FA-D7B6C83630F0}"/>
                  </a:ext>
                </a:extLst>
              </p:cNvPr>
              <p:cNvSpPr/>
              <p:nvPr/>
            </p:nvSpPr>
            <p:spPr>
              <a:xfrm>
                <a:off x="5237225" y="4483372"/>
                <a:ext cx="236667" cy="61768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5">
                      <a:lumMod val="97000"/>
                      <a:lumOff val="3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softEdge">
                <a:bevelT h="4445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cxnSp>
            <p:nvCxnSpPr>
              <p:cNvPr id="47" name="直线连接符 122">
                <a:extLst>
                  <a:ext uri="{FF2B5EF4-FFF2-40B4-BE49-F238E27FC236}">
                    <a16:creationId xmlns:a16="http://schemas.microsoft.com/office/drawing/2014/main" id="{1A3F2024-C880-670E-C2D2-61B80F3736C7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>
                <a:off x="4843208" y="3843798"/>
                <a:ext cx="0" cy="37670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线连接符 123">
                <a:extLst>
                  <a:ext uri="{FF2B5EF4-FFF2-40B4-BE49-F238E27FC236}">
                    <a16:creationId xmlns:a16="http://schemas.microsoft.com/office/drawing/2014/main" id="{D5034592-6662-0174-016C-0C4371354D64}"/>
                  </a:ext>
                </a:extLst>
              </p:cNvPr>
              <p:cNvCxnSpPr>
                <a:cxnSpLocks/>
              </p:cNvCxnSpPr>
              <p:nvPr/>
            </p:nvCxnSpPr>
            <p:spPr>
              <a:xfrm rot="-2700000">
                <a:off x="4599293" y="3843799"/>
                <a:ext cx="0" cy="37670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椭圆 48">
                <a:extLst>
                  <a:ext uri="{FF2B5EF4-FFF2-40B4-BE49-F238E27FC236}">
                    <a16:creationId xmlns:a16="http://schemas.microsoft.com/office/drawing/2014/main" id="{346F6EAC-42AC-6179-C1C6-F3662253AE59}"/>
                  </a:ext>
                </a:extLst>
              </p:cNvPr>
              <p:cNvSpPr/>
              <p:nvPr/>
            </p:nvSpPr>
            <p:spPr>
              <a:xfrm rot="5400000">
                <a:off x="4610124" y="3606826"/>
                <a:ext cx="219247" cy="53322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5">
                      <a:lumMod val="97000"/>
                      <a:lumOff val="3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softEdge">
                <a:bevelT h="4445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92CC8DFC-B0C7-6B87-3CC3-FFFEAE2EB4D8}"/>
                  </a:ext>
                </a:extLst>
              </p:cNvPr>
              <p:cNvSpPr/>
              <p:nvPr/>
            </p:nvSpPr>
            <p:spPr>
              <a:xfrm flipH="1" flipV="1">
                <a:off x="4700058" y="4137247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id="{8CABCF5F-0C52-227D-2BC2-F2A5995BE247}"/>
                  </a:ext>
                </a:extLst>
              </p:cNvPr>
              <p:cNvSpPr/>
              <p:nvPr/>
            </p:nvSpPr>
            <p:spPr>
              <a:xfrm flipH="1" flipV="1">
                <a:off x="4696887" y="4492799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id="{27692B62-E6CF-2627-0DC4-449A29377B84}"/>
                  </a:ext>
                </a:extLst>
              </p:cNvPr>
              <p:cNvSpPr/>
              <p:nvPr/>
            </p:nvSpPr>
            <p:spPr>
              <a:xfrm flipH="1" flipV="1">
                <a:off x="4300973" y="4492798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9C527F2F-D52D-D825-7FF1-3F1D16D5C541}"/>
                  </a:ext>
                </a:extLst>
              </p:cNvPr>
              <p:cNvSpPr/>
              <p:nvPr/>
            </p:nvSpPr>
            <p:spPr>
              <a:xfrm flipH="1" flipV="1">
                <a:off x="4293233" y="5062553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文本框 29">
                  <a:extLst>
                    <a:ext uri="{FF2B5EF4-FFF2-40B4-BE49-F238E27FC236}">
                      <a16:creationId xmlns:a16="http://schemas.microsoft.com/office/drawing/2014/main" id="{5813D504-766A-E373-77DC-7FA5BEB56FFE}"/>
                    </a:ext>
                  </a:extLst>
                </p:cNvPr>
                <p:cNvSpPr txBox="1"/>
                <p:nvPr/>
              </p:nvSpPr>
              <p:spPr>
                <a:xfrm>
                  <a:off x="1088377" y="4716114"/>
                  <a:ext cx="21140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oMath>
                    </m:oMathPara>
                  </a14:m>
                  <a:endParaRPr kumimoji="1" lang="zh-CN" altLang="en-US" dirty="0"/>
                </a:p>
              </p:txBody>
            </p:sp>
          </mc:Choice>
          <mc:Fallback xmlns="">
            <p:sp>
              <p:nvSpPr>
                <p:cNvPr id="109" name="文本框 108">
                  <a:extLst>
                    <a:ext uri="{FF2B5EF4-FFF2-40B4-BE49-F238E27FC236}">
                      <a16:creationId xmlns:a16="http://schemas.microsoft.com/office/drawing/2014/main" id="{228554CC-C8E4-C466-1ABA-567BD8F306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8377" y="4716114"/>
                  <a:ext cx="211405" cy="276999"/>
                </a:xfrm>
                <a:prstGeom prst="rect">
                  <a:avLst/>
                </a:prstGeom>
                <a:blipFill>
                  <a:blip r:embed="rId24"/>
                  <a:stretch>
                    <a:fillRect l="-42857" r="-35714" b="-20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文本框 30">
                  <a:extLst>
                    <a:ext uri="{FF2B5EF4-FFF2-40B4-BE49-F238E27FC236}">
                      <a16:creationId xmlns:a16="http://schemas.microsoft.com/office/drawing/2014/main" id="{B5835CC5-24D4-185B-DE3E-556F3BB8E172}"/>
                    </a:ext>
                  </a:extLst>
                </p:cNvPr>
                <p:cNvSpPr txBox="1"/>
                <p:nvPr/>
              </p:nvSpPr>
              <p:spPr>
                <a:xfrm>
                  <a:off x="4260374" y="4696577"/>
                  <a:ext cx="33336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kumimoji="1" lang="zh-CN" altLang="en-US" dirty="0"/>
                </a:p>
              </p:txBody>
            </p:sp>
          </mc:Choice>
          <mc:Fallback xmlns="">
            <p:sp>
              <p:nvSpPr>
                <p:cNvPr id="110" name="文本框 109">
                  <a:extLst>
                    <a:ext uri="{FF2B5EF4-FFF2-40B4-BE49-F238E27FC236}">
                      <a16:creationId xmlns:a16="http://schemas.microsoft.com/office/drawing/2014/main" id="{4C49CE58-F73D-9281-21E8-4524B2428F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0374" y="4696577"/>
                  <a:ext cx="333360" cy="276999"/>
                </a:xfrm>
                <a:prstGeom prst="rect">
                  <a:avLst/>
                </a:prstGeom>
                <a:blipFill>
                  <a:blip r:embed="rId25"/>
                  <a:stretch>
                    <a:fillRect l="-18182" r="-13636" b="-1578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文本框 31">
                  <a:extLst>
                    <a:ext uri="{FF2B5EF4-FFF2-40B4-BE49-F238E27FC236}">
                      <a16:creationId xmlns:a16="http://schemas.microsoft.com/office/drawing/2014/main" id="{582A8ECE-C7EB-AB9E-F130-8CB1C74160BE}"/>
                    </a:ext>
                  </a:extLst>
                </p:cNvPr>
                <p:cNvSpPr txBox="1"/>
                <p:nvPr/>
              </p:nvSpPr>
              <p:spPr>
                <a:xfrm>
                  <a:off x="3502509" y="3322618"/>
                  <a:ext cx="33336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kumimoji="1" lang="zh-CN" altLang="en-US" dirty="0"/>
                </a:p>
              </p:txBody>
            </p:sp>
          </mc:Choice>
          <mc:Fallback xmlns="">
            <p:sp>
              <p:nvSpPr>
                <p:cNvPr id="110" name="文本框 109">
                  <a:extLst>
                    <a:ext uri="{FF2B5EF4-FFF2-40B4-BE49-F238E27FC236}">
                      <a16:creationId xmlns:a16="http://schemas.microsoft.com/office/drawing/2014/main" id="{460DE575-8BDD-21CD-144D-C42A37408D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02509" y="3322618"/>
                  <a:ext cx="333360" cy="276999"/>
                </a:xfrm>
                <a:prstGeom prst="rect">
                  <a:avLst/>
                </a:prstGeom>
                <a:blipFill>
                  <a:blip r:embed="rId26"/>
                  <a:stretch>
                    <a:fillRect l="-18182" r="-22727" b="-1578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文本框 32">
                  <a:extLst>
                    <a:ext uri="{FF2B5EF4-FFF2-40B4-BE49-F238E27FC236}">
                      <a16:creationId xmlns:a16="http://schemas.microsoft.com/office/drawing/2014/main" id="{379594C6-314A-5CF1-04C1-C62EA1D72EEC}"/>
                    </a:ext>
                  </a:extLst>
                </p:cNvPr>
                <p:cNvSpPr txBox="1"/>
                <p:nvPr/>
              </p:nvSpPr>
              <p:spPr>
                <a:xfrm>
                  <a:off x="3572079" y="4426394"/>
                  <a:ext cx="19178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oMath>
                    </m:oMathPara>
                  </a14:m>
                  <a:endParaRPr kumimoji="1" lang="zh-CN" altLang="en-US" dirty="0"/>
                </a:p>
              </p:txBody>
            </p:sp>
          </mc:Choice>
          <mc:Fallback xmlns="">
            <p:sp>
              <p:nvSpPr>
                <p:cNvPr id="112" name="文本框 111">
                  <a:extLst>
                    <a:ext uri="{FF2B5EF4-FFF2-40B4-BE49-F238E27FC236}">
                      <a16:creationId xmlns:a16="http://schemas.microsoft.com/office/drawing/2014/main" id="{7CF0E74E-D948-7D58-27B9-C09A56FB39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72079" y="4426394"/>
                  <a:ext cx="191783" cy="276999"/>
                </a:xfrm>
                <a:prstGeom prst="rect">
                  <a:avLst/>
                </a:prstGeom>
                <a:blipFill>
                  <a:blip r:embed="rId27"/>
                  <a:stretch>
                    <a:fillRect l="-30769" r="-30769" b="-2105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文本框 33">
                  <a:extLst>
                    <a:ext uri="{FF2B5EF4-FFF2-40B4-BE49-F238E27FC236}">
                      <a16:creationId xmlns:a16="http://schemas.microsoft.com/office/drawing/2014/main" id="{8F0E3218-39DA-81F0-9A45-F365CA743D79}"/>
                    </a:ext>
                  </a:extLst>
                </p:cNvPr>
                <p:cNvSpPr txBox="1"/>
                <p:nvPr/>
              </p:nvSpPr>
              <p:spPr>
                <a:xfrm>
                  <a:off x="3561830" y="4992615"/>
                  <a:ext cx="19325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oMath>
                    </m:oMathPara>
                  </a14:m>
                  <a:endParaRPr kumimoji="1" lang="zh-CN" altLang="en-US" dirty="0"/>
                </a:p>
              </p:txBody>
            </p:sp>
          </mc:Choice>
          <mc:Fallback xmlns="">
            <p:sp>
              <p:nvSpPr>
                <p:cNvPr id="113" name="文本框 112">
                  <a:extLst>
                    <a:ext uri="{FF2B5EF4-FFF2-40B4-BE49-F238E27FC236}">
                      <a16:creationId xmlns:a16="http://schemas.microsoft.com/office/drawing/2014/main" id="{31D1508E-D863-03CD-BC71-4F27351572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61830" y="4992615"/>
                  <a:ext cx="193258" cy="276999"/>
                </a:xfrm>
                <a:prstGeom prst="rect">
                  <a:avLst/>
                </a:prstGeom>
                <a:blipFill>
                  <a:blip r:embed="rId28"/>
                  <a:stretch>
                    <a:fillRect l="-53846" r="-38462" b="-2631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文本框 34">
                  <a:extLst>
                    <a:ext uri="{FF2B5EF4-FFF2-40B4-BE49-F238E27FC236}">
                      <a16:creationId xmlns:a16="http://schemas.microsoft.com/office/drawing/2014/main" id="{190C911F-C948-087A-F574-EC07C1E11964}"/>
                    </a:ext>
                  </a:extLst>
                </p:cNvPr>
                <p:cNvSpPr txBox="1"/>
                <p:nvPr/>
              </p:nvSpPr>
              <p:spPr>
                <a:xfrm>
                  <a:off x="1760186" y="5028276"/>
                  <a:ext cx="19325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oMath>
                    </m:oMathPara>
                  </a14:m>
                  <a:endParaRPr kumimoji="1" lang="zh-CN" altLang="en-US" dirty="0"/>
                </a:p>
              </p:txBody>
            </p:sp>
          </mc:Choice>
          <mc:Fallback xmlns="">
            <p:sp>
              <p:nvSpPr>
                <p:cNvPr id="114" name="文本框 113">
                  <a:extLst>
                    <a:ext uri="{FF2B5EF4-FFF2-40B4-BE49-F238E27FC236}">
                      <a16:creationId xmlns:a16="http://schemas.microsoft.com/office/drawing/2014/main" id="{CCACE0D0-62A2-DD34-A15B-F3BD88B830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186" y="5028276"/>
                  <a:ext cx="193258" cy="276999"/>
                </a:xfrm>
                <a:prstGeom prst="rect">
                  <a:avLst/>
                </a:prstGeom>
                <a:blipFill>
                  <a:blip r:embed="rId29"/>
                  <a:stretch>
                    <a:fillRect l="-46154" r="-38462" b="-3157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文本框 36">
                  <a:extLst>
                    <a:ext uri="{FF2B5EF4-FFF2-40B4-BE49-F238E27FC236}">
                      <a16:creationId xmlns:a16="http://schemas.microsoft.com/office/drawing/2014/main" id="{9566DFEA-BA5D-C996-7208-B7A468CE3E28}"/>
                    </a:ext>
                  </a:extLst>
                </p:cNvPr>
                <p:cNvSpPr txBox="1"/>
                <p:nvPr/>
              </p:nvSpPr>
              <p:spPr>
                <a:xfrm>
                  <a:off x="1760823" y="4411274"/>
                  <a:ext cx="16504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acc>
                      </m:oMath>
                    </m:oMathPara>
                  </a14:m>
                  <a:endParaRPr kumimoji="1" lang="zh-CN" altLang="en-US" dirty="0"/>
                </a:p>
              </p:txBody>
            </p:sp>
          </mc:Choice>
          <mc:Fallback xmlns="">
            <p:sp>
              <p:nvSpPr>
                <p:cNvPr id="115" name="文本框 114">
                  <a:extLst>
                    <a:ext uri="{FF2B5EF4-FFF2-40B4-BE49-F238E27FC236}">
                      <a16:creationId xmlns:a16="http://schemas.microsoft.com/office/drawing/2014/main" id="{CFEDD087-5F51-549E-EFBC-4D952F5FEA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823" y="4411274"/>
                  <a:ext cx="165045" cy="276999"/>
                </a:xfrm>
                <a:prstGeom prst="rect">
                  <a:avLst/>
                </a:prstGeom>
                <a:blipFill>
                  <a:blip r:embed="rId30"/>
                  <a:stretch>
                    <a:fillRect l="-36364" r="-36364" b="-2105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文本框 37">
                  <a:extLst>
                    <a:ext uri="{FF2B5EF4-FFF2-40B4-BE49-F238E27FC236}">
                      <a16:creationId xmlns:a16="http://schemas.microsoft.com/office/drawing/2014/main" id="{EF2F2060-900B-F820-BC45-2B61393E69DC}"/>
                    </a:ext>
                  </a:extLst>
                </p:cNvPr>
                <p:cNvSpPr txBox="1"/>
                <p:nvPr/>
              </p:nvSpPr>
              <p:spPr>
                <a:xfrm>
                  <a:off x="2999125" y="4015009"/>
                  <a:ext cx="41832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kumimoji="1" lang="zh-CN" altLang="en-US" dirty="0"/>
                </a:p>
              </p:txBody>
            </p:sp>
          </mc:Choice>
          <mc:Fallback xmlns="">
            <p:sp>
              <p:nvSpPr>
                <p:cNvPr id="116" name="文本框 115">
                  <a:extLst>
                    <a:ext uri="{FF2B5EF4-FFF2-40B4-BE49-F238E27FC236}">
                      <a16:creationId xmlns:a16="http://schemas.microsoft.com/office/drawing/2014/main" id="{322399D1-A4E2-E0C7-D015-296D4B1616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9125" y="4015009"/>
                  <a:ext cx="418320" cy="276999"/>
                </a:xfrm>
                <a:prstGeom prst="rect">
                  <a:avLst/>
                </a:prstGeom>
                <a:blipFill>
                  <a:blip r:embed="rId31"/>
                  <a:stretch>
                    <a:fillRect l="-25926" r="-22222" b="-25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文本框 39">
                  <a:extLst>
                    <a:ext uri="{FF2B5EF4-FFF2-40B4-BE49-F238E27FC236}">
                      <a16:creationId xmlns:a16="http://schemas.microsoft.com/office/drawing/2014/main" id="{157D7CB0-6C9F-1201-A600-1D75602DEB60}"/>
                    </a:ext>
                  </a:extLst>
                </p:cNvPr>
                <p:cNvSpPr txBox="1"/>
                <p:nvPr/>
              </p:nvSpPr>
              <p:spPr>
                <a:xfrm>
                  <a:off x="2360953" y="4712326"/>
                  <a:ext cx="16671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</a:rPr>
                          <m:t>g</m:t>
                        </m:r>
                      </m:oMath>
                    </m:oMathPara>
                  </a14:m>
                  <a:endParaRPr kumimoji="1" lang="zh-CN" altLang="en-US" dirty="0"/>
                </a:p>
              </p:txBody>
            </p:sp>
          </mc:Choice>
          <mc:Fallback xmlns="">
            <p:sp>
              <p:nvSpPr>
                <p:cNvPr id="117" name="文本框 116">
                  <a:extLst>
                    <a:ext uri="{FF2B5EF4-FFF2-40B4-BE49-F238E27FC236}">
                      <a16:creationId xmlns:a16="http://schemas.microsoft.com/office/drawing/2014/main" id="{04D37917-9DB6-29A9-B398-FD9F9A797E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0953" y="4712326"/>
                  <a:ext cx="166712" cy="276999"/>
                </a:xfrm>
                <a:prstGeom prst="rect">
                  <a:avLst/>
                </a:prstGeom>
                <a:blipFill>
                  <a:blip r:embed="rId32"/>
                  <a:stretch>
                    <a:fillRect l="-54545" r="-54545" b="-5263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文本框 53">
                <a:extLst>
                  <a:ext uri="{FF2B5EF4-FFF2-40B4-BE49-F238E27FC236}">
                    <a16:creationId xmlns:a16="http://schemas.microsoft.com/office/drawing/2014/main" id="{A86A571C-C6AF-882E-A68E-A55B81E73578}"/>
                  </a:ext>
                </a:extLst>
              </p:cNvPr>
              <p:cNvSpPr txBox="1"/>
              <p:nvPr/>
            </p:nvSpPr>
            <p:spPr>
              <a:xfrm>
                <a:off x="3080232" y="6182420"/>
                <a:ext cx="871008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𝛾</m:t>
                      </m:r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54" name="文本框 53">
                <a:extLst>
                  <a:ext uri="{FF2B5EF4-FFF2-40B4-BE49-F238E27FC236}">
                    <a16:creationId xmlns:a16="http://schemas.microsoft.com/office/drawing/2014/main" id="{A86A571C-C6AF-882E-A68E-A55B81E735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0232" y="6182420"/>
                <a:ext cx="871008" cy="276999"/>
              </a:xfrm>
              <a:prstGeom prst="rect">
                <a:avLst/>
              </a:prstGeom>
              <a:blipFill>
                <a:blip r:embed="rId33"/>
                <a:stretch>
                  <a:fillRect l="-5714" r="-1429" b="-260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文本框 54">
                <a:extLst>
                  <a:ext uri="{FF2B5EF4-FFF2-40B4-BE49-F238E27FC236}">
                    <a16:creationId xmlns:a16="http://schemas.microsoft.com/office/drawing/2014/main" id="{78EE0683-C5B8-5815-A301-3BBA6AC882E7}"/>
                  </a:ext>
                </a:extLst>
              </p:cNvPr>
              <p:cNvSpPr txBox="1"/>
              <p:nvPr/>
            </p:nvSpPr>
            <p:spPr>
              <a:xfrm>
                <a:off x="8614604" y="6269280"/>
                <a:ext cx="109453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55" name="文本框 54">
                <a:extLst>
                  <a:ext uri="{FF2B5EF4-FFF2-40B4-BE49-F238E27FC236}">
                    <a16:creationId xmlns:a16="http://schemas.microsoft.com/office/drawing/2014/main" id="{78EE0683-C5B8-5815-A301-3BBA6AC882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4604" y="6269280"/>
                <a:ext cx="1094530" cy="276999"/>
              </a:xfrm>
              <a:prstGeom prst="rect">
                <a:avLst/>
              </a:prstGeom>
              <a:blipFill>
                <a:blip r:embed="rId34"/>
                <a:stretch>
                  <a:fillRect l="-4598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矩形 55">
            <a:extLst>
              <a:ext uri="{FF2B5EF4-FFF2-40B4-BE49-F238E27FC236}">
                <a16:creationId xmlns:a16="http://schemas.microsoft.com/office/drawing/2014/main" id="{95716B44-7079-44CF-CAA0-E5697DAA6EFC}"/>
              </a:ext>
            </a:extLst>
          </p:cNvPr>
          <p:cNvSpPr/>
          <p:nvPr/>
        </p:nvSpPr>
        <p:spPr>
          <a:xfrm>
            <a:off x="3553002" y="4315475"/>
            <a:ext cx="1057109" cy="1602829"/>
          </a:xfrm>
          <a:prstGeom prst="rect">
            <a:avLst/>
          </a:prstGeom>
          <a:solidFill>
            <a:schemeClr val="accent1">
              <a:alpha val="45000"/>
            </a:schemeClr>
          </a:solidFill>
          <a:ln>
            <a:solidFill>
              <a:schemeClr val="accent1">
                <a:shade val="15000"/>
                <a:alpha val="73037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349DCD96-62C8-8438-8D92-9AEC4282A602}"/>
              </a:ext>
            </a:extLst>
          </p:cNvPr>
          <p:cNvSpPr/>
          <p:nvPr/>
        </p:nvSpPr>
        <p:spPr>
          <a:xfrm>
            <a:off x="7125105" y="4383311"/>
            <a:ext cx="1057109" cy="1602829"/>
          </a:xfrm>
          <a:prstGeom prst="rect">
            <a:avLst/>
          </a:prstGeom>
          <a:solidFill>
            <a:schemeClr val="accent1">
              <a:alpha val="45000"/>
            </a:schemeClr>
          </a:solidFill>
          <a:ln>
            <a:solidFill>
              <a:schemeClr val="accent1">
                <a:shade val="15000"/>
                <a:alpha val="73037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69C804BC-8C23-91B2-0F75-EC12EB381F62}"/>
              </a:ext>
            </a:extLst>
          </p:cNvPr>
          <p:cNvSpPr/>
          <p:nvPr/>
        </p:nvSpPr>
        <p:spPr>
          <a:xfrm>
            <a:off x="8643721" y="3220339"/>
            <a:ext cx="1414070" cy="663641"/>
          </a:xfrm>
          <a:prstGeom prst="rect">
            <a:avLst/>
          </a:prstGeom>
          <a:solidFill>
            <a:schemeClr val="accent1">
              <a:alpha val="45000"/>
            </a:schemeClr>
          </a:solidFill>
          <a:ln>
            <a:solidFill>
              <a:schemeClr val="accent1">
                <a:shade val="15000"/>
                <a:alpha val="73037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5A0D0B36-2711-D4D3-A954-3CF79941E686}"/>
              </a:ext>
            </a:extLst>
          </p:cNvPr>
          <p:cNvSpPr/>
          <p:nvPr/>
        </p:nvSpPr>
        <p:spPr>
          <a:xfrm>
            <a:off x="9879707" y="4388984"/>
            <a:ext cx="1057109" cy="1602829"/>
          </a:xfrm>
          <a:prstGeom prst="rect">
            <a:avLst/>
          </a:prstGeom>
          <a:solidFill>
            <a:schemeClr val="accent1">
              <a:alpha val="45000"/>
            </a:schemeClr>
          </a:solidFill>
          <a:ln>
            <a:solidFill>
              <a:schemeClr val="accent1">
                <a:shade val="15000"/>
                <a:alpha val="73037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50722833"/>
      </p:ext>
    </p:extLst>
  </p:cSld>
  <p:clrMapOvr>
    <a:masterClrMapping/>
  </p:clrMapOvr>
  <p:transition advTm="3094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灯片编号占位符 4">
            <a:extLst>
              <a:ext uri="{FF2B5EF4-FFF2-40B4-BE49-F238E27FC236}">
                <a16:creationId xmlns:a16="http://schemas.microsoft.com/office/drawing/2014/main" id="{5A9CDE22-6067-0541-B06E-40FBDE5F4A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AFC82B23-7E77-714B-A157-CE243DAC25B4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46</a:t>
            </a:fld>
            <a:endParaRPr kumimoji="0" lang="zh-CN" altLang="en-US" sz="2800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B9420394-D602-3744-AA1D-BFC2D00B7673}"/>
              </a:ext>
            </a:extLst>
          </p:cNvPr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10" name="直线连接符 46">
              <a:extLst>
                <a:ext uri="{FF2B5EF4-FFF2-40B4-BE49-F238E27FC236}">
                  <a16:creationId xmlns:a16="http://schemas.microsoft.com/office/drawing/2014/main" id="{1C301059-27A3-2946-8D4F-B3FFDC77195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直线连接符 48">
              <a:extLst>
                <a:ext uri="{FF2B5EF4-FFF2-40B4-BE49-F238E27FC236}">
                  <a16:creationId xmlns:a16="http://schemas.microsoft.com/office/drawing/2014/main" id="{D878EA9D-4A33-7841-9564-42473B971AB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直线连接符 49">
              <a:extLst>
                <a:ext uri="{FF2B5EF4-FFF2-40B4-BE49-F238E27FC236}">
                  <a16:creationId xmlns:a16="http://schemas.microsoft.com/office/drawing/2014/main" id="{44BF8DCC-5B01-ED49-B51D-1C0565E21C2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" name="Line 2">
              <a:extLst>
                <a:ext uri="{FF2B5EF4-FFF2-40B4-BE49-F238E27FC236}">
                  <a16:creationId xmlns:a16="http://schemas.microsoft.com/office/drawing/2014/main" id="{EC01540D-BE7D-8D49-AA50-A692B42AF3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39" name="矩形 38">
            <a:extLst>
              <a:ext uri="{FF2B5EF4-FFF2-40B4-BE49-F238E27FC236}">
                <a16:creationId xmlns:a16="http://schemas.microsoft.com/office/drawing/2014/main" id="{5D11181C-FEC7-97A0-1CE2-5B40F990DF87}"/>
              </a:ext>
            </a:extLst>
          </p:cNvPr>
          <p:cNvSpPr/>
          <p:nvPr/>
        </p:nvSpPr>
        <p:spPr bwMode="auto">
          <a:xfrm>
            <a:off x="310099" y="1185656"/>
            <a:ext cx="6025888" cy="4705557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">
                <a:extLst>
                  <a:ext uri="{FF2B5EF4-FFF2-40B4-BE49-F238E27FC236}">
                    <a16:creationId xmlns:a16="http://schemas.microsoft.com/office/drawing/2014/main" id="{CA4534FE-02E2-B8C0-7E5B-204ED5ED55D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2979" y="1476251"/>
                <a:ext cx="6071706" cy="42991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/>
              <a:lstStyle>
                <a:lvl1pPr marL="342900" indent="-3429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lvl="1" indent="-457200">
                  <a:lnSpc>
                    <a:spcPct val="150000"/>
                  </a:lnSpc>
                  <a:buFont typeface="Wingdings" pitchFamily="2" charset="2"/>
                  <a:buChar char="Ø"/>
                  <a:defRPr/>
                </a:pPr>
                <a:r>
                  <a:rPr kumimoji="0" lang="zh-CN" altLang="en-US" sz="2400" b="1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在大动量有效理论的框架下，首次在格点上计算了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zh-CN" sz="2400" b="1" i="1">
                            <a:latin typeface="Cambria Math" panose="02040503050406030204" pitchFamily="18" charset="0"/>
                            <a:ea typeface="SimSun" panose="02010600030101010101" pitchFamily="2" charset="-122"/>
                          </a:rPr>
                        </m:ctrlPr>
                      </m:sSupPr>
                      <m:e>
                        <m:r>
                          <a:rPr kumimoji="0" lang="en-US" altLang="zh-CN" sz="2400" b="1">
                            <a:latin typeface="Cambria Math" panose="02040503050406030204" pitchFamily="18" charset="0"/>
                            <a:ea typeface="SimSun" panose="02010600030101010101" pitchFamily="2" charset="-122"/>
                          </a:rPr>
                          <m:t>𝑲</m:t>
                        </m:r>
                      </m:e>
                      <m:sup>
                        <m:r>
                          <a:rPr kumimoji="0" lang="en-US" altLang="zh-CN" sz="2400" b="1">
                            <a:latin typeface="Cambria Math" panose="02040503050406030204" pitchFamily="18" charset="0"/>
                            <a:ea typeface="SimSun" panose="02010600030101010101" pitchFamily="2" charset="-122"/>
                          </a:rPr>
                          <m:t>∗</m:t>
                        </m:r>
                      </m:sup>
                    </m:sSup>
                    <m:r>
                      <a:rPr kumimoji="0" lang="zh-CN" altLang="en-US" sz="2400" b="1">
                        <a:latin typeface="Cambria Math" panose="02040503050406030204" pitchFamily="18" charset="0"/>
                        <a:ea typeface="SimSun" panose="02010600030101010101" pitchFamily="2" charset="-122"/>
                      </a:rPr>
                      <m:t>和</m:t>
                    </m:r>
                    <m:r>
                      <a:rPr kumimoji="0" lang="zh-CN" altLang="en-US" sz="2400" b="1" dirty="0">
                        <a:latin typeface="Cambria Math" panose="02040503050406030204" pitchFamily="18" charset="0"/>
                        <a:ea typeface="SimSun" panose="02010600030101010101" pitchFamily="2" charset="-122"/>
                      </a:rPr>
                      <m:t>𝝓</m:t>
                    </m:r>
                    <m:r>
                      <a:rPr kumimoji="0" lang="zh-CN" altLang="en-US" sz="2400" b="1" i="1" dirty="0">
                        <a:latin typeface="Cambria Math" panose="02040503050406030204" pitchFamily="18" charset="0"/>
                        <a:ea typeface="SimSun" panose="02010600030101010101" pitchFamily="2" charset="-122"/>
                      </a:rPr>
                      <m:t>粒子</m:t>
                    </m:r>
                  </m:oMath>
                </a14:m>
                <a:r>
                  <a:rPr kumimoji="0" lang="zh-CN" altLang="en-US" sz="2400" b="1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纵向和横向极化的</a:t>
                </a:r>
                <a:r>
                  <a:rPr kumimoji="0" lang="en-US" altLang="zh-CN" sz="2400" b="1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LCDA</a:t>
                </a:r>
              </a:p>
              <a:p>
                <a:pPr lvl="1" indent="-457200">
                  <a:lnSpc>
                    <a:spcPct val="150000"/>
                  </a:lnSpc>
                  <a:buFont typeface="Wingdings" pitchFamily="2" charset="2"/>
                  <a:buChar char="Ø"/>
                  <a:defRPr/>
                </a:pPr>
                <a:r>
                  <a:rPr kumimoji="0" lang="zh-CN" altLang="en-US" sz="2400" b="1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在</a:t>
                </a:r>
                <a14:m>
                  <m:oMath xmlns:m="http://schemas.openxmlformats.org/officeDocument/2006/math">
                    <m:r>
                      <a:rPr kumimoji="0" lang="zh-CN" altLang="en-US" sz="2400" b="1" i="1">
                        <a:latin typeface="Cambria Math" panose="02040503050406030204" pitchFamily="18" charset="0"/>
                        <a:ea typeface="SimSun" panose="02010600030101010101" pitchFamily="2" charset="-122"/>
                      </a:rPr>
                      <m:t>𝝅</m:t>
                    </m:r>
                  </m:oMath>
                </a14:m>
                <a:r>
                  <a:rPr kumimoji="0" lang="zh-CN" altLang="en-US" sz="2400" b="1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介子和</a:t>
                </a:r>
                <a14:m>
                  <m:oMath xmlns:m="http://schemas.openxmlformats.org/officeDocument/2006/math">
                    <m:r>
                      <a:rPr kumimoji="0" lang="en-US" altLang="zh-CN" sz="2400" b="1" i="1" dirty="0">
                        <a:latin typeface="Cambria Math" panose="02040503050406030204" pitchFamily="18" charset="0"/>
                        <a:ea typeface="SimSun" panose="02010600030101010101" pitchFamily="2" charset="-122"/>
                      </a:rPr>
                      <m:t>𝑲</m:t>
                    </m:r>
                  </m:oMath>
                </a14:m>
                <a:r>
                  <a:rPr kumimoji="0" lang="zh-CN" altLang="en-US" sz="2400" b="1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介子</a:t>
                </a:r>
                <a:r>
                  <a:rPr kumimoji="0" lang="en" altLang="zh-CN" sz="2400" b="1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LCDA</a:t>
                </a:r>
                <a:r>
                  <a:rPr kumimoji="0" lang="zh-CN" altLang="en" sz="2400" b="1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方面</a:t>
                </a:r>
                <a:r>
                  <a:rPr kumimoji="0" lang="zh-CN" altLang="en-US" sz="2400" b="1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完成了最先进的格点</a:t>
                </a:r>
                <a:r>
                  <a:rPr kumimoji="0" lang="en" altLang="zh-CN" sz="2400" b="1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QCD</a:t>
                </a:r>
                <a:r>
                  <a:rPr kumimoji="0" lang="zh-CN" altLang="en-US" sz="2400" b="1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结果</a:t>
                </a:r>
                <a:endParaRPr kumimoji="0" lang="en-US" altLang="zh-CN" sz="2400" b="1" dirty="0">
                  <a:latin typeface="SimSun" panose="02010600030101010101" pitchFamily="2" charset="-122"/>
                  <a:ea typeface="SimSun" panose="02010600030101010101" pitchFamily="2" charset="-122"/>
                </a:endParaRPr>
              </a:p>
              <a:p>
                <a:pPr lvl="2" indent="-457200">
                  <a:lnSpc>
                    <a:spcPct val="150000"/>
                  </a:lnSpc>
                  <a:buFont typeface="Wingdings" pitchFamily="2" charset="2"/>
                  <a:buChar char="ü"/>
                  <a:defRPr/>
                </a:pPr>
                <a:r>
                  <a:rPr kumimoji="0" lang="zh-CN" altLang="en-US" sz="2000" b="1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与之前格点一致，但与唯象方法有差别</a:t>
                </a:r>
                <a:endParaRPr kumimoji="0" lang="en-US" altLang="zh-CN" sz="2000" b="1" dirty="0">
                  <a:latin typeface="SimSun" panose="02010600030101010101" pitchFamily="2" charset="-122"/>
                  <a:ea typeface="SimSun" panose="02010600030101010101" pitchFamily="2" charset="-122"/>
                </a:endParaRPr>
              </a:p>
              <a:p>
                <a:pPr lvl="2" indent="-457200">
                  <a:lnSpc>
                    <a:spcPct val="150000"/>
                  </a:lnSpc>
                  <a:buFont typeface="Wingdings" pitchFamily="2" charset="2"/>
                  <a:buChar char="ü"/>
                  <a:defRPr/>
                </a:pPr>
                <a:r>
                  <a:rPr kumimoji="0" lang="zh-CN" altLang="en-US" sz="2000" b="1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端点处可以通过拟合外推或者增大动量</a:t>
                </a:r>
                <a:endParaRPr kumimoji="0" lang="en-US" altLang="zh-CN" sz="2000" b="1" dirty="0">
                  <a:latin typeface="SimSun" panose="02010600030101010101" pitchFamily="2" charset="-122"/>
                  <a:ea typeface="SimSun" panose="02010600030101010101" pitchFamily="2" charset="-122"/>
                </a:endParaRPr>
              </a:p>
            </p:txBody>
          </p:sp>
        </mc:Choice>
        <mc:Fallback xmlns="">
          <p:sp>
            <p:nvSpPr>
              <p:cNvPr id="36" name="Rectangle 3">
                <a:extLst>
                  <a:ext uri="{FF2B5EF4-FFF2-40B4-BE49-F238E27FC236}">
                    <a16:creationId xmlns:a16="http://schemas.microsoft.com/office/drawing/2014/main" id="{CA4534FE-02E2-B8C0-7E5B-204ED5ED55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2979" y="1476251"/>
                <a:ext cx="6071706" cy="4299140"/>
              </a:xfrm>
              <a:prstGeom prst="rect">
                <a:avLst/>
              </a:prstGeom>
              <a:blipFill>
                <a:blip r:embed="rId3"/>
                <a:stretch>
                  <a:fillRect l="-14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>
            <a:extLst>
              <a:ext uri="{FF2B5EF4-FFF2-40B4-BE49-F238E27FC236}">
                <a16:creationId xmlns:a16="http://schemas.microsoft.com/office/drawing/2014/main" id="{331C4538-0899-B99E-E835-F24230BE5E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8576" y="6111973"/>
            <a:ext cx="5670642" cy="461665"/>
          </a:xfrm>
          <a:prstGeom prst="rect">
            <a:avLst/>
          </a:prstGeom>
          <a:solidFill>
            <a:srgbClr val="008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kumimoji="0" lang="zh-CN" altLang="en-US" sz="24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矢量、赝标量介子</a:t>
            </a:r>
            <a:r>
              <a:rPr kumimoji="0" lang="en-US" altLang="zh-CN" sz="24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LCDA</a:t>
            </a:r>
            <a:r>
              <a:rPr kumimoji="0" lang="zh-CN" altLang="en-US" sz="24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的完整分布</a:t>
            </a:r>
            <a:endParaRPr kumimoji="0" lang="en-US" altLang="zh-CN" sz="2400" b="1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889DAA4-742B-DC48-ACA6-92927AD9D9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9843" y="3905449"/>
            <a:ext cx="2628138" cy="1879307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D774D09C-E4DF-3D34-8EE8-0B467735D840}"/>
              </a:ext>
            </a:extLst>
          </p:cNvPr>
          <p:cNvSpPr txBox="1"/>
          <p:nvPr/>
        </p:nvSpPr>
        <p:spPr>
          <a:xfrm>
            <a:off x="8135966" y="6167340"/>
            <a:ext cx="288833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100" b="1"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" altLang="zh-CN" dirty="0"/>
              <a:t>Phys.</a:t>
            </a:r>
            <a:r>
              <a:rPr lang="zh-CN" altLang="en-US" dirty="0"/>
              <a:t> </a:t>
            </a:r>
            <a:r>
              <a:rPr lang="en" altLang="zh-CN" dirty="0"/>
              <a:t>Rev.</a:t>
            </a:r>
            <a:r>
              <a:rPr lang="zh-CN" altLang="en-US" dirty="0"/>
              <a:t> </a:t>
            </a:r>
            <a:r>
              <a:rPr lang="en" altLang="zh-CN" dirty="0"/>
              <a:t>Lett.  129</a:t>
            </a:r>
            <a:r>
              <a:rPr lang="en-US" altLang="zh-CN" dirty="0"/>
              <a:t>, </a:t>
            </a:r>
            <a:r>
              <a:rPr lang="en" altLang="zh-CN" dirty="0"/>
              <a:t>132001(2022)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144945B-A0E9-FD0C-AC4C-AD4AE0B76C02}"/>
              </a:ext>
            </a:extLst>
          </p:cNvPr>
          <p:cNvSpPr txBox="1"/>
          <p:nvPr/>
        </p:nvSpPr>
        <p:spPr>
          <a:xfrm>
            <a:off x="8170349" y="3398828"/>
            <a:ext cx="302556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100" b="1"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" altLang="zh-CN" dirty="0"/>
              <a:t>Phys.</a:t>
            </a:r>
            <a:r>
              <a:rPr lang="zh-CN" altLang="en-US" dirty="0"/>
              <a:t> </a:t>
            </a:r>
            <a:r>
              <a:rPr lang="en" altLang="zh-CN" dirty="0"/>
              <a:t>Rev.</a:t>
            </a:r>
            <a:r>
              <a:rPr lang="zh-CN" altLang="en-US" dirty="0"/>
              <a:t> </a:t>
            </a:r>
            <a:r>
              <a:rPr lang="en" altLang="zh-CN" dirty="0"/>
              <a:t>Lett.  127, 062002(2021)</a:t>
            </a:r>
            <a:endParaRPr lang="zh-CN" altLang="en-US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F2D5C776-4EF2-C63A-C245-E523FA0016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8929" y="1211710"/>
            <a:ext cx="2585346" cy="2081520"/>
          </a:xfrm>
          <a:prstGeom prst="rect">
            <a:avLst/>
          </a:prstGeom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F01A75D0-8B6F-611B-C48B-440528FF6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263"/>
            <a:ext cx="119602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Adobe 黑体 Std R" charset="-122"/>
                <a:ea typeface="Adobe 黑体 Std R" charset="-122"/>
              </a:rPr>
              <a:t>LCDA</a:t>
            </a:r>
            <a:r>
              <a:rPr kumimoji="0" lang="zh-CN" altLang="en-US" b="1" dirty="0">
                <a:solidFill>
                  <a:srgbClr val="C00000"/>
                </a:solidFill>
                <a:latin typeface="Adobe 黑体 Std R" charset="-122"/>
                <a:ea typeface="Adobe 黑体 Std R" charset="-122"/>
              </a:rPr>
              <a:t> </a:t>
            </a:r>
            <a:endParaRPr kumimoji="0" lang="zh-CN" altLang="en-US" sz="2400" b="1" dirty="0">
              <a:solidFill>
                <a:srgbClr val="C00000"/>
              </a:solidFill>
              <a:ea typeface="Adobe 黑体 Std R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A8FF6CB-1BD5-EEEB-18D4-1854A6954F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394" y="1212198"/>
            <a:ext cx="2628139" cy="208640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955696A-06F0-F12B-87AE-96EE855A00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172" y="3713685"/>
            <a:ext cx="2720526" cy="236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695485"/>
      </p:ext>
    </p:extLst>
  </p:cSld>
  <p:clrMapOvr>
    <a:masterClrMapping/>
  </p:clrMapOvr>
  <p:transition advTm="3094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灯片编号占位符 4">
            <a:extLst>
              <a:ext uri="{FF2B5EF4-FFF2-40B4-BE49-F238E27FC236}">
                <a16:creationId xmlns:a16="http://schemas.microsoft.com/office/drawing/2014/main" id="{852EA871-7568-1445-B43B-FA9CFDF63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7E453671-83D5-B443-A152-F280D1509DD0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47</a:t>
            </a:fld>
            <a:endParaRPr kumimoji="0" lang="zh-CN" altLang="en-US" sz="2800" dirty="0"/>
          </a:p>
        </p:txBody>
      </p:sp>
      <p:sp>
        <p:nvSpPr>
          <p:cNvPr id="53254" name="矩形 4">
            <a:extLst>
              <a:ext uri="{FF2B5EF4-FFF2-40B4-BE49-F238E27FC236}">
                <a16:creationId xmlns:a16="http://schemas.microsoft.com/office/drawing/2014/main" id="{5ADEFEEF-4C44-5C4F-BF36-18408D4010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4919" y="4363925"/>
            <a:ext cx="36703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kumimoji="0" lang="en-US" altLang="zh-CN" sz="1600" dirty="0">
              <a:latin typeface="Times New Roman" panose="02020603050405020304" pitchFamily="18" charset="0"/>
            </a:endParaRP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55F8B0E3-6D22-7C4D-B28A-A744D6C10244}"/>
              </a:ext>
            </a:extLst>
          </p:cNvPr>
          <p:cNvSpPr txBox="1">
            <a:spLocks/>
          </p:cNvSpPr>
          <p:nvPr/>
        </p:nvSpPr>
        <p:spPr bwMode="auto">
          <a:xfrm>
            <a:off x="274542" y="1221055"/>
            <a:ext cx="6109356" cy="45732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t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 eaLnBrk="1" hangingPunct="1">
              <a:lnSpc>
                <a:spcPct val="12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kumimoji="0" lang="en-US" altLang="zh-CN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B</a:t>
            </a:r>
            <a:r>
              <a:rPr kumimoji="0"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介子</a:t>
            </a:r>
            <a:r>
              <a:rPr kumimoji="0" lang="en-US" altLang="zh-CN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LCDA</a:t>
            </a:r>
            <a:r>
              <a:rPr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至今只有模型结果</a:t>
            </a:r>
            <a:r>
              <a:rPr lang="en-US" altLang="zh-CN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,</a:t>
            </a:r>
            <a:r>
              <a:rPr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没有第一性原理的任何预言</a:t>
            </a:r>
            <a:endParaRPr lang="en-US" altLang="zh-CN" sz="2400" b="1" dirty="0">
              <a:solidFill>
                <a:srgbClr val="C00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457200" indent="-457200">
              <a:lnSpc>
                <a:spcPct val="12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因子化方法预言的误差主要来自于</a:t>
            </a:r>
            <a:r>
              <a:rPr lang="en-US" altLang="zh-CN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B</a:t>
            </a:r>
            <a:r>
              <a:rPr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介子</a:t>
            </a:r>
            <a:r>
              <a:rPr lang="en-US" altLang="zh-CN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LCDA</a:t>
            </a:r>
            <a:r>
              <a:rPr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，也是抽取</a:t>
            </a:r>
            <a:r>
              <a:rPr lang="en-US" altLang="zh-CN" sz="2400" b="1" dirty="0" err="1">
                <a:latin typeface="SimSun" panose="02010600030101010101" pitchFamily="2" charset="-122"/>
                <a:ea typeface="SimSun" panose="02010600030101010101" pitchFamily="2" charset="-122"/>
              </a:rPr>
              <a:t>Vub</a:t>
            </a:r>
            <a:r>
              <a:rPr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的最主要误差</a:t>
            </a:r>
            <a:endParaRPr lang="en-US" altLang="zh-CN" sz="24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457200" indent="-457200">
              <a:lnSpc>
                <a:spcPct val="12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kumimoji="0" lang="zh-CN" altLang="zh-CN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LHCb</a:t>
            </a:r>
            <a:r>
              <a:rPr kumimoji="0"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实验</a:t>
            </a:r>
            <a:r>
              <a:rPr kumimoji="0" lang="zh-CN" altLang="zh-CN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编委会</a:t>
            </a:r>
            <a:r>
              <a:rPr kumimoji="0"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前</a:t>
            </a:r>
            <a:r>
              <a:rPr kumimoji="0" lang="zh-CN" altLang="zh-CN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主席</a:t>
            </a:r>
            <a:r>
              <a:rPr kumimoji="0" lang="en" altLang="zh-CN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Patrick </a:t>
            </a:r>
            <a:r>
              <a:rPr kumimoji="0" lang="en" altLang="zh-CN" sz="2400" b="1" dirty="0" err="1">
                <a:latin typeface="SimSun" panose="02010600030101010101" pitchFamily="2" charset="-122"/>
                <a:ea typeface="SimSun" panose="02010600030101010101" pitchFamily="2" charset="-122"/>
              </a:rPr>
              <a:t>Koppenburg</a:t>
            </a:r>
            <a:r>
              <a:rPr kumimoji="0" lang="zh-CN" altLang="en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在</a:t>
            </a:r>
            <a:r>
              <a:rPr kumimoji="0"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重味强子综述论文</a:t>
            </a:r>
            <a:r>
              <a:rPr kumimoji="0" lang="en-US" altLang="zh-CN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(</a:t>
            </a:r>
            <a:r>
              <a:rPr lang="en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Ann. Rev. </a:t>
            </a:r>
            <a:r>
              <a:rPr lang="en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Part. Sci. 73 (2023) 1-21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kumimoji="0"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中指出：“</a:t>
            </a:r>
            <a:r>
              <a:rPr kumimoji="0" lang="en-US" altLang="zh-CN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B</a:t>
            </a:r>
            <a:r>
              <a:rPr kumimoji="0"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介子</a:t>
            </a:r>
            <a:r>
              <a:rPr kumimoji="0" lang="en-US" altLang="zh-CN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LCDA</a:t>
            </a:r>
            <a:r>
              <a:rPr kumimoji="0" lang="zh-CN" altLang="en-US" sz="24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是理论预言的关键，由此也是个挑战”</a:t>
            </a:r>
            <a:endParaRPr lang="en-US" altLang="zh-CN" sz="2400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cxnSp>
        <p:nvCxnSpPr>
          <p:cNvPr id="13" name="直线连接符 2">
            <a:extLst>
              <a:ext uri="{FF2B5EF4-FFF2-40B4-BE49-F238E27FC236}">
                <a16:creationId xmlns:a16="http://schemas.microsoft.com/office/drawing/2014/main" id="{C48EB102-BBC7-7E43-889C-D163B278399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455994" y="1154297"/>
            <a:ext cx="0" cy="4510510"/>
          </a:xfrm>
          <a:prstGeom prst="line">
            <a:avLst/>
          </a:prstGeom>
          <a:noFill/>
          <a:ln w="3810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矩形 2">
            <a:extLst>
              <a:ext uri="{FF2B5EF4-FFF2-40B4-BE49-F238E27FC236}">
                <a16:creationId xmlns:a16="http://schemas.microsoft.com/office/drawing/2014/main" id="{9B10D795-941F-6C4F-9127-46269C2BE5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507" y="5964491"/>
            <a:ext cx="11225684" cy="523220"/>
          </a:xfrm>
          <a:prstGeom prst="rect">
            <a:avLst/>
          </a:prstGeom>
          <a:solidFill>
            <a:srgbClr val="008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None/>
            </a:pPr>
            <a:r>
              <a:rPr kumimoji="0" lang="zh-CN" altLang="en-US" sz="28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从第一性原理提取</a:t>
            </a:r>
            <a:r>
              <a:rPr kumimoji="0" lang="en-US" altLang="zh-CN" sz="28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B</a:t>
            </a:r>
            <a:r>
              <a:rPr kumimoji="0" lang="zh-CN" altLang="en-US" sz="28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介子</a:t>
            </a:r>
            <a:r>
              <a:rPr kumimoji="0" lang="en-US" altLang="zh-CN" sz="28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LCDA</a:t>
            </a:r>
            <a:r>
              <a:rPr kumimoji="0" lang="zh-CN" altLang="en-US" sz="28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是提高预言精度的最为核心问题</a:t>
            </a:r>
            <a:endParaRPr kumimoji="0" lang="en-US" altLang="zh-CN" sz="2800" b="1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BF13855F-D748-DC4A-83B3-BC5898E65CB7}"/>
              </a:ext>
            </a:extLst>
          </p:cNvPr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18" name="直线连接符 46">
              <a:extLst>
                <a:ext uri="{FF2B5EF4-FFF2-40B4-BE49-F238E27FC236}">
                  <a16:creationId xmlns:a16="http://schemas.microsoft.com/office/drawing/2014/main" id="{2689A506-D5B2-214F-AE1B-8F48DE292C0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直线连接符 48">
              <a:extLst>
                <a:ext uri="{FF2B5EF4-FFF2-40B4-BE49-F238E27FC236}">
                  <a16:creationId xmlns:a16="http://schemas.microsoft.com/office/drawing/2014/main" id="{7AE6ED9B-75E7-4A4C-86DC-CF7DDBFE25A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直线连接符 49">
              <a:extLst>
                <a:ext uri="{FF2B5EF4-FFF2-40B4-BE49-F238E27FC236}">
                  <a16:creationId xmlns:a16="http://schemas.microsoft.com/office/drawing/2014/main" id="{B2125E17-3C39-E443-96EB-746719936B0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" name="Line 2">
              <a:extLst>
                <a:ext uri="{FF2B5EF4-FFF2-40B4-BE49-F238E27FC236}">
                  <a16:creationId xmlns:a16="http://schemas.microsoft.com/office/drawing/2014/main" id="{18FF59F1-E456-1444-AC02-6C01D82206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4" name="Text Box 3">
            <a:extLst>
              <a:ext uri="{FF2B5EF4-FFF2-40B4-BE49-F238E27FC236}">
                <a16:creationId xmlns:a16="http://schemas.microsoft.com/office/drawing/2014/main" id="{1BD63D05-1D21-1CBD-79D2-EEEFD23A28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263"/>
            <a:ext cx="119602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Adobe 黑体 Std R" charset="-122"/>
                <a:ea typeface="Adobe 黑体 Std R" charset="-122"/>
              </a:rPr>
              <a:t>Heavy meson LCDA</a:t>
            </a:r>
            <a:endParaRPr kumimoji="0" lang="zh-CN" altLang="en-US" sz="2400" b="1" dirty="0">
              <a:solidFill>
                <a:srgbClr val="C00000"/>
              </a:solidFill>
              <a:ea typeface="Adobe 黑体 Std R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D4E5BA1-841A-B1CB-D0B6-FB6E6A23AAB2}"/>
              </a:ext>
            </a:extLst>
          </p:cNvPr>
          <p:cNvSpPr txBox="1"/>
          <p:nvPr/>
        </p:nvSpPr>
        <p:spPr>
          <a:xfrm>
            <a:off x="7452058" y="4469796"/>
            <a:ext cx="39105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Gao, </a:t>
            </a:r>
            <a:r>
              <a:rPr lang="en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et.al</a:t>
            </a:r>
            <a:r>
              <a:rPr lang="en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Phys. Rev. D 101, 074035 (2020) 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5E08D23-C662-0885-FF32-92165742F907}"/>
              </a:ext>
            </a:extLst>
          </p:cNvPr>
          <p:cNvGrpSpPr/>
          <p:nvPr/>
        </p:nvGrpSpPr>
        <p:grpSpPr>
          <a:xfrm>
            <a:off x="7549042" y="3602482"/>
            <a:ext cx="3648207" cy="845644"/>
            <a:chOff x="7038269" y="4808977"/>
            <a:chExt cx="4074164" cy="1012922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4926BC4-B1D6-F765-DF94-7933F1954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8269" y="4817667"/>
              <a:ext cx="4074164" cy="989134"/>
            </a:xfrm>
            <a:prstGeom prst="rect">
              <a:avLst/>
            </a:prstGeom>
          </p:spPr>
        </p:pic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7601C7DF-28DC-5FBD-90C4-BAFC6063A4C5}"/>
                </a:ext>
              </a:extLst>
            </p:cNvPr>
            <p:cNvSpPr/>
            <p:nvPr/>
          </p:nvSpPr>
          <p:spPr>
            <a:xfrm>
              <a:off x="8795955" y="4808977"/>
              <a:ext cx="1499976" cy="448663"/>
            </a:xfrm>
            <a:prstGeom prst="rect">
              <a:avLst/>
            </a:prstGeom>
            <a:solidFill>
              <a:schemeClr val="accent1">
                <a:alpha val="61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6B2E4D1-88FE-F11F-C6E5-42D4CFBE090F}"/>
                </a:ext>
              </a:extLst>
            </p:cNvPr>
            <p:cNvSpPr/>
            <p:nvPr/>
          </p:nvSpPr>
          <p:spPr>
            <a:xfrm>
              <a:off x="9815937" y="5332737"/>
              <a:ext cx="1180665" cy="489162"/>
            </a:xfrm>
            <a:prstGeom prst="rect">
              <a:avLst/>
            </a:prstGeom>
            <a:solidFill>
              <a:schemeClr val="accent1">
                <a:alpha val="61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88A16FF9-BBAB-DB2B-A295-9BD606CD67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159" y="4964322"/>
            <a:ext cx="4491154" cy="58800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355804B-944C-84F1-27A4-F2C15D290D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865" y="1166720"/>
            <a:ext cx="3718533" cy="203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5426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灯片编号占位符 4">
            <a:extLst>
              <a:ext uri="{FF2B5EF4-FFF2-40B4-BE49-F238E27FC236}">
                <a16:creationId xmlns:a16="http://schemas.microsoft.com/office/drawing/2014/main" id="{852EA871-7568-1445-B43B-FA9CFDF63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7E453671-83D5-B443-A152-F280D1509DD0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48</a:t>
            </a:fld>
            <a:endParaRPr kumimoji="0" lang="zh-CN" altLang="en-US" sz="2800" dirty="0"/>
          </a:p>
        </p:txBody>
      </p:sp>
      <p:sp>
        <p:nvSpPr>
          <p:cNvPr id="53254" name="矩形 4">
            <a:extLst>
              <a:ext uri="{FF2B5EF4-FFF2-40B4-BE49-F238E27FC236}">
                <a16:creationId xmlns:a16="http://schemas.microsoft.com/office/drawing/2014/main" id="{5ADEFEEF-4C44-5C4F-BF36-18408D4010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4919" y="4363925"/>
            <a:ext cx="36703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kumimoji="0" lang="en-US" altLang="zh-CN" sz="1600" dirty="0">
              <a:latin typeface="Times New Roman" panose="02020603050405020304" pitchFamily="18" charset="0"/>
            </a:endParaRP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55F8B0E3-6D22-7C4D-B28A-A744D6C10244}"/>
              </a:ext>
            </a:extLst>
          </p:cNvPr>
          <p:cNvSpPr txBox="1">
            <a:spLocks/>
          </p:cNvSpPr>
          <p:nvPr/>
        </p:nvSpPr>
        <p:spPr bwMode="auto">
          <a:xfrm>
            <a:off x="315813" y="1017931"/>
            <a:ext cx="6936755" cy="499102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t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>
              <a:spcBef>
                <a:spcPct val="50000"/>
              </a:spcBef>
              <a:buFont typeface="Wingdings" pitchFamily="2" charset="2"/>
              <a:buChar char="Ø"/>
            </a:pPr>
            <a:r>
              <a:rPr kumimoji="0" lang="zh-CN" altLang="en-US" sz="2500" b="1" dirty="0">
                <a:latin typeface="SimSun" panose="02010600030101010101" pitchFamily="2" charset="-122"/>
                <a:ea typeface="SimSun" panose="02010600030101010101" pitchFamily="2" charset="-122"/>
              </a:rPr>
              <a:t>第一性原理计算的困难：</a:t>
            </a:r>
            <a:endParaRPr kumimoji="0" lang="en-US" altLang="zh-CN" sz="25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841500" lvl="1" indent="-457200" eaLnBrk="1" hangingPunct="1">
              <a:spcBef>
                <a:spcPct val="50000"/>
              </a:spcBef>
              <a:buClr>
                <a:schemeClr val="tx1"/>
              </a:buClr>
              <a:buFont typeface="Wingdings" pitchFamily="2" charset="2"/>
              <a:buChar char="ü"/>
            </a:pPr>
            <a:r>
              <a:rPr kumimoji="0" lang="zh-CN" altLang="en-US" sz="2500" b="1" dirty="0">
                <a:solidFill>
                  <a:srgbClr val="C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光锥</a:t>
            </a:r>
            <a:r>
              <a:rPr kumimoji="0" lang="zh-CN" altLang="en-US" sz="2500" b="1" dirty="0">
                <a:latin typeface="SimSun" panose="02010600030101010101" pitchFamily="2" charset="-122"/>
                <a:ea typeface="SimSun" panose="02010600030101010101" pitchFamily="2" charset="-122"/>
              </a:rPr>
              <a:t>物理量</a:t>
            </a:r>
            <a:endParaRPr kumimoji="0" lang="en-US" altLang="zh-CN" sz="25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841500" lvl="1" indent="-457200" eaLnBrk="1" hangingPunct="1">
              <a:spcBef>
                <a:spcPct val="50000"/>
              </a:spcBef>
              <a:buClr>
                <a:schemeClr val="tx1"/>
              </a:buClr>
              <a:buFont typeface="Wingdings" pitchFamily="2" charset="2"/>
              <a:buChar char="ü"/>
            </a:pPr>
            <a:r>
              <a:rPr kumimoji="0" lang="zh-CN" altLang="en-US" sz="2500" b="1" dirty="0">
                <a:solidFill>
                  <a:srgbClr val="C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重夸克有效场</a:t>
            </a:r>
            <a:endParaRPr kumimoji="0" lang="en-US" altLang="zh-CN" sz="2500" b="1" dirty="0">
              <a:solidFill>
                <a:srgbClr val="C00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841500" lvl="1" indent="-4572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kumimoji="0" lang="zh-CN" altLang="en-US" sz="2500" b="1" dirty="0">
                <a:latin typeface="SimSun" panose="02010600030101010101" pitchFamily="2" charset="-122"/>
                <a:ea typeface="SimSun" panose="02010600030101010101" pitchFamily="2" charset="-122"/>
              </a:rPr>
              <a:t>存在</a:t>
            </a:r>
            <a:r>
              <a:rPr kumimoji="0" lang="zh-CN" altLang="en-US" sz="2500" b="1" dirty="0">
                <a:solidFill>
                  <a:srgbClr val="C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尖角发散</a:t>
            </a:r>
            <a:r>
              <a:rPr kumimoji="0" lang="en-US" altLang="zh-CN" sz="2500" b="1" dirty="0">
                <a:latin typeface="SimSun" panose="02010600030101010101" pitchFamily="2" charset="-122"/>
                <a:ea typeface="SimSun" panose="02010600030101010101" pitchFamily="2" charset="-122"/>
              </a:rPr>
              <a:t>,</a:t>
            </a:r>
            <a:r>
              <a:rPr kumimoji="0" lang="zh-CN" altLang="en-US" sz="2500" b="1" dirty="0">
                <a:latin typeface="SimSun" panose="02010600030101010101" pitchFamily="2" charset="-122"/>
                <a:ea typeface="SimSun" panose="02010600030101010101" pitchFamily="2" charset="-122"/>
              </a:rPr>
              <a:t>不能做</a:t>
            </a:r>
            <a:r>
              <a:rPr kumimoji="0" lang="en-US" altLang="zh-CN" sz="2500" b="1" dirty="0">
                <a:latin typeface="SimSun" panose="02010600030101010101" pitchFamily="2" charset="-122"/>
                <a:ea typeface="SimSun" panose="02010600030101010101" pitchFamily="2" charset="-122"/>
              </a:rPr>
              <a:t>OPE</a:t>
            </a:r>
          </a:p>
          <a:p>
            <a:pPr marL="0" lvl="1" indent="-4572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kumimoji="0" lang="zh-CN" altLang="en-US" sz="2500" b="1" dirty="0">
                <a:latin typeface="SimSun" panose="02010600030101010101" pitchFamily="2" charset="-122"/>
                <a:ea typeface="SimSun" panose="02010600030101010101" pitchFamily="2" charset="-122"/>
              </a:rPr>
              <a:t>多年探索</a:t>
            </a:r>
            <a:r>
              <a:rPr kumimoji="0" lang="en-US" altLang="zh-CN" sz="2000" b="1" dirty="0">
                <a:latin typeface="SimSun" panose="02010600030101010101" pitchFamily="2" charset="-122"/>
                <a:ea typeface="SimSun" panose="02010600030101010101" pitchFamily="2" charset="-122"/>
              </a:rPr>
              <a:t>(PRD102,011502(2020))</a:t>
            </a:r>
            <a:r>
              <a:rPr kumimoji="0" lang="zh-CN" altLang="en-US" sz="2500" b="1" dirty="0">
                <a:latin typeface="SimSun" panose="02010600030101010101" pitchFamily="2" charset="-122"/>
                <a:ea typeface="SimSun" panose="02010600030101010101" pitchFamily="2" charset="-122"/>
              </a:rPr>
              <a:t>与</a:t>
            </a:r>
            <a:r>
              <a:rPr kumimoji="0" lang="zh-CN" alt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解决方案：</a:t>
            </a:r>
            <a:endParaRPr kumimoji="0" lang="en-US" altLang="zh-CN" sz="25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  <a:p>
            <a:pPr marL="841500" lvl="1" indent="-457200">
              <a:spcBef>
                <a:spcPct val="50000"/>
              </a:spcBef>
              <a:buClr>
                <a:schemeClr val="tx1"/>
              </a:buClr>
              <a:buFont typeface="Wingdings" pitchFamily="2" charset="2"/>
              <a:buChar char="ü"/>
            </a:pPr>
            <a:r>
              <a:rPr kumimoji="0" lang="zh-CN" altLang="en-US" sz="2500" b="1" dirty="0">
                <a:latin typeface="SimSun" panose="02010600030101010101" pitchFamily="2" charset="-122"/>
                <a:ea typeface="SimSun" panose="02010600030101010101" pitchFamily="2" charset="-122"/>
              </a:rPr>
              <a:t>动力学场：</a:t>
            </a:r>
            <a:r>
              <a:rPr kumimoji="0" lang="zh-CN" altLang="en-US" sz="2500" b="1" dirty="0">
                <a:solidFill>
                  <a:srgbClr val="C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正规化</a:t>
            </a:r>
            <a:r>
              <a:rPr kumimoji="0" lang="zh-CN" altLang="en-US" sz="2500" b="1" dirty="0">
                <a:latin typeface="SimSun" panose="02010600030101010101" pitchFamily="2" charset="-122"/>
                <a:ea typeface="SimSun" panose="02010600030101010101" pitchFamily="2" charset="-122"/>
              </a:rPr>
              <a:t>尖角发散</a:t>
            </a:r>
            <a:endParaRPr kumimoji="0" lang="en-US" altLang="zh-CN" sz="25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841500" lvl="1" indent="-457200">
              <a:spcBef>
                <a:spcPct val="50000"/>
              </a:spcBef>
              <a:buClr>
                <a:schemeClr val="tx1"/>
              </a:buClr>
              <a:buFont typeface="Wingdings" pitchFamily="2" charset="2"/>
              <a:buChar char="ü"/>
            </a:pPr>
            <a:r>
              <a:rPr kumimoji="0" lang="zh-CN" altLang="en-US" sz="2500" b="1" dirty="0">
                <a:latin typeface="SimSun" panose="02010600030101010101" pitchFamily="2" charset="-122"/>
                <a:ea typeface="SimSun" panose="02010600030101010101" pitchFamily="2" charset="-122"/>
              </a:rPr>
              <a:t>定义</a:t>
            </a:r>
            <a:r>
              <a:rPr kumimoji="0" lang="en-US" altLang="zh-CN" sz="2500" b="1" dirty="0">
                <a:latin typeface="SimSun" panose="02010600030101010101" pitchFamily="2" charset="-122"/>
                <a:ea typeface="SimSun" panose="02010600030101010101" pitchFamily="2" charset="-122"/>
              </a:rPr>
              <a:t>B</a:t>
            </a:r>
            <a:r>
              <a:rPr kumimoji="0" lang="zh-CN" altLang="en-US" sz="2500" b="1" dirty="0">
                <a:latin typeface="SimSun" panose="02010600030101010101" pitchFamily="2" charset="-122"/>
                <a:ea typeface="SimSun" panose="02010600030101010101" pitchFamily="2" charset="-122"/>
              </a:rPr>
              <a:t>介子准分布振幅：通过</a:t>
            </a:r>
            <a:r>
              <a:rPr kumimoji="0" lang="zh-CN" altLang="en-US" sz="2500" b="1" dirty="0">
                <a:solidFill>
                  <a:srgbClr val="C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等时关联</a:t>
            </a:r>
            <a:r>
              <a:rPr kumimoji="0" lang="zh-CN" altLang="en-US" sz="2500" b="1" dirty="0">
                <a:latin typeface="SimSun" panose="02010600030101010101" pitchFamily="2" charset="-122"/>
                <a:ea typeface="SimSun" panose="02010600030101010101" pitchFamily="2" charset="-122"/>
              </a:rPr>
              <a:t>，消除光锥物理量的困难</a:t>
            </a:r>
            <a:endParaRPr kumimoji="0" lang="en-US" altLang="zh-CN" sz="25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841500" lvl="1" indent="-457200">
              <a:spcBef>
                <a:spcPct val="50000"/>
              </a:spcBef>
              <a:buClr>
                <a:schemeClr val="tx1"/>
              </a:buClr>
              <a:buFont typeface="Wingdings" pitchFamily="2" charset="2"/>
              <a:buChar char="ü"/>
            </a:pPr>
            <a:r>
              <a:rPr kumimoji="0" lang="zh-CN" altLang="en-US" sz="2500" b="1" dirty="0">
                <a:latin typeface="SimSun" panose="02010600030101010101" pitchFamily="2" charset="-122"/>
                <a:ea typeface="SimSun" panose="02010600030101010101" pitchFamily="2" charset="-122"/>
              </a:rPr>
              <a:t>提出</a:t>
            </a:r>
            <a:r>
              <a:rPr kumimoji="0" lang="zh-CN" altLang="en-US" sz="2500" b="1" dirty="0">
                <a:solidFill>
                  <a:srgbClr val="C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“两步匹配”</a:t>
            </a:r>
            <a:r>
              <a:rPr kumimoji="0" lang="zh-CN" altLang="en-US" sz="2500" b="1" dirty="0">
                <a:latin typeface="SimSun" panose="02010600030101010101" pitchFamily="2" charset="-122"/>
                <a:ea typeface="SimSun" panose="02010600030101010101" pitchFamily="2" charset="-122"/>
              </a:rPr>
              <a:t>方案</a:t>
            </a:r>
            <a:endParaRPr kumimoji="0" lang="en-US" altLang="zh-CN" sz="2500" b="1" dirty="0">
              <a:solidFill>
                <a:srgbClr val="FF0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4" name="矩形 2">
            <a:extLst>
              <a:ext uri="{FF2B5EF4-FFF2-40B4-BE49-F238E27FC236}">
                <a16:creationId xmlns:a16="http://schemas.microsoft.com/office/drawing/2014/main" id="{9B10D795-941F-6C4F-9127-46269C2BE5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376" y="6121858"/>
            <a:ext cx="11598274" cy="523220"/>
          </a:xfrm>
          <a:prstGeom prst="rect">
            <a:avLst/>
          </a:prstGeom>
          <a:solidFill>
            <a:srgbClr val="008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zh-CN" altLang="en-US" sz="2800" b="1" dirty="0">
                <a:solidFill>
                  <a:schemeClr val="bg1"/>
                </a:solidFill>
                <a:latin typeface="Arial" panose="020B0604020202020204" pitchFamily="34" charset="0"/>
              </a:rPr>
              <a:t>分析尖角发散，提出了通过模拟等时关联提取</a:t>
            </a:r>
            <a:r>
              <a:rPr kumimoji="0" lang="en-US" altLang="zh-CN" sz="2800" b="1" dirty="0">
                <a:solidFill>
                  <a:schemeClr val="bg1"/>
                </a:solidFill>
                <a:latin typeface="Arial" panose="020B0604020202020204" pitchFamily="34" charset="0"/>
              </a:rPr>
              <a:t>B</a:t>
            </a:r>
            <a:r>
              <a:rPr kumimoji="0" lang="zh-CN" altLang="en-US" sz="2800" b="1" dirty="0">
                <a:solidFill>
                  <a:schemeClr val="bg1"/>
                </a:solidFill>
                <a:latin typeface="Arial" panose="020B0604020202020204" pitchFamily="34" charset="0"/>
              </a:rPr>
              <a:t>介子</a:t>
            </a:r>
            <a:r>
              <a:rPr kumimoji="0" lang="en" altLang="zh-CN" sz="2800" b="1" dirty="0">
                <a:solidFill>
                  <a:schemeClr val="bg1"/>
                </a:solidFill>
                <a:latin typeface="Arial" panose="020B0604020202020204" pitchFamily="34" charset="0"/>
              </a:rPr>
              <a:t>LCDA</a:t>
            </a:r>
            <a:r>
              <a:rPr kumimoji="0" lang="zh-CN" altLang="en" sz="2800" b="1" dirty="0">
                <a:solidFill>
                  <a:schemeClr val="bg1"/>
                </a:solidFill>
                <a:latin typeface="Arial" panose="020B0604020202020204" pitchFamily="34" charset="0"/>
              </a:rPr>
              <a:t>的</a:t>
            </a:r>
            <a:r>
              <a:rPr kumimoji="0" lang="zh-CN" altLang="en-US" sz="2800" b="1" dirty="0">
                <a:solidFill>
                  <a:schemeClr val="bg1"/>
                </a:solidFill>
                <a:latin typeface="Arial" panose="020B0604020202020204" pitchFamily="34" charset="0"/>
              </a:rPr>
              <a:t>可行方案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A8067DD5-BD36-1A01-6DD7-CB9E133F274A}"/>
                  </a:ext>
                </a:extLst>
              </p:cNvPr>
              <p:cNvSpPr txBox="1"/>
              <p:nvPr/>
            </p:nvSpPr>
            <p:spPr>
              <a:xfrm>
                <a:off x="10312544" y="1246858"/>
                <a:ext cx="843453" cy="392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A8067DD5-BD36-1A01-6DD7-CB9E133F27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2544" y="1246858"/>
                <a:ext cx="843453" cy="39235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图片 29">
            <a:extLst>
              <a:ext uri="{FF2B5EF4-FFF2-40B4-BE49-F238E27FC236}">
                <a16:creationId xmlns:a16="http://schemas.microsoft.com/office/drawing/2014/main" id="{9D5458BA-30C7-BD87-F65E-7E108D6C66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9455" y="1298933"/>
            <a:ext cx="1332163" cy="13191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CF46C647-3974-8DEA-2314-91595E67A60F}"/>
                  </a:ext>
                </a:extLst>
              </p:cNvPr>
              <p:cNvSpPr txBox="1"/>
              <p:nvPr/>
            </p:nvSpPr>
            <p:spPr>
              <a:xfrm>
                <a:off x="8672038" y="2318334"/>
                <a:ext cx="4000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CF46C647-3974-8DEA-2314-91595E67A6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2038" y="2318334"/>
                <a:ext cx="400007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B44B7437-46BA-1D18-170F-39324246EC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980" y="2924537"/>
            <a:ext cx="4481188" cy="241353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D4B52AB-CBFA-37B5-FEF0-09503F6A7202}"/>
              </a:ext>
            </a:extLst>
          </p:cNvPr>
          <p:cNvSpPr txBox="1"/>
          <p:nvPr/>
        </p:nvSpPr>
        <p:spPr>
          <a:xfrm>
            <a:off x="7467417" y="1693873"/>
            <a:ext cx="2794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zh-CN" altLang="en-US" sz="2000" b="1" dirty="0">
                <a:solidFill>
                  <a:srgbClr val="C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尖角发散</a:t>
            </a:r>
            <a:endParaRPr kumimoji="1" lang="zh-CN" altLang="en-US" sz="2000" b="1" dirty="0">
              <a:solidFill>
                <a:srgbClr val="C0000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3430F1C-DC4D-C4E9-E3F3-98DDE1555C31}"/>
              </a:ext>
            </a:extLst>
          </p:cNvPr>
          <p:cNvSpPr txBox="1"/>
          <p:nvPr/>
        </p:nvSpPr>
        <p:spPr>
          <a:xfrm>
            <a:off x="7425722" y="5575445"/>
            <a:ext cx="42001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b="1" dirty="0">
                <a:solidFill>
                  <a:srgbClr val="C00000"/>
                </a:solidFill>
              </a:rPr>
              <a:t>两步匹配：</a:t>
            </a:r>
            <a:r>
              <a:rPr lang="en-US" altLang="zh-CN" sz="2000" dirty="0"/>
              <a:t>2403.17492, </a:t>
            </a:r>
            <a:r>
              <a:rPr lang="zh-CN" altLang="en-US" sz="2000" dirty="0"/>
              <a:t>2410.18654 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439E2E23-EFC0-5D74-D7EB-64690AF1A5B8}"/>
              </a:ext>
            </a:extLst>
          </p:cNvPr>
          <p:cNvGrpSpPr/>
          <p:nvPr/>
        </p:nvGrpSpPr>
        <p:grpSpPr>
          <a:xfrm>
            <a:off x="244477" y="969577"/>
            <a:ext cx="11874499" cy="5760668"/>
            <a:chOff x="158751" y="963982"/>
            <a:chExt cx="11874499" cy="5760668"/>
          </a:xfrm>
        </p:grpSpPr>
        <p:cxnSp>
          <p:nvCxnSpPr>
            <p:cNvPr id="4" name="直线连接符 46">
              <a:extLst>
                <a:ext uri="{FF2B5EF4-FFF2-40B4-BE49-F238E27FC236}">
                  <a16:creationId xmlns:a16="http://schemas.microsoft.com/office/drawing/2014/main" id="{3F36C4C5-F17E-3A93-BFBD-92129B72E52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" name="直线连接符 48">
              <a:extLst>
                <a:ext uri="{FF2B5EF4-FFF2-40B4-BE49-F238E27FC236}">
                  <a16:creationId xmlns:a16="http://schemas.microsoft.com/office/drawing/2014/main" id="{0D018B6E-9DEF-8B95-0C9A-027B15FD971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" name="直线连接符 49">
              <a:extLst>
                <a:ext uri="{FF2B5EF4-FFF2-40B4-BE49-F238E27FC236}">
                  <a16:creationId xmlns:a16="http://schemas.microsoft.com/office/drawing/2014/main" id="{320566C2-C360-34F5-AB10-B83CEE3351FF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" name="Line 2">
              <a:extLst>
                <a:ext uri="{FF2B5EF4-FFF2-40B4-BE49-F238E27FC236}">
                  <a16:creationId xmlns:a16="http://schemas.microsoft.com/office/drawing/2014/main" id="{04CAEE94-94C5-1217-1FDE-8A3067F746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18" name="Text Box 3">
            <a:extLst>
              <a:ext uri="{FF2B5EF4-FFF2-40B4-BE49-F238E27FC236}">
                <a16:creationId xmlns:a16="http://schemas.microsoft.com/office/drawing/2014/main" id="{95A83023-AE26-4A03-444A-B711E60B5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263"/>
            <a:ext cx="119602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Adobe 黑体 Std R" charset="-122"/>
                <a:ea typeface="Adobe 黑体 Std R" charset="-122"/>
              </a:rPr>
              <a:t>Heavy meson LCDA</a:t>
            </a:r>
            <a:endParaRPr kumimoji="0" lang="zh-CN" altLang="en-US" sz="2400" b="1" dirty="0">
              <a:solidFill>
                <a:srgbClr val="C00000"/>
              </a:solidFill>
              <a:ea typeface="Adobe 黑体 Std R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750489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灯片编号占位符 4">
            <a:extLst>
              <a:ext uri="{FF2B5EF4-FFF2-40B4-BE49-F238E27FC236}">
                <a16:creationId xmlns:a16="http://schemas.microsoft.com/office/drawing/2014/main" id="{852EA871-7568-1445-B43B-FA9CFDF63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7E453671-83D5-B443-A152-F280D1509DD0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49</a:t>
            </a:fld>
            <a:endParaRPr kumimoji="0" lang="zh-CN" altLang="en-US" sz="2800" dirty="0"/>
          </a:p>
        </p:txBody>
      </p:sp>
      <p:sp>
        <p:nvSpPr>
          <p:cNvPr id="53254" name="矩形 4">
            <a:extLst>
              <a:ext uri="{FF2B5EF4-FFF2-40B4-BE49-F238E27FC236}">
                <a16:creationId xmlns:a16="http://schemas.microsoft.com/office/drawing/2014/main" id="{5ADEFEEF-4C44-5C4F-BF36-18408D4010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4919" y="4363925"/>
            <a:ext cx="36703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kumimoji="0" lang="en-US" altLang="zh-CN" sz="1600" dirty="0">
              <a:latin typeface="Times New Roman" panose="02020603050405020304" pitchFamily="18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BF13855F-D748-DC4A-83B3-BC5898E65CB7}"/>
              </a:ext>
            </a:extLst>
          </p:cNvPr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18" name="直线连接符 46">
              <a:extLst>
                <a:ext uri="{FF2B5EF4-FFF2-40B4-BE49-F238E27FC236}">
                  <a16:creationId xmlns:a16="http://schemas.microsoft.com/office/drawing/2014/main" id="{2689A506-D5B2-214F-AE1B-8F48DE292C0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直线连接符 48">
              <a:extLst>
                <a:ext uri="{FF2B5EF4-FFF2-40B4-BE49-F238E27FC236}">
                  <a16:creationId xmlns:a16="http://schemas.microsoft.com/office/drawing/2014/main" id="{7AE6ED9B-75E7-4A4C-86DC-CF7DDBFE25A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直线连接符 49">
              <a:extLst>
                <a:ext uri="{FF2B5EF4-FFF2-40B4-BE49-F238E27FC236}">
                  <a16:creationId xmlns:a16="http://schemas.microsoft.com/office/drawing/2014/main" id="{B2125E17-3C39-E443-96EB-746719936B0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" name="Line 2">
              <a:extLst>
                <a:ext uri="{FF2B5EF4-FFF2-40B4-BE49-F238E27FC236}">
                  <a16:creationId xmlns:a16="http://schemas.microsoft.com/office/drawing/2014/main" id="{18FF59F1-E456-1444-AC02-6C01D82206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29" name="矩形 2">
            <a:extLst>
              <a:ext uri="{FF2B5EF4-FFF2-40B4-BE49-F238E27FC236}">
                <a16:creationId xmlns:a16="http://schemas.microsoft.com/office/drawing/2014/main" id="{EE150F30-71F9-51BD-1C79-26EBDBC43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33" y="5594550"/>
            <a:ext cx="5797437" cy="892552"/>
          </a:xfrm>
          <a:prstGeom prst="rect">
            <a:avLst/>
          </a:prstGeom>
          <a:solidFill>
            <a:srgbClr val="008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zh-CN" altLang="en-US" sz="2600" b="1" dirty="0">
                <a:solidFill>
                  <a:schemeClr val="bg1"/>
                </a:solidFill>
                <a:latin typeface="Arial" panose="020B0604020202020204" pitchFamily="34" charset="0"/>
              </a:rPr>
              <a:t>基于</a:t>
            </a:r>
            <a:r>
              <a:rPr kumimoji="0" lang="zh-CN" altLang="en-US" sz="26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味道对称性，</a:t>
            </a:r>
            <a:r>
              <a:rPr kumimoji="0" lang="zh-CN" altLang="en-US" sz="2600" b="1" dirty="0">
                <a:solidFill>
                  <a:schemeClr val="bg1"/>
                </a:solidFill>
                <a:latin typeface="Arial" panose="020B0604020202020204" pitchFamily="34" charset="0"/>
              </a:rPr>
              <a:t>从第一性原理出发模拟得到了重味介子</a:t>
            </a:r>
            <a:r>
              <a:rPr kumimoji="0" lang="en-US" altLang="zh-CN" sz="2600" b="1" dirty="0">
                <a:solidFill>
                  <a:schemeClr val="bg1"/>
                </a:solidFill>
                <a:latin typeface="Arial" panose="020B0604020202020204" pitchFamily="34" charset="0"/>
              </a:rPr>
              <a:t>LCDA</a:t>
            </a:r>
            <a:endParaRPr kumimoji="0" lang="zh-CN" altLang="en-US" sz="2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774597E-48C2-CAFE-21D1-A0423DB1B24C}"/>
              </a:ext>
            </a:extLst>
          </p:cNvPr>
          <p:cNvSpPr txBox="1">
            <a:spLocks/>
          </p:cNvSpPr>
          <p:nvPr/>
        </p:nvSpPr>
        <p:spPr bwMode="auto">
          <a:xfrm>
            <a:off x="356589" y="1392046"/>
            <a:ext cx="5797443" cy="38760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t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 algn="just" eaLnBrk="1" hangingPunct="1">
              <a:lnSpc>
                <a:spcPct val="12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kumimoji="0" lang="zh-CN" altLang="en-US" sz="2000" b="1" dirty="0">
                <a:latin typeface="SimSun" panose="02010600030101010101" pitchFamily="2" charset="-122"/>
                <a:ea typeface="SimSun" panose="02010600030101010101" pitchFamily="2" charset="-122"/>
              </a:rPr>
              <a:t>重夸克味道对称性：</a:t>
            </a:r>
            <a:r>
              <a:rPr kumimoji="0" lang="en-US" altLang="zh-CN" sz="2000" b="1" dirty="0">
                <a:latin typeface="SimSun" panose="02010600030101010101" pitchFamily="2" charset="-122"/>
                <a:ea typeface="SimSun" panose="02010600030101010101" pitchFamily="2" charset="-122"/>
              </a:rPr>
              <a:t>c</a:t>
            </a:r>
            <a:r>
              <a:rPr kumimoji="0" lang="zh-CN" altLang="en-US" sz="2000" b="1" dirty="0">
                <a:latin typeface="SimSun" panose="02010600030101010101" pitchFamily="2" charset="-122"/>
                <a:ea typeface="SimSun" panose="02010600030101010101" pitchFamily="2" charset="-122"/>
              </a:rPr>
              <a:t>、</a:t>
            </a:r>
            <a:r>
              <a:rPr kumimoji="0" lang="en-US" altLang="zh-CN" sz="2000" b="1" dirty="0">
                <a:latin typeface="SimSun" panose="02010600030101010101" pitchFamily="2" charset="-122"/>
                <a:ea typeface="SimSun" panose="02010600030101010101" pitchFamily="2" charset="-122"/>
              </a:rPr>
              <a:t>b</a:t>
            </a:r>
          </a:p>
          <a:p>
            <a:pPr marL="457200" indent="-457200" algn="just" eaLnBrk="1" hangingPunct="1">
              <a:lnSpc>
                <a:spcPct val="12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kumimoji="0" lang="zh-CN" altLang="en-US" sz="2000" b="1" dirty="0">
                <a:latin typeface="SimSun" panose="02010600030101010101" pitchFamily="2" charset="-122"/>
                <a:ea typeface="SimSun" panose="02010600030101010101" pitchFamily="2" charset="-122"/>
              </a:rPr>
              <a:t>基于两步因子化方法，并采用</a:t>
            </a:r>
            <a:r>
              <a:rPr kumimoji="0" lang="zh-CN" altLang="en-US" sz="2000" b="1" dirty="0">
                <a:solidFill>
                  <a:srgbClr val="C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自主产生的组态</a:t>
            </a:r>
            <a:r>
              <a:rPr kumimoji="0" lang="zh-CN" altLang="en-US" sz="2000" b="1" dirty="0">
                <a:latin typeface="SimSun" panose="02010600030101010101" pitchFamily="2" charset="-122"/>
                <a:ea typeface="SimSun" panose="02010600030101010101" pitchFamily="2" charset="-122"/>
              </a:rPr>
              <a:t>首次计算得到 </a:t>
            </a:r>
            <a:r>
              <a:rPr kumimoji="0" lang="en-US" altLang="zh-CN" sz="2000" b="1" dirty="0">
                <a:latin typeface="SimSun" panose="02010600030101010101" pitchFamily="2" charset="-122"/>
                <a:ea typeface="SimSun" panose="02010600030101010101" pitchFamily="2" charset="-122"/>
              </a:rPr>
              <a:t>B </a:t>
            </a:r>
            <a:r>
              <a:rPr kumimoji="0" lang="zh-CN" altLang="en-US" sz="2000" b="1" dirty="0">
                <a:latin typeface="SimSun" panose="02010600030101010101" pitchFamily="2" charset="-122"/>
                <a:ea typeface="SimSun" panose="02010600030101010101" pitchFamily="2" charset="-122"/>
              </a:rPr>
              <a:t>介子</a:t>
            </a:r>
            <a:r>
              <a:rPr kumimoji="0" lang="en-US" altLang="zh-CN" sz="2000" b="1" dirty="0">
                <a:latin typeface="SimSun" panose="02010600030101010101" pitchFamily="2" charset="-122"/>
                <a:ea typeface="SimSun" panose="02010600030101010101" pitchFamily="2" charset="-122"/>
              </a:rPr>
              <a:t>LCDA</a:t>
            </a:r>
          </a:p>
          <a:p>
            <a:pPr marL="457200" indent="-457200" algn="just">
              <a:lnSpc>
                <a:spcPct val="12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kumimoji="0" lang="zh-CN" altLang="en-US" sz="2000" b="1" dirty="0">
                <a:latin typeface="SimSun" panose="02010600030101010101" pitchFamily="2" charset="-122"/>
                <a:ea typeface="SimSun" panose="02010600030101010101" pitchFamily="2" charset="-122"/>
              </a:rPr>
              <a:t>计算结果与部分唯象模型一致，</a:t>
            </a:r>
            <a:r>
              <a:rPr kumimoji="0" lang="zh-CN" altLang="en-US" sz="2000" b="1" dirty="0">
                <a:solidFill>
                  <a:srgbClr val="C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排除了两种主流模型</a:t>
            </a:r>
            <a:endParaRPr kumimoji="0" lang="en-US" altLang="zh-CN" sz="2000" b="1" dirty="0">
              <a:solidFill>
                <a:srgbClr val="C00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457200" indent="-457200" algn="just">
              <a:lnSpc>
                <a:spcPct val="12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kumimoji="0" lang="zh-CN" altLang="en-US" sz="2000" b="1" dirty="0">
                <a:latin typeface="SimSun" panose="02010600030101010101" pitchFamily="2" charset="-122"/>
                <a:ea typeface="SimSun" panose="02010600030101010101" pitchFamily="2" charset="-122"/>
              </a:rPr>
              <a:t>借助因子化方法，提供了</a:t>
            </a:r>
            <a:r>
              <a:rPr kumimoji="0" lang="zh-CN" altLang="en-US" sz="2000" b="1" dirty="0">
                <a:solidFill>
                  <a:srgbClr val="C0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更精确的形状因子</a:t>
            </a:r>
            <a:endParaRPr kumimoji="0" lang="en-US" altLang="zh-CN" sz="2000" b="1" dirty="0">
              <a:solidFill>
                <a:srgbClr val="C00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1200150" lvl="1" indent="-457200" algn="just">
              <a:lnSpc>
                <a:spcPct val="120000"/>
              </a:lnSpc>
              <a:spcBef>
                <a:spcPct val="50000"/>
              </a:spcBef>
              <a:buFont typeface="Wingdings" pitchFamily="2" charset="2"/>
              <a:buChar char="ü"/>
            </a:pPr>
            <a:r>
              <a:rPr kumimoji="0" lang="zh-CN" altLang="en-US" sz="1800" b="1" dirty="0">
                <a:latin typeface="SimSun" panose="02010600030101010101" pitchFamily="2" charset="-122"/>
                <a:ea typeface="SimSun" panose="02010600030101010101" pitchFamily="2" charset="-122"/>
              </a:rPr>
              <a:t>形状因子预言误差更小</a:t>
            </a:r>
            <a:endParaRPr kumimoji="0" lang="en-US" altLang="zh-CN" sz="18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1200150" lvl="1" indent="-457200" algn="just">
              <a:lnSpc>
                <a:spcPct val="120000"/>
              </a:lnSpc>
              <a:spcBef>
                <a:spcPct val="50000"/>
              </a:spcBef>
              <a:buFont typeface="Wingdings" pitchFamily="2" charset="2"/>
              <a:buChar char="ü"/>
            </a:pPr>
            <a:r>
              <a:rPr kumimoji="0" lang="zh-CN" altLang="en-US" sz="1800" b="1" dirty="0">
                <a:latin typeface="SimSun" panose="02010600030101010101" pitchFamily="2" charset="-122"/>
                <a:ea typeface="SimSun" panose="02010600030101010101" pitchFamily="2" charset="-122"/>
              </a:rPr>
              <a:t>中心值比唯象</a:t>
            </a:r>
            <a:r>
              <a:rPr kumimoji="0" lang="en-US" altLang="zh-CN" sz="1800" b="1" dirty="0">
                <a:latin typeface="SimSun" panose="02010600030101010101" pitchFamily="2" charset="-122"/>
                <a:ea typeface="SimSun" panose="02010600030101010101" pitchFamily="2" charset="-122"/>
              </a:rPr>
              <a:t>(LCSR)</a:t>
            </a:r>
            <a:r>
              <a:rPr kumimoji="0" lang="zh-CN" altLang="en-US" sz="1800" b="1" dirty="0">
                <a:latin typeface="SimSun" panose="02010600030101010101" pitchFamily="2" charset="-122"/>
                <a:ea typeface="SimSun" panose="02010600030101010101" pitchFamily="2" charset="-122"/>
              </a:rPr>
              <a:t>预言可能也偏小</a:t>
            </a:r>
            <a:endParaRPr kumimoji="0" lang="en-US" altLang="zh-CN" sz="1800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cxnSp>
        <p:nvCxnSpPr>
          <p:cNvPr id="3" name="直线连接符 2">
            <a:extLst>
              <a:ext uri="{FF2B5EF4-FFF2-40B4-BE49-F238E27FC236}">
                <a16:creationId xmlns:a16="http://schemas.microsoft.com/office/drawing/2014/main" id="{0E34574C-DC3F-26C0-D998-04D30D28C9C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335996" y="1085285"/>
            <a:ext cx="0" cy="5639365"/>
          </a:xfrm>
          <a:prstGeom prst="line">
            <a:avLst/>
          </a:prstGeom>
          <a:noFill/>
          <a:ln w="3810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" name="图片 13">
            <a:extLst>
              <a:ext uri="{FF2B5EF4-FFF2-40B4-BE49-F238E27FC236}">
                <a16:creationId xmlns:a16="http://schemas.microsoft.com/office/drawing/2014/main" id="{AD927E81-D5AE-17B5-5F97-ADDBE7021C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042" y="5768961"/>
            <a:ext cx="1004012" cy="34396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E071853-158A-C2BF-DAFE-BF44807D9D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232" y="1235165"/>
            <a:ext cx="4165852" cy="2539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A447D4D-95B9-80BB-22EC-9BCD3578EB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177" y="3696021"/>
            <a:ext cx="4017500" cy="202773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151785AB-1CEE-3F06-BEC2-7A71CA9A1FCA}"/>
              </a:ext>
            </a:extLst>
          </p:cNvPr>
          <p:cNvSpPr txBox="1"/>
          <p:nvPr/>
        </p:nvSpPr>
        <p:spPr>
          <a:xfrm>
            <a:off x="8557816" y="6132959"/>
            <a:ext cx="15231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2410.18654 </a:t>
            </a:r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725B6FED-8D4C-4BF9-C6B4-6F1EC9A02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263"/>
            <a:ext cx="119602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Adobe 黑体 Std R" charset="-122"/>
                <a:ea typeface="Adobe 黑体 Std R" charset="-122"/>
              </a:rPr>
              <a:t>Heavy meson LCDA</a:t>
            </a:r>
            <a:endParaRPr kumimoji="0" lang="zh-CN" altLang="en-US" sz="2400" b="1" dirty="0">
              <a:solidFill>
                <a:srgbClr val="C00000"/>
              </a:solidFill>
              <a:ea typeface="Adobe 黑体 Std R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93241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灯片编号占位符 4">
            <a:extLst>
              <a:ext uri="{FF2B5EF4-FFF2-40B4-BE49-F238E27FC236}">
                <a16:creationId xmlns:a16="http://schemas.microsoft.com/office/drawing/2014/main" id="{36D92214-D5EE-EE49-A6AC-7E2EF44271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5</a:t>
            </a:fld>
            <a:endParaRPr kumimoji="0" lang="zh-CN" altLang="en-US" sz="2800"/>
          </a:p>
        </p:txBody>
      </p:sp>
      <p:sp>
        <p:nvSpPr>
          <p:cNvPr id="17" name="Text Box 3">
            <a:extLst>
              <a:ext uri="{FF2B5EF4-FFF2-40B4-BE49-F238E27FC236}">
                <a16:creationId xmlns:a16="http://schemas.microsoft.com/office/drawing/2014/main" id="{1C7845EB-B6FD-554E-BDF6-AAD336ABFA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80" y="163022"/>
            <a:ext cx="60134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en-US" altLang="zh-CN" sz="3600" b="1" dirty="0">
                <a:solidFill>
                  <a:srgbClr val="C00000"/>
                </a:solidFill>
                <a:latin typeface="Adobe 黑体 Std R" charset="-122"/>
                <a:ea typeface="Adobe 黑体 Std R" charset="-122"/>
              </a:rPr>
              <a:t>PDF</a:t>
            </a:r>
            <a:endParaRPr kumimoji="0" lang="zh-CN" altLang="en-US" sz="2800" b="1" dirty="0">
              <a:solidFill>
                <a:srgbClr val="C00000"/>
              </a:solidFill>
              <a:latin typeface="Adobe 黑体 Std R" charset="-122"/>
              <a:ea typeface="Adobe 黑体 Std R" charset="-122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93977B15-D82B-EA49-A3C7-A716A573449F}"/>
              </a:ext>
            </a:extLst>
          </p:cNvPr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26" name="直线连接符 46">
              <a:extLst>
                <a:ext uri="{FF2B5EF4-FFF2-40B4-BE49-F238E27FC236}">
                  <a16:creationId xmlns:a16="http://schemas.microsoft.com/office/drawing/2014/main" id="{0EE7C2F2-03D6-0B49-8950-A7CA2C75009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直线连接符 48">
              <a:extLst>
                <a:ext uri="{FF2B5EF4-FFF2-40B4-BE49-F238E27FC236}">
                  <a16:creationId xmlns:a16="http://schemas.microsoft.com/office/drawing/2014/main" id="{ED4A94D5-9195-674B-B412-93F05E1FC55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" name="直线连接符 49">
              <a:extLst>
                <a:ext uri="{FF2B5EF4-FFF2-40B4-BE49-F238E27FC236}">
                  <a16:creationId xmlns:a16="http://schemas.microsoft.com/office/drawing/2014/main" id="{70AB2409-D2B6-C24E-ABDC-8DBBEA13BF4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9" name="Line 2">
              <a:extLst>
                <a:ext uri="{FF2B5EF4-FFF2-40B4-BE49-F238E27FC236}">
                  <a16:creationId xmlns:a16="http://schemas.microsoft.com/office/drawing/2014/main" id="{D72F6753-1F16-9B49-84FF-655F23F790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8FF72EF4-E8DB-6F2A-1114-5EE39DE36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645" y="1209037"/>
            <a:ext cx="3463699" cy="3726100"/>
          </a:xfrm>
          <a:prstGeom prst="rect">
            <a:avLst/>
          </a:prstGeom>
        </p:spPr>
      </p:pic>
      <p:cxnSp>
        <p:nvCxnSpPr>
          <p:cNvPr id="4" name="直线连接符 3">
            <a:extLst>
              <a:ext uri="{FF2B5EF4-FFF2-40B4-BE49-F238E27FC236}">
                <a16:creationId xmlns:a16="http://schemas.microsoft.com/office/drawing/2014/main" id="{94CE8752-92DC-C3EA-0900-CC2E31A02083}"/>
              </a:ext>
            </a:extLst>
          </p:cNvPr>
          <p:cNvCxnSpPr>
            <a:cxnSpLocks/>
          </p:cNvCxnSpPr>
          <p:nvPr/>
        </p:nvCxnSpPr>
        <p:spPr>
          <a:xfrm>
            <a:off x="4511249" y="3279196"/>
            <a:ext cx="1871965" cy="0"/>
          </a:xfrm>
          <a:prstGeom prst="line">
            <a:avLst/>
          </a:prstGeom>
          <a:ln w="101600" cmpd="sng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>
            <a:extLst>
              <a:ext uri="{FF2B5EF4-FFF2-40B4-BE49-F238E27FC236}">
                <a16:creationId xmlns:a16="http://schemas.microsoft.com/office/drawing/2014/main" id="{B124E5CF-2B99-E061-C55A-41EF3812B15B}"/>
              </a:ext>
            </a:extLst>
          </p:cNvPr>
          <p:cNvSpPr/>
          <p:nvPr/>
        </p:nvSpPr>
        <p:spPr>
          <a:xfrm>
            <a:off x="4670275" y="1426279"/>
            <a:ext cx="1335178" cy="13350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chemeClr val="tx1"/>
                </a:solidFill>
              </a:rPr>
              <a:t>CTEQ</a:t>
            </a:r>
          </a:p>
          <a:p>
            <a:pPr algn="ctr"/>
            <a:r>
              <a:rPr kumimoji="1" lang="en-US" altLang="zh-CN" dirty="0">
                <a:solidFill>
                  <a:schemeClr val="tx1"/>
                </a:solidFill>
              </a:rPr>
              <a:t>MSTW</a:t>
            </a:r>
          </a:p>
          <a:p>
            <a:pPr algn="ctr"/>
            <a:r>
              <a:rPr kumimoji="1" lang="en-US" altLang="zh-CN" dirty="0">
                <a:solidFill>
                  <a:schemeClr val="tx1"/>
                </a:solidFill>
              </a:rPr>
              <a:t>NNPDF</a:t>
            </a:r>
          </a:p>
          <a:p>
            <a:pPr algn="ctr"/>
            <a:r>
              <a:rPr kumimoji="1" lang="en-US" altLang="zh-CN" dirty="0">
                <a:solidFill>
                  <a:schemeClr val="tx1"/>
                </a:solidFill>
              </a:rPr>
              <a:t>ABM</a:t>
            </a:r>
          </a:p>
          <a:p>
            <a:pPr algn="ctr"/>
            <a:r>
              <a:rPr kumimoji="1" lang="en-US" altLang="zh-CN" dirty="0">
                <a:solidFill>
                  <a:schemeClr val="tx1"/>
                </a:solidFill>
              </a:rPr>
              <a:t>…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2E4C318-253D-0F78-32CD-2BCD9B2518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5620" y="1171564"/>
            <a:ext cx="3245783" cy="3015457"/>
          </a:xfrm>
          <a:prstGeom prst="rect">
            <a:avLst/>
          </a:prstGeom>
        </p:spPr>
      </p:pic>
      <p:sp>
        <p:nvSpPr>
          <p:cNvPr id="14" name="矩形 2">
            <a:extLst>
              <a:ext uri="{FF2B5EF4-FFF2-40B4-BE49-F238E27FC236}">
                <a16:creationId xmlns:a16="http://schemas.microsoft.com/office/drawing/2014/main" id="{4C26E57C-99FC-921B-F9A8-FC3D9936B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6081" y="6017668"/>
            <a:ext cx="10259828" cy="492443"/>
          </a:xfrm>
          <a:prstGeom prst="rect">
            <a:avLst/>
          </a:prstGeom>
          <a:solidFill>
            <a:srgbClr val="008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2600" b="1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部分子分布函数需要通过实验数据进行拟合得到</a:t>
            </a:r>
            <a:endParaRPr lang="en-US" altLang="zh-CN" sz="2600" b="1" dirty="0">
              <a:solidFill>
                <a:schemeClr val="bg1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2D4922D-F4BB-E173-94CF-FFF8CAE465C7}"/>
              </a:ext>
            </a:extLst>
          </p:cNvPr>
          <p:cNvSpPr/>
          <p:nvPr/>
        </p:nvSpPr>
        <p:spPr>
          <a:xfrm>
            <a:off x="1656074" y="5386209"/>
            <a:ext cx="40530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参见高俊老师在本次暑期学校的课程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F53B040-AF31-E81A-29D6-AB0471A2FA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661" y="4342341"/>
            <a:ext cx="3463699" cy="92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5164"/>
      </p:ext>
    </p:extLst>
  </p:cSld>
  <p:clrMapOvr>
    <a:masterClrMapping/>
  </p:clrMapOvr>
  <p:transition advTm="3094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灯片编号占位符 4">
            <a:extLst>
              <a:ext uri="{FF2B5EF4-FFF2-40B4-BE49-F238E27FC236}">
                <a16:creationId xmlns:a16="http://schemas.microsoft.com/office/drawing/2014/main" id="{5A9CDE22-6067-0541-B06E-40FBDE5F4A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AFC82B23-7E77-714B-A157-CE243DAC25B4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50</a:t>
            </a:fld>
            <a:endParaRPr kumimoji="0" lang="zh-CN" altLang="en-US" sz="2800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B9420394-D602-3744-AA1D-BFC2D00B7673}"/>
              </a:ext>
            </a:extLst>
          </p:cNvPr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10" name="直线连接符 46">
              <a:extLst>
                <a:ext uri="{FF2B5EF4-FFF2-40B4-BE49-F238E27FC236}">
                  <a16:creationId xmlns:a16="http://schemas.microsoft.com/office/drawing/2014/main" id="{1C301059-27A3-2946-8D4F-B3FFDC77195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直线连接符 48">
              <a:extLst>
                <a:ext uri="{FF2B5EF4-FFF2-40B4-BE49-F238E27FC236}">
                  <a16:creationId xmlns:a16="http://schemas.microsoft.com/office/drawing/2014/main" id="{D878EA9D-4A33-7841-9564-42473B971AB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直线连接符 49">
              <a:extLst>
                <a:ext uri="{FF2B5EF4-FFF2-40B4-BE49-F238E27FC236}">
                  <a16:creationId xmlns:a16="http://schemas.microsoft.com/office/drawing/2014/main" id="{44BF8DCC-5B01-ED49-B51D-1C0565E21C2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" name="Line 2">
              <a:extLst>
                <a:ext uri="{FF2B5EF4-FFF2-40B4-BE49-F238E27FC236}">
                  <a16:creationId xmlns:a16="http://schemas.microsoft.com/office/drawing/2014/main" id="{EC01540D-BE7D-8D49-AA50-A692B42AF3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15" name="Text Box 3">
            <a:extLst>
              <a:ext uri="{FF2B5EF4-FFF2-40B4-BE49-F238E27FC236}">
                <a16:creationId xmlns:a16="http://schemas.microsoft.com/office/drawing/2014/main" id="{E8E7FA72-886B-C5BC-F8C9-097BC53A41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263"/>
            <a:ext cx="119602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kumimoji="0" lang="en-US" altLang="zh-CN" sz="3600" b="1" dirty="0">
                <a:solidFill>
                  <a:srgbClr val="C00000"/>
                </a:solidFill>
                <a:latin typeface="Adobe 黑体 Std R" charset="-122"/>
                <a:ea typeface="Adobe 黑体 Std R" charset="-122"/>
              </a:rPr>
              <a:t>Baryon LCDA</a:t>
            </a:r>
            <a:endParaRPr kumimoji="0" lang="en-US" altLang="zh-CN" sz="2800" b="1" dirty="0">
              <a:solidFill>
                <a:srgbClr val="C00000"/>
              </a:solidFill>
              <a:ea typeface="Adobe 黑体 Std R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A553936-52F4-C3A8-4D84-1378844F8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" y="1469904"/>
            <a:ext cx="7155246" cy="457637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B84159F-C6BC-2259-EF0F-3C464A9BD0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080" y="1290840"/>
            <a:ext cx="3633949" cy="478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284665"/>
      </p:ext>
    </p:extLst>
  </p:cSld>
  <p:clrMapOvr>
    <a:masterClrMapping/>
  </p:clrMapOvr>
  <p:transition advTm="3094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灯片编号占位符 4">
            <a:extLst>
              <a:ext uri="{FF2B5EF4-FFF2-40B4-BE49-F238E27FC236}">
                <a16:creationId xmlns:a16="http://schemas.microsoft.com/office/drawing/2014/main" id="{5A9CDE22-6067-0541-B06E-40FBDE5F4A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AFC82B23-7E77-714B-A157-CE243DAC25B4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51</a:t>
            </a:fld>
            <a:endParaRPr kumimoji="0" lang="zh-CN" altLang="en-US" sz="2800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B9420394-D602-3744-AA1D-BFC2D00B7673}"/>
              </a:ext>
            </a:extLst>
          </p:cNvPr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10" name="直线连接符 46">
              <a:extLst>
                <a:ext uri="{FF2B5EF4-FFF2-40B4-BE49-F238E27FC236}">
                  <a16:creationId xmlns:a16="http://schemas.microsoft.com/office/drawing/2014/main" id="{1C301059-27A3-2946-8D4F-B3FFDC77195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直线连接符 48">
              <a:extLst>
                <a:ext uri="{FF2B5EF4-FFF2-40B4-BE49-F238E27FC236}">
                  <a16:creationId xmlns:a16="http://schemas.microsoft.com/office/drawing/2014/main" id="{D878EA9D-4A33-7841-9564-42473B971AB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直线连接符 49">
              <a:extLst>
                <a:ext uri="{FF2B5EF4-FFF2-40B4-BE49-F238E27FC236}">
                  <a16:creationId xmlns:a16="http://schemas.microsoft.com/office/drawing/2014/main" id="{44BF8DCC-5B01-ED49-B51D-1C0565E21C2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" name="Line 2">
              <a:extLst>
                <a:ext uri="{FF2B5EF4-FFF2-40B4-BE49-F238E27FC236}">
                  <a16:creationId xmlns:a16="http://schemas.microsoft.com/office/drawing/2014/main" id="{EC01540D-BE7D-8D49-AA50-A692B42AF3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39" name="矩形 38">
            <a:extLst>
              <a:ext uri="{FF2B5EF4-FFF2-40B4-BE49-F238E27FC236}">
                <a16:creationId xmlns:a16="http://schemas.microsoft.com/office/drawing/2014/main" id="{5D11181C-FEC7-97A0-1CE2-5B40F990DF87}"/>
              </a:ext>
            </a:extLst>
          </p:cNvPr>
          <p:cNvSpPr/>
          <p:nvPr/>
        </p:nvSpPr>
        <p:spPr bwMode="auto">
          <a:xfrm>
            <a:off x="297273" y="1481331"/>
            <a:ext cx="6818706" cy="4252159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36" name="Rectangle 3">
            <a:extLst>
              <a:ext uri="{FF2B5EF4-FFF2-40B4-BE49-F238E27FC236}">
                <a16:creationId xmlns:a16="http://schemas.microsoft.com/office/drawing/2014/main" id="{CA4534FE-02E2-B8C0-7E5B-204ED5ED55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532" y="1743876"/>
            <a:ext cx="5877128" cy="166791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1" indent="-457200">
              <a:lnSpc>
                <a:spcPts val="3660"/>
              </a:lnSpc>
              <a:buFont typeface="Wingdings" pitchFamily="2" charset="2"/>
              <a:buChar char="Ø"/>
              <a:defRPr/>
            </a:pPr>
            <a:r>
              <a:rPr kumimoji="0" lang="zh-CN" altLang="en-US" b="1" dirty="0">
                <a:latin typeface="SimSun" panose="02010600030101010101" pitchFamily="2" charset="-122"/>
                <a:ea typeface="SimSun" panose="02010600030101010101" pitchFamily="2" charset="-122"/>
              </a:rPr>
              <a:t>完成了重子</a:t>
            </a:r>
            <a:r>
              <a:rPr kumimoji="0" lang="en-US" altLang="zh-CN" b="1" dirty="0">
                <a:latin typeface="SimSun" panose="02010600030101010101" pitchFamily="2" charset="-122"/>
                <a:ea typeface="SimSun" panose="02010600030101010101" pitchFamily="2" charset="-122"/>
              </a:rPr>
              <a:t>LCDA</a:t>
            </a:r>
            <a:r>
              <a:rPr kumimoji="0" lang="zh-CN" altLang="en-US" b="1" dirty="0">
                <a:latin typeface="SimSun" panose="02010600030101010101" pitchFamily="2" charset="-122"/>
                <a:ea typeface="SimSun" panose="02010600030101010101" pitchFamily="2" charset="-122"/>
              </a:rPr>
              <a:t>匹配核的结果</a:t>
            </a:r>
            <a:endParaRPr kumimoji="0" lang="en-US" altLang="zh-CN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lvl="1" indent="-457200">
              <a:lnSpc>
                <a:spcPts val="3660"/>
              </a:lnSpc>
              <a:buFont typeface="Wingdings" pitchFamily="2" charset="2"/>
              <a:buChar char="Ø"/>
              <a:defRPr/>
            </a:pPr>
            <a:r>
              <a:rPr kumimoji="0" lang="zh-CN" altLang="en-US" b="1" dirty="0">
                <a:latin typeface="SimSun" panose="02010600030101010101" pitchFamily="2" charset="-122"/>
                <a:ea typeface="SimSun" panose="02010600030101010101" pitchFamily="2" charset="-122"/>
              </a:rPr>
              <a:t>完成了八重态、十重态重子</a:t>
            </a:r>
            <a:r>
              <a:rPr kumimoji="0" lang="en-US" altLang="zh-CN" b="1" dirty="0">
                <a:latin typeface="SimSun" panose="02010600030101010101" pitchFamily="2" charset="-122"/>
                <a:ea typeface="SimSun" panose="02010600030101010101" pitchFamily="2" charset="-122"/>
              </a:rPr>
              <a:t>LCDA</a:t>
            </a:r>
            <a:r>
              <a:rPr kumimoji="0" lang="zh-CN" altLang="en-US" b="1" dirty="0">
                <a:latin typeface="SimSun" panose="02010600030101010101" pitchFamily="2" charset="-122"/>
                <a:ea typeface="SimSun" panose="02010600030101010101" pitchFamily="2" charset="-122"/>
              </a:rPr>
              <a:t>匹配核的结果</a:t>
            </a:r>
            <a:endParaRPr lang="en" altLang="zh-CN" b="1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indent="-457200">
              <a:lnSpc>
                <a:spcPts val="3660"/>
              </a:lnSpc>
              <a:buFont typeface="Wingdings" pitchFamily="2" charset="2"/>
              <a:buChar char="Ø"/>
              <a:defRPr/>
            </a:pPr>
            <a:endParaRPr lang="en" altLang="zh-CN" b="1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31C4538-0899-B99E-E835-F24230BE5E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826" y="6107171"/>
            <a:ext cx="10750785" cy="523220"/>
          </a:xfrm>
          <a:prstGeom prst="rect">
            <a:avLst/>
          </a:prstGeom>
          <a:solidFill>
            <a:srgbClr val="008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kumimoji="0" lang="zh-CN" altLang="en-US" sz="28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结合理论进展，格点</a:t>
            </a:r>
            <a:r>
              <a:rPr kumimoji="0" lang="en-US" altLang="zh-CN" sz="28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QCD</a:t>
            </a:r>
            <a:r>
              <a:rPr kumimoji="0" lang="zh-CN" altLang="en-US" sz="28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初步给出了重子</a:t>
            </a:r>
            <a:r>
              <a:rPr kumimoji="0" lang="en-US" altLang="zh-CN" sz="28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LCDA</a:t>
            </a:r>
            <a:r>
              <a:rPr kumimoji="0" lang="zh-CN" altLang="en-US" sz="28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的第一性原理结果</a:t>
            </a:r>
            <a:endParaRPr kumimoji="0" lang="en-US" altLang="zh-CN" sz="2800" b="1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5" name="Text Box 3">
            <a:extLst>
              <a:ext uri="{FF2B5EF4-FFF2-40B4-BE49-F238E27FC236}">
                <a16:creationId xmlns:a16="http://schemas.microsoft.com/office/drawing/2014/main" id="{E8E7FA72-886B-C5BC-F8C9-097BC53A41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263"/>
            <a:ext cx="119602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kumimoji="0" lang="en-US" altLang="zh-CN" sz="3600" b="1" dirty="0">
                <a:solidFill>
                  <a:srgbClr val="C00000"/>
                </a:solidFill>
                <a:latin typeface="Adobe 黑体 Std R" charset="-122"/>
                <a:ea typeface="Adobe 黑体 Std R" charset="-122"/>
              </a:rPr>
              <a:t>Baryon LCDA</a:t>
            </a:r>
            <a:endParaRPr kumimoji="0" lang="en-US" altLang="zh-CN" sz="2800" b="1" dirty="0">
              <a:solidFill>
                <a:srgbClr val="C00000"/>
              </a:solidFill>
              <a:ea typeface="Adobe 黑体 Std R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7A73D0C-924F-483B-EF30-19B7F7456E90}"/>
              </a:ext>
            </a:extLst>
          </p:cNvPr>
          <p:cNvSpPr txBox="1"/>
          <p:nvPr/>
        </p:nvSpPr>
        <p:spPr>
          <a:xfrm>
            <a:off x="1108266" y="4162708"/>
            <a:ext cx="20852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﻿JHEP07(2023)191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JHEP07(2024)019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4C95D628-6FDF-9556-DD44-B8041387D61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83593" y="3411786"/>
            <a:ext cx="3128066" cy="2070503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98CF1012-3B9F-33C4-74DA-B3D2AD1CDA5A}"/>
              </a:ext>
            </a:extLst>
          </p:cNvPr>
          <p:cNvGrpSpPr/>
          <p:nvPr/>
        </p:nvGrpSpPr>
        <p:grpSpPr>
          <a:xfrm>
            <a:off x="8146416" y="3969058"/>
            <a:ext cx="3645271" cy="1799821"/>
            <a:chOff x="5440985" y="2627745"/>
            <a:chExt cx="3566435" cy="1760896"/>
          </a:xfrm>
        </p:grpSpPr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8692D73A-E9D3-CCBA-CE6F-5EDD52FAD525}"/>
                </a:ext>
              </a:extLst>
            </p:cNvPr>
            <p:cNvSpPr/>
            <p:nvPr/>
          </p:nvSpPr>
          <p:spPr>
            <a:xfrm>
              <a:off x="5440985" y="3986912"/>
              <a:ext cx="899983" cy="401729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8" name="直接连接符 12">
              <a:extLst>
                <a:ext uri="{FF2B5EF4-FFF2-40B4-BE49-F238E27FC236}">
                  <a16:creationId xmlns:a16="http://schemas.microsoft.com/office/drawing/2014/main" id="{53BEDB9F-9D4B-4DE1-D029-607799DF5C70}"/>
                </a:ext>
              </a:extLst>
            </p:cNvPr>
            <p:cNvCxnSpPr>
              <a:cxnSpLocks/>
              <a:stCxn id="6" idx="0"/>
              <a:endCxn id="20" idx="1"/>
            </p:cNvCxnSpPr>
            <p:nvPr/>
          </p:nvCxnSpPr>
          <p:spPr>
            <a:xfrm flipV="1">
              <a:off x="5890977" y="2999464"/>
              <a:ext cx="385020" cy="98744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3">
              <a:extLst>
                <a:ext uri="{FF2B5EF4-FFF2-40B4-BE49-F238E27FC236}">
                  <a16:creationId xmlns:a16="http://schemas.microsoft.com/office/drawing/2014/main" id="{76A40F61-F623-C77E-B85C-6DBA4E591403}"/>
                </a:ext>
              </a:extLst>
            </p:cNvPr>
            <p:cNvCxnSpPr>
              <a:cxnSpLocks/>
              <a:endCxn id="21" idx="1"/>
            </p:cNvCxnSpPr>
            <p:nvPr/>
          </p:nvCxnSpPr>
          <p:spPr>
            <a:xfrm flipV="1">
              <a:off x="6083487" y="3142894"/>
              <a:ext cx="732501" cy="8668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4">
              <a:extLst>
                <a:ext uri="{FF2B5EF4-FFF2-40B4-BE49-F238E27FC236}">
                  <a16:creationId xmlns:a16="http://schemas.microsoft.com/office/drawing/2014/main" id="{7836ACB8-57FB-D473-653D-570F241240D5}"/>
                </a:ext>
              </a:extLst>
            </p:cNvPr>
            <p:cNvCxnSpPr>
              <a:cxnSpLocks/>
              <a:stCxn id="6" idx="7"/>
              <a:endCxn id="22" idx="1"/>
            </p:cNvCxnSpPr>
            <p:nvPr/>
          </p:nvCxnSpPr>
          <p:spPr>
            <a:xfrm flipV="1">
              <a:off x="6209169" y="3286321"/>
              <a:ext cx="1326808" cy="75942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C0E33D8F-A0D0-AC8C-0951-8F1F4E5102E1}"/>
                </a:ext>
              </a:extLst>
            </p:cNvPr>
            <p:cNvSpPr/>
            <p:nvPr/>
          </p:nvSpPr>
          <p:spPr>
            <a:xfrm flipV="1">
              <a:off x="6275997" y="2976605"/>
              <a:ext cx="2279961" cy="45719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2CE0FFF4-789A-EA9D-AD31-3A82836F7279}"/>
                </a:ext>
              </a:extLst>
            </p:cNvPr>
            <p:cNvSpPr/>
            <p:nvPr/>
          </p:nvSpPr>
          <p:spPr>
            <a:xfrm flipV="1">
              <a:off x="6815988" y="3120035"/>
              <a:ext cx="1739947" cy="45719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FA7671F2-5A6B-280F-DD8C-0606A3B4C861}"/>
                </a:ext>
              </a:extLst>
            </p:cNvPr>
            <p:cNvSpPr/>
            <p:nvPr/>
          </p:nvSpPr>
          <p:spPr>
            <a:xfrm flipV="1">
              <a:off x="7535977" y="3263462"/>
              <a:ext cx="1019952" cy="45719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FE753073-4EFA-C77B-1C68-2E6EBC057FF2}"/>
                    </a:ext>
                  </a:extLst>
                </p:cNvPr>
                <p:cNvSpPr txBox="1"/>
                <p:nvPr/>
              </p:nvSpPr>
              <p:spPr>
                <a:xfrm>
                  <a:off x="5530877" y="4060956"/>
                  <a:ext cx="795538" cy="23798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d>
                          <m:dPr>
                            <m:ctrlP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zh-CN" altLang="en-US" sz="1400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</m:d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zh-CN" altLang="en-US" sz="1400" dirty="0"/>
                </a:p>
              </p:txBody>
            </p:sp>
          </mc:Choice>
          <mc:Fallback xmlns="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08A6ACAA-33BB-EA36-E12A-0FDBDAC512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30877" y="4060956"/>
                  <a:ext cx="795538" cy="237982"/>
                </a:xfrm>
                <a:prstGeom prst="rect">
                  <a:avLst/>
                </a:prstGeom>
                <a:blipFill>
                  <a:blip r:embed="rId5"/>
                  <a:stretch>
                    <a:fillRect l="-1504" r="-752" b="-15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31B2798F-5E24-A60D-C9E2-E62A220B8397}"/>
                    </a:ext>
                  </a:extLst>
                </p:cNvPr>
                <p:cNvSpPr txBox="1"/>
                <p:nvPr/>
              </p:nvSpPr>
              <p:spPr>
                <a:xfrm>
                  <a:off x="5841280" y="3315079"/>
                  <a:ext cx="301515" cy="2703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1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altLang="zh-CN" sz="14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sub>
                          <m:sup>
                            <m:sSup>
                              <m:sSupPr>
                                <m:ctrlPr>
                                  <a:rPr lang="en-US" altLang="zh-CN" sz="1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sup>
                                <m:r>
                                  <a:rPr lang="en-US" altLang="zh-CN" sz="14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sup>
                        </m:sSubSup>
                      </m:oMath>
                    </m:oMathPara>
                  </a14:m>
                  <a:endParaRPr lang="zh-CN" altLang="en-US" sz="1400" dirty="0"/>
                </a:p>
              </p:txBody>
            </p:sp>
          </mc:Choice>
          <mc:Fallback xmlns="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6DBAF55F-35DB-186F-61BF-7381DF6715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41280" y="3315079"/>
                  <a:ext cx="301515" cy="270350"/>
                </a:xfrm>
                <a:prstGeom prst="rect">
                  <a:avLst/>
                </a:prstGeom>
                <a:blipFill>
                  <a:blip r:embed="rId6"/>
                  <a:stretch>
                    <a:fillRect l="-13725" t="-2222" b="-1333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09AEB001-AFF4-ADB1-970C-E07273849A99}"/>
                    </a:ext>
                  </a:extLst>
                </p:cNvPr>
                <p:cNvSpPr txBox="1"/>
                <p:nvPr/>
              </p:nvSpPr>
              <p:spPr>
                <a:xfrm>
                  <a:off x="6186020" y="3340484"/>
                  <a:ext cx="325738" cy="35045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14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sub>
                          <m:sup>
                            <m:sSup>
                              <m:sSupPr>
                                <m:ctrlPr>
                                  <a:rPr lang="en-US" altLang="zh-CN" sz="1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e>
                              <m:sup>
                                <m:r>
                                  <a:rPr lang="en-US" altLang="zh-CN" sz="14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sup>
                        </m:sSubSup>
                      </m:oMath>
                    </m:oMathPara>
                  </a14:m>
                  <a:endParaRPr lang="zh-CN" altLang="en-US" sz="1400" dirty="0"/>
                </a:p>
              </p:txBody>
            </p:sp>
          </mc:Choice>
          <mc:Fallback xmlns=""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A6AA89DE-4D7A-743A-CE60-F0F22D61F7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86020" y="3340484"/>
                  <a:ext cx="325738" cy="350456"/>
                </a:xfrm>
                <a:prstGeom prst="rect">
                  <a:avLst/>
                </a:prstGeom>
                <a:blipFill>
                  <a:blip r:embed="rId7"/>
                  <a:stretch>
                    <a:fillRect l="-7407" b="-508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7FE589CB-8C78-81EF-1F82-73D18CA7A93D}"/>
                    </a:ext>
                  </a:extLst>
                </p:cNvPr>
                <p:cNvSpPr txBox="1"/>
                <p:nvPr/>
              </p:nvSpPr>
              <p:spPr>
                <a:xfrm>
                  <a:off x="6860153" y="3628231"/>
                  <a:ext cx="327507" cy="29478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14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sub>
                          <m:sup>
                            <m:sSup>
                              <m:sSupPr>
                                <m:ctrlPr>
                                  <a:rPr lang="en-US" altLang="zh-CN" sz="1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p>
                                <m:r>
                                  <a:rPr lang="en-US" altLang="zh-CN" sz="14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sup>
                        </m:sSubSup>
                      </m:oMath>
                    </m:oMathPara>
                  </a14:m>
                  <a:endParaRPr lang="zh-CN" altLang="en-US" sz="1400" dirty="0"/>
                </a:p>
              </p:txBody>
            </p:sp>
          </mc:Choice>
          <mc:Fallback xmlns="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92F022F6-ECBE-2094-5425-AFA6A7D041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60153" y="3628231"/>
                  <a:ext cx="327507" cy="294786"/>
                </a:xfrm>
                <a:prstGeom prst="rect">
                  <a:avLst/>
                </a:prstGeom>
                <a:blipFill>
                  <a:blip r:embed="rId8"/>
                  <a:stretch>
                    <a:fillRect l="-7273" b="-2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直接连接符 22">
              <a:extLst>
                <a:ext uri="{FF2B5EF4-FFF2-40B4-BE49-F238E27FC236}">
                  <a16:creationId xmlns:a16="http://schemas.microsoft.com/office/drawing/2014/main" id="{2D195567-E465-AA7F-BF4A-556CD83D2966}"/>
                </a:ext>
              </a:extLst>
            </p:cNvPr>
            <p:cNvCxnSpPr>
              <a:cxnSpLocks/>
              <a:stCxn id="31" idx="2"/>
            </p:cNvCxnSpPr>
            <p:nvPr/>
          </p:nvCxnSpPr>
          <p:spPr>
            <a:xfrm flipH="1">
              <a:off x="7535977" y="2865727"/>
              <a:ext cx="7797" cy="683271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1E7C56C3-2563-D3F1-85B4-99CE2E363F4F}"/>
                    </a:ext>
                  </a:extLst>
                </p:cNvPr>
                <p:cNvSpPr txBox="1"/>
                <p:nvPr/>
              </p:nvSpPr>
              <p:spPr>
                <a:xfrm>
                  <a:off x="6758528" y="3177612"/>
                  <a:ext cx="235362" cy="23798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CN" altLang="en-US" sz="1400" dirty="0"/>
                </a:p>
              </p:txBody>
            </p:sp>
          </mc:Choice>
          <mc:Fallback xmlns="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0DFD1082-E9BA-DC73-7C57-BA3005121D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58528" y="3177612"/>
                  <a:ext cx="235362" cy="237982"/>
                </a:xfrm>
                <a:prstGeom prst="rect">
                  <a:avLst/>
                </a:prstGeom>
                <a:blipFill>
                  <a:blip r:embed="rId9"/>
                  <a:stretch>
                    <a:fillRect l="-20513" b="-15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文本框 28">
                  <a:extLst>
                    <a:ext uri="{FF2B5EF4-FFF2-40B4-BE49-F238E27FC236}">
                      <a16:creationId xmlns:a16="http://schemas.microsoft.com/office/drawing/2014/main" id="{0C9F1804-17BF-311A-AB8D-CEE2048897CA}"/>
                    </a:ext>
                  </a:extLst>
                </p:cNvPr>
                <p:cNvSpPr txBox="1"/>
                <p:nvPr/>
              </p:nvSpPr>
              <p:spPr>
                <a:xfrm>
                  <a:off x="6038003" y="2817698"/>
                  <a:ext cx="230757" cy="23798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CN" altLang="en-US" sz="1400" dirty="0"/>
                </a:p>
              </p:txBody>
            </p:sp>
          </mc:Choice>
          <mc:Fallback xmlns="">
            <p:sp>
              <p:nvSpPr>
                <p:cNvPr id="30" name="文本框 29">
                  <a:extLst>
                    <a:ext uri="{FF2B5EF4-FFF2-40B4-BE49-F238E27FC236}">
                      <a16:creationId xmlns:a16="http://schemas.microsoft.com/office/drawing/2014/main" id="{DBC70FFB-392E-3CA6-6843-38F37CDF7A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38003" y="2817698"/>
                  <a:ext cx="230757" cy="237982"/>
                </a:xfrm>
                <a:prstGeom prst="rect">
                  <a:avLst/>
                </a:prstGeom>
                <a:blipFill>
                  <a:blip r:embed="rId10"/>
                  <a:stretch>
                    <a:fillRect l="-20513" b="-175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文本框 29">
                  <a:extLst>
                    <a:ext uri="{FF2B5EF4-FFF2-40B4-BE49-F238E27FC236}">
                      <a16:creationId xmlns:a16="http://schemas.microsoft.com/office/drawing/2014/main" id="{8B648979-CF4E-1C72-33BD-882DDAC9E572}"/>
                    </a:ext>
                  </a:extLst>
                </p:cNvPr>
                <p:cNvSpPr txBox="1"/>
                <p:nvPr/>
              </p:nvSpPr>
              <p:spPr>
                <a:xfrm>
                  <a:off x="7555123" y="3329730"/>
                  <a:ext cx="235362" cy="23798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zh-CN" altLang="en-US" sz="1400" dirty="0"/>
                </a:p>
              </p:txBody>
            </p:sp>
          </mc:Choice>
          <mc:Fallback xmlns="">
            <p:sp>
              <p:nvSpPr>
                <p:cNvPr id="31" name="文本框 30">
                  <a:extLst>
                    <a:ext uri="{FF2B5EF4-FFF2-40B4-BE49-F238E27FC236}">
                      <a16:creationId xmlns:a16="http://schemas.microsoft.com/office/drawing/2014/main" id="{D9E22E25-DCDB-9171-5241-69AFCBE789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55123" y="3329730"/>
                  <a:ext cx="235362" cy="237982"/>
                </a:xfrm>
                <a:prstGeom prst="rect">
                  <a:avLst/>
                </a:prstGeom>
                <a:blipFill>
                  <a:blip r:embed="rId11"/>
                  <a:stretch>
                    <a:fillRect l="-17500" b="-175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文本框 30">
                  <a:extLst>
                    <a:ext uri="{FF2B5EF4-FFF2-40B4-BE49-F238E27FC236}">
                      <a16:creationId xmlns:a16="http://schemas.microsoft.com/office/drawing/2014/main" id="{D2442F9C-E04D-5E03-9583-02BBF636E236}"/>
                    </a:ext>
                  </a:extLst>
                </p:cNvPr>
                <p:cNvSpPr txBox="1"/>
                <p:nvPr/>
              </p:nvSpPr>
              <p:spPr>
                <a:xfrm>
                  <a:off x="7461437" y="2627745"/>
                  <a:ext cx="164674" cy="23798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zh-CN" altLang="en-US" sz="1400" dirty="0"/>
                </a:p>
              </p:txBody>
            </p:sp>
          </mc:Choice>
          <mc:Fallback xmlns="">
            <p:sp>
              <p:nvSpPr>
                <p:cNvPr id="32" name="文本框 31">
                  <a:extLst>
                    <a:ext uri="{FF2B5EF4-FFF2-40B4-BE49-F238E27FC236}">
                      <a16:creationId xmlns:a16="http://schemas.microsoft.com/office/drawing/2014/main" id="{747D800E-6D8C-AA2A-2FD4-A48D080174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61437" y="2627745"/>
                  <a:ext cx="164674" cy="237982"/>
                </a:xfrm>
                <a:prstGeom prst="rect">
                  <a:avLst/>
                </a:prstGeom>
                <a:blipFill>
                  <a:blip r:embed="rId12"/>
                  <a:stretch>
                    <a:fillRect l="-14815" r="-1851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文本框 31">
                  <a:extLst>
                    <a:ext uri="{FF2B5EF4-FFF2-40B4-BE49-F238E27FC236}">
                      <a16:creationId xmlns:a16="http://schemas.microsoft.com/office/drawing/2014/main" id="{6289C4F3-9881-B5F8-A0B3-CF2E4A8B8565}"/>
                    </a:ext>
                  </a:extLst>
                </p:cNvPr>
                <p:cNvSpPr txBox="1"/>
                <p:nvPr/>
              </p:nvSpPr>
              <p:spPr>
                <a:xfrm>
                  <a:off x="8630475" y="3022325"/>
                  <a:ext cx="376945" cy="24563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p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𝑖𝑗𝑘</m:t>
                            </m:r>
                          </m:sup>
                        </m:sSup>
                      </m:oMath>
                    </m:oMathPara>
                  </a14:m>
                  <a:endParaRPr lang="zh-CN" altLang="en-US" sz="1400" dirty="0"/>
                </a:p>
              </p:txBody>
            </p:sp>
          </mc:Choice>
          <mc:Fallback xmlns="">
            <p:sp>
              <p:nvSpPr>
                <p:cNvPr id="33" name="文本框 32">
                  <a:extLst>
                    <a:ext uri="{FF2B5EF4-FFF2-40B4-BE49-F238E27FC236}">
                      <a16:creationId xmlns:a16="http://schemas.microsoft.com/office/drawing/2014/main" id="{BD6F7AF0-2D42-FF7F-8BFC-5C4868AEC6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30475" y="3022325"/>
                  <a:ext cx="376945" cy="245631"/>
                </a:xfrm>
                <a:prstGeom prst="rect">
                  <a:avLst/>
                </a:prstGeom>
                <a:blipFill>
                  <a:blip r:embed="rId13"/>
                  <a:stretch>
                    <a:fillRect t="-243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28237031-444D-C403-5932-4A6C75E2DBAC}"/>
              </a:ext>
            </a:extLst>
          </p:cNvPr>
          <p:cNvGrpSpPr/>
          <p:nvPr/>
        </p:nvGrpSpPr>
        <p:grpSpPr>
          <a:xfrm>
            <a:off x="8316900" y="1528122"/>
            <a:ext cx="2230952" cy="2019542"/>
            <a:chOff x="517810" y="1648083"/>
            <a:chExt cx="2230952" cy="2509821"/>
          </a:xfrm>
        </p:grpSpPr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8B073FDA-23FA-1AA8-B5F7-7E4BD3E58A75}"/>
                </a:ext>
              </a:extLst>
            </p:cNvPr>
            <p:cNvGrpSpPr/>
            <p:nvPr/>
          </p:nvGrpSpPr>
          <p:grpSpPr>
            <a:xfrm>
              <a:off x="517810" y="1648083"/>
              <a:ext cx="2230952" cy="2509821"/>
              <a:chOff x="4755339" y="3845305"/>
              <a:chExt cx="1661386" cy="2017626"/>
            </a:xfrm>
          </p:grpSpPr>
          <p:grpSp>
            <p:nvGrpSpPr>
              <p:cNvPr id="40" name="组合 39">
                <a:extLst>
                  <a:ext uri="{FF2B5EF4-FFF2-40B4-BE49-F238E27FC236}">
                    <a16:creationId xmlns:a16="http://schemas.microsoft.com/office/drawing/2014/main" id="{6FE6E0F0-4242-4D47-E469-9B58C6CCD4A9}"/>
                  </a:ext>
                </a:extLst>
              </p:cNvPr>
              <p:cNvGrpSpPr/>
              <p:nvPr/>
            </p:nvGrpSpPr>
            <p:grpSpPr>
              <a:xfrm>
                <a:off x="4755339" y="3845305"/>
                <a:ext cx="1661386" cy="2017626"/>
                <a:chOff x="5079357" y="1884972"/>
                <a:chExt cx="1661386" cy="2017626"/>
              </a:xfrm>
            </p:grpSpPr>
            <p:grpSp>
              <p:nvGrpSpPr>
                <p:cNvPr id="48" name="组合 47">
                  <a:extLst>
                    <a:ext uri="{FF2B5EF4-FFF2-40B4-BE49-F238E27FC236}">
                      <a16:creationId xmlns:a16="http://schemas.microsoft.com/office/drawing/2014/main" id="{52440698-8DDD-1A02-D3D9-4F32B785424A}"/>
                    </a:ext>
                  </a:extLst>
                </p:cNvPr>
                <p:cNvGrpSpPr/>
                <p:nvPr/>
              </p:nvGrpSpPr>
              <p:grpSpPr>
                <a:xfrm>
                  <a:off x="5079357" y="1884972"/>
                  <a:ext cx="1661386" cy="2017626"/>
                  <a:chOff x="5391873" y="2573665"/>
                  <a:chExt cx="1661386" cy="2017626"/>
                </a:xfrm>
              </p:grpSpPr>
              <p:grpSp>
                <p:nvGrpSpPr>
                  <p:cNvPr id="51" name="组合 50">
                    <a:extLst>
                      <a:ext uri="{FF2B5EF4-FFF2-40B4-BE49-F238E27FC236}">
                        <a16:creationId xmlns:a16="http://schemas.microsoft.com/office/drawing/2014/main" id="{137CDA1D-57F3-AEEB-C5A2-434C23CE0439}"/>
                      </a:ext>
                    </a:extLst>
                  </p:cNvPr>
                  <p:cNvGrpSpPr/>
                  <p:nvPr/>
                </p:nvGrpSpPr>
                <p:grpSpPr>
                  <a:xfrm>
                    <a:off x="5391873" y="2573665"/>
                    <a:ext cx="528107" cy="2017626"/>
                    <a:chOff x="5391873" y="2573665"/>
                    <a:chExt cx="528107" cy="2017626"/>
                  </a:xfrm>
                </p:grpSpPr>
                <p:sp>
                  <p:nvSpPr>
                    <p:cNvPr id="59" name="椭圆 58">
                      <a:extLst>
                        <a:ext uri="{FF2B5EF4-FFF2-40B4-BE49-F238E27FC236}">
                          <a16:creationId xmlns:a16="http://schemas.microsoft.com/office/drawing/2014/main" id="{EF2C67CF-B53C-C2E7-FE32-D5EC5E465B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91873" y="2640958"/>
                      <a:ext cx="462988" cy="195033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zh-CN" altLang="en-US"/>
                    </a:p>
                  </p:txBody>
                </p:sp>
                <p:sp>
                  <p:nvSpPr>
                    <p:cNvPr id="60" name="椭圆 59">
                      <a:extLst>
                        <a:ext uri="{FF2B5EF4-FFF2-40B4-BE49-F238E27FC236}">
                          <a16:creationId xmlns:a16="http://schemas.microsoft.com/office/drawing/2014/main" id="{5CFC760C-39C9-B650-493C-C7D70E38E1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56992" y="2573665"/>
                      <a:ext cx="462988" cy="195033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>
                      <a:solidFill>
                        <a:srgbClr val="99BFBD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zh-CN" altLang="en-US"/>
                    </a:p>
                  </p:txBody>
                </p:sp>
              </p:grpSp>
              <p:sp>
                <p:nvSpPr>
                  <p:cNvPr id="52" name="文本框 51">
                    <a:extLst>
                      <a:ext uri="{FF2B5EF4-FFF2-40B4-BE49-F238E27FC236}">
                        <a16:creationId xmlns:a16="http://schemas.microsoft.com/office/drawing/2014/main" id="{B9FBB778-2A40-727B-636D-BB340AF2701D}"/>
                      </a:ext>
                    </a:extLst>
                  </p:cNvPr>
                  <p:cNvSpPr txBox="1"/>
                  <p:nvPr/>
                </p:nvSpPr>
                <p:spPr>
                  <a:xfrm>
                    <a:off x="5623366" y="3485317"/>
                    <a:ext cx="254643" cy="2616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kumimoji="1" lang="en-US" altLang="zh-CN" sz="1100" dirty="0"/>
                      <a:t>✕</a:t>
                    </a:r>
                    <a:endParaRPr kumimoji="1" lang="zh-CN" altLang="en-US" sz="1100" dirty="0"/>
                  </a:p>
                </p:txBody>
              </p:sp>
              <p:cxnSp>
                <p:nvCxnSpPr>
                  <p:cNvPr id="53" name="直线箭头连接符 30">
                    <a:extLst>
                      <a:ext uri="{FF2B5EF4-FFF2-40B4-BE49-F238E27FC236}">
                        <a16:creationId xmlns:a16="http://schemas.microsoft.com/office/drawing/2014/main" id="{37BA9257-BD3C-E27C-1E41-CA87DF97BFA1}"/>
                      </a:ext>
                    </a:extLst>
                  </p:cNvPr>
                  <p:cNvCxnSpPr/>
                  <p:nvPr/>
                </p:nvCxnSpPr>
                <p:spPr>
                  <a:xfrm>
                    <a:off x="5779491" y="3580023"/>
                    <a:ext cx="731136" cy="0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4" name="椭圆 53">
                    <a:extLst>
                      <a:ext uri="{FF2B5EF4-FFF2-40B4-BE49-F238E27FC236}">
                        <a16:creationId xmlns:a16="http://schemas.microsoft.com/office/drawing/2014/main" id="{A922F76D-CD79-5CA2-FDDB-ACC3B2CC647E}"/>
                      </a:ext>
                    </a:extLst>
                  </p:cNvPr>
                  <p:cNvSpPr/>
                  <p:nvPr/>
                </p:nvSpPr>
                <p:spPr>
                  <a:xfrm>
                    <a:off x="5715068" y="3007572"/>
                    <a:ext cx="103456" cy="202109"/>
                  </a:xfrm>
                  <a:prstGeom prst="ellipse">
                    <a:avLst/>
                  </a:prstGeom>
                  <a:solidFill>
                    <a:srgbClr val="0432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55" name="椭圆 54">
                    <a:extLst>
                      <a:ext uri="{FF2B5EF4-FFF2-40B4-BE49-F238E27FC236}">
                        <a16:creationId xmlns:a16="http://schemas.microsoft.com/office/drawing/2014/main" id="{FEF27387-1DDE-0B81-5278-F10053EC2D38}"/>
                      </a:ext>
                    </a:extLst>
                  </p:cNvPr>
                  <p:cNvSpPr/>
                  <p:nvPr/>
                </p:nvSpPr>
                <p:spPr>
                  <a:xfrm>
                    <a:off x="5657226" y="4128543"/>
                    <a:ext cx="93196" cy="156241"/>
                  </a:xfrm>
                  <a:prstGeom prst="ellipse">
                    <a:avLst/>
                  </a:prstGeom>
                  <a:solidFill>
                    <a:srgbClr val="00FA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 dirty="0"/>
                  </a:p>
                </p:txBody>
              </p:sp>
              <p:cxnSp>
                <p:nvCxnSpPr>
                  <p:cNvPr id="56" name="直线箭头连接符 33">
                    <a:extLst>
                      <a:ext uri="{FF2B5EF4-FFF2-40B4-BE49-F238E27FC236}">
                        <a16:creationId xmlns:a16="http://schemas.microsoft.com/office/drawing/2014/main" id="{A05B9D86-058A-3564-E553-0A5966AEC63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822227" y="3116005"/>
                    <a:ext cx="389680" cy="0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7" name="文本框 56">
                        <a:extLst>
                          <a:ext uri="{FF2B5EF4-FFF2-40B4-BE49-F238E27FC236}">
                            <a16:creationId xmlns:a16="http://schemas.microsoft.com/office/drawing/2014/main" id="{1F5C2F22-9882-EE0A-A49A-1DFD78C7956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464822" y="3394876"/>
                        <a:ext cx="347241" cy="36898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1"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p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kumimoji="1" lang="zh-CN" altLang="en-US" dirty="0"/>
                      </a:p>
                    </p:txBody>
                  </p:sp>
                </mc:Choice>
                <mc:Fallback xmlns="">
                  <p:sp>
                    <p:nvSpPr>
                      <p:cNvPr id="38" name="文本框 37">
                        <a:extLst>
                          <a:ext uri="{FF2B5EF4-FFF2-40B4-BE49-F238E27FC236}">
                            <a16:creationId xmlns:a16="http://schemas.microsoft.com/office/drawing/2014/main" id="{03E3E439-02B9-0107-C73D-F9565E53F820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464822" y="3394876"/>
                        <a:ext cx="347241" cy="368982"/>
                      </a:xfrm>
                      <a:prstGeom prst="rect">
                        <a:avLst/>
                      </a:prstGeom>
                      <a:blipFill>
                        <a:blip r:embed="rId14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zh-CN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8" name="文本框 57">
                        <a:extLst>
                          <a:ext uri="{FF2B5EF4-FFF2-40B4-BE49-F238E27FC236}">
                            <a16:creationId xmlns:a16="http://schemas.microsoft.com/office/drawing/2014/main" id="{DC5F01FC-30EA-67CD-CBC9-DFE0EB0B8E1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867008" y="2792575"/>
                        <a:ext cx="1186251" cy="36898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1"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i="1">
                                      <a:latin typeface="Cambria Math" panose="02040503050406030204" pitchFamily="18" charset="0"/>
                                    </a:rPr>
                                    <m:t>(1−</m:t>
                                  </m:r>
                                  <m:r>
                                    <a:rPr kumimoji="1" lang="en-US" altLang="zh-CN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1" lang="en-US" altLang="zh-CN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kumimoji="1"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1" lang="en-US" altLang="zh-CN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sSup>
                                <m:sSupPr>
                                  <m:ctrlPr>
                                    <a:rPr kumimoji="1"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p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kumimoji="1" lang="zh-CN" altLang="en-US" dirty="0"/>
                      </a:p>
                    </p:txBody>
                  </p:sp>
                </mc:Choice>
                <mc:Fallback xmlns="">
                  <p:sp>
                    <p:nvSpPr>
                      <p:cNvPr id="39" name="文本框 38">
                        <a:extLst>
                          <a:ext uri="{FF2B5EF4-FFF2-40B4-BE49-F238E27FC236}">
                            <a16:creationId xmlns:a16="http://schemas.microsoft.com/office/drawing/2014/main" id="{C59D88D8-F395-7DC6-280C-841A5859D2AE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867008" y="2792575"/>
                        <a:ext cx="1186251" cy="368982"/>
                      </a:xfrm>
                      <a:prstGeom prst="rect">
                        <a:avLst/>
                      </a:prstGeom>
                      <a:blipFill>
                        <a:blip r:embed="rId15"/>
                        <a:stretch>
                          <a:fillRect l="-1149" r="-1916" b="-13333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zh-CN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9" name="文本框 48">
                      <a:extLst>
                        <a:ext uri="{FF2B5EF4-FFF2-40B4-BE49-F238E27FC236}">
                          <a16:creationId xmlns:a16="http://schemas.microsoft.com/office/drawing/2014/main" id="{1FF23CC2-8673-3AD5-65DC-0C3E5DE647B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32815" y="2230415"/>
                      <a:ext cx="347241" cy="2976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oMath>
                        </m:oMathPara>
                      </a14:m>
                      <a:endParaRPr kumimoji="1" lang="zh-CN" altLang="en-US" dirty="0"/>
                    </a:p>
                  </p:txBody>
                </p:sp>
              </mc:Choice>
              <mc:Fallback xmlns="">
                <p:sp>
                  <p:nvSpPr>
                    <p:cNvPr id="27" name="文本框 26">
                      <a:extLst>
                        <a:ext uri="{FF2B5EF4-FFF2-40B4-BE49-F238E27FC236}">
                          <a16:creationId xmlns:a16="http://schemas.microsoft.com/office/drawing/2014/main" id="{EAEBA069-861F-670C-4C39-51C116F1322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132815" y="2230415"/>
                      <a:ext cx="347241" cy="297677"/>
                    </a:xfrm>
                    <a:prstGeom prst="rect">
                      <a:avLst/>
                    </a:prstGeom>
                    <a:blipFill>
                      <a:blip r:embed="rId1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50" name="文本框 49">
                  <a:extLst>
                    <a:ext uri="{FF2B5EF4-FFF2-40B4-BE49-F238E27FC236}">
                      <a16:creationId xmlns:a16="http://schemas.microsoft.com/office/drawing/2014/main" id="{A4A3D3A6-50BE-113E-1708-5F02DC57A0C3}"/>
                    </a:ext>
                  </a:extLst>
                </p:cNvPr>
                <p:cNvSpPr txBox="1"/>
                <p:nvPr/>
              </p:nvSpPr>
              <p:spPr>
                <a:xfrm>
                  <a:off x="5237173" y="3263248"/>
                  <a:ext cx="6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endParaRPr kumimoji="1" lang="zh-CN" altLang="en-US" dirty="0"/>
                </a:p>
              </p:txBody>
            </p:sp>
          </p:grpSp>
          <p:cxnSp>
            <p:nvCxnSpPr>
              <p:cNvPr id="41" name="直线箭头连接符 8">
                <a:extLst>
                  <a:ext uri="{FF2B5EF4-FFF2-40B4-BE49-F238E27FC236}">
                    <a16:creationId xmlns:a16="http://schemas.microsoft.com/office/drawing/2014/main" id="{56F797E7-224A-9D60-2C69-CA849E28AC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13823" y="5480318"/>
                <a:ext cx="38968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文本框 41">
                    <a:extLst>
                      <a:ext uri="{FF2B5EF4-FFF2-40B4-BE49-F238E27FC236}">
                        <a16:creationId xmlns:a16="http://schemas.microsoft.com/office/drawing/2014/main" id="{302B65DD-9603-0516-6D4F-405AA36A6A26}"/>
                      </a:ext>
                    </a:extLst>
                  </p:cNvPr>
                  <p:cNvSpPr txBox="1"/>
                  <p:nvPr/>
                </p:nvSpPr>
                <p:spPr>
                  <a:xfrm>
                    <a:off x="5449389" y="5311938"/>
                    <a:ext cx="462980" cy="36898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1"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p>
                            <m:sSupPr>
                              <m:ctrlP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p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kumimoji="1" lang="zh-CN" altLang="en-US" dirty="0"/>
                  </a:p>
                </p:txBody>
              </p:sp>
            </mc:Choice>
            <mc:Fallback xmlns="">
              <p:sp>
                <p:nvSpPr>
                  <p:cNvPr id="23" name="文本框 22">
                    <a:extLst>
                      <a:ext uri="{FF2B5EF4-FFF2-40B4-BE49-F238E27FC236}">
                        <a16:creationId xmlns:a16="http://schemas.microsoft.com/office/drawing/2014/main" id="{530EF216-55A8-BAE6-2750-AB6F454973A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49389" y="5311938"/>
                    <a:ext cx="462980" cy="368982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r="-1961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文本框 42">
                    <a:extLst>
                      <a:ext uri="{FF2B5EF4-FFF2-40B4-BE49-F238E27FC236}">
                        <a16:creationId xmlns:a16="http://schemas.microsoft.com/office/drawing/2014/main" id="{3CF11998-3776-77EF-180C-8CFF69FB50D8}"/>
                      </a:ext>
                    </a:extLst>
                  </p:cNvPr>
                  <p:cNvSpPr txBox="1"/>
                  <p:nvPr/>
                </p:nvSpPr>
                <p:spPr>
                  <a:xfrm>
                    <a:off x="4765954" y="5321540"/>
                    <a:ext cx="347241" cy="2976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oMath>
                      </m:oMathPara>
                    </a14:m>
                    <a:endParaRPr kumimoji="1" lang="zh-CN" altLang="en-US" dirty="0"/>
                  </a:p>
                </p:txBody>
              </p:sp>
            </mc:Choice>
            <mc:Fallback xmlns="">
              <p:sp>
                <p:nvSpPr>
                  <p:cNvPr id="21" name="文本框 20">
                    <a:extLst>
                      <a:ext uri="{FF2B5EF4-FFF2-40B4-BE49-F238E27FC236}">
                        <a16:creationId xmlns:a16="http://schemas.microsoft.com/office/drawing/2014/main" id="{084113E6-188E-EC3B-27CF-F3905372453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65954" y="5321540"/>
                    <a:ext cx="347241" cy="297677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b="-13333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9F002BD1-BE18-B427-16B9-676703862BBE}"/>
                  </a:ext>
                </a:extLst>
              </p:cNvPr>
              <p:cNvSpPr/>
              <p:nvPr/>
            </p:nvSpPr>
            <p:spPr>
              <a:xfrm>
                <a:off x="5119035" y="5093717"/>
                <a:ext cx="93196" cy="156241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cxnSp>
            <p:nvCxnSpPr>
              <p:cNvPr id="45" name="直线箭头连接符 22">
                <a:extLst>
                  <a:ext uri="{FF2B5EF4-FFF2-40B4-BE49-F238E27FC236}">
                    <a16:creationId xmlns:a16="http://schemas.microsoft.com/office/drawing/2014/main" id="{01A290FC-0158-14EC-664E-4F096B6B75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15930" y="5179410"/>
                <a:ext cx="38968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文本框 45">
                    <a:extLst>
                      <a:ext uri="{FF2B5EF4-FFF2-40B4-BE49-F238E27FC236}">
                        <a16:creationId xmlns:a16="http://schemas.microsoft.com/office/drawing/2014/main" id="{40E57008-AC25-D1F5-BA3E-6B8FF4A59746}"/>
                      </a:ext>
                    </a:extLst>
                  </p:cNvPr>
                  <p:cNvSpPr txBox="1"/>
                  <p:nvPr/>
                </p:nvSpPr>
                <p:spPr>
                  <a:xfrm>
                    <a:off x="5558518" y="5011033"/>
                    <a:ext cx="462981" cy="36898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1"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p>
                            <m:sSupPr>
                              <m:ctrlP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p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kumimoji="1" lang="zh-CN" altLang="en-US" dirty="0"/>
                  </a:p>
                </p:txBody>
              </p:sp>
            </mc:Choice>
            <mc:Fallback xmlns="">
              <p:sp>
                <p:nvSpPr>
                  <p:cNvPr id="27" name="文本框 26">
                    <a:extLst>
                      <a:ext uri="{FF2B5EF4-FFF2-40B4-BE49-F238E27FC236}">
                        <a16:creationId xmlns:a16="http://schemas.microsoft.com/office/drawing/2014/main" id="{CE77871E-1117-27A4-5AE3-495689173F2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58518" y="5011033"/>
                    <a:ext cx="462981" cy="368982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r="-2941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文本框 46">
                    <a:extLst>
                      <a:ext uri="{FF2B5EF4-FFF2-40B4-BE49-F238E27FC236}">
                        <a16:creationId xmlns:a16="http://schemas.microsoft.com/office/drawing/2014/main" id="{BF4E8B79-A494-95F6-E180-A1180740CB60}"/>
                      </a:ext>
                    </a:extLst>
                  </p:cNvPr>
                  <p:cNvSpPr txBox="1"/>
                  <p:nvPr/>
                </p:nvSpPr>
                <p:spPr>
                  <a:xfrm>
                    <a:off x="4856736" y="5025671"/>
                    <a:ext cx="347241" cy="2976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oMath>
                      </m:oMathPara>
                    </a14:m>
                    <a:endParaRPr kumimoji="1" lang="zh-CN" altLang="en-US" dirty="0"/>
                  </a:p>
                </p:txBody>
              </p:sp>
            </mc:Choice>
            <mc:Fallback xmlns="">
              <p:sp>
                <p:nvSpPr>
                  <p:cNvPr id="25" name="文本框 24">
                    <a:extLst>
                      <a:ext uri="{FF2B5EF4-FFF2-40B4-BE49-F238E27FC236}">
                        <a16:creationId xmlns:a16="http://schemas.microsoft.com/office/drawing/2014/main" id="{3A9D2D06-A17C-6EE3-E949-D82F013EE9D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56736" y="5025671"/>
                    <a:ext cx="347241" cy="297677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b="-6667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35" name="直线连接符 4">
              <a:extLst>
                <a:ext uri="{FF2B5EF4-FFF2-40B4-BE49-F238E27FC236}">
                  <a16:creationId xmlns:a16="http://schemas.microsoft.com/office/drawing/2014/main" id="{51290093-3444-EE02-6E23-E70C43908A7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33272" y="2410404"/>
              <a:ext cx="35491" cy="790638"/>
            </a:xfrm>
            <a:prstGeom prst="line">
              <a:avLst/>
            </a:prstGeom>
            <a:solidFill>
              <a:srgbClr val="FFCC99">
                <a:alpha val="50000"/>
              </a:srgbClr>
            </a:solidFill>
            <a:ln w="25400" cmpd="sng">
              <a:solidFill>
                <a:srgbClr val="FF0000"/>
              </a:solidFill>
              <a:prstDash val="dash"/>
            </a:ln>
            <a:effectLst/>
            <a:extLst>
              <a:ext uri="{91240B29-F687-4f45-9708-019B960494DF}">
                <a14:hiddenLine xmlns:a14="http://schemas.microsoft.com/office/drawing/2010/main" xmlns="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7" name="直线连接符 5">
              <a:extLst>
                <a:ext uri="{FF2B5EF4-FFF2-40B4-BE49-F238E27FC236}">
                  <a16:creationId xmlns:a16="http://schemas.microsoft.com/office/drawing/2014/main" id="{96E4322F-1612-E975-16C8-2A4E8AB41487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929840" y="2377321"/>
              <a:ext cx="83166" cy="1204949"/>
            </a:xfrm>
            <a:prstGeom prst="line">
              <a:avLst/>
            </a:prstGeom>
            <a:solidFill>
              <a:srgbClr val="FFCC99">
                <a:alpha val="50000"/>
              </a:srgbClr>
            </a:solidFill>
            <a:ln w="25400" cmpd="sng">
              <a:solidFill>
                <a:srgbClr val="FF0000"/>
              </a:solidFill>
              <a:prstDash val="dash"/>
            </a:ln>
            <a:effectLst/>
            <a:extLst>
              <a:ext uri="{91240B29-F687-4f45-9708-019B960494DF}">
                <a14:hiddenLine xmlns:a14="http://schemas.microsoft.com/office/drawing/2010/main" xmlns="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8" name="直线连接符 6">
              <a:extLst>
                <a:ext uri="{FF2B5EF4-FFF2-40B4-BE49-F238E27FC236}">
                  <a16:creationId xmlns:a16="http://schemas.microsoft.com/office/drawing/2014/main" id="{7353D78F-2379-F787-C7E2-00E4637DCCED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950270" y="3365986"/>
              <a:ext cx="136912" cy="260491"/>
            </a:xfrm>
            <a:prstGeom prst="line">
              <a:avLst/>
            </a:prstGeom>
            <a:solidFill>
              <a:srgbClr val="FFCC99">
                <a:alpha val="50000"/>
              </a:srgbClr>
            </a:solidFill>
            <a:ln w="25400" cmpd="sng">
              <a:solidFill>
                <a:srgbClr val="FF0000"/>
              </a:solidFill>
              <a:prstDash val="sysDash"/>
            </a:ln>
            <a:effectLst/>
            <a:extLst>
              <a:ext uri="{91240B29-F687-4f45-9708-019B960494DF}">
                <a14:hiddenLine xmlns:a14="http://schemas.microsoft.com/office/drawing/2010/main" xmlns="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169248224"/>
      </p:ext>
    </p:extLst>
  </p:cSld>
  <p:clrMapOvr>
    <a:masterClrMapping/>
  </p:clrMapOvr>
  <p:transition advTm="3094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灯片编号占位符 4">
            <a:extLst>
              <a:ext uri="{FF2B5EF4-FFF2-40B4-BE49-F238E27FC236}">
                <a16:creationId xmlns:a16="http://schemas.microsoft.com/office/drawing/2014/main" id="{5A9CDE22-6067-0541-B06E-40FBDE5F4A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AFC82B23-7E77-714B-A157-CE243DAC25B4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52</a:t>
            </a:fld>
            <a:endParaRPr kumimoji="0" lang="zh-CN" altLang="en-US" sz="2800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B9420394-D602-3744-AA1D-BFC2D00B7673}"/>
              </a:ext>
            </a:extLst>
          </p:cNvPr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10" name="直线连接符 46">
              <a:extLst>
                <a:ext uri="{FF2B5EF4-FFF2-40B4-BE49-F238E27FC236}">
                  <a16:creationId xmlns:a16="http://schemas.microsoft.com/office/drawing/2014/main" id="{1C301059-27A3-2946-8D4F-B3FFDC77195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直线连接符 48">
              <a:extLst>
                <a:ext uri="{FF2B5EF4-FFF2-40B4-BE49-F238E27FC236}">
                  <a16:creationId xmlns:a16="http://schemas.microsoft.com/office/drawing/2014/main" id="{D878EA9D-4A33-7841-9564-42473B971AB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直线连接符 49">
              <a:extLst>
                <a:ext uri="{FF2B5EF4-FFF2-40B4-BE49-F238E27FC236}">
                  <a16:creationId xmlns:a16="http://schemas.microsoft.com/office/drawing/2014/main" id="{44BF8DCC-5B01-ED49-B51D-1C0565E21C2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" name="Line 2">
              <a:extLst>
                <a:ext uri="{FF2B5EF4-FFF2-40B4-BE49-F238E27FC236}">
                  <a16:creationId xmlns:a16="http://schemas.microsoft.com/office/drawing/2014/main" id="{EC01540D-BE7D-8D49-AA50-A692B42AF3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36" name="Rectangle 3">
            <a:extLst>
              <a:ext uri="{FF2B5EF4-FFF2-40B4-BE49-F238E27FC236}">
                <a16:creationId xmlns:a16="http://schemas.microsoft.com/office/drawing/2014/main" id="{CA4534FE-02E2-B8C0-7E5B-204ED5ED55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884" y="1149329"/>
            <a:ext cx="11047807" cy="62993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1" indent="-457200">
              <a:lnSpc>
                <a:spcPts val="3660"/>
              </a:lnSpc>
              <a:buFont typeface="Wingdings" pitchFamily="2" charset="2"/>
              <a:buChar char="Ø"/>
              <a:defRPr/>
            </a:pPr>
            <a:r>
              <a:rPr kumimoji="0" lang="en-US" altLang="zh-CN" b="1" dirty="0">
                <a:latin typeface="SimSun" panose="02010600030101010101" pitchFamily="2" charset="-122"/>
                <a:ea typeface="SimSun" panose="02010600030101010101" pitchFamily="2" charset="-122"/>
              </a:rPr>
              <a:t>Results for Lambda</a:t>
            </a:r>
            <a:r>
              <a:rPr kumimoji="0" lang="zh-CN" altLang="en-US" b="1" dirty="0"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r>
              <a:rPr kumimoji="0" lang="en-US" altLang="zh-CN" b="1" dirty="0">
                <a:latin typeface="SimSun" panose="02010600030101010101" pitchFamily="2" charset="-122"/>
                <a:ea typeface="SimSun" panose="02010600030101010101" pitchFamily="2" charset="-122"/>
              </a:rPr>
              <a:t>LCDAs from LQCD</a:t>
            </a:r>
            <a:endParaRPr lang="en" altLang="zh-CN" b="1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31C4538-0899-B99E-E835-F24230BE5E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826" y="6107171"/>
            <a:ext cx="10750785" cy="523220"/>
          </a:xfrm>
          <a:prstGeom prst="rect">
            <a:avLst/>
          </a:prstGeom>
          <a:solidFill>
            <a:srgbClr val="008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kumimoji="0" lang="zh-CN" altLang="en-US" sz="28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结合理论进展，格点</a:t>
            </a:r>
            <a:r>
              <a:rPr kumimoji="0" lang="en-US" altLang="zh-CN" sz="28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QCD</a:t>
            </a:r>
            <a:r>
              <a:rPr kumimoji="0" lang="zh-CN" altLang="en-US" sz="28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初步给出了重子</a:t>
            </a:r>
            <a:r>
              <a:rPr kumimoji="0" lang="en-US" altLang="zh-CN" sz="28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LCDA</a:t>
            </a:r>
            <a:r>
              <a:rPr kumimoji="0" lang="zh-CN" altLang="en-US" sz="28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的第一性原理结果</a:t>
            </a:r>
            <a:endParaRPr kumimoji="0" lang="en-US" altLang="zh-CN" sz="2800" b="1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5" name="Text Box 3">
            <a:extLst>
              <a:ext uri="{FF2B5EF4-FFF2-40B4-BE49-F238E27FC236}">
                <a16:creationId xmlns:a16="http://schemas.microsoft.com/office/drawing/2014/main" id="{E8E7FA72-886B-C5BC-F8C9-097BC53A41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263"/>
            <a:ext cx="119602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kumimoji="0" lang="en-US" altLang="zh-CN" sz="3600" b="1" dirty="0">
                <a:solidFill>
                  <a:srgbClr val="C00000"/>
                </a:solidFill>
                <a:latin typeface="Adobe 黑体 Std R" charset="-122"/>
                <a:ea typeface="Adobe 黑体 Std R" charset="-122"/>
              </a:rPr>
              <a:t>Baryon LCDA</a:t>
            </a:r>
            <a:endParaRPr kumimoji="0" lang="en-US" altLang="zh-CN" sz="2800" b="1" dirty="0">
              <a:solidFill>
                <a:srgbClr val="C00000"/>
              </a:solidFill>
              <a:ea typeface="Adobe 黑体 Std R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9CF0A7A-B20E-3435-AF93-59DC8582D9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455" y="1713147"/>
            <a:ext cx="4907875" cy="399729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9C51EF0-F381-4F39-A7C0-4F4ABCB733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866" y="1961810"/>
            <a:ext cx="4391285" cy="380965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B547C42B-9A34-A541-C852-02741809F5C3}"/>
              </a:ext>
            </a:extLst>
          </p:cNvPr>
          <p:cNvSpPr txBox="1"/>
          <p:nvPr/>
        </p:nvSpPr>
        <p:spPr>
          <a:xfrm>
            <a:off x="3758054" y="5622738"/>
            <a:ext cx="62354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Phys.Rev.D 111 (2025) 3, 034510 </a:t>
            </a:r>
          </a:p>
        </p:txBody>
      </p:sp>
    </p:spTree>
    <p:extLst>
      <p:ext uri="{BB962C8B-B14F-4D97-AF65-F5344CB8AC3E}">
        <p14:creationId xmlns:p14="http://schemas.microsoft.com/office/powerpoint/2010/main" val="2859307920"/>
      </p:ext>
    </p:extLst>
  </p:cSld>
  <p:clrMapOvr>
    <a:masterClrMapping/>
  </p:clrMapOvr>
  <p:transition advTm="3094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4159FCF-70CC-DD42-B5CC-9C77423CE98A}"/>
              </a:ext>
            </a:extLst>
          </p:cNvPr>
          <p:cNvSpPr/>
          <p:nvPr/>
        </p:nvSpPr>
        <p:spPr bwMode="auto">
          <a:xfrm>
            <a:off x="539637" y="1354759"/>
            <a:ext cx="10628225" cy="5261693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6385" name="Text Box 3">
            <a:extLst>
              <a:ext uri="{FF2B5EF4-FFF2-40B4-BE49-F238E27FC236}">
                <a16:creationId xmlns:a16="http://schemas.microsoft.com/office/drawing/2014/main" id="{AEE204BE-B2B4-2F45-B6E1-9FB1F7005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263"/>
            <a:ext cx="60134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dobe 黑体 Std R" charset="-122"/>
                <a:cs typeface="Times New Roman" panose="02020603050405020304" pitchFamily="18" charset="0"/>
              </a:rPr>
              <a:t>Outline</a:t>
            </a:r>
            <a:endParaRPr kumimoji="0" lang="zh-CN" alt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Adobe 黑体 Std R" charset="-122"/>
              <a:cs typeface="Times New Roman" panose="02020603050405020304" pitchFamily="18" charset="0"/>
            </a:endParaRPr>
          </a:p>
        </p:txBody>
      </p:sp>
      <p:sp>
        <p:nvSpPr>
          <p:cNvPr id="16386" name="TextBox 8">
            <a:extLst>
              <a:ext uri="{FF2B5EF4-FFF2-40B4-BE49-F238E27FC236}">
                <a16:creationId xmlns:a16="http://schemas.microsoft.com/office/drawing/2014/main" id="{083E5729-738D-2249-8621-4CC670E4D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975" y="1593802"/>
            <a:ext cx="10836275" cy="4929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现代粒子物理的挑战</a:t>
            </a:r>
            <a:r>
              <a:rPr lang="zh-CN" altLang="en-US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r>
              <a:rPr lang="en-US" altLang="zh-CN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PDF </a:t>
            </a:r>
            <a:r>
              <a:rPr lang="zh-CN" altLang="en-US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与</a:t>
            </a:r>
            <a:r>
              <a:rPr lang="en-US" altLang="zh-CN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LCDA</a:t>
            </a:r>
            <a:endParaRPr lang="zh-CN" altLang="en-US" b="0" i="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为什么需要 </a:t>
            </a:r>
            <a:r>
              <a:rPr lang="en" altLang="zh-CN" b="0" i="0" dirty="0" err="1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LaMET</a:t>
            </a:r>
            <a:r>
              <a:rPr lang="zh-CN" altLang="en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？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" altLang="zh-CN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PDF 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与 </a:t>
            </a:r>
            <a:r>
              <a:rPr lang="en" altLang="zh-CN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LCDA 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的计算困境</a:t>
            </a:r>
          </a:p>
          <a:p>
            <a:pPr algn="l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准分布振幅的因子化：区域展开方法</a:t>
            </a:r>
          </a:p>
          <a:p>
            <a:pPr algn="l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" altLang="zh-CN" b="0" i="0" dirty="0" err="1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LaMET</a:t>
            </a:r>
            <a:r>
              <a:rPr lang="en" altLang="zh-CN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的实施步骤</a:t>
            </a:r>
            <a:r>
              <a:rPr lang="en-US" altLang="zh-CN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 PDF</a:t>
            </a:r>
            <a:endParaRPr lang="zh-CN" altLang="en-US" b="0" i="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" altLang="zh-CN" b="0" i="0" dirty="0" err="1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LaMET</a:t>
            </a:r>
            <a:r>
              <a:rPr lang="en" altLang="zh-CN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的研究进展</a:t>
            </a:r>
            <a:endParaRPr lang="zh-CN" altLang="en" b="0" i="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" altLang="zh-CN" b="0" i="0" dirty="0" err="1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LaMET</a:t>
            </a:r>
            <a:r>
              <a:rPr lang="en" altLang="zh-CN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的未来展望</a:t>
            </a:r>
            <a:endParaRPr kumimoji="0" lang="en-US" altLang="zh-CN" sz="4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388" name="灯片编号占位符 4">
            <a:extLst>
              <a:ext uri="{FF2B5EF4-FFF2-40B4-BE49-F238E27FC236}">
                <a16:creationId xmlns:a16="http://schemas.microsoft.com/office/drawing/2014/main" id="{708FFFFE-F532-354A-A2AE-FF253D062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EB86A68A-1CDC-1D45-852A-F50618408486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53</a:t>
            </a:fld>
            <a:endParaRPr kumimoji="0" lang="zh-CN" altLang="en-US" sz="2800"/>
          </a:p>
        </p:txBody>
      </p:sp>
      <p:sp>
        <p:nvSpPr>
          <p:cNvPr id="9" name="Line 2">
            <a:extLst>
              <a:ext uri="{FF2B5EF4-FFF2-40B4-BE49-F238E27FC236}">
                <a16:creationId xmlns:a16="http://schemas.microsoft.com/office/drawing/2014/main" id="{9A91CE70-3439-9045-AB18-4D1E8D6D5403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63982"/>
            <a:ext cx="11874487" cy="2805"/>
          </a:xfrm>
          <a:prstGeom prst="line">
            <a:avLst/>
          </a:prstGeom>
          <a:noFill/>
          <a:ln w="190500" cmpd="sng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0061586"/>
      </p:ext>
    </p:extLst>
  </p:cSld>
  <p:clrMapOvr>
    <a:masterClrMapping/>
  </p:clrMapOvr>
  <p:transition advTm="3094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表格 1">
                <a:extLst>
                  <a:ext uri="{FF2B5EF4-FFF2-40B4-BE49-F238E27FC236}">
                    <a16:creationId xmlns:a16="http://schemas.microsoft.com/office/drawing/2014/main" id="{80107E2A-A2A5-445F-8C4C-535D9FC54A1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58990891"/>
                  </p:ext>
                </p:extLst>
              </p:nvPr>
            </p:nvGraphicFramePr>
            <p:xfrm>
              <a:off x="1611954" y="4571888"/>
              <a:ext cx="8845808" cy="1959741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2458746">
                      <a:extLst>
                        <a:ext uri="{9D8B030D-6E8A-4147-A177-3AD203B41FA5}">
                          <a16:colId xmlns:a16="http://schemas.microsoft.com/office/drawing/2014/main" val="4122409018"/>
                        </a:ext>
                      </a:extLst>
                    </a:gridCol>
                    <a:gridCol w="1587147">
                      <a:extLst>
                        <a:ext uri="{9D8B030D-6E8A-4147-A177-3AD203B41FA5}">
                          <a16:colId xmlns:a16="http://schemas.microsoft.com/office/drawing/2014/main" val="1599108611"/>
                        </a:ext>
                      </a:extLst>
                    </a:gridCol>
                    <a:gridCol w="1714949">
                      <a:extLst>
                        <a:ext uri="{9D8B030D-6E8A-4147-A177-3AD203B41FA5}">
                          <a16:colId xmlns:a16="http://schemas.microsoft.com/office/drawing/2014/main" val="858940411"/>
                        </a:ext>
                      </a:extLst>
                    </a:gridCol>
                    <a:gridCol w="1542483">
                      <a:extLst>
                        <a:ext uri="{9D8B030D-6E8A-4147-A177-3AD203B41FA5}">
                          <a16:colId xmlns:a16="http://schemas.microsoft.com/office/drawing/2014/main" val="1146982997"/>
                        </a:ext>
                      </a:extLst>
                    </a:gridCol>
                    <a:gridCol w="1542483">
                      <a:extLst>
                        <a:ext uri="{9D8B030D-6E8A-4147-A177-3AD203B41FA5}">
                          <a16:colId xmlns:a16="http://schemas.microsoft.com/office/drawing/2014/main" val="1034167034"/>
                        </a:ext>
                      </a:extLst>
                    </a:gridCol>
                  </a:tblGrid>
                  <a:tr h="5760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2000" b="1" u="none" strike="noStrike" dirty="0">
                              <a:solidFill>
                                <a:schemeClr val="bg1"/>
                              </a:solidFill>
                              <a:effectLst/>
                            </a:rPr>
                            <a:t>物理量</a:t>
                          </a:r>
                          <a:endParaRPr lang="zh-CN" altLang="en-US" sz="2000" b="1" i="0" u="none" strike="noStrike" dirty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77" marR="5477" marT="5477" marB="0"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2000" b="1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研究方案</a:t>
                          </a:r>
                        </a:p>
                      </a:txBody>
                      <a:tcPr marL="5477" marR="5477" marT="5477" marB="0"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zh-CN" altLang="en-US" sz="2000" b="1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</a:rPr>
                            <a:t>研究基础</a:t>
                          </a:r>
                          <a:r>
                            <a:rPr lang="en-US" altLang="zh-CN" sz="2000" b="1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</a:rPr>
                            <a:t>(</a:t>
                          </a:r>
                          <a:r>
                            <a:rPr lang="zh-CN" altLang="en-US" sz="2000" b="1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</a:rPr>
                            <a:t>组态</a:t>
                          </a:r>
                          <a:r>
                            <a:rPr lang="en-US" altLang="zh-CN" sz="2000" b="1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</a:rPr>
                            <a:t>)</a:t>
                          </a:r>
                          <a:endParaRPr lang="zh-CN" altLang="en-US" sz="2000" b="1" i="0" u="none" strike="noStrike" dirty="0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</a:endParaRPr>
                        </a:p>
                      </a:txBody>
                      <a:tcPr marL="5477" marR="5477" marT="5477" marB="0"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zh-CN" altLang="en-US" sz="2000" b="1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</a:rPr>
                            <a:t>计算资源</a:t>
                          </a:r>
                        </a:p>
                      </a:txBody>
                      <a:tcPr marL="5477" marR="5477" marT="5477" marB="0"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zh-CN" altLang="en-US" sz="2000" b="1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</a:rPr>
                            <a:t>核心困难</a:t>
                          </a:r>
                        </a:p>
                      </a:txBody>
                      <a:tcPr marL="5477" marR="5477" marT="5477" marB="0" anchor="ctr">
                        <a:solidFill>
                          <a:schemeClr val="accent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54606837"/>
                      </a:ext>
                    </a:extLst>
                  </a:tr>
                  <a:tr h="461247"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形状因子</a:t>
                          </a:r>
                        </a:p>
                      </a:txBody>
                      <a:tcPr marL="5477" marR="5477" marT="5477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zh-CN" altLang="en-US" sz="2000" b="0" i="1" u="none" strike="noStrike" smtClean="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zh-CN" altLang="en-US" sz="2000" b="0" i="0" u="none" strike="noStrike" dirty="0">
                            <a:solidFill>
                              <a:srgbClr val="00B05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77" marR="5477" marT="5477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zh-CN" altLang="en-US" sz="2000" b="0" i="1" u="none" strike="noStrike" smtClean="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zh-CN" altLang="en-US" sz="2000" b="0" i="0" u="none" strike="noStrike" dirty="0">
                            <a:solidFill>
                              <a:srgbClr val="00B05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77" marR="5477" marT="5477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1" u="none" strike="noStrike" smtClean="0">
                                    <a:solidFill>
                                      <a:srgbClr val="C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×</m:t>
                                </m:r>
                              </m:oMath>
                            </m:oMathPara>
                          </a14:m>
                          <a:endParaRPr lang="zh-CN" altLang="en-US" sz="2000" b="0" i="0" u="none" strike="noStrike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77" marR="5477" marT="5477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20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</a:rPr>
                            <a:t>计算资源</a:t>
                          </a:r>
                        </a:p>
                      </a:txBody>
                      <a:tcPr marL="5477" marR="5477" marT="5477" marB="0" anchor="ctr"/>
                    </a:tc>
                    <a:extLst>
                      <a:ext uri="{0D108BD9-81ED-4DB2-BD59-A6C34878D82A}">
                        <a16:rowId xmlns:a16="http://schemas.microsoft.com/office/drawing/2014/main" val="3822665803"/>
                      </a:ext>
                    </a:extLst>
                  </a:tr>
                  <a:tr h="46124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轻介子</a:t>
                          </a:r>
                          <a:r>
                            <a:rPr lang="en-US" altLang="zh-CN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LCDA</a:t>
                          </a:r>
                          <a:endParaRPr lang="zh-CN" altLang="en-US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77" marR="5477" marT="5477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zh-CN" altLang="en-US" sz="2000" b="0" i="1" u="none" strike="noStrike" smtClean="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zh-CN" altLang="en-US" sz="2000" b="0" i="0" u="none" strike="noStrike" dirty="0">
                            <a:solidFill>
                              <a:srgbClr val="00B05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77" marR="5477" marT="5477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zh-CN" altLang="en-US" sz="2000" b="0" i="1" u="none" strike="noStrike" smtClean="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zh-CN" altLang="en-US" sz="2000" b="0" i="0" u="none" strike="noStrike" dirty="0">
                            <a:solidFill>
                              <a:srgbClr val="00B05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77" marR="5477" marT="5477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1" u="none" strike="noStrike" smtClean="0">
                                    <a:solidFill>
                                      <a:srgbClr val="C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×</m:t>
                                </m:r>
                              </m:oMath>
                            </m:oMathPara>
                          </a14:m>
                          <a:endParaRPr lang="zh-CN" altLang="en-US" sz="2000" b="0" i="0" u="none" strike="noStrike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77" marR="5477" marT="5477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20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</a:rPr>
                            <a:t>计算资源</a:t>
                          </a:r>
                        </a:p>
                      </a:txBody>
                      <a:tcPr marL="5477" marR="5477" marT="5477" marB="0" anchor="ctr"/>
                    </a:tc>
                    <a:extLst>
                      <a:ext uri="{0D108BD9-81ED-4DB2-BD59-A6C34878D82A}">
                        <a16:rowId xmlns:a16="http://schemas.microsoft.com/office/drawing/2014/main" val="4037393613"/>
                      </a:ext>
                    </a:extLst>
                  </a:tr>
                  <a:tr h="46124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B</a:t>
                          </a:r>
                          <a:r>
                            <a:rPr lang="zh-CN" alt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介子</a:t>
                          </a:r>
                          <a:r>
                            <a:rPr lang="en-US" altLang="zh-CN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LCDA</a:t>
                          </a:r>
                          <a:endParaRPr lang="zh-CN" altLang="en-US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77" marR="5477" marT="5477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zh-CN" altLang="en-US" sz="2000" b="0" i="1" u="none" strike="noStrike" smtClean="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zh-CN" altLang="en-US" sz="2000" b="0" i="0" u="none" strike="noStrike" dirty="0">
                            <a:solidFill>
                              <a:srgbClr val="00B05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77" marR="5477" marT="5477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zh-CN" altLang="en-US" sz="2000" b="0" i="1" u="none" strike="noStrike" smtClean="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zh-CN" altLang="en-US" sz="2000" b="0" i="0" u="none" strike="noStrike" dirty="0">
                            <a:solidFill>
                              <a:srgbClr val="00B05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77" marR="5477" marT="5477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1" u="none" strike="noStrike" smtClean="0">
                                    <a:solidFill>
                                      <a:srgbClr val="C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×</m:t>
                                </m:r>
                              </m:oMath>
                            </m:oMathPara>
                          </a14:m>
                          <a:endParaRPr lang="zh-CN" altLang="en-US" sz="2000" b="0" i="0" u="none" strike="noStrike" dirty="0">
                            <a:solidFill>
                              <a:srgbClr val="C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77" marR="5477" marT="5477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20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</a:rPr>
                            <a:t>计算资源</a:t>
                          </a:r>
                        </a:p>
                      </a:txBody>
                      <a:tcPr marL="5477" marR="5477" marT="5477" marB="0" anchor="ctr"/>
                    </a:tc>
                    <a:extLst>
                      <a:ext uri="{0D108BD9-81ED-4DB2-BD59-A6C34878D82A}">
                        <a16:rowId xmlns:a16="http://schemas.microsoft.com/office/drawing/2014/main" val="7561731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表格 1">
                <a:extLst>
                  <a:ext uri="{FF2B5EF4-FFF2-40B4-BE49-F238E27FC236}">
                    <a16:creationId xmlns:a16="http://schemas.microsoft.com/office/drawing/2014/main" id="{80107E2A-A2A5-445F-8C4C-535D9FC54A1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58990891"/>
                  </p:ext>
                </p:extLst>
              </p:nvPr>
            </p:nvGraphicFramePr>
            <p:xfrm>
              <a:off x="1611954" y="4571888"/>
              <a:ext cx="8845808" cy="1959741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2458746">
                      <a:extLst>
                        <a:ext uri="{9D8B030D-6E8A-4147-A177-3AD203B41FA5}">
                          <a16:colId xmlns:a16="http://schemas.microsoft.com/office/drawing/2014/main" val="4122409018"/>
                        </a:ext>
                      </a:extLst>
                    </a:gridCol>
                    <a:gridCol w="1587147">
                      <a:extLst>
                        <a:ext uri="{9D8B030D-6E8A-4147-A177-3AD203B41FA5}">
                          <a16:colId xmlns:a16="http://schemas.microsoft.com/office/drawing/2014/main" val="1599108611"/>
                        </a:ext>
                      </a:extLst>
                    </a:gridCol>
                    <a:gridCol w="1714949">
                      <a:extLst>
                        <a:ext uri="{9D8B030D-6E8A-4147-A177-3AD203B41FA5}">
                          <a16:colId xmlns:a16="http://schemas.microsoft.com/office/drawing/2014/main" val="858940411"/>
                        </a:ext>
                      </a:extLst>
                    </a:gridCol>
                    <a:gridCol w="1542483">
                      <a:extLst>
                        <a:ext uri="{9D8B030D-6E8A-4147-A177-3AD203B41FA5}">
                          <a16:colId xmlns:a16="http://schemas.microsoft.com/office/drawing/2014/main" val="1146982997"/>
                        </a:ext>
                      </a:extLst>
                    </a:gridCol>
                    <a:gridCol w="1542483">
                      <a:extLst>
                        <a:ext uri="{9D8B030D-6E8A-4147-A177-3AD203B41FA5}">
                          <a16:colId xmlns:a16="http://schemas.microsoft.com/office/drawing/2014/main" val="1034167034"/>
                        </a:ext>
                      </a:extLst>
                    </a:gridCol>
                  </a:tblGrid>
                  <a:tr h="5760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2000" b="1" u="none" strike="noStrike" dirty="0">
                              <a:solidFill>
                                <a:schemeClr val="bg1"/>
                              </a:solidFill>
                              <a:effectLst/>
                            </a:rPr>
                            <a:t>物理量</a:t>
                          </a:r>
                          <a:endParaRPr lang="zh-CN" altLang="en-US" sz="2000" b="1" i="0" u="none" strike="noStrike" dirty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77" marR="5477" marT="5477" marB="0"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2000" b="1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研究方案</a:t>
                          </a:r>
                        </a:p>
                      </a:txBody>
                      <a:tcPr marL="5477" marR="5477" marT="5477" marB="0"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zh-CN" altLang="en-US" sz="2000" b="1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</a:rPr>
                            <a:t>研究基础</a:t>
                          </a:r>
                          <a:r>
                            <a:rPr lang="en-US" altLang="zh-CN" sz="2000" b="1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</a:rPr>
                            <a:t>(</a:t>
                          </a:r>
                          <a:r>
                            <a:rPr lang="zh-CN" altLang="en-US" sz="2000" b="1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</a:rPr>
                            <a:t>组态</a:t>
                          </a:r>
                          <a:r>
                            <a:rPr lang="en-US" altLang="zh-CN" sz="2000" b="1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</a:rPr>
                            <a:t>)</a:t>
                          </a:r>
                          <a:endParaRPr lang="zh-CN" altLang="en-US" sz="2000" b="1" i="0" u="none" strike="noStrike" dirty="0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</a:endParaRPr>
                        </a:p>
                      </a:txBody>
                      <a:tcPr marL="5477" marR="5477" marT="5477" marB="0"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zh-CN" altLang="en-US" sz="2000" b="1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</a:rPr>
                            <a:t>计算资源</a:t>
                          </a:r>
                        </a:p>
                      </a:txBody>
                      <a:tcPr marL="5477" marR="5477" marT="5477" marB="0"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zh-CN" altLang="en-US" sz="2000" b="1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</a:rPr>
                            <a:t>核心困难</a:t>
                          </a:r>
                        </a:p>
                      </a:txBody>
                      <a:tcPr marL="5477" marR="5477" marT="5477" marB="0" anchor="ctr">
                        <a:solidFill>
                          <a:schemeClr val="accent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54606837"/>
                      </a:ext>
                    </a:extLst>
                  </a:tr>
                  <a:tr h="461247"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形状因子</a:t>
                          </a:r>
                        </a:p>
                      </a:txBody>
                      <a:tcPr marL="5477" marR="5477" marT="5477" marB="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5477" marR="5477" marT="5477" marB="0" anchor="ctr">
                        <a:blipFill>
                          <a:blip r:embed="rId2"/>
                          <a:stretch>
                            <a:fillRect l="-155200" t="-124324" r="-304000" b="-2108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5477" marR="5477" marT="5477" marB="0" anchor="ctr">
                        <a:blipFill>
                          <a:blip r:embed="rId2"/>
                          <a:stretch>
                            <a:fillRect l="-234559" t="-124324" r="-179412" b="-2108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5477" marR="5477" marT="5477" marB="0" anchor="ctr">
                        <a:blipFill>
                          <a:blip r:embed="rId2"/>
                          <a:stretch>
                            <a:fillRect l="-376033" t="-124324" r="-101653" b="-2108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20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</a:rPr>
                            <a:t>计算资源</a:t>
                          </a:r>
                        </a:p>
                      </a:txBody>
                      <a:tcPr marL="5477" marR="5477" marT="5477" marB="0" anchor="ctr"/>
                    </a:tc>
                    <a:extLst>
                      <a:ext uri="{0D108BD9-81ED-4DB2-BD59-A6C34878D82A}">
                        <a16:rowId xmlns:a16="http://schemas.microsoft.com/office/drawing/2014/main" val="3822665803"/>
                      </a:ext>
                    </a:extLst>
                  </a:tr>
                  <a:tr h="46124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轻介子</a:t>
                          </a:r>
                          <a:r>
                            <a:rPr lang="en-US" altLang="zh-CN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LCDA</a:t>
                          </a:r>
                          <a:endParaRPr lang="zh-CN" altLang="en-US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77" marR="5477" marT="5477" marB="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5477" marR="5477" marT="5477" marB="0" anchor="ctr">
                        <a:blipFill>
                          <a:blip r:embed="rId2"/>
                          <a:stretch>
                            <a:fillRect l="-155200" t="-230556" r="-304000" b="-11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5477" marR="5477" marT="5477" marB="0" anchor="ctr">
                        <a:blipFill>
                          <a:blip r:embed="rId2"/>
                          <a:stretch>
                            <a:fillRect l="-234559" t="-230556" r="-179412" b="-11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5477" marR="5477" marT="5477" marB="0" anchor="ctr">
                        <a:blipFill>
                          <a:blip r:embed="rId2"/>
                          <a:stretch>
                            <a:fillRect l="-376033" t="-230556" r="-101653" b="-11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20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</a:rPr>
                            <a:t>计算资源</a:t>
                          </a:r>
                        </a:p>
                      </a:txBody>
                      <a:tcPr marL="5477" marR="5477" marT="5477" marB="0" anchor="ctr"/>
                    </a:tc>
                    <a:extLst>
                      <a:ext uri="{0D108BD9-81ED-4DB2-BD59-A6C34878D82A}">
                        <a16:rowId xmlns:a16="http://schemas.microsoft.com/office/drawing/2014/main" val="4037393613"/>
                      </a:ext>
                    </a:extLst>
                  </a:tr>
                  <a:tr h="46124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B</a:t>
                          </a:r>
                          <a:r>
                            <a:rPr lang="zh-CN" alt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介子</a:t>
                          </a:r>
                          <a:r>
                            <a:rPr lang="en-US" altLang="zh-CN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LCDA</a:t>
                          </a:r>
                          <a:endParaRPr lang="zh-CN" altLang="en-US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77" marR="5477" marT="5477" marB="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5477" marR="5477" marT="5477" marB="0" anchor="ctr">
                        <a:blipFill>
                          <a:blip r:embed="rId2"/>
                          <a:stretch>
                            <a:fillRect l="-155200" t="-321622" r="-304000" b="-135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5477" marR="5477" marT="5477" marB="0" anchor="ctr">
                        <a:blipFill>
                          <a:blip r:embed="rId2"/>
                          <a:stretch>
                            <a:fillRect l="-234559" t="-321622" r="-179412" b="-135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5477" marR="5477" marT="5477" marB="0" anchor="ctr">
                        <a:blipFill>
                          <a:blip r:embed="rId2"/>
                          <a:stretch>
                            <a:fillRect l="-376033" t="-321622" r="-101653" b="-135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20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</a:rPr>
                            <a:t>计算资源</a:t>
                          </a:r>
                        </a:p>
                      </a:txBody>
                      <a:tcPr marL="5477" marR="5477" marT="5477" marB="0" anchor="ctr"/>
                    </a:tc>
                    <a:extLst>
                      <a:ext uri="{0D108BD9-81ED-4DB2-BD59-A6C34878D82A}">
                        <a16:rowId xmlns:a16="http://schemas.microsoft.com/office/drawing/2014/main" val="75617315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3" name="组合 2">
            <a:extLst>
              <a:ext uri="{FF2B5EF4-FFF2-40B4-BE49-F238E27FC236}">
                <a16:creationId xmlns:a16="http://schemas.microsoft.com/office/drawing/2014/main" id="{B01ADCFD-E2EE-60D0-1177-B9B04489A393}"/>
              </a:ext>
            </a:extLst>
          </p:cNvPr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4" name="直线连接符 46">
              <a:extLst>
                <a:ext uri="{FF2B5EF4-FFF2-40B4-BE49-F238E27FC236}">
                  <a16:creationId xmlns:a16="http://schemas.microsoft.com/office/drawing/2014/main" id="{DB1A3D7C-0DC5-F203-1BA1-6C6FE8F2782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" name="直线连接符 48">
              <a:extLst>
                <a:ext uri="{FF2B5EF4-FFF2-40B4-BE49-F238E27FC236}">
                  <a16:creationId xmlns:a16="http://schemas.microsoft.com/office/drawing/2014/main" id="{58BABA6D-6F2B-D8BB-3EB3-DD154F2491F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" name="直线连接符 49">
              <a:extLst>
                <a:ext uri="{FF2B5EF4-FFF2-40B4-BE49-F238E27FC236}">
                  <a16:creationId xmlns:a16="http://schemas.microsoft.com/office/drawing/2014/main" id="{A2FF5DAE-BE03-BF03-2E21-EC9727F32DA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" name="Line 2">
              <a:extLst>
                <a:ext uri="{FF2B5EF4-FFF2-40B4-BE49-F238E27FC236}">
                  <a16:creationId xmlns:a16="http://schemas.microsoft.com/office/drawing/2014/main" id="{1F01D795-23B2-D5F9-DEF0-1FD91C0F65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8" name="Text Box 3">
            <a:extLst>
              <a:ext uri="{FF2B5EF4-FFF2-40B4-BE49-F238E27FC236}">
                <a16:creationId xmlns:a16="http://schemas.microsoft.com/office/drawing/2014/main" id="{D209CFC7-6A4A-9C89-864E-C064AFB38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263"/>
            <a:ext cx="119602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Adobe 黑体 Std R" charset="-122"/>
                <a:ea typeface="Adobe 黑体 Std R" charset="-122"/>
              </a:rPr>
              <a:t>Future: Heavy meson</a:t>
            </a:r>
            <a:endParaRPr kumimoji="0" lang="zh-CN" altLang="en-US" sz="2400" b="1" dirty="0">
              <a:solidFill>
                <a:srgbClr val="C00000"/>
              </a:solidFill>
              <a:ea typeface="Adobe 黑体 Std R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表格 8">
                <a:extLst>
                  <a:ext uri="{FF2B5EF4-FFF2-40B4-BE49-F238E27FC236}">
                    <a16:creationId xmlns:a16="http://schemas.microsoft.com/office/drawing/2014/main" id="{19AD9FB6-1803-BEAE-BE18-F9A49DA3494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61629793"/>
                  </p:ext>
                </p:extLst>
              </p:nvPr>
            </p:nvGraphicFramePr>
            <p:xfrm>
              <a:off x="1750111" y="1712112"/>
              <a:ext cx="8707651" cy="2113571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2425921">
                      <a:extLst>
                        <a:ext uri="{9D8B030D-6E8A-4147-A177-3AD203B41FA5}">
                          <a16:colId xmlns:a16="http://schemas.microsoft.com/office/drawing/2014/main" val="4122409018"/>
                        </a:ext>
                      </a:extLst>
                    </a:gridCol>
                    <a:gridCol w="1439976">
                      <a:extLst>
                        <a:ext uri="{9D8B030D-6E8A-4147-A177-3AD203B41FA5}">
                          <a16:colId xmlns:a16="http://schemas.microsoft.com/office/drawing/2014/main" val="1599108611"/>
                        </a:ext>
                      </a:extLst>
                    </a:gridCol>
                    <a:gridCol w="1799970">
                      <a:extLst>
                        <a:ext uri="{9D8B030D-6E8A-4147-A177-3AD203B41FA5}">
                          <a16:colId xmlns:a16="http://schemas.microsoft.com/office/drawing/2014/main" val="858940411"/>
                        </a:ext>
                      </a:extLst>
                    </a:gridCol>
                    <a:gridCol w="1523392">
                      <a:extLst>
                        <a:ext uri="{9D8B030D-6E8A-4147-A177-3AD203B41FA5}">
                          <a16:colId xmlns:a16="http://schemas.microsoft.com/office/drawing/2014/main" val="1034167034"/>
                        </a:ext>
                      </a:extLst>
                    </a:gridCol>
                    <a:gridCol w="1518392">
                      <a:extLst>
                        <a:ext uri="{9D8B030D-6E8A-4147-A177-3AD203B41FA5}">
                          <a16:colId xmlns:a16="http://schemas.microsoft.com/office/drawing/2014/main" val="401626439"/>
                        </a:ext>
                      </a:extLst>
                    </a:gridCol>
                  </a:tblGrid>
                  <a:tr h="5760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2000" b="1" u="none" strike="noStrike" dirty="0">
                              <a:solidFill>
                                <a:schemeClr val="bg1"/>
                              </a:solidFill>
                              <a:effectLst/>
                            </a:rPr>
                            <a:t>物理量</a:t>
                          </a:r>
                          <a:endParaRPr lang="zh-CN" altLang="en-US" sz="2000" b="1" i="0" u="none" strike="noStrike" dirty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77" marR="5477" marT="5477" marB="0"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2000" b="1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研究方案</a:t>
                          </a:r>
                        </a:p>
                      </a:txBody>
                      <a:tcPr marL="5477" marR="5477" marT="5477" marB="0"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zh-CN" altLang="en-US" sz="2000" b="1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</a:rPr>
                            <a:t>研究基础</a:t>
                          </a:r>
                          <a:r>
                            <a:rPr lang="en-US" altLang="zh-CN" sz="2000" b="1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</a:rPr>
                            <a:t>(</a:t>
                          </a:r>
                          <a:r>
                            <a:rPr lang="zh-CN" altLang="en-US" sz="2000" b="1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</a:rPr>
                            <a:t>组态</a:t>
                          </a:r>
                          <a:r>
                            <a:rPr lang="en-US" altLang="zh-CN" sz="2000" b="1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</a:rPr>
                            <a:t>)</a:t>
                          </a:r>
                          <a:endParaRPr lang="zh-CN" altLang="en-US" sz="2000" b="1" i="0" u="none" strike="noStrike" dirty="0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</a:endParaRPr>
                        </a:p>
                      </a:txBody>
                      <a:tcPr marL="5477" marR="5477" marT="5477" marB="0"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zh-CN" altLang="en-US" sz="2000" b="1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</a:rPr>
                            <a:t>计算资源</a:t>
                          </a:r>
                        </a:p>
                      </a:txBody>
                      <a:tcPr marL="5477" marR="5477" marT="5477" marB="0"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zh-CN" altLang="en-US" sz="2000" b="1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</a:rPr>
                            <a:t>核心困难</a:t>
                          </a:r>
                        </a:p>
                      </a:txBody>
                      <a:tcPr marL="5477" marR="5477" marT="5477" marB="0" anchor="ctr">
                        <a:solidFill>
                          <a:schemeClr val="accent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54606837"/>
                      </a:ext>
                    </a:extLst>
                  </a:tr>
                  <a:tr h="461247"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形状因子</a:t>
                          </a:r>
                        </a:p>
                      </a:txBody>
                      <a:tcPr marL="5477" marR="5477" marT="5477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zh-CN" altLang="en-US" sz="2000" b="0" i="1" u="none" strike="noStrike" smtClean="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zh-CN" altLang="en-US" sz="2000" b="0" i="0" u="none" strike="noStrike" dirty="0">
                            <a:solidFill>
                              <a:srgbClr val="00B05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77" marR="5477" marT="5477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1" u="none" strike="noStrike" smtClean="0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×</m:t>
                                </m:r>
                              </m:oMath>
                            </m:oMathPara>
                          </a14:m>
                          <a:endParaRPr lang="zh-CN" altLang="en-US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77" marR="5477" marT="5477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1" u="none" strike="noStrike" smtClean="0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×</m:t>
                                </m:r>
                              </m:oMath>
                            </m:oMathPara>
                          </a14:m>
                          <a:endParaRPr lang="zh-CN" altLang="en-US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77" marR="5477" marT="5477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20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</a:rPr>
                            <a:t>组态</a:t>
                          </a:r>
                        </a:p>
                      </a:txBody>
                      <a:tcPr marL="5477" marR="5477" marT="5477" marB="0" anchor="ctr"/>
                    </a:tc>
                    <a:extLst>
                      <a:ext uri="{0D108BD9-81ED-4DB2-BD59-A6C34878D82A}">
                        <a16:rowId xmlns:a16="http://schemas.microsoft.com/office/drawing/2014/main" val="3822665803"/>
                      </a:ext>
                    </a:extLst>
                  </a:tr>
                  <a:tr h="46124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轻介子</a:t>
                          </a:r>
                          <a:r>
                            <a:rPr lang="en-US" altLang="zh-CN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LCDA</a:t>
                          </a:r>
                          <a:endParaRPr lang="zh-CN" altLang="en-US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77" marR="5477" marT="5477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2800" b="0" i="0" u="none" strike="noStrike" dirty="0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⍻</a:t>
                          </a:r>
                        </a:p>
                      </a:txBody>
                      <a:tcPr marL="5477" marR="5477" marT="5477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1" u="none" strike="noStrike" smtClean="0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×</m:t>
                                </m:r>
                              </m:oMath>
                            </m:oMathPara>
                          </a14:m>
                          <a:endParaRPr lang="zh-CN" altLang="en-US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77" marR="5477" marT="5477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1" u="none" strike="noStrike" smtClean="0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×</m:t>
                                </m:r>
                              </m:oMath>
                            </m:oMathPara>
                          </a14:m>
                          <a:endParaRPr lang="zh-CN" altLang="en-US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77" marR="5477" marT="5477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20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</a:rPr>
                            <a:t>研究方案</a:t>
                          </a:r>
                          <a:endParaRPr lang="en-US" altLang="zh-CN" sz="20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</a:endParaRPr>
                        </a:p>
                        <a:p>
                          <a:pPr marL="0" marR="0" lvl="0" indent="0" algn="ctr" defTabSz="4572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</a:rPr>
                            <a:t>+</a:t>
                          </a:r>
                          <a:r>
                            <a:rPr lang="zh-CN" altLang="en-US" sz="20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</a:rPr>
                            <a:t>组态</a:t>
                          </a:r>
                        </a:p>
                      </a:txBody>
                      <a:tcPr marL="5477" marR="5477" marT="5477" marB="0" anchor="ctr"/>
                    </a:tc>
                    <a:extLst>
                      <a:ext uri="{0D108BD9-81ED-4DB2-BD59-A6C34878D82A}">
                        <a16:rowId xmlns:a16="http://schemas.microsoft.com/office/drawing/2014/main" val="4037393613"/>
                      </a:ext>
                    </a:extLst>
                  </a:tr>
                  <a:tr h="46124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B</a:t>
                          </a:r>
                          <a:r>
                            <a:rPr lang="zh-CN" alt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介子</a:t>
                          </a:r>
                          <a:r>
                            <a:rPr lang="en-US" altLang="zh-CN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LCDA</a:t>
                          </a:r>
                          <a:endParaRPr lang="zh-CN" altLang="en-US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77" marR="5477" marT="5477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1" u="none" strike="noStrike" smtClean="0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×</m:t>
                                </m:r>
                              </m:oMath>
                            </m:oMathPara>
                          </a14:m>
                          <a:endParaRPr lang="zh-CN" altLang="en-US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77" marR="5477" marT="5477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1" u="none" strike="noStrike" smtClean="0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×</m:t>
                                </m:r>
                              </m:oMath>
                            </m:oMathPara>
                          </a14:m>
                          <a:endParaRPr lang="zh-CN" altLang="en-US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77" marR="5477" marT="5477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1" u="none" strike="noStrike" smtClean="0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×</m:t>
                                </m:r>
                              </m:oMath>
                            </m:oMathPara>
                          </a14:m>
                          <a:endParaRPr lang="zh-CN" altLang="en-US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77" marR="5477" marT="5477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20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</a:rPr>
                            <a:t>研究方案</a:t>
                          </a:r>
                        </a:p>
                      </a:txBody>
                      <a:tcPr marL="5477" marR="5477" marT="5477" marB="0" anchor="ctr"/>
                    </a:tc>
                    <a:extLst>
                      <a:ext uri="{0D108BD9-81ED-4DB2-BD59-A6C34878D82A}">
                        <a16:rowId xmlns:a16="http://schemas.microsoft.com/office/drawing/2014/main" val="7561731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表格 8">
                <a:extLst>
                  <a:ext uri="{FF2B5EF4-FFF2-40B4-BE49-F238E27FC236}">
                    <a16:creationId xmlns:a16="http://schemas.microsoft.com/office/drawing/2014/main" id="{19AD9FB6-1803-BEAE-BE18-F9A49DA3494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61629793"/>
                  </p:ext>
                </p:extLst>
              </p:nvPr>
            </p:nvGraphicFramePr>
            <p:xfrm>
              <a:off x="1750111" y="1712112"/>
              <a:ext cx="8707651" cy="2113571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2425921">
                      <a:extLst>
                        <a:ext uri="{9D8B030D-6E8A-4147-A177-3AD203B41FA5}">
                          <a16:colId xmlns:a16="http://schemas.microsoft.com/office/drawing/2014/main" val="4122409018"/>
                        </a:ext>
                      </a:extLst>
                    </a:gridCol>
                    <a:gridCol w="1439976">
                      <a:extLst>
                        <a:ext uri="{9D8B030D-6E8A-4147-A177-3AD203B41FA5}">
                          <a16:colId xmlns:a16="http://schemas.microsoft.com/office/drawing/2014/main" val="1599108611"/>
                        </a:ext>
                      </a:extLst>
                    </a:gridCol>
                    <a:gridCol w="1799970">
                      <a:extLst>
                        <a:ext uri="{9D8B030D-6E8A-4147-A177-3AD203B41FA5}">
                          <a16:colId xmlns:a16="http://schemas.microsoft.com/office/drawing/2014/main" val="858940411"/>
                        </a:ext>
                      </a:extLst>
                    </a:gridCol>
                    <a:gridCol w="1523392">
                      <a:extLst>
                        <a:ext uri="{9D8B030D-6E8A-4147-A177-3AD203B41FA5}">
                          <a16:colId xmlns:a16="http://schemas.microsoft.com/office/drawing/2014/main" val="1034167034"/>
                        </a:ext>
                      </a:extLst>
                    </a:gridCol>
                    <a:gridCol w="1518392">
                      <a:extLst>
                        <a:ext uri="{9D8B030D-6E8A-4147-A177-3AD203B41FA5}">
                          <a16:colId xmlns:a16="http://schemas.microsoft.com/office/drawing/2014/main" val="401626439"/>
                        </a:ext>
                      </a:extLst>
                    </a:gridCol>
                  </a:tblGrid>
                  <a:tr h="5760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2000" b="1" u="none" strike="noStrike" dirty="0">
                              <a:solidFill>
                                <a:schemeClr val="bg1"/>
                              </a:solidFill>
                              <a:effectLst/>
                            </a:rPr>
                            <a:t>物理量</a:t>
                          </a:r>
                          <a:endParaRPr lang="zh-CN" altLang="en-US" sz="2000" b="1" i="0" u="none" strike="noStrike" dirty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77" marR="5477" marT="5477" marB="0"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2000" b="1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研究方案</a:t>
                          </a:r>
                        </a:p>
                      </a:txBody>
                      <a:tcPr marL="5477" marR="5477" marT="5477" marB="0"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zh-CN" altLang="en-US" sz="2000" b="1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</a:rPr>
                            <a:t>研究基础</a:t>
                          </a:r>
                          <a:r>
                            <a:rPr lang="en-US" altLang="zh-CN" sz="2000" b="1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</a:rPr>
                            <a:t>(</a:t>
                          </a:r>
                          <a:r>
                            <a:rPr lang="zh-CN" altLang="en-US" sz="2000" b="1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</a:rPr>
                            <a:t>组态</a:t>
                          </a:r>
                          <a:r>
                            <a:rPr lang="en-US" altLang="zh-CN" sz="2000" b="1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</a:rPr>
                            <a:t>)</a:t>
                          </a:r>
                          <a:endParaRPr lang="zh-CN" altLang="en-US" sz="2000" b="1" i="0" u="none" strike="noStrike" dirty="0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</a:endParaRPr>
                        </a:p>
                      </a:txBody>
                      <a:tcPr marL="5477" marR="5477" marT="5477" marB="0"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zh-CN" altLang="en-US" sz="2000" b="1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</a:rPr>
                            <a:t>计算资源</a:t>
                          </a:r>
                        </a:p>
                      </a:txBody>
                      <a:tcPr marL="5477" marR="5477" marT="5477" marB="0"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zh-CN" altLang="en-US" sz="2000" b="1" i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</a:rPr>
                            <a:t>核心困难</a:t>
                          </a:r>
                        </a:p>
                      </a:txBody>
                      <a:tcPr marL="5477" marR="5477" marT="5477" marB="0" anchor="ctr">
                        <a:solidFill>
                          <a:schemeClr val="accent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54606837"/>
                      </a:ext>
                    </a:extLst>
                  </a:tr>
                  <a:tr h="461247"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形状因子</a:t>
                          </a:r>
                        </a:p>
                      </a:txBody>
                      <a:tcPr marL="5477" marR="5477" marT="5477" marB="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5477" marR="5477" marT="5477" marB="0" anchor="ctr">
                        <a:blipFill>
                          <a:blip r:embed="rId3"/>
                          <a:stretch>
                            <a:fillRect l="-167544" t="-130556" r="-335965" b="-252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5477" marR="5477" marT="5477" marB="0" anchor="ctr">
                        <a:blipFill>
                          <a:blip r:embed="rId3"/>
                          <a:stretch>
                            <a:fillRect l="-214789" t="-130556" r="-169718" b="-252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5477" marR="5477" marT="5477" marB="0" anchor="ctr">
                        <a:blipFill>
                          <a:blip r:embed="rId3"/>
                          <a:stretch>
                            <a:fillRect l="-372500" t="-130556" r="-100833" b="-252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20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</a:rPr>
                            <a:t>组态</a:t>
                          </a:r>
                        </a:p>
                      </a:txBody>
                      <a:tcPr marL="5477" marR="5477" marT="5477" marB="0" anchor="ctr"/>
                    </a:tc>
                    <a:extLst>
                      <a:ext uri="{0D108BD9-81ED-4DB2-BD59-A6C34878D82A}">
                        <a16:rowId xmlns:a16="http://schemas.microsoft.com/office/drawing/2014/main" val="3822665803"/>
                      </a:ext>
                    </a:extLst>
                  </a:tr>
                  <a:tr h="61507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轻介子</a:t>
                          </a:r>
                          <a:r>
                            <a:rPr lang="en-US" altLang="zh-CN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LCDA</a:t>
                          </a:r>
                          <a:endParaRPr lang="zh-CN" altLang="en-US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77" marR="5477" marT="5477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2800" b="0" i="0" u="none" strike="noStrike" dirty="0">
                              <a:solidFill>
                                <a:srgbClr val="00B050"/>
                              </a:solidFill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⍻</a:t>
                          </a:r>
                        </a:p>
                      </a:txBody>
                      <a:tcPr marL="5477" marR="5477" marT="5477" marB="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5477" marR="5477" marT="5477" marB="0" anchor="ctr">
                        <a:blipFill>
                          <a:blip r:embed="rId3"/>
                          <a:stretch>
                            <a:fillRect l="-214789" t="-169388" r="-169718" b="-857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5477" marR="5477" marT="5477" marB="0" anchor="ctr">
                        <a:blipFill>
                          <a:blip r:embed="rId3"/>
                          <a:stretch>
                            <a:fillRect l="-372500" t="-169388" r="-100833" b="-857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20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</a:rPr>
                            <a:t>研究方案</a:t>
                          </a:r>
                          <a:endParaRPr lang="en-US" altLang="zh-CN" sz="20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</a:endParaRPr>
                        </a:p>
                        <a:p>
                          <a:pPr marL="0" marR="0" lvl="0" indent="0" algn="ctr" defTabSz="4572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</a:rPr>
                            <a:t>+</a:t>
                          </a:r>
                          <a:r>
                            <a:rPr lang="zh-CN" altLang="en-US" sz="20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</a:rPr>
                            <a:t>组态</a:t>
                          </a:r>
                        </a:p>
                      </a:txBody>
                      <a:tcPr marL="5477" marR="5477" marT="5477" marB="0" anchor="ctr"/>
                    </a:tc>
                    <a:extLst>
                      <a:ext uri="{0D108BD9-81ED-4DB2-BD59-A6C34878D82A}">
                        <a16:rowId xmlns:a16="http://schemas.microsoft.com/office/drawing/2014/main" val="4037393613"/>
                      </a:ext>
                    </a:extLst>
                  </a:tr>
                  <a:tr h="46124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B</a:t>
                          </a:r>
                          <a:r>
                            <a:rPr lang="zh-CN" alt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介子</a:t>
                          </a:r>
                          <a:r>
                            <a:rPr lang="en-US" altLang="zh-CN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LCDA</a:t>
                          </a:r>
                          <a:endParaRPr lang="zh-CN" altLang="en-US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5477" marR="5477" marT="5477" marB="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5477" marR="5477" marT="5477" marB="0" anchor="ctr">
                        <a:blipFill>
                          <a:blip r:embed="rId3"/>
                          <a:stretch>
                            <a:fillRect l="-167544" t="-356757" r="-335965" b="-135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5477" marR="5477" marT="5477" marB="0" anchor="ctr">
                        <a:blipFill>
                          <a:blip r:embed="rId3"/>
                          <a:stretch>
                            <a:fillRect l="-214789" t="-356757" r="-169718" b="-135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5477" marR="5477" marT="5477" marB="0" anchor="ctr">
                        <a:blipFill>
                          <a:blip r:embed="rId3"/>
                          <a:stretch>
                            <a:fillRect l="-372500" t="-356757" r="-100833" b="-135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20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宋体" panose="02010600030101010101" pitchFamily="2" charset="-122"/>
                            </a:rPr>
                            <a:t>研究方案</a:t>
                          </a:r>
                        </a:p>
                      </a:txBody>
                      <a:tcPr marL="5477" marR="5477" marT="5477" marB="0" anchor="ctr"/>
                    </a:tc>
                    <a:extLst>
                      <a:ext uri="{0D108BD9-81ED-4DB2-BD59-A6C34878D82A}">
                        <a16:rowId xmlns:a16="http://schemas.microsoft.com/office/drawing/2014/main" val="7561731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文本框 10">
            <a:extLst>
              <a:ext uri="{FF2B5EF4-FFF2-40B4-BE49-F238E27FC236}">
                <a16:creationId xmlns:a16="http://schemas.microsoft.com/office/drawing/2014/main" id="{F1C9020E-82D4-9AC3-0CE4-470D573EA117}"/>
              </a:ext>
            </a:extLst>
          </p:cNvPr>
          <p:cNvSpPr txBox="1"/>
          <p:nvPr/>
        </p:nvSpPr>
        <p:spPr>
          <a:xfrm>
            <a:off x="-15776" y="1122091"/>
            <a:ext cx="69340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介子衰变精确计算</a:t>
            </a:r>
            <a:r>
              <a:rPr lang="zh-CN" altLang="en-US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的难点</a:t>
            </a:r>
            <a:r>
              <a:rPr lang="en-US" altLang="zh-CN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(Before)</a:t>
            </a:r>
            <a:endParaRPr lang="zh-CN" altLang="en-US" sz="28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8BF793B-8678-11E4-4D6D-95A467E54FE3}"/>
              </a:ext>
            </a:extLst>
          </p:cNvPr>
          <p:cNvSpPr txBox="1"/>
          <p:nvPr/>
        </p:nvSpPr>
        <p:spPr>
          <a:xfrm>
            <a:off x="276096" y="3930201"/>
            <a:ext cx="54599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介子衰变精确计算</a:t>
            </a:r>
            <a:r>
              <a:rPr lang="zh-CN" altLang="en-US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的难点</a:t>
            </a:r>
            <a:r>
              <a:rPr lang="en-US" altLang="zh-CN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(Now)</a:t>
            </a:r>
            <a:endParaRPr lang="zh-CN" altLang="en-US" sz="28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灯片编号占位符 4">
            <a:extLst>
              <a:ext uri="{FF2B5EF4-FFF2-40B4-BE49-F238E27FC236}">
                <a16:creationId xmlns:a16="http://schemas.microsoft.com/office/drawing/2014/main" id="{C8E066DA-3610-094A-6C64-158FC457E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4CE5666D-7C05-6F42-AA6E-EF672ADC667E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54</a:t>
            </a:fld>
            <a:endParaRPr kumimoji="0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584322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灯片编号占位符 4">
            <a:extLst>
              <a:ext uri="{FF2B5EF4-FFF2-40B4-BE49-F238E27FC236}">
                <a16:creationId xmlns:a16="http://schemas.microsoft.com/office/drawing/2014/main" id="{852EA871-7568-1445-B43B-FA9CFDF63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7E453671-83D5-B443-A152-F280D1509DD0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55</a:t>
            </a:fld>
            <a:endParaRPr kumimoji="0" lang="zh-CN" altLang="en-US" sz="2800" dirty="0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BF13855F-D748-DC4A-83B3-BC5898E65CB7}"/>
              </a:ext>
            </a:extLst>
          </p:cNvPr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18" name="直线连接符 46">
              <a:extLst>
                <a:ext uri="{FF2B5EF4-FFF2-40B4-BE49-F238E27FC236}">
                  <a16:creationId xmlns:a16="http://schemas.microsoft.com/office/drawing/2014/main" id="{2689A506-D5B2-214F-AE1B-8F48DE292C0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直线连接符 48">
              <a:extLst>
                <a:ext uri="{FF2B5EF4-FFF2-40B4-BE49-F238E27FC236}">
                  <a16:creationId xmlns:a16="http://schemas.microsoft.com/office/drawing/2014/main" id="{7AE6ED9B-75E7-4A4C-86DC-CF7DDBFE25A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直线连接符 49">
              <a:extLst>
                <a:ext uri="{FF2B5EF4-FFF2-40B4-BE49-F238E27FC236}">
                  <a16:creationId xmlns:a16="http://schemas.microsoft.com/office/drawing/2014/main" id="{B2125E17-3C39-E443-96EB-746719936B0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" name="Line 2">
              <a:extLst>
                <a:ext uri="{FF2B5EF4-FFF2-40B4-BE49-F238E27FC236}">
                  <a16:creationId xmlns:a16="http://schemas.microsoft.com/office/drawing/2014/main" id="{18FF59F1-E456-1444-AC02-6C01D82206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AB6CD93A-B735-4107-8661-EF448B8004FF}"/>
              </a:ext>
            </a:extLst>
          </p:cNvPr>
          <p:cNvSpPr txBox="1"/>
          <p:nvPr/>
        </p:nvSpPr>
        <p:spPr>
          <a:xfrm>
            <a:off x="1776080" y="1082139"/>
            <a:ext cx="21599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latin typeface="SimSun" panose="02010600030101010101" pitchFamily="2" charset="-122"/>
                <a:ea typeface="SimSun" panose="02010600030101010101" pitchFamily="2" charset="-122"/>
              </a:rPr>
              <a:t>理论研究</a:t>
            </a:r>
            <a:endParaRPr lang="zh-CN" altLang="en-US" sz="32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63DF045-1440-4046-8EEC-B1A7848967F5}"/>
              </a:ext>
            </a:extLst>
          </p:cNvPr>
          <p:cNvSpPr txBox="1"/>
          <p:nvPr/>
        </p:nvSpPr>
        <p:spPr>
          <a:xfrm>
            <a:off x="7279771" y="1233347"/>
            <a:ext cx="62368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latin typeface="SimSun" panose="02010600030101010101" pitchFamily="2" charset="-122"/>
                <a:ea typeface="SimSun" panose="02010600030101010101" pitchFamily="2" charset="-122"/>
              </a:rPr>
              <a:t>格点</a:t>
            </a:r>
            <a:r>
              <a:rPr lang="en-US" altLang="zh-CN" sz="3200" b="1" dirty="0">
                <a:latin typeface="SimSun" panose="02010600030101010101" pitchFamily="2" charset="-122"/>
                <a:ea typeface="SimSun" panose="02010600030101010101" pitchFamily="2" charset="-122"/>
              </a:rPr>
              <a:t>QCD</a:t>
            </a:r>
            <a:r>
              <a:rPr lang="zh-CN" altLang="en-US" sz="3200" b="1" dirty="0">
                <a:latin typeface="SimSun" panose="02010600030101010101" pitchFamily="2" charset="-122"/>
                <a:ea typeface="SimSun" panose="02010600030101010101" pitchFamily="2" charset="-122"/>
              </a:rPr>
              <a:t>计算</a:t>
            </a:r>
            <a:endParaRPr lang="zh-CN" altLang="en-US" sz="32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A7A92D7-62B6-C021-922C-43BAAD9FF0C4}"/>
              </a:ext>
            </a:extLst>
          </p:cNvPr>
          <p:cNvSpPr txBox="1"/>
          <p:nvPr/>
        </p:nvSpPr>
        <p:spPr>
          <a:xfrm>
            <a:off x="980586" y="2127225"/>
            <a:ext cx="530915" cy="5346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kumimoji="1" lang="zh-CN" altLang="en-US" sz="2400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0E591019-4A76-11AD-64D3-B1B6530DD533}"/>
              </a:ext>
            </a:extLst>
          </p:cNvPr>
          <p:cNvSpPr txBox="1"/>
          <p:nvPr/>
        </p:nvSpPr>
        <p:spPr>
          <a:xfrm>
            <a:off x="4024373" y="3194312"/>
            <a:ext cx="15068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fr-FR" dirty="0">
                <a:solidFill>
                  <a:srgbClr val="C00000"/>
                </a:solidFill>
              </a:rPr>
              <a:t>正在</a:t>
            </a:r>
            <a:r>
              <a:rPr lang="zh-CN" altLang="en-US" dirty="0">
                <a:solidFill>
                  <a:srgbClr val="C00000"/>
                </a:solidFill>
              </a:rPr>
              <a:t>预研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45C09E52-54BD-49A5-0E6F-4AA22132DFF5}"/>
              </a:ext>
            </a:extLst>
          </p:cNvPr>
          <p:cNvSpPr txBox="1"/>
          <p:nvPr/>
        </p:nvSpPr>
        <p:spPr>
          <a:xfrm>
            <a:off x="468997" y="4182746"/>
            <a:ext cx="62368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 typeface="Wingdings" pitchFamily="2" charset="2"/>
              <a:buChar char="Ø"/>
            </a:pPr>
            <a:endParaRPr lang="zh-CN" altLang="en-US" sz="2800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cxnSp>
        <p:nvCxnSpPr>
          <p:cNvPr id="39" name="直线连接符 38">
            <a:extLst>
              <a:ext uri="{FF2B5EF4-FFF2-40B4-BE49-F238E27FC236}">
                <a16:creationId xmlns:a16="http://schemas.microsoft.com/office/drawing/2014/main" id="{C79BF92D-FF9B-7C13-EE41-FBDC78A79D9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155999" y="1029040"/>
            <a:ext cx="0" cy="4592234"/>
          </a:xfrm>
          <a:prstGeom prst="line">
            <a:avLst/>
          </a:prstGeom>
          <a:noFill/>
          <a:ln w="3810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AutoShape 12">
                <a:extLst>
                  <a:ext uri="{FF2B5EF4-FFF2-40B4-BE49-F238E27FC236}">
                    <a16:creationId xmlns:a16="http://schemas.microsoft.com/office/drawing/2014/main" id="{F9262F59-0E82-F7BE-56F2-1262CFAFF6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032" y="1745451"/>
                <a:ext cx="5325855" cy="3845513"/>
              </a:xfrm>
              <a:prstGeom prst="wedgeRectCallout">
                <a:avLst>
                  <a:gd name="adj1" fmla="val 49586"/>
                  <a:gd name="adj2" fmla="val 11308"/>
                </a:avLst>
              </a:prstGeom>
              <a:solidFill>
                <a:schemeClr val="bg1">
                  <a:lumMod val="85000"/>
                </a:schemeClr>
              </a:solidFill>
              <a:ln w="12700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514350" indent="-51435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zh-CN" altLang="en-US" sz="2800" b="1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因子化中的幂次修正问题：</a:t>
                </a:r>
                <a:endParaRPr lang="en-US" altLang="zh-CN" sz="2800" b="1" dirty="0">
                  <a:latin typeface="SimSun" panose="02010600030101010101" pitchFamily="2" charset="-122"/>
                  <a:ea typeface="SimSun" panose="02010600030101010101" pitchFamily="2" charset="-122"/>
                </a:endParaRPr>
              </a:p>
              <a:p>
                <a:pPr marL="108585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zh-CN" altLang="en-US" sz="2400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重夸克</a:t>
                </a:r>
                <a:r>
                  <a:rPr lang="zh-CN" altLang="en-US" sz="2400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味道对称性</a:t>
                </a:r>
                <a:r>
                  <a:rPr lang="zh-CN" altLang="en-US" sz="2000" dirty="0">
                    <a:latin typeface="SimSun" panose="02010600030101010101" pitchFamily="2" charset="-122"/>
                    <a:ea typeface="SimSun" panose="02010600030101010101" pitchFamily="2" charset="-122"/>
                    <a:cs typeface="Times New Roman" panose="02020603050405020304" pitchFamily="18" charset="0"/>
                  </a:rPr>
                  <a:t>：</a:t>
                </a:r>
                <a:r>
                  <a:rPr kumimoji="1" lang="en-US" altLang="zh-CN" sz="2000" dirty="0">
                    <a:latin typeface="SimSun" panose="02010600030101010101" pitchFamily="2" charset="-122"/>
                    <a:ea typeface="SimSun" panose="02010600030101010101" pitchFamily="2" charset="-122"/>
                    <a:cs typeface="Times New Roman" panose="02020603050405020304" pitchFamily="18" charset="0"/>
                  </a:rPr>
                  <a:t>2409.00632</a:t>
                </a:r>
              </a:p>
              <a:p>
                <a:pPr marL="108585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zh-CN" altLang="en-US" sz="2400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高扭度算符修正</a:t>
                </a:r>
                <a:r>
                  <a:rPr lang="zh-CN" altLang="en-US" sz="2000" dirty="0">
                    <a:latin typeface="SimSun" panose="02010600030101010101" pitchFamily="2" charset="-122"/>
                    <a:ea typeface="SimSun" panose="02010600030101010101" pitchFamily="2" charset="-122"/>
                    <a:cs typeface="Times New Roman" panose="02020603050405020304" pitchFamily="18" charset="0"/>
                  </a:rPr>
                  <a:t>：</a:t>
                </a:r>
                <a:r>
                  <a:rPr kumimoji="1" lang="en-US" altLang="zh-CN" sz="2000" dirty="0">
                    <a:latin typeface="SimSun" panose="02010600030101010101" pitchFamily="2" charset="-122"/>
                    <a:ea typeface="SimSun" panose="02010600030101010101" pitchFamily="2" charset="-122"/>
                    <a:cs typeface="Times New Roman" panose="02020603050405020304" pitchFamily="18" charset="0"/>
                  </a:rPr>
                  <a:t>2408.13486</a:t>
                </a:r>
              </a:p>
              <a:p>
                <a:pPr marL="108585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zh-CN" altLang="en-US" sz="2400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端点区域：增大动量</a:t>
                </a:r>
                <a:endParaRPr kumimoji="1" lang="en-US" altLang="zh-CN" sz="2400" dirty="0">
                  <a:latin typeface="SimSun" panose="02010600030101010101" pitchFamily="2" charset="-122"/>
                  <a:ea typeface="SimSun" panose="02010600030101010101" pitchFamily="2" charset="-122"/>
                </a:endParaRPr>
              </a:p>
              <a:p>
                <a:pPr marL="342900" indent="-34290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zh-CN" altLang="en-US" sz="2800" b="1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唯象应用</a:t>
                </a:r>
                <a:r>
                  <a:rPr lang="zh-CN" altLang="en-US" sz="2800" b="1" dirty="0">
                    <a:latin typeface="SimSun" panose="02010600030101010101" pitchFamily="2" charset="-122"/>
                    <a:ea typeface="SimSun" panose="02010600030101010101" pitchFamily="2" charset="-122"/>
                    <a:sym typeface="Wingdings" pitchFamily="2" charset="2"/>
                  </a:rPr>
                  <a:t>：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CN" sz="2800" b="1" i="1" smtClean="0">
                            <a:latin typeface="Cambria Math" panose="02040503050406030204" pitchFamily="18" charset="0"/>
                            <a:ea typeface="SimSun" panose="02010600030101010101" pitchFamily="2" charset="-122"/>
                            <a:sym typeface="Wingdings" pitchFamily="2" charset="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800" b="1" i="1" smtClean="0">
                                <a:latin typeface="Cambria Math" panose="02040503050406030204" pitchFamily="18" charset="0"/>
                                <a:ea typeface="SimSun" panose="02010600030101010101" pitchFamily="2" charset="-122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altLang="zh-CN" sz="2800" b="1" i="1" smtClean="0">
                                <a:latin typeface="Cambria Math" panose="02040503050406030204" pitchFamily="18" charset="0"/>
                                <a:ea typeface="SimSun" panose="02010600030101010101" pitchFamily="2" charset="-122"/>
                                <a:sym typeface="Wingdings" pitchFamily="2" charset="2"/>
                              </a:rPr>
                              <m:t>𝑽</m:t>
                            </m:r>
                          </m:e>
                          <m:sub>
                            <m:r>
                              <a:rPr lang="en-US" altLang="zh-CN" sz="2800" b="1" i="1" smtClean="0">
                                <a:latin typeface="Cambria Math" panose="02040503050406030204" pitchFamily="18" charset="0"/>
                                <a:ea typeface="SimSun" panose="02010600030101010101" pitchFamily="2" charset="-122"/>
                                <a:sym typeface="Wingdings" pitchFamily="2" charset="2"/>
                              </a:rPr>
                              <m:t>𝒖𝒃</m:t>
                            </m:r>
                          </m:sub>
                        </m:sSub>
                      </m:e>
                    </m:d>
                    <m:r>
                      <a:rPr lang="en-US" altLang="zh-CN" sz="2800" b="1" i="0" smtClean="0">
                        <a:latin typeface="Cambria Math" panose="02040503050406030204" pitchFamily="18" charset="0"/>
                        <a:ea typeface="SimSun" panose="02010600030101010101" pitchFamily="2" charset="-122"/>
                        <a:sym typeface="Wingdings" pitchFamily="2" charset="2"/>
                      </a:rPr>
                      <m:t> </m:t>
                    </m:r>
                  </m:oMath>
                </a14:m>
                <a:endParaRPr kumimoji="1" lang="zh-CN" altLang="en-US" sz="1800" dirty="0">
                  <a:latin typeface="SimSun" panose="02010600030101010101" pitchFamily="2" charset="-122"/>
                  <a:ea typeface="SimSun" panose="02010600030101010101" pitchFamily="2" charset="-122"/>
                </a:endParaRPr>
              </a:p>
              <a:p>
                <a:pPr marL="514350" indent="-514350">
                  <a:buFont typeface="Wingdings" pitchFamily="2" charset="2"/>
                  <a:buChar char="Ø"/>
                </a:pPr>
                <a:endParaRPr lang="zh-CN" altLang="en-US" sz="2000" b="1" dirty="0">
                  <a:latin typeface="SimSun" panose="02010600030101010101" pitchFamily="2" charset="-122"/>
                  <a:ea typeface="SimSun" panose="02010600030101010101" pitchFamily="2" charset="-122"/>
                </a:endParaRPr>
              </a:p>
            </p:txBody>
          </p:sp>
        </mc:Choice>
        <mc:Fallback xmlns="">
          <p:sp>
            <p:nvSpPr>
              <p:cNvPr id="5" name="AutoShape 12">
                <a:extLst>
                  <a:ext uri="{FF2B5EF4-FFF2-40B4-BE49-F238E27FC236}">
                    <a16:creationId xmlns:a16="http://schemas.microsoft.com/office/drawing/2014/main" id="{F9262F59-0E82-F7BE-56F2-1262CFAFF6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7032" y="1745451"/>
                <a:ext cx="5325855" cy="3845513"/>
              </a:xfrm>
              <a:prstGeom prst="wedgeRectCallout">
                <a:avLst>
                  <a:gd name="adj1" fmla="val 49586"/>
                  <a:gd name="adj2" fmla="val 11308"/>
                </a:avLst>
              </a:prstGeom>
              <a:blipFill>
                <a:blip r:embed="rId3"/>
                <a:stretch>
                  <a:fillRect l="-1900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AutoShape 12">
                <a:extLst>
                  <a:ext uri="{FF2B5EF4-FFF2-40B4-BE49-F238E27FC236}">
                    <a16:creationId xmlns:a16="http://schemas.microsoft.com/office/drawing/2014/main" id="{9AA78C12-BA1B-F891-D94C-FBA1D217D2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3547" y="1818122"/>
                <a:ext cx="5471419" cy="3803152"/>
              </a:xfrm>
              <a:prstGeom prst="wedgeRectCallout">
                <a:avLst>
                  <a:gd name="adj1" fmla="val 49586"/>
                  <a:gd name="adj2" fmla="val 11308"/>
                </a:avLst>
              </a:prstGeom>
              <a:solidFill>
                <a:schemeClr val="bg1">
                  <a:lumMod val="85000"/>
                </a:schemeClr>
              </a:solidFill>
              <a:ln w="12700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514350" indent="-51435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zh-CN" altLang="en-US" sz="2800" b="1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严格控制格点系统误差：</a:t>
                </a:r>
              </a:p>
              <a:p>
                <a:pPr marL="108585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zh-CN" altLang="en-US" sz="2400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更鲁棒的非微扰重整化</a:t>
                </a:r>
                <a:endParaRPr kumimoji="1" lang="en-US" altLang="zh-CN" sz="2400" dirty="0">
                  <a:latin typeface="SimSun" panose="02010600030101010101" pitchFamily="2" charset="-122"/>
                  <a:ea typeface="SimSun" panose="02010600030101010101" pitchFamily="2" charset="-122"/>
                </a:endParaRPr>
              </a:p>
              <a:p>
                <a:pPr marL="108585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zh-CN" altLang="en-US" sz="2400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手征与连续极限外推</a:t>
                </a:r>
                <a:endParaRPr kumimoji="1" lang="en-US" altLang="zh-CN" sz="2400" dirty="0">
                  <a:latin typeface="SimSun" panose="02010600030101010101" pitchFamily="2" charset="-122"/>
                  <a:ea typeface="SimSun" panose="02010600030101010101" pitchFamily="2" charset="-122"/>
                </a:endParaRPr>
              </a:p>
              <a:p>
                <a:pPr marL="108585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zh-CN" altLang="en-US" sz="2400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重夸克质量演化、算符混合</a:t>
                </a:r>
                <a:endParaRPr kumimoji="1" lang="en-US" altLang="zh-CN" sz="2400" dirty="0">
                  <a:latin typeface="SimSun" panose="02010600030101010101" pitchFamily="2" charset="-122"/>
                  <a:ea typeface="SimSun" panose="02010600030101010101" pitchFamily="2" charset="-122"/>
                </a:endParaRPr>
              </a:p>
              <a:p>
                <a:pPr marL="514350" indent="-51435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zh-CN" altLang="en-US" sz="2800" b="1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更小的格距：</a:t>
                </a:r>
                <a:endParaRPr lang="en-US" altLang="zh-CN" sz="2800" b="1" dirty="0">
                  <a:latin typeface="SimSun" panose="02010600030101010101" pitchFamily="2" charset="-122"/>
                  <a:ea typeface="SimSun" panose="02010600030101010101" pitchFamily="2" charset="-122"/>
                </a:endParaRPr>
              </a:p>
              <a:p>
                <a:pPr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1" i="1" smtClean="0">
                          <a:latin typeface="Cambria Math" panose="02040503050406030204" pitchFamily="18" charset="0"/>
                          <a:ea typeface="SimSun" panose="02010600030101010101" pitchFamily="2" charset="-122"/>
                        </a:rPr>
                        <m:t>𝒂</m:t>
                      </m:r>
                      <m:r>
                        <a:rPr lang="en-US" altLang="zh-CN" sz="2800" b="1" i="1" smtClean="0">
                          <a:latin typeface="Cambria Math" panose="02040503050406030204" pitchFamily="18" charset="0"/>
                          <a:ea typeface="SimSun" panose="02010600030101010101" pitchFamily="2" charset="-122"/>
                        </a:rPr>
                        <m:t>&lt;</m:t>
                      </m:r>
                      <m:r>
                        <a:rPr lang="en-US" altLang="zh-CN" sz="2800" b="1" i="1" smtClean="0">
                          <a:latin typeface="Cambria Math" panose="02040503050406030204" pitchFamily="18" charset="0"/>
                          <a:ea typeface="SimSun" panose="02010600030101010101" pitchFamily="2" charset="-122"/>
                        </a:rPr>
                        <m:t>𝟎</m:t>
                      </m:r>
                      <m:r>
                        <a:rPr lang="en-US" altLang="zh-CN" sz="2800" b="1" i="1" smtClean="0">
                          <a:latin typeface="Cambria Math" panose="02040503050406030204" pitchFamily="18" charset="0"/>
                          <a:ea typeface="SimSun" panose="02010600030101010101" pitchFamily="2" charset="-122"/>
                        </a:rPr>
                        <m:t>.</m:t>
                      </m:r>
                      <m:r>
                        <a:rPr lang="en-US" altLang="zh-CN" sz="2800" b="1" i="1" smtClean="0">
                          <a:latin typeface="Cambria Math" panose="02040503050406030204" pitchFamily="18" charset="0"/>
                          <a:ea typeface="SimSun" panose="02010600030101010101" pitchFamily="2" charset="-122"/>
                        </a:rPr>
                        <m:t>𝟎𝟒</m:t>
                      </m:r>
                      <m:r>
                        <a:rPr lang="en-US" altLang="zh-CN" sz="2800" b="1" i="1" smtClean="0">
                          <a:latin typeface="Cambria Math" panose="02040503050406030204" pitchFamily="18" charset="0"/>
                          <a:ea typeface="SimSun" panose="02010600030101010101" pitchFamily="2" charset="-122"/>
                        </a:rPr>
                        <m:t>𝒇𝒎</m:t>
                      </m:r>
                      <m:r>
                        <a:rPr lang="en-US" altLang="zh-CN" sz="2800" b="1" i="1" smtClean="0">
                          <a:latin typeface="Cambria Math" panose="02040503050406030204" pitchFamily="18" charset="0"/>
                          <a:ea typeface="SimSun" panose="02010600030101010101" pitchFamily="2" charset="-122"/>
                        </a:rPr>
                        <m:t>~</m:t>
                      </m:r>
                      <m:sSub>
                        <m:sSubPr>
                          <m:ctrlPr>
                            <a:rPr lang="en-US" altLang="zh-CN" sz="2800" b="1" i="1" smtClean="0">
                              <a:latin typeface="Cambria Math" panose="02040503050406030204" pitchFamily="18" charset="0"/>
                              <a:ea typeface="SimSun" panose="02010600030101010101" pitchFamily="2" charset="-122"/>
                            </a:rPr>
                          </m:ctrlPr>
                        </m:sSubPr>
                        <m:e>
                          <m:r>
                            <a:rPr lang="en-US" altLang="zh-CN" sz="2800" b="1" i="1" smtClean="0">
                              <a:latin typeface="Cambria Math" panose="02040503050406030204" pitchFamily="18" charset="0"/>
                              <a:ea typeface="SimSun" panose="02010600030101010101" pitchFamily="2" charset="-122"/>
                            </a:rPr>
                            <m:t>𝒎</m:t>
                          </m:r>
                        </m:e>
                        <m:sub>
                          <m:r>
                            <a:rPr lang="en-US" altLang="zh-CN" sz="2800" b="1" i="1" smtClean="0">
                              <a:latin typeface="Cambria Math" panose="02040503050406030204" pitchFamily="18" charset="0"/>
                              <a:ea typeface="SimSun" panose="02010600030101010101" pitchFamily="2" charset="-122"/>
                            </a:rPr>
                            <m:t>𝒃</m:t>
                          </m:r>
                        </m:sub>
                      </m:sSub>
                    </m:oMath>
                  </m:oMathPara>
                </a14:m>
                <a:endParaRPr kumimoji="1" lang="zh-CN" altLang="en-US" sz="1800" dirty="0">
                  <a:latin typeface="SimSun" panose="02010600030101010101" pitchFamily="2" charset="-122"/>
                  <a:ea typeface="SimSun" panose="02010600030101010101" pitchFamily="2" charset="-122"/>
                </a:endParaRPr>
              </a:p>
            </p:txBody>
          </p:sp>
        </mc:Choice>
        <mc:Fallback xmlns="">
          <p:sp>
            <p:nvSpPr>
              <p:cNvPr id="6" name="AutoShape 12">
                <a:extLst>
                  <a:ext uri="{FF2B5EF4-FFF2-40B4-BE49-F238E27FC236}">
                    <a16:creationId xmlns:a16="http://schemas.microsoft.com/office/drawing/2014/main" id="{9AA78C12-BA1B-F891-D94C-FBA1D217D2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53547" y="1818122"/>
                <a:ext cx="5471419" cy="3803152"/>
              </a:xfrm>
              <a:prstGeom prst="wedgeRectCallout">
                <a:avLst>
                  <a:gd name="adj1" fmla="val 49586"/>
                  <a:gd name="adj2" fmla="val 11308"/>
                </a:avLst>
              </a:prstGeom>
              <a:blipFill>
                <a:blip r:embed="rId4"/>
                <a:stretch>
                  <a:fillRect l="-2083" t="-1000" b="-3000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>
            <a:extLst>
              <a:ext uri="{FF2B5EF4-FFF2-40B4-BE49-F238E27FC236}">
                <a16:creationId xmlns:a16="http://schemas.microsoft.com/office/drawing/2014/main" id="{57E8D438-F9F0-8314-B6AF-613A2BF994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4438" y="5894018"/>
            <a:ext cx="5828690" cy="538609"/>
          </a:xfrm>
          <a:prstGeom prst="rect">
            <a:avLst/>
          </a:prstGeom>
          <a:solidFill>
            <a:srgbClr val="008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zh-CN" altLang="en-US" sz="2900" b="1" dirty="0">
                <a:solidFill>
                  <a:schemeClr val="bg1"/>
                </a:solidFill>
                <a:latin typeface="Arial" panose="020B0604020202020204" pitchFamily="34" charset="0"/>
              </a:rPr>
              <a:t>从首次实现到实用再到精确计算</a:t>
            </a:r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0B014C7B-C5A5-C265-35C5-C55090FF5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263"/>
            <a:ext cx="119602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en-US" altLang="zh-CN" b="1" dirty="0">
                <a:solidFill>
                  <a:srgbClr val="C00000"/>
                </a:solidFill>
                <a:latin typeface="Adobe 黑体 Std R" charset="-122"/>
                <a:ea typeface="Adobe 黑体 Std R" charset="-122"/>
              </a:rPr>
              <a:t>Future: Heavy meson</a:t>
            </a:r>
            <a:endParaRPr kumimoji="0" lang="zh-CN" altLang="en-US" sz="2400" b="1" dirty="0">
              <a:solidFill>
                <a:srgbClr val="C00000"/>
              </a:solidFill>
              <a:ea typeface="Adobe 黑体 Std R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665364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灯片编号占位符 4">
            <a:extLst>
              <a:ext uri="{FF2B5EF4-FFF2-40B4-BE49-F238E27FC236}">
                <a16:creationId xmlns:a16="http://schemas.microsoft.com/office/drawing/2014/main" id="{852EA871-7568-1445-B43B-FA9CFDF63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7E453671-83D5-B443-A152-F280D1509DD0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56</a:t>
            </a:fld>
            <a:endParaRPr kumimoji="0" lang="zh-CN" altLang="en-US" sz="2800" dirty="0"/>
          </a:p>
        </p:txBody>
      </p:sp>
      <p:sp>
        <p:nvSpPr>
          <p:cNvPr id="53254" name="矩形 4">
            <a:extLst>
              <a:ext uri="{FF2B5EF4-FFF2-40B4-BE49-F238E27FC236}">
                <a16:creationId xmlns:a16="http://schemas.microsoft.com/office/drawing/2014/main" id="{5ADEFEEF-4C44-5C4F-BF36-18408D4010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4919" y="4363925"/>
            <a:ext cx="36703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kumimoji="0" lang="en-US" altLang="zh-CN" sz="1600" dirty="0">
              <a:latin typeface="Times New Roman" panose="02020603050405020304" pitchFamily="18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BF13855F-D748-DC4A-83B3-BC5898E65CB7}"/>
              </a:ext>
            </a:extLst>
          </p:cNvPr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18" name="直线连接符 46">
              <a:extLst>
                <a:ext uri="{FF2B5EF4-FFF2-40B4-BE49-F238E27FC236}">
                  <a16:creationId xmlns:a16="http://schemas.microsoft.com/office/drawing/2014/main" id="{2689A506-D5B2-214F-AE1B-8F48DE292C0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直线连接符 48">
              <a:extLst>
                <a:ext uri="{FF2B5EF4-FFF2-40B4-BE49-F238E27FC236}">
                  <a16:creationId xmlns:a16="http://schemas.microsoft.com/office/drawing/2014/main" id="{7AE6ED9B-75E7-4A4C-86DC-CF7DDBFE25A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直线连接符 49">
              <a:extLst>
                <a:ext uri="{FF2B5EF4-FFF2-40B4-BE49-F238E27FC236}">
                  <a16:creationId xmlns:a16="http://schemas.microsoft.com/office/drawing/2014/main" id="{B2125E17-3C39-E443-96EB-746719936B0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" name="Line 2">
              <a:extLst>
                <a:ext uri="{FF2B5EF4-FFF2-40B4-BE49-F238E27FC236}">
                  <a16:creationId xmlns:a16="http://schemas.microsoft.com/office/drawing/2014/main" id="{18FF59F1-E456-1444-AC02-6C01D82206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31" name="文本框 30">
            <a:extLst>
              <a:ext uri="{FF2B5EF4-FFF2-40B4-BE49-F238E27FC236}">
                <a16:creationId xmlns:a16="http://schemas.microsoft.com/office/drawing/2014/main" id="{15B0ECE1-D95B-81D6-A8FD-7257DD820B4F}"/>
              </a:ext>
            </a:extLst>
          </p:cNvPr>
          <p:cNvSpPr txBox="1"/>
          <p:nvPr/>
        </p:nvSpPr>
        <p:spPr>
          <a:xfrm>
            <a:off x="5516130" y="-191156"/>
            <a:ext cx="3545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2800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790CBF4-818E-8AC9-8A75-32A7AB4AB4A8}"/>
              </a:ext>
            </a:extLst>
          </p:cNvPr>
          <p:cNvSpPr txBox="1"/>
          <p:nvPr/>
        </p:nvSpPr>
        <p:spPr>
          <a:xfrm>
            <a:off x="7055984" y="1527621"/>
            <a:ext cx="4213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2800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AE1A39A-145A-C537-8EB1-F35D7A33DA3E}"/>
              </a:ext>
            </a:extLst>
          </p:cNvPr>
          <p:cNvSpPr txBox="1"/>
          <p:nvPr/>
        </p:nvSpPr>
        <p:spPr>
          <a:xfrm>
            <a:off x="9335946" y="2322515"/>
            <a:ext cx="26972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Basics in QCD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Effective theories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Advanced topics on QCD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Lattice QCD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Machine learning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B8F418E-288F-78A2-AF2E-275E3EC387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95" y="1272999"/>
            <a:ext cx="8319326" cy="435013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85785374-6E31-DFBB-A164-8C34CB839D61}"/>
              </a:ext>
            </a:extLst>
          </p:cNvPr>
          <p:cNvSpPr txBox="1"/>
          <p:nvPr/>
        </p:nvSpPr>
        <p:spPr>
          <a:xfrm>
            <a:off x="1623106" y="6067174"/>
            <a:ext cx="76134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https://indico-tdli.sjtu.edu.cn/event/4091/timetable/#all.detailed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3EE1DD7-7056-79F8-FDED-3F10C1BD89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8" t="31432" r="10193" b="34253"/>
          <a:stretch/>
        </p:blipFill>
        <p:spPr>
          <a:xfrm>
            <a:off x="9162545" y="3733874"/>
            <a:ext cx="2579957" cy="235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7777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3FEDFBEA-B2E0-1E6A-BF3B-E0699B790BB8}"/>
              </a:ext>
            </a:extLst>
          </p:cNvPr>
          <p:cNvSpPr txBox="1"/>
          <p:nvPr/>
        </p:nvSpPr>
        <p:spPr>
          <a:xfrm>
            <a:off x="5016018" y="2476287"/>
            <a:ext cx="29399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54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Backup</a:t>
            </a:r>
            <a:endParaRPr lang="zh-CN" altLang="en-US" sz="5400" b="1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0925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灯片编号占位符 4">
            <a:extLst>
              <a:ext uri="{FF2B5EF4-FFF2-40B4-BE49-F238E27FC236}">
                <a16:creationId xmlns:a16="http://schemas.microsoft.com/office/drawing/2014/main" id="{852EA871-7568-1445-B43B-FA9CFDF63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7E453671-83D5-B443-A152-F280D1509DD0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58</a:t>
            </a:fld>
            <a:endParaRPr kumimoji="0" lang="zh-CN" altLang="en-US" sz="2800" dirty="0"/>
          </a:p>
        </p:txBody>
      </p:sp>
      <p:sp>
        <p:nvSpPr>
          <p:cNvPr id="53254" name="矩形 4">
            <a:extLst>
              <a:ext uri="{FF2B5EF4-FFF2-40B4-BE49-F238E27FC236}">
                <a16:creationId xmlns:a16="http://schemas.microsoft.com/office/drawing/2014/main" id="{5ADEFEEF-4C44-5C4F-BF36-18408D4010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4919" y="4363925"/>
            <a:ext cx="36703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kumimoji="0" lang="en-US" altLang="zh-CN" sz="1600" dirty="0">
              <a:latin typeface="Times New Roman" panose="02020603050405020304" pitchFamily="18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BF13855F-D748-DC4A-83B3-BC5898E65CB7}"/>
              </a:ext>
            </a:extLst>
          </p:cNvPr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18" name="直线连接符 46">
              <a:extLst>
                <a:ext uri="{FF2B5EF4-FFF2-40B4-BE49-F238E27FC236}">
                  <a16:creationId xmlns:a16="http://schemas.microsoft.com/office/drawing/2014/main" id="{2689A506-D5B2-214F-AE1B-8F48DE292C0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直线连接符 48">
              <a:extLst>
                <a:ext uri="{FF2B5EF4-FFF2-40B4-BE49-F238E27FC236}">
                  <a16:creationId xmlns:a16="http://schemas.microsoft.com/office/drawing/2014/main" id="{7AE6ED9B-75E7-4A4C-86DC-CF7DDBFE25A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直线连接符 49">
              <a:extLst>
                <a:ext uri="{FF2B5EF4-FFF2-40B4-BE49-F238E27FC236}">
                  <a16:creationId xmlns:a16="http://schemas.microsoft.com/office/drawing/2014/main" id="{B2125E17-3C39-E443-96EB-746719936B0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" name="Line 2">
              <a:extLst>
                <a:ext uri="{FF2B5EF4-FFF2-40B4-BE49-F238E27FC236}">
                  <a16:creationId xmlns:a16="http://schemas.microsoft.com/office/drawing/2014/main" id="{18FF59F1-E456-1444-AC02-6C01D82206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31" name="文本框 30">
            <a:extLst>
              <a:ext uri="{FF2B5EF4-FFF2-40B4-BE49-F238E27FC236}">
                <a16:creationId xmlns:a16="http://schemas.microsoft.com/office/drawing/2014/main" id="{15B0ECE1-D95B-81D6-A8FD-7257DD820B4F}"/>
              </a:ext>
            </a:extLst>
          </p:cNvPr>
          <p:cNvSpPr txBox="1"/>
          <p:nvPr/>
        </p:nvSpPr>
        <p:spPr>
          <a:xfrm>
            <a:off x="5516130" y="-191156"/>
            <a:ext cx="3545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2800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790CBF4-818E-8AC9-8A75-32A7AB4AB4A8}"/>
              </a:ext>
            </a:extLst>
          </p:cNvPr>
          <p:cNvSpPr txBox="1"/>
          <p:nvPr/>
        </p:nvSpPr>
        <p:spPr>
          <a:xfrm>
            <a:off x="7055984" y="1527621"/>
            <a:ext cx="4213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2800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标题 1">
                <a:extLst>
                  <a:ext uri="{FF2B5EF4-FFF2-40B4-BE49-F238E27FC236}">
                    <a16:creationId xmlns:a16="http://schemas.microsoft.com/office/drawing/2014/main" id="{6662F908-E946-8EA9-4D6E-8DBE8E231619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73955" y="1329035"/>
                <a:ext cx="5841035" cy="429356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anchor="t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buNone/>
                </a:pPr>
                <a:r>
                  <a:rPr lang="en-US" altLang="zh-CN" sz="2800" b="1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HMC</a:t>
                </a:r>
                <a:r>
                  <a:rPr lang="zh-CN" altLang="en-US" sz="2800" b="1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产生精细组态</a:t>
                </a:r>
                <a:r>
                  <a:rPr lang="en-US" altLang="zh-CN" sz="2400" b="1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CN" sz="2400" b="1" i="0" smtClean="0">
                        <a:latin typeface="Cambria Math" panose="02040503050406030204" pitchFamily="18" charset="0"/>
                        <a:ea typeface="SimSun" panose="02010600030101010101" pitchFamily="2" charset="-122"/>
                      </a:rPr>
                      <m:t>𝐚</m:t>
                    </m:r>
                    <m:r>
                      <a:rPr lang="en-US" altLang="zh-CN" sz="2400" b="1" i="1" smtClean="0">
                        <a:latin typeface="Cambria Math" panose="02040503050406030204" pitchFamily="18" charset="0"/>
                        <a:ea typeface="SimSun" panose="02010600030101010101" pitchFamily="2" charset="-122"/>
                      </a:rPr>
                      <m:t>&lt;</m:t>
                    </m:r>
                    <m:r>
                      <a:rPr lang="en-US" altLang="zh-CN" sz="2400" b="1" i="1" smtClean="0">
                        <a:latin typeface="Cambria Math" panose="02040503050406030204" pitchFamily="18" charset="0"/>
                        <a:ea typeface="SimSun" panose="02010600030101010101" pitchFamily="2" charset="-122"/>
                      </a:rPr>
                      <m:t>𝟎</m:t>
                    </m:r>
                    <m:r>
                      <a:rPr lang="en-US" altLang="zh-CN" sz="2400" b="1" i="1" smtClean="0">
                        <a:latin typeface="Cambria Math" panose="02040503050406030204" pitchFamily="18" charset="0"/>
                        <a:ea typeface="SimSun" panose="02010600030101010101" pitchFamily="2" charset="-122"/>
                      </a:rPr>
                      <m:t>.</m:t>
                    </m:r>
                    <m:r>
                      <a:rPr lang="en-US" altLang="zh-CN" sz="2400" b="1" i="1" smtClean="0">
                        <a:latin typeface="Cambria Math" panose="02040503050406030204" pitchFamily="18" charset="0"/>
                        <a:ea typeface="SimSun" panose="02010600030101010101" pitchFamily="2" charset="-122"/>
                      </a:rPr>
                      <m:t>𝟎𝟒</m:t>
                    </m:r>
                    <m:r>
                      <a:rPr lang="en-US" altLang="zh-CN" sz="2400" b="1" i="1" smtClean="0">
                        <a:latin typeface="Cambria Math" panose="02040503050406030204" pitchFamily="18" charset="0"/>
                        <a:ea typeface="SimSun" panose="02010600030101010101" pitchFamily="2" charset="-122"/>
                      </a:rPr>
                      <m:t>𝒇𝒎</m:t>
                    </m:r>
                  </m:oMath>
                </a14:m>
                <a:r>
                  <a:rPr lang="en-US" altLang="zh-CN" sz="2400" b="1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)</a:t>
                </a:r>
                <a:r>
                  <a:rPr lang="zh-CN" altLang="en-US" sz="2800" b="1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的问题：</a:t>
                </a:r>
                <a:endParaRPr lang="en-US" altLang="zh-CN" sz="2800" b="1" dirty="0">
                  <a:latin typeface="SimSun" panose="02010600030101010101" pitchFamily="2" charset="-122"/>
                  <a:ea typeface="SimSun" panose="02010600030101010101" pitchFamily="2" charset="-122"/>
                </a:endParaRPr>
              </a:p>
              <a:p>
                <a:pPr marL="514350" indent="-514350">
                  <a:buAutoNum type="arabicPeriod"/>
                </a:pPr>
                <a:r>
                  <a:rPr lang="zh-CN" altLang="en-US" sz="2400" b="1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自关联问题</a:t>
                </a:r>
                <a:endParaRPr lang="en-US" altLang="zh-CN" sz="2400" b="1" dirty="0">
                  <a:latin typeface="SimSun" panose="02010600030101010101" pitchFamily="2" charset="-122"/>
                  <a:ea typeface="SimSun" panose="02010600030101010101" pitchFamily="2" charset="-122"/>
                </a:endParaRPr>
              </a:p>
              <a:p>
                <a:pPr marL="514350" indent="-514350">
                  <a:buAutoNum type="arabicPeriod"/>
                </a:pPr>
                <a:r>
                  <a:rPr lang="zh-CN" altLang="en-US" sz="2400" b="1" dirty="0">
                    <a:latin typeface="SimSun" panose="02010600030101010101" pitchFamily="2" charset="-122"/>
                    <a:ea typeface="SimSun" panose="02010600030101010101" pitchFamily="2" charset="-122"/>
                  </a:rPr>
                  <a:t>拓扑冻结问题</a:t>
                </a:r>
                <a:endParaRPr lang="en-US" altLang="zh-CN" sz="2400" b="1" dirty="0">
                  <a:latin typeface="SimSun" panose="02010600030101010101" pitchFamily="2" charset="-122"/>
                  <a:ea typeface="SimSun" panose="02010600030101010101" pitchFamily="2" charset="-122"/>
                </a:endParaRPr>
              </a:p>
            </p:txBody>
          </p:sp>
        </mc:Choice>
        <mc:Fallback xmlns="">
          <p:sp>
            <p:nvSpPr>
              <p:cNvPr id="3" name="标题 1">
                <a:extLst>
                  <a:ext uri="{FF2B5EF4-FFF2-40B4-BE49-F238E27FC236}">
                    <a16:creationId xmlns:a16="http://schemas.microsoft.com/office/drawing/2014/main" id="{6662F908-E946-8EA9-4D6E-8DBE8E2316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3955" y="1329035"/>
                <a:ext cx="5841035" cy="4293566"/>
              </a:xfrm>
              <a:prstGeom prst="rect">
                <a:avLst/>
              </a:prstGeom>
              <a:blipFill>
                <a:blip r:embed="rId3"/>
                <a:stretch>
                  <a:fillRect l="-2169" t="-177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2">
            <a:extLst>
              <a:ext uri="{FF2B5EF4-FFF2-40B4-BE49-F238E27FC236}">
                <a16:creationId xmlns:a16="http://schemas.microsoft.com/office/drawing/2014/main" id="{17F8DC6B-2DAC-BDAA-943C-C2BE25639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323" y="5881556"/>
            <a:ext cx="8564080" cy="584775"/>
          </a:xfrm>
          <a:prstGeom prst="rect">
            <a:avLst/>
          </a:prstGeom>
          <a:solidFill>
            <a:srgbClr val="008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zh-CN" altLang="en-US" b="1" dirty="0">
                <a:solidFill>
                  <a:schemeClr val="bg1"/>
                </a:solidFill>
                <a:latin typeface="Arial" panose="020B0604020202020204" pitchFamily="34" charset="0"/>
              </a:rPr>
              <a:t>急需更加高效的方法生成精细的动力学组态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B098406-DE0D-7CEF-FC2D-709DFAF2202B}"/>
              </a:ext>
            </a:extLst>
          </p:cNvPr>
          <p:cNvSpPr txBox="1"/>
          <p:nvPr/>
        </p:nvSpPr>
        <p:spPr>
          <a:xfrm>
            <a:off x="7288950" y="5348968"/>
            <a:ext cx="376606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" altLang="zh-CN" sz="1600" b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Phys.Rev.D</a:t>
            </a:r>
            <a:r>
              <a:rPr lang="en" altLang="zh-CN" sz="1600" b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109, 054507 (2024) 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7B3E52F-6F8B-D6F4-AF09-777957E2E7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489" y="1365641"/>
            <a:ext cx="5102114" cy="3870082"/>
          </a:xfrm>
          <a:prstGeom prst="rect">
            <a:avLst/>
          </a:prstGeom>
        </p:spPr>
      </p:pic>
      <p:sp>
        <p:nvSpPr>
          <p:cNvPr id="11" name="Text Box 3">
            <a:extLst>
              <a:ext uri="{FF2B5EF4-FFF2-40B4-BE49-F238E27FC236}">
                <a16:creationId xmlns:a16="http://schemas.microsoft.com/office/drawing/2014/main" id="{CB638EE3-8F1D-299E-BD9A-1E7F16F67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824" y="164181"/>
            <a:ext cx="119602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kumimoji="0" lang="zh-CN" altLang="en-US" b="1" dirty="0">
                <a:solidFill>
                  <a:srgbClr val="C00000"/>
                </a:solidFill>
                <a:latin typeface="Adobe 黑体 Std R" charset="-122"/>
                <a:ea typeface="Adobe 黑体 Std R" charset="-122"/>
              </a:rPr>
              <a:t>拟推进的工作：</a:t>
            </a:r>
            <a:r>
              <a:rPr kumimoji="0" lang="zh-CN" altLang="en-US" sz="2800" b="1" dirty="0">
                <a:solidFill>
                  <a:srgbClr val="C00000"/>
                </a:solidFill>
                <a:ea typeface="Adobe 黑体 Std R" charset="-122"/>
              </a:rPr>
              <a:t>格点组态的高效产生方法</a:t>
            </a:r>
            <a:endParaRPr kumimoji="0" lang="zh-CN" altLang="en-US" b="1" dirty="0">
              <a:solidFill>
                <a:srgbClr val="C00000"/>
              </a:solidFill>
              <a:ea typeface="Adobe 黑体 Std R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69874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灯片编号占位符 4">
            <a:extLst>
              <a:ext uri="{FF2B5EF4-FFF2-40B4-BE49-F238E27FC236}">
                <a16:creationId xmlns:a16="http://schemas.microsoft.com/office/drawing/2014/main" id="{36D92214-D5EE-EE49-A6AC-7E2EF44271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6</a:t>
            </a:fld>
            <a:endParaRPr kumimoji="0" lang="zh-CN" altLang="en-US" sz="2800"/>
          </a:p>
        </p:txBody>
      </p:sp>
      <p:sp>
        <p:nvSpPr>
          <p:cNvPr id="17" name="Text Box 3">
            <a:extLst>
              <a:ext uri="{FF2B5EF4-FFF2-40B4-BE49-F238E27FC236}">
                <a16:creationId xmlns:a16="http://schemas.microsoft.com/office/drawing/2014/main" id="{1C7845EB-B6FD-554E-BDF6-AAD336ABFA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80" y="163022"/>
            <a:ext cx="60134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en-US" altLang="zh-CN" sz="3600" b="1" dirty="0">
                <a:solidFill>
                  <a:srgbClr val="C00000"/>
                </a:solidFill>
                <a:latin typeface="Adobe 黑体 Std R" charset="-122"/>
                <a:ea typeface="Adobe 黑体 Std R" charset="-122"/>
              </a:rPr>
              <a:t>PDF</a:t>
            </a:r>
            <a:endParaRPr kumimoji="0" lang="zh-CN" altLang="en-US" sz="2800" b="1" dirty="0">
              <a:solidFill>
                <a:srgbClr val="C00000"/>
              </a:solidFill>
              <a:latin typeface="Adobe 黑体 Std R" charset="-122"/>
              <a:ea typeface="Adobe 黑体 Std R" charset="-122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93977B15-D82B-EA49-A3C7-A716A573449F}"/>
              </a:ext>
            </a:extLst>
          </p:cNvPr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26" name="直线连接符 46">
              <a:extLst>
                <a:ext uri="{FF2B5EF4-FFF2-40B4-BE49-F238E27FC236}">
                  <a16:creationId xmlns:a16="http://schemas.microsoft.com/office/drawing/2014/main" id="{0EE7C2F2-03D6-0B49-8950-A7CA2C75009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直线连接符 48">
              <a:extLst>
                <a:ext uri="{FF2B5EF4-FFF2-40B4-BE49-F238E27FC236}">
                  <a16:creationId xmlns:a16="http://schemas.microsoft.com/office/drawing/2014/main" id="{ED4A94D5-9195-674B-B412-93F05E1FC55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" name="直线连接符 49">
              <a:extLst>
                <a:ext uri="{FF2B5EF4-FFF2-40B4-BE49-F238E27FC236}">
                  <a16:creationId xmlns:a16="http://schemas.microsoft.com/office/drawing/2014/main" id="{70AB2409-D2B6-C24E-ABDC-8DBBEA13BF4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9" name="Line 2">
              <a:extLst>
                <a:ext uri="{FF2B5EF4-FFF2-40B4-BE49-F238E27FC236}">
                  <a16:creationId xmlns:a16="http://schemas.microsoft.com/office/drawing/2014/main" id="{D72F6753-1F16-9B49-84FF-655F23F790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1A85F93-88BA-D4AE-A523-91EBED47AD74}"/>
              </a:ext>
            </a:extLst>
          </p:cNvPr>
          <p:cNvSpPr txBox="1">
            <a:spLocks/>
          </p:cNvSpPr>
          <p:nvPr/>
        </p:nvSpPr>
        <p:spPr>
          <a:xfrm>
            <a:off x="471908" y="1114111"/>
            <a:ext cx="8340421" cy="4999840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dirty="0">
                <a:latin typeface="Times New Roman" charset="0"/>
                <a:ea typeface="Times New Roman" charset="0"/>
                <a:cs typeface="Times New Roman" charset="0"/>
              </a:rPr>
              <a:t>Fitting Results rely on data</a:t>
            </a:r>
          </a:p>
          <a:p>
            <a:endParaRPr lang="en-US" altLang="zh-CN" sz="3200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altLang="zh-CN" sz="3200" dirty="0">
                <a:latin typeface="Times New Roman" charset="0"/>
                <a:ea typeface="Times New Roman" charset="0"/>
                <a:cs typeface="Times New Roman" charset="0"/>
              </a:rPr>
              <a:t>First-principle calculation can cover regions where experiments cannot constrain so well </a:t>
            </a:r>
          </a:p>
          <a:p>
            <a:endParaRPr lang="en-US" altLang="zh-CN" sz="320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altLang="zh-CN" sz="3200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altLang="zh-CN" sz="3200" dirty="0">
                <a:latin typeface="Times New Roman" charset="0"/>
                <a:ea typeface="Times New Roman" charset="0"/>
                <a:cs typeface="Times New Roman" charset="0"/>
              </a:rPr>
              <a:t>The cost of improving calculations could be much lower than building large experiments.</a:t>
            </a:r>
            <a:r>
              <a:rPr lang="en-US" altLang="zh-CN" sz="32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altLang="zh-CN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A0D34B1-E019-0118-C461-3996E949C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6328" y="1103652"/>
            <a:ext cx="3194823" cy="3320836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30CDEC1-3457-ABB7-BC70-F56934F54D81}"/>
              </a:ext>
            </a:extLst>
          </p:cNvPr>
          <p:cNvSpPr/>
          <p:nvPr/>
        </p:nvSpPr>
        <p:spPr>
          <a:xfrm>
            <a:off x="9420298" y="4669055"/>
            <a:ext cx="22997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PDF</a:t>
            </a:r>
            <a:r>
              <a:rPr lang="zh-CN" altLang="en-US" dirty="0"/>
              <a:t> </a:t>
            </a:r>
            <a:r>
              <a:rPr lang="en-US" altLang="zh-CN" dirty="0"/>
              <a:t>at large x gives dominant errors: important to study heavy particles. </a:t>
            </a:r>
            <a:endParaRPr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2243BDE-48BC-A6A5-134D-4B8890156E2C}"/>
              </a:ext>
            </a:extLst>
          </p:cNvPr>
          <p:cNvSpPr/>
          <p:nvPr/>
        </p:nvSpPr>
        <p:spPr>
          <a:xfrm>
            <a:off x="9595191" y="5853688"/>
            <a:ext cx="14830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i="1" dirty="0"/>
              <a:t>1705.04105v2</a:t>
            </a:r>
          </a:p>
        </p:txBody>
      </p:sp>
      <p:sp>
        <p:nvSpPr>
          <p:cNvPr id="9" name="矩形 2">
            <a:extLst>
              <a:ext uri="{FF2B5EF4-FFF2-40B4-BE49-F238E27FC236}">
                <a16:creationId xmlns:a16="http://schemas.microsoft.com/office/drawing/2014/main" id="{FDBB7A59-34EA-1E06-9989-A16201A7F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702" y="5754348"/>
            <a:ext cx="8621119" cy="492443"/>
          </a:xfrm>
          <a:prstGeom prst="rect">
            <a:avLst/>
          </a:prstGeom>
          <a:solidFill>
            <a:srgbClr val="008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2600" b="1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部分子分布函数的误差是现阶段进行精确预言的最大障碍</a:t>
            </a:r>
            <a:endParaRPr lang="en-US" altLang="zh-CN" sz="2600" b="1" dirty="0">
              <a:solidFill>
                <a:schemeClr val="bg1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13192989"/>
      </p:ext>
    </p:extLst>
  </p:cSld>
  <p:clrMapOvr>
    <a:masterClrMapping/>
  </p:clrMapOvr>
  <p:transition advTm="3094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灯片编号占位符 4">
            <a:extLst>
              <a:ext uri="{FF2B5EF4-FFF2-40B4-BE49-F238E27FC236}">
                <a16:creationId xmlns:a16="http://schemas.microsoft.com/office/drawing/2014/main" id="{852EA871-7568-1445-B43B-FA9CFDF63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7E453671-83D5-B443-A152-F280D1509DD0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7</a:t>
            </a:fld>
            <a:endParaRPr kumimoji="0" lang="zh-CN" altLang="en-US" sz="2800" dirty="0"/>
          </a:p>
        </p:txBody>
      </p:sp>
      <p:sp>
        <p:nvSpPr>
          <p:cNvPr id="53254" name="矩形 4">
            <a:extLst>
              <a:ext uri="{FF2B5EF4-FFF2-40B4-BE49-F238E27FC236}">
                <a16:creationId xmlns:a16="http://schemas.microsoft.com/office/drawing/2014/main" id="{5ADEFEEF-4C44-5C4F-BF36-18408D4010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4919" y="4363925"/>
            <a:ext cx="36703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kumimoji="0" lang="en-US" altLang="zh-CN" sz="1600" dirty="0">
              <a:latin typeface="Times New Roman" panose="02020603050405020304" pitchFamily="18" charset="0"/>
            </a:endParaRP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55F8B0E3-6D22-7C4D-B28A-A744D6C10244}"/>
              </a:ext>
            </a:extLst>
          </p:cNvPr>
          <p:cNvSpPr txBox="1">
            <a:spLocks/>
          </p:cNvSpPr>
          <p:nvPr/>
        </p:nvSpPr>
        <p:spPr bwMode="auto">
          <a:xfrm>
            <a:off x="438754" y="1160832"/>
            <a:ext cx="7258600" cy="437404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t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 eaLnBrk="1" hangingPunct="1">
              <a:lnSpc>
                <a:spcPct val="12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kumimoji="0" lang="zh-CN" altLang="en-US" sz="2600" b="1" dirty="0">
                <a:latin typeface="SimSun" panose="02010600030101010101" pitchFamily="2" charset="-122"/>
                <a:ea typeface="SimSun" panose="02010600030101010101" pitchFamily="2" charset="-122"/>
              </a:rPr>
              <a:t>当前</a:t>
            </a:r>
            <a:r>
              <a:rPr kumimoji="0" lang="zh-CN" altLang="en-US" sz="26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探测新物理</a:t>
            </a:r>
            <a:r>
              <a:rPr kumimoji="0" lang="zh-CN" altLang="en-US" sz="2600" b="1" dirty="0">
                <a:latin typeface="SimSun" panose="02010600030101010101" pitchFamily="2" charset="-122"/>
                <a:ea typeface="SimSun" panose="02010600030101010101" pitchFamily="2" charset="-122"/>
              </a:rPr>
              <a:t>是粒子物理研究的主要目标，高精度测量是其中的三大手段之一</a:t>
            </a:r>
            <a:endParaRPr kumimoji="0" lang="en-US" altLang="zh-CN" sz="2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457200" indent="-457200" eaLnBrk="1" hangingPunct="1">
              <a:lnSpc>
                <a:spcPct val="12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kumimoji="0" lang="zh-CN" altLang="en-US" sz="26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重味夸克稀有衰变</a:t>
            </a:r>
            <a:r>
              <a:rPr kumimoji="0" lang="en-US" altLang="zh-CN" sz="26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,</a:t>
            </a:r>
            <a:r>
              <a:rPr kumimoji="0" lang="zh-CN" altLang="en-US" sz="2600" b="1" dirty="0">
                <a:latin typeface="SimSun" panose="02010600030101010101" pitchFamily="2" charset="-122"/>
                <a:ea typeface="SimSun" panose="02010600030101010101" pitchFamily="2" charset="-122"/>
              </a:rPr>
              <a:t>尤其是</a:t>
            </a:r>
            <a:r>
              <a:rPr kumimoji="0" lang="en-US" altLang="zh-CN" sz="26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B</a:t>
            </a:r>
            <a:r>
              <a:rPr kumimoji="0" lang="zh-CN" altLang="en-US" sz="26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介子衰变：</a:t>
            </a:r>
            <a:endParaRPr kumimoji="0" lang="en-US" altLang="zh-CN" sz="2600" b="1" dirty="0">
              <a:solidFill>
                <a:srgbClr val="FF0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1085850" lvl="1" indent="-3429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kumimoji="0"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标准模型中，</a:t>
            </a:r>
            <a:r>
              <a:rPr kumimoji="0" lang="zh-CN" altLang="en-US" sz="24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被强烈压低</a:t>
            </a:r>
            <a:endParaRPr kumimoji="0" lang="en-US" altLang="zh-CN" sz="24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1085850" lvl="1" indent="-3429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kumimoji="0"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对超出标准模型的新物理敏感</a:t>
            </a:r>
            <a:endParaRPr kumimoji="0" lang="en-US" altLang="zh-CN" sz="24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1085850" lvl="1" indent="-3429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kumimoji="0"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是多个大型实验的热点研究对象：</a:t>
            </a:r>
            <a:endParaRPr kumimoji="0" lang="en-US" altLang="zh-CN" sz="24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eaLnBrk="1" hangingPunct="1">
              <a:spcBef>
                <a:spcPct val="50000"/>
              </a:spcBef>
              <a:buNone/>
            </a:pPr>
            <a:r>
              <a:rPr kumimoji="0" lang="zh-CN" altLang="en-US" sz="400" b="1" dirty="0"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endParaRPr kumimoji="0" lang="en-US" altLang="zh-CN" sz="24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CN" sz="2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                Belle, PRL103,171801(2009), &gt;650cites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CN" sz="2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                </a:t>
            </a:r>
            <a:r>
              <a:rPr kumimoji="0" lang="en-US" altLang="zh-CN" sz="20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LHCb</a:t>
            </a:r>
            <a:r>
              <a:rPr kumimoji="0" lang="en-US" altLang="zh-CN" sz="2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JHEP1602,104(2016), &gt;1000 cites</a:t>
            </a:r>
          </a:p>
          <a:p>
            <a:pPr>
              <a:spcBef>
                <a:spcPct val="0"/>
              </a:spcBef>
              <a:buNone/>
            </a:pPr>
            <a:r>
              <a:rPr kumimoji="0" lang="en-US" altLang="zh-CN" sz="2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                </a:t>
            </a:r>
            <a:r>
              <a:rPr kumimoji="0" lang="en-US" altLang="zh-CN" sz="20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LHCb</a:t>
            </a:r>
            <a:r>
              <a:rPr kumimoji="0" lang="en-US" altLang="zh-CN" sz="2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JHEP1708,055(2017), &gt;1300 cites</a:t>
            </a:r>
            <a:endParaRPr kumimoji="0" lang="en-US" altLang="zh-CN" sz="28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矩形 2">
            <a:extLst>
              <a:ext uri="{FF2B5EF4-FFF2-40B4-BE49-F238E27FC236}">
                <a16:creationId xmlns:a16="http://schemas.microsoft.com/office/drawing/2014/main" id="{9B10D795-941F-6C4F-9127-46269C2BE5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214" y="5633697"/>
            <a:ext cx="6546813" cy="954107"/>
          </a:xfrm>
          <a:prstGeom prst="rect">
            <a:avLst/>
          </a:prstGeom>
          <a:solidFill>
            <a:srgbClr val="008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zh-CN" altLang="en-US" sz="2800" b="1" dirty="0">
                <a:solidFill>
                  <a:schemeClr val="bg1"/>
                </a:solidFill>
                <a:latin typeface="Arial" panose="020B0604020202020204" pitchFamily="34" charset="0"/>
              </a:rPr>
              <a:t>重味</a:t>
            </a:r>
            <a:r>
              <a:rPr kumimoji="0" lang="en-US" altLang="zh-CN" sz="2800" b="1" dirty="0">
                <a:solidFill>
                  <a:schemeClr val="bg1"/>
                </a:solidFill>
                <a:latin typeface="Arial" panose="020B0604020202020204" pitchFamily="34" charset="0"/>
              </a:rPr>
              <a:t>B</a:t>
            </a:r>
            <a:r>
              <a:rPr kumimoji="0" lang="zh-CN" altLang="en-US" sz="2800" b="1" dirty="0">
                <a:solidFill>
                  <a:schemeClr val="bg1"/>
                </a:solidFill>
                <a:latin typeface="Arial" panose="020B0604020202020204" pitchFamily="34" charset="0"/>
              </a:rPr>
              <a:t>介子衰变是间接探测新物理的</a:t>
            </a:r>
            <a:endParaRPr kumimoji="0" lang="en-US" altLang="zh-CN" sz="28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kumimoji="0" lang="zh-CN" altLang="en-US" sz="2800" b="1" dirty="0">
                <a:solidFill>
                  <a:schemeClr val="bg1"/>
                </a:solidFill>
                <a:latin typeface="Arial" panose="020B0604020202020204" pitchFamily="34" charset="0"/>
              </a:rPr>
              <a:t>理想探针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7E6D29B8-2784-6443-8549-03F380C3A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965" y="1149039"/>
            <a:ext cx="3590346" cy="34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EC92CBF-0239-3E45-83FC-F94BA56B19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492"/>
          <a:stretch/>
        </p:blipFill>
        <p:spPr>
          <a:xfrm>
            <a:off x="9973205" y="4748978"/>
            <a:ext cx="1837611" cy="147074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EEC6F32-74BD-FF4A-B725-62CBC6A04E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90"/>
          <a:stretch/>
        </p:blipFill>
        <p:spPr>
          <a:xfrm>
            <a:off x="8195965" y="4748978"/>
            <a:ext cx="1781703" cy="1470746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2598E9FC-7208-A04D-ACD4-7A5A3C51A2B7}"/>
              </a:ext>
            </a:extLst>
          </p:cNvPr>
          <p:cNvSpPr/>
          <p:nvPr/>
        </p:nvSpPr>
        <p:spPr>
          <a:xfrm>
            <a:off x="8176661" y="6299614"/>
            <a:ext cx="157927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重味夸克衰变</a:t>
            </a:r>
            <a:endParaRPr lang="zh-CN" altLang="en-US" dirty="0">
              <a:solidFill>
                <a:srgbClr val="FF000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3F68519-189F-1146-A4ED-558A2FC7E8AA}"/>
              </a:ext>
            </a:extLst>
          </p:cNvPr>
          <p:cNvSpPr/>
          <p:nvPr/>
        </p:nvSpPr>
        <p:spPr>
          <a:xfrm>
            <a:off x="10269064" y="6299614"/>
            <a:ext cx="134684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新物理贡献</a:t>
            </a:r>
            <a:endParaRPr lang="zh-CN" altLang="en-US" dirty="0">
              <a:solidFill>
                <a:srgbClr val="FF000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BF13855F-D748-DC4A-83B3-BC5898E65CB7}"/>
              </a:ext>
            </a:extLst>
          </p:cNvPr>
          <p:cNvGrpSpPr/>
          <p:nvPr/>
        </p:nvGrpSpPr>
        <p:grpSpPr>
          <a:xfrm>
            <a:off x="218844" y="946520"/>
            <a:ext cx="11874499" cy="5760668"/>
            <a:chOff x="158751" y="963982"/>
            <a:chExt cx="11874499" cy="5760668"/>
          </a:xfrm>
        </p:grpSpPr>
        <p:cxnSp>
          <p:nvCxnSpPr>
            <p:cNvPr id="18" name="直线连接符 46">
              <a:extLst>
                <a:ext uri="{FF2B5EF4-FFF2-40B4-BE49-F238E27FC236}">
                  <a16:creationId xmlns:a16="http://schemas.microsoft.com/office/drawing/2014/main" id="{2689A506-D5B2-214F-AE1B-8F48DE292C0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直线连接符 48">
              <a:extLst>
                <a:ext uri="{FF2B5EF4-FFF2-40B4-BE49-F238E27FC236}">
                  <a16:creationId xmlns:a16="http://schemas.microsoft.com/office/drawing/2014/main" id="{7AE6ED9B-75E7-4A4C-86DC-CF7DDBFE25A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直线连接符 49">
              <a:extLst>
                <a:ext uri="{FF2B5EF4-FFF2-40B4-BE49-F238E27FC236}">
                  <a16:creationId xmlns:a16="http://schemas.microsoft.com/office/drawing/2014/main" id="{B2125E17-3C39-E443-96EB-746719936B0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" name="Line 2">
              <a:extLst>
                <a:ext uri="{FF2B5EF4-FFF2-40B4-BE49-F238E27FC236}">
                  <a16:creationId xmlns:a16="http://schemas.microsoft.com/office/drawing/2014/main" id="{18FF59F1-E456-1444-AC02-6C01D82206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4" name="矩形 3">
            <a:extLst>
              <a:ext uri="{FF2B5EF4-FFF2-40B4-BE49-F238E27FC236}">
                <a16:creationId xmlns:a16="http://schemas.microsoft.com/office/drawing/2014/main" id="{8E03AA16-B4A8-EA40-A14A-096F81A52987}"/>
              </a:ext>
            </a:extLst>
          </p:cNvPr>
          <p:cNvSpPr/>
          <p:nvPr/>
        </p:nvSpPr>
        <p:spPr>
          <a:xfrm>
            <a:off x="9646094" y="1575978"/>
            <a:ext cx="88197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高能量</a:t>
            </a:r>
            <a:endParaRPr lang="zh-CN" altLang="en-US" dirty="0">
              <a:solidFill>
                <a:srgbClr val="FF000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7D183F20-9781-B34E-9B4C-B33B3D612B20}"/>
              </a:ext>
            </a:extLst>
          </p:cNvPr>
          <p:cNvSpPr/>
          <p:nvPr/>
        </p:nvSpPr>
        <p:spPr>
          <a:xfrm>
            <a:off x="8764121" y="3661053"/>
            <a:ext cx="88197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高精度</a:t>
            </a:r>
            <a:endParaRPr lang="zh-CN" altLang="en-US" dirty="0">
              <a:solidFill>
                <a:srgbClr val="FF000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1C9E52F9-5D11-D848-93B9-2AC5F3F38479}"/>
              </a:ext>
            </a:extLst>
          </p:cNvPr>
          <p:cNvSpPr/>
          <p:nvPr/>
        </p:nvSpPr>
        <p:spPr>
          <a:xfrm>
            <a:off x="10692552" y="3670843"/>
            <a:ext cx="88197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宇宙学</a:t>
            </a:r>
            <a:endParaRPr lang="zh-CN" altLang="en-US" dirty="0">
              <a:solidFill>
                <a:srgbClr val="FF000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C693B1B7-ECFC-100C-2A41-0D52ACAB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263"/>
            <a:ext cx="60134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en-US" altLang="zh-CN" sz="3600" b="1" dirty="0">
                <a:solidFill>
                  <a:srgbClr val="C00000"/>
                </a:solidFill>
                <a:latin typeface="Adobe 黑体 Std R" charset="-122"/>
                <a:ea typeface="Adobe 黑体 Std R" charset="-122"/>
              </a:rPr>
              <a:t>LCDA</a:t>
            </a:r>
            <a:endParaRPr kumimoji="0" lang="zh-CN" altLang="en-US" sz="2800" b="1" dirty="0">
              <a:solidFill>
                <a:srgbClr val="C00000"/>
              </a:solidFill>
              <a:latin typeface="Adobe 黑体 Std R" charset="-122"/>
              <a:ea typeface="Adobe 黑体 Std R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18633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灯片编号占位符 4">
            <a:extLst>
              <a:ext uri="{FF2B5EF4-FFF2-40B4-BE49-F238E27FC236}">
                <a16:creationId xmlns:a16="http://schemas.microsoft.com/office/drawing/2014/main" id="{36D92214-D5EE-EE49-A6AC-7E2EF44271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8</a:t>
            </a:fld>
            <a:endParaRPr kumimoji="0" lang="zh-CN" altLang="en-US" sz="2800"/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93977B15-D82B-EA49-A3C7-A716A573449F}"/>
              </a:ext>
            </a:extLst>
          </p:cNvPr>
          <p:cNvGrpSpPr/>
          <p:nvPr/>
        </p:nvGrpSpPr>
        <p:grpSpPr>
          <a:xfrm>
            <a:off x="158751" y="963982"/>
            <a:ext cx="11874499" cy="5760668"/>
            <a:chOff x="158751" y="963982"/>
            <a:chExt cx="11874499" cy="5760668"/>
          </a:xfrm>
        </p:grpSpPr>
        <p:cxnSp>
          <p:nvCxnSpPr>
            <p:cNvPr id="26" name="直线连接符 46">
              <a:extLst>
                <a:ext uri="{FF2B5EF4-FFF2-40B4-BE49-F238E27FC236}">
                  <a16:creationId xmlns:a16="http://schemas.microsoft.com/office/drawing/2014/main" id="{0EE7C2F2-03D6-0B49-8950-A7CA2C75009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直线连接符 48">
              <a:extLst>
                <a:ext uri="{FF2B5EF4-FFF2-40B4-BE49-F238E27FC236}">
                  <a16:creationId xmlns:a16="http://schemas.microsoft.com/office/drawing/2014/main" id="{ED4A94D5-9195-674B-B412-93F05E1FC55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" name="直线连接符 49">
              <a:extLst>
                <a:ext uri="{FF2B5EF4-FFF2-40B4-BE49-F238E27FC236}">
                  <a16:creationId xmlns:a16="http://schemas.microsoft.com/office/drawing/2014/main" id="{70AB2409-D2B6-C24E-ABDC-8DBBEA13BF4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9" name="Line 2">
              <a:extLst>
                <a:ext uri="{FF2B5EF4-FFF2-40B4-BE49-F238E27FC236}">
                  <a16:creationId xmlns:a16="http://schemas.microsoft.com/office/drawing/2014/main" id="{D72F6753-1F16-9B49-84FF-655F23F790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5" name="矩形 2">
            <a:extLst>
              <a:ext uri="{FF2B5EF4-FFF2-40B4-BE49-F238E27FC236}">
                <a16:creationId xmlns:a16="http://schemas.microsoft.com/office/drawing/2014/main" id="{F8ABC5C4-AC7C-4031-F92D-1E788F6AE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308" y="5978304"/>
            <a:ext cx="10480601" cy="492443"/>
          </a:xfrm>
          <a:prstGeom prst="rect">
            <a:avLst/>
          </a:prstGeom>
          <a:solidFill>
            <a:srgbClr val="008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2600" b="1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重味</a:t>
            </a:r>
            <a:r>
              <a:rPr lang="en-US" altLang="zh-CN" sz="2600" b="1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B</a:t>
            </a:r>
            <a:r>
              <a:rPr lang="zh-CN" altLang="en-US" sz="2600" b="1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介子衰变为检验标准模型和间接探测新物理提供了一个最佳场所</a:t>
            </a:r>
            <a:endParaRPr lang="en-US" altLang="zh-CN" sz="2600" b="1" dirty="0">
              <a:solidFill>
                <a:schemeClr val="bg1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5BC29EC1-28D4-FB60-4A42-CCE3570B31F9}"/>
              </a:ext>
            </a:extLst>
          </p:cNvPr>
          <p:cNvGrpSpPr/>
          <p:nvPr/>
        </p:nvGrpSpPr>
        <p:grpSpPr>
          <a:xfrm>
            <a:off x="3917031" y="1995529"/>
            <a:ext cx="3961173" cy="3583309"/>
            <a:chOff x="7005638" y="1270547"/>
            <a:chExt cx="4697456" cy="4315223"/>
          </a:xfrm>
        </p:grpSpPr>
        <p:pic>
          <p:nvPicPr>
            <p:cNvPr id="10" name="图片 3">
              <a:extLst>
                <a:ext uri="{FF2B5EF4-FFF2-40B4-BE49-F238E27FC236}">
                  <a16:creationId xmlns:a16="http://schemas.microsoft.com/office/drawing/2014/main" id="{A3A1D60E-4F23-EE31-796F-85F205A36F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44" t="4774" r="2448" b="7113"/>
            <a:stretch/>
          </p:blipFill>
          <p:spPr bwMode="auto">
            <a:xfrm>
              <a:off x="7005638" y="1270547"/>
              <a:ext cx="4697456" cy="4315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任意形状 10">
              <a:extLst>
                <a:ext uri="{FF2B5EF4-FFF2-40B4-BE49-F238E27FC236}">
                  <a16:creationId xmlns:a16="http://schemas.microsoft.com/office/drawing/2014/main" id="{441B683C-5719-2312-6735-E0AFD41D72E5}"/>
                </a:ext>
              </a:extLst>
            </p:cNvPr>
            <p:cNvSpPr/>
            <p:nvPr/>
          </p:nvSpPr>
          <p:spPr bwMode="auto">
            <a:xfrm>
              <a:off x="8780540" y="2826468"/>
              <a:ext cx="1419900" cy="487356"/>
            </a:xfrm>
            <a:custGeom>
              <a:avLst/>
              <a:gdLst>
                <a:gd name="connsiteX0" fmla="*/ 0 w 1350498"/>
                <a:gd name="connsiteY0" fmla="*/ 468923 h 468923"/>
                <a:gd name="connsiteX1" fmla="*/ 182880 w 1350498"/>
                <a:gd name="connsiteY1" fmla="*/ 0 h 468923"/>
                <a:gd name="connsiteX2" fmla="*/ 1350498 w 1350498"/>
                <a:gd name="connsiteY2" fmla="*/ 468923 h 468923"/>
                <a:gd name="connsiteX3" fmla="*/ 0 w 1350498"/>
                <a:gd name="connsiteY3" fmla="*/ 468923 h 468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0498" h="468923">
                  <a:moveTo>
                    <a:pt x="0" y="468923"/>
                  </a:moveTo>
                  <a:lnTo>
                    <a:pt x="182880" y="0"/>
                  </a:lnTo>
                  <a:lnTo>
                    <a:pt x="1350498" y="468923"/>
                  </a:lnTo>
                  <a:lnTo>
                    <a:pt x="0" y="468923"/>
                  </a:lnTo>
                  <a:close/>
                </a:path>
              </a:pathLst>
            </a:custGeom>
            <a:noFill/>
            <a:ln w="44450">
              <a:solidFill>
                <a:srgbClr val="FF0000"/>
              </a:solidFill>
            </a:ln>
            <a:effectLst/>
            <a:extLst>
              <a:ext uri="{91240B29-F687-4f45-9708-019B960494DF}">
                <a14:hiddenLine xmlns:a14="http://schemas.microsoft.com/office/drawing/2010/main" xmlns="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342900"/>
              <a:endParaRPr lang="zh-CN" altLang="en-US" sz="1350">
                <a:latin typeface="Arial" charset="0"/>
                <a:ea typeface="宋体" charset="0"/>
                <a:cs typeface="宋体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1B18655A-2B97-4DFB-0A9E-36B763C6BED3}"/>
                  </a:ext>
                </a:extLst>
              </p:cNvPr>
              <p:cNvSpPr/>
              <p:nvPr/>
            </p:nvSpPr>
            <p:spPr>
              <a:xfrm>
                <a:off x="584826" y="2830643"/>
                <a:ext cx="2860041" cy="13185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CN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sz="2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CN" sz="2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altLang="zh-CN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CN" sz="2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altLang="zh-CN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  <m:r>
                                      <a:rPr lang="en-US" altLang="zh-CN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CN" sz="2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altLang="zh-CN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  <m:r>
                                      <a:rPr lang="en-US" altLang="zh-CN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CN" sz="2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altLang="zh-CN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en-US" altLang="zh-CN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CN" sz="2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altLang="zh-CN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𝑐𝑠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CN" sz="2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altLang="zh-CN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CN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altLang="zh-CN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altLang="zh-CN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CN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altLang="zh-CN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𝑡𝑠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CN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altLang="zh-CN" sz="2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𝑡𝑏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CN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1B18655A-2B97-4DFB-0A9E-36B763C6BE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826" y="2830643"/>
                <a:ext cx="2860041" cy="1318502"/>
              </a:xfrm>
              <a:prstGeom prst="rect">
                <a:avLst/>
              </a:prstGeom>
              <a:blipFill>
                <a:blip r:embed="rId4"/>
                <a:stretch>
                  <a:fillRect t="-1905" r="-3097" b="-95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本框 13">
            <a:extLst>
              <a:ext uri="{FF2B5EF4-FFF2-40B4-BE49-F238E27FC236}">
                <a16:creationId xmlns:a16="http://schemas.microsoft.com/office/drawing/2014/main" id="{2C58FA07-B140-1DF2-6D56-83350FC01733}"/>
              </a:ext>
            </a:extLst>
          </p:cNvPr>
          <p:cNvSpPr txBox="1"/>
          <p:nvPr/>
        </p:nvSpPr>
        <p:spPr>
          <a:xfrm>
            <a:off x="1202243" y="4470566"/>
            <a:ext cx="17704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latin typeface="SimSun" panose="02010600030101010101" pitchFamily="2" charset="-122"/>
                <a:ea typeface="SimSun" panose="02010600030101010101" pitchFamily="2" charset="-122"/>
              </a:rPr>
              <a:t>夸克混合矩阵</a:t>
            </a:r>
            <a:endParaRPr lang="zh-CN" altLang="en-US" sz="2000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2C44BEA-6152-A71D-AFCF-810146F0AB15}"/>
              </a:ext>
            </a:extLst>
          </p:cNvPr>
          <p:cNvSpPr txBox="1"/>
          <p:nvPr/>
        </p:nvSpPr>
        <p:spPr>
          <a:xfrm>
            <a:off x="4314081" y="4455075"/>
            <a:ext cx="281990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CN" altLang="en-US" sz="2000" b="1" dirty="0">
                <a:latin typeface="SimSun" panose="02010600030101010101" pitchFamily="2" charset="-122"/>
                <a:ea typeface="SimSun" panose="02010600030101010101" pitchFamily="2" charset="-122"/>
              </a:rPr>
              <a:t>夸克混合矩阵的幺正性</a:t>
            </a:r>
            <a:endParaRPr lang="zh-CN" altLang="en-US" sz="20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BA3201B-69C7-81C6-59C1-8AC45E8B38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481" y="1559518"/>
            <a:ext cx="2255276" cy="3930624"/>
          </a:xfrm>
          <a:prstGeom prst="rect">
            <a:avLst/>
          </a:prstGeom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17BCBE65-DFD4-3307-D62B-9A213E7D9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263"/>
            <a:ext cx="60134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en-US" altLang="zh-CN" sz="3600" b="1" dirty="0">
                <a:solidFill>
                  <a:srgbClr val="C00000"/>
                </a:solidFill>
                <a:latin typeface="Adobe 黑体 Std R" charset="-122"/>
                <a:ea typeface="Adobe 黑体 Std R" charset="-122"/>
              </a:rPr>
              <a:t>LCDA</a:t>
            </a:r>
            <a:endParaRPr kumimoji="0" lang="zh-CN" altLang="en-US" sz="2800" b="1" dirty="0">
              <a:solidFill>
                <a:srgbClr val="C00000"/>
              </a:solidFill>
              <a:latin typeface="Adobe 黑体 Std R" charset="-122"/>
              <a:ea typeface="Adobe 黑体 Std R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78997339"/>
      </p:ext>
    </p:extLst>
  </p:cSld>
  <p:clrMapOvr>
    <a:masterClrMapping/>
  </p:clrMapOvr>
  <p:transition advTm="3094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灯片编号占位符 4">
            <a:extLst>
              <a:ext uri="{FF2B5EF4-FFF2-40B4-BE49-F238E27FC236}">
                <a16:creationId xmlns:a16="http://schemas.microsoft.com/office/drawing/2014/main" id="{36D92214-D5EE-EE49-A6AC-7E2EF44271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9</a:t>
            </a:fld>
            <a:endParaRPr kumimoji="0" lang="zh-CN" altLang="en-US" sz="2800"/>
          </a:p>
        </p:txBody>
      </p:sp>
      <p:sp>
        <p:nvSpPr>
          <p:cNvPr id="12" name="矩形 2">
            <a:extLst>
              <a:ext uri="{FF2B5EF4-FFF2-40B4-BE49-F238E27FC236}">
                <a16:creationId xmlns:a16="http://schemas.microsoft.com/office/drawing/2014/main" id="{715E8060-4DBC-9742-894D-00FFE6850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297" y="6009443"/>
            <a:ext cx="11093634" cy="523220"/>
          </a:xfrm>
          <a:prstGeom prst="rect">
            <a:avLst/>
          </a:prstGeom>
          <a:solidFill>
            <a:srgbClr val="008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lvl="1" algn="ctr">
              <a:spcBef>
                <a:spcPct val="0"/>
              </a:spcBef>
              <a:buNone/>
              <a:defRPr/>
            </a:pPr>
            <a:r>
              <a:rPr kumimoji="0" lang="zh-CN" altLang="en-US" b="1" dirty="0">
                <a:solidFill>
                  <a:schemeClr val="bg1"/>
                </a:solidFill>
                <a:latin typeface="宋体" panose="02010600030101010101" pitchFamily="2" charset="-122"/>
              </a:rPr>
              <a:t>自</a:t>
            </a:r>
            <a:r>
              <a:rPr kumimoji="0" lang="en-US" altLang="zh-CN" b="1" dirty="0">
                <a:solidFill>
                  <a:schemeClr val="bg1"/>
                </a:solidFill>
                <a:latin typeface="宋体" panose="02010600030101010101" pitchFamily="2" charset="-122"/>
              </a:rPr>
              <a:t>1980</a:t>
            </a:r>
            <a:r>
              <a:rPr kumimoji="0" lang="zh-CN" altLang="en-US" b="1" dirty="0">
                <a:solidFill>
                  <a:schemeClr val="bg1"/>
                </a:solidFill>
                <a:latin typeface="宋体" panose="02010600030101010101" pitchFamily="2" charset="-122"/>
              </a:rPr>
              <a:t>起，国际上建设了多个专门从事重味物理研究的大科学装置</a:t>
            </a:r>
            <a:endParaRPr kumimoji="0" lang="en-US" altLang="zh-CN" dirty="0">
              <a:solidFill>
                <a:schemeClr val="bg1"/>
              </a:solidFill>
              <a:latin typeface="宋体" panose="02010600030101010101" pitchFamily="2" charset="-122"/>
            </a:endParaRPr>
          </a:p>
        </p:txBody>
      </p:sp>
      <p:grpSp>
        <p:nvGrpSpPr>
          <p:cNvPr id="23" name="组合 34">
            <a:extLst>
              <a:ext uri="{FF2B5EF4-FFF2-40B4-BE49-F238E27FC236}">
                <a16:creationId xmlns:a16="http://schemas.microsoft.com/office/drawing/2014/main" id="{1FC4DF1B-5596-5645-A4C5-9D21605B58EF}"/>
              </a:ext>
            </a:extLst>
          </p:cNvPr>
          <p:cNvGrpSpPr>
            <a:grpSpLocks/>
          </p:cNvGrpSpPr>
          <p:nvPr/>
        </p:nvGrpSpPr>
        <p:grpSpPr bwMode="auto">
          <a:xfrm>
            <a:off x="8975952" y="3923128"/>
            <a:ext cx="2786563" cy="2016887"/>
            <a:chOff x="470025" y="3450414"/>
            <a:chExt cx="4124548" cy="2813749"/>
          </a:xfrm>
        </p:grpSpPr>
        <p:pic>
          <p:nvPicPr>
            <p:cNvPr id="24" name="图片 35">
              <a:extLst>
                <a:ext uri="{FF2B5EF4-FFF2-40B4-BE49-F238E27FC236}">
                  <a16:creationId xmlns:a16="http://schemas.microsoft.com/office/drawing/2014/main" id="{0EEA4860-5B90-5B45-9B7E-300837B956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451" y="3604772"/>
              <a:ext cx="3981122" cy="2659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图片 36">
              <a:extLst>
                <a:ext uri="{FF2B5EF4-FFF2-40B4-BE49-F238E27FC236}">
                  <a16:creationId xmlns:a16="http://schemas.microsoft.com/office/drawing/2014/main" id="{EF3B950B-D441-5E46-BA4F-DD194E9F43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025" y="3450414"/>
              <a:ext cx="838119" cy="683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组合 5">
            <a:extLst>
              <a:ext uri="{FF2B5EF4-FFF2-40B4-BE49-F238E27FC236}">
                <a16:creationId xmlns:a16="http://schemas.microsoft.com/office/drawing/2014/main" id="{508A3CED-5A40-E440-80AB-C2C1F654D431}"/>
              </a:ext>
            </a:extLst>
          </p:cNvPr>
          <p:cNvGrpSpPr>
            <a:grpSpLocks/>
          </p:cNvGrpSpPr>
          <p:nvPr/>
        </p:nvGrpSpPr>
        <p:grpSpPr bwMode="auto">
          <a:xfrm>
            <a:off x="654489" y="3853656"/>
            <a:ext cx="3458002" cy="1857174"/>
            <a:chOff x="6080502" y="1436231"/>
            <a:chExt cx="3024831" cy="1460269"/>
          </a:xfrm>
        </p:grpSpPr>
        <p:pic>
          <p:nvPicPr>
            <p:cNvPr id="27" name="图片 4">
              <a:extLst>
                <a:ext uri="{FF2B5EF4-FFF2-40B4-BE49-F238E27FC236}">
                  <a16:creationId xmlns:a16="http://schemas.microsoft.com/office/drawing/2014/main" id="{93F9B9F9-FA0D-9A48-B030-97C70B7C83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1490856"/>
              <a:ext cx="3009333" cy="1405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31">
              <a:hlinkClick r:id="rId6"/>
              <a:extLst>
                <a:ext uri="{FF2B5EF4-FFF2-40B4-BE49-F238E27FC236}">
                  <a16:creationId xmlns:a16="http://schemas.microsoft.com/office/drawing/2014/main" id="{206E2D15-422A-CA4D-A5C5-E1376D1FD6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0502" y="1436231"/>
              <a:ext cx="801959" cy="375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6AC20960-6CB5-CC79-29E1-9E165A398676}"/>
              </a:ext>
            </a:extLst>
          </p:cNvPr>
          <p:cNvGrpSpPr/>
          <p:nvPr/>
        </p:nvGrpSpPr>
        <p:grpSpPr>
          <a:xfrm>
            <a:off x="4907874" y="3886683"/>
            <a:ext cx="3072442" cy="2007335"/>
            <a:chOff x="739143" y="3580435"/>
            <a:chExt cx="3366923" cy="2272472"/>
          </a:xfrm>
        </p:grpSpPr>
        <p:pic>
          <p:nvPicPr>
            <p:cNvPr id="22" name="图片 7">
              <a:extLst>
                <a:ext uri="{FF2B5EF4-FFF2-40B4-BE49-F238E27FC236}">
                  <a16:creationId xmlns:a16="http://schemas.microsoft.com/office/drawing/2014/main" id="{AD766888-52F0-CC4D-8B99-D7DBFCC2BE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3" y="3580435"/>
              <a:ext cx="3366923" cy="2272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图片 43">
              <a:extLst>
                <a:ext uri="{FF2B5EF4-FFF2-40B4-BE49-F238E27FC236}">
                  <a16:creationId xmlns:a16="http://schemas.microsoft.com/office/drawing/2014/main" id="{B7ACF450-3D28-3945-B539-5C1A933586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333" y="3676295"/>
              <a:ext cx="784103" cy="491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93AFD9FF-10D1-464D-8600-DB65ADED774D}"/>
              </a:ext>
            </a:extLst>
          </p:cNvPr>
          <p:cNvGrpSpPr/>
          <p:nvPr/>
        </p:nvGrpSpPr>
        <p:grpSpPr>
          <a:xfrm>
            <a:off x="261833" y="973322"/>
            <a:ext cx="11874499" cy="5760668"/>
            <a:chOff x="158751" y="963982"/>
            <a:chExt cx="11874499" cy="5760668"/>
          </a:xfrm>
        </p:grpSpPr>
        <p:cxnSp>
          <p:nvCxnSpPr>
            <p:cNvPr id="42" name="直线连接符 46">
              <a:extLst>
                <a:ext uri="{FF2B5EF4-FFF2-40B4-BE49-F238E27FC236}">
                  <a16:creationId xmlns:a16="http://schemas.microsoft.com/office/drawing/2014/main" id="{E776E31A-3FF4-FC47-BD84-632FE342A0E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4625" y="1000125"/>
              <a:ext cx="0" cy="5707063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3" name="直线连接符 48">
              <a:extLst>
                <a:ext uri="{FF2B5EF4-FFF2-40B4-BE49-F238E27FC236}">
                  <a16:creationId xmlns:a16="http://schemas.microsoft.com/office/drawing/2014/main" id="{D34B5A1C-A295-BB4C-9CA1-55F66340530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010100" y="984250"/>
              <a:ext cx="0" cy="5740400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4" name="直线连接符 49">
              <a:extLst>
                <a:ext uri="{FF2B5EF4-FFF2-40B4-BE49-F238E27FC236}">
                  <a16:creationId xmlns:a16="http://schemas.microsoft.com/office/drawing/2014/main" id="{EE205540-2F4D-A543-93BE-81914A6248E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74625" y="6707188"/>
              <a:ext cx="11858625" cy="1746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5" name="Line 2">
              <a:extLst>
                <a:ext uri="{FF2B5EF4-FFF2-40B4-BE49-F238E27FC236}">
                  <a16:creationId xmlns:a16="http://schemas.microsoft.com/office/drawing/2014/main" id="{D62F2604-A01E-6A4B-9584-DF8CF45C6A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51" y="963982"/>
              <a:ext cx="11874487" cy="2805"/>
            </a:xfrm>
            <a:prstGeom prst="line">
              <a:avLst/>
            </a:prstGeom>
            <a:noFill/>
            <a:ln w="190500" cmpd="sng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897EDD-4D62-42AA-9FBC-F7F5FA4A53C3}"/>
              </a:ext>
            </a:extLst>
          </p:cNvPr>
          <p:cNvGrpSpPr/>
          <p:nvPr/>
        </p:nvGrpSpPr>
        <p:grpSpPr>
          <a:xfrm>
            <a:off x="526618" y="1145213"/>
            <a:ext cx="3148256" cy="2257914"/>
            <a:chOff x="713026" y="1029040"/>
            <a:chExt cx="3360783" cy="2386849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5BC4CD9C-9A2C-0091-5100-CA1D77F49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72432" y="1077414"/>
              <a:ext cx="3301377" cy="2338475"/>
            </a:xfrm>
            <a:prstGeom prst="rect">
              <a:avLst/>
            </a:prstGeom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98E18C3F-4816-D84C-2483-C05267C8DAAD}"/>
                </a:ext>
              </a:extLst>
            </p:cNvPr>
            <p:cNvSpPr txBox="1"/>
            <p:nvPr/>
          </p:nvSpPr>
          <p:spPr>
            <a:xfrm>
              <a:off x="713026" y="1029040"/>
              <a:ext cx="88304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l"/>
              <a:r>
                <a:rPr lang="en" altLang="zh-CN" b="0" i="0" u="none" strike="noStrike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CLEO</a:t>
              </a: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8599AC58-1568-2611-DD14-994F09A6D025}"/>
              </a:ext>
            </a:extLst>
          </p:cNvPr>
          <p:cNvGrpSpPr/>
          <p:nvPr/>
        </p:nvGrpSpPr>
        <p:grpSpPr>
          <a:xfrm>
            <a:off x="4896020" y="1232700"/>
            <a:ext cx="3092597" cy="1996115"/>
            <a:chOff x="5275479" y="1319903"/>
            <a:chExt cx="2800472" cy="2121398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E640C0E-524D-1F85-EC8C-52A7131F7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279874" y="1329157"/>
              <a:ext cx="2796077" cy="211214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AAFA86F-1262-FCB2-C66E-F9E8BC312D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275479" y="1319903"/>
              <a:ext cx="1272780" cy="469485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C4B7CBBE-0CC8-9832-101F-55840BB5B7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680" y="1149038"/>
            <a:ext cx="2680229" cy="238027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010C1525-E084-E1B5-A9FA-327D50B40E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195263"/>
            <a:ext cx="60134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en-US" altLang="zh-CN" sz="3600" b="1" dirty="0">
                <a:solidFill>
                  <a:srgbClr val="C00000"/>
                </a:solidFill>
                <a:latin typeface="Adobe 黑体 Std R" charset="-122"/>
                <a:ea typeface="Adobe 黑体 Std R" charset="-122"/>
              </a:rPr>
              <a:t>LCDA</a:t>
            </a:r>
            <a:endParaRPr kumimoji="0" lang="zh-CN" altLang="en-US" sz="2800" b="1" dirty="0">
              <a:solidFill>
                <a:srgbClr val="C00000"/>
              </a:solidFill>
              <a:latin typeface="Adobe 黑体 Std R" charset="-122"/>
              <a:ea typeface="Adobe 黑体 Std R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05838598"/>
      </p:ext>
    </p:extLst>
  </p:cSld>
  <p:clrMapOvr>
    <a:masterClrMapping/>
  </p:clrMapOvr>
  <p:transition advTm="3094"/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20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2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2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2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2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2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26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27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28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29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30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3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3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3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3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3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36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37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38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39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40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4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4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4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10950</TotalTime>
  <Words>4718</Words>
  <Application>Microsoft Macintosh PowerPoint</Application>
  <PresentationFormat>宽屏</PresentationFormat>
  <Paragraphs>650</Paragraphs>
  <Slides>58</Slides>
  <Notes>52</Notes>
  <HiddenSlides>0</HiddenSlides>
  <MMClips>0</MMClips>
  <ScaleCrop>false</ScaleCrop>
  <HeadingPairs>
    <vt:vector size="8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58</vt:i4>
      </vt:variant>
    </vt:vector>
  </HeadingPairs>
  <TitlesOfParts>
    <vt:vector size="80" baseType="lpstr">
      <vt:lpstr>等线</vt:lpstr>
      <vt:lpstr>等线 Light</vt:lpstr>
      <vt:lpstr>SimHei</vt:lpstr>
      <vt:lpstr>宋体</vt:lpstr>
      <vt:lpstr>宋体</vt:lpstr>
      <vt:lpstr>Microsoft YaHei</vt:lpstr>
      <vt:lpstr>Adobe 黑体 Std R</vt:lpstr>
      <vt:lpstr>CMMI10</vt:lpstr>
      <vt:lpstr>CMMI7</vt:lpstr>
      <vt:lpstr>CMR10</vt:lpstr>
      <vt:lpstr>CMR7</vt:lpstr>
      <vt:lpstr>CMSY10</vt:lpstr>
      <vt:lpstr>Arial</vt:lpstr>
      <vt:lpstr>Bradley Hand</vt:lpstr>
      <vt:lpstr>Calibri</vt:lpstr>
      <vt:lpstr>Cambria Math</vt:lpstr>
      <vt:lpstr>Helvetica</vt:lpstr>
      <vt:lpstr>Marion</vt:lpstr>
      <vt:lpstr>Times New Roman</vt:lpstr>
      <vt:lpstr>Wingdings</vt:lpstr>
      <vt:lpstr>Office 主题​​</vt:lpstr>
      <vt:lpstr>Equation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ly li</dc:creator>
  <cp:lastModifiedBy>Microsoft Office User</cp:lastModifiedBy>
  <cp:revision>1231</cp:revision>
  <dcterms:created xsi:type="dcterms:W3CDTF">2024-10-17T02:57:11Z</dcterms:created>
  <dcterms:modified xsi:type="dcterms:W3CDTF">2025-07-18T14:12:45Z</dcterms:modified>
</cp:coreProperties>
</file>