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2" r:id="rId6"/>
    <p:sldId id="263" r:id="rId7"/>
    <p:sldId id="264" r:id="rId8"/>
    <p:sldId id="260" r:id="rId9"/>
    <p:sldId id="266" r:id="rId10"/>
    <p:sldId id="267" r:id="rId11"/>
    <p:sldId id="268" r:id="rId12"/>
    <p:sldId id="269" r:id="rId13"/>
    <p:sldId id="270" r:id="rId14"/>
    <p:sldId id="271" r:id="rId15"/>
    <p:sldId id="272" r:id="rId16"/>
    <p:sldId id="273" r:id="rId17"/>
    <p:sldId id="275" r:id="rId18"/>
    <p:sldId id="276" r:id="rId19"/>
    <p:sldId id="277" r:id="rId20"/>
    <p:sldId id="278" r:id="rId21"/>
    <p:sldId id="279" r:id="rId22"/>
    <p:sldId id="281" r:id="rId23"/>
    <p:sldId id="282" r:id="rId24"/>
    <p:sldId id="283" r:id="rId25"/>
    <p:sldId id="285" r:id="rId26"/>
    <p:sldId id="286" r:id="rId27"/>
    <p:sldId id="287" r:id="rId28"/>
    <p:sldId id="288"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Avenir Next Regular"/>
          <a:ea typeface="Avenir Next Regular"/>
          <a:cs typeface="Avenir Next Regular"/>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Avenir Next Demi Bold"/>
          <a:ea typeface="Avenir Next Demi Bold"/>
          <a:cs typeface="Avenir Next Demi 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Avenir Next Demi Bold"/>
          <a:ea typeface="Avenir Next Demi Bold"/>
          <a:cs typeface="Avenir Next Demi 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Avenir Next Demi Bold"/>
          <a:ea typeface="Avenir Next Demi Bold"/>
          <a:cs typeface="Avenir Next Demi 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Avenir Next Demi Bold"/>
          <a:ea typeface="Avenir Next Demi Bold"/>
          <a:cs typeface="Avenir Next Demi 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Avenir Next Demi Bold"/>
          <a:ea typeface="Avenir Next Demi Bold"/>
          <a:cs typeface="Avenir Next Demi 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Avenir Next Demi Bold"/>
          <a:ea typeface="Avenir Next Demi Bold"/>
          <a:cs typeface="Avenir Next Demi 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Avenir Next Demi Bold"/>
          <a:ea typeface="Avenir Next Demi Bold"/>
          <a:cs typeface="Avenir Next Demi 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33"/>
    <p:restoredTop sz="95775"/>
  </p:normalViewPr>
  <p:slideViewPr>
    <p:cSldViewPr snapToGrid="0" snapToObjects="1">
      <p:cViewPr varScale="1">
        <p:scale>
          <a:sx n="43" d="100"/>
          <a:sy n="43" d="100"/>
        </p:scale>
        <p:origin x="312"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1143000" y="685800"/>
            <a:ext cx="4572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t>Hello everyone! Good morning, I am Li-Ke Liu from STAR Collaboration. </a:t>
            </a:r>
            <a:br/>
            <a:r>
              <a:t>Firstly, Many thanks to the organizer, and I am glad to have this opportunity to share our updates. </a:t>
            </a:r>
          </a:p>
          <a:p>
            <a:r>
              <a:t>Here, I would like to talk about the Collectivity in heavy-ion collisions from STAR BES-II.</a:t>
            </a:r>
          </a:p>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381000" y="685800"/>
            <a:ext cx="6096000" cy="3429000"/>
          </a:xfrm>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The short-lived particles can not be directly detected, which are reconstructed by pairing their daughter tracks. Such as weak decay K0S, can be reconstructed through decay chanel: piPlus and pi Minus. clean signal reached by applying the KF particle package.</a:t>
            </a:r>
            <a:br/>
            <a:r>
              <a:t>The right plot shows the acceptance for different particle species from 3 to 4.5 GeV, a good coverage reached from rapidity minus-one to 0 as the blue boxes shown.</a:t>
            </a:r>
            <a:br/>
            <a:r>
              <a:t>(Up to now, We have discussed so many experiment details, so let’s see the data!)</a:t>
            </a:r>
            <a:br/>
            <a:r>
              <a:t>After that, we can get the flow results by using the Event plane method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We have measured the Rapidity dependence of directed flow for pions, kaons, proton and lambda from 3 to 3.9 GeV in the middle central collisions.</a:t>
            </a:r>
            <a:br/>
            <a:r>
              <a:t>We also add the model calculation for comparison: JAM cascade, and JAM with baryonic mean field</a:t>
            </a:r>
            <a:br/>
            <a:r>
              <a:t>JAM with baryonic mean field better describes the baryons flow than cascade mode, </a:t>
            </a:r>
          </a:p>
          <a:p>
            <a:r>
              <a:t>Indicates the hadronic interaction dominates in such high baryon density region, and it does not work well for meson flow.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The motivation for the kaon measurement comes from the E895 results published in 2000, which reported a strong antiflow signal of $K^0_S$. They introduced a potential between kaons and nucleons to explain the observed data. </a:t>
            </a:r>
          </a:p>
          <a:p>
            <a:r>
              <a:t>We did the similar v1 measurement at the closest energy, same pt window, pt less than zero point 7 GeV/c, the anti-flow observed for K0S at low pT.</a:t>
            </a:r>
            <a:br/>
            <a:r>
              <a:t>While we did the measurements at a higher pt window, the v1 slope becomes positive, and it goes back to the normal expansion.</a:t>
            </a:r>
          </a:p>
          <a:p>
            <a:r>
              <a:t>So, there is a Strong pt dependence of K0S v1 slope.</a:t>
            </a:r>
          </a:p>
          <a:p>
            <a:r>
              <a:t>Thus, we did the further differential measurements, the v1 vs. y measured in the differential pt window.</a:t>
            </a:r>
            <a:br/>
            <a:r>
              <a:t>then the v1 slope is extracted as a function of pt.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And summarized in this plot.</a:t>
            </a:r>
            <a:br/>
            <a:r>
              <a:t>(This plot shows) the pT dependence of v1 slope, anti-flow of K0S observed at low pt, in these four energies.</a:t>
            </a:r>
            <a:br/>
            <a:r>
              <a:t>For comparison, we include the pi^Plus (the black lines), which has historically known it’s anti-flow caused by the spectator shadowing effect. the charged kaons, the open triangular markers, also show the similar trend. We have added the model calculation from JAM. The cascade model with spectator can reproduce the anti-flow at low pT(as the blue line shown). When we remove the spectator effect in the evolution, the calculation can not describe the data. These results suggest Anti-flow could be explained by the shadowing effect from spectator, and kaon potential is not necessary</a:t>
            </a:r>
            <a:br/>
            <a:r>
              <a:t>(Possible question: Because the passing time of spectator at low energy collision is close to mean freeze-out time, the normal expansion is blocked by the spectator, and the particle with low transverse momentum can not overcome the blocking, it cause the anti-flow at low pt, while not at high pt)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We further study the energy dependence of v1 slope for the identified particles.</a:t>
            </a:r>
            <a:br/>
            <a:r>
              <a:t>the v1 slope of baryons drops as collision energy increases, the JAM calculation with baryonic Mean Field well describes the proton data, also the Lambda data is in good agreement. These results suggest that mean field potential plays an important role within these energy region.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381000" y="685800"/>
            <a:ext cx="6096000" cy="3429000"/>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r>
              <a:t>One more interesting result is about the $\phi$ meson. </a:t>
            </a:r>
          </a:p>
          <a:p>
            <a:r>
              <a:t>Because of its smaller hadronic cross section, we would normally expect a small $v_1$ in the high μB region, but unexpectedly, a significant $v_1$ signal was observed below 7.7~GeV --- </a:t>
            </a:r>
          </a:p>
          <a:p>
            <a:r>
              <a:t>similar to that of protons and hyperons, and quite different from other mesons. </a:t>
            </a:r>
          </a:p>
          <a:p>
            <a:r>
              <a:t>This could be due to the associated production dominates the dynamics, </a:t>
            </a:r>
          </a:p>
          <a:p>
            <a:r>
              <a:t>or a decay contribution from high-mass baryon resonancess.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r>
              <a:t>In the previous slides, we talked about the v1 vs. rapidity, </a:t>
            </a:r>
          </a:p>
          <a:p>
            <a:r>
              <a:t>By definition, it can reflect the asymmetry along the x direction.</a:t>
            </a:r>
            <a:br/>
            <a:r>
              <a:t>We can further study the X-Y transverse expansion by measuring v2, which reflects the asymmetry on the X-Y plane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xfrm>
            <a:off x="381000" y="685800"/>
            <a:ext cx="6096000" cy="3429000"/>
          </a:xfrm>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t>This plot shows the pt dependence of v2 from 3 to 4.5 GeV. </a:t>
            </a:r>
          </a:p>
          <a:p>
            <a:r>
              <a:t>For each particle species, the five different markers correspond to five energy data points. </a:t>
            </a:r>
          </a:p>
          <a:p>
            <a:r>
              <a:t>We can clearly see v2 changes from negative to positive across different hadron species. As the collision energy increases, the passing time of nuclear spectators is reduced, and the shadowing effect is diminished.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r>
              <a:t>The shadowing effect can be explained by this picture,</a:t>
            </a:r>
          </a:p>
          <a:p>
            <a:r>
              <a:t>The z-axis is the beam direction. The collisions start at zero fermi</a:t>
            </a:r>
          </a:p>
          <a:p>
            <a:r>
              <a:t>At 3.0 GeV, due to weaker Lorentz contraction, fewer nucleons overlap compared to 4.5 GeV at the moment.</a:t>
            </a:r>
          </a:p>
          <a:p>
            <a:r>
              <a:t>Around six fermi, the spectators at 4.5 GeV have mostly passed the overlap zone, while the 3.0 GeV system just reaches maximum compression.</a:t>
            </a:r>
          </a:p>
          <a:p>
            <a:r>
              <a:t>This shows that the in-plane expansion is strongly suppressed at low energy.</a:t>
            </a:r>
          </a:p>
          <a:p>
            <a:r>
              <a:t>Finally, around 11 fermi, the spectators at 3.0 GeV have just moved away, whereas the 4.5 GeV system has almost finished expanding. </a:t>
            </a:r>
            <a:br/>
            <a:r>
              <a:t>Longer overlap at lower energies → stronger shadowing effect, which results in a significantly different $v_2$ behavior.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Calculations from different models are represented by the bands, The hadronic transport models JAM, AMPT-hadron cascade mode, and SMASH.</a:t>
            </a:r>
          </a:p>
          <a:p>
            <a:r>
              <a:t>hadronic transport models fit v2 data,</a:t>
            </a:r>
          </a:p>
          <a:p>
            <a:r>
              <a:t>while the multi-phase transport model AMPT-SM (red band) predicts the opposite sign of $v_2$,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My talk is arranged as follows: physics motivation, </a:t>
            </a:r>
          </a:p>
          <a:p>
            <a:r>
              <a:t>And since it’s a experimental talk, I will briefly discuss the Experimental setup, </a:t>
            </a:r>
            <a:br/>
            <a:br/>
            <a:r>
              <a:t>I will focus on the directed flow and elliptic flow measurements.</a:t>
            </a:r>
          </a:p>
          <a:p>
            <a:r>
              <a:t>In the last, I will give a brief summary.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381000" y="685800"/>
            <a:ext cx="6096000" cy="3429000"/>
          </a:xfrm>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t>Hadronic transport models generally underestimate the $v_2$ data, in contrast, the AMPT-SM model, which incorporates partonic interactions, provides a better description of the $v_2$ data. </a:t>
            </a:r>
          </a:p>
          <a:p>
            <a:r>
              <a:t>This indicates that parton interactions and coalescence play an important role in generating this significant $v_2$ signal, </a:t>
            </a:r>
          </a:p>
          <a:p>
            <a:r>
              <a:t>reflecting the emergence of partonic degrees of freedom, where interactions are governed by smaller partonic cross sections and longer mean-free paths.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xfrm>
            <a:off x="381000" y="685800"/>
            <a:ext cx="6096000" cy="3429000"/>
          </a:xfrm>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In order to demonstrate the NCQ scaling properties, we further scaled the v2 with Number of constituent quark, also for x-axis (the transverse kinetic energy) from 3 to 4.5 GeV. And The upper one is for the particles group, and the lower one is for the anti-particles group.</a:t>
            </a:r>
            <a:br/>
            <a:r>
              <a:t>So, Firstly, at 3.0 and 3.2 GeV, NCQ scaling completely breaks, with each particle species exhibiting a different trend. That means the degree of freedom should be dominate by Hadronic interactions(level).</a:t>
            </a:r>
            <a:br/>
            <a:r>
              <a:t>With the energy increasing, we can clearing see the evolution of NCQ scaling, the NCQ scaling becomes better gradually from 3 to 4.5 GeV both for particles and anti-particles. Suggest the partonic collectivity built up.</a:t>
            </a:r>
          </a:p>
          <a:p>
            <a:endParaRPr/>
          </a:p>
          <a:p>
            <a:r>
              <a:t>This signals a shift from hadronic to partonic dominance.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xfrm>
            <a:off x="381000" y="685800"/>
            <a:ext cx="6096000" cy="3429000"/>
          </a:xfrm>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r>
              <a:t>We further investigate the pT integrated v2 as a function of collision energy, the pT integrated v2 changes from negative to positive flow from 3 to 4.5 GeV.</a:t>
            </a:r>
          </a:p>
          <a:p>
            <a:r>
              <a:t>The out of plane expansion to in-plane expansion, and it passing zero depends on different particle species. In order to quantify the trend of NCQ scaling with collision energy, the lower panel shows the NCQ scaled v2 ratio for these particles as a function of collision energy at ET /nq = 0.4 GeV, similar story as the previous plot. </a:t>
            </a:r>
            <a:br/>
            <a:r>
              <a:t>NCQ scaled v2 ratio of p/K+ largely deviate from 1 at 3.2 GeV, and close to 1 at 3.9 and 4.5 GeV, similar with BES-I 7.7 GeV ratio (7.7 GeV ratio is follow the trend).</a:t>
            </a:r>
          </a:p>
          <a:p>
            <a:r>
              <a:t>Indicating the Partonic interactions become more important at 4.5 GeV</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381000" y="685800"/>
            <a:ext cx="6096000" cy="3429000"/>
          </a:xfrm>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For higher collision energy, we focus on Multi-strange hadrons and phi mesons.</a:t>
            </a:r>
          </a:p>
          <a:p>
            <a:r>
              <a:t>These findings provide strong evidence that partonic degrees of freedom dominate in Au+Au collisions above 7.7 GeV. They also give us a solid baseline to study partonic collectivity at intermediate energies.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t>Let me give a brief summary, </a:t>
            </a:r>
            <a:br/>
            <a:r>
              <a:t>In this talk, We present flow measurements for the identified particles from 3 to 4.5 GeV.</a:t>
            </a:r>
          </a:p>
          <a:p>
            <a:r>
              <a:t>There are two key points.</a:t>
            </a:r>
            <a:br/>
            <a:r>
              <a:t>For directed flow: the anti-flow for K0S, charged kaons and pi+ was observed at low pT (≲ 0.6 GeV/c). Combined with previous knowledge and JAM calculation.</a:t>
            </a:r>
            <a:br/>
            <a:r>
              <a:t>These results told us shadowing effect is important, and the kaon potential is not necessary.</a:t>
            </a:r>
            <a:br/>
            <a:r>
              <a:t>For elliptic flow, NCQ scaling breaks below 3.2 GeV, and gradually restores from 3.0 to 4.5 GeV. It indicates shadowing effect diminishes as the energy increases.</a:t>
            </a:r>
            <a:br/>
            <a:r>
              <a:t>And Partonic interactions become more important at 4.5 GeV</a:t>
            </a:r>
            <a:br/>
            <a:b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xfrm>
            <a:off x="381000" y="685800"/>
            <a:ext cx="6096000" cy="3429000"/>
          </a:xfrm>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r>
              <a:t>For the next-generation experiments, high interaction rates are reached as the left plot shows, </a:t>
            </a:r>
          </a:p>
          <a:p>
            <a:r>
              <a:t>. It can provide important guidance for exploring the QCD phase diagram.</a:t>
            </a:r>
          </a:p>
          <a:p>
            <a:endParaRPr/>
          </a:p>
          <a:p>
            <a:r>
              <a:t>Yeah, that’s all from my side, thank you very much for your attention!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xfrm>
            <a:off x="381000" y="685800"/>
            <a:ext cx="6096000" cy="3429000"/>
          </a:xfrm>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The results around 4.5 GeV show that the NCQ scaling of light and strange hadrons starts to recover, which indicates that partonic interactions begin to dominate in this energy region.</a:t>
            </a:r>
          </a:p>
          <a:p>
            <a:r>
              <a:t>However, measurements of multi-strange hadrons and the $\phi$ meson are still missing at these energies.</a:t>
            </a:r>
          </a:p>
          <a:p>
            <a:r>
              <a:t>At 7.7 GeV and above, we have comprehensive measurements for light, strange, multi-strange, and $\phi$ mesons, all showing consistent partonic collectivity.</a:t>
            </a:r>
          </a:p>
          <a:p>
            <a:r>
              <a:t>Therefore, we can say that 4.5 GeV marks the onset of partonic interactions, while 7.7 GeV and above correspond to the established QGP phase.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So, Let’s start with motivation</a:t>
            </a:r>
          </a:p>
          <a:p>
            <a:r>
              <a:t>(For each researcher of QCD phase structure, this plot is pretty familiar.) </a:t>
            </a:r>
          </a:p>
          <a:p>
            <a:r>
              <a:t>This plot shows the QCD phase diagram based on our knowledge.</a:t>
            </a:r>
            <a:br/>
            <a:r>
              <a:t>Since the quark color confinement, we can’t get the free quark, so the basic idea is to create extremely high temperature and high baryonic chemical potential conditions, to release the quark freedom, by relativistic HIN collisions.</a:t>
            </a:r>
            <a:br/>
            <a:br/>
            <a:r>
              <a:t>The results of nuclear modification factor, flow, and polarization from RHIC top energy and LHC energies indicate a new form of matter with Small viscosity (visgaosity) and high temperature has been built up. Meanwhile, the lattice QCD calculation told us the phase transition in this region is a crossover. </a:t>
            </a:r>
            <a:br/>
            <a:r>
              <a:t>(if we want to finally prove the QGP exists, it's important to locate the first-order phase boundary and its endpoint, which motivates the Beam Energy Scan program.</a:t>
            </a:r>
            <a:br/>
            <a:r>
              <a:t>Including the collider mode and FXT target mode.</a:t>
            </a:r>
            <a:b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As this table shows, the collider runs Cover 200 GeV down to 7.7 GeV, and the FXT mode was developed to decrease the center of mass energy down to 3 GeV.</a:t>
            </a:r>
            <a:br/>
            <a:r>
              <a:t>For now, STAR has covered the collision energy from 3-200 GeV, corresponding baryon chemical potential from 760 - 25 MeV.</a:t>
            </a:r>
            <a:br/>
            <a:r>
              <a:t>It’s the widest map of the QCD phase diagram,</a:t>
            </a:r>
          </a:p>
          <a:p>
            <a:r>
              <a:t>making it possible to explore the structure of the QCD phase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381000" y="685800"/>
            <a:ext cx="6096000" cy="3429000"/>
          </a:xfrm>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defRPr sz="2000"/>
            </a:pPr>
            <a:r>
              <a:t>Now, let's talk about the observable. The anisotropic flow is one of the most important final-state observables, which refers to anisotropies in particle momentum distributions relative to the reaction plane.</a:t>
            </a:r>
            <a:br/>
            <a:r>
              <a:t>It originates from initial spatial anisotropy and passes by Pressure gradient to the Final state momentum space anisotropy. </a:t>
            </a:r>
            <a:br/>
            <a:r>
              <a:t>Generally, we did the Fourier expansion to the (Lorentz-)invariant particle spectrum, v1 is the first-order coefficient, called the directed flow, and the second order called the elliptic flow. </a:t>
            </a:r>
            <a:br/>
            <a:r>
              <a:t>Because the spatial asymmetries rapidly decrease with time, flow can develop only in the early stage.</a:t>
            </a:r>
          </a:p>
          <a:p>
            <a:pPr>
              <a:defRPr sz="2000"/>
            </a:pPr>
            <a:r>
              <a:t>And such significant final-state flow signals mean there are strong constituent interactions.</a:t>
            </a:r>
            <a:br/>
            <a:r>
              <a:t>Therefore, we can conclude the flow can reflect the EoS and it’s sensitive to constituent interactions and degree of freedom.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In this talk, we want to answer two questions about Anisotropic flow, as possible.</a:t>
            </a:r>
            <a:br/>
            <a:r>
              <a:t>The first one is about directed flow, the left figure shows a Schematic of two nuclei colliding. The positive-Z is the beam direction, and the initial momentum causes the initial shape to tilt (tei (you) t), In this case, the bounce-off expansion would cause the positive v1 in the positive rapidity region. </a:t>
            </a:r>
            <a:br/>
            <a:r>
              <a:t>While the directed flow measurement from E895 shows that</a:t>
            </a:r>
            <a:br/>
            <a:r>
              <a:t>K0S v1 signal is negative, which is opposite to the normal (bounce-off) expansion, Called the anti-flow, some papers introduce the kaon potential to explain this novel behavior.</a:t>
            </a:r>
            <a:br/>
            <a:r>
              <a:t>The question is this: does the (anti-flow of K0S)novel behavior connect to the kaon potential, and is this potential necessary?</a:t>
            </a:r>
            <a:b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381000" y="685800"/>
            <a:ext cx="6096000" cy="3429000"/>
          </a:xfrm>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For the elliptic flow, the measurements at RHIC 200 GeV have shown,</a:t>
            </a:r>
          </a:p>
          <a:p>
            <a:r>
              <a:t>if we scaled the v2 and transverse momentum with the number of constituent quarks, particles v2 grouped, even for charm hadrons, which means the behavior does not depend on the hadron’s mass, charge, or spin, only relative to the number of quarks, it indicates a partionic degree of freedom.</a:t>
            </a:r>
          </a:p>
          <a:p>
            <a:r>
              <a:t>From the BES-I measurements, we found that NCQ scaling is in good agreement for collision energies above 7.7 GeV.</a:t>
            </a:r>
            <a:br/>
            <a:r>
              <a:t>While, the New results at 3 GeV collisions show that all v2 values are negative and NCQ scaling is absent, indicating the partonic collectivity disappears and hadronic interaction dominates.</a:t>
            </a:r>
            <a:br/>
            <a:r>
              <a:t>The measurements between 3.0 and 7.7 GeV, can inform us how the elliptic flow changes and how the degree of freedom changes?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Here I would like to introduce the STAR detector. STAR is a large detection system composed of several sub-detectors, with 2𝜋 azimuthal and large mid-rapidity coverage.</a:t>
            </a:r>
          </a:p>
          <a:p>
            <a:r>
              <a:t>In the flow measurement, we mainy use time projection chamber, TOF and EPD.</a:t>
            </a:r>
          </a:p>
          <a:p>
            <a:r>
              <a:t>The FXT setup is shown in the right plot; the yellow line is the beam direction, and the target is located on the right side of the TPC. </a:t>
            </a:r>
          </a:p>
          <a:p>
            <a:r>
              <a:t>For the BES-II, STAR has been upgraded with several subdetectors. </a:t>
            </a:r>
          </a:p>
          <a:p>
            <a:r>
              <a:t>The inner TPC upgrade gives better track quality and </a:t>
            </a:r>
          </a:p>
          <a:p>
            <a:r>
              <a:t>extends the eta coverage from 1 to 1.8.</a:t>
            </a:r>
          </a:p>
          <a:p>
            <a:r>
              <a:t>eTOF newly installed on the left side of TPC, extends the TOF rapidity coverage in the mid-y, and EPD located in the forward rapidity region of the collision, covers a pseudorapidity range from $2.1 &lt; |\eta| &lt; 5.1$. </a:t>
            </a:r>
          </a:p>
          <a:p>
            <a:r>
              <a:t>This design can reduce autocorrelations for the mid-rapidity analysis and determine the event plane of collisions</a:t>
            </a:r>
            <a:br/>
            <a:endParaRPr/>
          </a:p>
          <a:p>
            <a:r>
              <a:t>Compared to the collider mode, the final state particles can fly in the whole TPC region, giving the longer track, thus Better track quality and better vertex precision are reached in FXT mode.</a:t>
            </a:r>
            <a:b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In experiment analysis, the first step is to identify the interested particles. </a:t>
            </a:r>
            <a:br/>
            <a:r>
              <a:t>The charged particles are identified using the TPC dE/dx and TOF m2 information. Based on the dE/dx distribution, we can clearly distinguish the bands of pions, kaons, protons, deuterons, and tritons. The TOF can extend the identification to a higher momentum region, with charged particles well separated up to 3 GeV. The eTOF is a new detector, which is borrowed from CBM, as you can see it also performs well in particle identification.</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
    <p:spTree>
      <p:nvGrpSpPr>
        <p:cNvPr id="1" name=""/>
        <p:cNvGrpSpPr/>
        <p:nvPr/>
      </p:nvGrpSpPr>
      <p:grpSpPr>
        <a:xfrm>
          <a:off x="0" y="0"/>
          <a:ext cx="0" cy="0"/>
          <a:chOff x="0" y="0"/>
          <a:chExt cx="0" cy="0"/>
        </a:xfrm>
      </p:grpSpPr>
      <p:sp>
        <p:nvSpPr>
          <p:cNvPr id="11" name="作者和日期"/>
          <p:cNvSpPr txBox="1">
            <a:spLocks noGrp="1"/>
          </p:cNvSpPr>
          <p:nvPr>
            <p:ph type="body" sz="quarter" idx="21" hasCustomPrompt="1"/>
          </p:nvPr>
        </p:nvSpPr>
        <p:spPr>
          <a:xfrm>
            <a:off x="1219200" y="11986162"/>
            <a:ext cx="21945599" cy="605791"/>
          </a:xfrm>
          <a:prstGeom prst="rect">
            <a:avLst/>
          </a:prstGeom>
        </p:spPr>
        <p:txBody>
          <a:bodyPr numCol="1" spcCol="38100"/>
          <a:lstStyle>
            <a:lvl1pPr marL="0" indent="0" algn="ctr" defTabSz="784225">
              <a:lnSpc>
                <a:spcPct val="100000"/>
              </a:lnSpc>
              <a:spcBef>
                <a:spcPts val="0"/>
              </a:spcBef>
              <a:buSzTx/>
              <a:buNone/>
              <a:defRPr sz="2850" spc="-28">
                <a:latin typeface="Avenir Next Medium"/>
                <a:ea typeface="Avenir Next Medium"/>
                <a:cs typeface="Avenir Next Medium"/>
                <a:sym typeface="Avenir Next Medium"/>
              </a:defRPr>
            </a:lvl1pPr>
          </a:lstStyle>
          <a:p>
            <a:r>
              <a:t>作者和日期</a:t>
            </a:r>
          </a:p>
        </p:txBody>
      </p:sp>
      <p:sp>
        <p:nvSpPr>
          <p:cNvPr id="12" name="演示文稿标题"/>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演示文稿标题</a:t>
            </a:r>
          </a:p>
        </p:txBody>
      </p:sp>
      <p:sp>
        <p:nvSpPr>
          <p:cNvPr id="13" name="正文级别 1…"/>
          <p:cNvSpPr txBox="1">
            <a:spLocks noGrp="1"/>
          </p:cNvSpPr>
          <p:nvPr>
            <p:ph type="body" sz="quarter" idx="1" hasCustomPrompt="1"/>
          </p:nvPr>
        </p:nvSpPr>
        <p:spPr>
          <a:xfrm>
            <a:off x="1219200" y="7567579"/>
            <a:ext cx="21945600" cy="2250593"/>
          </a:xfrm>
          <a:prstGeom prst="rect">
            <a:avLst/>
          </a:prstGeom>
        </p:spPr>
        <p:txBody>
          <a:bodyPr numCol="1" spcCol="38100"/>
          <a:lstStyle>
            <a:lvl1pPr marL="0" indent="0" algn="ctr" defTabSz="825500">
              <a:lnSpc>
                <a:spcPct val="100000"/>
              </a:lnSpc>
              <a:spcBef>
                <a:spcPts val="0"/>
              </a:spcBef>
              <a:buSzTx/>
              <a:buNone/>
              <a:defRPr sz="6000" spc="-59">
                <a:latin typeface="Avenir Next Demi Bold"/>
                <a:ea typeface="Avenir Next Demi Bold"/>
                <a:cs typeface="Avenir Next Demi Bold"/>
                <a:sym typeface="Avenir Next Demi Bold"/>
              </a:defRPr>
            </a:lvl1pPr>
            <a:lvl2pPr marL="0" indent="457200" algn="ctr" defTabSz="825500">
              <a:lnSpc>
                <a:spcPct val="100000"/>
              </a:lnSpc>
              <a:spcBef>
                <a:spcPts val="0"/>
              </a:spcBef>
              <a:buSzTx/>
              <a:buNone/>
              <a:defRPr sz="6000" spc="-59">
                <a:latin typeface="Avenir Next Demi Bold"/>
                <a:ea typeface="Avenir Next Demi Bold"/>
                <a:cs typeface="Avenir Next Demi Bold"/>
                <a:sym typeface="Avenir Next Demi Bold"/>
              </a:defRPr>
            </a:lvl2pPr>
            <a:lvl3pPr marL="0" indent="914400" algn="ctr" defTabSz="825500">
              <a:lnSpc>
                <a:spcPct val="100000"/>
              </a:lnSpc>
              <a:spcBef>
                <a:spcPts val="0"/>
              </a:spcBef>
              <a:buSzTx/>
              <a:buNone/>
              <a:defRPr sz="6000" spc="-59">
                <a:latin typeface="Avenir Next Demi Bold"/>
                <a:ea typeface="Avenir Next Demi Bold"/>
                <a:cs typeface="Avenir Next Demi Bold"/>
                <a:sym typeface="Avenir Next Demi Bold"/>
              </a:defRPr>
            </a:lvl3pPr>
            <a:lvl4pPr marL="0" indent="1371600" algn="ctr" defTabSz="825500">
              <a:lnSpc>
                <a:spcPct val="100000"/>
              </a:lnSpc>
              <a:spcBef>
                <a:spcPts val="0"/>
              </a:spcBef>
              <a:buSzTx/>
              <a:buNone/>
              <a:defRPr sz="6000" spc="-59">
                <a:latin typeface="Avenir Next Demi Bold"/>
                <a:ea typeface="Avenir Next Demi Bold"/>
                <a:cs typeface="Avenir Next Demi Bold"/>
                <a:sym typeface="Avenir Next Demi Bold"/>
              </a:defRPr>
            </a:lvl4pPr>
            <a:lvl5pPr marL="0" indent="1828800" algn="ctr" defTabSz="825500">
              <a:lnSpc>
                <a:spcPct val="100000"/>
              </a:lnSpc>
              <a:spcBef>
                <a:spcPts val="0"/>
              </a:spcBef>
              <a:buSzTx/>
              <a:buNone/>
              <a:defRPr sz="6000" spc="-59">
                <a:latin typeface="Avenir Next Demi Bold"/>
                <a:ea typeface="Avenir Next Demi Bold"/>
                <a:cs typeface="Avenir Next Demi Bold"/>
                <a:sym typeface="Avenir Next Demi Bold"/>
              </a:defRPr>
            </a:lvl5pPr>
          </a:lstStyle>
          <a:p>
            <a:r>
              <a:t>演示文稿副标题</a:t>
            </a:r>
          </a:p>
          <a:p>
            <a:pPr lvl="1"/>
            <a:endParaRPr/>
          </a:p>
          <a:p>
            <a:pPr lvl="2"/>
            <a:endParaRPr/>
          </a:p>
          <a:p>
            <a:pPr lvl="3"/>
            <a:endParaRPr/>
          </a:p>
          <a:p>
            <a:pPr lvl="4"/>
            <a:endParaRPr/>
          </a:p>
        </p:txBody>
      </p:sp>
      <p:pic>
        <p:nvPicPr>
          <p:cNvPr id="14" name="page1image23975200.png" descr="page1image23975200.png"/>
          <p:cNvPicPr>
            <a:picLocks noChangeAspect="1"/>
          </p:cNvPicPr>
          <p:nvPr/>
        </p:nvPicPr>
        <p:blipFill>
          <a:blip r:embed="rId2">
            <a:extLst/>
          </a:blip>
          <a:stretch>
            <a:fillRect/>
          </a:stretch>
        </p:blipFill>
        <p:spPr>
          <a:xfrm>
            <a:off x="-14294" y="18916"/>
            <a:ext cx="3697510" cy="3048001"/>
          </a:xfrm>
          <a:prstGeom prst="rect">
            <a:avLst/>
          </a:prstGeom>
          <a:ln w="12700">
            <a:miter lim="400000"/>
          </a:ln>
        </p:spPr>
      </p:pic>
      <p:pic>
        <p:nvPicPr>
          <p:cNvPr id="15" name="CCNU_logo.png" descr="CCNU_logo.png"/>
          <p:cNvPicPr>
            <a:picLocks noChangeAspect="1"/>
          </p:cNvPicPr>
          <p:nvPr/>
        </p:nvPicPr>
        <p:blipFill>
          <a:blip r:embed="rId3">
            <a:extLst/>
          </a:blip>
          <a:stretch>
            <a:fillRect/>
          </a:stretch>
        </p:blipFill>
        <p:spPr>
          <a:xfrm>
            <a:off x="21561288" y="272916"/>
            <a:ext cx="2540001" cy="2540001"/>
          </a:xfrm>
          <a:prstGeom prst="rect">
            <a:avLst/>
          </a:prstGeom>
          <a:ln w="12700">
            <a:miter lim="400000"/>
          </a:ln>
        </p:spPr>
      </p:pic>
      <p:sp>
        <p:nvSpPr>
          <p:cNvPr id="16" name="Slide Number"/>
          <p:cNvSpPr txBox="1">
            <a:spLocks noGrp="1"/>
          </p:cNvSpPr>
          <p:nvPr>
            <p:ph type="sldNum" sz="quarter" idx="2"/>
          </p:nvPr>
        </p:nvSpPr>
        <p:spPr>
          <a:xfrm>
            <a:off x="23012399" y="13104693"/>
            <a:ext cx="548641" cy="622301"/>
          </a:xfrm>
          <a:prstGeom prst="rect">
            <a:avLst/>
          </a:prstGeom>
        </p:spPr>
        <p:txBody>
          <a:bodyPr anchor="ctr"/>
          <a:lstStyle>
            <a:lvl1pPr defTabSz="825500">
              <a:defRPr sz="3000" spc="-29">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说明">
    <p:spTree>
      <p:nvGrpSpPr>
        <p:cNvPr id="1" name=""/>
        <p:cNvGrpSpPr/>
        <p:nvPr/>
      </p:nvGrpSpPr>
      <p:grpSpPr>
        <a:xfrm>
          <a:off x="0" y="0"/>
          <a:ext cx="0" cy="0"/>
          <a:chOff x="0" y="0"/>
          <a:chExt cx="0" cy="0"/>
        </a:xfrm>
      </p:grpSpPr>
      <p:sp>
        <p:nvSpPr>
          <p:cNvPr id="104" name="正文级别 1…"/>
          <p:cNvSpPr txBox="1">
            <a:spLocks noGrp="1"/>
          </p:cNvSpPr>
          <p:nvPr>
            <p:ph type="body" idx="1" hasCustomPrompt="1"/>
          </p:nvPr>
        </p:nvSpPr>
        <p:spPr>
          <a:xfrm>
            <a:off x="1219200" y="3251200"/>
            <a:ext cx="21945600" cy="6604000"/>
          </a:xfrm>
          <a:prstGeom prst="rect">
            <a:avLst/>
          </a:prstGeom>
        </p:spPr>
        <p:txBody>
          <a:bodyPr numCol="1" spcCol="38100"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说明</a:t>
            </a:r>
          </a:p>
          <a:p>
            <a:pPr lvl="1"/>
            <a:endParaRPr/>
          </a:p>
          <a:p>
            <a:pPr lvl="2"/>
            <a:endParaRPr/>
          </a:p>
          <a:p>
            <a:pPr lvl="3"/>
            <a:endParaRPr/>
          </a:p>
          <a:p>
            <a:pPr lvl="4"/>
            <a:endParaRPr/>
          </a:p>
        </p:txBody>
      </p:sp>
      <p:sp>
        <p:nvSpPr>
          <p:cNvPr id="105" name="Slide Number"/>
          <p:cNvSpPr txBox="1">
            <a:spLocks noGrp="1"/>
          </p:cNvSpPr>
          <p:nvPr>
            <p:ph type="sldNum" sz="quarter" idx="2"/>
          </p:nvPr>
        </p:nvSpPr>
        <p:spPr>
          <a:xfrm>
            <a:off x="11987530" y="12684760"/>
            <a:ext cx="408941" cy="444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显著事实">
    <p:spTree>
      <p:nvGrpSpPr>
        <p:cNvPr id="1" name=""/>
        <p:cNvGrpSpPr/>
        <p:nvPr/>
      </p:nvGrpSpPr>
      <p:grpSpPr>
        <a:xfrm>
          <a:off x="0" y="0"/>
          <a:ext cx="0" cy="0"/>
          <a:chOff x="0" y="0"/>
          <a:chExt cx="0" cy="0"/>
        </a:xfrm>
      </p:grpSpPr>
      <p:sp>
        <p:nvSpPr>
          <p:cNvPr id="112" name="事实信息"/>
          <p:cNvSpPr txBox="1">
            <a:spLocks noGrp="1"/>
          </p:cNvSpPr>
          <p:nvPr>
            <p:ph type="body" sz="quarter" idx="21" hasCustomPrompt="1"/>
          </p:nvPr>
        </p:nvSpPr>
        <p:spPr>
          <a:xfrm>
            <a:off x="1219200" y="8462239"/>
            <a:ext cx="21945602" cy="832613"/>
          </a:xfrm>
          <a:prstGeom prst="rect">
            <a:avLst/>
          </a:prstGeom>
        </p:spPr>
        <p:txBody>
          <a:bodyPr numCol="1" spcCol="38100"/>
          <a:lstStyle>
            <a:lvl1pPr marL="0" indent="0" algn="ctr" defTabSz="784225">
              <a:lnSpc>
                <a:spcPct val="100000"/>
              </a:lnSpc>
              <a:spcBef>
                <a:spcPts val="0"/>
              </a:spcBef>
              <a:buSzTx/>
              <a:buNone/>
              <a:defRPr sz="4180" spc="-41">
                <a:latin typeface="Avenir Next Demi Bold"/>
                <a:ea typeface="Avenir Next Demi Bold"/>
                <a:cs typeface="Avenir Next Demi Bold"/>
                <a:sym typeface="Avenir Next Demi Bold"/>
              </a:defRPr>
            </a:lvl1pPr>
          </a:lstStyle>
          <a:p>
            <a:r>
              <a:t>事实信息</a:t>
            </a:r>
          </a:p>
        </p:txBody>
      </p:sp>
      <p:sp>
        <p:nvSpPr>
          <p:cNvPr id="113" name="正文级别 1…"/>
          <p:cNvSpPr txBox="1">
            <a:spLocks noGrp="1"/>
          </p:cNvSpPr>
          <p:nvPr>
            <p:ph type="body" sz="half" idx="1" hasCustomPrompt="1"/>
          </p:nvPr>
        </p:nvSpPr>
        <p:spPr>
          <a:xfrm>
            <a:off x="1219200" y="4214484"/>
            <a:ext cx="21945600" cy="4269708"/>
          </a:xfrm>
          <a:prstGeom prst="rect">
            <a:avLst/>
          </a:prstGeom>
        </p:spPr>
        <p:txBody>
          <a:bodyPr numCol="1" spcCol="38100"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14" name="Slide Number"/>
          <p:cNvSpPr txBox="1">
            <a:spLocks noGrp="1"/>
          </p:cNvSpPr>
          <p:nvPr>
            <p:ph type="sldNum" sz="quarter" idx="2"/>
          </p:nvPr>
        </p:nvSpPr>
        <p:spPr>
          <a:xfrm>
            <a:off x="11987530" y="12684760"/>
            <a:ext cx="408941" cy="444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121" name="属性"/>
          <p:cNvSpPr txBox="1">
            <a:spLocks noGrp="1"/>
          </p:cNvSpPr>
          <p:nvPr>
            <p:ph type="body" sz="quarter" idx="21" hasCustomPrompt="1"/>
          </p:nvPr>
        </p:nvSpPr>
        <p:spPr>
          <a:xfrm>
            <a:off x="1219200" y="11100053"/>
            <a:ext cx="21945602" cy="832613"/>
          </a:xfrm>
          <a:prstGeom prst="rect">
            <a:avLst/>
          </a:prstGeom>
        </p:spPr>
        <p:txBody>
          <a:bodyPr numCol="1" spcCol="38100" anchor="ctr"/>
          <a:lstStyle>
            <a:lvl1pPr marL="0" indent="0" algn="ctr" defTabSz="784225">
              <a:lnSpc>
                <a:spcPct val="100000"/>
              </a:lnSpc>
              <a:spcBef>
                <a:spcPts val="0"/>
              </a:spcBef>
              <a:buSzTx/>
              <a:buNone/>
              <a:defRPr sz="4180" spc="-41">
                <a:latin typeface="Avenir Next Demi Bold"/>
                <a:ea typeface="Avenir Next Demi Bold"/>
                <a:cs typeface="Avenir Next Demi Bold"/>
                <a:sym typeface="Avenir Next Demi Bold"/>
              </a:defRPr>
            </a:lvl1pPr>
          </a:lstStyle>
          <a:p>
            <a:r>
              <a:t>属性</a:t>
            </a:r>
          </a:p>
        </p:txBody>
      </p:sp>
      <p:sp>
        <p:nvSpPr>
          <p:cNvPr id="122" name="正文级别 1…"/>
          <p:cNvSpPr txBox="1">
            <a:spLocks noGrp="1"/>
          </p:cNvSpPr>
          <p:nvPr>
            <p:ph type="body" sz="half" idx="1" hasCustomPrompt="1"/>
          </p:nvPr>
        </p:nvSpPr>
        <p:spPr>
          <a:xfrm>
            <a:off x="1219200" y="4178300"/>
            <a:ext cx="21945600" cy="4416425"/>
          </a:xfrm>
          <a:prstGeom prst="rect">
            <a:avLst/>
          </a:prstGeom>
        </p:spPr>
        <p:txBody>
          <a:bodyPr numCol="1" spcCol="38100"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“著名引文”</a:t>
            </a:r>
          </a:p>
          <a:p>
            <a:pPr lvl="1"/>
            <a:endParaRPr/>
          </a:p>
          <a:p>
            <a:pPr lvl="2"/>
            <a:endParaRPr/>
          </a:p>
          <a:p>
            <a:pPr lvl="3"/>
            <a:endParaRPr/>
          </a:p>
          <a:p>
            <a:pPr lvl="4"/>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130" name="941297804_1296x1457.jpg"/>
          <p:cNvSpPr>
            <a:spLocks noGrp="1"/>
          </p:cNvSpPr>
          <p:nvPr>
            <p:ph type="pic" sz="quarter" idx="21"/>
          </p:nvPr>
        </p:nvSpPr>
        <p:spPr>
          <a:xfrm>
            <a:off x="15744825" y="5581752"/>
            <a:ext cx="7365408" cy="8280401"/>
          </a:xfrm>
          <a:prstGeom prst="rect">
            <a:avLst/>
          </a:prstGeom>
        </p:spPr>
        <p:txBody>
          <a:bodyPr lIns="91439" tIns="45719" rIns="91439" bIns="45719" numCol="1" spcCol="38100">
            <a:noAutofit/>
          </a:bodyPr>
          <a:lstStyle/>
          <a:p>
            <a:endParaRPr/>
          </a:p>
        </p:txBody>
      </p:sp>
      <p:sp>
        <p:nvSpPr>
          <p:cNvPr id="131" name="915009552_2264x1509.jpg"/>
          <p:cNvSpPr>
            <a:spLocks noGrp="1"/>
          </p:cNvSpPr>
          <p:nvPr>
            <p:ph type="pic" sz="quarter" idx="22"/>
          </p:nvPr>
        </p:nvSpPr>
        <p:spPr>
          <a:xfrm>
            <a:off x="15363825" y="1270000"/>
            <a:ext cx="8115300" cy="5409006"/>
          </a:xfrm>
          <a:prstGeom prst="rect">
            <a:avLst/>
          </a:prstGeom>
        </p:spPr>
        <p:txBody>
          <a:bodyPr lIns="91439" tIns="45719" rIns="91439" bIns="45719" numCol="1" spcCol="38100">
            <a:noAutofit/>
          </a:bodyPr>
          <a:lstStyle/>
          <a:p>
            <a:endParaRPr/>
          </a:p>
        </p:txBody>
      </p:sp>
      <p:sp>
        <p:nvSpPr>
          <p:cNvPr id="132" name="740519873_3318x2212.jpg"/>
          <p:cNvSpPr>
            <a:spLocks noGrp="1"/>
          </p:cNvSpPr>
          <p:nvPr>
            <p:ph type="pic" idx="23"/>
          </p:nvPr>
        </p:nvSpPr>
        <p:spPr>
          <a:xfrm>
            <a:off x="-63500" y="1270000"/>
            <a:ext cx="16764000" cy="11176000"/>
          </a:xfrm>
          <a:prstGeom prst="rect">
            <a:avLst/>
          </a:prstGeom>
        </p:spPr>
        <p:txBody>
          <a:bodyPr lIns="91439" tIns="45719" rIns="91439" bIns="45719" numCol="1" spcCol="38100">
            <a:noAutofit/>
          </a:bodyPr>
          <a:lstStyle/>
          <a:p>
            <a:endParaRP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40" name="740519873_3318x2212.jpg"/>
          <p:cNvSpPr>
            <a:spLocks noGrp="1"/>
          </p:cNvSpPr>
          <p:nvPr>
            <p:ph type="pic" idx="21"/>
          </p:nvPr>
        </p:nvSpPr>
        <p:spPr>
          <a:xfrm>
            <a:off x="1270000" y="-423334"/>
            <a:ext cx="21844000" cy="14562668"/>
          </a:xfrm>
          <a:prstGeom prst="rect">
            <a:avLst/>
          </a:prstGeom>
        </p:spPr>
        <p:txBody>
          <a:bodyPr lIns="91439" tIns="45719" rIns="91439" bIns="45719" numCol="1" spcCol="38100">
            <a:noAutofit/>
          </a:bodyPr>
          <a:lstStyle/>
          <a:p>
            <a:endParaRPr/>
          </a:p>
        </p:txBody>
      </p:sp>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与照片">
    <p:spTree>
      <p:nvGrpSpPr>
        <p:cNvPr id="1" name=""/>
        <p:cNvGrpSpPr/>
        <p:nvPr/>
      </p:nvGrpSpPr>
      <p:grpSpPr>
        <a:xfrm>
          <a:off x="0" y="0"/>
          <a:ext cx="0" cy="0"/>
          <a:chOff x="0" y="0"/>
          <a:chExt cx="0" cy="0"/>
        </a:xfrm>
      </p:grpSpPr>
      <p:sp>
        <p:nvSpPr>
          <p:cNvPr id="23" name="740519873_3318x2212.jpg"/>
          <p:cNvSpPr>
            <a:spLocks noGrp="1"/>
          </p:cNvSpPr>
          <p:nvPr>
            <p:ph type="pic" idx="21"/>
          </p:nvPr>
        </p:nvSpPr>
        <p:spPr>
          <a:xfrm>
            <a:off x="0" y="-1270000"/>
            <a:ext cx="24384000" cy="16256000"/>
          </a:xfrm>
          <a:prstGeom prst="rect">
            <a:avLst/>
          </a:prstGeom>
        </p:spPr>
        <p:txBody>
          <a:bodyPr lIns="91439" tIns="45719" rIns="91439" bIns="45719" numCol="1" spcCol="38100">
            <a:noAutofit/>
          </a:bodyPr>
          <a:lstStyle/>
          <a:p>
            <a:endParaRPr/>
          </a:p>
        </p:txBody>
      </p:sp>
      <p:sp>
        <p:nvSpPr>
          <p:cNvPr id="24" name="演示文稿标题"/>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演示文稿标题</a:t>
            </a:r>
          </a:p>
        </p:txBody>
      </p:sp>
      <p:sp>
        <p:nvSpPr>
          <p:cNvPr id="25" name="正文级别 1…"/>
          <p:cNvSpPr txBox="1">
            <a:spLocks noGrp="1"/>
          </p:cNvSpPr>
          <p:nvPr>
            <p:ph type="body" sz="quarter" idx="1" hasCustomPrompt="1"/>
          </p:nvPr>
        </p:nvSpPr>
        <p:spPr>
          <a:xfrm>
            <a:off x="1219200" y="7569200"/>
            <a:ext cx="21945600" cy="2252112"/>
          </a:xfrm>
          <a:prstGeom prst="rect">
            <a:avLst/>
          </a:prstGeom>
        </p:spPr>
        <p:txBody>
          <a:bodyPr numCol="1" spcCol="38100"/>
          <a:lstStyle>
            <a:lvl1pPr marL="0" indent="0" algn="ctr" defTabSz="825500">
              <a:lnSpc>
                <a:spcPct val="100000"/>
              </a:lnSpc>
              <a:spcBef>
                <a:spcPts val="0"/>
              </a:spcBef>
              <a:buSzTx/>
              <a:buNone/>
              <a:defRPr sz="6000" spc="-59">
                <a:solidFill>
                  <a:srgbClr val="FFFFFF"/>
                </a:solidFill>
                <a:latin typeface="Avenir Next Demi Bold"/>
                <a:ea typeface="Avenir Next Demi Bold"/>
                <a:cs typeface="Avenir Next Demi Bold"/>
                <a:sym typeface="Avenir Next Demi Bold"/>
              </a:defRPr>
            </a:lvl1pPr>
            <a:lvl2pPr marL="0" indent="457200" algn="ctr" defTabSz="825500">
              <a:lnSpc>
                <a:spcPct val="100000"/>
              </a:lnSpc>
              <a:spcBef>
                <a:spcPts val="0"/>
              </a:spcBef>
              <a:buSzTx/>
              <a:buNone/>
              <a:defRPr sz="6000" spc="-59">
                <a:solidFill>
                  <a:srgbClr val="FFFFFF"/>
                </a:solidFill>
                <a:latin typeface="Avenir Next Demi Bold"/>
                <a:ea typeface="Avenir Next Demi Bold"/>
                <a:cs typeface="Avenir Next Demi Bold"/>
                <a:sym typeface="Avenir Next Demi Bold"/>
              </a:defRPr>
            </a:lvl2pPr>
            <a:lvl3pPr marL="0" indent="914400" algn="ctr" defTabSz="825500">
              <a:lnSpc>
                <a:spcPct val="100000"/>
              </a:lnSpc>
              <a:spcBef>
                <a:spcPts val="0"/>
              </a:spcBef>
              <a:buSzTx/>
              <a:buNone/>
              <a:defRPr sz="6000" spc="-59">
                <a:solidFill>
                  <a:srgbClr val="FFFFFF"/>
                </a:solidFill>
                <a:latin typeface="Avenir Next Demi Bold"/>
                <a:ea typeface="Avenir Next Demi Bold"/>
                <a:cs typeface="Avenir Next Demi Bold"/>
                <a:sym typeface="Avenir Next Demi Bold"/>
              </a:defRPr>
            </a:lvl3pPr>
            <a:lvl4pPr marL="0" indent="1371600" algn="ctr" defTabSz="825500">
              <a:lnSpc>
                <a:spcPct val="100000"/>
              </a:lnSpc>
              <a:spcBef>
                <a:spcPts val="0"/>
              </a:spcBef>
              <a:buSzTx/>
              <a:buNone/>
              <a:defRPr sz="6000" spc="-59">
                <a:solidFill>
                  <a:srgbClr val="FFFFFF"/>
                </a:solidFill>
                <a:latin typeface="Avenir Next Demi Bold"/>
                <a:ea typeface="Avenir Next Demi Bold"/>
                <a:cs typeface="Avenir Next Demi Bold"/>
                <a:sym typeface="Avenir Next Demi Bold"/>
              </a:defRPr>
            </a:lvl4pPr>
            <a:lvl5pPr marL="0" indent="1828800" algn="ctr" defTabSz="825500">
              <a:lnSpc>
                <a:spcPct val="100000"/>
              </a:lnSpc>
              <a:spcBef>
                <a:spcPts val="0"/>
              </a:spcBef>
              <a:buSzTx/>
              <a:buNone/>
              <a:defRPr sz="6000" spc="-59">
                <a:solidFill>
                  <a:srgbClr val="FFFFFF"/>
                </a:solidFill>
                <a:latin typeface="Avenir Next Demi Bold"/>
                <a:ea typeface="Avenir Next Demi Bold"/>
                <a:cs typeface="Avenir Next Demi Bold"/>
                <a:sym typeface="Avenir Next Demi Bold"/>
              </a:defRPr>
            </a:lvl5pPr>
          </a:lstStyle>
          <a:p>
            <a:r>
              <a:t>演示文稿副标题</a:t>
            </a:r>
          </a:p>
          <a:p>
            <a:pPr lvl="1"/>
            <a:endParaRPr/>
          </a:p>
          <a:p>
            <a:pPr lvl="2"/>
            <a:endParaRPr/>
          </a:p>
          <a:p>
            <a:pPr lvl="3"/>
            <a:endParaRPr/>
          </a:p>
          <a:p>
            <a:pPr lvl="4"/>
            <a:endParaRPr/>
          </a:p>
        </p:txBody>
      </p:sp>
      <p:sp>
        <p:nvSpPr>
          <p:cNvPr id="26" name="作者和日期"/>
          <p:cNvSpPr txBox="1">
            <a:spLocks noGrp="1"/>
          </p:cNvSpPr>
          <p:nvPr>
            <p:ph type="body" sz="quarter" idx="22" hasCustomPrompt="1"/>
          </p:nvPr>
        </p:nvSpPr>
        <p:spPr>
          <a:xfrm>
            <a:off x="1219200" y="11988800"/>
            <a:ext cx="21945602" cy="605791"/>
          </a:xfrm>
          <a:prstGeom prst="rect">
            <a:avLst/>
          </a:prstGeom>
        </p:spPr>
        <p:txBody>
          <a:bodyPr numCol="1" spcCol="38100"/>
          <a:lstStyle>
            <a:lvl1pPr marL="0" indent="0" algn="ctr" defTabSz="784225">
              <a:lnSpc>
                <a:spcPct val="100000"/>
              </a:lnSpc>
              <a:spcBef>
                <a:spcPts val="0"/>
              </a:spcBef>
              <a:buSzTx/>
              <a:buNone/>
              <a:defRPr sz="2850" spc="-28">
                <a:solidFill>
                  <a:srgbClr val="FFFFFF"/>
                </a:solidFill>
                <a:latin typeface="Avenir Next Medium"/>
                <a:ea typeface="Avenir Next Medium"/>
                <a:cs typeface="Avenir Next Medium"/>
                <a:sym typeface="Avenir Next Medium"/>
              </a:defRPr>
            </a:lvl1pPr>
          </a:lstStyle>
          <a:p>
            <a:r>
              <a:t>作者和日期</a:t>
            </a:r>
          </a:p>
        </p:txBody>
      </p:sp>
      <p:sp>
        <p:nvSpPr>
          <p:cNvPr id="27" name="Slide Number"/>
          <p:cNvSpPr txBox="1">
            <a:spLocks noGrp="1"/>
          </p:cNvSpPr>
          <p:nvPr>
            <p:ph type="sldNum" sz="quarter" idx="2"/>
          </p:nvPr>
        </p:nvSpPr>
        <p:spPr>
          <a:xfrm>
            <a:off x="11987530" y="12684760"/>
            <a:ext cx="408941" cy="4445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与照片（备选）">
    <p:spTree>
      <p:nvGrpSpPr>
        <p:cNvPr id="1" name=""/>
        <p:cNvGrpSpPr/>
        <p:nvPr/>
      </p:nvGrpSpPr>
      <p:grpSpPr>
        <a:xfrm>
          <a:off x="0" y="0"/>
          <a:ext cx="0" cy="0"/>
          <a:chOff x="0" y="0"/>
          <a:chExt cx="0" cy="0"/>
        </a:xfrm>
      </p:grpSpPr>
      <p:sp>
        <p:nvSpPr>
          <p:cNvPr id="34" name="幻灯片标题"/>
          <p:cNvSpPr txBox="1">
            <a:spLocks noGrp="1"/>
          </p:cNvSpPr>
          <p:nvPr>
            <p:ph type="title" hasCustomPrompt="1"/>
          </p:nvPr>
        </p:nvSpPr>
        <p:spPr>
          <a:xfrm>
            <a:off x="1215495" y="4585102"/>
            <a:ext cx="9757338" cy="2540001"/>
          </a:xfrm>
          <a:prstGeom prst="rect">
            <a:avLst/>
          </a:prstGeom>
        </p:spPr>
        <p:txBody>
          <a:bodyPr anchor="b"/>
          <a:lstStyle/>
          <a:p>
            <a:r>
              <a:t>幻灯片标题</a:t>
            </a:r>
          </a:p>
        </p:txBody>
      </p:sp>
      <p:sp>
        <p:nvSpPr>
          <p:cNvPr id="35" name="Image"/>
          <p:cNvSpPr>
            <a:spLocks noGrp="1"/>
          </p:cNvSpPr>
          <p:nvPr>
            <p:ph type="pic" idx="21"/>
          </p:nvPr>
        </p:nvSpPr>
        <p:spPr>
          <a:xfrm>
            <a:off x="9283700" y="1270000"/>
            <a:ext cx="16751300" cy="11176000"/>
          </a:xfrm>
          <a:prstGeom prst="rect">
            <a:avLst/>
          </a:prstGeom>
        </p:spPr>
        <p:txBody>
          <a:bodyPr lIns="91439" tIns="45719" rIns="91439" bIns="45719" numCol="1" spcCol="38100">
            <a:noAutofit/>
          </a:bodyPr>
          <a:lstStyle/>
          <a:p>
            <a:endParaRPr/>
          </a:p>
        </p:txBody>
      </p:sp>
      <p:sp>
        <p:nvSpPr>
          <p:cNvPr id="36" name="正文级别 1…"/>
          <p:cNvSpPr txBox="1">
            <a:spLocks noGrp="1"/>
          </p:cNvSpPr>
          <p:nvPr>
            <p:ph type="body" sz="quarter" idx="1" hasCustomPrompt="1"/>
          </p:nvPr>
        </p:nvSpPr>
        <p:spPr>
          <a:xfrm>
            <a:off x="1219200" y="7016750"/>
            <a:ext cx="9753600" cy="5416550"/>
          </a:xfrm>
          <a:prstGeom prst="rect">
            <a:avLst/>
          </a:prstGeom>
        </p:spPr>
        <p:txBody>
          <a:bodyPr numCol="1" spcCol="38100"/>
          <a:lstStyle>
            <a:lvl1pPr marL="0" indent="0" algn="ctr" defTabSz="825500">
              <a:lnSpc>
                <a:spcPct val="100000"/>
              </a:lnSpc>
              <a:spcBef>
                <a:spcPts val="0"/>
              </a:spcBef>
              <a:buSzTx/>
              <a:buNone/>
              <a:defRPr spc="-44">
                <a:latin typeface="Avenir Next Demi Bold"/>
                <a:ea typeface="Avenir Next Demi Bold"/>
                <a:cs typeface="Avenir Next Demi Bold"/>
                <a:sym typeface="Avenir Next Demi Bold"/>
              </a:defRPr>
            </a:lvl1pPr>
            <a:lvl2pPr marL="0" indent="457200" algn="ctr" defTabSz="825500">
              <a:lnSpc>
                <a:spcPct val="100000"/>
              </a:lnSpc>
              <a:spcBef>
                <a:spcPts val="0"/>
              </a:spcBef>
              <a:buSzTx/>
              <a:buNone/>
              <a:defRPr spc="-44">
                <a:latin typeface="Avenir Next Demi Bold"/>
                <a:ea typeface="Avenir Next Demi Bold"/>
                <a:cs typeface="Avenir Next Demi Bold"/>
                <a:sym typeface="Avenir Next Demi Bold"/>
              </a:defRPr>
            </a:lvl2pPr>
            <a:lvl3pPr marL="0" indent="914400" algn="ctr" defTabSz="825500">
              <a:lnSpc>
                <a:spcPct val="100000"/>
              </a:lnSpc>
              <a:spcBef>
                <a:spcPts val="0"/>
              </a:spcBef>
              <a:buSzTx/>
              <a:buNone/>
              <a:defRPr spc="-44">
                <a:latin typeface="Avenir Next Demi Bold"/>
                <a:ea typeface="Avenir Next Demi Bold"/>
                <a:cs typeface="Avenir Next Demi Bold"/>
                <a:sym typeface="Avenir Next Demi Bold"/>
              </a:defRPr>
            </a:lvl3pPr>
            <a:lvl4pPr marL="0" indent="1371600" algn="ctr" defTabSz="825500">
              <a:lnSpc>
                <a:spcPct val="100000"/>
              </a:lnSpc>
              <a:spcBef>
                <a:spcPts val="0"/>
              </a:spcBef>
              <a:buSzTx/>
              <a:buNone/>
              <a:defRPr spc="-44">
                <a:latin typeface="Avenir Next Demi Bold"/>
                <a:ea typeface="Avenir Next Demi Bold"/>
                <a:cs typeface="Avenir Next Demi Bold"/>
                <a:sym typeface="Avenir Next Demi Bold"/>
              </a:defRPr>
            </a:lvl4pPr>
            <a:lvl5pPr marL="0" indent="1828800" algn="ctr" defTabSz="825500">
              <a:lnSpc>
                <a:spcPct val="100000"/>
              </a:lnSpc>
              <a:spcBef>
                <a:spcPts val="0"/>
              </a:spcBef>
              <a:buSzTx/>
              <a:buNone/>
              <a:defRPr spc="-44">
                <a:latin typeface="Avenir Next Demi Bold"/>
                <a:ea typeface="Avenir Next Demi Bold"/>
                <a:cs typeface="Avenir Next Demi Bold"/>
                <a:sym typeface="Avenir Next Demi Bold"/>
              </a:defRPr>
            </a:lvl5pPr>
          </a:lstStyle>
          <a:p>
            <a:r>
              <a:t>幻灯片副标题</a:t>
            </a:r>
          </a:p>
          <a:p>
            <a:pPr lvl="1"/>
            <a:endParaRPr/>
          </a:p>
          <a:p>
            <a:pPr lvl="2"/>
            <a:endParaRPr/>
          </a:p>
          <a:p>
            <a:pPr lvl="3"/>
            <a:endParaRPr/>
          </a:p>
          <a:p>
            <a:pPr lvl="4"/>
            <a:endParaRPr/>
          </a:p>
        </p:txBody>
      </p:sp>
      <p:sp>
        <p:nvSpPr>
          <p:cNvPr id="37" name="Slide Number"/>
          <p:cNvSpPr txBox="1">
            <a:spLocks noGrp="1"/>
          </p:cNvSpPr>
          <p:nvPr>
            <p:ph type="sldNum" sz="quarter" idx="2"/>
          </p:nvPr>
        </p:nvSpPr>
        <p:spPr>
          <a:xfrm>
            <a:off x="11987530" y="12684760"/>
            <a:ext cx="408941" cy="444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44" name="正文级别 1…"/>
          <p:cNvSpPr txBox="1">
            <a:spLocks noGrp="1"/>
          </p:cNvSpPr>
          <p:nvPr>
            <p:ph type="body" idx="1" hasCustomPrompt="1"/>
          </p:nvPr>
        </p:nvSpPr>
        <p:spPr>
          <a:xfrm>
            <a:off x="1219200" y="4013200"/>
            <a:ext cx="21948577" cy="8483600"/>
          </a:xfrm>
          <a:prstGeom prst="rect">
            <a:avLst/>
          </a:prstGeom>
        </p:spPr>
        <p:txBody>
          <a:bodyPr numCol="1" spcCol="38100"/>
          <a:lstStyle>
            <a:lvl1pPr marL="546100" indent="-546100">
              <a:lnSpc>
                <a:spcPct val="100000"/>
              </a:lnSpc>
              <a:buSzPct val="150000"/>
              <a:defRPr>
                <a:latin typeface="Times New Roman"/>
                <a:ea typeface="Times New Roman"/>
                <a:cs typeface="Times New Roman"/>
                <a:sym typeface="Times New Roman"/>
              </a:defRPr>
            </a:lvl1pPr>
            <a:lvl2pPr marL="990600" indent="-444500">
              <a:buSzPct val="120000"/>
              <a:buChar char="•"/>
              <a:defRPr>
                <a:latin typeface="Helvetica"/>
                <a:ea typeface="Helvetica"/>
                <a:cs typeface="Helvetica"/>
                <a:sym typeface="Helvetica"/>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幻灯片项目符号文本</a:t>
            </a:r>
          </a:p>
          <a:p>
            <a:pPr lvl="1"/>
            <a:endParaRPr/>
          </a:p>
          <a:p>
            <a:pPr lvl="2"/>
            <a:endParaRPr/>
          </a:p>
          <a:p>
            <a:pPr lvl="3"/>
            <a:endParaRPr/>
          </a:p>
          <a:p>
            <a:pPr lvl="4"/>
            <a:endParaRPr/>
          </a:p>
        </p:txBody>
      </p:sp>
      <p:sp>
        <p:nvSpPr>
          <p:cNvPr id="45" name="Text"/>
          <p:cNvSpPr txBox="1"/>
          <p:nvPr/>
        </p:nvSpPr>
        <p:spPr>
          <a:xfrm>
            <a:off x="12032741" y="13103677"/>
            <a:ext cx="318517" cy="548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defRPr sz="3000" spc="-29">
                <a:latin typeface="Helvetica Neue"/>
                <a:ea typeface="Helvetica Neue"/>
                <a:cs typeface="Helvetica Neue"/>
                <a:sym typeface="Helvetica Neue"/>
              </a:defRPr>
            </a:lvl1pPr>
          </a:lstStyle>
          <a:p>
            <a:r>
              <a:t>  </a:t>
            </a:r>
          </a:p>
        </p:txBody>
      </p:sp>
      <p:sp>
        <p:nvSpPr>
          <p:cNvPr id="46" name="PHD2025 — Li-Ke Liu"/>
          <p:cNvSpPr txBox="1"/>
          <p:nvPr/>
        </p:nvSpPr>
        <p:spPr>
          <a:xfrm>
            <a:off x="8385968" y="13141777"/>
            <a:ext cx="7612065" cy="548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ct val="100000"/>
              </a:lnSpc>
              <a:defRPr sz="3000" spc="-29">
                <a:latin typeface="Helvetica Neue"/>
                <a:ea typeface="Helvetica Neue"/>
                <a:cs typeface="Helvetica Neue"/>
                <a:sym typeface="Helvetica Neue"/>
              </a:defRPr>
            </a:lvl1pPr>
          </a:lstStyle>
          <a:p>
            <a:r>
              <a:t>PHD2025 — Li-Ke Liu</a:t>
            </a:r>
          </a:p>
        </p:txBody>
      </p:sp>
      <p:sp>
        <p:nvSpPr>
          <p:cNvPr id="47" name="2025/ 10/ 17"/>
          <p:cNvSpPr txBox="1"/>
          <p:nvPr/>
        </p:nvSpPr>
        <p:spPr>
          <a:xfrm>
            <a:off x="350235" y="13141777"/>
            <a:ext cx="2228851" cy="548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defRPr sz="3000" spc="-29">
                <a:latin typeface="Helvetica Neue"/>
                <a:ea typeface="Helvetica Neue"/>
                <a:cs typeface="Helvetica Neue"/>
                <a:sym typeface="Helvetica Neue"/>
              </a:defRPr>
            </a:lvl1pPr>
          </a:lstStyle>
          <a:p>
            <a:r>
              <a:t>2025/ 10/ 17</a:t>
            </a:r>
          </a:p>
        </p:txBody>
      </p:sp>
      <p:sp>
        <p:nvSpPr>
          <p:cNvPr id="48" name="Rounded Rectangle"/>
          <p:cNvSpPr/>
          <p:nvPr/>
        </p:nvSpPr>
        <p:spPr>
          <a:xfrm>
            <a:off x="2055424" y="1266739"/>
            <a:ext cx="18415001" cy="101601"/>
          </a:xfrm>
          <a:prstGeom prst="roundRect">
            <a:avLst>
              <a:gd name="adj" fmla="val 50000"/>
            </a:avLst>
          </a:prstGeom>
          <a:solidFill>
            <a:srgbClr val="007481"/>
          </a:solidFill>
          <a:ln w="12700">
            <a:miter lim="400000"/>
          </a:ln>
        </p:spPr>
        <p:txBody>
          <a:bodyPr lIns="50800" tIns="50800" rIns="50800" bIns="50800" anchor="ctr"/>
          <a:lstStyle/>
          <a:p>
            <a:pPr defTabSz="1130300">
              <a:lnSpc>
                <a:spcPct val="100000"/>
              </a:lnSpc>
              <a:defRPr sz="3200">
                <a:solidFill>
                  <a:srgbClr val="FFFFFF"/>
                </a:solidFill>
                <a:latin typeface="Avenir Next Regular"/>
                <a:ea typeface="Avenir Next Regular"/>
                <a:cs typeface="Avenir Next Regular"/>
                <a:sym typeface="Avenir Next Regular"/>
              </a:defRPr>
            </a:pPr>
            <a:endParaRPr/>
          </a:p>
        </p:txBody>
      </p:sp>
      <p:pic>
        <p:nvPicPr>
          <p:cNvPr id="49" name="page1image23975200.png" descr="page1image23975200.png"/>
          <p:cNvPicPr>
            <a:picLocks noChangeAspect="1"/>
          </p:cNvPicPr>
          <p:nvPr/>
        </p:nvPicPr>
        <p:blipFill>
          <a:blip r:embed="rId2">
            <a:extLst/>
          </a:blip>
          <a:stretch>
            <a:fillRect/>
          </a:stretch>
        </p:blipFill>
        <p:spPr>
          <a:xfrm>
            <a:off x="-14294" y="-85993"/>
            <a:ext cx="2413001" cy="1989130"/>
          </a:xfrm>
          <a:prstGeom prst="rect">
            <a:avLst/>
          </a:prstGeom>
          <a:ln w="12700">
            <a:miter lim="400000"/>
          </a:ln>
        </p:spPr>
      </p:pic>
      <p:sp>
        <p:nvSpPr>
          <p:cNvPr id="50" name="Slide Number"/>
          <p:cNvSpPr txBox="1">
            <a:spLocks noGrp="1"/>
          </p:cNvSpPr>
          <p:nvPr>
            <p:ph type="sldNum" sz="quarter" idx="2"/>
          </p:nvPr>
        </p:nvSpPr>
        <p:spPr>
          <a:xfrm>
            <a:off x="22981855" y="13104693"/>
            <a:ext cx="548641" cy="622301"/>
          </a:xfrm>
          <a:prstGeom prst="rect">
            <a:avLst/>
          </a:prstGeom>
        </p:spPr>
        <p:txBody>
          <a:bodyPr anchor="ctr"/>
          <a:lstStyle>
            <a:lvl1pPr defTabSz="825500">
              <a:defRPr sz="3000" spc="-29">
                <a:solidFill>
                  <a:srgbClr val="000000"/>
                </a:solidFill>
              </a:defRPr>
            </a:lvl1pPr>
          </a:lstStyle>
          <a:p>
            <a:fld id="{86CB4B4D-7CA3-9044-876B-883B54F8677D}" type="slidenum">
              <a:t>‹#›</a:t>
            </a:fld>
            <a:endParaRPr/>
          </a:p>
        </p:txBody>
      </p:sp>
      <p:sp>
        <p:nvSpPr>
          <p:cNvPr id="51" name="幻灯片标题"/>
          <p:cNvSpPr txBox="1">
            <a:spLocks noGrp="1"/>
          </p:cNvSpPr>
          <p:nvPr>
            <p:ph type="title" hasCustomPrompt="1"/>
          </p:nvPr>
        </p:nvSpPr>
        <p:spPr>
          <a:xfrm>
            <a:off x="2286000" y="279400"/>
            <a:ext cx="18161000" cy="965200"/>
          </a:xfrm>
          <a:prstGeom prst="rect">
            <a:avLst/>
          </a:prstGeom>
        </p:spPr>
        <p:txBody>
          <a:bodyPr anchor="ctr"/>
          <a:lstStyle>
            <a:lvl1pPr algn="l">
              <a:defRPr b="1">
                <a:latin typeface="Times New Roman"/>
                <a:ea typeface="Times New Roman"/>
                <a:cs typeface="Times New Roman"/>
                <a:sym typeface="Times New Roman"/>
              </a:defRPr>
            </a:lvl1pPr>
          </a:lstStyle>
          <a:p>
            <a:r>
              <a:t>幻灯片标题</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58" name="正文级别 1…"/>
          <p:cNvSpPr txBox="1">
            <a:spLocks noGrp="1"/>
          </p:cNvSpPr>
          <p:nvPr>
            <p:ph type="body" idx="1" hasCustomPrompt="1"/>
          </p:nvPr>
        </p:nvSpPr>
        <p:spPr>
          <a:prstGeom prst="rect">
            <a:avLst/>
          </a:prstGeom>
        </p:spPr>
        <p:txBody>
          <a:bodyPr/>
          <a:lstStyle>
            <a:lvl2pPr>
              <a:buBlip>
                <a:blip r:embed="rId2"/>
              </a:buBlip>
            </a:lvl2pPr>
          </a:lstStyle>
          <a:p>
            <a:r>
              <a:t>幻灯片项目符号文本</a:t>
            </a:r>
          </a:p>
          <a:p>
            <a:pPr lvl="1"/>
            <a:endParaRPr/>
          </a:p>
          <a:p>
            <a:pPr lvl="2"/>
            <a:endParaRPr/>
          </a:p>
          <a:p>
            <a:pPr lvl="3"/>
            <a:endParaRPr/>
          </a:p>
          <a:p>
            <a:pPr lvl="4"/>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6" name="幻灯片标题"/>
          <p:cNvSpPr txBox="1">
            <a:spLocks noGrp="1"/>
          </p:cNvSpPr>
          <p:nvPr>
            <p:ph type="title" hasCustomPrompt="1"/>
          </p:nvPr>
        </p:nvSpPr>
        <p:spPr>
          <a:xfrm>
            <a:off x="1219200" y="774700"/>
            <a:ext cx="9753600" cy="1600200"/>
          </a:xfrm>
          <a:prstGeom prst="rect">
            <a:avLst/>
          </a:prstGeom>
        </p:spPr>
        <p:txBody>
          <a:bodyPr/>
          <a:lstStyle/>
          <a:p>
            <a:r>
              <a:t>幻灯片标题</a:t>
            </a:r>
          </a:p>
        </p:txBody>
      </p:sp>
      <p:sp>
        <p:nvSpPr>
          <p:cNvPr id="67" name="Image"/>
          <p:cNvSpPr>
            <a:spLocks noGrp="1"/>
          </p:cNvSpPr>
          <p:nvPr>
            <p:ph type="pic" idx="21"/>
          </p:nvPr>
        </p:nvSpPr>
        <p:spPr>
          <a:xfrm>
            <a:off x="12192644" y="718588"/>
            <a:ext cx="10972801" cy="12329624"/>
          </a:xfrm>
          <a:prstGeom prst="rect">
            <a:avLst/>
          </a:prstGeom>
        </p:spPr>
        <p:txBody>
          <a:bodyPr lIns="91439" tIns="45719" rIns="91439" bIns="45719" numCol="1" spcCol="38100">
            <a:noAutofit/>
          </a:bodyPr>
          <a:lstStyle/>
          <a:p>
            <a:endParaRPr/>
          </a:p>
        </p:txBody>
      </p:sp>
      <p:sp>
        <p:nvSpPr>
          <p:cNvPr id="68" name="幻灯片副标题"/>
          <p:cNvSpPr txBox="1">
            <a:spLocks noGrp="1"/>
          </p:cNvSpPr>
          <p:nvPr>
            <p:ph type="body" sz="quarter" idx="22" hasCustomPrompt="1"/>
          </p:nvPr>
        </p:nvSpPr>
        <p:spPr>
          <a:xfrm>
            <a:off x="1219200" y="2387600"/>
            <a:ext cx="9757569" cy="832612"/>
          </a:xfrm>
          <a:prstGeom prst="rect">
            <a:avLst/>
          </a:prstGeom>
        </p:spPr>
        <p:txBody>
          <a:bodyPr numCol="1" spcCol="38100"/>
          <a:lstStyle>
            <a:lvl1pPr marL="0" indent="0" algn="ctr" defTabSz="784225">
              <a:lnSpc>
                <a:spcPct val="100000"/>
              </a:lnSpc>
              <a:spcBef>
                <a:spcPts val="0"/>
              </a:spcBef>
              <a:buSzTx/>
              <a:buNone/>
              <a:defRPr sz="4180" spc="-41">
                <a:latin typeface="Avenir Next Demi Bold"/>
                <a:ea typeface="Avenir Next Demi Bold"/>
                <a:cs typeface="Avenir Next Demi Bold"/>
                <a:sym typeface="Avenir Next Demi Bold"/>
              </a:defRPr>
            </a:lvl1pPr>
          </a:lstStyle>
          <a:p>
            <a:r>
              <a:t>幻灯片副标题</a:t>
            </a:r>
          </a:p>
        </p:txBody>
      </p:sp>
      <p:sp>
        <p:nvSpPr>
          <p:cNvPr id="69" name="正文级别 1…"/>
          <p:cNvSpPr txBox="1">
            <a:spLocks noGrp="1"/>
          </p:cNvSpPr>
          <p:nvPr>
            <p:ph type="body" sz="half" idx="1" hasCustomPrompt="1"/>
          </p:nvPr>
        </p:nvSpPr>
        <p:spPr>
          <a:xfrm>
            <a:off x="1219200" y="4023221"/>
            <a:ext cx="9757569" cy="8384679"/>
          </a:xfrm>
          <a:prstGeom prst="rect">
            <a:avLst/>
          </a:prstGeom>
        </p:spPr>
        <p:txBody>
          <a:bodyPr numCol="1" spcCol="38100"/>
          <a:lstStyle>
            <a:lvl2pPr>
              <a:buBlip>
                <a:blip r:embed="rId2"/>
              </a:buBlip>
            </a:lvl2pPr>
          </a:lstStyle>
          <a:p>
            <a:r>
              <a:t>幻灯片项目符号文本</a:t>
            </a:r>
          </a:p>
          <a:p>
            <a:pPr lvl="1"/>
            <a:endParaRPr/>
          </a:p>
          <a:p>
            <a:pPr lvl="2"/>
            <a:endParaRPr/>
          </a:p>
          <a:p>
            <a:pPr lvl="3"/>
            <a:endParaRPr/>
          </a:p>
          <a:p>
            <a:pPr lvl="4"/>
            <a:endParaRPr/>
          </a:p>
        </p:txBody>
      </p:sp>
      <p:sp>
        <p:nvSpPr>
          <p:cNvPr id="70" name="Slide Number"/>
          <p:cNvSpPr txBox="1">
            <a:spLocks noGrp="1"/>
          </p:cNvSpPr>
          <p:nvPr>
            <p:ph type="sldNum" sz="quarter" idx="2"/>
          </p:nvPr>
        </p:nvSpPr>
        <p:spPr>
          <a:xfrm>
            <a:off x="11993880" y="12684760"/>
            <a:ext cx="408941" cy="444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节">
    <p:spTree>
      <p:nvGrpSpPr>
        <p:cNvPr id="1" name=""/>
        <p:cNvGrpSpPr/>
        <p:nvPr/>
      </p:nvGrpSpPr>
      <p:grpSpPr>
        <a:xfrm>
          <a:off x="0" y="0"/>
          <a:ext cx="0" cy="0"/>
          <a:chOff x="0" y="0"/>
          <a:chExt cx="0" cy="0"/>
        </a:xfrm>
      </p:grpSpPr>
      <p:sp>
        <p:nvSpPr>
          <p:cNvPr id="77" name="章节标题"/>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章节标题</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85" name="幻灯片标题"/>
          <p:cNvSpPr txBox="1">
            <a:spLocks noGrp="1"/>
          </p:cNvSpPr>
          <p:nvPr>
            <p:ph type="title" hasCustomPrompt="1"/>
          </p:nvPr>
        </p:nvSpPr>
        <p:spPr>
          <a:xfrm>
            <a:off x="1219200" y="774700"/>
            <a:ext cx="21945600" cy="1727200"/>
          </a:xfrm>
          <a:prstGeom prst="rect">
            <a:avLst/>
          </a:prstGeom>
        </p:spPr>
        <p:txBody>
          <a:bodyPr/>
          <a:lstStyle/>
          <a:p>
            <a:r>
              <a:t>幻灯片标题</a:t>
            </a:r>
          </a:p>
        </p:txBody>
      </p:sp>
      <p:sp>
        <p:nvSpPr>
          <p:cNvPr id="86" name="幻灯片副标题"/>
          <p:cNvSpPr txBox="1">
            <a:spLocks noGrp="1"/>
          </p:cNvSpPr>
          <p:nvPr>
            <p:ph type="body" sz="quarter" idx="21" hasCustomPrompt="1"/>
          </p:nvPr>
        </p:nvSpPr>
        <p:spPr>
          <a:xfrm>
            <a:off x="1219200" y="2384648"/>
            <a:ext cx="21945602" cy="832613"/>
          </a:xfrm>
          <a:prstGeom prst="rect">
            <a:avLst/>
          </a:prstGeom>
        </p:spPr>
        <p:txBody>
          <a:bodyPr numCol="1" spcCol="38100"/>
          <a:lstStyle>
            <a:lvl1pPr marL="0" indent="0" algn="ctr" defTabSz="784225">
              <a:lnSpc>
                <a:spcPct val="100000"/>
              </a:lnSpc>
              <a:spcBef>
                <a:spcPts val="0"/>
              </a:spcBef>
              <a:buSzTx/>
              <a:buNone/>
              <a:defRPr sz="4180" spc="-41">
                <a:latin typeface="Avenir Next Demi Bold"/>
                <a:ea typeface="Avenir Next Demi Bold"/>
                <a:cs typeface="Avenir Next Demi Bold"/>
                <a:sym typeface="Avenir Next Demi Bold"/>
              </a:defRPr>
            </a:lvl1pPr>
          </a:lstStyle>
          <a:p>
            <a:r>
              <a:t>幻灯片副标题</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议程">
    <p:spTree>
      <p:nvGrpSpPr>
        <p:cNvPr id="1" name=""/>
        <p:cNvGrpSpPr/>
        <p:nvPr/>
      </p:nvGrpSpPr>
      <p:grpSpPr>
        <a:xfrm>
          <a:off x="0" y="0"/>
          <a:ext cx="0" cy="0"/>
          <a:chOff x="0" y="0"/>
          <a:chExt cx="0" cy="0"/>
        </a:xfrm>
      </p:grpSpPr>
      <p:sp>
        <p:nvSpPr>
          <p:cNvPr id="94" name="议程标题"/>
          <p:cNvSpPr txBox="1">
            <a:spLocks noGrp="1"/>
          </p:cNvSpPr>
          <p:nvPr>
            <p:ph type="title" hasCustomPrompt="1"/>
          </p:nvPr>
        </p:nvSpPr>
        <p:spPr>
          <a:xfrm>
            <a:off x="1219200" y="774700"/>
            <a:ext cx="21945600" cy="1727200"/>
          </a:xfrm>
          <a:prstGeom prst="rect">
            <a:avLst/>
          </a:prstGeom>
        </p:spPr>
        <p:txBody>
          <a:bodyPr/>
          <a:lstStyle/>
          <a:p>
            <a:r>
              <a:t>议程标题</a:t>
            </a:r>
          </a:p>
        </p:txBody>
      </p:sp>
      <p:sp>
        <p:nvSpPr>
          <p:cNvPr id="95" name="正文级别 1…"/>
          <p:cNvSpPr txBox="1">
            <a:spLocks noGrp="1"/>
          </p:cNvSpPr>
          <p:nvPr>
            <p:ph type="body" idx="1" hasCustomPrompt="1"/>
          </p:nvPr>
        </p:nvSpPr>
        <p:spPr>
          <a:xfrm>
            <a:off x="1219200" y="4013200"/>
            <a:ext cx="21945600" cy="8385548"/>
          </a:xfrm>
          <a:prstGeom prst="rect">
            <a:avLst/>
          </a:prstGeom>
        </p:spPr>
        <p:txBody>
          <a:bodyPr numCol="1" spcCol="38100"/>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议程主题</a:t>
            </a:r>
          </a:p>
          <a:p>
            <a:pPr lvl="1"/>
            <a:endParaRPr/>
          </a:p>
          <a:p>
            <a:pPr lvl="2"/>
            <a:endParaRPr/>
          </a:p>
          <a:p>
            <a:pPr lvl="3"/>
            <a:endParaRPr/>
          </a:p>
          <a:p>
            <a:pPr lvl="4"/>
            <a:endParaRPr/>
          </a:p>
        </p:txBody>
      </p:sp>
      <p:sp>
        <p:nvSpPr>
          <p:cNvPr id="96" name="议程副标题"/>
          <p:cNvSpPr txBox="1">
            <a:spLocks noGrp="1"/>
          </p:cNvSpPr>
          <p:nvPr>
            <p:ph type="body" sz="quarter" idx="21" hasCustomPrompt="1"/>
          </p:nvPr>
        </p:nvSpPr>
        <p:spPr>
          <a:xfrm>
            <a:off x="1219200" y="2387115"/>
            <a:ext cx="21945602" cy="832613"/>
          </a:xfrm>
          <a:prstGeom prst="rect">
            <a:avLst/>
          </a:prstGeom>
        </p:spPr>
        <p:txBody>
          <a:bodyPr numCol="1" spcCol="38100"/>
          <a:lstStyle>
            <a:lvl1pPr marL="0" indent="0" algn="ctr" defTabSz="784225">
              <a:lnSpc>
                <a:spcPct val="100000"/>
              </a:lnSpc>
              <a:spcBef>
                <a:spcPts val="0"/>
              </a:spcBef>
              <a:buSzTx/>
              <a:buNone/>
              <a:defRPr sz="4180" spc="-41">
                <a:latin typeface="Avenir Next Demi Bold"/>
                <a:ea typeface="Avenir Next Demi Bold"/>
                <a:cs typeface="Avenir Next Demi Bold"/>
                <a:sym typeface="Avenir Next Demi Bold"/>
              </a:defRPr>
            </a:lvl1pPr>
          </a:lstStyle>
          <a:p>
            <a:r>
              <a:t>议程副标题</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正文级别 1…"/>
          <p:cNvSpPr txBox="1">
            <a:spLocks noGrp="1"/>
          </p:cNvSpPr>
          <p:nvPr>
            <p:ph type="body" idx="1" hasCustomPrompt="1"/>
          </p:nvPr>
        </p:nvSpPr>
        <p:spPr>
          <a:xfrm>
            <a:off x="1219200" y="4013200"/>
            <a:ext cx="21945600" cy="84871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2558384">
            <a:normAutofit/>
          </a:bodyPr>
          <a:lstStyle>
            <a:lvl2pPr>
              <a:buBlip>
                <a:blip r:embed="rId16"/>
              </a:buBlip>
            </a:lvl2pPr>
          </a:lstStyle>
          <a:p>
            <a:r>
              <a:t>幻灯片项目符号文本</a:t>
            </a:r>
          </a:p>
          <a:p>
            <a:pPr lvl="1"/>
            <a:endParaRPr/>
          </a:p>
          <a:p>
            <a:pPr lvl="2"/>
            <a:endParaRPr/>
          </a:p>
          <a:p>
            <a:pPr lvl="3"/>
            <a:endParaRPr/>
          </a:p>
          <a:p>
            <a:pPr lvl="4"/>
            <a:endParaRPr/>
          </a:p>
        </p:txBody>
      </p:sp>
      <p:sp>
        <p:nvSpPr>
          <p:cNvPr id="3" name="幻灯片标题"/>
          <p:cNvSpPr txBox="1">
            <a:spLocks noGrp="1"/>
          </p:cNvSpPr>
          <p:nvPr>
            <p:ph type="title" hasCustomPrompt="1"/>
          </p:nvPr>
        </p:nvSpPr>
        <p:spPr>
          <a:xfrm>
            <a:off x="1220489" y="774700"/>
            <a:ext cx="21939597" cy="17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幻灯片标题</a:t>
            </a:r>
          </a:p>
        </p:txBody>
      </p:sp>
      <p:sp>
        <p:nvSpPr>
          <p:cNvPr id="4" name="Slide Number"/>
          <p:cNvSpPr txBox="1">
            <a:spLocks noGrp="1"/>
          </p:cNvSpPr>
          <p:nvPr>
            <p:ph type="sldNum" sz="quarter" idx="2"/>
          </p:nvPr>
        </p:nvSpPr>
        <p:spPr>
          <a:xfrm>
            <a:off x="11991339" y="12684760"/>
            <a:ext cx="408941" cy="44450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Avenir Next Regular"/>
                <a:ea typeface="Avenir Next Regular"/>
                <a:cs typeface="Avenir Next Regular"/>
                <a:sym typeface="Avenir Next Regular"/>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774700" marR="0" indent="-228600" algn="l" defTabSz="2438338" rtl="0" latinLnBrk="0">
        <a:lnSpc>
          <a:spcPct val="90000"/>
        </a:lnSpc>
        <a:spcBef>
          <a:spcPts val="2400"/>
        </a:spcBef>
        <a:spcAft>
          <a:spcPts val="0"/>
        </a:spcAft>
        <a:buClrTx/>
        <a:buSzPct val="10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Blip>
          <a:blip r:embed="rId16"/>
        </a:buBlip>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Li-Ke Liu…"/>
          <p:cNvSpPr txBox="1">
            <a:spLocks noGrp="1"/>
          </p:cNvSpPr>
          <p:nvPr>
            <p:ph type="subTitle" sz="quarter" idx="1"/>
          </p:nvPr>
        </p:nvSpPr>
        <p:spPr>
          <a:xfrm>
            <a:off x="8228366" y="7219829"/>
            <a:ext cx="7927267" cy="2338401"/>
          </a:xfrm>
          <a:prstGeom prst="rect">
            <a:avLst/>
          </a:prstGeom>
        </p:spPr>
        <p:txBody>
          <a:bodyPr>
            <a:normAutofit lnSpcReduction="10000"/>
          </a:bodyPr>
          <a:lstStyle/>
          <a:p>
            <a:pPr>
              <a:lnSpc>
                <a:spcPct val="140000"/>
              </a:lnSpc>
              <a:defRPr sz="3800" spc="-38">
                <a:latin typeface="Helvetica"/>
                <a:ea typeface="Helvetica"/>
                <a:cs typeface="Helvetica"/>
                <a:sym typeface="Helvetica"/>
              </a:defRPr>
            </a:pPr>
            <a:r>
              <a:t>Li-Ke Liu</a:t>
            </a:r>
          </a:p>
          <a:p>
            <a:pPr defTabSz="457200">
              <a:spcBef>
                <a:spcPts val="1200"/>
              </a:spcBef>
              <a:defRPr sz="3200" spc="0">
                <a:latin typeface="Helvetica"/>
                <a:ea typeface="Helvetica"/>
                <a:cs typeface="Helvetica"/>
                <a:sym typeface="Helvetica"/>
              </a:defRPr>
            </a:pPr>
            <a:r>
              <a:rPr sz="4000" spc="-39"/>
              <a:t>for STAR Collaboration</a:t>
            </a:r>
          </a:p>
          <a:p>
            <a:pPr>
              <a:lnSpc>
                <a:spcPct val="140000"/>
              </a:lnSpc>
              <a:defRPr sz="4000" spc="-39">
                <a:latin typeface="Helvetica"/>
                <a:ea typeface="Helvetica"/>
                <a:cs typeface="Helvetica"/>
                <a:sym typeface="Helvetica"/>
              </a:defRPr>
            </a:pPr>
            <a:r>
              <a:t>Central China Normal University</a:t>
            </a:r>
          </a:p>
        </p:txBody>
      </p:sp>
      <p:sp>
        <p:nvSpPr>
          <p:cNvPr id="151" name="Collectivity in Heavy-Ion Collisions at High Baryon Density from STAR BES-II"/>
          <p:cNvSpPr txBox="1">
            <a:spLocks noGrp="1"/>
          </p:cNvSpPr>
          <p:nvPr>
            <p:ph type="ctrTitle"/>
          </p:nvPr>
        </p:nvSpPr>
        <p:spPr>
          <a:xfrm>
            <a:off x="2623961" y="3257572"/>
            <a:ext cx="19136078" cy="3048001"/>
          </a:xfrm>
          <a:prstGeom prst="rect">
            <a:avLst/>
          </a:prstGeom>
        </p:spPr>
        <p:txBody>
          <a:bodyPr/>
          <a:lstStyle>
            <a:lvl1pPr>
              <a:lnSpc>
                <a:spcPct val="100000"/>
              </a:lnSpc>
              <a:defRPr sz="8200" b="1" spc="-82">
                <a:latin typeface="Times New Roman"/>
                <a:ea typeface="Times New Roman"/>
                <a:cs typeface="Times New Roman"/>
                <a:sym typeface="Times New Roman"/>
              </a:defRPr>
            </a:lvl1pPr>
          </a:lstStyle>
          <a:p>
            <a:r>
              <a:t>Collectivity in Heavy-Ion Collisions at High Baryon Density from STAR BES-II</a:t>
            </a:r>
          </a:p>
        </p:txBody>
      </p:sp>
      <p:sp>
        <p:nvSpPr>
          <p:cNvPr id="152" name="The 2nd International Workshop on Physics at High Baryon Density"/>
          <p:cNvSpPr txBox="1"/>
          <p:nvPr/>
        </p:nvSpPr>
        <p:spPr>
          <a:xfrm>
            <a:off x="7829101" y="10472486"/>
            <a:ext cx="8725798" cy="1736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defTabSz="825500">
              <a:lnSpc>
                <a:spcPct val="120000"/>
              </a:lnSpc>
              <a:defRPr sz="4000" i="1" spc="-39">
                <a:solidFill>
                  <a:srgbClr val="5E5E5E"/>
                </a:solidFill>
                <a:latin typeface="Helvetica Neue"/>
                <a:ea typeface="Helvetica Neue"/>
                <a:cs typeface="Helvetica Neue"/>
                <a:sym typeface="Helvetica Neue"/>
              </a:defRPr>
            </a:pPr>
            <a:r>
              <a:t>The 2</a:t>
            </a:r>
            <a:r>
              <a:rPr baseline="31999"/>
              <a:t>nd</a:t>
            </a:r>
            <a:r>
              <a:t> International Workshop on Physics at High Baryon Density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C_acceptance_piKp.png" descr="C_acceptance_piKp.png"/>
          <p:cNvPicPr>
            <a:picLocks noChangeAspect="1"/>
          </p:cNvPicPr>
          <p:nvPr/>
        </p:nvPicPr>
        <p:blipFill>
          <a:blip r:embed="rId3">
            <a:extLst/>
          </a:blip>
          <a:stretch>
            <a:fillRect/>
          </a:stretch>
        </p:blipFill>
        <p:spPr>
          <a:xfrm>
            <a:off x="10452100" y="2541134"/>
            <a:ext cx="12700000" cy="9353652"/>
          </a:xfrm>
          <a:prstGeom prst="rect">
            <a:avLst/>
          </a:prstGeom>
          <a:ln w="12700">
            <a:miter lim="400000"/>
          </a:ln>
        </p:spPr>
      </p:pic>
      <mc:AlternateContent xmlns:mc="http://schemas.openxmlformats.org/markup-compatibility/2006" xmlns:a14="http://schemas.microsoft.com/office/drawing/2010/main">
        <mc:Choice Requires="a14">
          <p:sp>
            <p:nvSpPr>
              <p:cNvPr id="258" name="are reconstructed by invariant mass method (KF particle package)…"/>
              <p:cNvSpPr txBox="1">
                <a:spLocks noGrp="1"/>
              </p:cNvSpPr>
              <p:nvPr>
                <p:ph type="body" sz="quarter" idx="1"/>
              </p:nvPr>
            </p:nvSpPr>
            <p:spPr>
              <a:xfrm>
                <a:off x="1312202" y="8330748"/>
                <a:ext cx="9597330" cy="3564038"/>
              </a:xfrm>
              <a:prstGeom prst="rect">
                <a:avLst/>
              </a:prstGeom>
            </p:spPr>
            <p:txBody>
              <a:bodyPr/>
              <a:lstStyle/>
              <a:p>
                <a:pPr marL="660400" indent="-660400">
                  <a:lnSpc>
                    <a:spcPct val="120000"/>
                  </a:lnSpc>
                  <a:buClr>
                    <a:srgbClr val="000000"/>
                  </a:buClr>
                  <a:buSzPct val="100000"/>
                  <a:buAutoNum type="arabicParenR"/>
                  <a:defRPr sz="4000"/>
                </a:pPr>
                <a14:m>
                  <m:oMath xmlns:m="http://schemas.openxmlformats.org/officeDocument/2006/math">
                    <m:sSubSup>
                      <m:sSubSupPr>
                        <m:ctrlPr>
                          <a:rPr sz="4150" i="1">
                            <a:solidFill>
                              <a:srgbClr val="000000"/>
                            </a:solidFill>
                            <a:latin typeface="Cambria Math" panose="02040503050406030204" pitchFamily="18" charset="0"/>
                          </a:rPr>
                        </m:ctrlPr>
                      </m:sSubSupPr>
                      <m:e>
                        <m:r>
                          <a:rPr sz="4150" i="1">
                            <a:solidFill>
                              <a:srgbClr val="000000"/>
                            </a:solidFill>
                            <a:latin typeface="Cambria Math" panose="02040503050406030204" pitchFamily="18" charset="0"/>
                          </a:rPr>
                          <m:t>𝐾</m:t>
                        </m:r>
                      </m:e>
                      <m:sub>
                        <m:r>
                          <a:rPr sz="4150" i="1">
                            <a:solidFill>
                              <a:srgbClr val="000000"/>
                            </a:solidFill>
                            <a:latin typeface="Cambria Math" panose="02040503050406030204" pitchFamily="18" charset="0"/>
                          </a:rPr>
                          <m:t>𝑠</m:t>
                        </m:r>
                      </m:sub>
                      <m:sup>
                        <m:r>
                          <a:rPr sz="4150" i="1">
                            <a:solidFill>
                              <a:srgbClr val="000000"/>
                            </a:solidFill>
                            <a:latin typeface="Cambria Math" panose="02040503050406030204" pitchFamily="18" charset="0"/>
                          </a:rPr>
                          <m:t>0</m:t>
                        </m:r>
                      </m:sup>
                    </m:sSubSup>
                    <m:r>
                      <m:rPr>
                        <m:nor/>
                      </m:rPr>
                      <a:rPr sz="4150" i="1">
                        <a:solidFill>
                          <a:srgbClr val="000000"/>
                        </a:solidFill>
                        <a:latin typeface="Cambria Math" panose="02040503050406030204" pitchFamily="18" charset="0"/>
                      </a:rPr>
                      <m:t>,</m:t>
                    </m:r>
                    <m:r>
                      <m:rPr>
                        <m:sty m:val="p"/>
                      </m:rPr>
                      <a:rPr sz="4150" i="1">
                        <a:solidFill>
                          <a:srgbClr val="000000"/>
                        </a:solidFill>
                        <a:latin typeface="Cambria Math" panose="02040503050406030204" pitchFamily="18" charset="0"/>
                      </a:rPr>
                      <m:t>Λ</m:t>
                    </m:r>
                  </m:oMath>
                </a14:m>
                <a:r>
                  <a:t> are reconstructed by invariant mass method (KF particle package)</a:t>
                </a:r>
              </a:p>
              <a:p>
                <a:pPr marL="660400" indent="-660400">
                  <a:lnSpc>
                    <a:spcPct val="120000"/>
                  </a:lnSpc>
                  <a:buClr>
                    <a:srgbClr val="000000"/>
                  </a:buClr>
                  <a:buSzPct val="100000"/>
                  <a:buAutoNum type="arabicParenR"/>
                  <a:defRPr sz="4000"/>
                </a:pPr>
                <a:r>
                  <a:t>Particle rapidity coverage from -1 to 0 (blue boxes)</a:t>
                </a:r>
              </a:p>
            </p:txBody>
          </p:sp>
        </mc:Choice>
        <mc:Fallback xmlns="">
          <p:sp>
            <p:nvSpPr>
              <p:cNvPr id="258" name="are reconstructed by invariant mass method (KF particle package)…"/>
              <p:cNvSpPr txBox="1">
                <a:spLocks noGrp="1" noRot="1" noChangeAspect="1" noMove="1" noResize="1" noEditPoints="1" noAdjustHandles="1" noChangeArrowheads="1" noChangeShapeType="1" noTextEdit="1"/>
              </p:cNvSpPr>
              <p:nvPr>
                <p:ph type="body" sz="quarter" idx="1"/>
              </p:nvPr>
            </p:nvSpPr>
            <p:spPr>
              <a:xfrm>
                <a:off x="1312202" y="8330748"/>
                <a:ext cx="9597330" cy="3564038"/>
              </a:xfrm>
              <a:prstGeom prst="rect">
                <a:avLst/>
              </a:prstGeom>
              <a:blipFill>
                <a:blip r:embed="rId4"/>
                <a:stretch>
                  <a:fillRect l="-2378" t="-709"/>
                </a:stretch>
              </a:blipFill>
            </p:spPr>
            <p:txBody>
              <a:bodyPr/>
              <a:lstStyle/>
              <a:p>
                <a:r>
                  <a:rPr lang="en-US">
                    <a:noFill/>
                  </a:rPr>
                  <a:t> </a:t>
                </a:r>
              </a:p>
            </p:txBody>
          </p:sp>
        </mc:Fallback>
      </mc:AlternateContent>
      <p:sp>
        <p:nvSpPr>
          <p:cNvPr id="25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260" name="Particle Acceptance"/>
          <p:cNvSpPr txBox="1">
            <a:spLocks noGrp="1"/>
          </p:cNvSpPr>
          <p:nvPr>
            <p:ph type="title"/>
          </p:nvPr>
        </p:nvSpPr>
        <p:spPr>
          <a:prstGeom prst="rect">
            <a:avLst/>
          </a:prstGeom>
        </p:spPr>
        <p:txBody>
          <a:bodyPr/>
          <a:lstStyle>
            <a:lvl1pPr defTabSz="1755648">
              <a:defRPr sz="6048" spc="-60"/>
            </a:lvl1pPr>
          </a:lstStyle>
          <a:p>
            <a:r>
              <a:t>Particle Acceptance</a:t>
            </a:r>
          </a:p>
        </p:txBody>
      </p:sp>
      <p:sp>
        <p:nvSpPr>
          <p:cNvPr id="261" name="A. Banerjee, I. Kisel and M. Zyzak, Int. J. Mod. Phys. A 35, 2043003 (2020)"/>
          <p:cNvSpPr txBox="1"/>
          <p:nvPr/>
        </p:nvSpPr>
        <p:spPr>
          <a:xfrm>
            <a:off x="302253" y="12439111"/>
            <a:ext cx="10306203" cy="461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Helvetica Neue"/>
                <a:ea typeface="Helvetica Neue"/>
                <a:cs typeface="Helvetica Neue"/>
                <a:sym typeface="Helvetica Neue"/>
              </a:defRPr>
            </a:lvl1pPr>
          </a:lstStyle>
          <a:p>
            <a:r>
              <a:t>A. Banerjee, I. Kisel and M. Zyzak, Int. J. Mod. Phys. A 35, 2043003 (2020) </a:t>
            </a:r>
          </a:p>
        </p:txBody>
      </p:sp>
      <p:pic>
        <p:nvPicPr>
          <p:cNvPr id="262" name="h_mass_student_default.pdf" descr="h_mass_student_default.pdf"/>
          <p:cNvPicPr>
            <a:picLocks noChangeAspect="1"/>
          </p:cNvPicPr>
          <p:nvPr/>
        </p:nvPicPr>
        <p:blipFill>
          <a:blip r:embed="rId5">
            <a:extLst/>
          </a:blip>
          <a:stretch>
            <a:fillRect/>
          </a:stretch>
        </p:blipFill>
        <p:spPr>
          <a:xfrm>
            <a:off x="2169167" y="2418845"/>
            <a:ext cx="7200901" cy="51689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6" name="Measurements of v1 vs. rapidity for   at 3.0, 3.2, 3.5, and 3.9 GeV"/>
              <p:cNvSpPr txBox="1">
                <a:spLocks noGrp="1"/>
              </p:cNvSpPr>
              <p:nvPr>
                <p:ph type="body" sz="quarter" idx="1"/>
              </p:nvPr>
            </p:nvSpPr>
            <p:spPr>
              <a:xfrm>
                <a:off x="3588563" y="11531379"/>
                <a:ext cx="18415001" cy="1084176"/>
              </a:xfrm>
              <a:prstGeom prst="rect">
                <a:avLst/>
              </a:prstGeom>
            </p:spPr>
            <p:txBody>
              <a:bodyPr/>
              <a:lstStyle/>
              <a:p>
                <a:pPr marL="0" indent="0">
                  <a:buSzTx/>
                  <a:buNone/>
                </a:pPr>
                <a:r>
                  <a:t>Measurements of v</a:t>
                </a:r>
                <a:r>
                  <a:rPr baseline="-5999"/>
                  <a:t>1</a:t>
                </a:r>
                <a:r>
                  <a:t> vs. rapidity for </a:t>
                </a:r>
                <a14:m>
                  <m:oMath xmlns:m="http://schemas.openxmlformats.org/officeDocument/2006/math">
                    <m:sSup>
                      <m:sSupPr>
                        <m:ctrlPr>
                          <a:rPr sz="4600" i="1">
                            <a:solidFill>
                              <a:srgbClr val="000000"/>
                            </a:solidFill>
                            <a:latin typeface="Cambria Math" panose="02040503050406030204" pitchFamily="18" charset="0"/>
                          </a:rPr>
                        </m:ctrlPr>
                      </m:sSupPr>
                      <m:e>
                        <m:r>
                          <a:rPr sz="4600" i="1">
                            <a:solidFill>
                              <a:srgbClr val="000000"/>
                            </a:solidFill>
                            <a:latin typeface="Cambria Math" panose="02040503050406030204" pitchFamily="18" charset="0"/>
                          </a:rPr>
                          <m:t>𝜋</m:t>
                        </m:r>
                      </m:e>
                      <m:sup>
                        <m:r>
                          <a:rPr sz="4600" i="1">
                            <a:solidFill>
                              <a:srgbClr val="000000"/>
                            </a:solidFill>
                            <a:latin typeface="Cambria Math" panose="02040503050406030204" pitchFamily="18" charset="0"/>
                          </a:rPr>
                          <m:t>±</m:t>
                        </m:r>
                      </m:sup>
                    </m:sSup>
                    <m:r>
                      <a:rPr sz="4600" i="1">
                        <a:solidFill>
                          <a:srgbClr val="000000"/>
                        </a:solidFill>
                        <a:latin typeface="Cambria Math" panose="02040503050406030204" pitchFamily="18" charset="0"/>
                      </a:rPr>
                      <m:t>,</m:t>
                    </m:r>
                    <m:sSup>
                      <m:sSupPr>
                        <m:ctrlPr>
                          <a:rPr sz="4600" i="1">
                            <a:solidFill>
                              <a:srgbClr val="000000"/>
                            </a:solidFill>
                            <a:latin typeface="Cambria Math" panose="02040503050406030204" pitchFamily="18" charset="0"/>
                          </a:rPr>
                        </m:ctrlPr>
                      </m:sSupPr>
                      <m:e>
                        <m:r>
                          <a:rPr sz="4600" i="1">
                            <a:solidFill>
                              <a:srgbClr val="000000"/>
                            </a:solidFill>
                            <a:latin typeface="Cambria Math" panose="02040503050406030204" pitchFamily="18" charset="0"/>
                          </a:rPr>
                          <m:t>𝐾</m:t>
                        </m:r>
                      </m:e>
                      <m:sup>
                        <m:r>
                          <a:rPr sz="4600" i="1">
                            <a:solidFill>
                              <a:srgbClr val="000000"/>
                            </a:solidFill>
                            <a:latin typeface="Cambria Math" panose="02040503050406030204" pitchFamily="18" charset="0"/>
                          </a:rPr>
                          <m:t>±</m:t>
                        </m:r>
                      </m:sup>
                    </m:sSup>
                    <m:r>
                      <a:rPr sz="4600" i="1">
                        <a:solidFill>
                          <a:srgbClr val="000000"/>
                        </a:solidFill>
                        <a:latin typeface="Cambria Math" panose="02040503050406030204" pitchFamily="18" charset="0"/>
                      </a:rPr>
                      <m:t>,</m:t>
                    </m:r>
                    <m:sSubSup>
                      <m:sSubSupPr>
                        <m:ctrlPr>
                          <a:rPr sz="4600" i="1">
                            <a:solidFill>
                              <a:srgbClr val="000000"/>
                            </a:solidFill>
                            <a:latin typeface="Cambria Math" panose="02040503050406030204" pitchFamily="18" charset="0"/>
                          </a:rPr>
                        </m:ctrlPr>
                      </m:sSubSupPr>
                      <m:e>
                        <m:r>
                          <a:rPr sz="4600" i="1">
                            <a:solidFill>
                              <a:srgbClr val="000000"/>
                            </a:solidFill>
                            <a:latin typeface="Cambria Math" panose="02040503050406030204" pitchFamily="18" charset="0"/>
                          </a:rPr>
                          <m:t>𝐾</m:t>
                        </m:r>
                      </m:e>
                      <m:sub>
                        <m:r>
                          <a:rPr sz="4600" i="1">
                            <a:solidFill>
                              <a:srgbClr val="000000"/>
                            </a:solidFill>
                            <a:latin typeface="Cambria Math" panose="02040503050406030204" pitchFamily="18" charset="0"/>
                          </a:rPr>
                          <m:t>𝑆</m:t>
                        </m:r>
                      </m:sub>
                      <m:sup>
                        <m:r>
                          <a:rPr sz="4600" i="1">
                            <a:solidFill>
                              <a:srgbClr val="000000"/>
                            </a:solidFill>
                            <a:latin typeface="Cambria Math" panose="02040503050406030204" pitchFamily="18" charset="0"/>
                          </a:rPr>
                          <m:t>0</m:t>
                        </m:r>
                      </m:sup>
                    </m:sSubSup>
                    <m:r>
                      <a:rPr sz="4600" i="1">
                        <a:solidFill>
                          <a:srgbClr val="000000"/>
                        </a:solidFill>
                        <a:latin typeface="Cambria Math" panose="02040503050406030204" pitchFamily="18" charset="0"/>
                      </a:rPr>
                      <m:t>,</m:t>
                    </m:r>
                    <m:r>
                      <a:rPr sz="4600" i="1">
                        <a:solidFill>
                          <a:srgbClr val="000000"/>
                        </a:solidFill>
                        <a:latin typeface="Cambria Math" panose="02040503050406030204" pitchFamily="18" charset="0"/>
                      </a:rPr>
                      <m:t>𝑝</m:t>
                    </m:r>
                    <m:r>
                      <a:rPr sz="4600" i="1">
                        <a:solidFill>
                          <a:srgbClr val="000000"/>
                        </a:solidFill>
                        <a:latin typeface="Cambria Math" panose="02040503050406030204" pitchFamily="18" charset="0"/>
                      </a:rPr>
                      <m:t>,</m:t>
                    </m:r>
                    <m:r>
                      <m:rPr>
                        <m:sty m:val="p"/>
                      </m:rPr>
                      <a:rPr sz="4600" i="1">
                        <a:solidFill>
                          <a:srgbClr val="000000"/>
                        </a:solidFill>
                        <a:latin typeface="Cambria Math" panose="02040503050406030204" pitchFamily="18" charset="0"/>
                      </a:rPr>
                      <m:t>Λ</m:t>
                    </m:r>
                  </m:oMath>
                </a14:m>
                <a:r>
                  <a:t> at 3.0, 3.2, 3.5, and 3.9 GeV</a:t>
                </a:r>
              </a:p>
            </p:txBody>
          </p:sp>
        </mc:Choice>
        <mc:Fallback xmlns="">
          <p:sp>
            <p:nvSpPr>
              <p:cNvPr id="266" name="Measurements of v1 vs. rapidity for   at 3.0, 3.2, 3.5, and 3.9 GeV"/>
              <p:cNvSpPr txBox="1">
                <a:spLocks noGrp="1" noRot="1" noChangeAspect="1" noMove="1" noResize="1" noEditPoints="1" noAdjustHandles="1" noChangeArrowheads="1" noChangeShapeType="1" noTextEdit="1"/>
              </p:cNvSpPr>
              <p:nvPr>
                <p:ph type="body" sz="quarter" idx="1"/>
              </p:nvPr>
            </p:nvSpPr>
            <p:spPr>
              <a:xfrm>
                <a:off x="3588563" y="11531379"/>
                <a:ext cx="18415001" cy="1084176"/>
              </a:xfrm>
              <a:prstGeom prst="rect">
                <a:avLst/>
              </a:prstGeom>
              <a:blipFill>
                <a:blip r:embed="rId3"/>
                <a:stretch>
                  <a:fillRect l="-1585" t="-5814" r="-1309" b="-1163"/>
                </a:stretch>
              </a:blipFill>
            </p:spPr>
            <p:txBody>
              <a:bodyPr/>
              <a:lstStyle/>
              <a:p>
                <a:r>
                  <a:rPr lang="en-US">
                    <a:noFill/>
                  </a:rPr>
                  <a:t> </a:t>
                </a:r>
              </a:p>
            </p:txBody>
          </p:sp>
        </mc:Fallback>
      </mc:AlternateContent>
      <p:sp>
        <p:nvSpPr>
          <p:cNvPr id="26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268" name="Rapidity dependence of v1"/>
          <p:cNvSpPr txBox="1">
            <a:spLocks noGrp="1"/>
          </p:cNvSpPr>
          <p:nvPr>
            <p:ph type="title"/>
          </p:nvPr>
        </p:nvSpPr>
        <p:spPr>
          <a:prstGeom prst="rect">
            <a:avLst/>
          </a:prstGeom>
        </p:spPr>
        <p:txBody>
          <a:bodyPr/>
          <a:lstStyle/>
          <a:p>
            <a:pPr defTabSz="1755648">
              <a:defRPr sz="6048" spc="-60"/>
            </a:pPr>
            <a:r>
              <a:t>Rapidity dependence of v</a:t>
            </a:r>
            <a:r>
              <a:rPr baseline="-5999"/>
              <a:t>1</a:t>
            </a:r>
          </a:p>
        </p:txBody>
      </p:sp>
      <p:pic>
        <p:nvPicPr>
          <p:cNvPr id="269" name="fig2_v1VSy.pdf" descr="fig2_v1VSy.pdf"/>
          <p:cNvPicPr>
            <a:picLocks noChangeAspect="1"/>
          </p:cNvPicPr>
          <p:nvPr/>
        </p:nvPicPr>
        <p:blipFill>
          <a:blip r:embed="rId4">
            <a:extLst/>
          </a:blip>
          <a:stretch>
            <a:fillRect/>
          </a:stretch>
        </p:blipFill>
        <p:spPr>
          <a:xfrm>
            <a:off x="1140677" y="2060775"/>
            <a:ext cx="21641818" cy="9007882"/>
          </a:xfrm>
          <a:prstGeom prst="rect">
            <a:avLst/>
          </a:prstGeom>
          <a:ln w="12700">
            <a:miter lim="400000"/>
          </a:ln>
        </p:spPr>
      </p:pic>
      <p:sp>
        <p:nvSpPr>
          <p:cNvPr id="270" name="Baryonic Mean Field: p dependent Soft EoS…"/>
          <p:cNvSpPr txBox="1"/>
          <p:nvPr/>
        </p:nvSpPr>
        <p:spPr>
          <a:xfrm>
            <a:off x="16881056" y="10320697"/>
            <a:ext cx="7168338" cy="913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2800" i="1">
                <a:latin typeface="Helvetica Neue"/>
                <a:ea typeface="Helvetica Neue"/>
                <a:cs typeface="Helvetica Neue"/>
                <a:sym typeface="Helvetica Neue"/>
              </a:defRPr>
            </a:pPr>
            <a:r>
              <a:t>Baryonic Mean Field: p dependent Soft EoS </a:t>
            </a:r>
          </a:p>
          <a:p>
            <a:pPr algn="l">
              <a:defRPr sz="2800" i="1">
                <a:latin typeface="Helvetica Neue"/>
                <a:ea typeface="Helvetica Neue"/>
                <a:cs typeface="Helvetica Neue"/>
                <a:sym typeface="Helvetica Neue"/>
              </a:defRPr>
            </a:pPr>
            <a:r>
              <a:t>the nuclear incompressibility K = 210 MeV</a:t>
            </a:r>
          </a:p>
        </p:txBody>
      </p:sp>
      <p:sp>
        <p:nvSpPr>
          <p:cNvPr id="271" name="STAR Preliminary"/>
          <p:cNvSpPr txBox="1"/>
          <p:nvPr/>
        </p:nvSpPr>
        <p:spPr>
          <a:xfrm>
            <a:off x="17477846" y="5618572"/>
            <a:ext cx="2313757"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200">
                <a:latin typeface="Helvetica"/>
                <a:ea typeface="Helvetica"/>
                <a:cs typeface="Helvetica"/>
                <a:sym typeface="Helvetica"/>
              </a:defRPr>
            </a:lvl1pPr>
          </a:lstStyle>
          <a:p>
            <a:r>
              <a:t>STAR Preliminary</a:t>
            </a:r>
          </a:p>
        </p:txBody>
      </p:sp>
      <p:sp>
        <p:nvSpPr>
          <p:cNvPr id="272" name="STAR Collaboration, arxiv: 2503.23665"/>
          <p:cNvSpPr txBox="1"/>
          <p:nvPr/>
        </p:nvSpPr>
        <p:spPr>
          <a:xfrm>
            <a:off x="3155752" y="1931539"/>
            <a:ext cx="7624042" cy="44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arxiv: 2503.23665</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3">
            <a:extLst/>
          </a:blip>
          <a:stretch>
            <a:fillRect/>
          </a:stretch>
        </p:blipFill>
        <p:spPr>
          <a:xfrm>
            <a:off x="3015124" y="2493728"/>
            <a:ext cx="5839654" cy="6970338"/>
          </a:xfrm>
          <a:prstGeom prst="rect">
            <a:avLst/>
          </a:prstGeom>
          <a:ln w="12700">
            <a:miter lim="400000"/>
          </a:ln>
        </p:spPr>
      </p:pic>
      <p:sp>
        <p:nvSpPr>
          <p:cNvPr id="277" name="E895 Collaboration, Phys. Rev. Lett. 85, 940 (2000)"/>
          <p:cNvSpPr txBox="1"/>
          <p:nvPr/>
        </p:nvSpPr>
        <p:spPr>
          <a:xfrm>
            <a:off x="2992707" y="2020757"/>
            <a:ext cx="6880814"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E895 Collaboration, Phys. Rev. Lett. 85, 940 (2000)</a:t>
            </a:r>
          </a:p>
        </p:txBody>
      </p:sp>
      <mc:AlternateContent xmlns:mc="http://schemas.openxmlformats.org/markup-compatibility/2006" xmlns:a14="http://schemas.microsoft.com/office/drawing/2010/main">
        <mc:Choice Requires="a14">
          <p:sp>
            <p:nvSpPr>
              <p:cNvPr id="278" name="3.9 GeV: anti-flow observed for   at pT  &lt; 0.7 GeV/c…"/>
              <p:cNvSpPr txBox="1">
                <a:spLocks noGrp="1"/>
              </p:cNvSpPr>
              <p:nvPr>
                <p:ph type="body" sz="quarter" idx="1"/>
              </p:nvPr>
            </p:nvSpPr>
            <p:spPr>
              <a:xfrm>
                <a:off x="6416330" y="9859385"/>
                <a:ext cx="13521847" cy="2977592"/>
              </a:xfrm>
              <a:prstGeom prst="rect">
                <a:avLst/>
              </a:prstGeom>
            </p:spPr>
            <p:txBody>
              <a:bodyPr/>
              <a:lstStyle/>
              <a:p>
                <a:pPr marL="726439" indent="-726439">
                  <a:lnSpc>
                    <a:spcPct val="90000"/>
                  </a:lnSpc>
                  <a:buClr>
                    <a:srgbClr val="000000"/>
                  </a:buClr>
                  <a:buSzPct val="100000"/>
                  <a:buAutoNum type="arabicParenR"/>
                </a:pPr>
                <a:r>
                  <a:t>3.9 GeV: anti-flow observed for </a:t>
                </a:r>
                <a14:m>
                  <m:oMath xmlns:m="http://schemas.openxmlformats.org/officeDocument/2006/math">
                    <m:sSubSup>
                      <m:sSubSupPr>
                        <m:ctrlPr>
                          <a:rPr sz="4650" i="1">
                            <a:solidFill>
                              <a:srgbClr val="000000"/>
                            </a:solidFill>
                            <a:latin typeface="Cambria Math" panose="02040503050406030204" pitchFamily="18" charset="0"/>
                          </a:rPr>
                        </m:ctrlPr>
                      </m:sSubSupPr>
                      <m:e>
                        <m:r>
                          <a:rPr sz="4650" i="1">
                            <a:solidFill>
                              <a:srgbClr val="000000"/>
                            </a:solidFill>
                            <a:latin typeface="Cambria Math" panose="02040503050406030204" pitchFamily="18" charset="0"/>
                          </a:rPr>
                          <m:t>𝐾</m:t>
                        </m:r>
                      </m:e>
                      <m:sub>
                        <m:r>
                          <a:rPr sz="4650" i="1">
                            <a:solidFill>
                              <a:srgbClr val="000000"/>
                            </a:solidFill>
                            <a:latin typeface="Cambria Math" panose="02040503050406030204" pitchFamily="18" charset="0"/>
                          </a:rPr>
                          <m:t>𝑆</m:t>
                        </m:r>
                      </m:sub>
                      <m:sup>
                        <m:r>
                          <a:rPr sz="4650" i="1">
                            <a:solidFill>
                              <a:srgbClr val="000000"/>
                            </a:solidFill>
                            <a:latin typeface="Cambria Math" panose="02040503050406030204" pitchFamily="18" charset="0"/>
                          </a:rPr>
                          <m:t>0</m:t>
                        </m:r>
                      </m:sup>
                    </m:sSubSup>
                  </m:oMath>
                </a14:m>
                <a:r>
                  <a:t> at p</a:t>
                </a:r>
                <a:r>
                  <a:rPr baseline="-5999"/>
                  <a:t>T</a:t>
                </a:r>
                <a:r>
                  <a:t>  &lt; 0.7 GeV/c</a:t>
                </a:r>
              </a:p>
              <a:p>
                <a:pPr marL="726439" indent="-726439">
                  <a:lnSpc>
                    <a:spcPct val="90000"/>
                  </a:lnSpc>
                  <a:buClr>
                    <a:srgbClr val="000000"/>
                  </a:buClr>
                  <a:buSzPct val="100000"/>
                  <a:buAutoNum type="arabicParenR"/>
                </a:pPr>
                <a:r>
                  <a:t>Positive directed flow slope of </a:t>
                </a:r>
                <a14:m>
                  <m:oMath xmlns:m="http://schemas.openxmlformats.org/officeDocument/2006/math">
                    <m:sSubSup>
                      <m:sSubSupPr>
                        <m:ctrlPr>
                          <a:rPr sz="4650" i="1">
                            <a:solidFill>
                              <a:srgbClr val="000000"/>
                            </a:solidFill>
                            <a:latin typeface="Cambria Math" panose="02040503050406030204" pitchFamily="18" charset="0"/>
                          </a:rPr>
                        </m:ctrlPr>
                      </m:sSubSupPr>
                      <m:e>
                        <m:r>
                          <a:rPr sz="4650" i="1">
                            <a:solidFill>
                              <a:srgbClr val="000000"/>
                            </a:solidFill>
                            <a:latin typeface="Cambria Math" panose="02040503050406030204" pitchFamily="18" charset="0"/>
                          </a:rPr>
                          <m:t>𝐾</m:t>
                        </m:r>
                      </m:e>
                      <m:sub>
                        <m:r>
                          <a:rPr sz="4650" i="1">
                            <a:solidFill>
                              <a:srgbClr val="000000"/>
                            </a:solidFill>
                            <a:latin typeface="Cambria Math" panose="02040503050406030204" pitchFamily="18" charset="0"/>
                          </a:rPr>
                          <m:t>𝑆</m:t>
                        </m:r>
                      </m:sub>
                      <m:sup>
                        <m:r>
                          <a:rPr sz="4650" i="1">
                            <a:solidFill>
                              <a:srgbClr val="000000"/>
                            </a:solidFill>
                            <a:latin typeface="Cambria Math" panose="02040503050406030204" pitchFamily="18" charset="0"/>
                          </a:rPr>
                          <m:t>0</m:t>
                        </m:r>
                      </m:sup>
                    </m:sSubSup>
                  </m:oMath>
                </a14:m>
                <a:r>
                  <a:t> at p</a:t>
                </a:r>
                <a:r>
                  <a:rPr baseline="-5999"/>
                  <a:t>T</a:t>
                </a:r>
                <a:r>
                  <a:t> &gt; 0.7 GeV/c</a:t>
                </a:r>
              </a:p>
              <a:p>
                <a:pPr marL="0" lvl="1" indent="723900">
                  <a:buSzTx/>
                  <a:buNone/>
                  <a:defRPr sz="3800" b="1" spc="-38">
                    <a:solidFill>
                      <a:srgbClr val="BB271A"/>
                    </a:solidFill>
                    <a:latin typeface="Times New Roman"/>
                    <a:ea typeface="Times New Roman"/>
                    <a:cs typeface="Times New Roman"/>
                    <a:sym typeface="Times New Roman"/>
                  </a:defRPr>
                </a:pPr>
                <a:r>
                  <a:t>Strong p</a:t>
                </a:r>
                <a:r>
                  <a:rPr baseline="-5999"/>
                  <a:t>T</a:t>
                </a:r>
                <a:r>
                  <a:t> dependence of </a:t>
                </a:r>
                <a14:m>
                  <m:oMath xmlns:m="http://schemas.openxmlformats.org/officeDocument/2006/math">
                    <m:sSubSup>
                      <m:sSubSupPr>
                        <m:ctrlPr>
                          <a:rPr sz="4100" i="1">
                            <a:solidFill>
                              <a:srgbClr val="BB271A"/>
                            </a:solidFill>
                            <a:latin typeface="Cambria Math" panose="02040503050406030204" pitchFamily="18" charset="0"/>
                          </a:rPr>
                        </m:ctrlPr>
                      </m:sSubSupPr>
                      <m:e>
                        <m:r>
                          <a:rPr sz="4100" i="1">
                            <a:solidFill>
                              <a:srgbClr val="BB271A"/>
                            </a:solidFill>
                            <a:latin typeface="Cambria Math" panose="02040503050406030204" pitchFamily="18" charset="0"/>
                          </a:rPr>
                          <m:t>𝐾</m:t>
                        </m:r>
                      </m:e>
                      <m:sub>
                        <m:r>
                          <a:rPr sz="4100" i="1">
                            <a:solidFill>
                              <a:srgbClr val="BB271A"/>
                            </a:solidFill>
                            <a:latin typeface="Cambria Math" panose="02040503050406030204" pitchFamily="18" charset="0"/>
                          </a:rPr>
                          <m:t>𝑆</m:t>
                        </m:r>
                      </m:sub>
                      <m:sup>
                        <m:r>
                          <a:rPr sz="4100" i="1">
                            <a:solidFill>
                              <a:srgbClr val="BB271A"/>
                            </a:solidFill>
                            <a:latin typeface="Cambria Math" panose="02040503050406030204" pitchFamily="18" charset="0"/>
                          </a:rPr>
                          <m:t>0</m:t>
                        </m:r>
                      </m:sup>
                    </m:sSubSup>
                  </m:oMath>
                </a14:m>
                <a:r>
                  <a:t> v</a:t>
                </a:r>
                <a:r>
                  <a:rPr baseline="-5999"/>
                  <a:t>1</a:t>
                </a:r>
                <a:r>
                  <a:t> slope</a:t>
                </a:r>
              </a:p>
            </p:txBody>
          </p:sp>
        </mc:Choice>
        <mc:Fallback xmlns="">
          <p:sp>
            <p:nvSpPr>
              <p:cNvPr id="278" name="3.9 GeV: anti-flow observed for   at pT  &lt; 0.7 GeV/c…"/>
              <p:cNvSpPr txBox="1">
                <a:spLocks noGrp="1" noRot="1" noChangeAspect="1" noMove="1" noResize="1" noEditPoints="1" noAdjustHandles="1" noChangeArrowheads="1" noChangeShapeType="1" noTextEdit="1"/>
              </p:cNvSpPr>
              <p:nvPr>
                <p:ph type="body" sz="quarter" idx="1"/>
              </p:nvPr>
            </p:nvSpPr>
            <p:spPr>
              <a:xfrm>
                <a:off x="6416330" y="9859385"/>
                <a:ext cx="13521847" cy="2977592"/>
              </a:xfrm>
              <a:prstGeom prst="rect">
                <a:avLst/>
              </a:prstGeom>
              <a:blipFill>
                <a:blip r:embed="rId4"/>
                <a:stretch>
                  <a:fillRect l="-1876" t="-4237"/>
                </a:stretch>
              </a:blipFill>
            </p:spPr>
            <p:txBody>
              <a:bodyPr/>
              <a:lstStyle/>
              <a:p>
                <a:r>
                  <a:rPr lang="en-US">
                    <a:noFill/>
                  </a:rPr>
                  <a:t> </a:t>
                </a:r>
              </a:p>
            </p:txBody>
          </p:sp>
        </mc:Fallback>
      </mc:AlternateContent>
      <p:sp>
        <p:nvSpPr>
          <p:cNvPr id="27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280" name="Anti-flow of Kaon"/>
          <p:cNvSpPr txBox="1">
            <a:spLocks noGrp="1"/>
          </p:cNvSpPr>
          <p:nvPr>
            <p:ph type="title"/>
          </p:nvPr>
        </p:nvSpPr>
        <p:spPr>
          <a:prstGeom prst="rect">
            <a:avLst/>
          </a:prstGeom>
        </p:spPr>
        <p:txBody>
          <a:bodyPr/>
          <a:lstStyle>
            <a:lvl1pPr defTabSz="1755648">
              <a:defRPr sz="6048" spc="-60"/>
            </a:lvl1pPr>
          </a:lstStyle>
          <a:p>
            <a:r>
              <a:t>Anti-flow of Kaon</a:t>
            </a:r>
          </a:p>
        </p:txBody>
      </p:sp>
      <p:grpSp>
        <p:nvGrpSpPr>
          <p:cNvPr id="284" name="Group"/>
          <p:cNvGrpSpPr/>
          <p:nvPr/>
        </p:nvGrpSpPr>
        <p:grpSpPr>
          <a:xfrm>
            <a:off x="9096375" y="2875901"/>
            <a:ext cx="13693358" cy="6602484"/>
            <a:chOff x="0" y="0"/>
            <a:chExt cx="13693357" cy="6602482"/>
          </a:xfrm>
        </p:grpSpPr>
        <p:pic>
          <p:nvPicPr>
            <p:cNvPr id="281" name="Image" descr="Image"/>
            <p:cNvPicPr>
              <a:picLocks noChangeAspect="1"/>
            </p:cNvPicPr>
            <p:nvPr/>
          </p:nvPicPr>
          <p:blipFill>
            <a:blip r:embed="rId5">
              <a:extLst/>
            </a:blip>
            <a:stretch>
              <a:fillRect/>
            </a:stretch>
          </p:blipFill>
          <p:spPr>
            <a:xfrm>
              <a:off x="7168099" y="43201"/>
              <a:ext cx="6525259" cy="5774565"/>
            </a:xfrm>
            <a:prstGeom prst="rect">
              <a:avLst/>
            </a:prstGeom>
            <a:ln w="12700" cap="flat">
              <a:noFill/>
              <a:miter lim="400000"/>
            </a:ln>
            <a:effectLst/>
          </p:spPr>
        </p:pic>
        <p:pic>
          <p:nvPicPr>
            <p:cNvPr id="282" name="Image" descr="Image"/>
            <p:cNvPicPr>
              <a:picLocks noChangeAspect="1"/>
            </p:cNvPicPr>
            <p:nvPr/>
          </p:nvPicPr>
          <p:blipFill>
            <a:blip r:embed="rId6">
              <a:extLst/>
            </a:blip>
            <a:stretch>
              <a:fillRect/>
            </a:stretch>
          </p:blipFill>
          <p:spPr>
            <a:xfrm>
              <a:off x="0" y="0"/>
              <a:ext cx="7041802" cy="5774565"/>
            </a:xfrm>
            <a:prstGeom prst="rect">
              <a:avLst/>
            </a:prstGeom>
            <a:ln w="12700" cap="flat">
              <a:noFill/>
              <a:miter lim="400000"/>
            </a:ln>
            <a:effectLst/>
          </p:spPr>
        </p:pic>
        <p:pic>
          <p:nvPicPr>
            <p:cNvPr id="283" name="Image" descr="Image"/>
            <p:cNvPicPr>
              <a:picLocks noChangeAspect="1"/>
            </p:cNvPicPr>
            <p:nvPr/>
          </p:nvPicPr>
          <p:blipFill>
            <a:blip r:embed="rId7">
              <a:extLst/>
            </a:blip>
            <a:stretch>
              <a:fillRect/>
            </a:stretch>
          </p:blipFill>
          <p:spPr>
            <a:xfrm>
              <a:off x="5950969" y="5810460"/>
              <a:ext cx="3168092" cy="792023"/>
            </a:xfrm>
            <a:prstGeom prst="rect">
              <a:avLst/>
            </a:prstGeom>
            <a:ln w="12700" cap="flat">
              <a:noFill/>
              <a:miter lim="400000"/>
            </a:ln>
            <a:effectLst/>
          </p:spPr>
        </p:pic>
      </p:grpSp>
      <p:sp>
        <p:nvSpPr>
          <p:cNvPr id="285" name="Fit Function: y = ax + bx3"/>
          <p:cNvSpPr txBox="1"/>
          <p:nvPr/>
        </p:nvSpPr>
        <p:spPr>
          <a:xfrm>
            <a:off x="18707025" y="6902449"/>
            <a:ext cx="3479950"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latin typeface="Helvetica"/>
                <a:ea typeface="Helvetica"/>
                <a:cs typeface="Helvetica"/>
                <a:sym typeface="Helvetica"/>
              </a:defRPr>
            </a:pPr>
            <a:r>
              <a:t>Fit Function: y = ax + bx</a:t>
            </a:r>
            <a:r>
              <a:rPr baseline="31999"/>
              <a:t>3</a:t>
            </a:r>
          </a:p>
        </p:txBody>
      </p:sp>
      <p:sp>
        <p:nvSpPr>
          <p:cNvPr id="286" name="STAR Collaboration, arxiv: 2503.23665"/>
          <p:cNvSpPr txBox="1"/>
          <p:nvPr/>
        </p:nvSpPr>
        <p:spPr>
          <a:xfrm>
            <a:off x="13174248" y="2045879"/>
            <a:ext cx="7624042" cy="44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arxiv: 2503.23665</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fig4_v1SlopeVSpT.pdf" descr="fig4_v1SlopeVSpT.pdf"/>
          <p:cNvPicPr>
            <a:picLocks noChangeAspect="1"/>
          </p:cNvPicPr>
          <p:nvPr/>
        </p:nvPicPr>
        <p:blipFill>
          <a:blip r:embed="rId3">
            <a:extLst/>
          </a:blip>
          <a:stretch>
            <a:fillRect/>
          </a:stretch>
        </p:blipFill>
        <p:spPr>
          <a:xfrm>
            <a:off x="749300" y="1841500"/>
            <a:ext cx="12526417" cy="11112500"/>
          </a:xfrm>
          <a:prstGeom prst="rect">
            <a:avLst/>
          </a:prstGeom>
          <a:ln w="12700">
            <a:miter lim="400000"/>
          </a:ln>
        </p:spPr>
      </p:pic>
      <mc:AlternateContent xmlns:mc="http://schemas.openxmlformats.org/markup-compatibility/2006" xmlns:a14="http://schemas.microsoft.com/office/drawing/2010/main">
        <mc:Choice Requires="a14">
          <p:sp>
            <p:nvSpPr>
              <p:cNvPr id="291" name="Anti-flow of   and   at low pT…"/>
              <p:cNvSpPr txBox="1">
                <a:spLocks noGrp="1"/>
              </p:cNvSpPr>
              <p:nvPr>
                <p:ph type="body" sz="quarter" idx="1"/>
              </p:nvPr>
            </p:nvSpPr>
            <p:spPr>
              <a:xfrm>
                <a:off x="13103409" y="5515998"/>
                <a:ext cx="11363771" cy="4792068"/>
              </a:xfrm>
              <a:prstGeom prst="rect">
                <a:avLst/>
              </a:prstGeom>
            </p:spPr>
            <p:txBody>
              <a:bodyPr/>
              <a:lstStyle/>
              <a:p>
                <a:pPr marL="726439" indent="-726439">
                  <a:buClr>
                    <a:srgbClr val="000000"/>
                  </a:buClr>
                  <a:buSzPct val="100000"/>
                  <a:buAutoNum type="arabicParenR"/>
                </a:pPr>
                <a:r>
                  <a:t>Anti-flow of </a:t>
                </a:r>
                <a14:m>
                  <m:oMath xmlns:m="http://schemas.openxmlformats.org/officeDocument/2006/math">
                    <m:sSup>
                      <m:sSupPr>
                        <m:ctrlPr>
                          <a:rPr sz="4800" i="1">
                            <a:solidFill>
                              <a:srgbClr val="000000"/>
                            </a:solidFill>
                            <a:latin typeface="Cambria Math" panose="02040503050406030204" pitchFamily="18" charset="0"/>
                          </a:rPr>
                        </m:ctrlPr>
                      </m:sSupPr>
                      <m:e>
                        <m:r>
                          <a:rPr sz="4800" i="1">
                            <a:solidFill>
                              <a:srgbClr val="000000"/>
                            </a:solidFill>
                            <a:latin typeface="Cambria Math" panose="02040503050406030204" pitchFamily="18" charset="0"/>
                          </a:rPr>
                          <m:t>𝜋</m:t>
                        </m:r>
                      </m:e>
                      <m:sup>
                        <m:r>
                          <a:rPr sz="4800" i="1">
                            <a:solidFill>
                              <a:srgbClr val="000000"/>
                            </a:solidFill>
                            <a:latin typeface="Cambria Math" panose="02040503050406030204" pitchFamily="18" charset="0"/>
                          </a:rPr>
                          <m:t>+</m:t>
                        </m:r>
                      </m:sup>
                    </m:sSup>
                  </m:oMath>
                </a14:m>
                <a:r>
                  <a:t> and </a:t>
                </a:r>
                <a14:m>
                  <m:oMath xmlns:m="http://schemas.openxmlformats.org/officeDocument/2006/math">
                    <m:sSubSup>
                      <m:sSubSupPr>
                        <m:ctrlPr>
                          <a:rPr sz="4650" i="1">
                            <a:solidFill>
                              <a:srgbClr val="000000"/>
                            </a:solidFill>
                            <a:latin typeface="Cambria Math" panose="02040503050406030204" pitchFamily="18" charset="0"/>
                          </a:rPr>
                        </m:ctrlPr>
                      </m:sSubSupPr>
                      <m:e>
                        <m:r>
                          <a:rPr sz="4650" i="1">
                            <a:solidFill>
                              <a:srgbClr val="000000"/>
                            </a:solidFill>
                            <a:latin typeface="Cambria Math" panose="02040503050406030204" pitchFamily="18" charset="0"/>
                          </a:rPr>
                          <m:t>𝐾</m:t>
                        </m:r>
                      </m:e>
                      <m:sub>
                        <m:r>
                          <a:rPr sz="4650" i="1">
                            <a:solidFill>
                              <a:srgbClr val="000000"/>
                            </a:solidFill>
                            <a:latin typeface="Cambria Math" panose="02040503050406030204" pitchFamily="18" charset="0"/>
                          </a:rPr>
                          <m:t>𝑆</m:t>
                        </m:r>
                      </m:sub>
                      <m:sup>
                        <m:r>
                          <a:rPr sz="4650" i="1">
                            <a:solidFill>
                              <a:srgbClr val="000000"/>
                            </a:solidFill>
                            <a:latin typeface="Cambria Math" panose="02040503050406030204" pitchFamily="18" charset="0"/>
                          </a:rPr>
                          <m:t>0</m:t>
                        </m:r>
                      </m:sup>
                    </m:sSubSup>
                    <m:r>
                      <a:rPr sz="4650" i="1">
                        <a:solidFill>
                          <a:srgbClr val="000000"/>
                        </a:solidFill>
                        <a:latin typeface="Cambria Math" panose="02040503050406030204" pitchFamily="18" charset="0"/>
                      </a:rPr>
                      <m:t>,</m:t>
                    </m:r>
                    <m:sSup>
                      <m:sSupPr>
                        <m:ctrlPr>
                          <a:rPr sz="4650" i="1">
                            <a:solidFill>
                              <a:srgbClr val="000000"/>
                            </a:solidFill>
                            <a:latin typeface="Cambria Math" panose="02040503050406030204" pitchFamily="18" charset="0"/>
                          </a:rPr>
                        </m:ctrlPr>
                      </m:sSupPr>
                      <m:e>
                        <m:r>
                          <a:rPr sz="4650" i="1">
                            <a:solidFill>
                              <a:srgbClr val="000000"/>
                            </a:solidFill>
                            <a:latin typeface="Cambria Math" panose="02040503050406030204" pitchFamily="18" charset="0"/>
                          </a:rPr>
                          <m:t>𝐾</m:t>
                        </m:r>
                      </m:e>
                      <m:sup>
                        <m:r>
                          <a:rPr sz="4650" i="1">
                            <a:solidFill>
                              <a:srgbClr val="000000"/>
                            </a:solidFill>
                            <a:latin typeface="Cambria Math" panose="02040503050406030204" pitchFamily="18" charset="0"/>
                          </a:rPr>
                          <m:t>±</m:t>
                        </m:r>
                      </m:sup>
                    </m:sSup>
                  </m:oMath>
                </a14:m>
                <a:r>
                  <a:t> at low p</a:t>
                </a:r>
                <a:r>
                  <a:rPr baseline="-5999"/>
                  <a:t>T</a:t>
                </a:r>
              </a:p>
              <a:p>
                <a:pPr marL="726439" indent="-726439">
                  <a:buClr>
                    <a:srgbClr val="000000"/>
                  </a:buClr>
                  <a:buSzPct val="100000"/>
                  <a:buAutoNum type="arabicParenR"/>
                </a:pPr>
                <a:r>
                  <a:t>Anti-flow could be explained by shadowing effect from spectator, kaon potential is not necessary </a:t>
                </a:r>
              </a:p>
            </p:txBody>
          </p:sp>
        </mc:Choice>
        <mc:Fallback xmlns="">
          <p:sp>
            <p:nvSpPr>
              <p:cNvPr id="291" name="Anti-flow of   and   at low pT…"/>
              <p:cNvSpPr txBox="1">
                <a:spLocks noGrp="1" noRot="1" noChangeAspect="1" noMove="1" noResize="1" noEditPoints="1" noAdjustHandles="1" noChangeArrowheads="1" noChangeShapeType="1" noTextEdit="1"/>
              </p:cNvSpPr>
              <p:nvPr>
                <p:ph type="body" sz="quarter" idx="1"/>
              </p:nvPr>
            </p:nvSpPr>
            <p:spPr>
              <a:xfrm>
                <a:off x="13103409" y="5515998"/>
                <a:ext cx="11363771" cy="4792068"/>
              </a:xfrm>
              <a:prstGeom prst="rect">
                <a:avLst/>
              </a:prstGeom>
              <a:blipFill>
                <a:blip r:embed="rId4"/>
                <a:stretch>
                  <a:fillRect l="-2458" t="-792"/>
                </a:stretch>
              </a:blipFill>
            </p:spPr>
            <p:txBody>
              <a:bodyPr/>
              <a:lstStyle/>
              <a:p>
                <a:r>
                  <a:rPr lang="en-US">
                    <a:noFill/>
                  </a:rPr>
                  <a:t> </a:t>
                </a:r>
              </a:p>
            </p:txBody>
          </p:sp>
        </mc:Fallback>
      </mc:AlternateContent>
      <p:sp>
        <p:nvSpPr>
          <p:cNvPr id="29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293" name="pT dependence of v1 slope"/>
          <p:cNvSpPr txBox="1">
            <a:spLocks noGrp="1"/>
          </p:cNvSpPr>
          <p:nvPr>
            <p:ph type="title"/>
          </p:nvPr>
        </p:nvSpPr>
        <p:spPr>
          <a:prstGeom prst="rect">
            <a:avLst/>
          </a:prstGeom>
        </p:spPr>
        <p:txBody>
          <a:bodyPr/>
          <a:lstStyle/>
          <a:p>
            <a:pPr defTabSz="1755648">
              <a:defRPr sz="6048" spc="-60"/>
            </a:pPr>
            <a:r>
              <a:t>p</a:t>
            </a:r>
            <a:r>
              <a:rPr baseline="-5999"/>
              <a:t>T</a:t>
            </a:r>
            <a:r>
              <a:t> dependence of v</a:t>
            </a:r>
            <a:r>
              <a:rPr baseline="-5999"/>
              <a:t>1</a:t>
            </a:r>
            <a:r>
              <a:t> slope</a:t>
            </a:r>
          </a:p>
        </p:txBody>
      </p:sp>
      <p:sp>
        <p:nvSpPr>
          <p:cNvPr id="294" name="STAR Preliminary"/>
          <p:cNvSpPr txBox="1"/>
          <p:nvPr/>
        </p:nvSpPr>
        <p:spPr>
          <a:xfrm>
            <a:off x="7740243" y="2767425"/>
            <a:ext cx="2313758"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200">
                <a:latin typeface="Helvetica"/>
                <a:ea typeface="Helvetica"/>
                <a:cs typeface="Helvetica"/>
                <a:sym typeface="Helvetica"/>
              </a:defRPr>
            </a:lvl1pPr>
          </a:lstStyle>
          <a:p>
            <a:r>
              <a:t>STAR Preliminary</a:t>
            </a:r>
          </a:p>
        </p:txBody>
      </p:sp>
      <p:sp>
        <p:nvSpPr>
          <p:cNvPr id="295" name="STAR Collaboration, arxiv: 2503.23665"/>
          <p:cNvSpPr txBox="1"/>
          <p:nvPr/>
        </p:nvSpPr>
        <p:spPr>
          <a:xfrm>
            <a:off x="2340688" y="1781502"/>
            <a:ext cx="7624042"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arxiv: 2503.23665</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fig3_v1_energyDependence.pdf" descr="fig3_v1_energyDependence.pdf"/>
          <p:cNvPicPr>
            <a:picLocks noChangeAspect="1"/>
          </p:cNvPicPr>
          <p:nvPr/>
        </p:nvPicPr>
        <p:blipFill>
          <a:blip r:embed="rId3">
            <a:extLst/>
          </a:blip>
          <a:stretch>
            <a:fillRect/>
          </a:stretch>
        </p:blipFill>
        <p:spPr>
          <a:xfrm>
            <a:off x="526281" y="2438492"/>
            <a:ext cx="13182941" cy="10439401"/>
          </a:xfrm>
          <a:prstGeom prst="rect">
            <a:avLst/>
          </a:prstGeom>
          <a:ln w="12700">
            <a:miter lim="400000"/>
          </a:ln>
        </p:spPr>
      </p:pic>
      <mc:AlternateContent xmlns:mc="http://schemas.openxmlformats.org/markup-compatibility/2006" xmlns:a14="http://schemas.microsoft.com/office/drawing/2010/main">
        <mc:Choice Requires="a14">
          <p:sp>
            <p:nvSpPr>
              <p:cNvPr id="300" name="v1 slope of baryons drops as collision energy increases…"/>
              <p:cNvSpPr txBox="1">
                <a:spLocks noGrp="1"/>
              </p:cNvSpPr>
              <p:nvPr>
                <p:ph type="body" sz="quarter" idx="1"/>
              </p:nvPr>
            </p:nvSpPr>
            <p:spPr>
              <a:xfrm>
                <a:off x="13183995" y="4561057"/>
                <a:ext cx="10600987" cy="4593885"/>
              </a:xfrm>
              <a:prstGeom prst="rect">
                <a:avLst/>
              </a:prstGeom>
            </p:spPr>
            <p:txBody>
              <a:bodyPr>
                <a:normAutofit lnSpcReduction="10000"/>
              </a:bodyPr>
              <a:lstStyle/>
              <a:p>
                <a:pPr marL="726439" indent="-726439">
                  <a:buClr>
                    <a:srgbClr val="000000"/>
                  </a:buClr>
                  <a:buSzPct val="100000"/>
                  <a:buAutoNum type="arabicParenR"/>
                </a:pPr>
                <a:r>
                  <a:rPr dirty="0"/>
                  <a:t>v</a:t>
                </a:r>
                <a:r>
                  <a:rPr baseline="-5999" dirty="0"/>
                  <a:t>1</a:t>
                </a:r>
                <a:r>
                  <a:rPr dirty="0"/>
                  <a:t> slope of baryons drops as collision energy increases</a:t>
                </a:r>
              </a:p>
              <a:p>
                <a:pPr marL="726439" indent="-726439">
                  <a:buClr>
                    <a:srgbClr val="000000"/>
                  </a:buClr>
                  <a:buSzPct val="100000"/>
                  <a:buAutoNum type="arabicParenR"/>
                </a:pPr>
                <a:r>
                  <a:rPr dirty="0"/>
                  <a:t>JAM with baryon mean field better describes data</a:t>
                </a:r>
              </a:p>
              <a:p>
                <a:pPr marL="1092200" lvl="1" indent="-546100" defTabSz="457200">
                  <a:lnSpc>
                    <a:spcPct val="100000"/>
                  </a:lnSpc>
                  <a:buSzPct val="100000"/>
                  <a:buBlip>
                    <a:blip r:embed="rId4"/>
                  </a:buBlip>
                  <a:defRPr sz="4000">
                    <a:latin typeface="Times New Roman"/>
                    <a:ea typeface="Times New Roman"/>
                    <a:cs typeface="Times New Roman"/>
                    <a:sym typeface="Times New Roman"/>
                  </a:defRPr>
                </a:pPr>
                <a:r>
                  <a:rPr dirty="0"/>
                  <a:t>For both </a:t>
                </a:r>
                <a14:m>
                  <m:oMath xmlns:m="http://schemas.openxmlformats.org/officeDocument/2006/math">
                    <m:r>
                      <a:rPr sz="3850" i="1">
                        <a:solidFill>
                          <a:srgbClr val="000000"/>
                        </a:solidFill>
                        <a:latin typeface="Cambria Math" panose="02040503050406030204" pitchFamily="18" charset="0"/>
                      </a:rPr>
                      <m:t>𝑝</m:t>
                    </m:r>
                  </m:oMath>
                </a14:m>
                <a:r>
                  <a:rPr dirty="0"/>
                  <a:t> and </a:t>
                </a:r>
                <a14:m>
                  <m:oMath xmlns:m="http://schemas.openxmlformats.org/officeDocument/2006/math">
                    <m:r>
                      <m:rPr>
                        <m:sty m:val="p"/>
                      </m:rPr>
                      <a:rPr sz="4350" i="1">
                        <a:solidFill>
                          <a:srgbClr val="000000"/>
                        </a:solidFill>
                        <a:latin typeface="Cambria Math" panose="02040503050406030204" pitchFamily="18" charset="0"/>
                      </a:rPr>
                      <m:t>Λ</m:t>
                    </m:r>
                  </m:oMath>
                </a14:m>
                <a:r>
                  <a:rPr dirty="0"/>
                  <a:t>, Baryon mean field is important at high baryon density region</a:t>
                </a:r>
              </a:p>
            </p:txBody>
          </p:sp>
        </mc:Choice>
        <mc:Fallback xmlns="">
          <p:sp>
            <p:nvSpPr>
              <p:cNvPr id="300" name="v1 slope of baryons drops as collision energy increases…"/>
              <p:cNvSpPr txBox="1">
                <a:spLocks noGrp="1" noRot="1" noChangeAspect="1" noMove="1" noResize="1" noEditPoints="1" noAdjustHandles="1" noChangeArrowheads="1" noChangeShapeType="1" noTextEdit="1"/>
              </p:cNvSpPr>
              <p:nvPr>
                <p:ph type="body" sz="quarter" idx="1"/>
              </p:nvPr>
            </p:nvSpPr>
            <p:spPr>
              <a:xfrm>
                <a:off x="13183995" y="4561057"/>
                <a:ext cx="10600987" cy="4593885"/>
              </a:xfrm>
              <a:prstGeom prst="rect">
                <a:avLst/>
              </a:prstGeom>
              <a:blipFill>
                <a:blip r:embed="rId5"/>
                <a:stretch>
                  <a:fillRect l="-2392" t="-3857"/>
                </a:stretch>
              </a:blipFill>
            </p:spPr>
            <p:txBody>
              <a:bodyPr/>
              <a:lstStyle/>
              <a:p>
                <a:r>
                  <a:rPr lang="en-US">
                    <a:noFill/>
                  </a:rPr>
                  <a:t> </a:t>
                </a:r>
              </a:p>
            </p:txBody>
          </p:sp>
        </mc:Fallback>
      </mc:AlternateContent>
      <p:sp>
        <p:nvSpPr>
          <p:cNvPr id="30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302" name="Energy dependence of v1 slope"/>
          <p:cNvSpPr txBox="1">
            <a:spLocks noGrp="1"/>
          </p:cNvSpPr>
          <p:nvPr>
            <p:ph type="title"/>
          </p:nvPr>
        </p:nvSpPr>
        <p:spPr>
          <a:prstGeom prst="rect">
            <a:avLst/>
          </a:prstGeom>
        </p:spPr>
        <p:txBody>
          <a:bodyPr/>
          <a:lstStyle/>
          <a:p>
            <a:pPr defTabSz="1853183">
              <a:defRPr sz="6080" spc="-60"/>
            </a:pPr>
            <a:r>
              <a:t>Energy dependence of v</a:t>
            </a:r>
            <a:r>
              <a:rPr baseline="-5999"/>
              <a:t>1</a:t>
            </a:r>
            <a:r>
              <a:t> slope</a:t>
            </a:r>
          </a:p>
        </p:txBody>
      </p:sp>
      <p:pic>
        <p:nvPicPr>
          <p:cNvPr id="303" name="Image" descr="Image"/>
          <p:cNvPicPr>
            <a:picLocks noChangeAspect="1"/>
          </p:cNvPicPr>
          <p:nvPr/>
        </p:nvPicPr>
        <p:blipFill>
          <a:blip r:embed="rId6">
            <a:extLst/>
          </a:blip>
          <a:stretch>
            <a:fillRect/>
          </a:stretch>
        </p:blipFill>
        <p:spPr>
          <a:xfrm>
            <a:off x="2861540" y="1998104"/>
            <a:ext cx="5239927" cy="1270001"/>
          </a:xfrm>
          <a:prstGeom prst="rect">
            <a:avLst/>
          </a:prstGeom>
          <a:ln w="12700">
            <a:miter lim="400000"/>
          </a:ln>
        </p:spPr>
      </p:pic>
      <p:pic>
        <p:nvPicPr>
          <p:cNvPr id="304" name="Image" descr="Image"/>
          <p:cNvPicPr>
            <a:picLocks noChangeAspect="1"/>
          </p:cNvPicPr>
          <p:nvPr/>
        </p:nvPicPr>
        <p:blipFill>
          <a:blip r:embed="rId7">
            <a:extLst/>
          </a:blip>
          <a:stretch>
            <a:fillRect/>
          </a:stretch>
        </p:blipFill>
        <p:spPr>
          <a:xfrm>
            <a:off x="8230342" y="2557708"/>
            <a:ext cx="4376272" cy="736601"/>
          </a:xfrm>
          <a:prstGeom prst="rect">
            <a:avLst/>
          </a:prstGeom>
          <a:ln w="12700">
            <a:miter lim="400000"/>
          </a:ln>
        </p:spPr>
      </p:pic>
      <p:sp>
        <p:nvSpPr>
          <p:cNvPr id="305" name="STAR preliminary"/>
          <p:cNvSpPr txBox="1"/>
          <p:nvPr/>
        </p:nvSpPr>
        <p:spPr>
          <a:xfrm>
            <a:off x="3418408" y="3797595"/>
            <a:ext cx="2827884"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atin typeface="Helvetica Neue"/>
                <a:ea typeface="Helvetica Neue"/>
                <a:cs typeface="Helvetica Neue"/>
                <a:sym typeface="Helvetica Neue"/>
              </a:defRPr>
            </a:lvl1pPr>
          </a:lstStyle>
          <a:p>
            <a:r>
              <a:t>STAR preliminary</a:t>
            </a:r>
          </a:p>
        </p:txBody>
      </p:sp>
      <p:sp>
        <p:nvSpPr>
          <p:cNvPr id="306" name="STAR Collaboration, arxiv: 2503.23665"/>
          <p:cNvSpPr txBox="1"/>
          <p:nvPr/>
        </p:nvSpPr>
        <p:spPr>
          <a:xfrm>
            <a:off x="3087830" y="12255684"/>
            <a:ext cx="7624042" cy="44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arxiv: 2503.23665</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0" name="Large v1 for   mesons in the high μB region, similar v1 as   and Λ…"/>
              <p:cNvSpPr txBox="1">
                <a:spLocks noGrp="1"/>
              </p:cNvSpPr>
              <p:nvPr>
                <p:ph type="body" sz="quarter" idx="1"/>
              </p:nvPr>
            </p:nvSpPr>
            <p:spPr>
              <a:xfrm>
                <a:off x="13141330" y="5156286"/>
                <a:ext cx="10389929" cy="3403428"/>
              </a:xfrm>
              <a:prstGeom prst="rect">
                <a:avLst/>
              </a:prstGeom>
            </p:spPr>
            <p:txBody>
              <a:bodyPr/>
              <a:lstStyle/>
              <a:p>
                <a:pPr marL="726439" indent="-726439">
                  <a:buClr>
                    <a:srgbClr val="000000"/>
                  </a:buClr>
                  <a:buSzPct val="100000"/>
                  <a:buAutoNum type="arabicParenR"/>
                </a:pPr>
                <a:r>
                  <a:t>Large v</a:t>
                </a:r>
                <a:r>
                  <a:rPr baseline="-5999"/>
                  <a:t>1</a:t>
                </a:r>
                <a:r>
                  <a:t> for </a:t>
                </a:r>
                <a14:m>
                  <m:oMath xmlns:m="http://schemas.openxmlformats.org/officeDocument/2006/math">
                    <m:r>
                      <a:rPr sz="5050" i="1">
                        <a:solidFill>
                          <a:srgbClr val="000000"/>
                        </a:solidFill>
                        <a:latin typeface="Cambria Math" panose="02040503050406030204" pitchFamily="18" charset="0"/>
                      </a:rPr>
                      <m:t>𝜙</m:t>
                    </m:r>
                  </m:oMath>
                </a14:m>
                <a:r>
                  <a:t> mesons in the high μ</a:t>
                </a:r>
                <a:r>
                  <a:rPr baseline="-5999"/>
                  <a:t>B</a:t>
                </a:r>
                <a:r>
                  <a:t> region, similar v</a:t>
                </a:r>
                <a:r>
                  <a:rPr baseline="-5999"/>
                  <a:t>1</a:t>
                </a:r>
                <a:r>
                  <a:t> as </a:t>
                </a:r>
                <a14:m>
                  <m:oMath xmlns:m="http://schemas.openxmlformats.org/officeDocument/2006/math">
                    <m:r>
                      <a:rPr sz="4200" i="1">
                        <a:solidFill>
                          <a:srgbClr val="000000"/>
                        </a:solidFill>
                        <a:latin typeface="Cambria Math" panose="02040503050406030204" pitchFamily="18" charset="0"/>
                      </a:rPr>
                      <m:t>𝑝</m:t>
                    </m:r>
                  </m:oMath>
                </a14:m>
                <a:r>
                  <a:t> and Λ </a:t>
                </a:r>
              </a:p>
              <a:p>
                <a:pPr marL="726439" indent="-726439">
                  <a:buClr>
                    <a:srgbClr val="000000"/>
                  </a:buClr>
                  <a:buSzPct val="100000"/>
                  <a:buAutoNum type="arabicParenR"/>
                </a:pPr>
                <a:r>
                  <a:t>Associated production or </a:t>
                </a:r>
                <a:br/>
                <a:r>
                  <a:t>high-mass baryon resonance decay</a:t>
                </a:r>
              </a:p>
            </p:txBody>
          </p:sp>
        </mc:Choice>
        <mc:Fallback xmlns="">
          <p:sp>
            <p:nvSpPr>
              <p:cNvPr id="310" name="Large v1 for   mesons in the high μB region, similar v1 as   and Λ…"/>
              <p:cNvSpPr txBox="1">
                <a:spLocks noGrp="1" noRot="1" noChangeAspect="1" noMove="1" noResize="1" noEditPoints="1" noAdjustHandles="1" noChangeArrowheads="1" noChangeShapeType="1" noTextEdit="1"/>
              </p:cNvSpPr>
              <p:nvPr>
                <p:ph type="body" sz="quarter" idx="1"/>
              </p:nvPr>
            </p:nvSpPr>
            <p:spPr>
              <a:xfrm>
                <a:off x="13141330" y="5156286"/>
                <a:ext cx="10389929" cy="3403428"/>
              </a:xfrm>
              <a:prstGeom prst="rect">
                <a:avLst/>
              </a:prstGeom>
              <a:blipFill>
                <a:blip r:embed="rId3"/>
                <a:stretch>
                  <a:fillRect l="-2442" t="-1115" b="-1115"/>
                </a:stretch>
              </a:blipFill>
            </p:spPr>
            <p:txBody>
              <a:bodyPr/>
              <a:lstStyle/>
              <a:p>
                <a:r>
                  <a:rPr lang="en-US">
                    <a:noFill/>
                  </a:rPr>
                  <a:t> </a:t>
                </a:r>
              </a:p>
            </p:txBody>
          </p:sp>
        </mc:Fallback>
      </mc:AlternateContent>
      <p:sp>
        <p:nvSpPr>
          <p:cNvPr id="31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mc:AlternateContent xmlns:mc="http://schemas.openxmlformats.org/markup-compatibility/2006" xmlns:a14="http://schemas.microsoft.com/office/drawing/2010/main">
        <mc:Choice Requires="a14">
          <p:sp>
            <p:nvSpPr>
              <p:cNvPr id="312" name="Energy dependence of   v1"/>
              <p:cNvSpPr txBox="1">
                <a:spLocks noGrp="1"/>
              </p:cNvSpPr>
              <p:nvPr>
                <p:ph type="title"/>
              </p:nvPr>
            </p:nvSpPr>
            <p:spPr>
              <a:prstGeom prst="rect">
                <a:avLst/>
              </a:prstGeom>
            </p:spPr>
            <p:txBody>
              <a:bodyPr/>
              <a:lstStyle/>
              <a:p>
                <a:pPr defTabSz="1731263">
                  <a:defRPr sz="5680" spc="-56"/>
                </a:pPr>
                <a:r>
                  <a:t>Energy dependence of </a:t>
                </a:r>
                <a14:m>
                  <m:oMath xmlns:m="http://schemas.openxmlformats.org/officeDocument/2006/math">
                    <m:r>
                      <a:rPr sz="6650" i="1">
                        <a:solidFill>
                          <a:srgbClr val="000000"/>
                        </a:solidFill>
                        <a:latin typeface="Cambria Math" panose="02040503050406030204" pitchFamily="18" charset="0"/>
                      </a:rPr>
                      <m:t>𝜙</m:t>
                    </m:r>
                  </m:oMath>
                </a14:m>
                <a:r>
                  <a:t> v</a:t>
                </a:r>
                <a:r>
                  <a:rPr baseline="-5999"/>
                  <a:t>1</a:t>
                </a:r>
                <a:endParaRPr sz="8000"/>
              </a:p>
            </p:txBody>
          </p:sp>
        </mc:Choice>
        <mc:Fallback xmlns="">
          <p:sp>
            <p:nvSpPr>
              <p:cNvPr id="312" name="Energy dependence of   v1"/>
              <p:cNvSpPr txBox="1">
                <a:spLocks noGrp="1" noRot="1" noChangeAspect="1" noMove="1" noResize="1" noEditPoints="1" noAdjustHandles="1" noChangeArrowheads="1" noChangeShapeType="1" noTextEdit="1"/>
              </p:cNvSpPr>
              <p:nvPr>
                <p:ph type="title"/>
              </p:nvPr>
            </p:nvSpPr>
            <p:spPr>
              <a:prstGeom prst="rect">
                <a:avLst/>
              </a:prstGeom>
              <a:blipFill>
                <a:blip r:embed="rId4"/>
                <a:stretch>
                  <a:fillRect l="-2168" t="-22078" b="-32468"/>
                </a:stretch>
              </a:blipFill>
            </p:spPr>
            <p:txBody>
              <a:bodyPr/>
              <a:lstStyle/>
              <a:p>
                <a:r>
                  <a:rPr lang="en-US">
                    <a:noFill/>
                  </a:rPr>
                  <a:t> </a:t>
                </a:r>
              </a:p>
            </p:txBody>
          </p:sp>
        </mc:Fallback>
      </mc:AlternateContent>
      <p:pic>
        <p:nvPicPr>
          <p:cNvPr id="313" name="Image" descr="Image"/>
          <p:cNvPicPr>
            <a:picLocks/>
          </p:cNvPicPr>
          <p:nvPr/>
        </p:nvPicPr>
        <p:blipFill>
          <a:blip r:embed="rId5">
            <a:extLst/>
          </a:blip>
          <a:srcRect r="450"/>
          <a:stretch>
            <a:fillRect/>
          </a:stretch>
        </p:blipFill>
        <p:spPr>
          <a:xfrm>
            <a:off x="733510" y="2696461"/>
            <a:ext cx="12010702" cy="9211039"/>
          </a:xfrm>
          <a:prstGeom prst="rect">
            <a:avLst/>
          </a:prstGeom>
          <a:ln w="12700">
            <a:miter lim="400000"/>
          </a:ln>
        </p:spPr>
      </p:pic>
      <p:sp>
        <p:nvSpPr>
          <p:cNvPr id="314" name="STAR Collaboration, Quark Matter 2025"/>
          <p:cNvSpPr txBox="1"/>
          <p:nvPr/>
        </p:nvSpPr>
        <p:spPr>
          <a:xfrm>
            <a:off x="2470022" y="2143214"/>
            <a:ext cx="7624041" cy="44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Quark Matter 2025</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319" name="Anisotropic flow"/>
          <p:cNvSpPr txBox="1">
            <a:spLocks noGrp="1"/>
          </p:cNvSpPr>
          <p:nvPr>
            <p:ph type="title"/>
          </p:nvPr>
        </p:nvSpPr>
        <p:spPr>
          <a:prstGeom prst="rect">
            <a:avLst/>
          </a:prstGeom>
        </p:spPr>
        <p:txBody>
          <a:bodyPr/>
          <a:lstStyle>
            <a:lvl1pPr defTabSz="1755648">
              <a:defRPr sz="6048" spc="-60"/>
            </a:lvl1pPr>
          </a:lstStyle>
          <a:p>
            <a:r>
              <a:t>Anisotropic flow</a:t>
            </a:r>
          </a:p>
        </p:txBody>
      </p:sp>
      <p:pic>
        <p:nvPicPr>
          <p:cNvPr id="320" name="anisotropy1.pdf" descr="anisotropy1.pdf"/>
          <p:cNvPicPr>
            <a:picLocks noChangeAspect="1"/>
          </p:cNvPicPr>
          <p:nvPr/>
        </p:nvPicPr>
        <p:blipFill>
          <a:blip r:embed="rId3">
            <a:extLst/>
          </a:blip>
          <a:stretch>
            <a:fillRect/>
          </a:stretch>
        </p:blipFill>
        <p:spPr>
          <a:xfrm>
            <a:off x="7758223" y="2089434"/>
            <a:ext cx="7736136" cy="9271001"/>
          </a:xfrm>
          <a:prstGeom prst="rect">
            <a:avLst/>
          </a:prstGeom>
          <a:ln w="12700">
            <a:miter lim="400000"/>
          </a:ln>
        </p:spPr>
      </p:pic>
      <mc:AlternateContent xmlns:mc="http://schemas.openxmlformats.org/markup-compatibility/2006" xmlns:a14="http://schemas.microsoft.com/office/drawing/2010/main">
        <mc:Choice Requires="a14">
          <p:sp>
            <p:nvSpPr>
              <p:cNvPr id="321" name="Equation"/>
              <p:cNvSpPr txBox="1"/>
              <p:nvPr/>
            </p:nvSpPr>
            <p:spPr>
              <a:xfrm>
                <a:off x="2331352" y="4751160"/>
                <a:ext cx="4633121" cy="1093471"/>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𝑣</m:t>
                          </m:r>
                        </m:e>
                        <m:sub>
                          <m:r>
                            <a:rPr sz="3500" i="1">
                              <a:solidFill>
                                <a:srgbClr val="000000"/>
                              </a:solidFill>
                              <a:latin typeface="Cambria Math" panose="02040503050406030204" pitchFamily="18" charset="0"/>
                            </a:rPr>
                            <m:t>1</m:t>
                          </m:r>
                        </m:sub>
                      </m:sSub>
                      <m:r>
                        <a:rPr sz="3500" i="1">
                          <a:solidFill>
                            <a:srgbClr val="000000"/>
                          </a:solidFill>
                          <a:latin typeface="Cambria Math" panose="02040503050406030204" pitchFamily="18" charset="0"/>
                        </a:rPr>
                        <m:t>=</m:t>
                      </m:r>
                      <m:r>
                        <m:rPr>
                          <m:sty m:val="p"/>
                        </m:rPr>
                        <a:rPr sz="3500" i="1">
                          <a:solidFill>
                            <a:srgbClr val="000000"/>
                          </a:solidFill>
                          <a:latin typeface="Cambria Math" panose="02040503050406030204" pitchFamily="18" charset="0"/>
                        </a:rPr>
                        <m:t>cos</m:t>
                      </m:r>
                      <m:r>
                        <a:rPr sz="3500" i="1">
                          <a:solidFill>
                            <a:srgbClr val="000000"/>
                          </a:solidFill>
                          <a:latin typeface="Cambria Math" panose="02040503050406030204" pitchFamily="18" charset="0"/>
                        </a:rPr>
                        <m:t>(</m:t>
                      </m:r>
                      <m:r>
                        <a:rPr sz="3500" i="1">
                          <a:solidFill>
                            <a:srgbClr val="000000"/>
                          </a:solidFill>
                          <a:latin typeface="Cambria Math" panose="02040503050406030204" pitchFamily="18" charset="0"/>
                        </a:rPr>
                        <m:t>𝜙</m:t>
                      </m:r>
                      <m:r>
                        <a:rPr sz="3500" i="1">
                          <a:solidFill>
                            <a:srgbClr val="000000"/>
                          </a:solidFill>
                          <a:latin typeface="Cambria Math" panose="02040503050406030204" pitchFamily="18" charset="0"/>
                        </a:rPr>
                        <m:t>−</m:t>
                      </m:r>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𝜓</m:t>
                          </m:r>
                        </m:e>
                        <m:sub>
                          <m:r>
                            <a:rPr sz="3500" i="1">
                              <a:solidFill>
                                <a:srgbClr val="000000"/>
                              </a:solidFill>
                              <a:latin typeface="Cambria Math" panose="02040503050406030204" pitchFamily="18" charset="0"/>
                            </a:rPr>
                            <m:t>𝑟</m:t>
                          </m:r>
                        </m:sub>
                      </m:sSub>
                      <m:r>
                        <a:rPr sz="3500" i="1">
                          <a:solidFill>
                            <a:srgbClr val="000000"/>
                          </a:solidFill>
                          <a:latin typeface="Cambria Math" panose="02040503050406030204" pitchFamily="18" charset="0"/>
                        </a:rPr>
                        <m:t>)=⟨</m:t>
                      </m:r>
                      <m:f>
                        <m:fPr>
                          <m:ctrlPr>
                            <a:rPr sz="3500" i="1">
                              <a:solidFill>
                                <a:srgbClr val="000000"/>
                              </a:solidFill>
                              <a:latin typeface="Cambria Math" panose="02040503050406030204" pitchFamily="18" charset="0"/>
                            </a:rPr>
                          </m:ctrlPr>
                        </m:fPr>
                        <m:num>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𝑝</m:t>
                              </m:r>
                            </m:e>
                            <m:sub>
                              <m:r>
                                <a:rPr sz="3500" i="1">
                                  <a:solidFill>
                                    <a:srgbClr val="000000"/>
                                  </a:solidFill>
                                  <a:latin typeface="Cambria Math" panose="02040503050406030204" pitchFamily="18" charset="0"/>
                                </a:rPr>
                                <m:t>𝑥</m:t>
                              </m:r>
                            </m:sub>
                          </m:sSub>
                        </m:num>
                        <m:den>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𝑝</m:t>
                              </m:r>
                            </m:e>
                            <m:sub>
                              <m:r>
                                <a:rPr sz="3500" i="1">
                                  <a:solidFill>
                                    <a:srgbClr val="000000"/>
                                  </a:solidFill>
                                  <a:latin typeface="Cambria Math" panose="02040503050406030204" pitchFamily="18" charset="0"/>
                                </a:rPr>
                                <m:t>𝑇</m:t>
                              </m:r>
                            </m:sub>
                          </m:sSub>
                        </m:den>
                      </m:f>
                      <m:r>
                        <a:rPr sz="3500" i="1">
                          <a:solidFill>
                            <a:srgbClr val="000000"/>
                          </a:solidFill>
                          <a:latin typeface="Cambria Math" panose="02040503050406030204" pitchFamily="18" charset="0"/>
                        </a:rPr>
                        <m:t>⟩</m:t>
                      </m:r>
                    </m:oMath>
                  </m:oMathPara>
                </a14:m>
                <a:endParaRPr sz="3500"/>
              </a:p>
            </p:txBody>
          </p:sp>
        </mc:Choice>
        <mc:Fallback xmlns="">
          <p:sp>
            <p:nvSpPr>
              <p:cNvPr id="321" name="Equation"/>
              <p:cNvSpPr txBox="1">
                <a:spLocks noRot="1" noChangeAspect="1" noMove="1" noResize="1" noEditPoints="1" noAdjustHandles="1" noChangeArrowheads="1" noChangeShapeType="1" noTextEdit="1"/>
              </p:cNvSpPr>
              <p:nvPr/>
            </p:nvSpPr>
            <p:spPr>
              <a:xfrm>
                <a:off x="2331352" y="4751160"/>
                <a:ext cx="4633121" cy="1093471"/>
              </a:xfrm>
              <a:prstGeom prst="rect">
                <a:avLst/>
              </a:prstGeom>
              <a:blipFill>
                <a:blip r:embed="rId4"/>
                <a:stretch>
                  <a:fillRect l="-2466" r="-6301" b="-459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2" name="Equation"/>
              <p:cNvSpPr txBox="1"/>
              <p:nvPr/>
            </p:nvSpPr>
            <p:spPr>
              <a:xfrm>
                <a:off x="15717395" y="4614476"/>
                <a:ext cx="6315822" cy="1366838"/>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𝑣</m:t>
                          </m:r>
                        </m:e>
                        <m:sub>
                          <m:r>
                            <a:rPr sz="3500" i="1">
                              <a:solidFill>
                                <a:srgbClr val="000000"/>
                              </a:solidFill>
                              <a:latin typeface="Cambria Math" panose="02040503050406030204" pitchFamily="18" charset="0"/>
                            </a:rPr>
                            <m:t>2</m:t>
                          </m:r>
                        </m:sub>
                      </m:sSub>
                      <m:r>
                        <a:rPr sz="3500" i="1">
                          <a:solidFill>
                            <a:srgbClr val="000000"/>
                          </a:solidFill>
                          <a:latin typeface="Cambria Math" panose="02040503050406030204" pitchFamily="18" charset="0"/>
                        </a:rPr>
                        <m:t>=</m:t>
                      </m:r>
                      <m:r>
                        <m:rPr>
                          <m:sty m:val="p"/>
                        </m:rPr>
                        <a:rPr sz="3500" i="1">
                          <a:solidFill>
                            <a:srgbClr val="000000"/>
                          </a:solidFill>
                          <a:latin typeface="Cambria Math" panose="02040503050406030204" pitchFamily="18" charset="0"/>
                        </a:rPr>
                        <m:t>cos</m:t>
                      </m:r>
                      <m:d>
                        <m:dPr>
                          <m:begChr m:val="["/>
                          <m:endChr m:val="]"/>
                          <m:ctrlPr>
                            <a:rPr sz="3500" i="1">
                              <a:solidFill>
                                <a:srgbClr val="000000"/>
                              </a:solidFill>
                              <a:latin typeface="Cambria Math" panose="02040503050406030204" pitchFamily="18" charset="0"/>
                            </a:rPr>
                          </m:ctrlPr>
                        </m:dPr>
                        <m:e>
                          <m:r>
                            <a:rPr sz="3500" i="1">
                              <a:solidFill>
                                <a:srgbClr val="000000"/>
                              </a:solidFill>
                              <a:latin typeface="Cambria Math" panose="02040503050406030204" pitchFamily="18" charset="0"/>
                            </a:rPr>
                            <m:t>2(</m:t>
                          </m:r>
                          <m:r>
                            <a:rPr sz="3500" i="1">
                              <a:solidFill>
                                <a:srgbClr val="000000"/>
                              </a:solidFill>
                              <a:latin typeface="Cambria Math" panose="02040503050406030204" pitchFamily="18" charset="0"/>
                            </a:rPr>
                            <m:t>𝜙</m:t>
                          </m:r>
                          <m:r>
                            <a:rPr sz="3500" i="1">
                              <a:solidFill>
                                <a:srgbClr val="000000"/>
                              </a:solidFill>
                              <a:latin typeface="Cambria Math" panose="02040503050406030204" pitchFamily="18" charset="0"/>
                            </a:rPr>
                            <m:t>−</m:t>
                          </m:r>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𝜓</m:t>
                              </m:r>
                            </m:e>
                            <m:sub>
                              <m:r>
                                <a:rPr sz="3500" i="1">
                                  <a:solidFill>
                                    <a:srgbClr val="000000"/>
                                  </a:solidFill>
                                  <a:latin typeface="Cambria Math" panose="02040503050406030204" pitchFamily="18" charset="0"/>
                                </a:rPr>
                                <m:t>𝑟</m:t>
                              </m:r>
                            </m:sub>
                          </m:sSub>
                          <m:r>
                            <a:rPr sz="3500" i="1">
                              <a:solidFill>
                                <a:srgbClr val="000000"/>
                              </a:solidFill>
                              <a:latin typeface="Cambria Math" panose="02040503050406030204" pitchFamily="18" charset="0"/>
                            </a:rPr>
                            <m:t>)</m:t>
                          </m:r>
                        </m:e>
                      </m:d>
                      <m:r>
                        <a:rPr sz="3500" i="1">
                          <a:solidFill>
                            <a:srgbClr val="000000"/>
                          </a:solidFill>
                          <a:latin typeface="Cambria Math" panose="02040503050406030204" pitchFamily="18" charset="0"/>
                        </a:rPr>
                        <m:t>=⟨</m:t>
                      </m:r>
                      <m:f>
                        <m:fPr>
                          <m:ctrlPr>
                            <a:rPr sz="3500" i="1">
                              <a:solidFill>
                                <a:srgbClr val="000000"/>
                              </a:solidFill>
                              <a:latin typeface="Cambria Math" panose="02040503050406030204" pitchFamily="18" charset="0"/>
                            </a:rPr>
                          </m:ctrlPr>
                        </m:fPr>
                        <m:num>
                          <m:sSubSup>
                            <m:sSubSupPr>
                              <m:ctrlPr>
                                <a:rPr sz="3500" i="1">
                                  <a:solidFill>
                                    <a:srgbClr val="000000"/>
                                  </a:solidFill>
                                  <a:latin typeface="Cambria Math" panose="02040503050406030204" pitchFamily="18" charset="0"/>
                                </a:rPr>
                              </m:ctrlPr>
                            </m:sSubSupPr>
                            <m:e>
                              <m:r>
                                <a:rPr sz="3500" i="1">
                                  <a:solidFill>
                                    <a:srgbClr val="000000"/>
                                  </a:solidFill>
                                  <a:latin typeface="Cambria Math" panose="02040503050406030204" pitchFamily="18" charset="0"/>
                                </a:rPr>
                                <m:t>𝑝</m:t>
                              </m:r>
                            </m:e>
                            <m:sub>
                              <m:r>
                                <a:rPr sz="3500" i="1">
                                  <a:solidFill>
                                    <a:srgbClr val="000000"/>
                                  </a:solidFill>
                                  <a:latin typeface="Cambria Math" panose="02040503050406030204" pitchFamily="18" charset="0"/>
                                </a:rPr>
                                <m:t>𝑥</m:t>
                              </m:r>
                            </m:sub>
                            <m:sup>
                              <m:r>
                                <a:rPr sz="3500" i="1">
                                  <a:solidFill>
                                    <a:srgbClr val="000000"/>
                                  </a:solidFill>
                                  <a:latin typeface="Cambria Math" panose="02040503050406030204" pitchFamily="18" charset="0"/>
                                </a:rPr>
                                <m:t>2</m:t>
                              </m:r>
                            </m:sup>
                          </m:sSubSup>
                          <m:r>
                            <a:rPr sz="3500" i="1">
                              <a:solidFill>
                                <a:srgbClr val="000000"/>
                              </a:solidFill>
                              <a:latin typeface="Cambria Math" panose="02040503050406030204" pitchFamily="18" charset="0"/>
                            </a:rPr>
                            <m:t>−</m:t>
                          </m:r>
                          <m:sSubSup>
                            <m:sSubSupPr>
                              <m:ctrlPr>
                                <a:rPr sz="3500" i="1">
                                  <a:solidFill>
                                    <a:srgbClr val="000000"/>
                                  </a:solidFill>
                                  <a:latin typeface="Cambria Math" panose="02040503050406030204" pitchFamily="18" charset="0"/>
                                </a:rPr>
                              </m:ctrlPr>
                            </m:sSubSupPr>
                            <m:e>
                              <m:r>
                                <a:rPr sz="3500" i="1">
                                  <a:solidFill>
                                    <a:srgbClr val="000000"/>
                                  </a:solidFill>
                                  <a:latin typeface="Cambria Math" panose="02040503050406030204" pitchFamily="18" charset="0"/>
                                </a:rPr>
                                <m:t>𝑝</m:t>
                              </m:r>
                            </m:e>
                            <m:sub>
                              <m:r>
                                <a:rPr sz="3500" i="1">
                                  <a:solidFill>
                                    <a:srgbClr val="000000"/>
                                  </a:solidFill>
                                  <a:latin typeface="Cambria Math" panose="02040503050406030204" pitchFamily="18" charset="0"/>
                                </a:rPr>
                                <m:t>𝑦</m:t>
                              </m:r>
                            </m:sub>
                            <m:sup>
                              <m:r>
                                <a:rPr sz="3500" i="1">
                                  <a:solidFill>
                                    <a:srgbClr val="000000"/>
                                  </a:solidFill>
                                  <a:latin typeface="Cambria Math" panose="02040503050406030204" pitchFamily="18" charset="0"/>
                                </a:rPr>
                                <m:t>2</m:t>
                              </m:r>
                            </m:sup>
                          </m:sSubSup>
                        </m:num>
                        <m:den>
                          <m:sSubSup>
                            <m:sSubSupPr>
                              <m:ctrlPr>
                                <a:rPr sz="3500" i="1">
                                  <a:solidFill>
                                    <a:srgbClr val="000000"/>
                                  </a:solidFill>
                                  <a:latin typeface="Cambria Math" panose="02040503050406030204" pitchFamily="18" charset="0"/>
                                </a:rPr>
                              </m:ctrlPr>
                            </m:sSubSupPr>
                            <m:e>
                              <m:r>
                                <a:rPr sz="3500" i="1">
                                  <a:solidFill>
                                    <a:srgbClr val="000000"/>
                                  </a:solidFill>
                                  <a:latin typeface="Cambria Math" panose="02040503050406030204" pitchFamily="18" charset="0"/>
                                </a:rPr>
                                <m:t>𝑝</m:t>
                              </m:r>
                            </m:e>
                            <m:sub>
                              <m:r>
                                <a:rPr sz="3500" i="1">
                                  <a:solidFill>
                                    <a:srgbClr val="000000"/>
                                  </a:solidFill>
                                  <a:latin typeface="Cambria Math" panose="02040503050406030204" pitchFamily="18" charset="0"/>
                                </a:rPr>
                                <m:t>𝑥</m:t>
                              </m:r>
                            </m:sub>
                            <m:sup>
                              <m:r>
                                <a:rPr sz="3500" i="1">
                                  <a:solidFill>
                                    <a:srgbClr val="000000"/>
                                  </a:solidFill>
                                  <a:latin typeface="Cambria Math" panose="02040503050406030204" pitchFamily="18" charset="0"/>
                                </a:rPr>
                                <m:t>2</m:t>
                              </m:r>
                            </m:sup>
                          </m:sSubSup>
                          <m:r>
                            <a:rPr sz="3500" i="1">
                              <a:solidFill>
                                <a:srgbClr val="000000"/>
                              </a:solidFill>
                              <a:latin typeface="Cambria Math" panose="02040503050406030204" pitchFamily="18" charset="0"/>
                            </a:rPr>
                            <m:t>+</m:t>
                          </m:r>
                          <m:sSubSup>
                            <m:sSubSupPr>
                              <m:ctrlPr>
                                <a:rPr sz="3500" i="1">
                                  <a:solidFill>
                                    <a:srgbClr val="000000"/>
                                  </a:solidFill>
                                  <a:latin typeface="Cambria Math" panose="02040503050406030204" pitchFamily="18" charset="0"/>
                                </a:rPr>
                              </m:ctrlPr>
                            </m:sSubSupPr>
                            <m:e>
                              <m:r>
                                <a:rPr sz="3500" i="1">
                                  <a:solidFill>
                                    <a:srgbClr val="000000"/>
                                  </a:solidFill>
                                  <a:latin typeface="Cambria Math" panose="02040503050406030204" pitchFamily="18" charset="0"/>
                                </a:rPr>
                                <m:t>𝑝</m:t>
                              </m:r>
                            </m:e>
                            <m:sub>
                              <m:r>
                                <a:rPr sz="3500" i="1">
                                  <a:solidFill>
                                    <a:srgbClr val="000000"/>
                                  </a:solidFill>
                                  <a:latin typeface="Cambria Math" panose="02040503050406030204" pitchFamily="18" charset="0"/>
                                </a:rPr>
                                <m:t>𝑦</m:t>
                              </m:r>
                            </m:sub>
                            <m:sup>
                              <m:r>
                                <a:rPr sz="3500" i="1">
                                  <a:solidFill>
                                    <a:srgbClr val="000000"/>
                                  </a:solidFill>
                                  <a:latin typeface="Cambria Math" panose="02040503050406030204" pitchFamily="18" charset="0"/>
                                </a:rPr>
                                <m:t>2</m:t>
                              </m:r>
                            </m:sup>
                          </m:sSubSup>
                        </m:den>
                      </m:f>
                      <m:r>
                        <a:rPr sz="3500" i="1">
                          <a:solidFill>
                            <a:srgbClr val="000000"/>
                          </a:solidFill>
                          <a:latin typeface="Cambria Math" panose="02040503050406030204" pitchFamily="18" charset="0"/>
                        </a:rPr>
                        <m:t>⟩</m:t>
                      </m:r>
                    </m:oMath>
                  </m:oMathPara>
                </a14:m>
                <a:endParaRPr sz="3500"/>
              </a:p>
            </p:txBody>
          </p:sp>
        </mc:Choice>
        <mc:Fallback xmlns="">
          <p:sp>
            <p:nvSpPr>
              <p:cNvPr id="322" name="Equation"/>
              <p:cNvSpPr txBox="1">
                <a:spLocks noRot="1" noChangeAspect="1" noMove="1" noResize="1" noEditPoints="1" noAdjustHandles="1" noChangeArrowheads="1" noChangeShapeType="1" noTextEdit="1"/>
              </p:cNvSpPr>
              <p:nvPr/>
            </p:nvSpPr>
            <p:spPr>
              <a:xfrm>
                <a:off x="15717395" y="4614476"/>
                <a:ext cx="6315822" cy="1366838"/>
              </a:xfrm>
              <a:prstGeom prst="rect">
                <a:avLst/>
              </a:prstGeom>
              <a:blipFill>
                <a:blip r:embed="rId5"/>
                <a:stretch>
                  <a:fillRect l="-1406" r="-2811"/>
                </a:stretch>
              </a:blipFill>
              <a:ln w="12700">
                <a:miter lim="400000"/>
              </a:ln>
            </p:spPr>
            <p:txBody>
              <a:bodyPr/>
              <a:lstStyle/>
              <a:p>
                <a:r>
                  <a:rPr lang="en-US">
                    <a:noFill/>
                  </a:rPr>
                  <a:t> </a:t>
                </a:r>
              </a:p>
            </p:txBody>
          </p:sp>
        </mc:Fallback>
      </mc:AlternateContent>
      <p:sp>
        <p:nvSpPr>
          <p:cNvPr id="323" name="v1 reflect asymmetry along X direction"/>
          <p:cNvSpPr txBox="1"/>
          <p:nvPr/>
        </p:nvSpPr>
        <p:spPr>
          <a:xfrm>
            <a:off x="705632" y="7931198"/>
            <a:ext cx="8368178" cy="63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algn="l" defTabSz="2438338">
              <a:spcBef>
                <a:spcPts val="2400"/>
              </a:spcBef>
              <a:defRPr sz="3800" b="1" spc="-38">
                <a:solidFill>
                  <a:srgbClr val="BB271A"/>
                </a:solidFill>
                <a:latin typeface="Times New Roman"/>
                <a:ea typeface="Times New Roman"/>
                <a:cs typeface="Times New Roman"/>
                <a:sym typeface="Times New Roman"/>
              </a:defRPr>
            </a:pPr>
            <a:r>
              <a:t>v</a:t>
            </a:r>
            <a:r>
              <a:rPr baseline="-5999"/>
              <a:t>1</a:t>
            </a:r>
            <a:r>
              <a:t> reflect asymmetry along X direction </a:t>
            </a:r>
          </a:p>
        </p:txBody>
      </p:sp>
      <p:sp>
        <p:nvSpPr>
          <p:cNvPr id="324" name="v2 reflect asymmetry on X-Y plane"/>
          <p:cNvSpPr txBox="1"/>
          <p:nvPr/>
        </p:nvSpPr>
        <p:spPr>
          <a:xfrm>
            <a:off x="15094739" y="7931198"/>
            <a:ext cx="7503610" cy="63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defTabSz="2438338">
              <a:spcBef>
                <a:spcPts val="2400"/>
              </a:spcBef>
              <a:defRPr sz="3800" b="1" spc="-38">
                <a:solidFill>
                  <a:srgbClr val="BB271A"/>
                </a:solidFill>
                <a:latin typeface="Times New Roman"/>
                <a:ea typeface="Times New Roman"/>
                <a:cs typeface="Times New Roman"/>
                <a:sym typeface="Times New Roman"/>
              </a:defRPr>
            </a:pPr>
            <a:r>
              <a:t>v</a:t>
            </a:r>
            <a:r>
              <a:rPr baseline="-5999"/>
              <a:t>2</a:t>
            </a:r>
            <a:r>
              <a:t> reflect asymmetry on X-Y plane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338" name="pT dependence of v2 at 3.0 - 4.5 GeV"/>
          <p:cNvSpPr txBox="1">
            <a:spLocks noGrp="1"/>
          </p:cNvSpPr>
          <p:nvPr>
            <p:ph type="title"/>
          </p:nvPr>
        </p:nvSpPr>
        <p:spPr>
          <a:prstGeom prst="rect">
            <a:avLst/>
          </a:prstGeom>
        </p:spPr>
        <p:txBody>
          <a:bodyPr/>
          <a:lstStyle/>
          <a:p>
            <a:pPr defTabSz="2218944">
              <a:defRPr sz="6097" spc="-60"/>
            </a:pPr>
            <a:r>
              <a:t>p</a:t>
            </a:r>
            <a:r>
              <a:rPr baseline="-5999"/>
              <a:t>T</a:t>
            </a:r>
            <a:r>
              <a:t> dependence of v</a:t>
            </a:r>
            <a:r>
              <a:rPr baseline="-5999"/>
              <a:t>2</a:t>
            </a:r>
            <a:r>
              <a:t> at 3.0 - 4.5 GeV</a:t>
            </a:r>
          </a:p>
        </p:txBody>
      </p:sp>
      <p:sp>
        <p:nvSpPr>
          <p:cNvPr id="339" name="v2 changes from negative to positive across different hadron species…"/>
          <p:cNvSpPr txBox="1"/>
          <p:nvPr/>
        </p:nvSpPr>
        <p:spPr>
          <a:xfrm>
            <a:off x="6054113" y="10946050"/>
            <a:ext cx="14005605" cy="1656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10869" indent="-610869" algn="l" defTabSz="2438338">
              <a:lnSpc>
                <a:spcPct val="100000"/>
              </a:lnSpc>
              <a:spcBef>
                <a:spcPts val="2400"/>
              </a:spcBef>
              <a:buClr>
                <a:srgbClr val="000000"/>
              </a:buClr>
              <a:buSzPct val="100000"/>
              <a:buAutoNum type="arabicParenR"/>
              <a:defRPr sz="3700">
                <a:latin typeface="Times New Roman"/>
                <a:ea typeface="Times New Roman"/>
                <a:cs typeface="Times New Roman"/>
                <a:sym typeface="Times New Roman"/>
              </a:defRPr>
            </a:pPr>
            <a:r>
              <a:t>v</a:t>
            </a:r>
            <a:r>
              <a:rPr baseline="-5999"/>
              <a:t>2</a:t>
            </a:r>
            <a:r>
              <a:t> changes from negative to positive across different hadron species</a:t>
            </a:r>
          </a:p>
          <a:p>
            <a:pPr marL="610869" indent="-610869" algn="l" defTabSz="2438338">
              <a:lnSpc>
                <a:spcPct val="100000"/>
              </a:lnSpc>
              <a:spcBef>
                <a:spcPts val="2400"/>
              </a:spcBef>
              <a:buClr>
                <a:srgbClr val="000000"/>
              </a:buClr>
              <a:buSzPct val="100000"/>
              <a:buAutoNum type="arabicParenR"/>
              <a:defRPr sz="3700">
                <a:latin typeface="Times New Roman"/>
                <a:ea typeface="Times New Roman"/>
                <a:cs typeface="Times New Roman"/>
                <a:sym typeface="Times New Roman"/>
              </a:defRPr>
            </a:pPr>
            <a:r>
              <a:t>As collision energy increases, spectator shadowing reduces</a:t>
            </a:r>
          </a:p>
        </p:txBody>
      </p:sp>
      <p:pic>
        <p:nvPicPr>
          <p:cNvPr id="340" name="v2pT_5energy_onlyData.pdf" descr="v2pT_5energy_onlyData.pdf"/>
          <p:cNvPicPr>
            <a:picLocks noChangeAspect="1"/>
          </p:cNvPicPr>
          <p:nvPr/>
        </p:nvPicPr>
        <p:blipFill>
          <a:blip r:embed="rId3">
            <a:extLst/>
          </a:blip>
          <a:stretch>
            <a:fillRect/>
          </a:stretch>
        </p:blipFill>
        <p:spPr>
          <a:xfrm>
            <a:off x="4742982" y="1650325"/>
            <a:ext cx="15509632" cy="8890001"/>
          </a:xfrm>
          <a:prstGeom prst="rect">
            <a:avLst/>
          </a:prstGeom>
          <a:ln w="12700">
            <a:miter lim="400000"/>
          </a:ln>
        </p:spPr>
      </p:pic>
      <p:sp>
        <p:nvSpPr>
          <p:cNvPr id="341" name="STAR Collaboration, Phys. Rev. Lett. 135, 072301 (2025)"/>
          <p:cNvSpPr txBox="1"/>
          <p:nvPr/>
        </p:nvSpPr>
        <p:spPr>
          <a:xfrm>
            <a:off x="6052125" y="1466678"/>
            <a:ext cx="7624042" cy="44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Phys. Rev. Lett. 135, 072301 (2025)</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evolution3D_compare.gif" descr="evolution3D_compare.gif"/>
          <p:cNvPicPr>
            <a:picLocks/>
          </p:cNvPicPr>
          <p:nvPr/>
        </p:nvPicPr>
        <p:blipFill>
          <a:blip r:embed="rId3">
            <a:extLst/>
          </a:blip>
          <a:stretch>
            <a:fillRect/>
          </a:stretch>
        </p:blipFill>
        <p:spPr>
          <a:xfrm>
            <a:off x="2476500" y="1744420"/>
            <a:ext cx="17780000" cy="8890001"/>
          </a:xfrm>
          <a:prstGeom prst="rect">
            <a:avLst/>
          </a:prstGeom>
          <a:ln w="12700">
            <a:miter lim="400000"/>
          </a:ln>
        </p:spPr>
      </p:pic>
      <mc:AlternateContent xmlns:mc="http://schemas.openxmlformats.org/markup-compatibility/2006" xmlns:a14="http://schemas.microsoft.com/office/drawing/2010/main">
        <mc:Choice Requires="a14">
          <p:sp>
            <p:nvSpPr>
              <p:cNvPr id="346" name="Spectators block the participant zone during early stage…"/>
              <p:cNvSpPr txBox="1">
                <a:spLocks noGrp="1"/>
              </p:cNvSpPr>
              <p:nvPr>
                <p:ph type="body" sz="quarter" idx="1"/>
              </p:nvPr>
            </p:nvSpPr>
            <p:spPr>
              <a:xfrm>
                <a:off x="4899767" y="10164984"/>
                <a:ext cx="14584466" cy="2896359"/>
              </a:xfrm>
              <a:prstGeom prst="rect">
                <a:avLst/>
              </a:prstGeom>
            </p:spPr>
            <p:txBody>
              <a:bodyPr/>
              <a:lstStyle/>
              <a:p>
                <a:pPr marL="711911" indent="-711911" defTabSz="2389572">
                  <a:spcBef>
                    <a:spcPts val="2300"/>
                  </a:spcBef>
                  <a:buClr>
                    <a:srgbClr val="000000"/>
                  </a:buClr>
                  <a:buSzPct val="100000"/>
                  <a:buAutoNum type="arabicParenR"/>
                  <a:defRPr sz="4312"/>
                </a:pPr>
                <a:r>
                  <a:t>Spectators block the participant zone during early stage</a:t>
                </a:r>
              </a:p>
              <a:p>
                <a:pPr marL="711911" indent="-711911" defTabSz="2389572">
                  <a:spcBef>
                    <a:spcPts val="2300"/>
                  </a:spcBef>
                  <a:buClr>
                    <a:srgbClr val="000000"/>
                  </a:buClr>
                  <a:buSzPct val="100000"/>
                  <a:buAutoNum type="arabicParenR"/>
                  <a:defRPr sz="4312"/>
                </a:pPr>
                <a:r>
                  <a:t>Passing time of spectator ~ </a:t>
                </a:r>
                <a14:m>
                  <m:oMath xmlns:m="http://schemas.openxmlformats.org/officeDocument/2006/math">
                    <m:r>
                      <a:rPr sz="4500" i="1">
                        <a:solidFill>
                          <a:srgbClr val="000000"/>
                        </a:solidFill>
                        <a:latin typeface="Cambria Math" panose="02040503050406030204" pitchFamily="18" charset="0"/>
                      </a:rPr>
                      <m:t>2</m:t>
                    </m:r>
                    <m:r>
                      <a:rPr sz="4500" i="1">
                        <a:solidFill>
                          <a:srgbClr val="000000"/>
                        </a:solidFill>
                        <a:latin typeface="Cambria Math" panose="02040503050406030204" pitchFamily="18" charset="0"/>
                      </a:rPr>
                      <m:t>𝑅</m:t>
                    </m:r>
                    <m:r>
                      <a:rPr sz="4500" i="1">
                        <a:solidFill>
                          <a:srgbClr val="000000"/>
                        </a:solidFill>
                        <a:latin typeface="Cambria Math" panose="02040503050406030204" pitchFamily="18" charset="0"/>
                      </a:rPr>
                      <m:t>/</m:t>
                    </m:r>
                    <m:r>
                      <a:rPr sz="4500" i="1">
                        <a:solidFill>
                          <a:srgbClr val="000000"/>
                        </a:solidFill>
                        <a:latin typeface="Cambria Math" panose="02040503050406030204" pitchFamily="18" charset="0"/>
                      </a:rPr>
                      <m:t>𝛾𝛽</m:t>
                    </m:r>
                  </m:oMath>
                </a14:m>
                <a:endParaRPr/>
              </a:p>
              <a:p>
                <a:pPr marL="711911" indent="-711911" defTabSz="2389572">
                  <a:spcBef>
                    <a:spcPts val="2300"/>
                  </a:spcBef>
                  <a:buClr>
                    <a:srgbClr val="000000"/>
                  </a:buClr>
                  <a:buSzPct val="100000"/>
                  <a:buAutoNum type="arabicParenR"/>
                  <a:defRPr sz="4312"/>
                </a:pPr>
                <a:r>
                  <a:t>Longer overlap at lower energies → stronger shadowing effect</a:t>
                </a:r>
              </a:p>
            </p:txBody>
          </p:sp>
        </mc:Choice>
        <mc:Fallback xmlns="">
          <p:sp>
            <p:nvSpPr>
              <p:cNvPr id="346" name="Spectators block the participant zone during early stage…"/>
              <p:cNvSpPr txBox="1">
                <a:spLocks noGrp="1" noRot="1" noChangeAspect="1" noMove="1" noResize="1" noEditPoints="1" noAdjustHandles="1" noChangeArrowheads="1" noChangeShapeType="1" noTextEdit="1"/>
              </p:cNvSpPr>
              <p:nvPr>
                <p:ph type="body" sz="quarter" idx="1"/>
              </p:nvPr>
            </p:nvSpPr>
            <p:spPr>
              <a:xfrm>
                <a:off x="4899767" y="10164984"/>
                <a:ext cx="14584466" cy="2896359"/>
              </a:xfrm>
              <a:prstGeom prst="rect">
                <a:avLst/>
              </a:prstGeom>
              <a:blipFill>
                <a:blip r:embed="rId4"/>
                <a:stretch>
                  <a:fillRect l="-1741" t="-3493" r="-1654" b="-2183"/>
                </a:stretch>
              </a:blipFill>
            </p:spPr>
            <p:txBody>
              <a:bodyPr/>
              <a:lstStyle/>
              <a:p>
                <a:r>
                  <a:rPr lang="en-US">
                    <a:noFill/>
                  </a:rPr>
                  <a:t> </a:t>
                </a:r>
              </a:p>
            </p:txBody>
          </p:sp>
        </mc:Fallback>
      </mc:AlternateContent>
      <p:sp>
        <p:nvSpPr>
          <p:cNvPr id="34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348" name="Spectator shadowing effect"/>
          <p:cNvSpPr txBox="1">
            <a:spLocks noGrp="1"/>
          </p:cNvSpPr>
          <p:nvPr>
            <p:ph type="title"/>
          </p:nvPr>
        </p:nvSpPr>
        <p:spPr>
          <a:prstGeom prst="rect">
            <a:avLst/>
          </a:prstGeom>
        </p:spPr>
        <p:txBody>
          <a:bodyPr/>
          <a:lstStyle>
            <a:lvl1pPr defTabSz="1755648">
              <a:defRPr sz="6048" spc="-60"/>
            </a:lvl1pPr>
          </a:lstStyle>
          <a:p>
            <a:r>
              <a:t>Spectator shadowing effect</a:t>
            </a:r>
          </a:p>
        </p:txBody>
      </p:sp>
      <p:pic>
        <p:nvPicPr>
          <p:cNvPr id="349" name="Image" descr="Image"/>
          <p:cNvPicPr>
            <a:picLocks noChangeAspect="1"/>
          </p:cNvPicPr>
          <p:nvPr/>
        </p:nvPicPr>
        <p:blipFill>
          <a:blip r:embed="rId5">
            <a:extLst/>
          </a:blip>
          <a:stretch>
            <a:fillRect/>
          </a:stretch>
        </p:blipFill>
        <p:spPr>
          <a:xfrm>
            <a:off x="18093980" y="10140091"/>
            <a:ext cx="6350001" cy="174554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Hadronic models fit 3.0 GeV data, while AMPT-SM fails as spectator shadowing missed…"/>
          <p:cNvSpPr txBox="1">
            <a:spLocks noGrp="1"/>
          </p:cNvSpPr>
          <p:nvPr>
            <p:ph type="body" sz="quarter" idx="1"/>
          </p:nvPr>
        </p:nvSpPr>
        <p:spPr>
          <a:xfrm>
            <a:off x="3333501" y="11139732"/>
            <a:ext cx="19525637" cy="1714829"/>
          </a:xfrm>
          <a:prstGeom prst="rect">
            <a:avLst/>
          </a:prstGeom>
        </p:spPr>
        <p:txBody>
          <a:bodyPr/>
          <a:lstStyle/>
          <a:p>
            <a:pPr marL="682853" indent="-682853" defTabSz="2292038">
              <a:spcBef>
                <a:spcPts val="2200"/>
              </a:spcBef>
              <a:buClr>
                <a:srgbClr val="000000"/>
              </a:buClr>
              <a:buSzPct val="100000"/>
              <a:buAutoNum type="arabicParenR"/>
              <a:defRPr sz="4136"/>
            </a:pPr>
            <a:r>
              <a:t>Hadronic models fit 3.0 GeV data, while AMPT-SM fails as spectator shadowing missed</a:t>
            </a:r>
          </a:p>
          <a:p>
            <a:pPr marL="682853" indent="-682853" defTabSz="2292038">
              <a:spcBef>
                <a:spcPts val="2200"/>
              </a:spcBef>
              <a:buClr>
                <a:srgbClr val="000000"/>
              </a:buClr>
              <a:buSzPct val="100000"/>
              <a:buAutoNum type="arabicParenR"/>
              <a:defRPr sz="4136"/>
            </a:pPr>
            <a:r>
              <a:t>Hadrons dominate the medium’s DOF, </a:t>
            </a:r>
            <a:r>
              <a:rPr sz="3759" b="1" spc="-37">
                <a:solidFill>
                  <a:srgbClr val="BB271A"/>
                </a:solidFill>
              </a:rPr>
              <a:t>large cross sections &amp; short mean-free paths</a:t>
            </a:r>
          </a:p>
        </p:txBody>
      </p:sp>
      <p:sp>
        <p:nvSpPr>
          <p:cNvPr id="35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355" name="Data-model comparsion: 3 GeV"/>
          <p:cNvSpPr txBox="1">
            <a:spLocks noGrp="1"/>
          </p:cNvSpPr>
          <p:nvPr>
            <p:ph type="title"/>
          </p:nvPr>
        </p:nvSpPr>
        <p:spPr>
          <a:prstGeom prst="rect">
            <a:avLst/>
          </a:prstGeom>
        </p:spPr>
        <p:txBody>
          <a:bodyPr/>
          <a:lstStyle>
            <a:lvl1pPr defTabSz="1755648">
              <a:defRPr sz="6048" spc="-60"/>
            </a:lvl1pPr>
          </a:lstStyle>
          <a:p>
            <a:r>
              <a:t>Data-model comparsion: 3 GeV</a:t>
            </a:r>
          </a:p>
        </p:txBody>
      </p:sp>
      <p:pic>
        <p:nvPicPr>
          <p:cNvPr id="356" name="SuppFig1.pdf" descr="SuppFig1.pdf"/>
          <p:cNvPicPr>
            <a:picLocks noChangeAspect="1"/>
          </p:cNvPicPr>
          <p:nvPr/>
        </p:nvPicPr>
        <p:blipFill>
          <a:blip r:embed="rId3">
            <a:extLst/>
          </a:blip>
          <a:stretch>
            <a:fillRect/>
          </a:stretch>
        </p:blipFill>
        <p:spPr>
          <a:xfrm>
            <a:off x="4503148" y="1962516"/>
            <a:ext cx="15509631" cy="8890001"/>
          </a:xfrm>
          <a:prstGeom prst="rect">
            <a:avLst/>
          </a:prstGeom>
          <a:ln w="12700">
            <a:miter lim="400000"/>
          </a:ln>
        </p:spPr>
      </p:pic>
      <p:sp>
        <p:nvSpPr>
          <p:cNvPr id="357" name="L.K. Liu, S.S. Shi, arxiv: 2508.21577"/>
          <p:cNvSpPr txBox="1"/>
          <p:nvPr/>
        </p:nvSpPr>
        <p:spPr>
          <a:xfrm>
            <a:off x="5666087" y="1440917"/>
            <a:ext cx="7624042"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L.K. Liu, S.S. Shi, arxiv: 2508.21577</a:t>
            </a:r>
          </a:p>
        </p:txBody>
      </p:sp>
      <p:sp>
        <p:nvSpPr>
          <p:cNvPr id="358" name="STAR Collaboration, Phys. Rev. Lett. 135, 072301 (2025)"/>
          <p:cNvSpPr txBox="1"/>
          <p:nvPr/>
        </p:nvSpPr>
        <p:spPr>
          <a:xfrm>
            <a:off x="5653387" y="1841500"/>
            <a:ext cx="7624042"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Phys. Rev. Lett. 135, 072301 (2025)</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Motivation…"/>
          <p:cNvSpPr txBox="1">
            <a:spLocks noGrp="1"/>
          </p:cNvSpPr>
          <p:nvPr>
            <p:ph type="body" sz="half" idx="1"/>
          </p:nvPr>
        </p:nvSpPr>
        <p:spPr>
          <a:xfrm>
            <a:off x="3098202" y="3663650"/>
            <a:ext cx="14081914" cy="6388700"/>
          </a:xfrm>
          <a:prstGeom prst="rect">
            <a:avLst/>
          </a:prstGeom>
        </p:spPr>
        <p:txBody>
          <a:bodyPr/>
          <a:lstStyle/>
          <a:p>
            <a:pPr marL="825500" indent="-825500">
              <a:lnSpc>
                <a:spcPct val="120000"/>
              </a:lnSpc>
              <a:buClr>
                <a:srgbClr val="000000"/>
              </a:buClr>
              <a:buSzPct val="100000"/>
              <a:buAutoNum type="arabicParenR"/>
              <a:defRPr sz="5200"/>
            </a:pPr>
            <a:r>
              <a:t>Motivation</a:t>
            </a:r>
          </a:p>
          <a:p>
            <a:pPr marL="825500" indent="-825500">
              <a:lnSpc>
                <a:spcPct val="120000"/>
              </a:lnSpc>
              <a:buClr>
                <a:srgbClr val="000000"/>
              </a:buClr>
              <a:buSzPct val="100000"/>
              <a:buAutoNum type="arabicParenR"/>
              <a:defRPr sz="5200"/>
            </a:pPr>
            <a:r>
              <a:t>Experimental Setup</a:t>
            </a:r>
          </a:p>
          <a:p>
            <a:pPr marL="825500" indent="-825500">
              <a:lnSpc>
                <a:spcPct val="90000"/>
              </a:lnSpc>
              <a:buClr>
                <a:srgbClr val="000000"/>
              </a:buClr>
              <a:buSzPct val="100000"/>
              <a:buAutoNum type="arabicParenR"/>
              <a:defRPr sz="5200"/>
            </a:pPr>
            <a:r>
              <a:t>Results and Discussion</a:t>
            </a:r>
          </a:p>
          <a:p>
            <a:pPr marL="1663700" lvl="1" indent="-698500">
              <a:buClr>
                <a:srgbClr val="000000"/>
              </a:buClr>
              <a:buSzPct val="100000"/>
              <a:buAutoNum type="romanUcParenR"/>
              <a:defRPr sz="4000">
                <a:latin typeface="Times New Roman"/>
                <a:ea typeface="Times New Roman"/>
                <a:cs typeface="Times New Roman"/>
                <a:sym typeface="Times New Roman"/>
              </a:defRPr>
            </a:pPr>
            <a:r>
              <a:t>Directed flow (v</a:t>
            </a:r>
            <a:r>
              <a:rPr baseline="-5999"/>
              <a:t>1</a:t>
            </a:r>
            <a:r>
              <a:t>) measurements</a:t>
            </a:r>
          </a:p>
          <a:p>
            <a:pPr marL="1663700" lvl="1" indent="-698500">
              <a:lnSpc>
                <a:spcPct val="100000"/>
              </a:lnSpc>
              <a:buClr>
                <a:srgbClr val="000000"/>
              </a:buClr>
              <a:buSzPct val="100000"/>
              <a:buAutoNum type="romanUcParenR"/>
              <a:defRPr sz="4000">
                <a:latin typeface="Times New Roman"/>
                <a:ea typeface="Times New Roman"/>
                <a:cs typeface="Times New Roman"/>
                <a:sym typeface="Times New Roman"/>
              </a:defRPr>
            </a:pPr>
            <a:r>
              <a:t>Elliptic flow (v</a:t>
            </a:r>
            <a:r>
              <a:rPr baseline="-5999"/>
              <a:t>2</a:t>
            </a:r>
            <a:r>
              <a:t>) measurements</a:t>
            </a:r>
          </a:p>
          <a:p>
            <a:pPr marL="825500" indent="-825500">
              <a:lnSpc>
                <a:spcPct val="120000"/>
              </a:lnSpc>
              <a:buClr>
                <a:srgbClr val="000000"/>
              </a:buClr>
              <a:buSzPct val="100000"/>
              <a:buAutoNum type="arabicParenR"/>
              <a:defRPr sz="5200"/>
            </a:pPr>
            <a:r>
              <a:t>Summary and outlook</a:t>
            </a:r>
          </a:p>
        </p:txBody>
      </p:sp>
      <p:sp>
        <p:nvSpPr>
          <p:cNvPr id="157" name="Slide Number"/>
          <p:cNvSpPr txBox="1">
            <a:spLocks noGrp="1"/>
          </p:cNvSpPr>
          <p:nvPr>
            <p:ph type="sldNum" sz="quarter" idx="2"/>
          </p:nvPr>
        </p:nvSpPr>
        <p:spPr>
          <a:xfrm>
            <a:off x="23090440" y="13104693"/>
            <a:ext cx="331471" cy="622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158" name="Outline"/>
          <p:cNvSpPr txBox="1">
            <a:spLocks noGrp="1"/>
          </p:cNvSpPr>
          <p:nvPr>
            <p:ph type="title"/>
          </p:nvPr>
        </p:nvSpPr>
        <p:spPr>
          <a:prstGeom prst="rect">
            <a:avLst/>
          </a:prstGeom>
        </p:spPr>
        <p:txBody>
          <a:bodyPr/>
          <a:lstStyle>
            <a:lvl1pPr defTabSz="1755648">
              <a:defRPr sz="6048" spc="-60"/>
            </a:lvl1pPr>
          </a:lstStyle>
          <a:p>
            <a:r>
              <a:t>Outline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363" name="Data-model comparsion: 4.5 GeV"/>
          <p:cNvSpPr txBox="1">
            <a:spLocks noGrp="1"/>
          </p:cNvSpPr>
          <p:nvPr>
            <p:ph type="title"/>
          </p:nvPr>
        </p:nvSpPr>
        <p:spPr>
          <a:prstGeom prst="rect">
            <a:avLst/>
          </a:prstGeom>
        </p:spPr>
        <p:txBody>
          <a:bodyPr/>
          <a:lstStyle>
            <a:lvl1pPr defTabSz="1755648">
              <a:defRPr sz="6048" spc="-60"/>
            </a:lvl1pPr>
          </a:lstStyle>
          <a:p>
            <a:r>
              <a:t>Data-model comparsion: 4.5 GeV</a:t>
            </a:r>
          </a:p>
        </p:txBody>
      </p:sp>
      <p:pic>
        <p:nvPicPr>
          <p:cNvPr id="364" name="SuppFig2.pdf" descr="SuppFig2.pdf"/>
          <p:cNvPicPr>
            <a:picLocks noChangeAspect="1"/>
          </p:cNvPicPr>
          <p:nvPr/>
        </p:nvPicPr>
        <p:blipFill>
          <a:blip r:embed="rId3">
            <a:extLst/>
          </a:blip>
          <a:stretch>
            <a:fillRect/>
          </a:stretch>
        </p:blipFill>
        <p:spPr>
          <a:xfrm>
            <a:off x="4503148" y="1962516"/>
            <a:ext cx="15509631" cy="8890001"/>
          </a:xfrm>
          <a:prstGeom prst="rect">
            <a:avLst/>
          </a:prstGeom>
          <a:ln w="12700">
            <a:miter lim="400000"/>
          </a:ln>
        </p:spPr>
      </p:pic>
      <p:sp>
        <p:nvSpPr>
          <p:cNvPr id="365" name="AMPT-SM matches 4.5 GeV data, while hadronic models underestimate…"/>
          <p:cNvSpPr txBox="1"/>
          <p:nvPr/>
        </p:nvSpPr>
        <p:spPr>
          <a:xfrm>
            <a:off x="3333501" y="11139732"/>
            <a:ext cx="19525637" cy="1714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p>
            <a:pPr marL="726439" indent="-726439" algn="l" defTabSz="2438338">
              <a:lnSpc>
                <a:spcPct val="100000"/>
              </a:lnSpc>
              <a:spcBef>
                <a:spcPts val="2400"/>
              </a:spcBef>
              <a:buClr>
                <a:srgbClr val="000000"/>
              </a:buClr>
              <a:buSzPct val="100000"/>
              <a:buAutoNum type="arabicParenR"/>
              <a:defRPr sz="4400">
                <a:latin typeface="Times New Roman"/>
                <a:ea typeface="Times New Roman"/>
                <a:cs typeface="Times New Roman"/>
                <a:sym typeface="Times New Roman"/>
              </a:defRPr>
            </a:pPr>
            <a:r>
              <a:t>AMPT-SM matches 4.5 GeV data, while hadronic models underestimate</a:t>
            </a:r>
          </a:p>
          <a:p>
            <a:pPr marL="726439" indent="-726439" algn="l" defTabSz="2438338">
              <a:lnSpc>
                <a:spcPct val="100000"/>
              </a:lnSpc>
              <a:spcBef>
                <a:spcPts val="2400"/>
              </a:spcBef>
              <a:buClr>
                <a:srgbClr val="000000"/>
              </a:buClr>
              <a:buSzPct val="100000"/>
              <a:buAutoNum type="arabicParenR"/>
              <a:defRPr sz="4400">
                <a:latin typeface="Times New Roman"/>
                <a:ea typeface="Times New Roman"/>
                <a:cs typeface="Times New Roman"/>
                <a:sym typeface="Times New Roman"/>
              </a:defRPr>
            </a:pPr>
            <a:r>
              <a:t>Emergence of partonic DOF, </a:t>
            </a:r>
            <a:r>
              <a:rPr sz="4000" b="1" spc="-39">
                <a:solidFill>
                  <a:srgbClr val="BB271A"/>
                </a:solidFill>
              </a:rPr>
              <a:t>smaller partonic cross sections &amp; longer mean-free paths</a:t>
            </a:r>
          </a:p>
        </p:txBody>
      </p:sp>
      <p:sp>
        <p:nvSpPr>
          <p:cNvPr id="366" name="STAR Collaboration, Phys. Rev. Lett. 135, 072301 (2025)"/>
          <p:cNvSpPr txBox="1"/>
          <p:nvPr/>
        </p:nvSpPr>
        <p:spPr>
          <a:xfrm>
            <a:off x="5653387" y="1841500"/>
            <a:ext cx="7624042"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Phys. Rev. Lett. 135, 072301 (2025)</a:t>
            </a:r>
          </a:p>
        </p:txBody>
      </p:sp>
      <p:sp>
        <p:nvSpPr>
          <p:cNvPr id="367" name="L.K. Liu, S.S. Shi, arxiv: 2508.21577"/>
          <p:cNvSpPr txBox="1"/>
          <p:nvPr/>
        </p:nvSpPr>
        <p:spPr>
          <a:xfrm>
            <a:off x="5666087" y="1440917"/>
            <a:ext cx="7624042"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L.K. Liu, S.S. Shi, arxiv: 2508.21577</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Fig3.pdf" descr="Fig3.pdf"/>
          <p:cNvPicPr>
            <a:picLocks noChangeAspect="1"/>
          </p:cNvPicPr>
          <p:nvPr/>
        </p:nvPicPr>
        <p:blipFill>
          <a:blip r:embed="rId3">
            <a:extLst/>
          </a:blip>
          <a:stretch>
            <a:fillRect/>
          </a:stretch>
        </p:blipFill>
        <p:spPr>
          <a:xfrm>
            <a:off x="2032000" y="1578083"/>
            <a:ext cx="20320000" cy="8995274"/>
          </a:xfrm>
          <a:prstGeom prst="rect">
            <a:avLst/>
          </a:prstGeom>
          <a:ln w="12700">
            <a:miter lim="400000"/>
          </a:ln>
        </p:spPr>
      </p:pic>
      <p:sp>
        <p:nvSpPr>
          <p:cNvPr id="37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373" name="NCQ scaling of v2 at 3 - 4.5 GeV"/>
          <p:cNvSpPr txBox="1">
            <a:spLocks noGrp="1"/>
          </p:cNvSpPr>
          <p:nvPr>
            <p:ph type="title"/>
          </p:nvPr>
        </p:nvSpPr>
        <p:spPr>
          <a:prstGeom prst="rect">
            <a:avLst/>
          </a:prstGeom>
        </p:spPr>
        <p:txBody>
          <a:bodyPr/>
          <a:lstStyle/>
          <a:p>
            <a:pPr defTabSz="2048255">
              <a:defRPr sz="6048" spc="-60"/>
            </a:pPr>
            <a:r>
              <a:t>NCQ scaling of v</a:t>
            </a:r>
            <a:r>
              <a:rPr baseline="-5999"/>
              <a:t>2</a:t>
            </a:r>
            <a:r>
              <a:t> at 3 - 4.5 GeV</a:t>
            </a:r>
          </a:p>
        </p:txBody>
      </p:sp>
      <p:sp>
        <p:nvSpPr>
          <p:cNvPr id="374" name="NCQ scaling completely breaks below 3.2 GeV…"/>
          <p:cNvSpPr txBox="1"/>
          <p:nvPr/>
        </p:nvSpPr>
        <p:spPr>
          <a:xfrm>
            <a:off x="6403004" y="10957640"/>
            <a:ext cx="13274520" cy="1842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94359" indent="-594359" algn="l" defTabSz="2438338">
              <a:lnSpc>
                <a:spcPct val="100000"/>
              </a:lnSpc>
              <a:spcBef>
                <a:spcPts val="2400"/>
              </a:spcBef>
              <a:buClr>
                <a:srgbClr val="000000"/>
              </a:buClr>
              <a:buSzPct val="100000"/>
              <a:buAutoNum type="arabicParenR"/>
              <a:defRPr sz="3800">
                <a:latin typeface="Times New Roman"/>
                <a:ea typeface="Times New Roman"/>
                <a:cs typeface="Times New Roman"/>
                <a:sym typeface="Times New Roman"/>
              </a:defRPr>
            </a:pPr>
            <a:r>
              <a:t>NCQ scaling completely breaks below 3.2 GeV</a:t>
            </a:r>
          </a:p>
          <a:p>
            <a:pPr marL="594359" indent="-594359" algn="l" defTabSz="2438338">
              <a:lnSpc>
                <a:spcPct val="100000"/>
              </a:lnSpc>
              <a:spcBef>
                <a:spcPts val="2400"/>
              </a:spcBef>
              <a:buClr>
                <a:srgbClr val="000000"/>
              </a:buClr>
              <a:buSzPct val="100000"/>
              <a:buAutoNum type="arabicParenR"/>
              <a:defRPr sz="3800">
                <a:latin typeface="Times New Roman"/>
                <a:ea typeface="Times New Roman"/>
                <a:cs typeface="Times New Roman"/>
                <a:sym typeface="Times New Roman"/>
              </a:defRPr>
            </a:pPr>
            <a:r>
              <a:t>NCQ scaling restores gradually from 3.2 to 4.5 GeV</a:t>
            </a:r>
          </a:p>
        </p:txBody>
      </p:sp>
      <p:sp>
        <p:nvSpPr>
          <p:cNvPr id="375" name="STAR Collaboration, Phys. Rev. Lett. 135, 072301 (2025)"/>
          <p:cNvSpPr txBox="1"/>
          <p:nvPr/>
        </p:nvSpPr>
        <p:spPr>
          <a:xfrm>
            <a:off x="14393975" y="1576769"/>
            <a:ext cx="7624042" cy="44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Phys. Rev. Lett. 135, 072301 (2025)</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Fig4.pdf" descr="Fig4.pdf"/>
          <p:cNvPicPr>
            <a:picLocks noChangeAspect="1"/>
          </p:cNvPicPr>
          <p:nvPr/>
        </p:nvPicPr>
        <p:blipFill>
          <a:blip r:embed="rId3">
            <a:extLst/>
          </a:blip>
          <a:stretch>
            <a:fillRect/>
          </a:stretch>
        </p:blipFill>
        <p:spPr>
          <a:xfrm>
            <a:off x="2298700" y="1739900"/>
            <a:ext cx="8935202" cy="11188700"/>
          </a:xfrm>
          <a:prstGeom prst="rect">
            <a:avLst/>
          </a:prstGeom>
          <a:ln w="12700">
            <a:miter lim="400000"/>
          </a:ln>
        </p:spPr>
      </p:pic>
      <mc:AlternateContent xmlns:mc="http://schemas.openxmlformats.org/markup-compatibility/2006" xmlns:a14="http://schemas.microsoft.com/office/drawing/2010/main">
        <mc:Choice Requires="a14">
          <p:sp>
            <p:nvSpPr>
              <p:cNvPr id="386" name="Negative to positive flow: 3 → 4.5 GeV…"/>
              <p:cNvSpPr txBox="1">
                <a:spLocks noGrp="1"/>
              </p:cNvSpPr>
              <p:nvPr>
                <p:ph type="body" sz="quarter" idx="1"/>
              </p:nvPr>
            </p:nvSpPr>
            <p:spPr>
              <a:xfrm>
                <a:off x="10830423" y="5773247"/>
                <a:ext cx="13081379" cy="4010039"/>
              </a:xfrm>
              <a:prstGeom prst="rect">
                <a:avLst/>
              </a:prstGeom>
            </p:spPr>
            <p:txBody>
              <a:bodyPr/>
              <a:lstStyle/>
              <a:p>
                <a:pPr marL="643889" indent="-643889">
                  <a:lnSpc>
                    <a:spcPct val="120000"/>
                  </a:lnSpc>
                  <a:buClr>
                    <a:srgbClr val="000000"/>
                  </a:buClr>
                  <a:buSzPct val="100000"/>
                  <a:buAutoNum type="arabicParenR"/>
                </a:pPr>
                <a:r>
                  <a:rPr dirty="0"/>
                  <a:t>Negative to positive flow: 3 → 4.5 GeV</a:t>
                </a:r>
              </a:p>
              <a:p>
                <a:pPr marL="643889" indent="-643889">
                  <a:lnSpc>
                    <a:spcPct val="120000"/>
                  </a:lnSpc>
                  <a:buClr>
                    <a:srgbClr val="000000"/>
                  </a:buClr>
                  <a:buSzPct val="100000"/>
                  <a:buAutoNum type="arabicParenR"/>
                  <a:defRPr sz="4100"/>
                </a:pPr>
                <a:r>
                  <a:rPr dirty="0"/>
                  <a:t>NCQ scaled v</a:t>
                </a:r>
                <a:r>
                  <a:rPr baseline="-5999" dirty="0"/>
                  <a:t>2</a:t>
                </a:r>
                <a:r>
                  <a:rPr dirty="0"/>
                  <a:t> ratio of </a:t>
                </a:r>
                <a14:m>
                  <m:oMath xmlns:m="http://schemas.openxmlformats.org/officeDocument/2006/math">
                    <m:f>
                      <m:fPr>
                        <m:type m:val="lin"/>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𝑝</m:t>
                        </m:r>
                      </m:num>
                      <m:den>
                        <m:sSup>
                          <m:sSupPr>
                            <m:ctrlPr>
                              <a:rPr sz="4200" i="1">
                                <a:solidFill>
                                  <a:srgbClr val="000000"/>
                                </a:solidFill>
                                <a:latin typeface="Cambria Math" panose="02040503050406030204" pitchFamily="18" charset="0"/>
                              </a:rPr>
                            </m:ctrlPr>
                          </m:sSupPr>
                          <m:e>
                            <m:r>
                              <a:rPr sz="4200" i="1">
                                <a:solidFill>
                                  <a:srgbClr val="000000"/>
                                </a:solidFill>
                                <a:latin typeface="Cambria Math" panose="02040503050406030204" pitchFamily="18" charset="0"/>
                              </a:rPr>
                              <m:t>𝐾</m:t>
                            </m:r>
                          </m:e>
                          <m:sup>
                            <m:r>
                              <a:rPr sz="4200" i="1">
                                <a:solidFill>
                                  <a:srgbClr val="000000"/>
                                </a:solidFill>
                                <a:latin typeface="Cambria Math" panose="02040503050406030204" pitchFamily="18" charset="0"/>
                              </a:rPr>
                              <m:t>+</m:t>
                            </m:r>
                          </m:sup>
                        </m:sSup>
                      </m:den>
                    </m:f>
                  </m:oMath>
                </a14:m>
                <a:r>
                  <a:rPr dirty="0"/>
                  <a:t> close to 1 at 3.9 and 4.5 GeV, while deviating largely from 1 at 3.2 GeV</a:t>
                </a:r>
              </a:p>
              <a:p>
                <a:pPr marL="1092200" lvl="1" indent="-546100" defTabSz="457200">
                  <a:lnSpc>
                    <a:spcPct val="100000"/>
                  </a:lnSpc>
                  <a:buSzPct val="100000"/>
                  <a:buBlip>
                    <a:blip r:embed="rId4"/>
                  </a:buBlip>
                  <a:defRPr sz="4000">
                    <a:latin typeface="Times New Roman"/>
                    <a:ea typeface="Times New Roman"/>
                    <a:cs typeface="Times New Roman"/>
                    <a:sym typeface="Times New Roman"/>
                  </a:defRPr>
                </a:pPr>
                <a:r>
                  <a:rPr dirty="0"/>
                  <a:t>Partonic interactions dominate at 4.5 GeV</a:t>
                </a:r>
              </a:p>
            </p:txBody>
          </p:sp>
        </mc:Choice>
        <mc:Fallback xmlns="">
          <p:sp>
            <p:nvSpPr>
              <p:cNvPr id="386" name="Negative to positive flow: 3 → 4.5 GeV…"/>
              <p:cNvSpPr txBox="1">
                <a:spLocks noGrp="1" noRot="1" noChangeAspect="1" noMove="1" noResize="1" noEditPoints="1" noAdjustHandles="1" noChangeArrowheads="1" noChangeShapeType="1" noTextEdit="1"/>
              </p:cNvSpPr>
              <p:nvPr>
                <p:ph type="body" sz="quarter" idx="1"/>
              </p:nvPr>
            </p:nvSpPr>
            <p:spPr>
              <a:xfrm>
                <a:off x="10830423" y="5773247"/>
                <a:ext cx="13081379" cy="4010039"/>
              </a:xfrm>
              <a:prstGeom prst="rect">
                <a:avLst/>
              </a:prstGeom>
              <a:blipFill>
                <a:blip r:embed="rId5"/>
                <a:stretch>
                  <a:fillRect l="-2037" t="-949"/>
                </a:stretch>
              </a:blipFill>
            </p:spPr>
            <p:txBody>
              <a:bodyPr/>
              <a:lstStyle/>
              <a:p>
                <a:r>
                  <a:rPr lang="en-US">
                    <a:noFill/>
                  </a:rPr>
                  <a:t> </a:t>
                </a:r>
              </a:p>
            </p:txBody>
          </p:sp>
        </mc:Fallback>
      </mc:AlternateContent>
      <p:sp>
        <p:nvSpPr>
          <p:cNvPr id="38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mc:AlternateContent xmlns:mc="http://schemas.openxmlformats.org/markup-compatibility/2006" xmlns:a14="http://schemas.microsoft.com/office/drawing/2010/main">
        <mc:Choice Requires="a14">
          <p:sp>
            <p:nvSpPr>
              <p:cNvPr id="388" name="Energy dependence of"/>
              <p:cNvSpPr txBox="1">
                <a:spLocks noGrp="1"/>
              </p:cNvSpPr>
              <p:nvPr>
                <p:ph type="title"/>
              </p:nvPr>
            </p:nvSpPr>
            <p:spPr>
              <a:prstGeom prst="rect">
                <a:avLst/>
              </a:prstGeom>
            </p:spPr>
            <p:txBody>
              <a:bodyPr/>
              <a:lstStyle/>
              <a:p>
                <a:pPr defTabSz="1682495">
                  <a:defRPr sz="5796" spc="-57"/>
                </a:pPr>
                <a:r>
                  <a:t>Energy dependence of </a:t>
                </a:r>
                <a14:m>
                  <m:oMath xmlns:m="http://schemas.openxmlformats.org/officeDocument/2006/math">
                    <m:r>
                      <a:rPr sz="6450" i="1">
                        <a:solidFill>
                          <a:srgbClr val="000000"/>
                        </a:solidFill>
                        <a:latin typeface="Cambria Math" panose="02040503050406030204" pitchFamily="18" charset="0"/>
                      </a:rPr>
                      <m:t>⟨</m:t>
                    </m:r>
                    <m:sSub>
                      <m:sSubPr>
                        <m:ctrlPr>
                          <a:rPr sz="6450" i="1">
                            <a:solidFill>
                              <a:srgbClr val="000000"/>
                            </a:solidFill>
                            <a:latin typeface="Cambria Math" panose="02040503050406030204" pitchFamily="18" charset="0"/>
                          </a:rPr>
                        </m:ctrlPr>
                      </m:sSubPr>
                      <m:e>
                        <m:r>
                          <a:rPr sz="6450" i="1">
                            <a:solidFill>
                              <a:srgbClr val="000000"/>
                            </a:solidFill>
                            <a:latin typeface="Cambria Math" panose="02040503050406030204" pitchFamily="18" charset="0"/>
                          </a:rPr>
                          <m:t>𝑣</m:t>
                        </m:r>
                      </m:e>
                      <m:sub>
                        <m:r>
                          <a:rPr sz="6450" i="1">
                            <a:solidFill>
                              <a:srgbClr val="000000"/>
                            </a:solidFill>
                            <a:latin typeface="Cambria Math" panose="02040503050406030204" pitchFamily="18" charset="0"/>
                          </a:rPr>
                          <m:t>2</m:t>
                        </m:r>
                      </m:sub>
                    </m:sSub>
                    <m:r>
                      <a:rPr sz="6450" i="1">
                        <a:solidFill>
                          <a:srgbClr val="000000"/>
                        </a:solidFill>
                        <a:latin typeface="Cambria Math" panose="02040503050406030204" pitchFamily="18" charset="0"/>
                      </a:rPr>
                      <m:t>⟩</m:t>
                    </m:r>
                  </m:oMath>
                </a14:m>
                <a:endParaRPr sz="8400"/>
              </a:p>
            </p:txBody>
          </p:sp>
        </mc:Choice>
        <mc:Fallback xmlns="">
          <p:sp>
            <p:nvSpPr>
              <p:cNvPr id="388" name="Energy dependence of"/>
              <p:cNvSpPr txBox="1">
                <a:spLocks noGrp="1" noRot="1" noChangeAspect="1" noMove="1" noResize="1" noEditPoints="1" noAdjustHandles="1" noChangeArrowheads="1" noChangeShapeType="1" noTextEdit="1"/>
              </p:cNvSpPr>
              <p:nvPr>
                <p:ph type="title"/>
              </p:nvPr>
            </p:nvSpPr>
            <p:spPr>
              <a:prstGeom prst="rect">
                <a:avLst/>
              </a:prstGeom>
              <a:blipFill>
                <a:blip r:embed="rId6"/>
                <a:stretch>
                  <a:fillRect l="-2238" t="-24675" b="-35065"/>
                </a:stretch>
              </a:blipFill>
            </p:spPr>
            <p:txBody>
              <a:bodyPr/>
              <a:lstStyle/>
              <a:p>
                <a:r>
                  <a:rPr lang="en-US">
                    <a:noFill/>
                  </a:rPr>
                  <a:t> </a:t>
                </a:r>
              </a:p>
            </p:txBody>
          </p:sp>
        </mc:Fallback>
      </mc:AlternateContent>
      <p:sp>
        <p:nvSpPr>
          <p:cNvPr id="389" name="In-plane expansion"/>
          <p:cNvSpPr txBox="1"/>
          <p:nvPr/>
        </p:nvSpPr>
        <p:spPr>
          <a:xfrm>
            <a:off x="10048004" y="2750049"/>
            <a:ext cx="2201241" cy="907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defTabSz="2438338">
              <a:spcBef>
                <a:spcPts val="2400"/>
              </a:spcBef>
              <a:defRPr sz="3000" b="1" spc="-29">
                <a:solidFill>
                  <a:srgbClr val="BB271A"/>
                </a:solidFill>
                <a:latin typeface="Times New Roman"/>
                <a:ea typeface="Times New Roman"/>
                <a:cs typeface="Times New Roman"/>
                <a:sym typeface="Times New Roman"/>
              </a:defRPr>
            </a:pPr>
            <a:r>
              <a:t>In-plane expansion</a:t>
            </a:r>
          </a:p>
        </p:txBody>
      </p:sp>
      <p:sp>
        <p:nvSpPr>
          <p:cNvPr id="390" name="Out of plane"/>
          <p:cNvSpPr txBox="1"/>
          <p:nvPr/>
        </p:nvSpPr>
        <p:spPr>
          <a:xfrm>
            <a:off x="655681" y="5808699"/>
            <a:ext cx="2201241" cy="907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defTabSz="2438338">
              <a:spcBef>
                <a:spcPts val="2400"/>
              </a:spcBef>
              <a:defRPr sz="3000" b="1" spc="-29">
                <a:solidFill>
                  <a:srgbClr val="BB271A"/>
                </a:solidFill>
                <a:latin typeface="Times New Roman"/>
                <a:ea typeface="Times New Roman"/>
                <a:cs typeface="Times New Roman"/>
                <a:sym typeface="Times New Roman"/>
              </a:defRPr>
            </a:pPr>
            <a:r>
              <a:t>Out of plane  </a:t>
            </a:r>
          </a:p>
        </p:txBody>
      </p:sp>
      <p:sp>
        <p:nvSpPr>
          <p:cNvPr id="391" name="STAR Collaboration, Phys. Rev. C 88, 14902 (2013), Phys. Rev. C 103, 34908 (2021)"/>
          <p:cNvSpPr txBox="1"/>
          <p:nvPr/>
        </p:nvSpPr>
        <p:spPr>
          <a:xfrm>
            <a:off x="12338167" y="12470682"/>
            <a:ext cx="11873095"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latin typeface="Helvetica Neue"/>
                <a:ea typeface="Helvetica Neue"/>
                <a:cs typeface="Helvetica Neue"/>
                <a:sym typeface="Helvetica Neue"/>
              </a:defRPr>
            </a:lvl1pPr>
          </a:lstStyle>
          <a:p>
            <a:r>
              <a:t>STAR Collaboration, Phys. Rev. C 88, 14902 (2013), Phys. Rev. C 103, 34908 (2021)</a:t>
            </a:r>
          </a:p>
        </p:txBody>
      </p:sp>
      <p:sp>
        <p:nvSpPr>
          <p:cNvPr id="392" name="STAR Collaboration, Phys. Rev. Lett. 135, 072301 (2025)"/>
          <p:cNvSpPr txBox="1"/>
          <p:nvPr/>
        </p:nvSpPr>
        <p:spPr>
          <a:xfrm>
            <a:off x="3328967" y="1772814"/>
            <a:ext cx="7624042"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Phys. Rev. Lett. 135, 072301 (2025)</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6" name="Multi-strange and   mesons follow NCQ scaling…"/>
              <p:cNvSpPr txBox="1">
                <a:spLocks noGrp="1"/>
              </p:cNvSpPr>
              <p:nvPr>
                <p:ph type="body" sz="quarter" idx="1"/>
              </p:nvPr>
            </p:nvSpPr>
            <p:spPr>
              <a:xfrm>
                <a:off x="13681271" y="5294310"/>
                <a:ext cx="9517399" cy="2719848"/>
              </a:xfrm>
              <a:prstGeom prst="rect">
                <a:avLst/>
              </a:prstGeom>
            </p:spPr>
            <p:txBody>
              <a:bodyPr/>
              <a:lstStyle/>
              <a:p>
                <a:pPr marL="726439" indent="-726439">
                  <a:buClr>
                    <a:srgbClr val="000000"/>
                  </a:buClr>
                  <a:buSzPct val="100000"/>
                  <a:buAutoNum type="arabicParenR"/>
                </a:pPr>
                <a:r>
                  <a:rPr dirty="0"/>
                  <a:t>Multi-strange and </a:t>
                </a:r>
                <a14:m>
                  <m:oMath xmlns:m="http://schemas.openxmlformats.org/officeDocument/2006/math">
                    <m:r>
                      <a:rPr sz="5050" i="1">
                        <a:solidFill>
                          <a:srgbClr val="000000"/>
                        </a:solidFill>
                        <a:latin typeface="Cambria Math" panose="02040503050406030204" pitchFamily="18" charset="0"/>
                      </a:rPr>
                      <m:t>𝜙</m:t>
                    </m:r>
                  </m:oMath>
                </a14:m>
                <a:r>
                  <a:rPr dirty="0"/>
                  <a:t> mesons follow NCQ scaling</a:t>
                </a:r>
              </a:p>
              <a:p>
                <a:pPr marL="1092200" lvl="1" indent="-546100" defTabSz="457200">
                  <a:lnSpc>
                    <a:spcPct val="100000"/>
                  </a:lnSpc>
                  <a:buSzPct val="100000"/>
                  <a:buBlip>
                    <a:blip r:embed="rId3"/>
                  </a:buBlip>
                  <a:defRPr sz="4000">
                    <a:latin typeface="Times New Roman"/>
                    <a:ea typeface="Times New Roman"/>
                    <a:cs typeface="Times New Roman"/>
                    <a:sym typeface="Times New Roman"/>
                  </a:defRPr>
                </a:pPr>
                <a:r>
                  <a:rPr dirty="0"/>
                  <a:t>Partonic collectivity ≥ 7.7 GeV</a:t>
                </a:r>
              </a:p>
            </p:txBody>
          </p:sp>
        </mc:Choice>
        <mc:Fallback xmlns="">
          <p:sp>
            <p:nvSpPr>
              <p:cNvPr id="396" name="Multi-strange and   mesons follow NCQ scaling…"/>
              <p:cNvSpPr txBox="1">
                <a:spLocks noGrp="1" noRot="1" noChangeAspect="1" noMove="1" noResize="1" noEditPoints="1" noAdjustHandles="1" noChangeArrowheads="1" noChangeShapeType="1" noTextEdit="1"/>
              </p:cNvSpPr>
              <p:nvPr>
                <p:ph type="body" sz="quarter" idx="1"/>
              </p:nvPr>
            </p:nvSpPr>
            <p:spPr>
              <a:xfrm>
                <a:off x="13681271" y="5294310"/>
                <a:ext cx="9517399" cy="2719848"/>
              </a:xfrm>
              <a:prstGeom prst="rect">
                <a:avLst/>
              </a:prstGeom>
              <a:blipFill>
                <a:blip r:embed="rId4"/>
                <a:stretch>
                  <a:fillRect l="-2663" t="-1395"/>
                </a:stretch>
              </a:blipFill>
            </p:spPr>
            <p:txBody>
              <a:bodyPr/>
              <a:lstStyle/>
              <a:p>
                <a:r>
                  <a:rPr lang="en-US">
                    <a:noFill/>
                  </a:rPr>
                  <a:t> </a:t>
                </a:r>
              </a:p>
            </p:txBody>
          </p:sp>
        </mc:Fallback>
      </mc:AlternateContent>
      <p:sp>
        <p:nvSpPr>
          <p:cNvPr id="39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398" name="NCQ scaling from 3 - 19.6 GeV"/>
          <p:cNvSpPr txBox="1">
            <a:spLocks noGrp="1"/>
          </p:cNvSpPr>
          <p:nvPr>
            <p:ph type="title"/>
          </p:nvPr>
        </p:nvSpPr>
        <p:spPr>
          <a:prstGeom prst="rect">
            <a:avLst/>
          </a:prstGeom>
        </p:spPr>
        <p:txBody>
          <a:bodyPr/>
          <a:lstStyle>
            <a:lvl1pPr defTabSz="1755648">
              <a:defRPr sz="6048" spc="-60"/>
            </a:lvl1pPr>
          </a:lstStyle>
          <a:p>
            <a:r>
              <a:t>NCQ scaling from 3 - 19.6 GeV</a:t>
            </a:r>
          </a:p>
        </p:txBody>
      </p:sp>
      <p:pic>
        <p:nvPicPr>
          <p:cNvPr id="399" name="NCQ_Scaling_all_Energy_positive.pdf" descr="NCQ_Scaling_all_Energy_positive.pdf"/>
          <p:cNvPicPr>
            <a:picLocks noChangeAspect="1"/>
          </p:cNvPicPr>
          <p:nvPr/>
        </p:nvPicPr>
        <p:blipFill>
          <a:blip r:embed="rId5">
            <a:extLst/>
          </a:blip>
          <a:stretch>
            <a:fillRect/>
          </a:stretch>
        </p:blipFill>
        <p:spPr>
          <a:xfrm>
            <a:off x="1170332" y="2332372"/>
            <a:ext cx="12248357" cy="9051256"/>
          </a:xfrm>
          <a:prstGeom prst="rect">
            <a:avLst/>
          </a:prstGeom>
          <a:ln w="12700">
            <a:miter lim="400000"/>
          </a:ln>
        </p:spPr>
      </p:pic>
      <p:sp>
        <p:nvSpPr>
          <p:cNvPr id="400" name="STAR Collaboration, Quark Matter 2025"/>
          <p:cNvSpPr txBox="1"/>
          <p:nvPr/>
        </p:nvSpPr>
        <p:spPr>
          <a:xfrm>
            <a:off x="2012743" y="1863572"/>
            <a:ext cx="7624042"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Quark Matter 2025</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4" name="Anti-flow for   and   observed at low pT (≲ 0.6 GeV/c) in 3 to 3.9 GeV collisions…"/>
              <p:cNvSpPr txBox="1">
                <a:spLocks noGrp="1"/>
              </p:cNvSpPr>
              <p:nvPr>
                <p:ph type="body" idx="1"/>
              </p:nvPr>
            </p:nvSpPr>
            <p:spPr>
              <a:xfrm>
                <a:off x="2048075" y="3215397"/>
                <a:ext cx="20905617" cy="7917483"/>
              </a:xfrm>
              <a:prstGeom prst="rect">
                <a:avLst/>
              </a:prstGeom>
            </p:spPr>
            <p:txBody>
              <a:bodyPr>
                <a:normAutofit lnSpcReduction="10000"/>
              </a:bodyPr>
              <a:lstStyle/>
              <a:p>
                <a:pPr marL="591312" indent="-591312" defTabSz="2365188">
                  <a:lnSpc>
                    <a:spcPct val="120000"/>
                  </a:lnSpc>
                  <a:spcBef>
                    <a:spcPts val="2300"/>
                  </a:spcBef>
                  <a:buClr>
                    <a:srgbClr val="000000"/>
                  </a:buClr>
                  <a:buSzPct val="100000"/>
                  <a:buAutoNum type="arabicParenR"/>
                  <a:defRPr sz="4268"/>
                </a:pPr>
                <a:r>
                  <a:rPr dirty="0"/>
                  <a:t>Anti-flow for </a:t>
                </a:r>
                <a14:m>
                  <m:oMath xmlns:m="http://schemas.openxmlformats.org/officeDocument/2006/math">
                    <m:sSubSup>
                      <m:sSubSupPr>
                        <m:ctrlPr>
                          <a:rPr sz="4500" i="1">
                            <a:solidFill>
                              <a:srgbClr val="000000"/>
                            </a:solidFill>
                            <a:latin typeface="Cambria Math" panose="02040503050406030204" pitchFamily="18" charset="0"/>
                          </a:rPr>
                        </m:ctrlPr>
                      </m:sSubSupPr>
                      <m:e>
                        <m:r>
                          <a:rPr sz="4500" i="1">
                            <a:solidFill>
                              <a:srgbClr val="000000"/>
                            </a:solidFill>
                            <a:latin typeface="Cambria Math" panose="02040503050406030204" pitchFamily="18" charset="0"/>
                          </a:rPr>
                          <m:t>𝐾</m:t>
                        </m:r>
                      </m:e>
                      <m:sub>
                        <m:r>
                          <a:rPr sz="4500" i="1">
                            <a:solidFill>
                              <a:srgbClr val="000000"/>
                            </a:solidFill>
                            <a:latin typeface="Cambria Math" panose="02040503050406030204" pitchFamily="18" charset="0"/>
                          </a:rPr>
                          <m:t>𝑆</m:t>
                        </m:r>
                      </m:sub>
                      <m:sup>
                        <m:r>
                          <a:rPr sz="4500" i="1">
                            <a:solidFill>
                              <a:srgbClr val="000000"/>
                            </a:solidFill>
                            <a:latin typeface="Cambria Math" panose="02040503050406030204" pitchFamily="18" charset="0"/>
                          </a:rPr>
                          <m:t>0</m:t>
                        </m:r>
                      </m:sup>
                    </m:sSubSup>
                    <m:r>
                      <a:rPr sz="4500" i="1">
                        <a:solidFill>
                          <a:srgbClr val="000000"/>
                        </a:solidFill>
                        <a:latin typeface="Cambria Math" panose="02040503050406030204" pitchFamily="18" charset="0"/>
                      </a:rPr>
                      <m:t>,</m:t>
                    </m:r>
                    <m:sSup>
                      <m:sSupPr>
                        <m:ctrlPr>
                          <a:rPr sz="4500" i="1">
                            <a:solidFill>
                              <a:srgbClr val="000000"/>
                            </a:solidFill>
                            <a:latin typeface="Cambria Math" panose="02040503050406030204" pitchFamily="18" charset="0"/>
                          </a:rPr>
                        </m:ctrlPr>
                      </m:sSupPr>
                      <m:e>
                        <m:r>
                          <a:rPr sz="4500" i="1">
                            <a:solidFill>
                              <a:srgbClr val="000000"/>
                            </a:solidFill>
                            <a:latin typeface="Cambria Math" panose="02040503050406030204" pitchFamily="18" charset="0"/>
                          </a:rPr>
                          <m:t>𝐾</m:t>
                        </m:r>
                      </m:e>
                      <m:sup>
                        <m:r>
                          <a:rPr sz="4500" i="1">
                            <a:solidFill>
                              <a:srgbClr val="000000"/>
                            </a:solidFill>
                            <a:latin typeface="Cambria Math" panose="02040503050406030204" pitchFamily="18" charset="0"/>
                          </a:rPr>
                          <m:t>±</m:t>
                        </m:r>
                      </m:sup>
                    </m:sSup>
                  </m:oMath>
                </a14:m>
                <a:r>
                  <a:rPr dirty="0"/>
                  <a:t> and </a:t>
                </a:r>
                <a14:m>
                  <m:oMath xmlns:m="http://schemas.openxmlformats.org/officeDocument/2006/math">
                    <m:sSup>
                      <m:sSupPr>
                        <m:ctrlPr>
                          <a:rPr sz="4700" i="1">
                            <a:solidFill>
                              <a:srgbClr val="000000"/>
                            </a:solidFill>
                            <a:latin typeface="Cambria Math" panose="02040503050406030204" pitchFamily="18" charset="0"/>
                          </a:rPr>
                        </m:ctrlPr>
                      </m:sSupPr>
                      <m:e>
                        <m:r>
                          <a:rPr sz="4700" i="1">
                            <a:solidFill>
                              <a:srgbClr val="000000"/>
                            </a:solidFill>
                            <a:latin typeface="Cambria Math" panose="02040503050406030204" pitchFamily="18" charset="0"/>
                          </a:rPr>
                          <m:t>𝜋</m:t>
                        </m:r>
                      </m:e>
                      <m:sup>
                        <m:r>
                          <a:rPr sz="4700" i="1">
                            <a:solidFill>
                              <a:srgbClr val="000000"/>
                            </a:solidFill>
                            <a:latin typeface="Cambria Math" panose="02040503050406030204" pitchFamily="18" charset="0"/>
                          </a:rPr>
                          <m:t>+</m:t>
                        </m:r>
                      </m:sup>
                    </m:sSup>
                  </m:oMath>
                </a14:m>
                <a:r>
                  <a:rPr dirty="0"/>
                  <a:t> observed at low </a:t>
                </a:r>
                <a:r>
                  <a:rPr dirty="0" err="1"/>
                  <a:t>p</a:t>
                </a:r>
                <a:r>
                  <a:rPr baseline="-5999" dirty="0" err="1"/>
                  <a:t>T</a:t>
                </a:r>
                <a:r>
                  <a:rPr baseline="-5999" dirty="0"/>
                  <a:t> </a:t>
                </a:r>
                <a:r>
                  <a:rPr dirty="0"/>
                  <a:t>(≲ 0.6 GeV/c) in 3 to 3.9 GeV collisions</a:t>
                </a:r>
              </a:p>
              <a:p>
                <a:pPr marL="1059434" lvl="1" indent="-529717" defTabSz="2365188">
                  <a:lnSpc>
                    <a:spcPct val="120000"/>
                  </a:lnSpc>
                  <a:spcBef>
                    <a:spcPts val="2300"/>
                  </a:spcBef>
                  <a:buSzPct val="100000"/>
                  <a:buBlip>
                    <a:blip r:embed="rId3"/>
                  </a:buBlip>
                  <a:defRPr sz="4268" b="1" spc="-42">
                    <a:solidFill>
                      <a:srgbClr val="BB271A"/>
                    </a:solidFill>
                    <a:latin typeface="Times New Roman"/>
                    <a:ea typeface="Times New Roman"/>
                    <a:cs typeface="Times New Roman"/>
                    <a:sym typeface="Times New Roman"/>
                  </a:defRPr>
                </a:pPr>
                <a:r>
                  <a:rPr dirty="0"/>
                  <a:t>Spectator shadowing important; kaon potential not necessary </a:t>
                </a:r>
              </a:p>
              <a:p>
                <a:pPr marL="591312" indent="-591312" defTabSz="2365188">
                  <a:lnSpc>
                    <a:spcPct val="120000"/>
                  </a:lnSpc>
                  <a:spcBef>
                    <a:spcPts val="2300"/>
                  </a:spcBef>
                  <a:buClr>
                    <a:srgbClr val="000000"/>
                  </a:buClr>
                  <a:buSzPct val="100000"/>
                  <a:buAutoNum type="arabicParenR"/>
                  <a:defRPr sz="4268"/>
                </a:pPr>
                <a:r>
                  <a:rPr dirty="0"/>
                  <a:t>Significant v</a:t>
                </a:r>
                <a:r>
                  <a:rPr baseline="-5999" dirty="0"/>
                  <a:t>1</a:t>
                </a:r>
                <a:r>
                  <a:rPr dirty="0"/>
                  <a:t> for </a:t>
                </a:r>
                <a14:m>
                  <m:oMath xmlns:m="http://schemas.openxmlformats.org/officeDocument/2006/math">
                    <m:r>
                      <a:rPr sz="4900" i="1">
                        <a:solidFill>
                          <a:srgbClr val="000000"/>
                        </a:solidFill>
                        <a:latin typeface="Cambria Math" panose="02040503050406030204" pitchFamily="18" charset="0"/>
                      </a:rPr>
                      <m:t>𝜙</m:t>
                    </m:r>
                  </m:oMath>
                </a14:m>
                <a:r>
                  <a:rPr dirty="0"/>
                  <a:t> mesons in the high </a:t>
                </a:r>
                <a:r>
                  <a:rPr dirty="0" err="1"/>
                  <a:t>μ</a:t>
                </a:r>
                <a:r>
                  <a:rPr baseline="-5999" dirty="0" err="1"/>
                  <a:t>B</a:t>
                </a:r>
                <a:r>
                  <a:rPr dirty="0"/>
                  <a:t> region</a:t>
                </a:r>
              </a:p>
              <a:p>
                <a:pPr marL="1059434" lvl="1" indent="-529717" defTabSz="2365188">
                  <a:lnSpc>
                    <a:spcPct val="120000"/>
                  </a:lnSpc>
                  <a:spcBef>
                    <a:spcPts val="2300"/>
                  </a:spcBef>
                  <a:buSzPct val="100000"/>
                  <a:buBlip>
                    <a:blip r:embed="rId3"/>
                  </a:buBlip>
                  <a:defRPr sz="4268" b="1" spc="-42">
                    <a:solidFill>
                      <a:srgbClr val="BB271A"/>
                    </a:solidFill>
                    <a:latin typeface="Times New Roman"/>
                    <a:ea typeface="Times New Roman"/>
                    <a:cs typeface="Times New Roman"/>
                    <a:sym typeface="Times New Roman"/>
                  </a:defRPr>
                </a:pPr>
                <a:r>
                  <a:rPr dirty="0"/>
                  <a:t>Associated production or baryon resonance</a:t>
                </a:r>
              </a:p>
              <a:p>
                <a:pPr marL="1059434" lvl="1" indent="-529717" defTabSz="2365188">
                  <a:lnSpc>
                    <a:spcPct val="120000"/>
                  </a:lnSpc>
                  <a:spcBef>
                    <a:spcPts val="2300"/>
                  </a:spcBef>
                  <a:buSzPct val="60000"/>
                  <a:buBlip>
                    <a:blip r:embed="rId3"/>
                  </a:buBlip>
                  <a:defRPr sz="4268" b="1" spc="-42">
                    <a:solidFill>
                      <a:srgbClr val="BB271A"/>
                    </a:solidFill>
                    <a:latin typeface="Times New Roman"/>
                    <a:ea typeface="Times New Roman"/>
                    <a:cs typeface="Times New Roman"/>
                    <a:sym typeface="Times New Roman"/>
                  </a:defRPr>
                </a:pPr>
                <a:endParaRPr dirty="0"/>
              </a:p>
              <a:p>
                <a:pPr marL="591312" indent="-591312" defTabSz="2365188">
                  <a:lnSpc>
                    <a:spcPct val="120000"/>
                  </a:lnSpc>
                  <a:spcBef>
                    <a:spcPts val="2300"/>
                  </a:spcBef>
                  <a:buClr>
                    <a:srgbClr val="000000"/>
                  </a:buClr>
                  <a:buSzPct val="100000"/>
                  <a:buAutoNum type="arabicParenR"/>
                  <a:defRPr sz="4268"/>
                </a:pPr>
                <a:r>
                  <a:rPr dirty="0"/>
                  <a:t>3 - 4.5 GeV: Onset of NCQ scaling on v</a:t>
                </a:r>
                <a:r>
                  <a:rPr baseline="-5999" dirty="0"/>
                  <a:t>2</a:t>
                </a:r>
                <a:br>
                  <a:rPr baseline="-5999" dirty="0"/>
                </a:br>
                <a:r>
                  <a:rPr dirty="0"/>
                  <a:t>Multi-strange hadrons and </a:t>
                </a:r>
                <a14:m>
                  <m:oMath xmlns:m="http://schemas.openxmlformats.org/officeDocument/2006/math">
                    <m:r>
                      <a:rPr sz="4900" i="1">
                        <a:solidFill>
                          <a:srgbClr val="000000"/>
                        </a:solidFill>
                        <a:latin typeface="Cambria Math" panose="02040503050406030204" pitchFamily="18" charset="0"/>
                      </a:rPr>
                      <m:t>𝜙</m:t>
                    </m:r>
                  </m:oMath>
                </a14:m>
                <a:r>
                  <a:rPr dirty="0"/>
                  <a:t> mesons follow NCQ scaling ≥ 7.7 GeV</a:t>
                </a:r>
              </a:p>
              <a:p>
                <a:pPr marL="1059434" lvl="1" indent="-529717" defTabSz="2365188">
                  <a:lnSpc>
                    <a:spcPct val="120000"/>
                  </a:lnSpc>
                  <a:spcBef>
                    <a:spcPts val="2300"/>
                  </a:spcBef>
                  <a:buSzPct val="100000"/>
                  <a:buBlip>
                    <a:blip r:embed="rId3"/>
                  </a:buBlip>
                  <a:defRPr sz="4268" b="1" spc="-42">
                    <a:solidFill>
                      <a:srgbClr val="BB271A"/>
                    </a:solidFill>
                    <a:latin typeface="Times New Roman"/>
                    <a:ea typeface="Times New Roman"/>
                    <a:cs typeface="Times New Roman"/>
                    <a:sym typeface="Times New Roman"/>
                  </a:defRPr>
                </a:pPr>
                <a:r>
                  <a:rPr dirty="0"/>
                  <a:t>Indication of phase-transition threshold around 4.5 GeV</a:t>
                </a:r>
              </a:p>
            </p:txBody>
          </p:sp>
        </mc:Choice>
        <mc:Fallback xmlns="">
          <p:sp>
            <p:nvSpPr>
              <p:cNvPr id="404" name="Anti-flow for   and   observed at low pT (≲ 0.6 GeV/c) in 3 to 3.9 GeV collisions…"/>
              <p:cNvSpPr txBox="1">
                <a:spLocks noGrp="1" noRot="1" noChangeAspect="1" noMove="1" noResize="1" noEditPoints="1" noAdjustHandles="1" noChangeArrowheads="1" noChangeShapeType="1" noTextEdit="1"/>
              </p:cNvSpPr>
              <p:nvPr>
                <p:ph type="body" idx="1"/>
              </p:nvPr>
            </p:nvSpPr>
            <p:spPr>
              <a:xfrm>
                <a:off x="2048075" y="3215397"/>
                <a:ext cx="20905617" cy="7917483"/>
              </a:xfrm>
              <a:prstGeom prst="rect">
                <a:avLst/>
              </a:prstGeom>
              <a:blipFill>
                <a:blip r:embed="rId4"/>
                <a:stretch>
                  <a:fillRect l="-1154" t="-480" b="-1440"/>
                </a:stretch>
              </a:blipFill>
            </p:spPr>
            <p:txBody>
              <a:bodyPr/>
              <a:lstStyle/>
              <a:p>
                <a:r>
                  <a:rPr lang="en-US">
                    <a:noFill/>
                  </a:rPr>
                  <a:t> </a:t>
                </a:r>
              </a:p>
            </p:txBody>
          </p:sp>
        </mc:Fallback>
      </mc:AlternateContent>
      <p:sp>
        <p:nvSpPr>
          <p:cNvPr id="40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406" name="Summary"/>
          <p:cNvSpPr txBox="1">
            <a:spLocks noGrp="1"/>
          </p:cNvSpPr>
          <p:nvPr>
            <p:ph type="title"/>
          </p:nvPr>
        </p:nvSpPr>
        <p:spPr>
          <a:prstGeom prst="rect">
            <a:avLst/>
          </a:prstGeom>
        </p:spPr>
        <p:txBody>
          <a:bodyPr/>
          <a:lstStyle>
            <a:lvl1pPr defTabSz="1755648">
              <a:defRPr sz="6048" spc="-60"/>
            </a:lvl1pPr>
          </a:lstStyle>
          <a:p>
            <a:r>
              <a:t>Summary</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6" name="Looking forward to results:…"/>
              <p:cNvSpPr txBox="1">
                <a:spLocks noGrp="1"/>
              </p:cNvSpPr>
              <p:nvPr>
                <p:ph type="body" sz="quarter" idx="1"/>
              </p:nvPr>
            </p:nvSpPr>
            <p:spPr>
              <a:xfrm>
                <a:off x="3260534" y="9468286"/>
                <a:ext cx="15153086" cy="3422161"/>
              </a:xfrm>
              <a:prstGeom prst="rect">
                <a:avLst/>
              </a:prstGeom>
            </p:spPr>
            <p:txBody>
              <a:bodyPr>
                <a:normAutofit lnSpcReduction="10000"/>
              </a:bodyPr>
              <a:lstStyle/>
              <a:p>
                <a:pPr marL="518160" indent="-518160" defTabSz="2072588">
                  <a:lnSpc>
                    <a:spcPct val="120000"/>
                  </a:lnSpc>
                  <a:spcBef>
                    <a:spcPts val="2000"/>
                  </a:spcBef>
                  <a:buClr>
                    <a:srgbClr val="000000"/>
                  </a:buClr>
                  <a:buSzPct val="100000"/>
                  <a:buAutoNum type="arabicParenR"/>
                  <a:defRPr sz="3740"/>
                </a:pPr>
                <a:r>
                  <a:rPr lang="en-US" dirty="0"/>
                  <a:t>Looking forward to results:</a:t>
                </a:r>
              </a:p>
              <a:p>
                <a:pPr marL="928369" lvl="1" indent="-464184" defTabSz="2072588">
                  <a:lnSpc>
                    <a:spcPct val="120000"/>
                  </a:lnSpc>
                  <a:spcBef>
                    <a:spcPts val="2000"/>
                  </a:spcBef>
                  <a:buSzPct val="100000"/>
                  <a:buBlip>
                    <a:blip r:embed="rId2"/>
                  </a:buBlip>
                  <a:defRPr sz="3740" spc="-37">
                    <a:latin typeface="Times New Roman"/>
                    <a:ea typeface="Times New Roman"/>
                    <a:cs typeface="Times New Roman"/>
                    <a:sym typeface="Times New Roman"/>
                  </a:defRPr>
                </a:pPr>
                <a:r>
                  <a:rPr lang="en-US" dirty="0"/>
                  <a:t>Higher moments of (net-)proton number fluctuations</a:t>
                </a:r>
              </a:p>
              <a:p>
                <a:pPr marL="928369" lvl="1" indent="-464184" defTabSz="2072588">
                  <a:lnSpc>
                    <a:spcPct val="120000"/>
                  </a:lnSpc>
                  <a:spcBef>
                    <a:spcPts val="2000"/>
                  </a:spcBef>
                  <a:buSzPct val="100000"/>
                  <a:buBlip>
                    <a:blip r:embed="rId2"/>
                  </a:buBlip>
                  <a:defRPr sz="3740" spc="-37">
                    <a:latin typeface="Times New Roman"/>
                    <a:ea typeface="Times New Roman"/>
                    <a:cs typeface="Times New Roman"/>
                    <a:sym typeface="Times New Roman"/>
                  </a:defRPr>
                </a:pPr>
                <a:r>
                  <a:rPr lang="en-US" dirty="0"/>
                  <a:t>Directed flow slope of net-proton, even </a:t>
                </a:r>
                <a14:m>
                  <m:oMath xmlns:m="http://schemas.openxmlformats.org/officeDocument/2006/math">
                    <m:r>
                      <m:rPr>
                        <m:sty m:val="p"/>
                      </m:rPr>
                      <a:rPr lang="el-GR" sz="3900" i="1">
                        <a:solidFill>
                          <a:srgbClr val="000000"/>
                        </a:solidFill>
                        <a:latin typeface="Cambria Math" panose="02040503050406030204" pitchFamily="18" charset="0"/>
                      </a:rPr>
                      <m:t>Λ</m:t>
                    </m:r>
                    <m:r>
                      <a:rPr lang="el-GR" sz="3900" i="1">
                        <a:solidFill>
                          <a:srgbClr val="000000"/>
                        </a:solidFill>
                        <a:latin typeface="Cambria Math" panose="02040503050406030204" pitchFamily="18" charset="0"/>
                      </a:rPr>
                      <m:t>, </m:t>
                    </m:r>
                    <m:sSup>
                      <m:sSupPr>
                        <m:ctrlPr>
                          <a:rPr lang="ar-AE" sz="3900" i="1">
                            <a:solidFill>
                              <a:srgbClr val="000000"/>
                            </a:solidFill>
                            <a:latin typeface="Cambria Math" panose="02040503050406030204" pitchFamily="18" charset="0"/>
                          </a:rPr>
                        </m:ctrlPr>
                      </m:sSupPr>
                      <m:e>
                        <m:r>
                          <m:rPr>
                            <m:sty m:val="p"/>
                          </m:rPr>
                          <a:rPr lang="el-GR" sz="3900" i="1">
                            <a:solidFill>
                              <a:srgbClr val="000000"/>
                            </a:solidFill>
                            <a:latin typeface="Cambria Math" panose="02040503050406030204" pitchFamily="18" charset="0"/>
                          </a:rPr>
                          <m:t>Ξ</m:t>
                        </m:r>
                      </m:e>
                      <m:sup/>
                    </m:sSup>
                  </m:oMath>
                </a14:m>
                <a:endParaRPr lang="ar-AE" dirty="0"/>
              </a:p>
              <a:p>
                <a:pPr marL="518160" indent="-518160" defTabSz="2072588">
                  <a:lnSpc>
                    <a:spcPct val="120000"/>
                  </a:lnSpc>
                  <a:spcBef>
                    <a:spcPts val="2000"/>
                  </a:spcBef>
                  <a:buClr>
                    <a:srgbClr val="000000"/>
                  </a:buClr>
                  <a:buSzPct val="100000"/>
                  <a:buAutoNum type="arabicParenR"/>
                  <a:defRPr sz="3740"/>
                </a:pPr>
                <a:r>
                  <a:rPr lang="en-US" dirty="0"/>
                  <a:t>Cross-check with elliptic flow measurements</a:t>
                </a:r>
                <a:endParaRPr dirty="0"/>
              </a:p>
            </p:txBody>
          </p:sp>
        </mc:Choice>
        <mc:Fallback xmlns="">
          <p:sp>
            <p:nvSpPr>
              <p:cNvPr id="416" name="Looking forward to results:…"/>
              <p:cNvSpPr txBox="1">
                <a:spLocks noGrp="1" noRot="1" noChangeAspect="1" noMove="1" noResize="1" noEditPoints="1" noAdjustHandles="1" noChangeArrowheads="1" noChangeShapeType="1" noTextEdit="1"/>
              </p:cNvSpPr>
              <p:nvPr>
                <p:ph type="body" sz="quarter" idx="1"/>
              </p:nvPr>
            </p:nvSpPr>
            <p:spPr>
              <a:xfrm>
                <a:off x="3260534" y="9468286"/>
                <a:ext cx="15153086" cy="3422161"/>
              </a:xfrm>
              <a:prstGeom prst="rect">
                <a:avLst/>
              </a:prstGeom>
              <a:blipFill>
                <a:blip r:embed="rId3"/>
                <a:stretch>
                  <a:fillRect l="-1340" t="-2222" b="-6667"/>
                </a:stretch>
              </a:blipFill>
            </p:spPr>
            <p:txBody>
              <a:bodyPr/>
              <a:lstStyle/>
              <a:p>
                <a:r>
                  <a:rPr lang="en-US">
                    <a:noFill/>
                  </a:rPr>
                  <a:t> </a:t>
                </a:r>
              </a:p>
            </p:txBody>
          </p:sp>
        </mc:Fallback>
      </mc:AlternateContent>
      <p:sp>
        <p:nvSpPr>
          <p:cNvPr id="41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418" name="Outlook: Future Measurements"/>
          <p:cNvSpPr txBox="1">
            <a:spLocks noGrp="1"/>
          </p:cNvSpPr>
          <p:nvPr>
            <p:ph type="title"/>
          </p:nvPr>
        </p:nvSpPr>
        <p:spPr>
          <a:prstGeom prst="rect">
            <a:avLst/>
          </a:prstGeom>
        </p:spPr>
        <p:txBody>
          <a:bodyPr/>
          <a:lstStyle>
            <a:lvl1pPr defTabSz="1755648">
              <a:defRPr sz="6048" spc="-60"/>
            </a:lvl1pPr>
          </a:lstStyle>
          <a:p>
            <a:r>
              <a:t>Outlook: Future Measurements </a:t>
            </a:r>
          </a:p>
        </p:txBody>
      </p:sp>
      <p:pic>
        <p:nvPicPr>
          <p:cNvPr id="419" name="Image" descr="Image"/>
          <p:cNvPicPr>
            <a:picLocks noChangeAspect="1"/>
          </p:cNvPicPr>
          <p:nvPr/>
        </p:nvPicPr>
        <p:blipFill>
          <a:blip r:embed="rId4">
            <a:extLst/>
          </a:blip>
          <a:stretch>
            <a:fillRect/>
          </a:stretch>
        </p:blipFill>
        <p:spPr>
          <a:xfrm>
            <a:off x="2955089" y="1749355"/>
            <a:ext cx="9931401" cy="7467601"/>
          </a:xfrm>
          <a:prstGeom prst="rect">
            <a:avLst/>
          </a:prstGeom>
          <a:ln w="12700">
            <a:miter lim="400000"/>
          </a:ln>
        </p:spPr>
      </p:pic>
      <p:pic>
        <p:nvPicPr>
          <p:cNvPr id="420" name="fig4.png" descr="fig4.png"/>
          <p:cNvPicPr>
            <a:picLocks noChangeAspect="1"/>
          </p:cNvPicPr>
          <p:nvPr/>
        </p:nvPicPr>
        <p:blipFill>
          <a:blip r:embed="rId5">
            <a:extLst/>
          </a:blip>
          <a:stretch>
            <a:fillRect/>
          </a:stretch>
        </p:blipFill>
        <p:spPr>
          <a:xfrm>
            <a:off x="14196031" y="1764741"/>
            <a:ext cx="6426201" cy="7620001"/>
          </a:xfrm>
          <a:prstGeom prst="rect">
            <a:avLst/>
          </a:prstGeom>
          <a:ln w="12700">
            <a:miter lim="400000"/>
          </a:ln>
        </p:spPr>
      </p:pic>
      <p:sp>
        <p:nvSpPr>
          <p:cNvPr id="421" name="STAR Collaboration, Phys. Rev. Lett. 112 162301 (2014)"/>
          <p:cNvSpPr txBox="1"/>
          <p:nvPr/>
        </p:nvSpPr>
        <p:spPr>
          <a:xfrm>
            <a:off x="14213501" y="1390478"/>
            <a:ext cx="7624042" cy="44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Phys. Rev. Lett. 112 162301 (2014)</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Future experiments: high interaction rates…"/>
          <p:cNvSpPr txBox="1">
            <a:spLocks noGrp="1"/>
          </p:cNvSpPr>
          <p:nvPr>
            <p:ph type="body" sz="quarter" idx="1"/>
          </p:nvPr>
        </p:nvSpPr>
        <p:spPr>
          <a:xfrm>
            <a:off x="10833498" y="2772335"/>
            <a:ext cx="11471250" cy="3727267"/>
          </a:xfrm>
          <a:prstGeom prst="rect">
            <a:avLst/>
          </a:prstGeom>
        </p:spPr>
        <p:txBody>
          <a:bodyPr/>
          <a:lstStyle/>
          <a:p>
            <a:pPr marL="0" indent="0">
              <a:buSzTx/>
              <a:buNone/>
            </a:pPr>
            <a:r>
              <a:t>Future experiments: high interaction rates</a:t>
            </a:r>
          </a:p>
          <a:p>
            <a:pPr marL="726439" indent="-726439">
              <a:buClr>
                <a:srgbClr val="000000"/>
              </a:buClr>
              <a:buSzPct val="100000"/>
              <a:buAutoNum type="arabicParenR"/>
            </a:pPr>
            <a:r>
              <a:t>FAIR-CBM, 2.7 — 4.9 GeV</a:t>
            </a:r>
          </a:p>
          <a:p>
            <a:pPr marL="726439" indent="-726439">
              <a:buClr>
                <a:srgbClr val="000000"/>
              </a:buClr>
              <a:buSzPct val="100000"/>
              <a:buAutoNum type="arabicParenR"/>
            </a:pPr>
            <a:r>
              <a:t>JINR-NICA, 4 — 11 GeV</a:t>
            </a:r>
          </a:p>
          <a:p>
            <a:pPr marL="726439" indent="-726439">
              <a:buClr>
                <a:srgbClr val="000000"/>
              </a:buClr>
              <a:buSzPct val="100000"/>
              <a:buAutoNum type="arabicParenR"/>
            </a:pPr>
            <a:r>
              <a:t>HIRFL/HIAF-CEE, 2.1 — 3.3 GeV </a:t>
            </a:r>
          </a:p>
        </p:txBody>
      </p:sp>
      <p:sp>
        <p:nvSpPr>
          <p:cNvPr id="42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425" name="Outlook: Future Experiments"/>
          <p:cNvSpPr txBox="1">
            <a:spLocks noGrp="1"/>
          </p:cNvSpPr>
          <p:nvPr>
            <p:ph type="title"/>
          </p:nvPr>
        </p:nvSpPr>
        <p:spPr>
          <a:prstGeom prst="rect">
            <a:avLst/>
          </a:prstGeom>
        </p:spPr>
        <p:txBody>
          <a:bodyPr/>
          <a:lstStyle>
            <a:lvl1pPr defTabSz="1755648">
              <a:defRPr sz="6048" spc="-60"/>
            </a:lvl1pPr>
          </a:lstStyle>
          <a:p>
            <a:r>
              <a:t>Outlook: Future Experiments </a:t>
            </a:r>
          </a:p>
        </p:txBody>
      </p:sp>
      <p:pic>
        <p:nvPicPr>
          <p:cNvPr id="426" name="Image" descr="Image"/>
          <p:cNvPicPr>
            <a:picLocks noChangeAspect="1"/>
          </p:cNvPicPr>
          <p:nvPr/>
        </p:nvPicPr>
        <p:blipFill>
          <a:blip r:embed="rId3">
            <a:extLst/>
          </a:blip>
          <a:stretch>
            <a:fillRect/>
          </a:stretch>
        </p:blipFill>
        <p:spPr>
          <a:xfrm>
            <a:off x="9595411" y="8456072"/>
            <a:ext cx="6779934" cy="4318001"/>
          </a:xfrm>
          <a:prstGeom prst="rect">
            <a:avLst/>
          </a:prstGeom>
          <a:ln w="12700">
            <a:miter lim="400000"/>
          </a:ln>
        </p:spPr>
      </p:pic>
      <p:pic>
        <p:nvPicPr>
          <p:cNvPr id="427" name="Image" descr="Image"/>
          <p:cNvPicPr>
            <a:picLocks noChangeAspect="1"/>
          </p:cNvPicPr>
          <p:nvPr/>
        </p:nvPicPr>
        <p:blipFill>
          <a:blip r:embed="rId4">
            <a:extLst/>
          </a:blip>
          <a:stretch>
            <a:fillRect/>
          </a:stretch>
        </p:blipFill>
        <p:spPr>
          <a:xfrm>
            <a:off x="1637822" y="1954268"/>
            <a:ext cx="8585201" cy="6108701"/>
          </a:xfrm>
          <a:prstGeom prst="rect">
            <a:avLst/>
          </a:prstGeom>
          <a:ln w="12700">
            <a:miter lim="400000"/>
          </a:ln>
        </p:spPr>
      </p:pic>
      <p:pic>
        <p:nvPicPr>
          <p:cNvPr id="428" name="Image" descr="Image"/>
          <p:cNvPicPr>
            <a:picLocks noChangeAspect="1"/>
          </p:cNvPicPr>
          <p:nvPr/>
        </p:nvPicPr>
        <p:blipFill>
          <a:blip r:embed="rId5">
            <a:extLst/>
          </a:blip>
          <a:stretch>
            <a:fillRect/>
          </a:stretch>
        </p:blipFill>
        <p:spPr>
          <a:xfrm>
            <a:off x="1202155" y="8164890"/>
            <a:ext cx="7172979" cy="4445001"/>
          </a:xfrm>
          <a:prstGeom prst="rect">
            <a:avLst/>
          </a:prstGeom>
          <a:ln w="12700">
            <a:miter lim="400000"/>
          </a:ln>
        </p:spPr>
      </p:pic>
      <p:pic>
        <p:nvPicPr>
          <p:cNvPr id="429" name="Image" descr="Image"/>
          <p:cNvPicPr>
            <a:picLocks noChangeAspect="1"/>
          </p:cNvPicPr>
          <p:nvPr/>
        </p:nvPicPr>
        <p:blipFill>
          <a:blip r:embed="rId6">
            <a:extLst/>
          </a:blip>
          <a:stretch>
            <a:fillRect/>
          </a:stretch>
        </p:blipFill>
        <p:spPr>
          <a:xfrm>
            <a:off x="18016728" y="8101390"/>
            <a:ext cx="4906028" cy="4572001"/>
          </a:xfrm>
          <a:prstGeom prst="rect">
            <a:avLst/>
          </a:prstGeom>
          <a:ln w="12700">
            <a:miter lim="400000"/>
          </a:ln>
        </p:spPr>
      </p:pic>
      <p:sp>
        <p:nvSpPr>
          <p:cNvPr id="430" name="MPD at NICA"/>
          <p:cNvSpPr txBox="1"/>
          <p:nvPr/>
        </p:nvSpPr>
        <p:spPr>
          <a:xfrm>
            <a:off x="10291772" y="8027337"/>
            <a:ext cx="3800455" cy="498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600" b="1">
                <a:solidFill>
                  <a:srgbClr val="A42B6F"/>
                </a:solidFill>
                <a:latin typeface="Helvetica Neue"/>
                <a:ea typeface="Helvetica Neue"/>
                <a:cs typeface="Helvetica Neue"/>
                <a:sym typeface="Helvetica Neue"/>
              </a:defRPr>
            </a:lvl1pPr>
          </a:lstStyle>
          <a:p>
            <a:r>
              <a:t>MPD at NICA</a:t>
            </a:r>
          </a:p>
        </p:txBody>
      </p:sp>
      <p:sp>
        <p:nvSpPr>
          <p:cNvPr id="431" name="Interaction rates (Hz)"/>
          <p:cNvSpPr txBox="1"/>
          <p:nvPr/>
        </p:nvSpPr>
        <p:spPr>
          <a:xfrm rot="16200000">
            <a:off x="-1201661" y="4287480"/>
            <a:ext cx="4971489" cy="696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latin typeface="Helvetica Neue"/>
                <a:ea typeface="Helvetica Neue"/>
                <a:cs typeface="Helvetica Neue"/>
                <a:sym typeface="Helvetica Neue"/>
              </a:defRPr>
            </a:lvl1pPr>
          </a:lstStyle>
          <a:p>
            <a:r>
              <a:t>Interaction rates (Hz)</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436" name="Backup: NCQ scaling of antiparticles"/>
          <p:cNvSpPr txBox="1">
            <a:spLocks noGrp="1"/>
          </p:cNvSpPr>
          <p:nvPr>
            <p:ph type="title"/>
          </p:nvPr>
        </p:nvSpPr>
        <p:spPr>
          <a:prstGeom prst="rect">
            <a:avLst/>
          </a:prstGeom>
        </p:spPr>
        <p:txBody>
          <a:bodyPr/>
          <a:lstStyle>
            <a:lvl1pPr defTabSz="1755648">
              <a:defRPr sz="6048" spc="-60"/>
            </a:lvl1pPr>
          </a:lstStyle>
          <a:p>
            <a:r>
              <a:t>Backup: NCQ scaling of antiparticles</a:t>
            </a:r>
          </a:p>
        </p:txBody>
      </p:sp>
      <p:pic>
        <p:nvPicPr>
          <p:cNvPr id="437" name="NCQ_Scaling_all_Energy_negative.pdf" descr="NCQ_Scaling_all_Energy_negative.pdf"/>
          <p:cNvPicPr>
            <a:picLocks noChangeAspect="1"/>
          </p:cNvPicPr>
          <p:nvPr/>
        </p:nvPicPr>
        <p:blipFill>
          <a:blip r:embed="rId3">
            <a:extLst/>
          </a:blip>
          <a:stretch>
            <a:fillRect/>
          </a:stretch>
        </p:blipFill>
        <p:spPr>
          <a:xfrm>
            <a:off x="1170332" y="2332372"/>
            <a:ext cx="12248357" cy="9051256"/>
          </a:xfrm>
          <a:prstGeom prst="rect">
            <a:avLst/>
          </a:prstGeom>
          <a:ln w="12700">
            <a:miter lim="400000"/>
          </a:ln>
        </p:spPr>
      </p:pic>
      <p:sp>
        <p:nvSpPr>
          <p:cNvPr id="438" name="STAR Collaboration, Quark Matter 2025"/>
          <p:cNvSpPr txBox="1"/>
          <p:nvPr/>
        </p:nvSpPr>
        <p:spPr>
          <a:xfrm>
            <a:off x="2012743" y="1863572"/>
            <a:ext cx="7624042"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Quark Matter 2025</a:t>
            </a:r>
          </a:p>
        </p:txBody>
      </p:sp>
      <p:sp>
        <p:nvSpPr>
          <p:cNvPr id="439" name="Better scaling observed for antiparticles"/>
          <p:cNvSpPr txBox="1"/>
          <p:nvPr/>
        </p:nvSpPr>
        <p:spPr>
          <a:xfrm>
            <a:off x="13545427" y="6107676"/>
            <a:ext cx="10152974" cy="2719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726439" indent="-726439" algn="l" defTabSz="2438338">
              <a:lnSpc>
                <a:spcPct val="100000"/>
              </a:lnSpc>
              <a:spcBef>
                <a:spcPts val="2400"/>
              </a:spcBef>
              <a:buClr>
                <a:srgbClr val="000000"/>
              </a:buClr>
              <a:buSzPct val="100000"/>
              <a:buAutoNum type="arabicParenR"/>
              <a:defRPr sz="4400">
                <a:latin typeface="Times New Roman"/>
                <a:ea typeface="Times New Roman"/>
                <a:cs typeface="Times New Roman"/>
                <a:sym typeface="Times New Roman"/>
              </a:defRPr>
            </a:lvl1pPr>
          </a:lstStyle>
          <a:p>
            <a:r>
              <a:t>Better scaling observed for antiparticles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43" name="Passing time of spectator ~…"/>
              <p:cNvSpPr txBox="1">
                <a:spLocks noGrp="1"/>
              </p:cNvSpPr>
              <p:nvPr>
                <p:ph type="body" sz="quarter" idx="1"/>
              </p:nvPr>
            </p:nvSpPr>
            <p:spPr>
              <a:xfrm>
                <a:off x="2825244" y="6109877"/>
                <a:ext cx="12138145" cy="2128523"/>
              </a:xfrm>
              <a:prstGeom prst="rect">
                <a:avLst/>
              </a:prstGeom>
            </p:spPr>
            <p:txBody>
              <a:bodyPr>
                <a:normAutofit lnSpcReduction="10000"/>
              </a:bodyPr>
              <a:lstStyle/>
              <a:p>
                <a:pPr marL="653795" indent="-653795" defTabSz="2194505">
                  <a:spcBef>
                    <a:spcPts val="2100"/>
                  </a:spcBef>
                  <a:buClr>
                    <a:srgbClr val="000000"/>
                  </a:buClr>
                  <a:buSzPct val="100000"/>
                  <a:buAutoNum type="arabicParenR"/>
                  <a:defRPr sz="3959"/>
                </a:pPr>
                <a:r>
                  <a:t>Passing time of spectator ~ </a:t>
                </a:r>
                <a14:m>
                  <m:oMath xmlns:m="http://schemas.openxmlformats.org/officeDocument/2006/math">
                    <m:r>
                      <a:rPr sz="4150" i="1">
                        <a:solidFill>
                          <a:srgbClr val="000000"/>
                        </a:solidFill>
                        <a:latin typeface="Cambria Math" panose="02040503050406030204" pitchFamily="18" charset="0"/>
                      </a:rPr>
                      <m:t>2</m:t>
                    </m:r>
                    <m:r>
                      <a:rPr sz="4150" i="1">
                        <a:solidFill>
                          <a:srgbClr val="000000"/>
                        </a:solidFill>
                        <a:latin typeface="Cambria Math" panose="02040503050406030204" pitchFamily="18" charset="0"/>
                      </a:rPr>
                      <m:t>𝑅</m:t>
                    </m:r>
                    <m:r>
                      <a:rPr sz="4150" i="1">
                        <a:solidFill>
                          <a:srgbClr val="000000"/>
                        </a:solidFill>
                        <a:latin typeface="Cambria Math" panose="02040503050406030204" pitchFamily="18" charset="0"/>
                      </a:rPr>
                      <m:t>/</m:t>
                    </m:r>
                    <m:r>
                      <a:rPr sz="4150" i="1">
                        <a:solidFill>
                          <a:srgbClr val="000000"/>
                        </a:solidFill>
                        <a:latin typeface="Cambria Math" panose="02040503050406030204" pitchFamily="18" charset="0"/>
                      </a:rPr>
                      <m:t>𝛾𝛽</m:t>
                    </m:r>
                  </m:oMath>
                </a14:m>
                <a:endParaRPr/>
              </a:p>
              <a:p>
                <a:pPr marL="653795" indent="-653795" defTabSz="2194505">
                  <a:spcBef>
                    <a:spcPts val="2100"/>
                  </a:spcBef>
                  <a:buClr>
                    <a:srgbClr val="000000"/>
                  </a:buClr>
                  <a:buSzPct val="100000"/>
                  <a:buAutoNum type="arabicParenR"/>
                  <a:defRPr sz="3959"/>
                </a:pPr>
                <a:r>
                  <a:t>Expansion suppressed by spectator at 3 GeV, significantly reduced at 4.5 GeV</a:t>
                </a:r>
              </a:p>
            </p:txBody>
          </p:sp>
        </mc:Choice>
        <mc:Fallback xmlns="">
          <p:sp>
            <p:nvSpPr>
              <p:cNvPr id="443" name="Passing time of spectator ~…"/>
              <p:cNvSpPr txBox="1">
                <a:spLocks noGrp="1" noRot="1" noChangeAspect="1" noMove="1" noResize="1" noEditPoints="1" noAdjustHandles="1" noChangeArrowheads="1" noChangeShapeType="1" noTextEdit="1"/>
              </p:cNvSpPr>
              <p:nvPr>
                <p:ph type="body" sz="quarter" idx="1"/>
              </p:nvPr>
            </p:nvSpPr>
            <p:spPr>
              <a:xfrm>
                <a:off x="2825244" y="6109877"/>
                <a:ext cx="12138145" cy="2128523"/>
              </a:xfrm>
              <a:prstGeom prst="rect">
                <a:avLst/>
              </a:prstGeom>
              <a:blipFill>
                <a:blip r:embed="rId2"/>
                <a:stretch>
                  <a:fillRect l="-1776" t="-6509" b="-6509"/>
                </a:stretch>
              </a:blipFill>
            </p:spPr>
            <p:txBody>
              <a:bodyPr/>
              <a:lstStyle/>
              <a:p>
                <a:r>
                  <a:rPr lang="en-US">
                    <a:noFill/>
                  </a:rPr>
                  <a:t> </a:t>
                </a:r>
              </a:p>
            </p:txBody>
          </p:sp>
        </mc:Fallback>
      </mc:AlternateContent>
      <p:sp>
        <p:nvSpPr>
          <p:cNvPr id="44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445" name="Backup: Spectator shadowing effect"/>
          <p:cNvSpPr txBox="1">
            <a:spLocks noGrp="1"/>
          </p:cNvSpPr>
          <p:nvPr>
            <p:ph type="title"/>
          </p:nvPr>
        </p:nvSpPr>
        <p:spPr>
          <a:prstGeom prst="rect">
            <a:avLst/>
          </a:prstGeom>
        </p:spPr>
        <p:txBody>
          <a:bodyPr/>
          <a:lstStyle>
            <a:lvl1pPr defTabSz="1755648">
              <a:defRPr sz="6048" spc="-60"/>
            </a:lvl1pPr>
          </a:lstStyle>
          <a:p>
            <a:r>
              <a:t>Backup: Spectator shadowing effect</a:t>
            </a:r>
          </a:p>
        </p:txBody>
      </p:sp>
      <p:grpSp>
        <p:nvGrpSpPr>
          <p:cNvPr id="449" name="Group"/>
          <p:cNvGrpSpPr/>
          <p:nvPr/>
        </p:nvGrpSpPr>
        <p:grpSpPr>
          <a:xfrm>
            <a:off x="14158667" y="547642"/>
            <a:ext cx="9144001" cy="12620716"/>
            <a:chOff x="0" y="0"/>
            <a:chExt cx="9144000" cy="12620714"/>
          </a:xfrm>
        </p:grpSpPr>
        <p:pic>
          <p:nvPicPr>
            <p:cNvPr id="446" name="evolution3D_new2.png" descr="evolution3D_new2.png"/>
            <p:cNvPicPr>
              <a:picLocks noChangeAspect="1"/>
            </p:cNvPicPr>
            <p:nvPr/>
          </p:nvPicPr>
          <p:blipFill>
            <a:blip r:embed="rId3">
              <a:extLst/>
            </a:blip>
            <a:stretch>
              <a:fillRect/>
            </a:stretch>
          </p:blipFill>
          <p:spPr>
            <a:xfrm>
              <a:off x="0" y="8048714"/>
              <a:ext cx="9144000" cy="4572001"/>
            </a:xfrm>
            <a:prstGeom prst="rect">
              <a:avLst/>
            </a:prstGeom>
            <a:ln w="12700" cap="flat">
              <a:noFill/>
              <a:miter lim="400000"/>
            </a:ln>
            <a:effectLst/>
          </p:spPr>
        </p:pic>
        <p:pic>
          <p:nvPicPr>
            <p:cNvPr id="447" name="evolution3D_new1.png" descr="evolution3D_new1.png"/>
            <p:cNvPicPr>
              <a:picLocks noChangeAspect="1"/>
            </p:cNvPicPr>
            <p:nvPr/>
          </p:nvPicPr>
          <p:blipFill>
            <a:blip r:embed="rId4">
              <a:extLst/>
            </a:blip>
            <a:stretch>
              <a:fillRect/>
            </a:stretch>
          </p:blipFill>
          <p:spPr>
            <a:xfrm>
              <a:off x="0" y="4034269"/>
              <a:ext cx="9144000" cy="4572001"/>
            </a:xfrm>
            <a:prstGeom prst="rect">
              <a:avLst/>
            </a:prstGeom>
            <a:ln w="12700" cap="flat">
              <a:noFill/>
              <a:miter lim="400000"/>
            </a:ln>
            <a:effectLst/>
          </p:spPr>
        </p:pic>
        <p:pic>
          <p:nvPicPr>
            <p:cNvPr id="448" name="evolution3D_new0.png" descr="evolution3D_new0.png"/>
            <p:cNvPicPr>
              <a:picLocks noChangeAspect="1"/>
            </p:cNvPicPr>
            <p:nvPr/>
          </p:nvPicPr>
          <p:blipFill>
            <a:blip r:embed="rId5">
              <a:extLst/>
            </a:blip>
            <a:stretch>
              <a:fillRect/>
            </a:stretch>
          </p:blipFill>
          <p:spPr>
            <a:xfrm>
              <a:off x="0" y="0"/>
              <a:ext cx="9144000" cy="4572000"/>
            </a:xfrm>
            <a:prstGeom prst="rect">
              <a:avLst/>
            </a:prstGeom>
            <a:ln w="12700" cap="flat">
              <a:noFill/>
              <a:miter lim="400000"/>
            </a:ln>
            <a:effectLst/>
          </p:spPr>
        </p:pic>
      </p:grpSp>
      <p:pic>
        <p:nvPicPr>
          <p:cNvPr id="450" name="Image" descr="Image"/>
          <p:cNvPicPr>
            <a:picLocks noChangeAspect="1"/>
          </p:cNvPicPr>
          <p:nvPr/>
        </p:nvPicPr>
        <p:blipFill>
          <a:blip r:embed="rId6">
            <a:extLst/>
          </a:blip>
          <a:stretch>
            <a:fillRect/>
          </a:stretch>
        </p:blipFill>
        <p:spPr>
          <a:xfrm>
            <a:off x="2606938" y="3285015"/>
            <a:ext cx="9296401" cy="16764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xfrm>
            <a:off x="23090440" y="13104693"/>
            <a:ext cx="331471" cy="622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163" name="Motivation"/>
          <p:cNvSpPr txBox="1">
            <a:spLocks noGrp="1"/>
          </p:cNvSpPr>
          <p:nvPr>
            <p:ph type="title"/>
          </p:nvPr>
        </p:nvSpPr>
        <p:spPr>
          <a:prstGeom prst="rect">
            <a:avLst/>
          </a:prstGeom>
        </p:spPr>
        <p:txBody>
          <a:bodyPr/>
          <a:lstStyle>
            <a:lvl1pPr defTabSz="1755648">
              <a:defRPr sz="6048" spc="-60"/>
            </a:lvl1pPr>
          </a:lstStyle>
          <a:p>
            <a:r>
              <a:t>Motivation</a:t>
            </a:r>
          </a:p>
        </p:txBody>
      </p:sp>
      <p:pic>
        <p:nvPicPr>
          <p:cNvPr id="164" name="phase_diagram.pdf" descr="phase_diagram.pdf"/>
          <p:cNvPicPr>
            <a:picLocks noChangeAspect="1"/>
          </p:cNvPicPr>
          <p:nvPr/>
        </p:nvPicPr>
        <p:blipFill>
          <a:blip r:embed="rId3">
            <a:extLst/>
          </a:blip>
          <a:srcRect t="5852" r="2808" b="20935"/>
          <a:stretch>
            <a:fillRect/>
          </a:stretch>
        </p:blipFill>
        <p:spPr>
          <a:xfrm>
            <a:off x="749523" y="3847029"/>
            <a:ext cx="12960535" cy="8660728"/>
          </a:xfrm>
          <a:prstGeom prst="rect">
            <a:avLst/>
          </a:prstGeom>
          <a:ln w="12700">
            <a:miter lim="400000"/>
          </a:ln>
        </p:spPr>
      </p:pic>
      <p:sp>
        <p:nvSpPr>
          <p:cNvPr id="165" name="LHC, RHIC 200 GeV…"/>
          <p:cNvSpPr txBox="1"/>
          <p:nvPr/>
        </p:nvSpPr>
        <p:spPr>
          <a:xfrm>
            <a:off x="1444128" y="2274201"/>
            <a:ext cx="3863580" cy="1028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825500">
              <a:lnSpc>
                <a:spcPct val="100000"/>
              </a:lnSpc>
              <a:defRPr sz="3200">
                <a:latin typeface="Arial"/>
                <a:ea typeface="Arial"/>
                <a:cs typeface="Arial"/>
                <a:sym typeface="Arial"/>
              </a:defRPr>
            </a:pPr>
            <a:r>
              <a:t>LHC, RHIC 200 GeV</a:t>
            </a:r>
          </a:p>
          <a:p>
            <a:pPr defTabSz="825500">
              <a:lnSpc>
                <a:spcPct val="100000"/>
              </a:lnSpc>
              <a:defRPr sz="3200">
                <a:latin typeface="Arial"/>
                <a:ea typeface="Arial"/>
                <a:cs typeface="Arial"/>
                <a:sym typeface="Arial"/>
              </a:defRPr>
            </a:pPr>
            <a:r>
              <a:t>T</a:t>
            </a:r>
            <a:r>
              <a:rPr baseline="-5999"/>
              <a:t>C</a:t>
            </a:r>
          </a:p>
        </p:txBody>
      </p:sp>
      <mc:AlternateContent xmlns:mc="http://schemas.openxmlformats.org/markup-compatibility/2006" xmlns:a14="http://schemas.microsoft.com/office/drawing/2010/main">
        <mc:Choice Requires="a14">
          <p:sp>
            <p:nvSpPr>
              <p:cNvPr id="166" name="RHIC COL: 7.7-62.4 GeV…"/>
              <p:cNvSpPr txBox="1"/>
              <p:nvPr/>
            </p:nvSpPr>
            <p:spPr>
              <a:xfrm>
                <a:off x="6106679" y="2214057"/>
                <a:ext cx="4699398" cy="114839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defTabSz="825500">
                  <a:lnSpc>
                    <a:spcPct val="100000"/>
                  </a:lnSpc>
                  <a:defRPr sz="3200">
                    <a:latin typeface="Arial"/>
                    <a:ea typeface="Arial"/>
                    <a:cs typeface="Arial"/>
                    <a:sym typeface="Arial"/>
                  </a:defRPr>
                </a:pPr>
                <a:r>
                  <a:t>RHIC COL: 7.7-62.4 GeV</a:t>
                </a:r>
              </a:p>
              <a:p>
                <a:pPr defTabSz="825500">
                  <a:lnSpc>
                    <a:spcPct val="100000"/>
                  </a:lnSpc>
                  <a:defRPr sz="3200">
                    <a:latin typeface="Arial"/>
                    <a:ea typeface="Arial"/>
                    <a:cs typeface="Arial"/>
                    <a:sym typeface="Arial"/>
                  </a:defRPr>
                </a:pPr>
                <a14:m>
                  <m:oMath xmlns:m="http://schemas.openxmlformats.org/officeDocument/2006/math">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𝜇</m:t>
                        </m:r>
                      </m:e>
                      <m:sub>
                        <m:r>
                          <a:rPr sz="3800" i="1">
                            <a:solidFill>
                              <a:srgbClr val="000000"/>
                            </a:solidFill>
                            <a:latin typeface="Cambria Math" panose="02040503050406030204" pitchFamily="18" charset="0"/>
                          </a:rPr>
                          <m:t>𝐵</m:t>
                        </m:r>
                      </m:sub>
                    </m:sSub>
                  </m:oMath>
                </a14:m>
                <a:r>
                  <a:t>: 420-75 MeV</a:t>
                </a:r>
              </a:p>
            </p:txBody>
          </p:sp>
        </mc:Choice>
        <mc:Fallback xmlns="">
          <p:sp>
            <p:nvSpPr>
              <p:cNvPr id="166" name="RHIC COL: 7.7-62.4 GeV…"/>
              <p:cNvSpPr txBox="1">
                <a:spLocks noRot="1" noChangeAspect="1" noMove="1" noResize="1" noEditPoints="1" noAdjustHandles="1" noChangeArrowheads="1" noChangeShapeType="1" noTextEdit="1"/>
              </p:cNvSpPr>
              <p:nvPr/>
            </p:nvSpPr>
            <p:spPr>
              <a:xfrm>
                <a:off x="6106679" y="2214057"/>
                <a:ext cx="4699398" cy="1148394"/>
              </a:xfrm>
              <a:prstGeom prst="rect">
                <a:avLst/>
              </a:prstGeom>
              <a:blipFill>
                <a:blip r:embed="rId4"/>
                <a:stretch>
                  <a:fillRect l="-3774" t="-5435" r="-3774" b="-1521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7" name="RHIC FXT: 3-7.7 GeV…"/>
              <p:cNvSpPr txBox="1"/>
              <p:nvPr/>
            </p:nvSpPr>
            <p:spPr>
              <a:xfrm>
                <a:off x="11643842" y="2238169"/>
                <a:ext cx="4021337" cy="114839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defTabSz="825500">
                  <a:lnSpc>
                    <a:spcPct val="100000"/>
                  </a:lnSpc>
                  <a:defRPr sz="3200">
                    <a:latin typeface="Arial"/>
                    <a:ea typeface="Arial"/>
                    <a:cs typeface="Arial"/>
                    <a:sym typeface="Arial"/>
                  </a:defRPr>
                </a:pPr>
                <a:r>
                  <a:t>RHIC FXT: 3-7.7 GeV</a:t>
                </a:r>
              </a:p>
              <a:p>
                <a:pPr defTabSz="825500">
                  <a:lnSpc>
                    <a:spcPct val="100000"/>
                  </a:lnSpc>
                  <a:defRPr sz="3200">
                    <a:latin typeface="Arial"/>
                    <a:ea typeface="Arial"/>
                    <a:cs typeface="Arial"/>
                    <a:sym typeface="Arial"/>
                  </a:defRPr>
                </a:pPr>
                <a14:m>
                  <m:oMath xmlns:m="http://schemas.openxmlformats.org/officeDocument/2006/math">
                    <m:sSub>
                      <m:sSubPr>
                        <m:ctrlPr>
                          <a:rPr sz="3800" i="1">
                            <a:solidFill>
                              <a:srgbClr val="000000"/>
                            </a:solidFill>
                            <a:latin typeface="Cambria Math" panose="02040503050406030204" pitchFamily="18" charset="0"/>
                          </a:rPr>
                        </m:ctrlPr>
                      </m:sSubPr>
                      <m:e>
                        <m:r>
                          <a:rPr sz="3800" i="1">
                            <a:solidFill>
                              <a:srgbClr val="000000"/>
                            </a:solidFill>
                            <a:latin typeface="Cambria Math" panose="02040503050406030204" pitchFamily="18" charset="0"/>
                          </a:rPr>
                          <m:t>𝜇</m:t>
                        </m:r>
                      </m:e>
                      <m:sub>
                        <m:r>
                          <a:rPr sz="3800" i="1">
                            <a:solidFill>
                              <a:srgbClr val="000000"/>
                            </a:solidFill>
                            <a:latin typeface="Cambria Math" panose="02040503050406030204" pitchFamily="18" charset="0"/>
                          </a:rPr>
                          <m:t>𝐵</m:t>
                        </m:r>
                      </m:sub>
                    </m:sSub>
                  </m:oMath>
                </a14:m>
                <a:r>
                  <a:t>: 760-420 MeV</a:t>
                </a:r>
              </a:p>
            </p:txBody>
          </p:sp>
        </mc:Choice>
        <mc:Fallback xmlns="">
          <p:sp>
            <p:nvSpPr>
              <p:cNvPr id="167" name="RHIC FXT: 3-7.7 GeV…"/>
              <p:cNvSpPr txBox="1">
                <a:spLocks noRot="1" noChangeAspect="1" noMove="1" noResize="1" noEditPoints="1" noAdjustHandles="1" noChangeArrowheads="1" noChangeShapeType="1" noTextEdit="1"/>
              </p:cNvSpPr>
              <p:nvPr/>
            </p:nvSpPr>
            <p:spPr>
              <a:xfrm>
                <a:off x="11643842" y="2238169"/>
                <a:ext cx="4021337" cy="1148394"/>
              </a:xfrm>
              <a:prstGeom prst="rect">
                <a:avLst/>
              </a:prstGeom>
              <a:blipFill>
                <a:blip r:embed="rId5"/>
                <a:stretch>
                  <a:fillRect l="-5047" t="-5435" r="-5047" b="-1521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168" name="Line"/>
          <p:cNvSpPr/>
          <p:nvPr/>
        </p:nvSpPr>
        <p:spPr>
          <a:xfrm flipV="1">
            <a:off x="6873804" y="3463134"/>
            <a:ext cx="5156837" cy="935692"/>
          </a:xfrm>
          <a:prstGeom prst="line">
            <a:avLst/>
          </a:prstGeom>
          <a:ln w="50800">
            <a:solidFill>
              <a:srgbClr val="5CC93B"/>
            </a:solidFill>
            <a:miter lim="400000"/>
            <a:tailEnd type="triangle"/>
          </a:ln>
        </p:spPr>
        <p:txBody>
          <a:bodyPr lIns="50800" tIns="50800" rIns="50800" bIns="50800" anchor="ctr"/>
          <a:lstStyle/>
          <a:p>
            <a:endParaRPr/>
          </a:p>
        </p:txBody>
      </p:sp>
      <p:sp>
        <p:nvSpPr>
          <p:cNvPr id="169" name="Line"/>
          <p:cNvSpPr/>
          <p:nvPr/>
        </p:nvSpPr>
        <p:spPr>
          <a:xfrm flipV="1">
            <a:off x="5206168" y="3462273"/>
            <a:ext cx="1586196" cy="875137"/>
          </a:xfrm>
          <a:prstGeom prst="line">
            <a:avLst/>
          </a:prstGeom>
          <a:ln w="50800">
            <a:solidFill>
              <a:srgbClr val="5CC93B"/>
            </a:solidFill>
            <a:miter lim="400000"/>
            <a:tailEnd type="triangle"/>
          </a:ln>
        </p:spPr>
        <p:txBody>
          <a:bodyPr lIns="50800" tIns="50800" rIns="50800" bIns="50800" anchor="ctr"/>
          <a:lstStyle/>
          <a:p>
            <a:endParaRPr/>
          </a:p>
        </p:txBody>
      </p:sp>
      <p:sp>
        <p:nvSpPr>
          <p:cNvPr id="170" name="Line"/>
          <p:cNvSpPr/>
          <p:nvPr/>
        </p:nvSpPr>
        <p:spPr>
          <a:xfrm flipV="1">
            <a:off x="2981603" y="3346999"/>
            <a:ext cx="1" cy="3037067"/>
          </a:xfrm>
          <a:prstGeom prst="line">
            <a:avLst/>
          </a:prstGeom>
          <a:ln w="50800">
            <a:solidFill>
              <a:srgbClr val="5CC93B"/>
            </a:solidFill>
            <a:miter lim="400000"/>
            <a:tailEnd type="triangle"/>
          </a:ln>
        </p:spPr>
        <p:txBody>
          <a:bodyPr lIns="50800" tIns="50800" rIns="50800" bIns="50800" anchor="ctr"/>
          <a:lstStyle/>
          <a:p>
            <a:endParaRPr/>
          </a:p>
        </p:txBody>
      </p:sp>
      <p:sp>
        <p:nvSpPr>
          <p:cNvPr id="171" name="RHIC 200 GeV and LHC…"/>
          <p:cNvSpPr txBox="1"/>
          <p:nvPr/>
        </p:nvSpPr>
        <p:spPr>
          <a:xfrm>
            <a:off x="14178544" y="4591266"/>
            <a:ext cx="9513977" cy="626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726439" indent="-726439" algn="l" defTabSz="2438338">
              <a:lnSpc>
                <a:spcPct val="100000"/>
              </a:lnSpc>
              <a:spcBef>
                <a:spcPts val="2400"/>
              </a:spcBef>
              <a:buClr>
                <a:srgbClr val="000000"/>
              </a:buClr>
              <a:buSzPct val="100000"/>
              <a:buAutoNum type="arabicParenR"/>
              <a:defRPr sz="4400">
                <a:latin typeface="Times New Roman"/>
                <a:ea typeface="Times New Roman"/>
                <a:cs typeface="Times New Roman"/>
                <a:sym typeface="Times New Roman"/>
              </a:defRPr>
            </a:pPr>
            <a:r>
              <a:t>RHIC 200 GeV and LHC  </a:t>
            </a:r>
          </a:p>
          <a:p>
            <a:pPr algn="l" defTabSz="2438338">
              <a:lnSpc>
                <a:spcPct val="100000"/>
              </a:lnSpc>
              <a:spcBef>
                <a:spcPts val="2400"/>
              </a:spcBef>
              <a:defRPr sz="3800">
                <a:latin typeface="Helvetica"/>
                <a:ea typeface="Helvetica"/>
                <a:cs typeface="Helvetica"/>
                <a:sym typeface="Helvetica"/>
              </a:defRPr>
            </a:pPr>
            <a:r>
              <a:t>    Small viscosity, high temperature</a:t>
            </a:r>
          </a:p>
          <a:p>
            <a:pPr algn="l" defTabSz="2438338">
              <a:lnSpc>
                <a:spcPct val="100000"/>
              </a:lnSpc>
              <a:spcBef>
                <a:spcPts val="2400"/>
              </a:spcBef>
              <a:defRPr sz="3800">
                <a:latin typeface="Helvetica"/>
                <a:ea typeface="Helvetica"/>
                <a:cs typeface="Helvetica"/>
                <a:sym typeface="Helvetica"/>
              </a:defRPr>
            </a:pPr>
            <a:r>
              <a:t>    Evidence of Quark-Gluon Plasma</a:t>
            </a:r>
            <a:endParaRPr>
              <a:latin typeface="Arial"/>
              <a:ea typeface="Arial"/>
              <a:cs typeface="Arial"/>
              <a:sym typeface="Arial"/>
            </a:endParaRPr>
          </a:p>
          <a:p>
            <a:pPr algn="l" defTabSz="2438338">
              <a:lnSpc>
                <a:spcPct val="100000"/>
              </a:lnSpc>
              <a:spcBef>
                <a:spcPts val="2400"/>
              </a:spcBef>
              <a:defRPr sz="3800">
                <a:latin typeface="Helvetica"/>
                <a:ea typeface="Helvetica"/>
                <a:cs typeface="Helvetica"/>
                <a:sym typeface="Helvetica"/>
              </a:defRPr>
            </a:pPr>
            <a:endParaRPr>
              <a:latin typeface="Arial"/>
              <a:ea typeface="Arial"/>
              <a:cs typeface="Arial"/>
              <a:sym typeface="Arial"/>
            </a:endParaRPr>
          </a:p>
          <a:p>
            <a:pPr marL="726439" indent="-726439" algn="l" defTabSz="2438338">
              <a:lnSpc>
                <a:spcPct val="100000"/>
              </a:lnSpc>
              <a:spcBef>
                <a:spcPts val="2400"/>
              </a:spcBef>
              <a:buClr>
                <a:srgbClr val="000000"/>
              </a:buClr>
              <a:buSzPct val="100000"/>
              <a:buAutoNum type="arabicParenR" startAt="2"/>
              <a:defRPr sz="4400">
                <a:latin typeface="Times New Roman"/>
                <a:ea typeface="Times New Roman"/>
                <a:cs typeface="Times New Roman"/>
                <a:sym typeface="Times New Roman"/>
              </a:defRPr>
            </a:pPr>
            <a:r>
              <a:t>Beam energy scan program</a:t>
            </a:r>
            <a:endParaRPr>
              <a:latin typeface="Arial"/>
              <a:ea typeface="Arial"/>
              <a:cs typeface="Arial"/>
              <a:sym typeface="Arial"/>
            </a:endParaRPr>
          </a:p>
          <a:p>
            <a:pPr algn="l" defTabSz="2438338">
              <a:lnSpc>
                <a:spcPct val="100000"/>
              </a:lnSpc>
              <a:spcBef>
                <a:spcPts val="2400"/>
              </a:spcBef>
              <a:defRPr sz="3800">
                <a:latin typeface="Helvetica"/>
                <a:ea typeface="Helvetica"/>
                <a:cs typeface="Helvetica"/>
                <a:sym typeface="Helvetica"/>
              </a:defRPr>
            </a:pPr>
            <a:r>
              <a:rPr>
                <a:latin typeface="Arial"/>
                <a:ea typeface="Arial"/>
                <a:cs typeface="Arial"/>
                <a:sym typeface="Arial"/>
              </a:rPr>
              <a:t>    </a:t>
            </a:r>
            <a:r>
              <a:t>Locate the first-order phase boundary </a:t>
            </a:r>
          </a:p>
          <a:p>
            <a:pPr lvl="1" indent="0" algn="l" defTabSz="2438338">
              <a:lnSpc>
                <a:spcPct val="100000"/>
              </a:lnSpc>
              <a:spcBef>
                <a:spcPts val="2400"/>
              </a:spcBef>
              <a:defRPr sz="3800">
                <a:latin typeface="Helvetica"/>
                <a:ea typeface="Helvetica"/>
                <a:cs typeface="Helvetica"/>
                <a:sym typeface="Helvetica"/>
              </a:defRPr>
            </a:pPr>
            <a:r>
              <a:t>    Search for Critical Point</a:t>
            </a:r>
          </a:p>
        </p:txBody>
      </p:sp>
      <p:sp>
        <p:nvSpPr>
          <p:cNvPr id="172" name="A. Bazavov et al., Phys. Rev. D 85, 054503 (2012); K. Fukushima and C. Sasaki, Prog. Part. Nucl. Phys, 72, 99 (2013)"/>
          <p:cNvSpPr txBox="1"/>
          <p:nvPr/>
        </p:nvSpPr>
        <p:spPr>
          <a:xfrm>
            <a:off x="267931" y="12471759"/>
            <a:ext cx="16207650"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latin typeface="Helvetica Neue"/>
                <a:ea typeface="Helvetica Neue"/>
                <a:cs typeface="Helvetica Neue"/>
                <a:sym typeface="Helvetica Neue"/>
              </a:defRPr>
            </a:lvl1pPr>
          </a:lstStyle>
          <a:p>
            <a:r>
              <a:t>A. Bazavov et al., Phys. Rev. D 85, 054503 (2012); K. Fukushima and C. Sasaki, Prog. Part. Nucl. Phys, 72, 99 (2013)</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6" name="The widest map of the QCD phase diagram"/>
              <p:cNvSpPr txBox="1">
                <a:spLocks noGrp="1"/>
              </p:cNvSpPr>
              <p:nvPr>
                <p:ph type="body" sz="quarter" idx="1"/>
              </p:nvPr>
            </p:nvSpPr>
            <p:spPr>
              <a:xfrm>
                <a:off x="4832663" y="11043031"/>
                <a:ext cx="14718674" cy="2061662"/>
              </a:xfrm>
              <a:prstGeom prst="rect">
                <a:avLst/>
              </a:prstGeom>
            </p:spPr>
            <p:txBody>
              <a:bodyPr>
                <a:normAutofit/>
              </a:bodyPr>
              <a:lstStyle/>
              <a:p>
                <a:pPr marL="0" indent="0" algn="ctr" defTabSz="1901904">
                  <a:lnSpc>
                    <a:spcPct val="90000"/>
                  </a:lnSpc>
                  <a:spcBef>
                    <a:spcPts val="1800"/>
                  </a:spcBef>
                  <a:buSzTx/>
                  <a:buNone/>
                  <a:defRPr sz="3743"/>
                </a:pPr>
                <a:r>
                  <a:rPr lang="en-US" dirty="0"/>
                  <a:t>The widest map of the QCD phase diagram</a:t>
                </a:r>
              </a:p>
              <a:p>
                <a:pPr marL="0" indent="0" algn="ctr" defTabSz="1901904">
                  <a:lnSpc>
                    <a:spcPct val="90000"/>
                  </a:lnSpc>
                  <a:spcBef>
                    <a:spcPts val="1800"/>
                  </a:spcBef>
                  <a:buSzTx/>
                  <a:buNone/>
                  <a:defRPr sz="3743"/>
                </a:pPr>
                <a:endParaRPr lang="en-US" sz="1200" dirty="0"/>
              </a:p>
              <a:p>
                <a:pPr marL="0" indent="0" algn="ctr" defTabSz="1901904">
                  <a:lnSpc>
                    <a:spcPct val="90000"/>
                  </a:lnSpc>
                  <a:spcBef>
                    <a:spcPts val="1800"/>
                  </a:spcBef>
                  <a:buSzTx/>
                  <a:buNone/>
                  <a:defRPr sz="3432"/>
                </a:pPr>
                <a14:m>
                  <m:oMathPara xmlns:m="http://schemas.openxmlformats.org/officeDocument/2006/math">
                    <m:oMathParaPr>
                      <m:jc m:val="center"/>
                    </m:oMathParaPr>
                    <m:oMath xmlns:m="http://schemas.openxmlformats.org/officeDocument/2006/math">
                      <m:r>
                        <a:rPr lang="en-US" sz="3500" i="1">
                          <a:solidFill>
                            <a:srgbClr val="000000"/>
                          </a:solidFill>
                          <a:latin typeface="Cambria Math" panose="02040503050406030204" pitchFamily="18" charset="0"/>
                        </a:rPr>
                        <m:t>3&lt;</m:t>
                      </m:r>
                      <m:rad>
                        <m:radPr>
                          <m:degHide m:val="on"/>
                          <m:ctrlPr>
                            <a:rPr lang="ar-AE" sz="3500" i="1">
                              <a:solidFill>
                                <a:srgbClr val="000000"/>
                              </a:solidFill>
                              <a:latin typeface="Cambria Math" panose="02040503050406030204" pitchFamily="18" charset="0"/>
                            </a:rPr>
                          </m:ctrlPr>
                        </m:radPr>
                        <m:deg/>
                        <m:e>
                          <m:sSub>
                            <m:sSubPr>
                              <m:ctrlPr>
                                <a:rPr lang="ar-AE" sz="3500" i="1">
                                  <a:solidFill>
                                    <a:srgbClr val="000000"/>
                                  </a:solidFill>
                                  <a:latin typeface="Cambria Math" panose="02040503050406030204" pitchFamily="18" charset="0"/>
                                </a:rPr>
                              </m:ctrlPr>
                            </m:sSubPr>
                            <m:e>
                              <m:r>
                                <a:rPr lang="ar-AE" sz="3500" i="1">
                                  <a:solidFill>
                                    <a:srgbClr val="000000"/>
                                  </a:solidFill>
                                  <a:latin typeface="Cambria Math" panose="02040503050406030204" pitchFamily="18" charset="0"/>
                                </a:rPr>
                                <m:t>𝑠</m:t>
                              </m:r>
                            </m:e>
                            <m:sub>
                              <m:r>
                                <a:rPr lang="en-US" sz="3500" b="0" i="1" smtClean="0">
                                  <a:solidFill>
                                    <a:srgbClr val="000000"/>
                                  </a:solidFill>
                                  <a:latin typeface="Cambria Math" panose="02040503050406030204" pitchFamily="18" charset="0"/>
                                </a:rPr>
                                <m:t>𝑁𝑁</m:t>
                              </m:r>
                            </m:sub>
                          </m:sSub>
                        </m:e>
                      </m:rad>
                      <m:r>
                        <a:rPr lang="ar-AE" sz="3500" i="1">
                          <a:solidFill>
                            <a:srgbClr val="000000"/>
                          </a:solidFill>
                          <a:latin typeface="Cambria Math" panose="02040503050406030204" pitchFamily="18" charset="0"/>
                        </a:rPr>
                        <m:t>&lt;200</m:t>
                      </m:r>
                      <m:r>
                        <m:rPr>
                          <m:nor/>
                        </m:rPr>
                        <a:rPr lang="en-US" sz="3500" b="0" i="1" smtClean="0">
                          <a:solidFill>
                            <a:srgbClr val="000000"/>
                          </a:solidFill>
                          <a:latin typeface="Cambria Math" panose="02040503050406030204" pitchFamily="18" charset="0"/>
                        </a:rPr>
                        <m:t> </m:t>
                      </m:r>
                      <m:r>
                        <m:rPr>
                          <m:nor/>
                        </m:rPr>
                        <a:rPr lang="en-US" sz="3500">
                          <a:solidFill>
                            <a:srgbClr val="000000"/>
                          </a:solidFill>
                          <a:latin typeface="Cambria Math" panose="02040503050406030204" pitchFamily="18" charset="0"/>
                        </a:rPr>
                        <m:t>GeV</m:t>
                      </m:r>
                      <m:r>
                        <a:rPr lang="en-US" sz="3500" b="0" i="0" smtClean="0">
                          <a:solidFill>
                            <a:srgbClr val="000000"/>
                          </a:solidFill>
                          <a:latin typeface="Cambria Math" panose="02040503050406030204" pitchFamily="18" charset="0"/>
                        </a:rPr>
                        <m:t>,</m:t>
                      </m:r>
                      <m:r>
                        <a:rPr lang="en-US" sz="3500" b="0" i="1" smtClean="0">
                          <a:solidFill>
                            <a:srgbClr val="000000"/>
                          </a:solidFill>
                          <a:latin typeface="Cambria Math" panose="02040503050406030204" pitchFamily="18" charset="0"/>
                        </a:rPr>
                        <m:t> </m:t>
                      </m:r>
                      <m:r>
                        <a:rPr lang="en-US" sz="3500" i="1">
                          <a:solidFill>
                            <a:srgbClr val="000000"/>
                          </a:solidFill>
                          <a:latin typeface="Cambria Math" panose="02040503050406030204" pitchFamily="18" charset="0"/>
                        </a:rPr>
                        <m:t>760&gt;</m:t>
                      </m:r>
                      <m:sSub>
                        <m:sSubPr>
                          <m:ctrlPr>
                            <a:rPr lang="ar-AE" sz="3500" i="1">
                              <a:solidFill>
                                <a:srgbClr val="000000"/>
                              </a:solidFill>
                              <a:latin typeface="Cambria Math" panose="02040503050406030204" pitchFamily="18" charset="0"/>
                            </a:rPr>
                          </m:ctrlPr>
                        </m:sSubPr>
                        <m:e>
                          <m:r>
                            <a:rPr lang="ar-AE" sz="3500" i="1">
                              <a:solidFill>
                                <a:srgbClr val="000000"/>
                              </a:solidFill>
                              <a:latin typeface="Cambria Math" panose="02040503050406030204" pitchFamily="18" charset="0"/>
                            </a:rPr>
                            <m:t>𝜇</m:t>
                          </m:r>
                        </m:e>
                        <m:sub>
                          <m:r>
                            <a:rPr lang="ar-AE" sz="3500" i="1">
                              <a:solidFill>
                                <a:srgbClr val="000000"/>
                              </a:solidFill>
                              <a:latin typeface="Cambria Math" panose="02040503050406030204" pitchFamily="18" charset="0"/>
                            </a:rPr>
                            <m:t>𝐵</m:t>
                          </m:r>
                        </m:sub>
                      </m:sSub>
                      <m:r>
                        <a:rPr lang="ar-AE" sz="3500" i="1">
                          <a:solidFill>
                            <a:srgbClr val="000000"/>
                          </a:solidFill>
                          <a:latin typeface="Cambria Math" panose="02040503050406030204" pitchFamily="18" charset="0"/>
                        </a:rPr>
                        <m:t>&gt;25</m:t>
                      </m:r>
                      <m:r>
                        <m:rPr>
                          <m:nor/>
                        </m:rPr>
                        <a:rPr lang="en-US" sz="3500" b="0" i="1" smtClean="0">
                          <a:solidFill>
                            <a:srgbClr val="000000"/>
                          </a:solidFill>
                          <a:latin typeface="Cambria Math" panose="02040503050406030204" pitchFamily="18" charset="0"/>
                        </a:rPr>
                        <m:t> </m:t>
                      </m:r>
                      <m:r>
                        <m:rPr>
                          <m:nor/>
                        </m:rPr>
                        <a:rPr lang="en-US" sz="3500">
                          <a:solidFill>
                            <a:srgbClr val="000000"/>
                          </a:solidFill>
                          <a:latin typeface="Cambria Math" panose="02040503050406030204" pitchFamily="18" charset="0"/>
                        </a:rPr>
                        <m:t>MeV</m:t>
                      </m:r>
                    </m:oMath>
                  </m:oMathPara>
                </a14:m>
                <a:endParaRPr sz="4400" dirty="0"/>
              </a:p>
            </p:txBody>
          </p:sp>
        </mc:Choice>
        <mc:Fallback>
          <p:sp>
            <p:nvSpPr>
              <p:cNvPr id="176" name="The widest map of the QCD phase diagram"/>
              <p:cNvSpPr txBox="1">
                <a:spLocks noGrp="1" noRot="1" noChangeAspect="1" noMove="1" noResize="1" noEditPoints="1" noAdjustHandles="1" noChangeArrowheads="1" noChangeShapeType="1" noTextEdit="1"/>
              </p:cNvSpPr>
              <p:nvPr>
                <p:ph type="body" sz="quarter" idx="1"/>
              </p:nvPr>
            </p:nvSpPr>
            <p:spPr>
              <a:xfrm>
                <a:off x="4832663" y="11043031"/>
                <a:ext cx="14718674" cy="2061662"/>
              </a:xfrm>
              <a:prstGeom prst="rect">
                <a:avLst/>
              </a:prstGeom>
              <a:blipFill>
                <a:blip r:embed="rId3"/>
                <a:stretch>
                  <a:fillRect t="-6748"/>
                </a:stretch>
              </a:blipFill>
            </p:spPr>
            <p:txBody>
              <a:bodyPr/>
              <a:lstStyle/>
              <a:p>
                <a:r>
                  <a:rPr lang="en-US">
                    <a:noFill/>
                  </a:rPr>
                  <a:t> </a:t>
                </a:r>
              </a:p>
            </p:txBody>
          </p:sp>
        </mc:Fallback>
      </mc:AlternateContent>
      <p:sp>
        <p:nvSpPr>
          <p:cNvPr id="177" name="Slide Number"/>
          <p:cNvSpPr txBox="1">
            <a:spLocks noGrp="1"/>
          </p:cNvSpPr>
          <p:nvPr>
            <p:ph type="sldNum" sz="quarter" idx="2"/>
          </p:nvPr>
        </p:nvSpPr>
        <p:spPr>
          <a:xfrm>
            <a:off x="23090440" y="13104693"/>
            <a:ext cx="331471" cy="622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178" name="STAR Beam Energy Scan"/>
          <p:cNvSpPr txBox="1">
            <a:spLocks noGrp="1"/>
          </p:cNvSpPr>
          <p:nvPr>
            <p:ph type="title"/>
          </p:nvPr>
        </p:nvSpPr>
        <p:spPr>
          <a:prstGeom prst="rect">
            <a:avLst/>
          </a:prstGeom>
        </p:spPr>
        <p:txBody>
          <a:bodyPr/>
          <a:lstStyle>
            <a:lvl1pPr defTabSz="1755648">
              <a:defRPr sz="6048" spc="-60"/>
            </a:lvl1pPr>
          </a:lstStyle>
          <a:p>
            <a:r>
              <a:t>STAR Beam Energy Scan</a:t>
            </a:r>
          </a:p>
        </p:txBody>
      </p:sp>
      <p:pic>
        <p:nvPicPr>
          <p:cNvPr id="179" name="BESII_Statistics.pdf" descr="BESII_Statistics.pdf"/>
          <p:cNvPicPr>
            <a:picLocks noChangeAspect="1"/>
          </p:cNvPicPr>
          <p:nvPr/>
        </p:nvPicPr>
        <p:blipFill>
          <a:blip r:embed="rId4">
            <a:extLst/>
          </a:blip>
          <a:srcRect l="22" r="22"/>
          <a:stretch>
            <a:fillRect/>
          </a:stretch>
        </p:blipFill>
        <p:spPr>
          <a:xfrm>
            <a:off x="2501900" y="2222500"/>
            <a:ext cx="19385935" cy="8255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Initial spatial anisotropy → Pressure gradient → Momentum space anisotropy"/>
          <p:cNvSpPr txBox="1"/>
          <p:nvPr/>
        </p:nvSpPr>
        <p:spPr>
          <a:xfrm>
            <a:off x="4164031" y="3060208"/>
            <a:ext cx="16176628" cy="1000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2243271">
              <a:spcBef>
                <a:spcPts val="2200"/>
              </a:spcBef>
              <a:defRPr sz="4048">
                <a:latin typeface="Times New Roman"/>
                <a:ea typeface="Times New Roman"/>
                <a:cs typeface="Times New Roman"/>
                <a:sym typeface="Times New Roman"/>
              </a:defRPr>
            </a:lvl1pPr>
          </a:lstStyle>
          <a:p>
            <a:r>
              <a:t>Initial spatial anisotropy → Pressure gradient → Momentum space anisotropy</a:t>
            </a:r>
          </a:p>
        </p:txBody>
      </p:sp>
      <mc:AlternateContent xmlns:mc="http://schemas.openxmlformats.org/markup-compatibility/2006" xmlns:a14="http://schemas.microsoft.com/office/drawing/2010/main">
        <mc:Choice Requires="a14">
          <p:sp>
            <p:nvSpPr>
              <p:cNvPr id="196" name="Equation"/>
              <p:cNvSpPr txBox="1"/>
              <p:nvPr/>
            </p:nvSpPr>
            <p:spPr>
              <a:xfrm>
                <a:off x="11434126" y="4551979"/>
                <a:ext cx="9934931" cy="1405891"/>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r>
                        <a:rPr sz="3600" i="1">
                          <a:solidFill>
                            <a:srgbClr val="000000"/>
                          </a:solidFill>
                          <a:latin typeface="Cambria Math" panose="02040503050406030204" pitchFamily="18" charset="0"/>
                        </a:rPr>
                        <m:t>𝑬</m:t>
                      </m:r>
                      <m:f>
                        <m:fPr>
                          <m:ctrlPr>
                            <a:rPr sz="3600" i="1">
                              <a:solidFill>
                                <a:srgbClr val="000000"/>
                              </a:solidFill>
                              <a:latin typeface="Cambria Math" panose="02040503050406030204" pitchFamily="18" charset="0"/>
                            </a:rPr>
                          </m:ctrlPr>
                        </m:fPr>
                        <m:num>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𝒅</m:t>
                              </m:r>
                            </m:e>
                            <m:sup>
                              <m:r>
                                <a:rPr sz="3600" i="1">
                                  <a:solidFill>
                                    <a:srgbClr val="000000"/>
                                  </a:solidFill>
                                  <a:latin typeface="Cambria Math" panose="02040503050406030204" pitchFamily="18" charset="0"/>
                                </a:rPr>
                                <m:t>3</m:t>
                              </m:r>
                            </m:sup>
                          </m:sSup>
                          <m:r>
                            <a:rPr sz="3600" i="1">
                              <a:solidFill>
                                <a:srgbClr val="000000"/>
                              </a:solidFill>
                              <a:latin typeface="Cambria Math" panose="02040503050406030204" pitchFamily="18" charset="0"/>
                            </a:rPr>
                            <m:t>𝑵</m:t>
                          </m:r>
                        </m:num>
                        <m:den>
                          <m:r>
                            <a:rPr sz="3600" i="1">
                              <a:solidFill>
                                <a:srgbClr val="000000"/>
                              </a:solidFill>
                              <a:latin typeface="Cambria Math" panose="02040503050406030204" pitchFamily="18" charset="0"/>
                            </a:rPr>
                            <m:t>𝒅</m:t>
                          </m:r>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𝑝</m:t>
                              </m:r>
                            </m:e>
                            <m:sup>
                              <m:r>
                                <a:rPr sz="3600" i="1">
                                  <a:solidFill>
                                    <a:srgbClr val="000000"/>
                                  </a:solidFill>
                                  <a:latin typeface="Cambria Math" panose="02040503050406030204" pitchFamily="18" charset="0"/>
                                </a:rPr>
                                <m:t>3</m:t>
                              </m:r>
                            </m:sup>
                          </m:sSup>
                        </m:den>
                      </m:f>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0000"/>
                              </a:solidFill>
                              <a:latin typeface="Cambria Math" panose="02040503050406030204" pitchFamily="18" charset="0"/>
                            </a:rPr>
                            <m:t>1</m:t>
                          </m:r>
                        </m:num>
                        <m:den>
                          <m:r>
                            <a:rPr sz="3600" i="1">
                              <a:solidFill>
                                <a:srgbClr val="000000"/>
                              </a:solidFill>
                              <a:latin typeface="Cambria Math" panose="02040503050406030204" pitchFamily="18" charset="0"/>
                            </a:rPr>
                            <m:t>2</m:t>
                          </m:r>
                          <m:r>
                            <a:rPr sz="3600" i="1">
                              <a:solidFill>
                                <a:srgbClr val="000000"/>
                              </a:solidFill>
                              <a:latin typeface="Cambria Math" panose="02040503050406030204" pitchFamily="18" charset="0"/>
                            </a:rPr>
                            <m:t>𝜋</m:t>
                          </m:r>
                        </m:den>
                      </m:f>
                      <m:f>
                        <m:fPr>
                          <m:ctrlPr>
                            <a:rPr sz="3600" i="1">
                              <a:solidFill>
                                <a:srgbClr val="000000"/>
                              </a:solidFill>
                              <a:latin typeface="Cambria Math" panose="02040503050406030204" pitchFamily="18" charset="0"/>
                            </a:rPr>
                          </m:ctrlPr>
                        </m:fPr>
                        <m:num>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𝒅</m:t>
                              </m:r>
                            </m:e>
                            <m:sup>
                              <m:r>
                                <a:rPr sz="3600" i="1">
                                  <a:solidFill>
                                    <a:srgbClr val="000000"/>
                                  </a:solidFill>
                                  <a:latin typeface="Cambria Math" panose="02040503050406030204" pitchFamily="18" charset="0"/>
                                </a:rPr>
                                <m:t>2</m:t>
                              </m:r>
                            </m:sup>
                          </m:sSup>
                          <m:r>
                            <a:rPr sz="3600" i="1">
                              <a:solidFill>
                                <a:srgbClr val="000000"/>
                              </a:solidFill>
                              <a:latin typeface="Cambria Math" panose="02040503050406030204" pitchFamily="18" charset="0"/>
                            </a:rPr>
                            <m:t>𝑵</m:t>
                          </m:r>
                        </m:num>
                        <m:den>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𝒑</m:t>
                              </m:r>
                            </m:e>
                            <m:sub>
                              <m:r>
                                <a:rPr sz="3600" i="1">
                                  <a:solidFill>
                                    <a:srgbClr val="000000"/>
                                  </a:solidFill>
                                  <a:latin typeface="Cambria Math" panose="02040503050406030204" pitchFamily="18" charset="0"/>
                                </a:rPr>
                                <m:t>𝑇</m:t>
                              </m:r>
                            </m:sub>
                          </m:sSub>
                          <m:r>
                            <a:rPr sz="3600" i="1">
                              <a:solidFill>
                                <a:srgbClr val="000000"/>
                              </a:solidFill>
                              <a:latin typeface="Cambria Math" panose="02040503050406030204" pitchFamily="18" charset="0"/>
                            </a:rPr>
                            <m:t>𝒅</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𝒑</m:t>
                              </m:r>
                            </m:e>
                            <m:sub>
                              <m:r>
                                <a:rPr sz="3600" i="1">
                                  <a:solidFill>
                                    <a:srgbClr val="000000"/>
                                  </a:solidFill>
                                  <a:latin typeface="Cambria Math" panose="02040503050406030204" pitchFamily="18" charset="0"/>
                                </a:rPr>
                                <m:t>𝑇</m:t>
                              </m:r>
                            </m:sub>
                          </m:sSub>
                          <m:r>
                            <a:rPr sz="3600" i="1">
                              <a:solidFill>
                                <a:srgbClr val="000000"/>
                              </a:solidFill>
                              <a:latin typeface="Cambria Math" panose="02040503050406030204" pitchFamily="18" charset="0"/>
                            </a:rPr>
                            <m:t>𝒅𝒚</m:t>
                          </m:r>
                        </m:den>
                      </m:f>
                      <m:d>
                        <m:dPr>
                          <m:ctrlPr>
                            <a:rPr sz="3600" i="1">
                              <a:solidFill>
                                <a:srgbClr val="000000"/>
                              </a:solidFill>
                              <a:latin typeface="Cambria Math" panose="02040503050406030204" pitchFamily="18" charset="0"/>
                            </a:rPr>
                          </m:ctrlPr>
                        </m:dPr>
                        <m:e>
                          <m:r>
                            <a:rPr sz="3600" i="1">
                              <a:solidFill>
                                <a:srgbClr val="000000"/>
                              </a:solidFill>
                              <a:latin typeface="Cambria Math" panose="02040503050406030204" pitchFamily="18" charset="0"/>
                            </a:rPr>
                            <m:t>1+</m:t>
                          </m:r>
                          <m:limUpp>
                            <m:limUppPr>
                              <m:ctrlPr>
                                <a:rPr sz="3600" i="1">
                                  <a:solidFill>
                                    <a:srgbClr val="000000"/>
                                  </a:solidFill>
                                  <a:latin typeface="Cambria Math" panose="02040503050406030204" pitchFamily="18" charset="0"/>
                                </a:rPr>
                              </m:ctrlPr>
                            </m:limUppPr>
                            <m:e>
                              <m:limLow>
                                <m:limLowPr>
                                  <m:ctrlPr>
                                    <a:rPr sz="3600" i="1">
                                      <a:solidFill>
                                        <a:srgbClr val="000000"/>
                                      </a:solidFill>
                                      <a:latin typeface="Cambria Math" panose="02040503050406030204" pitchFamily="18" charset="0"/>
                                    </a:rPr>
                                  </m:ctrlPr>
                                </m:limLowPr>
                                <m:e>
                                  <m:r>
                                    <a:rPr sz="3600" i="1">
                                      <a:solidFill>
                                        <a:srgbClr val="000000"/>
                                      </a:solidFill>
                                      <a:latin typeface="Cambria Math" panose="02040503050406030204" pitchFamily="18" charset="0"/>
                                    </a:rPr>
                                    <m:t>∑</m:t>
                                  </m:r>
                                </m:e>
                                <m:lim>
                                  <m:r>
                                    <a:rPr sz="3600" i="1">
                                      <a:solidFill>
                                        <a:srgbClr val="000000"/>
                                      </a:solidFill>
                                      <a:latin typeface="Cambria Math" panose="02040503050406030204" pitchFamily="18" charset="0"/>
                                    </a:rPr>
                                    <m:t>1</m:t>
                                  </m:r>
                                </m:lim>
                              </m:limLow>
                            </m:e>
                            <m:lim>
                              <m:r>
                                <a:rPr sz="3600" i="1">
                                  <a:solidFill>
                                    <a:srgbClr val="000000"/>
                                  </a:solidFill>
                                  <a:latin typeface="Cambria Math" panose="02040503050406030204" pitchFamily="18" charset="0"/>
                                </a:rPr>
                                <m:t>∞</m:t>
                              </m:r>
                            </m:lim>
                          </m:limUpp>
                          <m:r>
                            <a:rPr sz="3600" i="1">
                              <a:solidFill>
                                <a:srgbClr val="000000"/>
                              </a:solidFill>
                              <a:latin typeface="Cambria Math" panose="02040503050406030204" pitchFamily="18" charset="0"/>
                            </a:rPr>
                            <m:t>2</m:t>
                          </m:r>
                          <m:sSub>
                            <m:sSubPr>
                              <m:ctrlPr>
                                <a:rPr sz="3600" i="1">
                                  <a:solidFill>
                                    <a:srgbClr val="000000"/>
                                  </a:solidFill>
                                  <a:latin typeface="Cambria Math" panose="02040503050406030204" pitchFamily="18" charset="0"/>
                                </a:rPr>
                              </m:ctrlPr>
                            </m:sSubPr>
                            <m:e>
                              <m:r>
                                <a:rPr sz="3600" i="1">
                                  <a:solidFill>
                                    <a:srgbClr val="FF0000"/>
                                  </a:solidFill>
                                  <a:latin typeface="Cambria Math" panose="02040503050406030204" pitchFamily="18" charset="0"/>
                                </a:rPr>
                                <m:t>𝑣</m:t>
                              </m:r>
                            </m:e>
                            <m:sub>
                              <m:r>
                                <a:rPr sz="3600" i="1">
                                  <a:solidFill>
                                    <a:srgbClr val="FF0000"/>
                                  </a:solidFill>
                                  <a:latin typeface="Cambria Math" panose="02040503050406030204" pitchFamily="18" charset="0"/>
                                </a:rPr>
                                <m:t>𝑛</m:t>
                              </m:r>
                            </m:sub>
                          </m:sSub>
                          <m:r>
                            <m:rPr>
                              <m:sty m:val="p"/>
                            </m:rPr>
                            <a:rPr sz="3600" i="1">
                              <a:solidFill>
                                <a:srgbClr val="000000"/>
                              </a:solidFill>
                              <a:latin typeface="Cambria Math" panose="02040503050406030204" pitchFamily="18" charset="0"/>
                            </a:rPr>
                            <m:t>cos</m:t>
                          </m:r>
                          <m:d>
                            <m:dPr>
                              <m:begChr m:val="["/>
                              <m:endChr m:val="]"/>
                              <m:ctrlPr>
                                <a:rPr sz="3600" i="1">
                                  <a:solidFill>
                                    <a:srgbClr val="000000"/>
                                  </a:solidFill>
                                  <a:latin typeface="Cambria Math" panose="02040503050406030204" pitchFamily="18" charset="0"/>
                                </a:rPr>
                              </m:ctrlPr>
                            </m:dPr>
                            <m:e>
                              <m:r>
                                <a:rPr sz="3600" i="1">
                                  <a:solidFill>
                                    <a:srgbClr val="000000"/>
                                  </a:solidFill>
                                  <a:latin typeface="Cambria Math" panose="02040503050406030204" pitchFamily="18" charset="0"/>
                                </a:rPr>
                                <m:t>𝒏</m:t>
                              </m:r>
                              <m:d>
                                <m:dPr>
                                  <m:ctrlPr>
                                    <a:rPr sz="3600" i="1">
                                      <a:solidFill>
                                        <a:srgbClr val="000000"/>
                                      </a:solidFill>
                                      <a:latin typeface="Cambria Math" panose="02040503050406030204" pitchFamily="18" charset="0"/>
                                    </a:rPr>
                                  </m:ctrlPr>
                                </m:dPr>
                                <m:e>
                                  <m:r>
                                    <a:rPr sz="3600" i="1">
                                      <a:solidFill>
                                        <a:srgbClr val="000000"/>
                                      </a:solidFill>
                                      <a:latin typeface="Cambria Math" panose="02040503050406030204" pitchFamily="18" charset="0"/>
                                    </a:rPr>
                                    <m:t>𝜙</m:t>
                                  </m:r>
                                  <m:r>
                                    <a:rPr sz="3600" i="1">
                                      <a:solidFill>
                                        <a:srgbClr val="000000"/>
                                      </a:solidFill>
                                      <a:latin typeface="Cambria Math" panose="02040503050406030204" pitchFamily="18" charset="0"/>
                                    </a:rPr>
                                    <m:t>−</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𝜓</m:t>
                                      </m:r>
                                    </m:e>
                                    <m:sub>
                                      <m:r>
                                        <a:rPr sz="3600" i="1">
                                          <a:solidFill>
                                            <a:srgbClr val="000000"/>
                                          </a:solidFill>
                                          <a:latin typeface="Cambria Math" panose="02040503050406030204" pitchFamily="18" charset="0"/>
                                        </a:rPr>
                                        <m:t>𝑟</m:t>
                                      </m:r>
                                    </m:sub>
                                  </m:sSub>
                                </m:e>
                              </m:d>
                            </m:e>
                          </m:d>
                        </m:e>
                      </m:d>
                    </m:oMath>
                  </m:oMathPara>
                </a14:m>
                <a:endParaRPr sz="3600"/>
              </a:p>
            </p:txBody>
          </p:sp>
        </mc:Choice>
        <mc:Fallback xmlns="">
          <p:sp>
            <p:nvSpPr>
              <p:cNvPr id="196" name="Equation"/>
              <p:cNvSpPr txBox="1">
                <a:spLocks noRot="1" noChangeAspect="1" noMove="1" noResize="1" noEditPoints="1" noAdjustHandles="1" noChangeArrowheads="1" noChangeShapeType="1" noTextEdit="1"/>
              </p:cNvSpPr>
              <p:nvPr/>
            </p:nvSpPr>
            <p:spPr>
              <a:xfrm>
                <a:off x="11434126" y="4551979"/>
                <a:ext cx="9934931" cy="1405891"/>
              </a:xfrm>
              <a:prstGeom prst="rect">
                <a:avLst/>
              </a:prstGeom>
              <a:blipFill>
                <a:blip r:embed="rId3"/>
                <a:stretch>
                  <a:fillRect l="-639"/>
                </a:stretch>
              </a:blipFill>
              <a:ln w="12700">
                <a:miter lim="400000"/>
              </a:ln>
            </p:spPr>
            <p:txBody>
              <a:bodyPr/>
              <a:lstStyle/>
              <a:p>
                <a:r>
                  <a:rPr lang="en-US">
                    <a:noFill/>
                  </a:rPr>
                  <a:t> </a:t>
                </a:r>
              </a:p>
            </p:txBody>
          </p:sp>
        </mc:Fallback>
      </mc:AlternateContent>
      <p:sp>
        <p:nvSpPr>
          <p:cNvPr id="197" name="directed flow"/>
          <p:cNvSpPr txBox="1"/>
          <p:nvPr/>
        </p:nvSpPr>
        <p:spPr>
          <a:xfrm>
            <a:off x="17767510" y="6529693"/>
            <a:ext cx="2818639"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defRPr sz="3600" spc="-36">
                <a:solidFill>
                  <a:srgbClr val="BB271A"/>
                </a:solidFill>
                <a:latin typeface="Avenir Next Medium"/>
                <a:ea typeface="Avenir Next Medium"/>
                <a:cs typeface="Avenir Next Medium"/>
                <a:sym typeface="Avenir Next Medium"/>
              </a:defRPr>
            </a:lvl1pPr>
          </a:lstStyle>
          <a:p>
            <a:r>
              <a:t>directed flow</a:t>
            </a:r>
          </a:p>
        </p:txBody>
      </p:sp>
      <p:sp>
        <p:nvSpPr>
          <p:cNvPr id="198" name="elliptic flow"/>
          <p:cNvSpPr txBox="1"/>
          <p:nvPr/>
        </p:nvSpPr>
        <p:spPr>
          <a:xfrm>
            <a:off x="18121383" y="7914318"/>
            <a:ext cx="2464766"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defRPr sz="3600" spc="-36">
                <a:solidFill>
                  <a:srgbClr val="BB271A"/>
                </a:solidFill>
                <a:latin typeface="Avenir Next Medium"/>
                <a:ea typeface="Avenir Next Medium"/>
                <a:cs typeface="Avenir Next Medium"/>
                <a:sym typeface="Avenir Next Medium"/>
              </a:defRPr>
            </a:lvl1pPr>
          </a:lstStyle>
          <a:p>
            <a:r>
              <a:t>elliptic flow</a:t>
            </a:r>
          </a:p>
        </p:txBody>
      </p:sp>
      <p:sp>
        <p:nvSpPr>
          <p:cNvPr id="199" name="Equation of State of the medium…"/>
          <p:cNvSpPr txBox="1">
            <a:spLocks noGrp="1"/>
          </p:cNvSpPr>
          <p:nvPr>
            <p:ph type="body" sz="quarter" idx="1"/>
          </p:nvPr>
        </p:nvSpPr>
        <p:spPr>
          <a:xfrm>
            <a:off x="11627611" y="9763330"/>
            <a:ext cx="11356914" cy="1825072"/>
          </a:xfrm>
          <a:prstGeom prst="rect">
            <a:avLst/>
          </a:prstGeom>
        </p:spPr>
        <p:txBody>
          <a:bodyPr/>
          <a:lstStyle/>
          <a:p>
            <a:pPr marL="726439" indent="-726439">
              <a:lnSpc>
                <a:spcPct val="90000"/>
              </a:lnSpc>
              <a:buClr>
                <a:srgbClr val="000000"/>
              </a:buClr>
              <a:buSzPct val="100000"/>
              <a:buAutoNum type="arabicParenR"/>
            </a:pPr>
            <a:r>
              <a:t>Equation of State of the medium</a:t>
            </a:r>
          </a:p>
          <a:p>
            <a:pPr marL="726439" indent="-726439">
              <a:lnSpc>
                <a:spcPct val="90000"/>
              </a:lnSpc>
              <a:buClr>
                <a:srgbClr val="000000"/>
              </a:buClr>
              <a:buSzPct val="100000"/>
              <a:buAutoNum type="arabicParenR"/>
            </a:pPr>
            <a:r>
              <a:t>Constituent interactions and degree of freedom</a:t>
            </a:r>
          </a:p>
        </p:txBody>
      </p:sp>
      <p:sp>
        <p:nvSpPr>
          <p:cNvPr id="200" name="Slide Number"/>
          <p:cNvSpPr txBox="1">
            <a:spLocks noGrp="1"/>
          </p:cNvSpPr>
          <p:nvPr>
            <p:ph type="sldNum" sz="quarter" idx="2"/>
          </p:nvPr>
        </p:nvSpPr>
        <p:spPr>
          <a:xfrm>
            <a:off x="23090440" y="13104693"/>
            <a:ext cx="331471" cy="622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201" name="Anisotropic flow"/>
          <p:cNvSpPr txBox="1">
            <a:spLocks noGrp="1"/>
          </p:cNvSpPr>
          <p:nvPr>
            <p:ph type="title"/>
          </p:nvPr>
        </p:nvSpPr>
        <p:spPr>
          <a:prstGeom prst="rect">
            <a:avLst/>
          </a:prstGeom>
        </p:spPr>
        <p:txBody>
          <a:bodyPr/>
          <a:lstStyle>
            <a:lvl1pPr defTabSz="1755648">
              <a:defRPr sz="6048" spc="-60"/>
            </a:lvl1pPr>
          </a:lstStyle>
          <a:p>
            <a:r>
              <a:t>Anisotropic flow</a:t>
            </a:r>
          </a:p>
        </p:txBody>
      </p:sp>
      <p:sp>
        <p:nvSpPr>
          <p:cNvPr id="202" name="Anisotropies in particle momentum distributions relative to the reaction planes or symmetry planes"/>
          <p:cNvSpPr txBox="1"/>
          <p:nvPr/>
        </p:nvSpPr>
        <p:spPr>
          <a:xfrm>
            <a:off x="2343470" y="1949705"/>
            <a:ext cx="20730584" cy="905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2267655">
              <a:lnSpc>
                <a:spcPct val="100000"/>
              </a:lnSpc>
              <a:spcBef>
                <a:spcPts val="2200"/>
              </a:spcBef>
              <a:defRPr sz="4092">
                <a:latin typeface="Times New Roman"/>
                <a:ea typeface="Times New Roman"/>
                <a:cs typeface="Times New Roman"/>
                <a:sym typeface="Times New Roman"/>
              </a:defRPr>
            </a:lvl1pPr>
          </a:lstStyle>
          <a:p>
            <a:r>
              <a:t>Anisotropies in particle momentum distributions relative to the reaction planes or symmetry planes</a:t>
            </a:r>
          </a:p>
        </p:txBody>
      </p:sp>
      <mc:AlternateContent xmlns:mc="http://schemas.openxmlformats.org/markup-compatibility/2006" xmlns:a14="http://schemas.microsoft.com/office/drawing/2010/main">
        <mc:Choice Requires="a14">
          <p:sp>
            <p:nvSpPr>
              <p:cNvPr id="203" name="Equation"/>
              <p:cNvSpPr txBox="1"/>
              <p:nvPr/>
            </p:nvSpPr>
            <p:spPr>
              <a:xfrm>
                <a:off x="11781344" y="6454255"/>
                <a:ext cx="4912693" cy="999745"/>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sSub>
                        <m:sSubPr>
                          <m:ctrlPr>
                            <a:rPr sz="3200" i="1">
                              <a:solidFill>
                                <a:srgbClr val="000000"/>
                              </a:solidFill>
                              <a:latin typeface="Cambria Math" panose="02040503050406030204" pitchFamily="18" charset="0"/>
                            </a:rPr>
                          </m:ctrlPr>
                        </m:sSubPr>
                        <m:e>
                          <m:r>
                            <a:rPr sz="3200" i="1">
                              <a:solidFill>
                                <a:srgbClr val="000000"/>
                              </a:solidFill>
                              <a:latin typeface="Cambria Math" panose="02040503050406030204" pitchFamily="18" charset="0"/>
                            </a:rPr>
                            <m:t>𝑣</m:t>
                          </m:r>
                        </m:e>
                        <m:sub>
                          <m:r>
                            <a:rPr sz="3200" i="1">
                              <a:solidFill>
                                <a:srgbClr val="000000"/>
                              </a:solidFill>
                              <a:latin typeface="Cambria Math" panose="02040503050406030204" pitchFamily="18" charset="0"/>
                            </a:rPr>
                            <m:t>1</m:t>
                          </m:r>
                        </m:sub>
                      </m:sSub>
                      <m:r>
                        <a:rPr sz="3200" i="1">
                          <a:solidFill>
                            <a:srgbClr val="000000"/>
                          </a:solidFill>
                          <a:latin typeface="Cambria Math" panose="02040503050406030204" pitchFamily="18" charset="0"/>
                        </a:rPr>
                        <m:t>=⟨</m:t>
                      </m:r>
                      <m:r>
                        <m:rPr>
                          <m:sty m:val="p"/>
                        </m:rPr>
                        <a:rPr sz="3200" i="1">
                          <a:solidFill>
                            <a:srgbClr val="000000"/>
                          </a:solidFill>
                          <a:latin typeface="Cambria Math" panose="02040503050406030204" pitchFamily="18" charset="0"/>
                        </a:rPr>
                        <m:t>cos</m:t>
                      </m:r>
                      <m:d>
                        <m:dPr>
                          <m:ctrlPr>
                            <a:rPr sz="3200" i="1">
                              <a:solidFill>
                                <a:srgbClr val="000000"/>
                              </a:solidFill>
                              <a:latin typeface="Cambria Math" panose="02040503050406030204" pitchFamily="18" charset="0"/>
                            </a:rPr>
                          </m:ctrlPr>
                        </m:dPr>
                        <m:e>
                          <m:r>
                            <a:rPr sz="3200" i="1">
                              <a:solidFill>
                                <a:srgbClr val="000000"/>
                              </a:solidFill>
                              <a:latin typeface="Cambria Math" panose="02040503050406030204" pitchFamily="18" charset="0"/>
                            </a:rPr>
                            <m:t>𝜙</m:t>
                          </m:r>
                          <m:r>
                            <a:rPr sz="3200" i="1">
                              <a:solidFill>
                                <a:srgbClr val="000000"/>
                              </a:solidFill>
                              <a:latin typeface="Cambria Math" panose="02040503050406030204" pitchFamily="18" charset="0"/>
                            </a:rPr>
                            <m:t>−</m:t>
                          </m:r>
                          <m:sSub>
                            <m:sSubPr>
                              <m:ctrlPr>
                                <a:rPr sz="3200" i="1">
                                  <a:solidFill>
                                    <a:srgbClr val="000000"/>
                                  </a:solidFill>
                                  <a:latin typeface="Cambria Math" panose="02040503050406030204" pitchFamily="18" charset="0"/>
                                </a:rPr>
                              </m:ctrlPr>
                            </m:sSubPr>
                            <m:e>
                              <m:r>
                                <a:rPr sz="3200" i="1">
                                  <a:solidFill>
                                    <a:srgbClr val="000000"/>
                                  </a:solidFill>
                                  <a:latin typeface="Cambria Math" panose="02040503050406030204" pitchFamily="18" charset="0"/>
                                </a:rPr>
                                <m:t>𝜓</m:t>
                              </m:r>
                            </m:e>
                            <m:sub>
                              <m:r>
                                <a:rPr sz="3200" i="1">
                                  <a:solidFill>
                                    <a:srgbClr val="000000"/>
                                  </a:solidFill>
                                  <a:latin typeface="Cambria Math" panose="02040503050406030204" pitchFamily="18" charset="0"/>
                                </a:rPr>
                                <m:t>𝑟</m:t>
                              </m:r>
                            </m:sub>
                          </m:sSub>
                        </m:e>
                      </m:d>
                      <m:r>
                        <a:rPr sz="3200" i="1">
                          <a:solidFill>
                            <a:srgbClr val="000000"/>
                          </a:solidFill>
                          <a:latin typeface="Cambria Math" panose="02040503050406030204" pitchFamily="18" charset="0"/>
                        </a:rPr>
                        <m:t>⟩=⟨</m:t>
                      </m:r>
                      <m:f>
                        <m:fPr>
                          <m:ctrlPr>
                            <a:rPr sz="3200" i="1">
                              <a:solidFill>
                                <a:srgbClr val="000000"/>
                              </a:solidFill>
                              <a:latin typeface="Cambria Math" panose="02040503050406030204" pitchFamily="18" charset="0"/>
                            </a:rPr>
                          </m:ctrlPr>
                        </m:fPr>
                        <m:num>
                          <m:sSub>
                            <m:sSubPr>
                              <m:ctrlPr>
                                <a:rPr sz="3200" i="1">
                                  <a:solidFill>
                                    <a:srgbClr val="000000"/>
                                  </a:solidFill>
                                  <a:latin typeface="Cambria Math" panose="02040503050406030204" pitchFamily="18" charset="0"/>
                                </a:rPr>
                              </m:ctrlPr>
                            </m:sSubPr>
                            <m:e>
                              <m:r>
                                <a:rPr sz="3200" i="1">
                                  <a:solidFill>
                                    <a:srgbClr val="000000"/>
                                  </a:solidFill>
                                  <a:latin typeface="Cambria Math" panose="02040503050406030204" pitchFamily="18" charset="0"/>
                                </a:rPr>
                                <m:t>𝑝</m:t>
                              </m:r>
                            </m:e>
                            <m:sub>
                              <m:r>
                                <a:rPr sz="3200" i="1">
                                  <a:solidFill>
                                    <a:srgbClr val="000000"/>
                                  </a:solidFill>
                                  <a:latin typeface="Cambria Math" panose="02040503050406030204" pitchFamily="18" charset="0"/>
                                </a:rPr>
                                <m:t>𝑥</m:t>
                              </m:r>
                            </m:sub>
                          </m:sSub>
                        </m:num>
                        <m:den>
                          <m:sSub>
                            <m:sSubPr>
                              <m:ctrlPr>
                                <a:rPr sz="3200" i="1">
                                  <a:solidFill>
                                    <a:srgbClr val="000000"/>
                                  </a:solidFill>
                                  <a:latin typeface="Cambria Math" panose="02040503050406030204" pitchFamily="18" charset="0"/>
                                </a:rPr>
                              </m:ctrlPr>
                            </m:sSubPr>
                            <m:e>
                              <m:r>
                                <a:rPr sz="3200" i="1">
                                  <a:solidFill>
                                    <a:srgbClr val="000000"/>
                                  </a:solidFill>
                                  <a:latin typeface="Cambria Math" panose="02040503050406030204" pitchFamily="18" charset="0"/>
                                </a:rPr>
                                <m:t>𝑝</m:t>
                              </m:r>
                            </m:e>
                            <m:sub>
                              <m:r>
                                <a:rPr sz="3200" i="1">
                                  <a:solidFill>
                                    <a:srgbClr val="000000"/>
                                  </a:solidFill>
                                  <a:latin typeface="Cambria Math" panose="02040503050406030204" pitchFamily="18" charset="0"/>
                                </a:rPr>
                                <m:t>𝑇</m:t>
                              </m:r>
                            </m:sub>
                          </m:sSub>
                        </m:den>
                      </m:f>
                      <m:r>
                        <a:rPr sz="3200" i="1">
                          <a:solidFill>
                            <a:srgbClr val="000000"/>
                          </a:solidFill>
                          <a:latin typeface="Cambria Math" panose="02040503050406030204" pitchFamily="18" charset="0"/>
                        </a:rPr>
                        <m:t>⟩</m:t>
                      </m:r>
                    </m:oMath>
                  </m:oMathPara>
                </a14:m>
                <a:endParaRPr sz="3200"/>
              </a:p>
            </p:txBody>
          </p:sp>
        </mc:Choice>
        <mc:Fallback xmlns="">
          <p:sp>
            <p:nvSpPr>
              <p:cNvPr id="203" name="Equation"/>
              <p:cNvSpPr txBox="1">
                <a:spLocks noRot="1" noChangeAspect="1" noMove="1" noResize="1" noEditPoints="1" noAdjustHandles="1" noChangeArrowheads="1" noChangeShapeType="1" noTextEdit="1"/>
              </p:cNvSpPr>
              <p:nvPr/>
            </p:nvSpPr>
            <p:spPr>
              <a:xfrm>
                <a:off x="11781344" y="6454255"/>
                <a:ext cx="4912693" cy="999745"/>
              </a:xfrm>
              <a:prstGeom prst="rect">
                <a:avLst/>
              </a:prstGeom>
              <a:blipFill>
                <a:blip r:embed="rId4"/>
                <a:stretch>
                  <a:fillRect r="-775" b="-3750"/>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Equation"/>
              <p:cNvSpPr txBox="1"/>
              <p:nvPr/>
            </p:nvSpPr>
            <p:spPr>
              <a:xfrm>
                <a:off x="11781344" y="7715208"/>
                <a:ext cx="5855812" cy="1171576"/>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sSub>
                        <m:sSubPr>
                          <m:ctrlPr>
                            <a:rPr sz="3000" i="1">
                              <a:solidFill>
                                <a:srgbClr val="000000"/>
                              </a:solidFill>
                              <a:latin typeface="Cambria Math" panose="02040503050406030204" pitchFamily="18" charset="0"/>
                            </a:rPr>
                          </m:ctrlPr>
                        </m:sSubPr>
                        <m:e>
                          <m:r>
                            <a:rPr sz="3000" i="1">
                              <a:solidFill>
                                <a:srgbClr val="000000"/>
                              </a:solidFill>
                              <a:latin typeface="Cambria Math" panose="02040503050406030204" pitchFamily="18" charset="0"/>
                            </a:rPr>
                            <m:t>𝑣</m:t>
                          </m:r>
                        </m:e>
                        <m:sub>
                          <m:r>
                            <a:rPr sz="3000" i="1">
                              <a:solidFill>
                                <a:srgbClr val="000000"/>
                              </a:solidFill>
                              <a:latin typeface="Cambria Math" panose="02040503050406030204" pitchFamily="18" charset="0"/>
                            </a:rPr>
                            <m:t>2</m:t>
                          </m:r>
                        </m:sub>
                      </m:sSub>
                      <m:r>
                        <a:rPr sz="3000" i="1">
                          <a:solidFill>
                            <a:srgbClr val="000000"/>
                          </a:solidFill>
                          <a:latin typeface="Cambria Math" panose="02040503050406030204" pitchFamily="18" charset="0"/>
                        </a:rPr>
                        <m:t>=⟨</m:t>
                      </m:r>
                      <m:r>
                        <m:rPr>
                          <m:sty m:val="p"/>
                        </m:rPr>
                        <a:rPr sz="3000" i="1">
                          <a:solidFill>
                            <a:srgbClr val="000000"/>
                          </a:solidFill>
                          <a:latin typeface="Cambria Math" panose="02040503050406030204" pitchFamily="18" charset="0"/>
                        </a:rPr>
                        <m:t>cos</m:t>
                      </m:r>
                      <m:d>
                        <m:dPr>
                          <m:begChr m:val="["/>
                          <m:endChr m:val="]"/>
                          <m:ctrlPr>
                            <a:rPr sz="3000" i="1">
                              <a:solidFill>
                                <a:srgbClr val="000000"/>
                              </a:solidFill>
                              <a:latin typeface="Cambria Math" panose="02040503050406030204" pitchFamily="18" charset="0"/>
                            </a:rPr>
                          </m:ctrlPr>
                        </m:dPr>
                        <m:e>
                          <m:r>
                            <a:rPr sz="3000" i="1">
                              <a:solidFill>
                                <a:srgbClr val="000000"/>
                              </a:solidFill>
                              <a:latin typeface="Cambria Math" panose="02040503050406030204" pitchFamily="18" charset="0"/>
                            </a:rPr>
                            <m:t>2(</m:t>
                          </m:r>
                          <m:r>
                            <a:rPr sz="3000" i="1">
                              <a:solidFill>
                                <a:srgbClr val="000000"/>
                              </a:solidFill>
                              <a:latin typeface="Cambria Math" panose="02040503050406030204" pitchFamily="18" charset="0"/>
                            </a:rPr>
                            <m:t>𝜙</m:t>
                          </m:r>
                          <m:r>
                            <a:rPr sz="3000" i="1">
                              <a:solidFill>
                                <a:srgbClr val="000000"/>
                              </a:solidFill>
                              <a:latin typeface="Cambria Math" panose="02040503050406030204" pitchFamily="18" charset="0"/>
                            </a:rPr>
                            <m:t>−</m:t>
                          </m:r>
                          <m:sSub>
                            <m:sSubPr>
                              <m:ctrlPr>
                                <a:rPr sz="3000" i="1">
                                  <a:solidFill>
                                    <a:srgbClr val="000000"/>
                                  </a:solidFill>
                                  <a:latin typeface="Cambria Math" panose="02040503050406030204" pitchFamily="18" charset="0"/>
                                </a:rPr>
                              </m:ctrlPr>
                            </m:sSubPr>
                            <m:e>
                              <m:r>
                                <a:rPr sz="3000" i="1">
                                  <a:solidFill>
                                    <a:srgbClr val="000000"/>
                                  </a:solidFill>
                                  <a:latin typeface="Cambria Math" panose="02040503050406030204" pitchFamily="18" charset="0"/>
                                </a:rPr>
                                <m:t>𝜓</m:t>
                              </m:r>
                            </m:e>
                            <m:sub>
                              <m:r>
                                <a:rPr sz="3000" i="1">
                                  <a:solidFill>
                                    <a:srgbClr val="000000"/>
                                  </a:solidFill>
                                  <a:latin typeface="Cambria Math" panose="02040503050406030204" pitchFamily="18" charset="0"/>
                                </a:rPr>
                                <m:t>𝑟</m:t>
                              </m:r>
                            </m:sub>
                          </m:sSub>
                          <m:r>
                            <a:rPr sz="3000" i="1">
                              <a:solidFill>
                                <a:srgbClr val="000000"/>
                              </a:solidFill>
                              <a:latin typeface="Cambria Math" panose="02040503050406030204" pitchFamily="18" charset="0"/>
                            </a:rPr>
                            <m:t>)</m:t>
                          </m:r>
                        </m:e>
                      </m:d>
                      <m:r>
                        <a:rPr sz="3000" i="1">
                          <a:solidFill>
                            <a:srgbClr val="000000"/>
                          </a:solidFill>
                          <a:latin typeface="Cambria Math" panose="02040503050406030204" pitchFamily="18" charset="0"/>
                        </a:rPr>
                        <m:t>⟩=⟨</m:t>
                      </m:r>
                      <m:f>
                        <m:fPr>
                          <m:ctrlPr>
                            <a:rPr sz="3000" i="1">
                              <a:solidFill>
                                <a:srgbClr val="000000"/>
                              </a:solidFill>
                              <a:latin typeface="Cambria Math" panose="02040503050406030204" pitchFamily="18" charset="0"/>
                            </a:rPr>
                          </m:ctrlPr>
                        </m:fPr>
                        <m:num>
                          <m:sSubSup>
                            <m:sSubSupPr>
                              <m:ctrlPr>
                                <a:rPr sz="3000" i="1">
                                  <a:solidFill>
                                    <a:srgbClr val="000000"/>
                                  </a:solidFill>
                                  <a:latin typeface="Cambria Math" panose="02040503050406030204" pitchFamily="18" charset="0"/>
                                </a:rPr>
                              </m:ctrlPr>
                            </m:sSubSupPr>
                            <m:e>
                              <m:r>
                                <a:rPr sz="3000" i="1">
                                  <a:solidFill>
                                    <a:srgbClr val="000000"/>
                                  </a:solidFill>
                                  <a:latin typeface="Cambria Math" panose="02040503050406030204" pitchFamily="18" charset="0"/>
                                </a:rPr>
                                <m:t>𝑝</m:t>
                              </m:r>
                            </m:e>
                            <m:sub>
                              <m:r>
                                <a:rPr sz="3000" i="1">
                                  <a:solidFill>
                                    <a:srgbClr val="000000"/>
                                  </a:solidFill>
                                  <a:latin typeface="Cambria Math" panose="02040503050406030204" pitchFamily="18" charset="0"/>
                                </a:rPr>
                                <m:t>𝑥</m:t>
                              </m:r>
                            </m:sub>
                            <m:sup>
                              <m:r>
                                <a:rPr sz="3000" i="1">
                                  <a:solidFill>
                                    <a:srgbClr val="000000"/>
                                  </a:solidFill>
                                  <a:latin typeface="Cambria Math" panose="02040503050406030204" pitchFamily="18" charset="0"/>
                                </a:rPr>
                                <m:t>2</m:t>
                              </m:r>
                            </m:sup>
                          </m:sSubSup>
                          <m:r>
                            <a:rPr sz="3000" i="1">
                              <a:solidFill>
                                <a:srgbClr val="000000"/>
                              </a:solidFill>
                              <a:latin typeface="Cambria Math" panose="02040503050406030204" pitchFamily="18" charset="0"/>
                            </a:rPr>
                            <m:t>−</m:t>
                          </m:r>
                          <m:sSubSup>
                            <m:sSubSupPr>
                              <m:ctrlPr>
                                <a:rPr sz="3000" i="1">
                                  <a:solidFill>
                                    <a:srgbClr val="000000"/>
                                  </a:solidFill>
                                  <a:latin typeface="Cambria Math" panose="02040503050406030204" pitchFamily="18" charset="0"/>
                                </a:rPr>
                              </m:ctrlPr>
                            </m:sSubSupPr>
                            <m:e>
                              <m:r>
                                <a:rPr sz="3000" i="1">
                                  <a:solidFill>
                                    <a:srgbClr val="000000"/>
                                  </a:solidFill>
                                  <a:latin typeface="Cambria Math" panose="02040503050406030204" pitchFamily="18" charset="0"/>
                                </a:rPr>
                                <m:t>𝑝</m:t>
                              </m:r>
                            </m:e>
                            <m:sub>
                              <m:r>
                                <a:rPr sz="3000" i="1">
                                  <a:solidFill>
                                    <a:srgbClr val="000000"/>
                                  </a:solidFill>
                                  <a:latin typeface="Cambria Math" panose="02040503050406030204" pitchFamily="18" charset="0"/>
                                </a:rPr>
                                <m:t>𝑦</m:t>
                              </m:r>
                            </m:sub>
                            <m:sup>
                              <m:r>
                                <a:rPr sz="3000" i="1">
                                  <a:solidFill>
                                    <a:srgbClr val="000000"/>
                                  </a:solidFill>
                                  <a:latin typeface="Cambria Math" panose="02040503050406030204" pitchFamily="18" charset="0"/>
                                </a:rPr>
                                <m:t>2</m:t>
                              </m:r>
                            </m:sup>
                          </m:sSubSup>
                        </m:num>
                        <m:den>
                          <m:sSubSup>
                            <m:sSubSupPr>
                              <m:ctrlPr>
                                <a:rPr sz="3000" i="1">
                                  <a:solidFill>
                                    <a:srgbClr val="000000"/>
                                  </a:solidFill>
                                  <a:latin typeface="Cambria Math" panose="02040503050406030204" pitchFamily="18" charset="0"/>
                                </a:rPr>
                              </m:ctrlPr>
                            </m:sSubSupPr>
                            <m:e>
                              <m:r>
                                <a:rPr sz="3000" i="1">
                                  <a:solidFill>
                                    <a:srgbClr val="000000"/>
                                  </a:solidFill>
                                  <a:latin typeface="Cambria Math" panose="02040503050406030204" pitchFamily="18" charset="0"/>
                                </a:rPr>
                                <m:t>𝑝</m:t>
                              </m:r>
                            </m:e>
                            <m:sub>
                              <m:r>
                                <a:rPr sz="3000" i="1">
                                  <a:solidFill>
                                    <a:srgbClr val="000000"/>
                                  </a:solidFill>
                                  <a:latin typeface="Cambria Math" panose="02040503050406030204" pitchFamily="18" charset="0"/>
                                </a:rPr>
                                <m:t>𝑥</m:t>
                              </m:r>
                            </m:sub>
                            <m:sup>
                              <m:r>
                                <a:rPr sz="3000" i="1">
                                  <a:solidFill>
                                    <a:srgbClr val="000000"/>
                                  </a:solidFill>
                                  <a:latin typeface="Cambria Math" panose="02040503050406030204" pitchFamily="18" charset="0"/>
                                </a:rPr>
                                <m:t>2</m:t>
                              </m:r>
                            </m:sup>
                          </m:sSubSup>
                          <m:r>
                            <a:rPr sz="3000" i="1">
                              <a:solidFill>
                                <a:srgbClr val="000000"/>
                              </a:solidFill>
                              <a:latin typeface="Cambria Math" panose="02040503050406030204" pitchFamily="18" charset="0"/>
                            </a:rPr>
                            <m:t>+</m:t>
                          </m:r>
                          <m:sSubSup>
                            <m:sSubSupPr>
                              <m:ctrlPr>
                                <a:rPr sz="3000" i="1">
                                  <a:solidFill>
                                    <a:srgbClr val="000000"/>
                                  </a:solidFill>
                                  <a:latin typeface="Cambria Math" panose="02040503050406030204" pitchFamily="18" charset="0"/>
                                </a:rPr>
                              </m:ctrlPr>
                            </m:sSubSupPr>
                            <m:e>
                              <m:r>
                                <a:rPr sz="3000" i="1">
                                  <a:solidFill>
                                    <a:srgbClr val="000000"/>
                                  </a:solidFill>
                                  <a:latin typeface="Cambria Math" panose="02040503050406030204" pitchFamily="18" charset="0"/>
                                </a:rPr>
                                <m:t>𝑝</m:t>
                              </m:r>
                            </m:e>
                            <m:sub>
                              <m:r>
                                <a:rPr sz="3000" i="1">
                                  <a:solidFill>
                                    <a:srgbClr val="000000"/>
                                  </a:solidFill>
                                  <a:latin typeface="Cambria Math" panose="02040503050406030204" pitchFamily="18" charset="0"/>
                                </a:rPr>
                                <m:t>𝑦</m:t>
                              </m:r>
                            </m:sub>
                            <m:sup>
                              <m:r>
                                <a:rPr sz="3000" i="1">
                                  <a:solidFill>
                                    <a:srgbClr val="000000"/>
                                  </a:solidFill>
                                  <a:latin typeface="Cambria Math" panose="02040503050406030204" pitchFamily="18" charset="0"/>
                                </a:rPr>
                                <m:t>2</m:t>
                              </m:r>
                            </m:sup>
                          </m:sSubSup>
                        </m:den>
                      </m:f>
                      <m:r>
                        <a:rPr sz="3000" i="1">
                          <a:solidFill>
                            <a:srgbClr val="000000"/>
                          </a:solidFill>
                          <a:latin typeface="Cambria Math" panose="02040503050406030204" pitchFamily="18" charset="0"/>
                        </a:rPr>
                        <m:t>⟩</m:t>
                      </m:r>
                    </m:oMath>
                  </m:oMathPara>
                </a14:m>
                <a:endParaRPr sz="3000"/>
              </a:p>
            </p:txBody>
          </p:sp>
        </mc:Choice>
        <mc:Fallback xmlns="">
          <p:sp>
            <p:nvSpPr>
              <p:cNvPr id="204" name="Equation"/>
              <p:cNvSpPr txBox="1">
                <a:spLocks noRot="1" noChangeAspect="1" noMove="1" noResize="1" noEditPoints="1" noAdjustHandles="1" noChangeArrowheads="1" noChangeShapeType="1" noTextEdit="1"/>
              </p:cNvSpPr>
              <p:nvPr/>
            </p:nvSpPr>
            <p:spPr>
              <a:xfrm>
                <a:off x="11781344" y="7715208"/>
                <a:ext cx="5855812" cy="1171576"/>
              </a:xfrm>
              <a:prstGeom prst="rect">
                <a:avLst/>
              </a:prstGeom>
              <a:blipFill>
                <a:blip r:embed="rId5"/>
                <a:stretch>
                  <a:fillRect r="-866"/>
                </a:stretch>
              </a:blipFill>
              <a:ln w="12700">
                <a:miter lim="400000"/>
              </a:ln>
            </p:spPr>
            <p:txBody>
              <a:bodyPr/>
              <a:lstStyle/>
              <a:p>
                <a:r>
                  <a:rPr lang="en-US">
                    <a:noFill/>
                  </a:rPr>
                  <a:t> </a:t>
                </a:r>
              </a:p>
            </p:txBody>
          </p:sp>
        </mc:Fallback>
      </mc:AlternateContent>
      <p:pic>
        <p:nvPicPr>
          <p:cNvPr id="205" name="anisotropy1.pdf" descr="anisotropy1.pdf"/>
          <p:cNvPicPr>
            <a:picLocks noChangeAspect="1"/>
          </p:cNvPicPr>
          <p:nvPr/>
        </p:nvPicPr>
        <p:blipFill>
          <a:blip r:embed="rId6">
            <a:extLst/>
          </a:blip>
          <a:stretch>
            <a:fillRect/>
          </a:stretch>
        </p:blipFill>
        <p:spPr>
          <a:xfrm>
            <a:off x="3747868" y="3885010"/>
            <a:ext cx="6695389" cy="8023769"/>
          </a:xfrm>
          <a:prstGeom prst="rect">
            <a:avLst/>
          </a:prstGeom>
          <a:ln w="12700">
            <a:miter lim="400000"/>
          </a:ln>
        </p:spPr>
      </p:pic>
      <p:sp>
        <p:nvSpPr>
          <p:cNvPr id="206" name="A. M. Poskanzer and S. A. Voloshin, Phys. Rev. C 58, 1671 (1998)"/>
          <p:cNvSpPr txBox="1"/>
          <p:nvPr/>
        </p:nvSpPr>
        <p:spPr>
          <a:xfrm>
            <a:off x="14430345" y="11808868"/>
            <a:ext cx="9118994" cy="44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A. M. Poskanzer and S. A. Voloshin, Phys. Rev. C 58, 1671 (1998)</a:t>
            </a:r>
          </a:p>
        </p:txBody>
      </p:sp>
      <p:sp>
        <p:nvSpPr>
          <p:cNvPr id="207" name="P. Danielewicz and R. Lacey, Science 298 (2002)"/>
          <p:cNvSpPr txBox="1"/>
          <p:nvPr/>
        </p:nvSpPr>
        <p:spPr>
          <a:xfrm>
            <a:off x="14430345" y="12143079"/>
            <a:ext cx="7112712"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P. Danielewicz and R. Lacey, Science 298 (2002)</a:t>
            </a:r>
          </a:p>
        </p:txBody>
      </p:sp>
      <p:sp>
        <p:nvSpPr>
          <p:cNvPr id="208" name="STAR Collaboration, Phys. Rev. Lett. 118, 212301 (2017)"/>
          <p:cNvSpPr txBox="1"/>
          <p:nvPr/>
        </p:nvSpPr>
        <p:spPr>
          <a:xfrm>
            <a:off x="14430345" y="12472288"/>
            <a:ext cx="7815394" cy="44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Phys. Rev. Lett. 118, 212301 (2017)</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Bounce-off: Positive flow in positive rapidity…"/>
          <p:cNvSpPr txBox="1">
            <a:spLocks noGrp="1"/>
          </p:cNvSpPr>
          <p:nvPr>
            <p:ph type="body" sz="quarter" idx="1"/>
          </p:nvPr>
        </p:nvSpPr>
        <p:spPr>
          <a:xfrm>
            <a:off x="3442420" y="11014788"/>
            <a:ext cx="18109281" cy="1822189"/>
          </a:xfrm>
          <a:prstGeom prst="rect">
            <a:avLst/>
          </a:prstGeom>
        </p:spPr>
        <p:txBody>
          <a:bodyPr/>
          <a:lstStyle/>
          <a:p>
            <a:pPr marL="697382" indent="-697382" defTabSz="2340805">
              <a:spcBef>
                <a:spcPts val="2300"/>
              </a:spcBef>
              <a:buClr>
                <a:srgbClr val="000000"/>
              </a:buClr>
              <a:buSzPct val="100000"/>
              <a:buAutoNum type="arabicParenR"/>
              <a:defRPr sz="4224"/>
            </a:pPr>
            <a:r>
              <a:t>Bounce-off: Positive flow in positive rapidity</a:t>
            </a:r>
          </a:p>
          <a:p>
            <a:pPr marL="697382" indent="-697382" defTabSz="2340805">
              <a:spcBef>
                <a:spcPts val="2300"/>
              </a:spcBef>
              <a:buClr>
                <a:srgbClr val="000000"/>
              </a:buClr>
              <a:buSzPct val="100000"/>
              <a:buAutoNum type="arabicParenR"/>
              <a:defRPr sz="4224"/>
            </a:pPr>
            <a:r>
              <a:t>Au+Au 3.83 GeV: anti-flow of kaon at low p</a:t>
            </a:r>
            <a:r>
              <a:rPr baseline="-5999"/>
              <a:t>T</a:t>
            </a:r>
            <a:r>
              <a:t> (&lt; 0.7 GeV/c) → Kaon potential?</a:t>
            </a:r>
          </a:p>
        </p:txBody>
      </p:sp>
      <p:sp>
        <p:nvSpPr>
          <p:cNvPr id="213" name="Slide Number"/>
          <p:cNvSpPr txBox="1">
            <a:spLocks noGrp="1"/>
          </p:cNvSpPr>
          <p:nvPr>
            <p:ph type="sldNum" sz="quarter" idx="2"/>
          </p:nvPr>
        </p:nvSpPr>
        <p:spPr>
          <a:xfrm>
            <a:off x="23090440" y="13104693"/>
            <a:ext cx="331471" cy="622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14" name="Motivation: Anti-flow of kaons"/>
          <p:cNvSpPr txBox="1">
            <a:spLocks noGrp="1"/>
          </p:cNvSpPr>
          <p:nvPr>
            <p:ph type="title"/>
          </p:nvPr>
        </p:nvSpPr>
        <p:spPr>
          <a:prstGeom prst="rect">
            <a:avLst/>
          </a:prstGeom>
        </p:spPr>
        <p:txBody>
          <a:bodyPr/>
          <a:lstStyle>
            <a:lvl1pPr defTabSz="1755648">
              <a:defRPr sz="6048" spc="-60"/>
            </a:lvl1pPr>
          </a:lstStyle>
          <a:p>
            <a:r>
              <a:t>Motivation: Anti-flow of kaons</a:t>
            </a:r>
          </a:p>
        </p:txBody>
      </p:sp>
      <p:pic>
        <p:nvPicPr>
          <p:cNvPr id="215" name="Image" descr="Image"/>
          <p:cNvPicPr>
            <a:picLocks noChangeAspect="1"/>
          </p:cNvPicPr>
          <p:nvPr/>
        </p:nvPicPr>
        <p:blipFill>
          <a:blip r:embed="rId3">
            <a:extLst/>
          </a:blip>
          <a:stretch>
            <a:fillRect/>
          </a:stretch>
        </p:blipFill>
        <p:spPr>
          <a:xfrm>
            <a:off x="13425747" y="2099544"/>
            <a:ext cx="7245633" cy="8648544"/>
          </a:xfrm>
          <a:prstGeom prst="rect">
            <a:avLst/>
          </a:prstGeom>
          <a:ln w="12700">
            <a:miter lim="400000"/>
          </a:ln>
        </p:spPr>
      </p:pic>
      <p:sp>
        <p:nvSpPr>
          <p:cNvPr id="216" name="E895 Collaboration, Phys. Rev. Lett. 85, 940 (2000)"/>
          <p:cNvSpPr txBox="1"/>
          <p:nvPr/>
        </p:nvSpPr>
        <p:spPr>
          <a:xfrm>
            <a:off x="14174976" y="1829390"/>
            <a:ext cx="7416744"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a:solidFill>
                  <a:srgbClr val="0433FF"/>
                </a:solidFill>
                <a:latin typeface="Helvetica Neue"/>
                <a:ea typeface="Helvetica Neue"/>
                <a:cs typeface="Helvetica Neue"/>
                <a:sym typeface="Helvetica Neue"/>
              </a:defRPr>
            </a:lvl1pPr>
          </a:lstStyle>
          <a:p>
            <a:r>
              <a:t>E895 Collaboration, Phys. Rev. Lett. 85, 940 (2000)</a:t>
            </a:r>
          </a:p>
        </p:txBody>
      </p:sp>
      <p:pic>
        <p:nvPicPr>
          <p:cNvPr id="217" name="paper_v1_midrapidity_spectators_Figure1a_SketchPlanes.pdf" descr="paper_v1_midrapidity_spectators_Figure1a_SketchPlanes.pdf"/>
          <p:cNvPicPr>
            <a:picLocks noChangeAspect="1"/>
          </p:cNvPicPr>
          <p:nvPr/>
        </p:nvPicPr>
        <p:blipFill>
          <a:blip r:embed="rId4">
            <a:extLst/>
          </a:blip>
          <a:stretch>
            <a:fillRect/>
          </a:stretch>
        </p:blipFill>
        <p:spPr>
          <a:xfrm>
            <a:off x="3287032" y="3846588"/>
            <a:ext cx="9144001" cy="5143501"/>
          </a:xfrm>
          <a:prstGeom prst="rect">
            <a:avLst/>
          </a:prstGeom>
          <a:ln w="12700">
            <a:miter lim="400000"/>
          </a:ln>
        </p:spPr>
      </p:pic>
      <p:sp>
        <p:nvSpPr>
          <p:cNvPr id="218" name="Figure taken from: Phys. Rev. Lett. 111, 232302 (2013)"/>
          <p:cNvSpPr txBox="1"/>
          <p:nvPr/>
        </p:nvSpPr>
        <p:spPr>
          <a:xfrm>
            <a:off x="4104853" y="1829390"/>
            <a:ext cx="7508359"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a:solidFill>
                  <a:srgbClr val="0433FF"/>
                </a:solidFill>
                <a:latin typeface="Helvetica Neue"/>
                <a:ea typeface="Helvetica Neue"/>
                <a:cs typeface="Helvetica Neue"/>
                <a:sym typeface="Helvetica Neue"/>
              </a:defRPr>
            </a:lvl1pPr>
          </a:lstStyle>
          <a:p>
            <a:r>
              <a:t>Figure taken from: Phys. Rev. Lett. 111, 232302 (2013)</a:t>
            </a:r>
          </a:p>
        </p:txBody>
      </p:sp>
      <p:sp>
        <p:nvSpPr>
          <p:cNvPr id="219" name="Arrow"/>
          <p:cNvSpPr/>
          <p:nvPr/>
        </p:nvSpPr>
        <p:spPr>
          <a:xfrm rot="18900000">
            <a:off x="8363862" y="4410533"/>
            <a:ext cx="2054636" cy="548133"/>
          </a:xfrm>
          <a:prstGeom prst="rightArrow">
            <a:avLst>
              <a:gd name="adj1" fmla="val 30773"/>
              <a:gd name="adj2" fmla="val 85227"/>
            </a:avLst>
          </a:prstGeom>
          <a:solidFill>
            <a:schemeClr val="accent4"/>
          </a:solidFill>
          <a:ln w="12700">
            <a:miter lim="400000"/>
          </a:ln>
        </p:spPr>
        <p:txBody>
          <a:bodyPr lIns="50800" tIns="50800" rIns="50800" bIns="50800" anchor="ctr"/>
          <a:lstStyle/>
          <a:p>
            <a:pPr defTabSz="1130300">
              <a:lnSpc>
                <a:spcPct val="100000"/>
              </a:lnSpc>
              <a:defRPr sz="3200">
                <a:solidFill>
                  <a:srgbClr val="FFFFFF"/>
                </a:solidFill>
                <a:latin typeface="Avenir Next Regular"/>
                <a:ea typeface="Avenir Next Regular"/>
                <a:cs typeface="Avenir Next Regular"/>
                <a:sym typeface="Avenir Next Regular"/>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200 GeV: Partonic collectivity…"/>
          <p:cNvSpPr txBox="1">
            <a:spLocks noGrp="1"/>
          </p:cNvSpPr>
          <p:nvPr>
            <p:ph type="body" sz="quarter" idx="1"/>
          </p:nvPr>
        </p:nvSpPr>
        <p:spPr>
          <a:xfrm>
            <a:off x="6744603" y="9805889"/>
            <a:ext cx="11935831" cy="3171441"/>
          </a:xfrm>
          <a:prstGeom prst="rect">
            <a:avLst/>
          </a:prstGeom>
        </p:spPr>
        <p:txBody>
          <a:bodyPr/>
          <a:lstStyle/>
          <a:p>
            <a:pPr marL="660399" indent="-660399">
              <a:buClr>
                <a:srgbClr val="000000"/>
              </a:buClr>
              <a:buSzPct val="100000"/>
              <a:buAutoNum type="arabicParenR"/>
            </a:pPr>
            <a:r>
              <a:t>200 GeV: Partonic collectivity</a:t>
            </a:r>
          </a:p>
          <a:p>
            <a:pPr marL="660399" indent="-660399">
              <a:buClr>
                <a:srgbClr val="000000"/>
              </a:buClr>
              <a:buSzPct val="100000"/>
              <a:buAutoNum type="arabicParenR"/>
            </a:pPr>
            <a:r>
              <a:t>3 GeV: Hadronic interaction dominates</a:t>
            </a:r>
          </a:p>
          <a:p>
            <a:pPr marL="660399" indent="-660399">
              <a:buClr>
                <a:srgbClr val="000000"/>
              </a:buClr>
              <a:buSzPct val="100000"/>
              <a:buAutoNum type="arabicParenR"/>
            </a:pPr>
            <a:r>
              <a:t>Change of degree of freedom: 3 → 7.7 GeV?</a:t>
            </a:r>
          </a:p>
        </p:txBody>
      </p:sp>
      <p:sp>
        <p:nvSpPr>
          <p:cNvPr id="224" name="Slide Number"/>
          <p:cNvSpPr txBox="1">
            <a:spLocks noGrp="1"/>
          </p:cNvSpPr>
          <p:nvPr>
            <p:ph type="sldNum" sz="quarter" idx="2"/>
          </p:nvPr>
        </p:nvSpPr>
        <p:spPr>
          <a:xfrm>
            <a:off x="23090440" y="13104693"/>
            <a:ext cx="331471" cy="622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225" name="Motivation: Elliptic flow"/>
          <p:cNvSpPr txBox="1">
            <a:spLocks noGrp="1"/>
          </p:cNvSpPr>
          <p:nvPr>
            <p:ph type="title"/>
          </p:nvPr>
        </p:nvSpPr>
        <p:spPr>
          <a:prstGeom prst="rect">
            <a:avLst/>
          </a:prstGeom>
        </p:spPr>
        <p:txBody>
          <a:bodyPr/>
          <a:lstStyle>
            <a:lvl1pPr defTabSz="1755648">
              <a:defRPr sz="6048" spc="-60"/>
            </a:lvl1pPr>
          </a:lstStyle>
          <a:p>
            <a:r>
              <a:t>Motivation: Elliptic flow</a:t>
            </a:r>
          </a:p>
        </p:txBody>
      </p:sp>
      <p:pic>
        <p:nvPicPr>
          <p:cNvPr id="226" name="fig4.pdf" descr="fig4.pdf"/>
          <p:cNvPicPr>
            <a:picLocks noChangeAspect="1"/>
          </p:cNvPicPr>
          <p:nvPr/>
        </p:nvPicPr>
        <p:blipFill>
          <a:blip r:embed="rId3">
            <a:extLst/>
          </a:blip>
          <a:stretch>
            <a:fillRect/>
          </a:stretch>
        </p:blipFill>
        <p:spPr>
          <a:xfrm>
            <a:off x="11337804" y="2274075"/>
            <a:ext cx="11031567" cy="5778440"/>
          </a:xfrm>
          <a:prstGeom prst="rect">
            <a:avLst/>
          </a:prstGeom>
          <a:ln w="12700">
            <a:miter lim="400000"/>
          </a:ln>
        </p:spPr>
      </p:pic>
      <p:sp>
        <p:nvSpPr>
          <p:cNvPr id="227" name="STAR Collaboration, Phys. Rev. Lett. 110, 142301 (2013)…"/>
          <p:cNvSpPr txBox="1"/>
          <p:nvPr/>
        </p:nvSpPr>
        <p:spPr>
          <a:xfrm>
            <a:off x="13112252" y="1905984"/>
            <a:ext cx="8512965" cy="769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300">
                <a:solidFill>
                  <a:srgbClr val="0433FF"/>
                </a:solidFill>
                <a:latin typeface="Helvetica Neue"/>
                <a:ea typeface="Helvetica Neue"/>
                <a:cs typeface="Helvetica Neue"/>
                <a:sym typeface="Helvetica Neue"/>
              </a:defRPr>
            </a:pPr>
            <a:r>
              <a:t>STAR Collaboration, Phys. Rev. Lett. 110, 142301 (2013)</a:t>
            </a:r>
          </a:p>
          <a:p>
            <a:pPr>
              <a:defRPr sz="2300">
                <a:solidFill>
                  <a:srgbClr val="0433FF"/>
                </a:solidFill>
                <a:latin typeface="Helvetica Neue"/>
                <a:ea typeface="Helvetica Neue"/>
                <a:cs typeface="Helvetica Neue"/>
                <a:sym typeface="Helvetica Neue"/>
              </a:defRPr>
            </a:pPr>
            <a:r>
              <a:t>Phys. Rev. C 93, 14907 (2016), Phys. Lett. B 827, 137003 (2022)</a:t>
            </a:r>
          </a:p>
        </p:txBody>
      </p:sp>
      <p:sp>
        <p:nvSpPr>
          <p:cNvPr id="228" name="STAR Collaboration, Phys. Rev. Lett. 118, 212301 (2017)"/>
          <p:cNvSpPr txBox="1"/>
          <p:nvPr/>
        </p:nvSpPr>
        <p:spPr>
          <a:xfrm>
            <a:off x="3271337" y="2066413"/>
            <a:ext cx="7624041" cy="44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solidFill>
                  <a:srgbClr val="0433FF"/>
                </a:solidFill>
                <a:latin typeface="Helvetica Neue"/>
                <a:ea typeface="Helvetica Neue"/>
                <a:cs typeface="Helvetica Neue"/>
                <a:sym typeface="Helvetica Neue"/>
              </a:defRPr>
            </a:lvl1pPr>
          </a:lstStyle>
          <a:p>
            <a:r>
              <a:t>STAR Collaboration, Phys. Rev. Lett. 118, 212301 (2017)</a:t>
            </a:r>
          </a:p>
        </p:txBody>
      </p:sp>
      <p:sp>
        <p:nvSpPr>
          <p:cNvPr id="229" name="Double Arrow"/>
          <p:cNvSpPr/>
          <p:nvPr/>
        </p:nvSpPr>
        <p:spPr>
          <a:xfrm rot="5400000">
            <a:off x="15154842" y="5052795"/>
            <a:ext cx="1824869" cy="529732"/>
          </a:xfrm>
          <a:prstGeom prst="leftRightArrow">
            <a:avLst>
              <a:gd name="adj1" fmla="val 32000"/>
              <a:gd name="adj2" fmla="val 87794"/>
            </a:avLst>
          </a:prstGeom>
          <a:solidFill>
            <a:schemeClr val="accent4"/>
          </a:solidFill>
          <a:ln w="12700">
            <a:miter lim="400000"/>
          </a:ln>
        </p:spPr>
        <p:txBody>
          <a:bodyPr lIns="50800" tIns="50800" rIns="50800" bIns="50800" anchor="ctr"/>
          <a:lstStyle/>
          <a:p>
            <a:pPr defTabSz="1130300">
              <a:lnSpc>
                <a:spcPct val="100000"/>
              </a:lnSpc>
              <a:defRPr sz="3200">
                <a:solidFill>
                  <a:srgbClr val="FFFFFF"/>
                </a:solidFill>
                <a:latin typeface="Avenir Next Regular"/>
                <a:ea typeface="Avenir Next Regular"/>
                <a:cs typeface="Avenir Next Regular"/>
                <a:sym typeface="Avenir Next Regular"/>
              </a:defRPr>
            </a:pPr>
            <a:endParaRPr/>
          </a:p>
        </p:txBody>
      </p:sp>
      <p:sp>
        <p:nvSpPr>
          <p:cNvPr id="230" name="?"/>
          <p:cNvSpPr txBox="1"/>
          <p:nvPr/>
        </p:nvSpPr>
        <p:spPr>
          <a:xfrm rot="900000">
            <a:off x="16237380" y="4688893"/>
            <a:ext cx="425451" cy="811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defRPr sz="5000" b="1" spc="-50">
                <a:solidFill>
                  <a:srgbClr val="BB271A"/>
                </a:solidFill>
                <a:latin typeface="Times New Roman"/>
                <a:ea typeface="Times New Roman"/>
                <a:cs typeface="Times New Roman"/>
                <a:sym typeface="Times New Roman"/>
              </a:defRPr>
            </a:lvl1pPr>
          </a:lstStyle>
          <a:p>
            <a:r>
              <a:t>?</a:t>
            </a:r>
          </a:p>
        </p:txBody>
      </p:sp>
      <p:pic>
        <p:nvPicPr>
          <p:cNvPr id="231" name="D0v2.pdf" descr="D0v2.pdf"/>
          <p:cNvPicPr>
            <a:picLocks noChangeAspect="1"/>
          </p:cNvPicPr>
          <p:nvPr/>
        </p:nvPicPr>
        <p:blipFill>
          <a:blip r:embed="rId4">
            <a:extLst/>
          </a:blip>
          <a:stretch>
            <a:fillRect/>
          </a:stretch>
        </p:blipFill>
        <p:spPr>
          <a:xfrm>
            <a:off x="2437957" y="2669612"/>
            <a:ext cx="8175335" cy="5346899"/>
          </a:xfrm>
          <a:prstGeom prst="rect">
            <a:avLst/>
          </a:prstGeom>
          <a:ln w="12700">
            <a:miter lim="400000"/>
          </a:ln>
        </p:spPr>
      </p:pic>
      <p:sp>
        <p:nvSpPr>
          <p:cNvPr id="232" name="Universal Scaling ➞ Parton freedom ➞ indication of sQGP"/>
          <p:cNvSpPr txBox="1"/>
          <p:nvPr/>
        </p:nvSpPr>
        <p:spPr>
          <a:xfrm>
            <a:off x="4886803" y="8410911"/>
            <a:ext cx="16176628" cy="1000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2438338">
              <a:spcBef>
                <a:spcPts val="2400"/>
              </a:spcBef>
              <a:defRPr sz="4400">
                <a:latin typeface="Times New Roman"/>
                <a:ea typeface="Times New Roman"/>
                <a:cs typeface="Times New Roman"/>
                <a:sym typeface="Times New Roman"/>
              </a:defRPr>
            </a:lvl1pPr>
          </a:lstStyle>
          <a:p>
            <a:r>
              <a:t>Universal Scaling ➞ Parton freedom ➞ indication of sQGP</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FXT_display.pdf" descr="FXT_display.pdf"/>
          <p:cNvPicPr>
            <a:picLocks noChangeAspect="1"/>
          </p:cNvPicPr>
          <p:nvPr/>
        </p:nvPicPr>
        <p:blipFill>
          <a:blip r:embed="rId3">
            <a:extLst/>
          </a:blip>
          <a:stretch>
            <a:fillRect/>
          </a:stretch>
        </p:blipFill>
        <p:spPr>
          <a:xfrm>
            <a:off x="15220160" y="1943100"/>
            <a:ext cx="8984702" cy="4850437"/>
          </a:xfrm>
          <a:prstGeom prst="rect">
            <a:avLst/>
          </a:prstGeom>
          <a:ln w="12700">
            <a:miter lim="400000"/>
          </a:ln>
        </p:spPr>
      </p:pic>
      <p:pic>
        <p:nvPicPr>
          <p:cNvPr id="184" name="STAR_detector.png" descr="STAR_detector.png"/>
          <p:cNvPicPr>
            <a:picLocks noChangeAspect="1"/>
          </p:cNvPicPr>
          <p:nvPr/>
        </p:nvPicPr>
        <p:blipFill>
          <a:blip r:embed="rId4">
            <a:extLst/>
          </a:blip>
          <a:srcRect t="436" b="436"/>
          <a:stretch>
            <a:fillRect/>
          </a:stretch>
        </p:blipFill>
        <p:spPr>
          <a:xfrm>
            <a:off x="5814" y="1986188"/>
            <a:ext cx="15332240" cy="10414002"/>
          </a:xfrm>
          <a:prstGeom prst="rect">
            <a:avLst/>
          </a:prstGeom>
          <a:ln w="12700">
            <a:miter lim="400000"/>
          </a:ln>
        </p:spPr>
      </p:pic>
      <p:sp>
        <p:nvSpPr>
          <p:cNvPr id="185" name="STAR Detector Upgrade:…"/>
          <p:cNvSpPr txBox="1">
            <a:spLocks noGrp="1"/>
          </p:cNvSpPr>
          <p:nvPr>
            <p:ph type="body" sz="quarter" idx="1"/>
          </p:nvPr>
        </p:nvSpPr>
        <p:spPr>
          <a:xfrm>
            <a:off x="15863410" y="7454026"/>
            <a:ext cx="8120978" cy="5716483"/>
          </a:xfrm>
          <a:prstGeom prst="rect">
            <a:avLst/>
          </a:prstGeom>
        </p:spPr>
        <p:txBody>
          <a:bodyPr/>
          <a:lstStyle/>
          <a:p>
            <a:pPr marL="0" indent="0">
              <a:lnSpc>
                <a:spcPct val="80000"/>
              </a:lnSpc>
              <a:buSzTx/>
              <a:buNone/>
              <a:defRPr sz="4100"/>
            </a:pPr>
            <a:r>
              <a:rPr dirty="0"/>
              <a:t>STAR Detector Upgrade: </a:t>
            </a:r>
          </a:p>
          <a:p>
            <a:pPr marL="676909" indent="-676909">
              <a:lnSpc>
                <a:spcPct val="60000"/>
              </a:lnSpc>
              <a:buClr>
                <a:srgbClr val="000000"/>
              </a:buClr>
              <a:buSzPct val="100000"/>
              <a:buAutoNum type="arabicParenR"/>
              <a:defRPr sz="4100"/>
            </a:pPr>
            <a:r>
              <a:rPr b="1" dirty="0">
                <a:solidFill>
                  <a:srgbClr val="BB271A"/>
                </a:solidFill>
              </a:rPr>
              <a:t>I</a:t>
            </a:r>
            <a:r>
              <a:rPr dirty="0"/>
              <a:t>nner-</a:t>
            </a:r>
            <a:r>
              <a:rPr b="1" dirty="0">
                <a:solidFill>
                  <a:srgbClr val="BB271A"/>
                </a:solidFill>
              </a:rPr>
              <a:t>T</a:t>
            </a:r>
            <a:r>
              <a:rPr dirty="0"/>
              <a:t>ime </a:t>
            </a:r>
            <a:r>
              <a:rPr b="1" dirty="0">
                <a:solidFill>
                  <a:srgbClr val="BB271A"/>
                </a:solidFill>
              </a:rPr>
              <a:t>P</a:t>
            </a:r>
            <a:r>
              <a:rPr dirty="0"/>
              <a:t>rojection </a:t>
            </a:r>
            <a:r>
              <a:rPr b="1" dirty="0">
                <a:solidFill>
                  <a:srgbClr val="BB271A"/>
                </a:solidFill>
              </a:rPr>
              <a:t>C</a:t>
            </a:r>
            <a:r>
              <a:rPr dirty="0"/>
              <a:t>hamber </a:t>
            </a:r>
          </a:p>
          <a:p>
            <a:pPr marL="1003300" indent="-457200">
              <a:lnSpc>
                <a:spcPct val="70000"/>
              </a:lnSpc>
              <a:buSzPct val="100000"/>
              <a:buBlip>
                <a:blip r:embed="rId5"/>
              </a:buBlip>
              <a:defRPr sz="3400">
                <a:latin typeface="Helvetica"/>
                <a:ea typeface="Helvetica"/>
                <a:cs typeface="Helvetica"/>
                <a:sym typeface="Helvetica"/>
              </a:defRPr>
            </a:pPr>
            <a:r>
              <a:rPr dirty="0"/>
              <a:t>Better track quality, |</a:t>
            </a:r>
            <a:r>
              <a:rPr dirty="0" err="1"/>
              <a:t>η</a:t>
            </a:r>
            <a:r>
              <a:rPr dirty="0"/>
              <a:t>| &lt; 1 ➞ </a:t>
            </a:r>
            <a:r>
              <a:rPr sz="4100" b="1" dirty="0">
                <a:solidFill>
                  <a:srgbClr val="BB271A"/>
                </a:solidFill>
                <a:latin typeface="Times New Roman"/>
                <a:ea typeface="Times New Roman"/>
                <a:cs typeface="Times New Roman"/>
                <a:sym typeface="Times New Roman"/>
              </a:rPr>
              <a:t>1.8</a:t>
            </a:r>
          </a:p>
          <a:p>
            <a:pPr marL="676909" indent="-676909">
              <a:lnSpc>
                <a:spcPct val="60000"/>
              </a:lnSpc>
              <a:buClr>
                <a:srgbClr val="000000"/>
              </a:buClr>
              <a:buSzPct val="100000"/>
              <a:buAutoNum type="arabicParenR" startAt="2"/>
              <a:defRPr sz="4100"/>
            </a:pPr>
            <a:r>
              <a:rPr b="1" dirty="0">
                <a:solidFill>
                  <a:srgbClr val="BB271A"/>
                </a:solidFill>
              </a:rPr>
              <a:t>E</a:t>
            </a:r>
            <a:r>
              <a:rPr dirty="0"/>
              <a:t>ndcap </a:t>
            </a:r>
            <a:r>
              <a:rPr b="1" dirty="0">
                <a:solidFill>
                  <a:srgbClr val="BB271A"/>
                </a:solidFill>
              </a:rPr>
              <a:t>T</a:t>
            </a:r>
            <a:r>
              <a:rPr dirty="0"/>
              <a:t>ime </a:t>
            </a:r>
            <a:r>
              <a:rPr b="1" dirty="0">
                <a:solidFill>
                  <a:srgbClr val="BB271A"/>
                </a:solidFill>
              </a:rPr>
              <a:t>O</a:t>
            </a:r>
            <a:r>
              <a:rPr dirty="0"/>
              <a:t>f </a:t>
            </a:r>
            <a:r>
              <a:rPr b="1" dirty="0">
                <a:solidFill>
                  <a:srgbClr val="BB271A"/>
                </a:solidFill>
              </a:rPr>
              <a:t>F</a:t>
            </a:r>
            <a:r>
              <a:rPr dirty="0"/>
              <a:t>light</a:t>
            </a:r>
          </a:p>
          <a:p>
            <a:pPr marL="1003300" indent="-457200">
              <a:lnSpc>
                <a:spcPct val="60000"/>
              </a:lnSpc>
              <a:buSzPct val="100000"/>
              <a:buBlip>
                <a:blip r:embed="rId5"/>
              </a:buBlip>
              <a:defRPr sz="3400">
                <a:latin typeface="Helvetica"/>
                <a:ea typeface="Helvetica"/>
                <a:cs typeface="Helvetica"/>
                <a:sym typeface="Helvetica"/>
              </a:defRPr>
            </a:pPr>
            <a:r>
              <a:rPr dirty="0"/>
              <a:t>Particle identification</a:t>
            </a:r>
          </a:p>
          <a:p>
            <a:pPr marL="643889" indent="-643889">
              <a:lnSpc>
                <a:spcPct val="60000"/>
              </a:lnSpc>
              <a:buClr>
                <a:srgbClr val="000000"/>
              </a:buClr>
              <a:buSzPct val="100000"/>
              <a:buAutoNum type="arabicParenR" startAt="3"/>
              <a:defRPr sz="3900"/>
            </a:pPr>
            <a:r>
              <a:rPr b="1" dirty="0">
                <a:solidFill>
                  <a:srgbClr val="BB271A"/>
                </a:solidFill>
              </a:rPr>
              <a:t>E</a:t>
            </a:r>
            <a:r>
              <a:rPr dirty="0"/>
              <a:t>vent </a:t>
            </a:r>
            <a:r>
              <a:rPr b="1" dirty="0">
                <a:solidFill>
                  <a:srgbClr val="BB271A"/>
                </a:solidFill>
              </a:rPr>
              <a:t>P</a:t>
            </a:r>
            <a:r>
              <a:rPr dirty="0"/>
              <a:t>lane </a:t>
            </a:r>
            <a:r>
              <a:rPr b="1" dirty="0">
                <a:solidFill>
                  <a:srgbClr val="BB271A"/>
                </a:solidFill>
              </a:rPr>
              <a:t>D</a:t>
            </a:r>
            <a:r>
              <a:rPr dirty="0"/>
              <a:t>etector</a:t>
            </a:r>
          </a:p>
          <a:p>
            <a:pPr marL="1003300" indent="-457200">
              <a:lnSpc>
                <a:spcPct val="70000"/>
              </a:lnSpc>
              <a:buSzPct val="100000"/>
              <a:buBlip>
                <a:blip r:embed="rId5"/>
              </a:buBlip>
              <a:defRPr sz="3400">
                <a:latin typeface="Helvetica"/>
                <a:ea typeface="Helvetica"/>
                <a:cs typeface="Helvetica"/>
                <a:sym typeface="Helvetica"/>
              </a:defRPr>
            </a:pPr>
            <a:r>
              <a:rPr dirty="0"/>
              <a:t>Event plane determination </a:t>
            </a:r>
            <a:br>
              <a:rPr dirty="0"/>
            </a:br>
            <a:r>
              <a:rPr dirty="0"/>
              <a:t>(2.1&lt; |</a:t>
            </a:r>
            <a:r>
              <a:rPr dirty="0" err="1"/>
              <a:t>η</a:t>
            </a:r>
            <a:r>
              <a:rPr dirty="0"/>
              <a:t>| &lt; 5.1)</a:t>
            </a:r>
          </a:p>
        </p:txBody>
      </p:sp>
      <p:sp>
        <p:nvSpPr>
          <p:cNvPr id="186" name="Slide Number"/>
          <p:cNvSpPr txBox="1">
            <a:spLocks noGrp="1"/>
          </p:cNvSpPr>
          <p:nvPr>
            <p:ph type="sldNum" sz="quarter" idx="2"/>
          </p:nvPr>
        </p:nvSpPr>
        <p:spPr>
          <a:xfrm>
            <a:off x="23090440" y="13104693"/>
            <a:ext cx="331471" cy="622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187" name="Experimental Setup"/>
          <p:cNvSpPr txBox="1">
            <a:spLocks noGrp="1"/>
          </p:cNvSpPr>
          <p:nvPr>
            <p:ph type="title"/>
          </p:nvPr>
        </p:nvSpPr>
        <p:spPr>
          <a:prstGeom prst="rect">
            <a:avLst/>
          </a:prstGeom>
        </p:spPr>
        <p:txBody>
          <a:bodyPr/>
          <a:lstStyle>
            <a:lvl1pPr defTabSz="1755648">
              <a:defRPr sz="6048" spc="-60"/>
            </a:lvl1pPr>
          </a:lstStyle>
          <a:p>
            <a:r>
              <a:t>Experimental Setup</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h_PID_TPC_TOF.pdf" descr="h_PID_TPC_TOF.pdf"/>
          <p:cNvPicPr>
            <a:picLocks noChangeAspect="1"/>
          </p:cNvPicPr>
          <p:nvPr/>
        </p:nvPicPr>
        <p:blipFill>
          <a:blip r:embed="rId3">
            <a:extLst/>
          </a:blip>
          <a:stretch>
            <a:fillRect/>
          </a:stretch>
        </p:blipFill>
        <p:spPr>
          <a:xfrm>
            <a:off x="1217967" y="3185372"/>
            <a:ext cx="21948066" cy="6270877"/>
          </a:xfrm>
          <a:prstGeom prst="rect">
            <a:avLst/>
          </a:prstGeom>
          <a:ln w="12700">
            <a:miter lim="400000"/>
          </a:ln>
        </p:spPr>
      </p:pic>
      <p:sp>
        <p:nvSpPr>
          <p:cNvPr id="248" name="Good particle identification capability based on TPC dE/dx and TOF m2"/>
          <p:cNvSpPr txBox="1">
            <a:spLocks noGrp="1"/>
          </p:cNvSpPr>
          <p:nvPr>
            <p:ph type="body" sz="quarter" idx="1"/>
          </p:nvPr>
        </p:nvSpPr>
        <p:spPr>
          <a:xfrm>
            <a:off x="4167753" y="10644813"/>
            <a:ext cx="16567810" cy="2229248"/>
          </a:xfrm>
          <a:prstGeom prst="rect">
            <a:avLst/>
          </a:prstGeom>
        </p:spPr>
        <p:txBody>
          <a:bodyPr/>
          <a:lstStyle/>
          <a:p>
            <a:pPr marL="0" indent="0">
              <a:buSzTx/>
              <a:buNone/>
            </a:pPr>
            <a:r>
              <a:t>Good particle identification capability based on TPC dE/dx and TOF m</a:t>
            </a:r>
            <a:r>
              <a:rPr baseline="31999"/>
              <a:t>2</a:t>
            </a:r>
          </a:p>
        </p:txBody>
      </p:sp>
      <p:sp>
        <p:nvSpPr>
          <p:cNvPr id="249" name="Slide Number"/>
          <p:cNvSpPr txBox="1">
            <a:spLocks noGrp="1"/>
          </p:cNvSpPr>
          <p:nvPr>
            <p:ph type="sldNum" sz="quarter" idx="2"/>
          </p:nvPr>
        </p:nvSpPr>
        <p:spPr>
          <a:xfrm>
            <a:off x="23090440" y="13104693"/>
            <a:ext cx="331471" cy="622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250" name="Particle Identification"/>
          <p:cNvSpPr txBox="1">
            <a:spLocks noGrp="1"/>
          </p:cNvSpPr>
          <p:nvPr>
            <p:ph type="title"/>
          </p:nvPr>
        </p:nvSpPr>
        <p:spPr>
          <a:prstGeom prst="rect">
            <a:avLst/>
          </a:prstGeom>
        </p:spPr>
        <p:txBody>
          <a:bodyPr/>
          <a:lstStyle>
            <a:lvl1pPr defTabSz="1755648">
              <a:defRPr sz="6048" spc="-60"/>
            </a:lvl1pPr>
          </a:lstStyle>
          <a:p>
            <a:r>
              <a:t>Particle Identification</a:t>
            </a:r>
          </a:p>
        </p:txBody>
      </p:sp>
      <p:sp>
        <p:nvSpPr>
          <p:cNvPr id="251" name="TPC"/>
          <p:cNvSpPr txBox="1"/>
          <p:nvPr/>
        </p:nvSpPr>
        <p:spPr>
          <a:xfrm>
            <a:off x="4469431" y="2661512"/>
            <a:ext cx="1215137" cy="7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4400" b="1" spc="-44">
                <a:latin typeface="Times New Roman"/>
                <a:ea typeface="Times New Roman"/>
                <a:cs typeface="Times New Roman"/>
                <a:sym typeface="Times New Roman"/>
              </a:defRPr>
            </a:lvl1pPr>
          </a:lstStyle>
          <a:p>
            <a:r>
              <a:t>TPC</a:t>
            </a:r>
          </a:p>
        </p:txBody>
      </p:sp>
      <p:sp>
        <p:nvSpPr>
          <p:cNvPr id="252" name="bTOF"/>
          <p:cNvSpPr txBox="1"/>
          <p:nvPr/>
        </p:nvSpPr>
        <p:spPr>
          <a:xfrm>
            <a:off x="11421332" y="2661512"/>
            <a:ext cx="1541336" cy="7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4400" b="1" spc="-44">
                <a:latin typeface="Times New Roman"/>
                <a:ea typeface="Times New Roman"/>
                <a:cs typeface="Times New Roman"/>
                <a:sym typeface="Times New Roman"/>
              </a:defRPr>
            </a:lvl1pPr>
          </a:lstStyle>
          <a:p>
            <a:r>
              <a:t>bTOF</a:t>
            </a:r>
          </a:p>
        </p:txBody>
      </p:sp>
      <p:sp>
        <p:nvSpPr>
          <p:cNvPr id="253" name="eTOF"/>
          <p:cNvSpPr txBox="1"/>
          <p:nvPr/>
        </p:nvSpPr>
        <p:spPr>
          <a:xfrm>
            <a:off x="18730810" y="2661512"/>
            <a:ext cx="1478580" cy="7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4400" b="1" spc="-44">
                <a:latin typeface="Times New Roman"/>
                <a:ea typeface="Times New Roman"/>
                <a:cs typeface="Times New Roman"/>
                <a:sym typeface="Times New Roman"/>
              </a:defRPr>
            </a:lvl1pPr>
          </a:lstStyle>
          <a:p>
            <a:r>
              <a:t>eTOF</a:t>
            </a:r>
          </a:p>
        </p:txBody>
      </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209</TotalTime>
  <Words>2762</Words>
  <Application>Microsoft Macintosh PowerPoint</Application>
  <PresentationFormat>Custom</PresentationFormat>
  <Paragraphs>271</Paragraphs>
  <Slides>28</Slides>
  <Notes>26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Arial</vt:lpstr>
      <vt:lpstr>Avenir Next Demi Bold</vt:lpstr>
      <vt:lpstr>Avenir Next Medium</vt:lpstr>
      <vt:lpstr>Avenir Next Regular</vt:lpstr>
      <vt:lpstr>Cambria Math</vt:lpstr>
      <vt:lpstr>Canela Bold</vt:lpstr>
      <vt:lpstr>Canela Deck Regular</vt:lpstr>
      <vt:lpstr>Canela Regular</vt:lpstr>
      <vt:lpstr>Canela Text Regular</vt:lpstr>
      <vt:lpstr>Helvetica</vt:lpstr>
      <vt:lpstr>Helvetica Neue</vt:lpstr>
      <vt:lpstr>Times New Roman</vt:lpstr>
      <vt:lpstr>23_ClassicWhite</vt:lpstr>
      <vt:lpstr>Collectivity in Heavy-Ion Collisions at High Baryon Density from STAR BES-II</vt:lpstr>
      <vt:lpstr>Outline</vt:lpstr>
      <vt:lpstr>Motivation</vt:lpstr>
      <vt:lpstr>STAR Beam Energy Scan</vt:lpstr>
      <vt:lpstr>Anisotropic flow</vt:lpstr>
      <vt:lpstr>Motivation: Anti-flow of kaons</vt:lpstr>
      <vt:lpstr>Motivation: Elliptic flow</vt:lpstr>
      <vt:lpstr>Experimental Setup</vt:lpstr>
      <vt:lpstr>Particle Identification</vt:lpstr>
      <vt:lpstr>Particle Acceptance</vt:lpstr>
      <vt:lpstr>Rapidity dependence of v1</vt:lpstr>
      <vt:lpstr>Anti-flow of Kaon</vt:lpstr>
      <vt:lpstr>pT dependence of v1 slope</vt:lpstr>
      <vt:lpstr>Energy dependence of v1 slope</vt:lpstr>
      <vt:lpstr>Energy dependence of ϕ v1</vt:lpstr>
      <vt:lpstr>Anisotropic flow</vt:lpstr>
      <vt:lpstr>pT dependence of v2 at 3.0 - 4.5 GeV</vt:lpstr>
      <vt:lpstr>Spectator shadowing effect</vt:lpstr>
      <vt:lpstr>Data-model comparsion: 3 GeV</vt:lpstr>
      <vt:lpstr>Data-model comparsion: 4.5 GeV</vt:lpstr>
      <vt:lpstr>NCQ scaling of v2 at 3 - 4.5 GeV</vt:lpstr>
      <vt:lpstr>Energy dependence of ⟨v_2⟩</vt:lpstr>
      <vt:lpstr>NCQ scaling from 3 - 19.6 GeV</vt:lpstr>
      <vt:lpstr>Summary</vt:lpstr>
      <vt:lpstr>Outlook: Future Measurements </vt:lpstr>
      <vt:lpstr>Outlook: Future Experiments </vt:lpstr>
      <vt:lpstr>Backup: NCQ scaling of antiparticles</vt:lpstr>
      <vt:lpstr>Backup: Spectator shadowing effect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Collectivity in Heavy-Ion Collisions at High Baryon Density from STAR BES-II</dc:title>
  <cp:lastModifiedBy>Like Liu</cp:lastModifiedBy>
  <cp:revision>18</cp:revision>
  <dcterms:modified xsi:type="dcterms:W3CDTF">2025-10-16T09:17:52Z</dcterms:modified>
</cp:coreProperties>
</file>