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7" r:id="rId2"/>
  </p:sldMasterIdLst>
  <p:notesMasterIdLst>
    <p:notesMasterId r:id="rId30"/>
  </p:notesMasterIdLst>
  <p:sldIdLst>
    <p:sldId id="1999" r:id="rId3"/>
    <p:sldId id="2790" r:id="rId4"/>
    <p:sldId id="481" r:id="rId5"/>
    <p:sldId id="2016" r:id="rId6"/>
    <p:sldId id="2776" r:id="rId7"/>
    <p:sldId id="1987" r:id="rId8"/>
    <p:sldId id="2716" r:id="rId9"/>
    <p:sldId id="2747" r:id="rId10"/>
    <p:sldId id="2713" r:id="rId11"/>
    <p:sldId id="2715" r:id="rId12"/>
    <p:sldId id="2749" r:id="rId13"/>
    <p:sldId id="2779" r:id="rId14"/>
    <p:sldId id="2000" r:id="rId15"/>
    <p:sldId id="2785" r:id="rId16"/>
    <p:sldId id="259" r:id="rId17"/>
    <p:sldId id="2748" r:id="rId18"/>
    <p:sldId id="2753" r:id="rId19"/>
    <p:sldId id="2769" r:id="rId20"/>
    <p:sldId id="2770" r:id="rId21"/>
    <p:sldId id="2022" r:id="rId22"/>
    <p:sldId id="2788" r:id="rId23"/>
    <p:sldId id="2786" r:id="rId24"/>
    <p:sldId id="2024" r:id="rId25"/>
    <p:sldId id="2009" r:id="rId26"/>
    <p:sldId id="1796" r:id="rId27"/>
    <p:sldId id="2783" r:id="rId28"/>
    <p:sldId id="2789" r:id="rId2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0D0D"/>
    <a:srgbClr val="0000FF"/>
    <a:srgbClr val="0D1689"/>
    <a:srgbClr val="FFF2C9"/>
    <a:srgbClr val="000000"/>
    <a:srgbClr val="1D3657"/>
    <a:srgbClr val="274873"/>
    <a:srgbClr val="302575"/>
    <a:srgbClr val="FFCDCD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82876" autoAdjust="0"/>
  </p:normalViewPr>
  <p:slideViewPr>
    <p:cSldViewPr snapToGrid="0">
      <p:cViewPr>
        <p:scale>
          <a:sx n="40" d="100"/>
          <a:sy n="40" d="100"/>
        </p:scale>
        <p:origin x="123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47431573029757E-2"/>
          <c:y val="8.6752552857765383E-2"/>
          <c:w val="0.93027739713994584"/>
          <c:h val="0.85003019335384156"/>
        </c:manualLayout>
      </c:layout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Sheet1!$B$4:$B$14</c:f>
              <c:numCache>
                <c:formatCode>General</c:formatCode>
                <c:ptCount val="11"/>
                <c:pt idx="0">
                  <c:v>43.335897360040903</c:v>
                </c:pt>
                <c:pt idx="1">
                  <c:v>96.902012363005142</c:v>
                </c:pt>
                <c:pt idx="2">
                  <c:v>137.0401401050072</c:v>
                </c:pt>
                <c:pt idx="3">
                  <c:v>216.6794868002045</c:v>
                </c:pt>
                <c:pt idx="4">
                  <c:v>306.43106892089122</c:v>
                </c:pt>
                <c:pt idx="5">
                  <c:v>433.358973600409</c:v>
                </c:pt>
                <c:pt idx="6">
                  <c:v>530.75418038862392</c:v>
                </c:pt>
                <c:pt idx="7">
                  <c:v>612.86213784178244</c:v>
                </c:pt>
                <c:pt idx="8">
                  <c:v>685.20070052503593</c:v>
                </c:pt>
                <c:pt idx="9">
                  <c:v>750.59976019180817</c:v>
                </c:pt>
                <c:pt idx="10">
                  <c:v>810.74040234837196</c:v>
                </c:pt>
              </c:numCache>
            </c:numRef>
          </c:xVal>
          <c:yVal>
            <c:numRef>
              <c:f>Sheet1!$C$4:$C$14</c:f>
              <c:numCache>
                <c:formatCode>General</c:formatCode>
                <c:ptCount val="11"/>
                <c:pt idx="0">
                  <c:v>62.08</c:v>
                </c:pt>
                <c:pt idx="1">
                  <c:v>63.66</c:v>
                </c:pt>
                <c:pt idx="2">
                  <c:v>60.02</c:v>
                </c:pt>
                <c:pt idx="3">
                  <c:v>51.07</c:v>
                </c:pt>
                <c:pt idx="4">
                  <c:v>40.880000000000003</c:v>
                </c:pt>
                <c:pt idx="5">
                  <c:v>27.21</c:v>
                </c:pt>
                <c:pt idx="6">
                  <c:v>17.100000000000001</c:v>
                </c:pt>
                <c:pt idx="7">
                  <c:v>8.83</c:v>
                </c:pt>
                <c:pt idx="8">
                  <c:v>1.97</c:v>
                </c:pt>
                <c:pt idx="9">
                  <c:v>-3.6179999999999999</c:v>
                </c:pt>
                <c:pt idx="10">
                  <c:v>-8.0440000000000005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237-46EB-8D51-1CBB94DBA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713744"/>
        <c:axId val="449729816"/>
      </c:scatterChart>
      <c:valAx>
        <c:axId val="449713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9729816"/>
        <c:crosses val="autoZero"/>
        <c:crossBetween val="midCat"/>
      </c:valAx>
      <c:valAx>
        <c:axId val="449729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9713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000F7-F820-4230-A153-2F12A9E9E6E4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767D9-7D01-4359-BBB4-A1E373FE9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94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767D9-7D01-4359-BBB4-A1E373FE99D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271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7ED4C-3D9F-8D52-F12C-DCB7DA267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B190E08-A30C-95F8-5306-D0CA66CD4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8DD979E-61F0-5745-7540-F207BD333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4D31E5-A549-9F95-D449-803E290F1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767D9-7D01-4359-BBB4-A1E373FE99D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972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767D9-7D01-4359-BBB4-A1E373FE99D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75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11175"/>
            <a:ext cx="4529138" cy="254793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664" y="3230253"/>
            <a:ext cx="7941310" cy="3056384"/>
          </a:xfrm>
          <a:noFill/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212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767D9-7D01-4359-BBB4-A1E373FE99D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92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767D9-7D01-4359-BBB4-A1E373FE99D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150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767D9-7D01-4359-BBB4-A1E373FE99D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6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3DDE7-F0ED-4D48-8C00-015DBCB985D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872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767D9-7D01-4359-BBB4-A1E373FE99D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463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754AC-EC1F-5A23-0A83-531A26E18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A05B5D0-9B76-41CE-25BC-976F6589E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D9BC1D-4287-0B05-34C6-0DB0637E0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CF8BF9-62E4-ED35-F224-1EA724733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B897F-173B-064E-B378-6CA075B79B2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551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DAF9F-FE06-D5E1-A501-F832EB351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E54463-000F-8A10-1588-4DBCFD40E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85E1500-814C-76CD-FB15-C73F848AA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652E5E-EDBD-4E4D-F3EE-94ED761EF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767D9-7D01-4359-BBB4-A1E373FE99D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70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5" indent="0" algn="ctr">
              <a:buNone/>
              <a:defRPr/>
            </a:lvl2pPr>
            <a:lvl3pPr marL="914309" indent="0" algn="ctr">
              <a:buNone/>
              <a:defRPr/>
            </a:lvl3pPr>
            <a:lvl4pPr marL="1371464" indent="0" algn="ctr">
              <a:buNone/>
              <a:defRPr/>
            </a:lvl4pPr>
            <a:lvl5pPr marL="1828617" indent="0" algn="ctr">
              <a:buNone/>
              <a:defRPr/>
            </a:lvl5pPr>
            <a:lvl6pPr marL="2285774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5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558F7-C5C8-4181-AE36-BBB92254F72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6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E9E9-F635-47A9-861C-90E13C07B1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B2BA-3115-47C4-ADBA-56B5592F031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4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C715-26E5-4133-BDAE-5A79F7A7F02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86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197600" y="1600205"/>
            <a:ext cx="538480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FA7C-DF5B-4A4E-8F45-F22FD0A4DA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01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581400"/>
            <a:ext cx="75184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39732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1727200" y="1447800"/>
            <a:ext cx="9448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E3D55-A798-49BE-82DD-000C20D830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7097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EB21-4262-4036-A224-5507ADBE51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3376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800"/>
            </a:lvl2pPr>
            <a:lvl3pPr marL="914332" indent="0">
              <a:buNone/>
              <a:defRPr sz="1600"/>
            </a:lvl3pPr>
            <a:lvl4pPr marL="1371498" indent="0">
              <a:buNone/>
              <a:defRPr sz="1400"/>
            </a:lvl4pPr>
            <a:lvl5pPr marL="1828662" indent="0">
              <a:buNone/>
              <a:defRPr sz="1400"/>
            </a:lvl5pPr>
            <a:lvl6pPr marL="2285830" indent="0">
              <a:buNone/>
              <a:defRPr sz="1400"/>
            </a:lvl6pPr>
            <a:lvl7pPr marL="2742994" indent="0">
              <a:buNone/>
              <a:defRPr sz="1400"/>
            </a:lvl7pPr>
            <a:lvl8pPr marL="3200160" indent="0">
              <a:buNone/>
              <a:defRPr sz="1400"/>
            </a:lvl8pPr>
            <a:lvl9pPr marL="3657326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B9507-77ED-47FD-A3B7-5FAC2586C2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0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65770" y="1981200"/>
            <a:ext cx="500591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74902" y="1981200"/>
            <a:ext cx="5005916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F9767-A549-487E-9395-DF3F0497A4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9083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60355-DCCB-4A0D-8B98-4A8888F2F5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0827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1F61-FD5B-45DB-A9CB-F262D9D0C8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388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1EA8-ACD2-4C36-B79E-AE3698D81E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93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EAE8D-CAA8-42B7-B92E-94A9887AB9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4941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14" y="273049"/>
            <a:ext cx="4011084" cy="1162051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5" y="273068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14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2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D59F7-FFF2-4792-8E02-0F7560CCE3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2789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5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2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25D4E-DCA9-4AD3-9B46-FFA912B6A7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4078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7F9AF-3F68-48AD-95DD-745015A9F9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7607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7"/>
            <a:ext cx="2743200" cy="5821363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7"/>
            <a:ext cx="8026400" cy="58213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5A2B7-7383-4993-8AC7-D9BBED30AA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7926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1265770" y="1981200"/>
            <a:ext cx="5005919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74902" y="1981200"/>
            <a:ext cx="5005916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1DF7A-FC72-426E-B71D-CD1B1E780D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289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5" indent="0">
              <a:buNone/>
              <a:defRPr sz="1800"/>
            </a:lvl2pPr>
            <a:lvl3pPr marL="914309" indent="0">
              <a:buNone/>
              <a:defRPr sz="1600"/>
            </a:lvl3pPr>
            <a:lvl4pPr marL="1371464" indent="0">
              <a:buNone/>
              <a:defRPr sz="1400"/>
            </a:lvl4pPr>
            <a:lvl5pPr marL="1828617" indent="0">
              <a:buNone/>
              <a:defRPr sz="1400"/>
            </a:lvl5pPr>
            <a:lvl6pPr marL="2285774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5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C0C3D-058E-4102-AF91-3A712A1D394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0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BAA2-6A0E-4CAE-A586-E1C9FA80CF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4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D144-7AAF-4485-B2FC-18905A9CFAC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4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662C-E276-4A39-9F98-027AC36C1A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DC16-2098-428C-89E5-F121B3A1DF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4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17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8" y="273070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1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2177-CB4A-411D-B2F2-693B2C4AFA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9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7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D89DE-C861-473C-8041-A57CBD7AC9A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0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94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94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94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B59A5-5FAF-4668-9AC9-132B8C6EB12D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3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155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309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46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617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1297" indent="-341297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325" indent="-284149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357" indent="-227002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533" indent="-227002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711" indent="-227002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349" indent="-22857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504" indent="-22857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657" indent="-22857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814" indent="-22857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5773" y="1981200"/>
            <a:ext cx="1021503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962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61535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000" b="0">
                <a:solidFill>
                  <a:srgbClr val="F8F8F8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96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 b="0">
                <a:solidFill>
                  <a:srgbClr val="F8F8F8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96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>
                <a:solidFill>
                  <a:srgbClr val="F8F8F8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047F1-36F0-47F5-9311-4BA4C685438B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42031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167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332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498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662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446077" indent="-44607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87391" indent="-43814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kumimoji="1" sz="2800">
          <a:solidFill>
            <a:schemeClr val="tx1"/>
          </a:solidFill>
          <a:latin typeface="+mn-lt"/>
          <a:ea typeface="+mn-ea"/>
        </a:defRPr>
      </a:lvl2pPr>
      <a:lvl3pPr marL="1292193" indent="-40162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79533" indent="-38416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4pPr>
      <a:lvl5pPr marL="2068462" indent="-38575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27111" indent="-38732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84276" indent="-38732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41442" indent="-38732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98609" indent="-38732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4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27.emf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tiff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chart" Target="../charts/char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3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8.png"/><Relationship Id="rId12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7.png"/><Relationship Id="rId11" Type="http://schemas.openxmlformats.org/officeDocument/2006/relationships/image" Target="../media/image51.jpeg"/><Relationship Id="rId5" Type="http://schemas.openxmlformats.org/officeDocument/2006/relationships/image" Target="../media/image46.png"/><Relationship Id="rId10" Type="http://schemas.openxmlformats.org/officeDocument/2006/relationships/image" Target="../media/image50.jpe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1.emf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-138023"/>
            <a:ext cx="12192000" cy="7154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5" name="Picture 26" descr="JPARCcor">
            <a:extLst>
              <a:ext uri="{FF2B5EF4-FFF2-40B4-BE49-F238E27FC236}">
                <a16:creationId xmlns:a16="http://schemas.microsoft.com/office/drawing/2014/main" id="{DE748ED3-4480-2B66-2A90-F0874FEF6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1506" r="7762" b="-877"/>
          <a:stretch/>
        </p:blipFill>
        <p:spPr bwMode="auto">
          <a:xfrm>
            <a:off x="0" y="2894062"/>
            <a:ext cx="9108769" cy="412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3F4674-2FA0-4AFC-8E90-147B080EC216}"/>
              </a:ext>
            </a:extLst>
          </p:cNvPr>
          <p:cNvSpPr txBox="1"/>
          <p:nvPr/>
        </p:nvSpPr>
        <p:spPr>
          <a:xfrm>
            <a:off x="6671506" y="5097823"/>
            <a:ext cx="5272148" cy="1405641"/>
          </a:xfrm>
          <a:prstGeom prst="rect">
            <a:avLst/>
          </a:prstGeom>
          <a:solidFill>
            <a:srgbClr val="0D0D0D">
              <a:alpha val="5098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r" defTabSz="1219170"/>
            <a:r>
              <a:rPr lang="en-US" altLang="ja-JP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</a:rPr>
              <a:t>Hiro Tamura (</a:t>
            </a: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</a:rPr>
              <a:t>田村 裕和）</a:t>
            </a:r>
            <a:endParaRPr lang="en-US" altLang="ja-JP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/>
            </a:endParaRPr>
          </a:p>
          <a:p>
            <a:pPr algn="r" defTabSz="1219170"/>
            <a:r>
              <a:rPr lang="en-US" altLang="ja-JP" sz="266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</a:rPr>
              <a:t>Tohoku University  (</a:t>
            </a:r>
            <a:r>
              <a:rPr lang="ja-JP" altLang="en-US" sz="266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</a:rPr>
              <a:t>東北大学）</a:t>
            </a:r>
            <a:endParaRPr lang="en-US" altLang="ja-JP" sz="2667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/>
            </a:endParaRPr>
          </a:p>
          <a:p>
            <a:pPr algn="r" defTabSz="1219170"/>
            <a:r>
              <a:rPr lang="en-US" altLang="ja-JP" sz="266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</a:rPr>
              <a:t>Japan Atomic Energy Agency</a:t>
            </a:r>
            <a:endParaRPr lang="ja-JP" altLang="en-US" sz="2667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/>
            </a:endParaRPr>
          </a:p>
        </p:txBody>
      </p:sp>
      <p:pic>
        <p:nvPicPr>
          <p:cNvPr id="4" name="Picture 43" descr="hs-2002-24-a-full_jpg">
            <a:extLst>
              <a:ext uri="{FF2B5EF4-FFF2-40B4-BE49-F238E27FC236}">
                <a16:creationId xmlns:a16="http://schemas.microsoft.com/office/drawing/2014/main" id="{F9D36F1F-E6B9-0CB8-0CEB-CA4B4D296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720" y="-138023"/>
            <a:ext cx="3077276" cy="303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33820BC5-5B2E-C282-2CEC-8908E6A61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424" y="1541503"/>
            <a:ext cx="10345695" cy="12003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1219170">
              <a:buNone/>
            </a:pPr>
            <a:r>
              <a:rPr lang="en-US" altLang="ja-JP" sz="3600" b="1" dirty="0">
                <a:solidFill>
                  <a:schemeClr val="bg1"/>
                </a:solidFill>
              </a:rPr>
              <a:t>Study of high-density matter in neutron stars via </a:t>
            </a:r>
            <a:r>
              <a:rPr lang="en-US" altLang="ja-JP" sz="3600" b="1" dirty="0" err="1">
                <a:solidFill>
                  <a:schemeClr val="bg1"/>
                </a:solidFill>
              </a:rPr>
              <a:t>hypernuclear</a:t>
            </a:r>
            <a:r>
              <a:rPr lang="en-US" altLang="ja-JP" sz="3600" b="1" dirty="0">
                <a:solidFill>
                  <a:schemeClr val="bg1"/>
                </a:solidFill>
              </a:rPr>
              <a:t> experiments</a:t>
            </a:r>
            <a:endParaRPr lang="ja-JP" altLang="ja-JP" sz="44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DCFEC3-C6DD-52D7-6155-28F90DF96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506" y="52778"/>
            <a:ext cx="4346036" cy="10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>
                    <a:alpha val="5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b="1" dirty="0">
                <a:solidFill>
                  <a:srgbClr val="FFFFFF"/>
                </a:solidFill>
              </a:rPr>
              <a:t>2025. 10. 17   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b="1" dirty="0">
                <a:solidFill>
                  <a:srgbClr val="FFFFFF"/>
                </a:solidFill>
              </a:rPr>
              <a:t>PHD2025@Wuhan</a:t>
            </a:r>
            <a:endParaRPr lang="ja-JP" alt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08772"/>
      </p:ext>
    </p:extLst>
  </p:cSld>
  <p:clrMapOvr>
    <a:masterClrMapping/>
  </p:clrMapOvr>
  <p:transition advTm="1455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490B3F-7EFC-3C69-411B-A92C3EDF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98" y="0"/>
            <a:ext cx="11384737" cy="1143000"/>
          </a:xfrm>
        </p:spPr>
        <p:txBody>
          <a:bodyPr/>
          <a:lstStyle/>
          <a:p>
            <a:r>
              <a:rPr lang="en-US" altLang="ja-JP" sz="3733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new </a:t>
            </a:r>
            <a:r>
              <a:rPr lang="en-US" altLang="ja-JP" sz="3200" b="1" u="sng" kern="12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h</a:t>
            </a:r>
            <a:r>
              <a:rPr kumimoji="1" lang="en-US" altLang="ja-JP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ypertriton</a:t>
            </a:r>
            <a:r>
              <a:rPr kumimoji="1" lang="en-US" altLang="ja-JP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lang="en-US" altLang="ja-JP" sz="3733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ja-JP" sz="3733" b="1" u="sng" baseline="-25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ja-JP" sz="3733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value from emulsion</a:t>
            </a:r>
            <a:endParaRPr lang="ja-JP" altLang="en-US" sz="3733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7C5C4F6-E07C-BA68-5675-5E1200C87E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48" t="22319" r="30704" b="9164"/>
          <a:stretch/>
        </p:blipFill>
        <p:spPr>
          <a:xfrm>
            <a:off x="5914067" y="1450581"/>
            <a:ext cx="6277932" cy="540741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BC046F-F52B-6CF1-1BD2-5116C7BBA4DB}"/>
              </a:ext>
            </a:extLst>
          </p:cNvPr>
          <p:cNvSpPr txBox="1"/>
          <p:nvPr/>
        </p:nvSpPr>
        <p:spPr>
          <a:xfrm>
            <a:off x="48947" y="1038035"/>
            <a:ext cx="6047053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spcBef>
                <a:spcPts val="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J-PARC E07 emulsion irradiated by K- beam was analyzed using machine learning to find </a:t>
            </a:r>
            <a:r>
              <a:rPr lang="en-US" altLang="ja-JP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ja-JP" sz="2400" baseline="-25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-&gt; </a:t>
            </a:r>
            <a:r>
              <a:rPr lang="en-US" altLang="ja-JP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altLang="ja-JP" sz="24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pPr marL="380990" indent="-380990">
              <a:spcBef>
                <a:spcPts val="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range was converted to the  </a:t>
            </a:r>
            <a:r>
              <a:rPr lang="en-US" altLang="ja-JP" sz="24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energy, where the systematic error was reduced down to 50 keV.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F9FF29D-3AE4-5097-0433-ED9BD97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63" t="16667" r="21503" b="13576"/>
          <a:stretch/>
        </p:blipFill>
        <p:spPr>
          <a:xfrm>
            <a:off x="749765" y="3786413"/>
            <a:ext cx="4645416" cy="307158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D76A11-3F36-C3FF-9D7D-7338F16AF12F}"/>
              </a:ext>
            </a:extLst>
          </p:cNvPr>
          <p:cNvSpPr txBox="1"/>
          <p:nvPr/>
        </p:nvSpPr>
        <p:spPr>
          <a:xfrm>
            <a:off x="1784412" y="3786413"/>
            <a:ext cx="6101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Pion range </a:t>
            </a:r>
            <a:endParaRPr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E97BC14-866F-7F01-E99D-404E77B59F86}"/>
              </a:ext>
            </a:extLst>
          </p:cNvPr>
          <p:cNvSpPr txBox="1"/>
          <p:nvPr/>
        </p:nvSpPr>
        <p:spPr>
          <a:xfrm>
            <a:off x="8585789" y="2748280"/>
            <a:ext cx="934487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13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</a:t>
            </a:r>
            <a:endParaRPr lang="ja-JP" altLang="en-US" sz="2133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C1EB3F0-DBEF-0CDC-CD44-C7810F14EBB2}"/>
              </a:ext>
            </a:extLst>
          </p:cNvPr>
          <p:cNvSpPr txBox="1"/>
          <p:nvPr/>
        </p:nvSpPr>
        <p:spPr>
          <a:xfrm>
            <a:off x="6339429" y="2442554"/>
            <a:ext cx="934487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13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ALICE</a:t>
            </a:r>
            <a:endParaRPr lang="ja-JP" altLang="en-US" sz="2133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0595C73-87BD-231E-AAC2-BD93D7DAFD89}"/>
              </a:ext>
            </a:extLst>
          </p:cNvPr>
          <p:cNvSpPr txBox="1"/>
          <p:nvPr/>
        </p:nvSpPr>
        <p:spPr>
          <a:xfrm>
            <a:off x="5209193" y="3252959"/>
            <a:ext cx="2616796" cy="58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altLang="ja-JP" sz="213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 emulsion</a:t>
            </a:r>
          </a:p>
          <a:p>
            <a:pPr algn="ctr">
              <a:lnSpc>
                <a:spcPts val="1867"/>
              </a:lnSpc>
            </a:pPr>
            <a:r>
              <a:rPr lang="en-US" altLang="ja-JP" sz="213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(averaged)</a:t>
            </a:r>
            <a:endParaRPr lang="ja-JP" altLang="en-US" sz="2133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4B9BA1-0280-5B35-7119-E30B965BEFC8}"/>
              </a:ext>
            </a:extLst>
          </p:cNvPr>
          <p:cNvSpPr txBox="1"/>
          <p:nvPr/>
        </p:nvSpPr>
        <p:spPr>
          <a:xfrm>
            <a:off x="7308419" y="1970573"/>
            <a:ext cx="2616796" cy="347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altLang="ja-JP" sz="2133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emulsion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8FA99A-C901-57AC-208C-80C025F4EC00}"/>
              </a:ext>
            </a:extLst>
          </p:cNvPr>
          <p:cNvSpPr txBox="1"/>
          <p:nvPr/>
        </p:nvSpPr>
        <p:spPr>
          <a:xfrm>
            <a:off x="1599050" y="4461338"/>
            <a:ext cx="1736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J-PARC E07 data </a:t>
            </a:r>
            <a:endParaRPr lang="ja-JP" altLang="en-US" b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62AF90-C7BA-DF2D-94C2-1F18AF4C2EC9}"/>
              </a:ext>
            </a:extLst>
          </p:cNvPr>
          <p:cNvSpPr txBox="1"/>
          <p:nvPr/>
        </p:nvSpPr>
        <p:spPr>
          <a:xfrm>
            <a:off x="7308419" y="1137741"/>
            <a:ext cx="38357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A.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Kasagi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et al., PTEP2025, 083D01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B6C547B-94D2-CD52-BE24-0067B9D30C29}"/>
              </a:ext>
            </a:extLst>
          </p:cNvPr>
          <p:cNvSpPr/>
          <p:nvPr/>
        </p:nvSpPr>
        <p:spPr>
          <a:xfrm>
            <a:off x="11334447" y="-79474"/>
            <a:ext cx="52770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latin typeface="Arial"/>
                <a:ea typeface="ＭＳ Ｐゴシック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909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1814" y="41791"/>
            <a:ext cx="8302910" cy="619125"/>
          </a:xfrm>
          <a:prstGeom prst="rect">
            <a:avLst/>
          </a:prstGeom>
          <a:noFill/>
        </p:spPr>
        <p:txBody>
          <a:bodyPr anchor="b"/>
          <a:lstStyle/>
          <a:p>
            <a:pPr algn="ctr"/>
            <a:r>
              <a:rPr lang="en-US" altLang="ja-JP" sz="2400" b="1" u="sng" dirty="0">
                <a:solidFill>
                  <a:schemeClr val="bg2"/>
                </a:solidFill>
              </a:rPr>
              <a:t>Charge Symmetry Breaking (CSB) in A=4 </a:t>
            </a:r>
            <a:r>
              <a:rPr lang="en-US" altLang="ja-JP" sz="2400" b="1" u="sng" dirty="0">
                <a:solidFill>
                  <a:schemeClr val="bg2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u="sng" dirty="0">
                <a:solidFill>
                  <a:schemeClr val="bg2"/>
                </a:solidFill>
              </a:rPr>
              <a:t> </a:t>
            </a:r>
            <a:r>
              <a:rPr lang="en-US" altLang="ja-JP" sz="2400" b="1" u="sng" dirty="0" err="1">
                <a:solidFill>
                  <a:schemeClr val="bg2"/>
                </a:solidFill>
              </a:rPr>
              <a:t>hypernuclei</a:t>
            </a:r>
            <a:endParaRPr lang="en-US" altLang="ja-JP" sz="2400" b="1" u="sng" dirty="0">
              <a:solidFill>
                <a:schemeClr val="bg2"/>
              </a:solidFill>
            </a:endParaRPr>
          </a:p>
        </p:txBody>
      </p:sp>
      <p:pic>
        <p:nvPicPr>
          <p:cNvPr id="84994" name="Picture 2" descr="C:\Users\Tamura\Desktop\HeMirror_MainzJPARC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557" y="809895"/>
            <a:ext cx="5398308" cy="380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45"/>
          <p:cNvSpPr>
            <a:spLocks noChangeArrowheads="1"/>
          </p:cNvSpPr>
          <p:nvPr/>
        </p:nvSpPr>
        <p:spPr bwMode="auto">
          <a:xfrm>
            <a:off x="3558260" y="1165341"/>
            <a:ext cx="2402061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1333" b="1" i="1" u="none" strike="noStrike" kern="1200" cap="none" spc="0" normalizeH="0" baseline="0" noProof="0" dirty="0" err="1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Bedjidian</a:t>
            </a:r>
            <a:r>
              <a:rPr kumimoji="1" lang="en-US" altLang="ja-JP" sz="1333" b="1" i="1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et al.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1333" b="1" i="1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PLB 83 (1979</a:t>
            </a:r>
            <a:r>
              <a:rPr kumimoji="1" lang="en-US" altLang="ja-JP" sz="1333" b="1" i="1" u="none" strike="noStrike" kern="1200" cap="none" spc="0" normalizeH="0" baseline="0" noProof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) 252 etc</a:t>
            </a:r>
            <a:r>
              <a:rPr kumimoji="1" lang="en-US" altLang="ja-JP" sz="1333" b="1" i="1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.</a:t>
            </a:r>
          </a:p>
        </p:txBody>
      </p:sp>
      <p:sp>
        <p:nvSpPr>
          <p:cNvPr id="84997" name="正方形/長方形 2"/>
          <p:cNvSpPr>
            <a:spLocks noChangeArrowheads="1"/>
          </p:cNvSpPr>
          <p:nvPr/>
        </p:nvSpPr>
        <p:spPr bwMode="auto">
          <a:xfrm>
            <a:off x="7941021" y="1061211"/>
            <a:ext cx="2191079" cy="878754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1" lang="ja-JP" altLang="en-US" sz="4267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85016" name="グループ化 2"/>
          <p:cNvGrpSpPr>
            <a:grpSpLocks/>
          </p:cNvGrpSpPr>
          <p:nvPr/>
        </p:nvGrpSpPr>
        <p:grpSpPr bwMode="auto">
          <a:xfrm>
            <a:off x="4200660" y="4134500"/>
            <a:ext cx="656452" cy="589595"/>
            <a:chOff x="516835" y="5149979"/>
            <a:chExt cx="660335" cy="587167"/>
          </a:xfrm>
        </p:grpSpPr>
        <p:sp>
          <p:nvSpPr>
            <p:cNvPr id="49" name="円/楕円 48"/>
            <p:cNvSpPr/>
            <p:nvPr/>
          </p:nvSpPr>
          <p:spPr bwMode="auto">
            <a:xfrm>
              <a:off x="516835" y="5149979"/>
              <a:ext cx="311004" cy="300368"/>
            </a:xfrm>
            <a:prstGeom prst="ellipse">
              <a:avLst/>
            </a:prstGeom>
            <a:gradFill flip="none" rotWithShape="1">
              <a:gsLst>
                <a:gs pos="40000">
                  <a:srgbClr val="038B3A"/>
                </a:gs>
                <a:gs pos="2000">
                  <a:srgbClr val="EBFFEB"/>
                </a:gs>
                <a:gs pos="100000">
                  <a:srgbClr val="01452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0" name="円/楕円 49"/>
            <p:cNvSpPr/>
            <p:nvPr/>
          </p:nvSpPr>
          <p:spPr bwMode="auto">
            <a:xfrm>
              <a:off x="703704" y="5456917"/>
              <a:ext cx="305048" cy="280229"/>
            </a:xfrm>
            <a:prstGeom prst="ellipse">
              <a:avLst/>
            </a:prstGeom>
            <a:gradFill flip="none" rotWithShape="1">
              <a:gsLst>
                <a:gs pos="44000">
                  <a:srgbClr val="2D2D8A">
                    <a:lumMod val="75000"/>
                  </a:srgbClr>
                </a:gs>
                <a:gs pos="2000">
                  <a:srgbClr val="2D2D8A">
                    <a:lumMod val="20000"/>
                    <a:lumOff val="80000"/>
                  </a:srgbClr>
                </a:gs>
                <a:gs pos="100000">
                  <a:srgbClr val="2D2D8A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1" name="円/楕円 50"/>
            <p:cNvSpPr/>
            <p:nvPr/>
          </p:nvSpPr>
          <p:spPr bwMode="auto">
            <a:xfrm>
              <a:off x="872122" y="5165063"/>
              <a:ext cx="305048" cy="288854"/>
            </a:xfrm>
            <a:prstGeom prst="ellipse">
              <a:avLst/>
            </a:prstGeom>
            <a:gradFill flip="none" rotWithShape="1">
              <a:gsLst>
                <a:gs pos="44000">
                  <a:srgbClr val="2D2D8A">
                    <a:lumMod val="75000"/>
                  </a:srgbClr>
                </a:gs>
                <a:gs pos="2000">
                  <a:srgbClr val="2D2D8A">
                    <a:lumMod val="20000"/>
                    <a:lumOff val="80000"/>
                  </a:srgbClr>
                </a:gs>
                <a:gs pos="100000">
                  <a:srgbClr val="2D2D8A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2" name="円/楕円 51"/>
            <p:cNvSpPr/>
            <p:nvPr/>
          </p:nvSpPr>
          <p:spPr bwMode="auto">
            <a:xfrm>
              <a:off x="702450" y="5262119"/>
              <a:ext cx="305048" cy="288854"/>
            </a:xfrm>
            <a:prstGeom prst="ellipse">
              <a:avLst/>
            </a:prstGeom>
            <a:gradFill flip="none" rotWithShape="1">
              <a:gsLst>
                <a:gs pos="46000">
                  <a:srgbClr val="DE0000"/>
                </a:gs>
                <a:gs pos="2000">
                  <a:srgbClr val="FFD5D5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8447976" y="3770426"/>
            <a:ext cx="1080362" cy="931178"/>
            <a:chOff x="4694017" y="3427561"/>
            <a:chExt cx="815673" cy="650271"/>
          </a:xfrm>
        </p:grpSpPr>
        <p:grpSp>
          <p:nvGrpSpPr>
            <p:cNvPr id="85005" name="グループ化 4"/>
            <p:cNvGrpSpPr>
              <a:grpSpLocks/>
            </p:cNvGrpSpPr>
            <p:nvPr/>
          </p:nvGrpSpPr>
          <p:grpSpPr bwMode="auto">
            <a:xfrm>
              <a:off x="4863995" y="3642063"/>
              <a:ext cx="500063" cy="435769"/>
              <a:chOff x="1493219" y="5135839"/>
              <a:chExt cx="667422" cy="580444"/>
            </a:xfrm>
          </p:grpSpPr>
          <p:sp>
            <p:nvSpPr>
              <p:cNvPr id="53" name="円/楕円 52"/>
              <p:cNvSpPr/>
              <p:nvPr/>
            </p:nvSpPr>
            <p:spPr bwMode="auto">
              <a:xfrm>
                <a:off x="1493219" y="5135839"/>
                <a:ext cx="312343" cy="304415"/>
              </a:xfrm>
              <a:prstGeom prst="ellipse">
                <a:avLst/>
              </a:prstGeom>
              <a:gradFill flip="none" rotWithShape="1">
                <a:gsLst>
                  <a:gs pos="40000">
                    <a:srgbClr val="038B3A"/>
                  </a:gs>
                  <a:gs pos="2000">
                    <a:srgbClr val="EBFFEB"/>
                  </a:gs>
                  <a:gs pos="100000">
                    <a:srgbClr val="01452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54" name="円/楕円 53"/>
              <p:cNvSpPr/>
              <p:nvPr/>
            </p:nvSpPr>
            <p:spPr bwMode="auto">
              <a:xfrm>
                <a:off x="1855593" y="5143790"/>
                <a:ext cx="305048" cy="291439"/>
              </a:xfrm>
              <a:prstGeom prst="ellipse">
                <a:avLst/>
              </a:prstGeom>
              <a:gradFill flip="none" rotWithShape="1">
                <a:gsLst>
                  <a:gs pos="44000">
                    <a:srgbClr val="2D2D8A">
                      <a:lumMod val="75000"/>
                    </a:srgbClr>
                  </a:gs>
                  <a:gs pos="2000">
                    <a:srgbClr val="2D2D8A">
                      <a:lumMod val="20000"/>
                      <a:lumOff val="80000"/>
                    </a:srgbClr>
                  </a:gs>
                  <a:gs pos="100000">
                    <a:srgbClr val="2D2D8A">
                      <a:lumMod val="5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55" name="円/楕円 54"/>
              <p:cNvSpPr/>
              <p:nvPr/>
            </p:nvSpPr>
            <p:spPr bwMode="auto">
              <a:xfrm>
                <a:off x="1657192" y="5427429"/>
                <a:ext cx="312343" cy="288854"/>
              </a:xfrm>
              <a:prstGeom prst="ellipse">
                <a:avLst/>
              </a:prstGeom>
              <a:gradFill flip="none" rotWithShape="1">
                <a:gsLst>
                  <a:gs pos="40000">
                    <a:srgbClr val="038B3A"/>
                  </a:gs>
                  <a:gs pos="2000">
                    <a:srgbClr val="EBFFEB"/>
                  </a:gs>
                  <a:gs pos="100000">
                    <a:srgbClr val="01452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56" name="円/楕円 55"/>
              <p:cNvSpPr/>
              <p:nvPr/>
            </p:nvSpPr>
            <p:spPr bwMode="auto">
              <a:xfrm>
                <a:off x="1672880" y="5260685"/>
                <a:ext cx="305048" cy="288854"/>
              </a:xfrm>
              <a:prstGeom prst="ellipse">
                <a:avLst/>
              </a:prstGeom>
              <a:gradFill flip="none" rotWithShape="1">
                <a:gsLst>
                  <a:gs pos="46000">
                    <a:srgbClr val="DE0000"/>
                  </a:gs>
                  <a:gs pos="2000">
                    <a:srgbClr val="FFD5D5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85017" name="Rectangle 87"/>
            <p:cNvSpPr>
              <a:spLocks noChangeArrowheads="1"/>
            </p:cNvSpPr>
            <p:nvPr/>
          </p:nvSpPr>
          <p:spPr bwMode="auto">
            <a:xfrm>
              <a:off x="4694017" y="3744735"/>
              <a:ext cx="249558" cy="265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ja-JP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38B3A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p</a:t>
              </a:r>
              <a:endParaRPr kumimoji="1" lang="ja-JP" altLang="en-US" sz="1867" b="1" i="0" u="none" strike="noStrike" kern="1200" cap="none" spc="0" normalizeH="0" baseline="30000" noProof="0" dirty="0">
                <a:ln>
                  <a:noFill/>
                </a:ln>
                <a:solidFill>
                  <a:srgbClr val="038B3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5018" name="Rectangle 87"/>
            <p:cNvSpPr>
              <a:spLocks noChangeArrowheads="1"/>
            </p:cNvSpPr>
            <p:nvPr/>
          </p:nvSpPr>
          <p:spPr bwMode="auto">
            <a:xfrm>
              <a:off x="5260132" y="3730283"/>
              <a:ext cx="249558" cy="265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ja-JP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352DA3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n</a:t>
              </a:r>
              <a:endParaRPr kumimoji="1" lang="ja-JP" altLang="en-US" sz="1867" b="1" i="0" u="none" strike="noStrike" kern="1200" cap="none" spc="0" normalizeH="0" baseline="30000" noProof="0" dirty="0">
                <a:ln>
                  <a:noFill/>
                </a:ln>
                <a:solidFill>
                  <a:srgbClr val="352DA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3" name="Rectangle 87"/>
            <p:cNvSpPr>
              <a:spLocks noChangeArrowheads="1"/>
            </p:cNvSpPr>
            <p:nvPr/>
          </p:nvSpPr>
          <p:spPr bwMode="auto">
            <a:xfrm>
              <a:off x="4972471" y="3427561"/>
              <a:ext cx="264081" cy="265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33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itchFamily="50" charset="-128"/>
                  <a:cs typeface="+mn-cs"/>
                </a:rPr>
                <a:t>L</a:t>
              </a:r>
              <a:endParaRPr kumimoji="1" lang="ja-JP" altLang="en-US" sz="1867" b="1" i="0" u="none" strike="noStrike" kern="1200" cap="none" spc="0" normalizeH="0" baseline="30000" noProof="0" dirty="0">
                <a:ln>
                  <a:noFill/>
                </a:ln>
                <a:solidFill>
                  <a:srgbClr val="330000">
                    <a:lumMod val="50000"/>
                    <a:lumOff val="50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85007" name="正方形/長方形 5"/>
          <p:cNvSpPr>
            <a:spLocks noChangeArrowheads="1"/>
          </p:cNvSpPr>
          <p:nvPr/>
        </p:nvSpPr>
        <p:spPr bwMode="auto">
          <a:xfrm>
            <a:off x="5060176" y="3885273"/>
            <a:ext cx="503252" cy="53228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267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008" name="正方形/長方形 79"/>
          <p:cNvSpPr>
            <a:spLocks noChangeArrowheads="1"/>
          </p:cNvSpPr>
          <p:nvPr/>
        </p:nvSpPr>
        <p:spPr bwMode="auto">
          <a:xfrm>
            <a:off x="7364811" y="4407906"/>
            <a:ext cx="961983" cy="530349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267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46" name="正方形/長方形 170"/>
          <p:cNvSpPr>
            <a:spLocks noChangeArrowheads="1"/>
          </p:cNvSpPr>
          <p:nvPr/>
        </p:nvSpPr>
        <p:spPr bwMode="auto">
          <a:xfrm>
            <a:off x="7297579" y="3989084"/>
            <a:ext cx="1048686" cy="584775"/>
          </a:xfrm>
          <a:prstGeom prst="rect">
            <a:avLst/>
          </a:prstGeom>
          <a:solidFill>
            <a:schemeClr val="tx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3000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4</a:t>
            </a:r>
            <a:r>
              <a:rPr kumimoji="1" lang="en-US" altLang="ja-JP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ymbol" pitchFamily="18" charset="2"/>
                <a:ea typeface="ＭＳ Ｐゴシック" pitchFamily="50" charset="-128"/>
                <a:cs typeface="+mn-cs"/>
              </a:rPr>
              <a:t>L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He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5010" name="正方形/長方形 1"/>
          <p:cNvSpPr>
            <a:spLocks noChangeArrowheads="1"/>
          </p:cNvSpPr>
          <p:nvPr/>
        </p:nvSpPr>
        <p:spPr bwMode="auto">
          <a:xfrm>
            <a:off x="7072064" y="1241389"/>
            <a:ext cx="1999515" cy="50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9" rIns="91436" bIns="45719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1" lang="en-US" altLang="ja-JP" sz="1333" b="1" i="1" u="none" strike="noStrike" kern="1200" cap="none" spc="0" normalizeH="0" baseline="0" noProof="0" dirty="0">
                <a:ln>
                  <a:noFill/>
                </a:ln>
                <a:solidFill>
                  <a:srgbClr val="FF191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T.O. Yamamoto et al.,</a:t>
            </a:r>
          </a:p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1" lang="en-US" altLang="ja-JP" sz="1333" b="1" i="1" u="none" strike="noStrike" kern="1200" cap="none" spc="0" normalizeH="0" baseline="0" noProof="0" dirty="0">
                <a:ln>
                  <a:noFill/>
                </a:ln>
                <a:solidFill>
                  <a:srgbClr val="FF191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PRL 115 (2015) 222501</a:t>
            </a:r>
            <a:endParaRPr kumimoji="1" lang="ja-JP" altLang="en-US" sz="1333" b="1" i="1" u="none" strike="noStrike" kern="1200" cap="none" spc="0" normalizeH="0" baseline="0" noProof="0" dirty="0">
              <a:ln>
                <a:noFill/>
              </a:ln>
              <a:solidFill>
                <a:srgbClr val="FF191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5097946" y="3584827"/>
            <a:ext cx="1200473" cy="6388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5867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1" name="正方形/長方形 40"/>
          <p:cNvSpPr/>
          <p:nvPr/>
        </p:nvSpPr>
        <p:spPr bwMode="auto">
          <a:xfrm>
            <a:off x="4230896" y="2254779"/>
            <a:ext cx="1227986" cy="179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5867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85012" name="直線コネクタ 2"/>
          <p:cNvCxnSpPr>
            <a:cxnSpLocks noChangeShapeType="1"/>
          </p:cNvCxnSpPr>
          <p:nvPr/>
        </p:nvCxnSpPr>
        <p:spPr bwMode="auto">
          <a:xfrm>
            <a:off x="4451914" y="1622836"/>
            <a:ext cx="750097" cy="82577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245" name="正方形/長方形 1308694"/>
          <p:cNvSpPr>
            <a:spLocks noChangeArrowheads="1"/>
          </p:cNvSpPr>
          <p:nvPr/>
        </p:nvSpPr>
        <p:spPr bwMode="auto">
          <a:xfrm>
            <a:off x="4981002" y="4017264"/>
            <a:ext cx="821059" cy="584775"/>
          </a:xfrm>
          <a:prstGeom prst="rect">
            <a:avLst/>
          </a:prstGeom>
          <a:solidFill>
            <a:schemeClr val="tx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3000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4</a:t>
            </a:r>
            <a:r>
              <a:rPr kumimoji="1" lang="en-US" altLang="ja-JP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ymbol" pitchFamily="18" charset="2"/>
                <a:ea typeface="ＭＳ Ｐゴシック" pitchFamily="50" charset="-128"/>
                <a:cs typeface="+mn-cs"/>
              </a:rPr>
              <a:t>L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H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4635427" y="4883993"/>
            <a:ext cx="7221849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67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c.f. B</a:t>
            </a:r>
            <a:r>
              <a:rPr kumimoji="1" lang="en-US" altLang="ja-JP" sz="1467" b="1" i="0" u="none" strike="noStrike" kern="1200" cap="none" spc="0" normalizeH="0" baseline="-2500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Arial" pitchFamily="34" charset="0"/>
              </a:rPr>
              <a:t>L</a:t>
            </a:r>
            <a:r>
              <a:rPr kumimoji="1" lang="en-US" altLang="ja-JP" sz="1467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(</a:t>
            </a:r>
            <a:r>
              <a:rPr kumimoji="1" lang="en-US" altLang="ja-JP" sz="1467" b="1" i="0" u="none" strike="noStrike" kern="1200" cap="none" spc="0" normalizeH="0" baseline="3000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4</a:t>
            </a:r>
            <a:r>
              <a:rPr kumimoji="1" lang="en-US" altLang="ja-JP" sz="1467" b="1" i="0" u="none" strike="noStrike" kern="1200" cap="none" spc="0" normalizeH="0" baseline="-2500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Arial" pitchFamily="34" charset="0"/>
              </a:rPr>
              <a:t>L</a:t>
            </a:r>
            <a:r>
              <a:rPr kumimoji="1" lang="en-US" altLang="ja-JP" sz="1467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He(0</a:t>
            </a:r>
            <a:r>
              <a:rPr kumimoji="1" lang="en-US" altLang="ja-JP" sz="1467" b="1" i="0" u="none" strike="noStrike" kern="1200" cap="none" spc="0" normalizeH="0" baseline="3000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+</a:t>
            </a:r>
            <a:r>
              <a:rPr kumimoji="1" lang="en-US" altLang="ja-JP" sz="1467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)) - B</a:t>
            </a:r>
            <a:r>
              <a:rPr kumimoji="1" lang="en-US" altLang="ja-JP" sz="1467" b="1" i="0" u="none" strike="noStrike" kern="1200" cap="none" spc="0" normalizeH="0" baseline="-2500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Arial" pitchFamily="34" charset="0"/>
              </a:rPr>
              <a:t>L </a:t>
            </a:r>
            <a:r>
              <a:rPr kumimoji="1" lang="en-US" altLang="ja-JP" sz="1467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(</a:t>
            </a:r>
            <a:r>
              <a:rPr kumimoji="1" lang="en-US" altLang="ja-JP" sz="1467" b="1" i="0" u="none" strike="noStrike" kern="1200" cap="none" spc="0" normalizeH="0" baseline="3000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4</a:t>
            </a:r>
            <a:r>
              <a:rPr kumimoji="1" lang="en-US" altLang="ja-JP" sz="1467" b="1" i="0" u="none" strike="noStrike" kern="1200" cap="none" spc="0" normalizeH="0" baseline="-2500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Arial" pitchFamily="34" charset="0"/>
              </a:rPr>
              <a:t>L</a:t>
            </a:r>
            <a:r>
              <a:rPr kumimoji="1" lang="en-US" altLang="ja-JP" sz="1467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H(0</a:t>
            </a:r>
            <a:r>
              <a:rPr kumimoji="1" lang="en-US" altLang="ja-JP" sz="1467" b="1" i="0" u="none" strike="noStrike" kern="1200" cap="none" spc="0" normalizeH="0" baseline="3000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+</a:t>
            </a:r>
            <a:r>
              <a:rPr kumimoji="1" lang="en-US" altLang="ja-JP" sz="1467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)) = 320 keV  &gt;&gt; B(</a:t>
            </a:r>
            <a:r>
              <a:rPr kumimoji="1" lang="en-US" altLang="ja-JP" sz="1467" b="1" i="0" u="none" strike="noStrike" kern="1200" cap="none" spc="0" normalizeH="0" baseline="3000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3</a:t>
            </a:r>
            <a:r>
              <a:rPr kumimoji="1" lang="en-US" altLang="ja-JP" sz="1467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H)-B(</a:t>
            </a:r>
            <a:r>
              <a:rPr kumimoji="1" lang="en-US" altLang="ja-JP" sz="1467" b="1" i="0" u="none" strike="noStrike" kern="1200" cap="none" spc="0" normalizeH="0" baseline="3000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3</a:t>
            </a:r>
            <a:r>
              <a:rPr kumimoji="1" lang="en-US" altLang="ja-JP" sz="1467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He) ~70 keV (w/o Coulomb)</a:t>
            </a:r>
            <a:endParaRPr kumimoji="1" lang="ja-JP" altLang="en-US" sz="1467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D0DB1CC-E04F-E4DD-3E47-2D9A7680EFCF}"/>
              </a:ext>
            </a:extLst>
          </p:cNvPr>
          <p:cNvSpPr/>
          <p:nvPr/>
        </p:nvSpPr>
        <p:spPr bwMode="auto">
          <a:xfrm>
            <a:off x="3787035" y="3387479"/>
            <a:ext cx="1776392" cy="4572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53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F5596B5-10A4-B644-F76E-114049280937}"/>
              </a:ext>
            </a:extLst>
          </p:cNvPr>
          <p:cNvSpPr/>
          <p:nvPr/>
        </p:nvSpPr>
        <p:spPr bwMode="auto">
          <a:xfrm>
            <a:off x="4735669" y="2175670"/>
            <a:ext cx="916143" cy="1356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53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9B411B3E-2441-3E5D-74E9-722DDDED5161}"/>
              </a:ext>
            </a:extLst>
          </p:cNvPr>
          <p:cNvSpPr/>
          <p:nvPr/>
        </p:nvSpPr>
        <p:spPr bwMode="auto">
          <a:xfrm>
            <a:off x="134561" y="1539040"/>
            <a:ext cx="3058063" cy="39214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53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884CC7E0-E064-A010-76AD-73F620E5EFD5}"/>
              </a:ext>
            </a:extLst>
          </p:cNvPr>
          <p:cNvGrpSpPr/>
          <p:nvPr/>
        </p:nvGrpSpPr>
        <p:grpSpPr>
          <a:xfrm>
            <a:off x="206136" y="2854931"/>
            <a:ext cx="8096590" cy="3581948"/>
            <a:chOff x="206136" y="2854931"/>
            <a:chExt cx="8096590" cy="3581948"/>
          </a:xfrm>
        </p:grpSpPr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F1C7361C-9835-317D-DAC3-81CE1252032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74511" y="2854931"/>
              <a:ext cx="3190245" cy="2666761"/>
            </a:xfrm>
            <a:prstGeom prst="line">
              <a:avLst/>
            </a:prstGeom>
            <a:ln w="19050">
              <a:solidFill>
                <a:srgbClr val="0D1689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F303EF52-882F-9E99-3871-DE35973574D2}"/>
                </a:ext>
              </a:extLst>
            </p:cNvPr>
            <p:cNvSpPr/>
            <p:nvPr/>
          </p:nvSpPr>
          <p:spPr>
            <a:xfrm>
              <a:off x="206136" y="5421216"/>
              <a:ext cx="809659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1689"/>
                  </a:solidFill>
                  <a:effectLst/>
                  <a:uLnTx/>
                  <a:uFillTx/>
                  <a:latin typeface="Calibri" pitchFamily="34" charset="0"/>
                  <a:ea typeface="ＭＳ Ｐゴシック"/>
                  <a:cs typeface="+mn-cs"/>
                </a:rPr>
                <a:t>Old low-quality data </a:t>
              </a: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1689"/>
                  </a:solidFill>
                  <a:effectLst/>
                  <a:uLnTx/>
                  <a:uFillTx/>
                  <a:latin typeface="Calibri" pitchFamily="34" charset="0"/>
                  <a:ea typeface="ＭＳ Ｐゴシック"/>
                  <a:cs typeface="+mn-cs"/>
                </a:rPr>
                <a:t>Precise data will be measure </a:t>
              </a: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1689"/>
                  </a:solidFill>
                  <a:effectLst/>
                  <a:uLnTx/>
                  <a:uFillTx/>
                  <a:latin typeface="Calibri" pitchFamily="34" charset="0"/>
                  <a:ea typeface="ＭＳ Ｐゴシック"/>
                  <a:cs typeface="+mn-cs"/>
                </a:rPr>
                <a:t>at J-PARC (E63). Run from </a:t>
              </a:r>
              <a:r>
                <a:rPr kumimoji="1" lang="en-US" altLang="ja-JP" sz="2000" b="1" i="0" u="none" strike="noStrike" kern="1200" cap="none" spc="0" normalizeH="0" baseline="0" noProof="0">
                  <a:ln>
                    <a:noFill/>
                  </a:ln>
                  <a:solidFill>
                    <a:srgbClr val="0D1689"/>
                  </a:solidFill>
                  <a:effectLst/>
                  <a:uLnTx/>
                  <a:uFillTx/>
                  <a:latin typeface="Calibri" pitchFamily="34" charset="0"/>
                  <a:ea typeface="ＭＳ Ｐゴシック"/>
                  <a:cs typeface="+mn-cs"/>
                </a:rPr>
                <a:t>Nov. 2025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1689"/>
                  </a:solidFill>
                  <a:effectLst/>
                  <a:uLnTx/>
                  <a:uFillTx/>
                  <a:latin typeface="Calibri" pitchFamily="34" charset="0"/>
                  <a:ea typeface="ＭＳ Ｐゴシック"/>
                  <a:cs typeface="+mn-cs"/>
                </a:rPr>
                <a:t>.</a:t>
              </a:r>
            </a:p>
          </p:txBody>
        </p:sp>
      </p:grp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3D047AB9-FF76-5263-5D54-F8B06CF05D46}"/>
              </a:ext>
            </a:extLst>
          </p:cNvPr>
          <p:cNvSpPr/>
          <p:nvPr/>
        </p:nvSpPr>
        <p:spPr>
          <a:xfrm>
            <a:off x="1181450" y="6415288"/>
            <a:ext cx="945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CSB for heavier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hypernuclei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 will be a key to solve this problem. =&gt; J-PARC +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JLab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59416CD0-46BB-5620-12CB-A97FB1D0396D}"/>
              </a:ext>
            </a:extLst>
          </p:cNvPr>
          <p:cNvSpPr/>
          <p:nvPr/>
        </p:nvSpPr>
        <p:spPr>
          <a:xfrm>
            <a:off x="4226894" y="5233880"/>
            <a:ext cx="4217595" cy="400108"/>
          </a:xfrm>
          <a:prstGeom prst="rect">
            <a:avLst/>
          </a:prstGeom>
          <a:noFill/>
          <a:ln w="12700">
            <a:noFill/>
          </a:ln>
        </p:spPr>
        <p:txBody>
          <a:bodyPr wrap="square" lIns="91436" tIns="45719" rIns="91436" bIns="45719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understood yet theoretically. 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E097E85-0EC5-335E-5FD6-597E2A9A8D29}"/>
              </a:ext>
            </a:extLst>
          </p:cNvPr>
          <p:cNvGrpSpPr/>
          <p:nvPr/>
        </p:nvGrpSpPr>
        <p:grpSpPr>
          <a:xfrm>
            <a:off x="-58298" y="908548"/>
            <a:ext cx="5673415" cy="4345071"/>
            <a:chOff x="-42724" y="899320"/>
            <a:chExt cx="5673415" cy="4345071"/>
          </a:xfrm>
        </p:grpSpPr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931CA333-023A-A5B8-B573-8D588F52382B}"/>
                </a:ext>
              </a:extLst>
            </p:cNvPr>
            <p:cNvGrpSpPr/>
            <p:nvPr/>
          </p:nvGrpSpPr>
          <p:grpSpPr>
            <a:xfrm>
              <a:off x="-42724" y="899320"/>
              <a:ext cx="5673415" cy="4345071"/>
              <a:chOff x="-32043" y="726107"/>
              <a:chExt cx="4255061" cy="3258803"/>
            </a:xfrm>
          </p:grpSpPr>
          <p:grpSp>
            <p:nvGrpSpPr>
              <p:cNvPr id="95" name="グループ化 94">
                <a:extLst>
                  <a:ext uri="{FF2B5EF4-FFF2-40B4-BE49-F238E27FC236}">
                    <a16:creationId xmlns:a16="http://schemas.microsoft.com/office/drawing/2014/main" id="{BF5BF7FA-06FC-B535-A25E-6E5C9CB4C3F2}"/>
                  </a:ext>
                </a:extLst>
              </p:cNvPr>
              <p:cNvGrpSpPr/>
              <p:nvPr/>
            </p:nvGrpSpPr>
            <p:grpSpPr>
              <a:xfrm>
                <a:off x="-32043" y="726107"/>
                <a:ext cx="4206080" cy="3258803"/>
                <a:chOff x="-32043" y="726107"/>
                <a:chExt cx="4206080" cy="3258803"/>
              </a:xfrm>
            </p:grpSpPr>
            <p:grpSp>
              <p:nvGrpSpPr>
                <p:cNvPr id="42" name="グループ化 41">
                  <a:extLst>
                    <a:ext uri="{FF2B5EF4-FFF2-40B4-BE49-F238E27FC236}">
                      <a16:creationId xmlns:a16="http://schemas.microsoft.com/office/drawing/2014/main" id="{C6C7102E-1D88-22D1-D816-360F1C492DD4}"/>
                    </a:ext>
                  </a:extLst>
                </p:cNvPr>
                <p:cNvGrpSpPr/>
                <p:nvPr/>
              </p:nvGrpSpPr>
              <p:grpSpPr>
                <a:xfrm>
                  <a:off x="3356018" y="1727171"/>
                  <a:ext cx="818019" cy="890685"/>
                  <a:chOff x="3356018" y="1727171"/>
                  <a:chExt cx="818019" cy="890685"/>
                </a:xfrm>
              </p:grpSpPr>
              <p:cxnSp>
                <p:nvCxnSpPr>
                  <p:cNvPr id="37" name="直線コネクタ 36">
                    <a:extLst>
                      <a:ext uri="{FF2B5EF4-FFF2-40B4-BE49-F238E27FC236}">
                        <a16:creationId xmlns:a16="http://schemas.microsoft.com/office/drawing/2014/main" id="{58BB83F3-AF02-E565-B5B9-CD2557189E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356018" y="2617856"/>
                    <a:ext cx="791661" cy="0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>
                    <a:extLst>
                      <a:ext uri="{FF2B5EF4-FFF2-40B4-BE49-F238E27FC236}">
                        <a16:creationId xmlns:a16="http://schemas.microsoft.com/office/drawing/2014/main" id="{1260D045-5B3A-6665-230E-46C177C91B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382376" y="1727171"/>
                    <a:ext cx="791661" cy="0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" name="グループ化 93">
                  <a:extLst>
                    <a:ext uri="{FF2B5EF4-FFF2-40B4-BE49-F238E27FC236}">
                      <a16:creationId xmlns:a16="http://schemas.microsoft.com/office/drawing/2014/main" id="{DA3EFE28-5352-CB8A-E5C1-4F79BC6F56B0}"/>
                    </a:ext>
                  </a:extLst>
                </p:cNvPr>
                <p:cNvGrpSpPr/>
                <p:nvPr/>
              </p:nvGrpSpPr>
              <p:grpSpPr>
                <a:xfrm>
                  <a:off x="-32043" y="726107"/>
                  <a:ext cx="3138139" cy="3258803"/>
                  <a:chOff x="-32043" y="726107"/>
                  <a:chExt cx="3138139" cy="3258803"/>
                </a:xfrm>
              </p:grpSpPr>
              <p:pic>
                <p:nvPicPr>
                  <p:cNvPr id="11" name="図 10">
                    <a:extLst>
                      <a:ext uri="{FF2B5EF4-FFF2-40B4-BE49-F238E27FC236}">
                        <a16:creationId xmlns:a16="http://schemas.microsoft.com/office/drawing/2014/main" id="{6432AA81-70A2-2FFA-21DA-7BFAFAC5E0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6342" t="29144" r="35668" b="51243"/>
                  <a:stretch>
                    <a:fillRect/>
                  </a:stretch>
                </p:blipFill>
                <p:spPr>
                  <a:xfrm>
                    <a:off x="-32043" y="726107"/>
                    <a:ext cx="2398031" cy="3037390"/>
                  </a:xfrm>
                  <a:prstGeom prst="rect">
                    <a:avLst/>
                  </a:prstGeom>
                </p:spPr>
              </p:pic>
              <p:sp>
                <p:nvSpPr>
                  <p:cNvPr id="35" name="テキスト ボックス 34">
                    <a:extLst>
                      <a:ext uri="{FF2B5EF4-FFF2-40B4-BE49-F238E27FC236}">
                        <a16:creationId xmlns:a16="http://schemas.microsoft.com/office/drawing/2014/main" id="{E26610C5-F164-4BA1-A7C9-B563272A4C7C}"/>
                      </a:ext>
                    </a:extLst>
                  </p:cNvPr>
                  <p:cNvSpPr txBox="1"/>
                  <p:nvPr/>
                </p:nvSpPr>
                <p:spPr>
                  <a:xfrm>
                    <a:off x="97145" y="3734023"/>
                    <a:ext cx="2876810" cy="2385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ja-JP" sz="1467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+mn-cs"/>
                      </a:rPr>
                      <a:t>A. </a:t>
                    </a:r>
                    <a:r>
                      <a:rPr kumimoji="1" lang="en-US" altLang="ja-JP" sz="1467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+mn-cs"/>
                      </a:rPr>
                      <a:t>Kasagi</a:t>
                    </a:r>
                    <a:r>
                      <a:rPr kumimoji="1" lang="en-US" altLang="ja-JP" sz="1467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+mn-cs"/>
                      </a:rPr>
                      <a:t> et al., PTEP2025, 083D01</a:t>
                    </a:r>
                    <a:endParaRPr kumimoji="1" lang="ja-JP" altLang="en-US" sz="1467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0" name="正方形/長方形 89">
                    <a:extLst>
                      <a:ext uri="{FF2B5EF4-FFF2-40B4-BE49-F238E27FC236}">
                        <a16:creationId xmlns:a16="http://schemas.microsoft.com/office/drawing/2014/main" id="{DF7F2C63-3265-A528-46CF-6A4FA857715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857" y="766835"/>
                    <a:ext cx="2435173" cy="3218075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121920" tIns="60960" rIns="121920" bIns="6096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121917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5333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cxnSp>
                <p:nvCxnSpPr>
                  <p:cNvPr id="91" name="直線コネクタ 90">
                    <a:extLst>
                      <a:ext uri="{FF2B5EF4-FFF2-40B4-BE49-F238E27FC236}">
                        <a16:creationId xmlns:a16="http://schemas.microsoft.com/office/drawing/2014/main" id="{3401ECB9-2A8E-D57E-C39B-99B418103F99}"/>
                      </a:ext>
                    </a:extLst>
                  </p:cNvPr>
                  <p:cNvCxnSpPr>
                    <a:cxnSpLocks/>
                    <a:endCxn id="97" idx="1"/>
                  </p:cNvCxnSpPr>
                  <p:nvPr/>
                </p:nvCxnSpPr>
                <p:spPr bwMode="auto">
                  <a:xfrm>
                    <a:off x="2501579" y="2433952"/>
                    <a:ext cx="604517" cy="306054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9CF696F4-CEE5-FA5B-534E-9D9BDF8A35BC}"/>
                  </a:ext>
                </a:extLst>
              </p:cNvPr>
              <p:cNvSpPr txBox="1"/>
              <p:nvPr/>
            </p:nvSpPr>
            <p:spPr>
              <a:xfrm>
                <a:off x="3106096" y="2613048"/>
                <a:ext cx="1116922" cy="253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2.176±0.028</a:t>
                </a: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22EB1E86-A1EA-48A0-0A77-1197848B3449}"/>
                </a:ext>
              </a:extLst>
            </p:cNvPr>
            <p:cNvGrpSpPr/>
            <p:nvPr/>
          </p:nvGrpSpPr>
          <p:grpSpPr>
            <a:xfrm>
              <a:off x="582158" y="1454558"/>
              <a:ext cx="2127728" cy="813025"/>
              <a:chOff x="5182459" y="1169286"/>
              <a:chExt cx="3592799" cy="823795"/>
            </a:xfrm>
          </p:grpSpPr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29324D7-8C93-AFA4-5E5C-C2684192F1CA}"/>
                  </a:ext>
                </a:extLst>
              </p:cNvPr>
              <p:cNvSpPr txBox="1"/>
              <p:nvPr/>
            </p:nvSpPr>
            <p:spPr>
              <a:xfrm>
                <a:off x="6131900" y="1670767"/>
                <a:ext cx="1524843" cy="322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STAR</a:t>
                </a:r>
                <a:endParaRPr kumimoji="0" lang="ja-JP" altLang="en-US" sz="14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80954FE-0597-7DF0-9C80-673B996CB721}"/>
                  </a:ext>
                </a:extLst>
              </p:cNvPr>
              <p:cNvSpPr txBox="1"/>
              <p:nvPr/>
            </p:nvSpPr>
            <p:spPr>
              <a:xfrm>
                <a:off x="5182459" y="1169286"/>
                <a:ext cx="3592799" cy="322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J-PARC E07 emulsion</a:t>
                </a:r>
                <a:endParaRPr kumimoji="0" lang="ja-JP" altLang="en-US" sz="1467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BA6F778-1041-04B4-2C69-15FB76E1025F}"/>
                </a:ext>
              </a:extLst>
            </p:cNvPr>
            <p:cNvSpPr txBox="1"/>
            <p:nvPr/>
          </p:nvSpPr>
          <p:spPr>
            <a:xfrm>
              <a:off x="840467" y="2358074"/>
              <a:ext cx="903043" cy="318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MAMI</a:t>
              </a:r>
              <a:endParaRPr kumimoji="0" lang="ja-JP" altLang="en-US" sz="14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4D7F00F-F5FC-13A8-DF10-2829F378708A}"/>
                </a:ext>
              </a:extLst>
            </p:cNvPr>
            <p:cNvSpPr txBox="1"/>
            <p:nvPr/>
          </p:nvSpPr>
          <p:spPr>
            <a:xfrm>
              <a:off x="319323" y="3109260"/>
              <a:ext cx="1453312" cy="4547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Old </a:t>
              </a:r>
            </a:p>
            <a:p>
              <a:pPr marL="0" marR="0" lvl="0" indent="0" algn="ctr" defTabSz="121917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emulsion</a:t>
              </a:r>
              <a:endParaRPr kumimoji="0" lang="ja-JP" altLang="en-US" sz="14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A5F6ACE4-A7AE-773E-6F5A-1A295E7A69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161" y="3100084"/>
              <a:ext cx="2972647" cy="9176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14DE7A07-DD56-8EDD-718B-3075C1055B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69027" r="664" b="1112"/>
          <a:stretch>
            <a:fillRect/>
          </a:stretch>
        </p:blipFill>
        <p:spPr bwMode="auto">
          <a:xfrm>
            <a:off x="9044200" y="246030"/>
            <a:ext cx="3047405" cy="1993037"/>
          </a:xfrm>
          <a:prstGeom prst="rect">
            <a:avLst/>
          </a:prstGeom>
          <a:noFill/>
          <a:ln w="12700">
            <a:solidFill>
              <a:schemeClr val="bg1">
                <a:lumMod val="50000"/>
                <a:lumOff val="50000"/>
              </a:schemeClr>
            </a:solidFill>
          </a:ln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D177904-CEBA-E487-9056-CEE0D9D882AB}"/>
              </a:ext>
            </a:extLst>
          </p:cNvPr>
          <p:cNvCxnSpPr>
            <a:cxnSpLocks/>
          </p:cNvCxnSpPr>
          <p:nvPr/>
        </p:nvCxnSpPr>
        <p:spPr bwMode="auto">
          <a:xfrm flipH="1">
            <a:off x="8071821" y="1703046"/>
            <a:ext cx="874216" cy="1000690"/>
          </a:xfrm>
          <a:prstGeom prst="line">
            <a:avLst/>
          </a:prstGeom>
          <a:ln w="19050">
            <a:solidFill>
              <a:schemeClr val="bg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8673113" y="3042295"/>
            <a:ext cx="35348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A large </a:t>
            </a:r>
            <a:r>
              <a:rPr kumimoji="1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CSB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(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L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p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≠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L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n)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is confirmed from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g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-ray data only. 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C00EC7-F531-473C-5729-A908ABA834CE}"/>
              </a:ext>
            </a:extLst>
          </p:cNvPr>
          <p:cNvSpPr txBox="1"/>
          <p:nvPr/>
        </p:nvSpPr>
        <p:spPr>
          <a:xfrm>
            <a:off x="4273727" y="5623748"/>
            <a:ext cx="7583542" cy="6505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CSB comes from u/d quark mass difference </a:t>
            </a:r>
          </a:p>
          <a:p>
            <a:pPr marL="0" marR="0" lvl="0" indent="0" algn="l" defTabSz="121917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=&gt; Touchstone of our understanding of BB force from quark level. 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C3ADA75-E77C-86D0-3B07-716E426DE1CE}"/>
              </a:ext>
            </a:extLst>
          </p:cNvPr>
          <p:cNvSpPr/>
          <p:nvPr/>
        </p:nvSpPr>
        <p:spPr>
          <a:xfrm>
            <a:off x="11568097" y="-149580"/>
            <a:ext cx="51071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chemeClr val="bg2"/>
                </a:solidFill>
                <a:latin typeface="Arial"/>
                <a:ea typeface="ＭＳ Ｐゴシック"/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0990145"/>
      </p:ext>
    </p:extLst>
  </p:cSld>
  <p:clrMapOvr>
    <a:masterClrMapping/>
  </p:clrMapOvr>
  <p:transition advTm="93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6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3DB37-B005-DA4D-F3B7-8340E0CFC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テキスト ボックス 5">
            <a:extLst>
              <a:ext uri="{FF2B5EF4-FFF2-40B4-BE49-F238E27FC236}">
                <a16:creationId xmlns:a16="http://schemas.microsoft.com/office/drawing/2014/main" id="{B424DF42-2783-001E-A541-C502D06F3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574" y="1931361"/>
            <a:ext cx="9456852" cy="2226315"/>
          </a:xfrm>
          <a:prstGeom prst="rect">
            <a:avLst/>
          </a:prstGeom>
          <a:solidFill>
            <a:srgbClr val="FFFF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33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4800" b="1" dirty="0">
              <a:latin typeface="Arial"/>
              <a:ea typeface="ＭＳ Ｐゴシック"/>
            </a:endParaRPr>
          </a:p>
          <a:p>
            <a:pPr algn="ctr" defTabSz="91433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44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2.2 </a:t>
            </a:r>
            <a:r>
              <a:rPr lang="ja-JP" altLang="en-US" sz="4400" b="1" dirty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00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4800" b="1" dirty="0">
                <a:solidFill>
                  <a:srgbClr val="000000"/>
                </a:solidFill>
              </a:rPr>
              <a:t> </a:t>
            </a:r>
            <a:r>
              <a:rPr lang="en-US" altLang="ja-JP" sz="4800" b="1" dirty="0" err="1">
                <a:solidFill>
                  <a:srgbClr val="000000"/>
                </a:solidFill>
              </a:rPr>
              <a:t>hypernuclei</a:t>
            </a:r>
            <a:endParaRPr lang="en-US" altLang="ja-JP" sz="4800" b="1" dirty="0">
              <a:solidFill>
                <a:srgbClr val="000000"/>
              </a:solidFill>
            </a:endParaRPr>
          </a:p>
          <a:p>
            <a:pPr algn="ctr" defTabSz="91433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4267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479460"/>
      </p:ext>
    </p:extLst>
  </p:cSld>
  <p:clrMapOvr>
    <a:masterClrMapping/>
  </p:clrMapOvr>
  <p:transition spd="slow" advTm="529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D20C911C-5B2B-42B2-FF55-4322960E29C7}"/>
              </a:ext>
            </a:extLst>
          </p:cNvPr>
          <p:cNvGrpSpPr/>
          <p:nvPr/>
        </p:nvGrpSpPr>
        <p:grpSpPr>
          <a:xfrm>
            <a:off x="796822" y="1376371"/>
            <a:ext cx="4199148" cy="4732728"/>
            <a:chOff x="1741479" y="1221211"/>
            <a:chExt cx="2710500" cy="3054919"/>
          </a:xfrm>
        </p:grpSpPr>
        <p:grpSp>
          <p:nvGrpSpPr>
            <p:cNvPr id="47" name="グループ化 46"/>
            <p:cNvGrpSpPr>
              <a:grpSpLocks noChangeAspect="1"/>
            </p:cNvGrpSpPr>
            <p:nvPr/>
          </p:nvGrpSpPr>
          <p:grpSpPr>
            <a:xfrm>
              <a:off x="1741479" y="1221211"/>
              <a:ext cx="2710500" cy="3054919"/>
              <a:chOff x="273979" y="1394233"/>
              <a:chExt cx="1284874" cy="1448141"/>
            </a:xfrm>
          </p:grpSpPr>
          <p:grpSp>
            <p:nvGrpSpPr>
              <p:cNvPr id="54" name="グループ化 53"/>
              <p:cNvGrpSpPr/>
              <p:nvPr/>
            </p:nvGrpSpPr>
            <p:grpSpPr>
              <a:xfrm>
                <a:off x="337019" y="1394233"/>
                <a:ext cx="1221834" cy="1448141"/>
                <a:chOff x="437076" y="807279"/>
                <a:chExt cx="1580381" cy="1873101"/>
              </a:xfrm>
            </p:grpSpPr>
            <p:pic>
              <p:nvPicPr>
                <p:cNvPr id="56" name="図 5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9219" y="807279"/>
                  <a:ext cx="1548238" cy="1873101"/>
                </a:xfrm>
                <a:prstGeom prst="rect">
                  <a:avLst/>
                </a:prstGeom>
              </p:spPr>
            </p:pic>
            <p:sp>
              <p:nvSpPr>
                <p:cNvPr id="57" name="正方形/長方形 56"/>
                <p:cNvSpPr/>
                <p:nvPr/>
              </p:nvSpPr>
              <p:spPr>
                <a:xfrm>
                  <a:off x="511518" y="2464380"/>
                  <a:ext cx="216000" cy="21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ja-JP" altLang="en-US">
                    <a:solidFill>
                      <a:srgbClr val="C00000"/>
                    </a:solidFill>
                    <a:latin typeface="Calibri" panose="020F0502020204030204"/>
                    <a:ea typeface="ＭＳ Ｐゴシック" panose="020B0600070205080204" pitchFamily="50" charset="-128"/>
                  </a:endParaRPr>
                </a:p>
              </p:txBody>
            </p:sp>
            <p:grpSp>
              <p:nvGrpSpPr>
                <p:cNvPr id="58" name="グループ化 57"/>
                <p:cNvGrpSpPr/>
                <p:nvPr/>
              </p:nvGrpSpPr>
              <p:grpSpPr>
                <a:xfrm>
                  <a:off x="437076" y="2219327"/>
                  <a:ext cx="216001" cy="216000"/>
                  <a:chOff x="429089" y="2270908"/>
                  <a:chExt cx="216001" cy="216000"/>
                </a:xfrm>
              </p:grpSpPr>
              <p:cxnSp>
                <p:nvCxnSpPr>
                  <p:cNvPr id="59" name="直線コネクタ 58"/>
                  <p:cNvCxnSpPr/>
                  <p:nvPr/>
                </p:nvCxnSpPr>
                <p:spPr>
                  <a:xfrm>
                    <a:off x="429090" y="2486908"/>
                    <a:ext cx="216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線コネクタ 59"/>
                  <p:cNvCxnSpPr/>
                  <p:nvPr/>
                </p:nvCxnSpPr>
                <p:spPr>
                  <a:xfrm>
                    <a:off x="429089" y="2270908"/>
                    <a:ext cx="0" cy="216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5" name="テキスト ボックス 54"/>
              <p:cNvSpPr txBox="1"/>
              <p:nvPr/>
            </p:nvSpPr>
            <p:spPr>
              <a:xfrm>
                <a:off x="273979" y="2653979"/>
                <a:ext cx="206596" cy="103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54">
                  <a:defRPr/>
                </a:pPr>
                <a:r>
                  <a:rPr lang="en-US" altLang="ja-JP" sz="1600" dirty="0">
                    <a:solidFill>
                      <a:srgbClr val="C00000"/>
                    </a:solidFill>
                    <a:latin typeface="Calibri" panose="020F0502020204030204"/>
                    <a:ea typeface="ＭＳ Ｐゴシック" panose="020B0600070205080204" pitchFamily="50" charset="-128"/>
                  </a:rPr>
                  <a:t>20</a:t>
                </a:r>
                <a:r>
                  <a:rPr lang="en-US" altLang="ja-JP" sz="1600" dirty="0">
                    <a:solidFill>
                      <a:srgbClr val="C00000"/>
                    </a:solidFill>
                    <a:latin typeface="Symbol" panose="05050102010706020507" pitchFamily="18" charset="2"/>
                    <a:ea typeface="ＭＳ Ｐゴシック" panose="020B0600070205080204" pitchFamily="50" charset="-128"/>
                  </a:rPr>
                  <a:t>m</a:t>
                </a:r>
                <a:r>
                  <a:rPr lang="en-US" altLang="ja-JP" sz="1600" dirty="0">
                    <a:solidFill>
                      <a:srgbClr val="C00000"/>
                    </a:solidFill>
                    <a:latin typeface="Calibri" panose="020F0502020204030204"/>
                    <a:ea typeface="ＭＳ Ｐゴシック" panose="020B0600070205080204" pitchFamily="50" charset="-128"/>
                  </a:rPr>
                  <a:t>m</a:t>
                </a:r>
                <a:endParaRPr lang="ja-JP" altLang="en-US" sz="1600" dirty="0">
                  <a:solidFill>
                    <a:srgbClr val="C00000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48" name="正方形/長方形 47"/>
            <p:cNvSpPr/>
            <p:nvPr/>
          </p:nvSpPr>
          <p:spPr>
            <a:xfrm>
              <a:off x="2527140" y="3046784"/>
              <a:ext cx="287859" cy="297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4">
                <a:defRPr/>
              </a:pPr>
              <a:r>
                <a:rPr lang="en-US" altLang="ja-JP" sz="2400" b="1" dirty="0">
                  <a:solidFill>
                    <a:srgbClr val="C00000"/>
                  </a:solidFill>
                  <a:latin typeface="Symbol" panose="05050102010706020507" pitchFamily="18" charset="2"/>
                  <a:ea typeface="ＭＳ Ｐゴシック" panose="020B0600070205080204" pitchFamily="50" charset="-128"/>
                </a:rPr>
                <a:t>X</a:t>
              </a:r>
              <a:r>
                <a:rPr lang="en-US" altLang="ja-JP" sz="2400" b="1" baseline="30000" dirty="0">
                  <a:solidFill>
                    <a:srgbClr val="C0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-</a:t>
              </a:r>
              <a:endParaRPr lang="ja-JP" altLang="en-US" sz="2400" b="1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3648194" y="3430030"/>
              <a:ext cx="504115" cy="2714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4">
                <a:defRPr/>
              </a:pPr>
              <a:r>
                <a:rPr lang="en-US" altLang="ja-JP" sz="2133" baseline="30000" dirty="0">
                  <a:solidFill>
                    <a:srgbClr val="C0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10</a:t>
              </a:r>
              <a:r>
                <a:rPr lang="en-US" altLang="ja-JP" sz="2133" baseline="-25000" dirty="0">
                  <a:solidFill>
                    <a:srgbClr val="C00000"/>
                  </a:solidFill>
                  <a:latin typeface="Symbol" panose="05050102010706020507" pitchFamily="18" charset="2"/>
                  <a:ea typeface="ＭＳ Ｐゴシック" panose="020B0600070205080204" pitchFamily="50" charset="-128"/>
                </a:rPr>
                <a:t>L</a:t>
              </a:r>
              <a:r>
                <a:rPr lang="en-US" altLang="ja-JP" sz="2133" dirty="0">
                  <a:solidFill>
                    <a:srgbClr val="C0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Be</a:t>
              </a:r>
              <a:endParaRPr lang="ja-JP" altLang="en-US" sz="2133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3385141" y="2811201"/>
              <a:ext cx="457553" cy="2714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4">
                <a:defRPr/>
              </a:pPr>
              <a:r>
                <a:rPr lang="en-US" altLang="ja-JP" sz="2133" baseline="30000" dirty="0">
                  <a:solidFill>
                    <a:srgbClr val="C0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5</a:t>
              </a:r>
              <a:r>
                <a:rPr lang="en-US" altLang="ja-JP" sz="2133" baseline="-25000" dirty="0">
                  <a:solidFill>
                    <a:srgbClr val="C00000"/>
                  </a:solidFill>
                  <a:latin typeface="Symbol" panose="05050102010706020507" pitchFamily="18" charset="2"/>
                  <a:ea typeface="ＭＳ Ｐゴシック" panose="020B0600070205080204" pitchFamily="50" charset="-128"/>
                </a:rPr>
                <a:t>L</a:t>
              </a:r>
              <a:r>
                <a:rPr lang="en-US" altLang="ja-JP" sz="2133" dirty="0">
                  <a:solidFill>
                    <a:srgbClr val="C0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He</a:t>
              </a:r>
              <a:endParaRPr lang="ja-JP" altLang="en-US" sz="2133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cxnSp>
          <p:nvCxnSpPr>
            <p:cNvPr id="51" name="直線矢印コネクタ 50"/>
            <p:cNvCxnSpPr/>
            <p:nvPr/>
          </p:nvCxnSpPr>
          <p:spPr>
            <a:xfrm flipH="1" flipV="1">
              <a:off x="3244181" y="2797734"/>
              <a:ext cx="184483" cy="320841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>
              <a:off x="3629191" y="3471502"/>
              <a:ext cx="70021" cy="136357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>
              <a:off x="2796401" y="3137603"/>
              <a:ext cx="393032" cy="20854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タイトル 1"/>
          <p:cNvSpPr txBox="1">
            <a:spLocks/>
          </p:cNvSpPr>
          <p:nvPr/>
        </p:nvSpPr>
        <p:spPr>
          <a:xfrm>
            <a:off x="570696" y="197882"/>
            <a:ext cx="10644015" cy="89843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defRPr/>
            </a:pPr>
            <a:r>
              <a:rPr lang="en-US" altLang="ja-JP" sz="3733" b="1" u="sng" dirty="0">
                <a:solidFill>
                  <a:prstClr val="black"/>
                </a:solidFill>
                <a:latin typeface="Symbol" panose="05050102010706020507" pitchFamily="18" charset="2"/>
                <a:ea typeface="游ゴシック Light" panose="020B0300000000000000" pitchFamily="50" charset="-128"/>
                <a:cs typeface="Arial" panose="020B0604020202020204" pitchFamily="34" charset="0"/>
              </a:rPr>
              <a:t>X</a:t>
            </a:r>
            <a:r>
              <a:rPr lang="en-US" altLang="ja-JP" sz="3733" b="1" u="sng" dirty="0">
                <a:solidFill>
                  <a:prstClr val="black"/>
                </a:solidFill>
                <a:latin typeface="Calibri" panose="020F0502020204030204"/>
                <a:ea typeface="游ゴシック Light" panose="020B0300000000000000" pitchFamily="50" charset="-128"/>
                <a:cs typeface="Arial" panose="020B0604020202020204" pitchFamily="34" charset="0"/>
              </a:rPr>
              <a:t>-</a:t>
            </a:r>
            <a:r>
              <a:rPr lang="en-US" altLang="ja-JP" sz="3733" b="1" u="sng" dirty="0" err="1">
                <a:solidFill>
                  <a:prstClr val="black"/>
                </a:solidFill>
                <a:latin typeface="Calibri" panose="020F0502020204030204"/>
                <a:ea typeface="游ゴシック Light" panose="020B0300000000000000" pitchFamily="50" charset="-128"/>
                <a:cs typeface="Arial" panose="020B0604020202020204" pitchFamily="34" charset="0"/>
              </a:rPr>
              <a:t>hypernuclei</a:t>
            </a:r>
            <a:r>
              <a:rPr lang="en-US" altLang="ja-JP" sz="3733" b="1" u="sng" dirty="0">
                <a:solidFill>
                  <a:prstClr val="black"/>
                </a:solidFill>
                <a:latin typeface="Calibri" panose="020F0502020204030204"/>
                <a:ea typeface="游ゴシック Light" panose="020B0300000000000000" pitchFamily="50" charset="-128"/>
                <a:cs typeface="Arial" panose="020B0604020202020204" pitchFamily="34" charset="0"/>
              </a:rPr>
              <a:t> in emulsion </a:t>
            </a:r>
            <a:r>
              <a:rPr lang="en-US" altLang="ja-JP" sz="3200" b="1" u="sng" dirty="0">
                <a:solidFill>
                  <a:prstClr val="black"/>
                </a:solidFill>
                <a:latin typeface="Calibri" panose="020F0502020204030204"/>
                <a:ea typeface="游ゴシック Light" panose="020B0300000000000000" pitchFamily="50" charset="-128"/>
                <a:cs typeface="Arial" panose="020B0604020202020204" pitchFamily="34" charset="0"/>
              </a:rPr>
              <a:t>(J-PARC E07)</a:t>
            </a:r>
            <a:endParaRPr lang="ja-JP" altLang="en-US" sz="3733" b="1" u="sng" dirty="0">
              <a:solidFill>
                <a:prstClr val="black"/>
              </a:solidFill>
              <a:latin typeface="Calibri" panose="020F0502020204030204"/>
              <a:ea typeface="游ゴシック Light" panose="020B0300000000000000" pitchFamily="50" charset="-128"/>
              <a:cs typeface="Arial" panose="020B0604020202020204" pitchFamily="34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491880" y="6227289"/>
            <a:ext cx="3384922" cy="506090"/>
            <a:chOff x="4927763" y="2929690"/>
            <a:chExt cx="2538691" cy="379568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5058937" y="2953885"/>
              <a:ext cx="2328038" cy="346249"/>
              <a:chOff x="3467932" y="2034158"/>
              <a:chExt cx="2328038" cy="346249"/>
            </a:xfrm>
          </p:grpSpPr>
          <p:pic>
            <p:nvPicPr>
              <p:cNvPr id="12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" t="21649" r="85397"/>
              <a:stretch>
                <a:fillRect/>
              </a:stretch>
            </p:blipFill>
            <p:spPr bwMode="auto">
              <a:xfrm>
                <a:off x="3467932" y="2107281"/>
                <a:ext cx="454363" cy="264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正方形/長方形 20"/>
              <p:cNvSpPr/>
              <p:nvPr/>
            </p:nvSpPr>
            <p:spPr>
              <a:xfrm>
                <a:off x="3845676" y="2034158"/>
                <a:ext cx="1950294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54">
                  <a:defRPr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= 1.27</a:t>
                </a:r>
                <a:r>
                  <a:rPr lang="ja-JP" altLang="en-US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 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± 0.21 MeV</a:t>
                </a:r>
              </a:p>
            </p:txBody>
          </p:sp>
        </p:grpSp>
        <p:sp>
          <p:nvSpPr>
            <p:cNvPr id="23" name="正方形/長方形 22"/>
            <p:cNvSpPr/>
            <p:nvPr/>
          </p:nvSpPr>
          <p:spPr>
            <a:xfrm>
              <a:off x="4927763" y="2929690"/>
              <a:ext cx="2538691" cy="3795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ja-JP" altLang="en-US" sz="2133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pic>
        <p:nvPicPr>
          <p:cNvPr id="38" name="Picture 44" descr="Xhypernucleus">
            <a:extLst>
              <a:ext uri="{FF2B5EF4-FFF2-40B4-BE49-F238E27FC236}">
                <a16:creationId xmlns:a16="http://schemas.microsoft.com/office/drawing/2014/main" id="{B9680EB1-FE00-4268-9B8C-C5F2CD98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945" y="3711941"/>
            <a:ext cx="938387" cy="91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テキスト ボックス 157"/>
          <p:cNvSpPr txBox="1"/>
          <p:nvPr/>
        </p:nvSpPr>
        <p:spPr>
          <a:xfrm>
            <a:off x="163146" y="1791221"/>
            <a:ext cx="1131271" cy="7848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914354">
              <a:lnSpc>
                <a:spcPts val="2667"/>
              </a:lnSpc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IBUKI event</a:t>
            </a:r>
            <a:endParaRPr lang="ja-JP" altLang="en-US" sz="2400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600906" y="1965486"/>
            <a:ext cx="3092121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>
              <a:defRPr/>
            </a:pPr>
            <a:r>
              <a:rPr lang="en-US" altLang="ja-JP" sz="2133" i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S. H. Hayakawa, </a:t>
            </a:r>
          </a:p>
          <a:p>
            <a:pPr defTabSz="914354">
              <a:defRPr/>
            </a:pPr>
            <a:r>
              <a:rPr lang="en-US" altLang="ja-JP" sz="2133" i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PRL 126 (2021) 062501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307756" y="5634219"/>
            <a:ext cx="5509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>
              <a:defRPr/>
            </a:pPr>
            <a:endParaRPr lang="en-US" altLang="ja-JP" sz="533" dirty="0">
              <a:solidFill>
                <a:prstClr val="black"/>
              </a:solidFill>
              <a:latin typeface="Symbol" panose="05050102010706020507" pitchFamily="18" charset="2"/>
              <a:ea typeface="ＭＳ Ｐゴシック" panose="020B0600070205080204" pitchFamily="50" charset="-128"/>
            </a:endParaRPr>
          </a:p>
          <a:p>
            <a:pPr defTabSz="914354">
              <a:defRPr/>
            </a:pPr>
            <a:r>
              <a:rPr lang="en-US" altLang="ja-JP" sz="2667" baseline="30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15</a:t>
            </a:r>
            <a:r>
              <a:rPr lang="en-US" altLang="ja-JP" sz="2667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X</a:t>
            </a:r>
            <a:r>
              <a:rPr lang="en-US" altLang="ja-JP" sz="2667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C  -&gt; </a:t>
            </a:r>
            <a:r>
              <a:rPr lang="en-US" altLang="ja-JP" sz="2667" baseline="30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10</a:t>
            </a:r>
            <a:r>
              <a:rPr lang="en-US" altLang="ja-JP" sz="2667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</a:t>
            </a:r>
            <a:r>
              <a:rPr lang="en-US" altLang="ja-JP" sz="2667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Be + </a:t>
            </a:r>
            <a:r>
              <a:rPr lang="en-US" altLang="ja-JP" sz="2667" baseline="30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5</a:t>
            </a:r>
            <a:r>
              <a:rPr lang="en-US" altLang="ja-JP" sz="2667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</a:t>
            </a:r>
            <a:r>
              <a:rPr lang="en-US" altLang="ja-JP" sz="2667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He	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13C78DA5-B318-5AA6-D7E6-307F6C8ED79A}"/>
              </a:ext>
            </a:extLst>
          </p:cNvPr>
          <p:cNvSpPr/>
          <p:nvPr/>
        </p:nvSpPr>
        <p:spPr>
          <a:xfrm rot="3046822">
            <a:off x="3779569" y="4254419"/>
            <a:ext cx="172863" cy="625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5782112" y="1037101"/>
            <a:ext cx="5121469" cy="5234309"/>
            <a:chOff x="4225577" y="1849277"/>
            <a:chExt cx="2271436" cy="2321481"/>
          </a:xfrm>
        </p:grpSpPr>
        <p:sp>
          <p:nvSpPr>
            <p:cNvPr id="36" name="正方形/長方形 35"/>
            <p:cNvSpPr/>
            <p:nvPr/>
          </p:nvSpPr>
          <p:spPr>
            <a:xfrm>
              <a:off x="4885927" y="1849277"/>
              <a:ext cx="1611086" cy="2321481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ja-JP" altLang="en-US" sz="240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4225577" y="2216663"/>
              <a:ext cx="1979788" cy="1686816"/>
              <a:chOff x="2972055" y="3264950"/>
              <a:chExt cx="2283000" cy="1945157"/>
            </a:xfrm>
          </p:grpSpPr>
          <p:pic>
            <p:nvPicPr>
              <p:cNvPr id="42" name="図 41">
                <a:extLst>
                  <a:ext uri="{FF2B5EF4-FFF2-40B4-BE49-F238E27FC236}">
                    <a16:creationId xmlns:a16="http://schemas.microsoft.com/office/drawing/2014/main" id="{8BE76433-2433-430D-9A3B-7DBEC34475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45520"/>
              <a:stretch/>
            </p:blipFill>
            <p:spPr>
              <a:xfrm>
                <a:off x="4012655" y="3278393"/>
                <a:ext cx="1242400" cy="1931714"/>
              </a:xfrm>
              <a:prstGeom prst="rect">
                <a:avLst/>
              </a:prstGeom>
            </p:spPr>
          </p:pic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FF513F8-F1A7-409E-BA45-35205889126D}"/>
                  </a:ext>
                </a:extLst>
              </p:cNvPr>
              <p:cNvSpPr txBox="1"/>
              <p:nvPr/>
            </p:nvSpPr>
            <p:spPr>
              <a:xfrm>
                <a:off x="2972055" y="3264950"/>
                <a:ext cx="991433" cy="38896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ts val="2667"/>
                  </a:lnSpc>
                </a:pPr>
                <a:r>
                  <a:rPr lang="en-US" altLang="ja-JP" sz="2133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IRRAWADDY event</a:t>
                </a:r>
                <a:endParaRPr lang="ja-JP" altLang="en-US" sz="2133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F40D703-8471-46D8-8A51-38E96EBFFCAC}"/>
              </a:ext>
            </a:extLst>
          </p:cNvPr>
          <p:cNvSpPr txBox="1"/>
          <p:nvPr/>
        </p:nvSpPr>
        <p:spPr>
          <a:xfrm>
            <a:off x="6578420" y="5468026"/>
            <a:ext cx="4998633" cy="631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ja-JP" sz="2667" baseline="30000" dirty="0">
                <a:solidFill>
                  <a:prstClr val="black"/>
                </a:solidFill>
                <a:latin typeface="Arial"/>
                <a:ea typeface="ＭＳ Ｐゴシック" panose="020B0600070205080204" pitchFamily="50" charset="-128"/>
              </a:rPr>
              <a:t>15</a:t>
            </a:r>
            <a:r>
              <a:rPr lang="en-US" altLang="ja-JP" sz="2667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X</a:t>
            </a:r>
            <a:r>
              <a:rPr lang="en-US" altLang="ja-JP" sz="2667" dirty="0">
                <a:solidFill>
                  <a:prstClr val="black"/>
                </a:solidFill>
                <a:latin typeface="Arial"/>
                <a:ea typeface="ＭＳ Ｐゴシック" panose="020B0600070205080204" pitchFamily="50" charset="-128"/>
              </a:rPr>
              <a:t>C  -&gt; </a:t>
            </a:r>
            <a:r>
              <a:rPr lang="en-US" altLang="ja-JP" sz="2667" baseline="30000" dirty="0">
                <a:solidFill>
                  <a:srgbClr val="000000"/>
                </a:solidFill>
                <a:latin typeface="Arial"/>
                <a:ea typeface="ＭＳ Ｐゴシック"/>
              </a:rPr>
              <a:t>5</a:t>
            </a:r>
            <a:r>
              <a:rPr lang="en-US" altLang="ja-JP" sz="2667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</a:t>
            </a:r>
            <a:r>
              <a:rPr lang="en-US" altLang="ja-JP" sz="2667" dirty="0">
                <a:solidFill>
                  <a:srgbClr val="000000"/>
                </a:solidFill>
                <a:latin typeface="Arial"/>
                <a:ea typeface="ＭＳ Ｐゴシック"/>
              </a:rPr>
              <a:t>He + </a:t>
            </a:r>
            <a:r>
              <a:rPr lang="en-US" altLang="ja-JP" sz="2667" baseline="30000" dirty="0">
                <a:solidFill>
                  <a:srgbClr val="000000"/>
                </a:solidFill>
                <a:latin typeface="Arial"/>
                <a:ea typeface="ＭＳ Ｐゴシック"/>
              </a:rPr>
              <a:t>5</a:t>
            </a:r>
            <a:r>
              <a:rPr lang="en-US" altLang="ja-JP" sz="2667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</a:t>
            </a:r>
            <a:r>
              <a:rPr lang="en-US" altLang="ja-JP" sz="2667" dirty="0">
                <a:solidFill>
                  <a:srgbClr val="000000"/>
                </a:solidFill>
                <a:latin typeface="Arial"/>
                <a:ea typeface="ＭＳ Ｐゴシック"/>
              </a:rPr>
              <a:t>He + </a:t>
            </a:r>
            <a:r>
              <a:rPr lang="en-US" altLang="ja-JP" sz="2667" baseline="30000" dirty="0">
                <a:solidFill>
                  <a:srgbClr val="000000"/>
                </a:solidFill>
                <a:latin typeface="Arial"/>
                <a:ea typeface="ＭＳ Ｐゴシック"/>
              </a:rPr>
              <a:t>4</a:t>
            </a:r>
            <a:r>
              <a:rPr lang="en-US" altLang="ja-JP" sz="2667" dirty="0">
                <a:solidFill>
                  <a:srgbClr val="000000"/>
                </a:solidFill>
                <a:latin typeface="Arial"/>
                <a:ea typeface="ＭＳ Ｐゴシック"/>
              </a:rPr>
              <a:t>He + n 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19BD3E-F218-C9EB-948B-16B183C60C3F}"/>
              </a:ext>
            </a:extLst>
          </p:cNvPr>
          <p:cNvSpPr/>
          <p:nvPr/>
        </p:nvSpPr>
        <p:spPr>
          <a:xfrm>
            <a:off x="4435728" y="2930597"/>
            <a:ext cx="3260472" cy="666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914354">
              <a:defRPr/>
            </a:pPr>
            <a:r>
              <a:rPr lang="en-US" altLang="ja-JP" sz="3733" b="1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X</a:t>
            </a:r>
            <a:r>
              <a:rPr lang="en-US" altLang="ja-JP" sz="3733" b="1" baseline="30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-</a:t>
            </a:r>
            <a:r>
              <a:rPr lang="en-US" altLang="ja-JP" sz="3733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+ </a:t>
            </a:r>
            <a:r>
              <a:rPr lang="en-US" altLang="ja-JP" sz="3733" b="1" baseline="30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14</a:t>
            </a:r>
            <a:r>
              <a:rPr lang="en-US" altLang="ja-JP" sz="3733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N </a:t>
            </a:r>
            <a:r>
              <a:rPr lang="ja-JP" altLang="en-US" sz="3733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→</a:t>
            </a:r>
            <a:r>
              <a:rPr lang="en-US" altLang="ja-JP" sz="3733" b="1" baseline="30000" dirty="0">
                <a:solidFill>
                  <a:prstClr val="black"/>
                </a:solidFill>
                <a:latin typeface="Arial"/>
                <a:ea typeface="ＭＳ Ｐゴシック" panose="020B0600070205080204" pitchFamily="50" charset="-128"/>
              </a:rPr>
              <a:t>15</a:t>
            </a:r>
            <a:r>
              <a:rPr lang="en-US" altLang="ja-JP" sz="3733" b="1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X</a:t>
            </a:r>
            <a:r>
              <a:rPr lang="en-US" altLang="ja-JP" sz="3733" b="1" dirty="0">
                <a:solidFill>
                  <a:prstClr val="black"/>
                </a:solidFill>
                <a:latin typeface="Arial"/>
                <a:ea typeface="ＭＳ Ｐゴシック" panose="020B0600070205080204" pitchFamily="50" charset="-128"/>
              </a:rPr>
              <a:t>C</a:t>
            </a:r>
            <a:endParaRPr lang="ja-JP" altLang="en-US" sz="3733" b="1" dirty="0">
              <a:solidFill>
                <a:prstClr val="black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CEE4A04-5582-40B1-B2AF-F86A755C3A8E}"/>
              </a:ext>
            </a:extLst>
          </p:cNvPr>
          <p:cNvSpPr txBox="1"/>
          <p:nvPr/>
        </p:nvSpPr>
        <p:spPr>
          <a:xfrm>
            <a:off x="9827677" y="1844208"/>
            <a:ext cx="4268311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133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Yoshimoto et al., </a:t>
            </a:r>
          </a:p>
          <a:p>
            <a:pPr defTabSz="1219170"/>
            <a:r>
              <a:rPr lang="en-US" altLang="ja-JP" sz="2133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PTEP 2021, 073D02</a:t>
            </a:r>
            <a:endParaRPr lang="ja-JP" altLang="en-US" sz="2133" i="1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7227390" y="6183313"/>
            <a:ext cx="3384922" cy="506090"/>
            <a:chOff x="4927763" y="2929690"/>
            <a:chExt cx="2538691" cy="379568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5058937" y="2953885"/>
              <a:ext cx="2328038" cy="346249"/>
              <a:chOff x="3467932" y="2034158"/>
              <a:chExt cx="2328038" cy="346249"/>
            </a:xfrm>
          </p:grpSpPr>
          <p:pic>
            <p:nvPicPr>
              <p:cNvPr id="6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" t="21649" r="85397"/>
              <a:stretch>
                <a:fillRect/>
              </a:stretch>
            </p:blipFill>
            <p:spPr bwMode="auto">
              <a:xfrm>
                <a:off x="3467932" y="2107281"/>
                <a:ext cx="454363" cy="264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5" name="正方形/長方形 64"/>
              <p:cNvSpPr/>
              <p:nvPr/>
            </p:nvSpPr>
            <p:spPr>
              <a:xfrm>
                <a:off x="3845676" y="2034158"/>
                <a:ext cx="1950294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54">
                  <a:defRPr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= 6.27</a:t>
                </a:r>
                <a:r>
                  <a:rPr lang="ja-JP" altLang="en-US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 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± 0.27 MeV</a:t>
                </a:r>
              </a:p>
            </p:txBody>
          </p:sp>
        </p:grpSp>
        <p:sp>
          <p:nvSpPr>
            <p:cNvPr id="63" name="正方形/長方形 62"/>
            <p:cNvSpPr/>
            <p:nvPr/>
          </p:nvSpPr>
          <p:spPr>
            <a:xfrm>
              <a:off x="4927763" y="2929690"/>
              <a:ext cx="2538691" cy="3795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ja-JP" altLang="en-US" sz="2133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2" name="右矢印 1"/>
          <p:cNvSpPr/>
          <p:nvPr/>
        </p:nvSpPr>
        <p:spPr>
          <a:xfrm rot="13045372">
            <a:off x="9167496" y="3455034"/>
            <a:ext cx="533400" cy="238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67" name="Picture 44" descr="Xhypernucleus">
            <a:extLst>
              <a:ext uri="{FF2B5EF4-FFF2-40B4-BE49-F238E27FC236}">
                <a16:creationId xmlns:a16="http://schemas.microsoft.com/office/drawing/2014/main" id="{B9680EB1-FE00-4268-9B8C-C5F2CD98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440" y="3464926"/>
            <a:ext cx="938387" cy="91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正方形/長方形 67"/>
          <p:cNvSpPr/>
          <p:nvPr/>
        </p:nvSpPr>
        <p:spPr>
          <a:xfrm>
            <a:off x="9501264" y="2161147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54">
              <a:defRPr/>
            </a:pPr>
            <a:r>
              <a:rPr lang="en-US" altLang="ja-JP" dirty="0">
                <a:solidFill>
                  <a:srgbClr val="C00000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X</a:t>
            </a:r>
            <a:r>
              <a:rPr lang="en-US" altLang="ja-JP" baseline="30000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rPr>
              <a:t>-</a:t>
            </a:r>
            <a:endParaRPr lang="ja-JP" altLang="en-US" dirty="0">
              <a:solidFill>
                <a:srgbClr val="C00000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cxnSp>
        <p:nvCxnSpPr>
          <p:cNvPr id="69" name="直線矢印コネクタ 68"/>
          <p:cNvCxnSpPr/>
          <p:nvPr/>
        </p:nvCxnSpPr>
        <p:spPr>
          <a:xfrm flipH="1">
            <a:off x="9177020" y="2345660"/>
            <a:ext cx="319747" cy="63312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/>
          <p:cNvSpPr/>
          <p:nvPr/>
        </p:nvSpPr>
        <p:spPr>
          <a:xfrm>
            <a:off x="8856277" y="4106943"/>
            <a:ext cx="70884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54">
              <a:defRPr/>
            </a:pPr>
            <a:r>
              <a:rPr lang="en-US" altLang="ja-JP" sz="2133" baseline="30000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rPr>
              <a:t>5</a:t>
            </a:r>
            <a:r>
              <a:rPr lang="en-US" altLang="ja-JP" sz="2133" baseline="-25000" dirty="0">
                <a:solidFill>
                  <a:srgbClr val="C00000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</a:t>
            </a:r>
            <a:r>
              <a:rPr lang="en-US" altLang="ja-JP" sz="2133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rPr>
              <a:t>He</a:t>
            </a:r>
            <a:endParaRPr lang="ja-JP" altLang="en-US" sz="2133" dirty="0">
              <a:solidFill>
                <a:srgbClr val="C00000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8040303" y="2909967"/>
            <a:ext cx="70884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54">
              <a:defRPr/>
            </a:pPr>
            <a:r>
              <a:rPr lang="en-US" altLang="ja-JP" sz="2133" baseline="30000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rPr>
              <a:t>5</a:t>
            </a:r>
            <a:r>
              <a:rPr lang="en-US" altLang="ja-JP" sz="2133" baseline="-25000" dirty="0">
                <a:solidFill>
                  <a:srgbClr val="C00000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</a:t>
            </a:r>
            <a:r>
              <a:rPr lang="en-US" altLang="ja-JP" sz="2133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rPr>
              <a:t>He</a:t>
            </a:r>
            <a:endParaRPr lang="ja-JP" altLang="en-US" sz="2133" dirty="0">
              <a:solidFill>
                <a:srgbClr val="C00000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9850053" y="2605168"/>
            <a:ext cx="58381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54">
              <a:defRPr/>
            </a:pPr>
            <a:r>
              <a:rPr lang="en-US" altLang="ja-JP" sz="2133" baseline="30000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rPr>
              <a:t>4</a:t>
            </a:r>
            <a:r>
              <a:rPr lang="en-US" altLang="ja-JP" sz="2133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rPr>
              <a:t>He</a:t>
            </a:r>
            <a:endParaRPr lang="ja-JP" altLang="en-US" sz="2133" dirty="0">
              <a:solidFill>
                <a:srgbClr val="C00000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 flipH="1" flipV="1">
            <a:off x="8900795" y="3121662"/>
            <a:ext cx="113373" cy="31302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H="1">
            <a:off x="8881746" y="3615661"/>
            <a:ext cx="246721" cy="61090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V="1">
            <a:off x="9415148" y="2883537"/>
            <a:ext cx="400049" cy="35242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B9F11C93-52B9-1C5C-2022-8849A05C7122}"/>
              </a:ext>
            </a:extLst>
          </p:cNvPr>
          <p:cNvSpPr txBox="1"/>
          <p:nvPr/>
        </p:nvSpPr>
        <p:spPr>
          <a:xfrm>
            <a:off x="2374192" y="1346269"/>
            <a:ext cx="1064401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133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K</a:t>
            </a:r>
            <a:r>
              <a:rPr lang="en-US" altLang="ja-JP" sz="2133" baseline="30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</a:t>
            </a:r>
            <a:r>
              <a:rPr lang="en-US" altLang="ja-JP" sz="2133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+ “p” -&gt; </a:t>
            </a:r>
            <a:r>
              <a:rPr lang="en-US" altLang="ja-JP" sz="2133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  <a:cs typeface="Arial" panose="020B0604020202020204" pitchFamily="34" charset="0"/>
              </a:rPr>
              <a:t>X</a:t>
            </a:r>
            <a:r>
              <a:rPr lang="en-US" altLang="ja-JP" sz="2133" baseline="30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</a:t>
            </a:r>
            <a:r>
              <a:rPr lang="en-US" altLang="ja-JP" sz="2133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+ K</a:t>
            </a:r>
            <a:r>
              <a:rPr lang="en-US" altLang="ja-JP" sz="2133" baseline="30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+</a:t>
            </a:r>
            <a:r>
              <a:rPr lang="en-US" altLang="ja-JP" sz="2133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  </a:t>
            </a:r>
            <a:r>
              <a:rPr lang="en-US" altLang="ja-JP" sz="2133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  <a:cs typeface="Arial" panose="020B0604020202020204" pitchFamily="34" charset="0"/>
              </a:rPr>
              <a:t>X</a:t>
            </a:r>
            <a:r>
              <a:rPr lang="en-US" altLang="ja-JP" sz="2133" baseline="30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  </a:t>
            </a:r>
            <a:r>
              <a:rPr lang="en-US" altLang="ja-JP" sz="2133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stopped in emulsion, captured by C, N, O nuclei.  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5A9F8E-C173-8BDD-7775-450F2EF65562}"/>
              </a:ext>
            </a:extLst>
          </p:cNvPr>
          <p:cNvSpPr/>
          <p:nvPr/>
        </p:nvSpPr>
        <p:spPr>
          <a:xfrm>
            <a:off x="60044" y="3393921"/>
            <a:ext cx="2487737" cy="6669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altLang="ja-JP" sz="1867" b="1" dirty="0">
                <a:solidFill>
                  <a:srgbClr val="0E270D"/>
                </a:solidFill>
                <a:latin typeface="Arial"/>
                <a:ea typeface="ＭＳ Ｐゴシック"/>
              </a:rPr>
              <a:t>First precise </a:t>
            </a:r>
          </a:p>
          <a:p>
            <a:pPr algn="ctr" defTabSz="1219170"/>
            <a:r>
              <a:rPr lang="en-US" altLang="ja-JP" sz="1867" b="1" dirty="0">
                <a:solidFill>
                  <a:srgbClr val="0E270D"/>
                </a:solidFill>
                <a:latin typeface="Arial"/>
                <a:ea typeface="ＭＳ Ｐゴシック"/>
              </a:rPr>
              <a:t>determination of B</a:t>
            </a:r>
            <a:r>
              <a:rPr lang="en-US" altLang="ja-JP" sz="1867" b="1" baseline="-25000" dirty="0">
                <a:solidFill>
                  <a:srgbClr val="0E270D"/>
                </a:solidFill>
                <a:latin typeface="Symbol" panose="05050102010706020507" pitchFamily="18" charset="2"/>
                <a:ea typeface="ＭＳ Ｐゴシック"/>
              </a:rPr>
              <a:t>X</a:t>
            </a:r>
            <a:endParaRPr lang="ja-JP" altLang="en-US" sz="1867" baseline="-25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AA42457-77B4-3AEF-FE01-7B2B871784D8}"/>
              </a:ext>
            </a:extLst>
          </p:cNvPr>
          <p:cNvSpPr/>
          <p:nvPr/>
        </p:nvSpPr>
        <p:spPr>
          <a:xfrm>
            <a:off x="11334447" y="-79474"/>
            <a:ext cx="52770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13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87A3FA-8F0B-EC50-0AFC-0435FE01F93D}"/>
              </a:ext>
            </a:extLst>
          </p:cNvPr>
          <p:cNvSpPr/>
          <p:nvPr/>
        </p:nvSpPr>
        <p:spPr>
          <a:xfrm>
            <a:off x="4714325" y="4607610"/>
            <a:ext cx="3260472" cy="4616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defTabSz="914354">
              <a:defRPr/>
            </a:pP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X</a:t>
            </a:r>
            <a:r>
              <a:rPr lang="en-US" altLang="ja-JP" sz="2400" baseline="30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-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p 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→</a:t>
            </a: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 L </a:t>
            </a:r>
            <a:r>
              <a:rPr lang="en-US" altLang="ja-JP" sz="2400" dirty="0" err="1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2030BF-806D-0892-9D2E-39D52CD8A703}"/>
              </a:ext>
            </a:extLst>
          </p:cNvPr>
          <p:cNvSpPr txBox="1"/>
          <p:nvPr/>
        </p:nvSpPr>
        <p:spPr>
          <a:xfrm>
            <a:off x="1550500" y="829672"/>
            <a:ext cx="86844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200" b="1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X</a:t>
            </a:r>
            <a:r>
              <a:rPr lang="en-US" altLang="ja-JP" sz="2200" b="1" baseline="30000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altLang="ja-JP" sz="2200" b="1" dirty="0">
                <a:solidFill>
                  <a:srgbClr val="000000"/>
                </a:solidFill>
                <a:cs typeface="Arial" panose="020B0604020202020204" pitchFamily="34" charset="0"/>
              </a:rPr>
              <a:t> plays important role in NS, but </a:t>
            </a:r>
            <a:r>
              <a:rPr lang="en-US" altLang="ja-JP" sz="2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b="1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  <a:cs typeface="Arial" panose="020B0604020202020204" pitchFamily="34" charset="0"/>
              </a:rPr>
              <a:t>X</a:t>
            </a:r>
            <a:r>
              <a:rPr lang="en-US" altLang="ja-JP" sz="2200" b="1" dirty="0">
                <a:solidFill>
                  <a:srgbClr val="000000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N interaction was unknown. </a:t>
            </a:r>
            <a:endParaRPr lang="ja-JP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506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59"/>
    </mc:Choice>
    <mc:Fallback xmlns="">
      <p:transition spd="slow" advTm="3735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B19C9-B97D-04B8-E49A-882909DF7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2FA2604D-9B6D-C4A7-3D4D-AED86D9BCD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6" t="1036" r="1627" b="20056"/>
          <a:stretch/>
        </p:blipFill>
        <p:spPr>
          <a:xfrm>
            <a:off x="4460689" y="1295904"/>
            <a:ext cx="6851851" cy="4151259"/>
          </a:xfrm>
          <a:prstGeom prst="rect">
            <a:avLst/>
          </a:prstGeom>
          <a:noFill/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11165F98-9B59-B462-E1FD-FCD420ECE89F}"/>
              </a:ext>
            </a:extLst>
          </p:cNvPr>
          <p:cNvSpPr txBox="1">
            <a:spLocks/>
          </p:cNvSpPr>
          <p:nvPr/>
        </p:nvSpPr>
        <p:spPr>
          <a:xfrm>
            <a:off x="1319989" y="243068"/>
            <a:ext cx="9875023" cy="80856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altLang="ja-JP" sz="3200" b="1" u="sng" dirty="0">
                <a:solidFill>
                  <a:srgbClr val="000000"/>
                </a:solidFill>
                <a:latin typeface="Arial"/>
                <a:ea typeface="ＭＳ Ｐゴシック"/>
              </a:rPr>
              <a:t>Observation of </a:t>
            </a:r>
            <a:r>
              <a:rPr lang="ja-JP" altLang="en-US" sz="3200" b="1" u="sng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3200" b="1" i="1" u="sng" dirty="0">
                <a:solidFill>
                  <a:srgbClr val="000000"/>
                </a:solidFill>
                <a:latin typeface="Arial"/>
                <a:ea typeface="ＭＳ Ｐゴシック"/>
              </a:rPr>
              <a:t>p</a:t>
            </a:r>
            <a:r>
              <a:rPr lang="en-US" altLang="ja-JP" sz="3200" b="1" u="sng" dirty="0">
                <a:solidFill>
                  <a:srgbClr val="000000"/>
                </a:solidFill>
                <a:latin typeface="Arial"/>
                <a:ea typeface="ＭＳ Ｐゴシック"/>
              </a:rPr>
              <a:t>- and </a:t>
            </a:r>
            <a:r>
              <a:rPr lang="en-US" altLang="ja-JP" sz="3200" b="1" i="1" u="sng" dirty="0">
                <a:solidFill>
                  <a:srgbClr val="000000"/>
                </a:solidFill>
                <a:latin typeface="Arial"/>
                <a:ea typeface="ＭＳ Ｐゴシック"/>
              </a:rPr>
              <a:t>s</a:t>
            </a:r>
            <a:r>
              <a:rPr lang="en-US" altLang="ja-JP" sz="3200" b="1" u="sng" dirty="0">
                <a:solidFill>
                  <a:srgbClr val="000000"/>
                </a:solidFill>
                <a:latin typeface="Arial"/>
                <a:ea typeface="ＭＳ Ｐゴシック"/>
              </a:rPr>
              <a:t>(?)-states  </a:t>
            </a:r>
            <a:r>
              <a:rPr lang="en-US" altLang="ja-JP" sz="3200" b="1" u="sng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X</a:t>
            </a:r>
            <a:r>
              <a:rPr lang="en-US" altLang="ja-JP" sz="3200" b="1" u="sng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3200" b="1" u="sng" dirty="0" err="1">
                <a:solidFill>
                  <a:srgbClr val="000000"/>
                </a:solidFill>
                <a:latin typeface="Arial"/>
                <a:ea typeface="ＭＳ Ｐゴシック"/>
              </a:rPr>
              <a:t>hypernuclei</a:t>
            </a:r>
            <a:r>
              <a:rPr lang="en-US" altLang="ja-JP" sz="3200" b="1" u="sng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ja-JP" altLang="en-US" sz="3200" b="1" u="sng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FA27A2-F26D-B359-A0E7-D8BB7E45CCFA}"/>
              </a:ext>
            </a:extLst>
          </p:cNvPr>
          <p:cNvSpPr txBox="1"/>
          <p:nvPr/>
        </p:nvSpPr>
        <p:spPr>
          <a:xfrm>
            <a:off x="5235310" y="772662"/>
            <a:ext cx="7473631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1867" i="1" dirty="0">
                <a:solidFill>
                  <a:srgbClr val="000000"/>
                </a:solidFill>
                <a:latin typeface="Arial"/>
                <a:ea typeface="ＭＳ Ｐゴシック"/>
              </a:rPr>
              <a:t>M. Yoshimoto et al., Prog. </a:t>
            </a:r>
            <a:r>
              <a:rPr lang="en-US" altLang="ja-JP" sz="1867" i="1" dirty="0" err="1">
                <a:solidFill>
                  <a:srgbClr val="000000"/>
                </a:solidFill>
                <a:latin typeface="Arial"/>
                <a:ea typeface="ＭＳ Ｐゴシック"/>
              </a:rPr>
              <a:t>Theor</a:t>
            </a:r>
            <a:r>
              <a:rPr lang="en-US" altLang="ja-JP" sz="1867" i="1" dirty="0">
                <a:solidFill>
                  <a:srgbClr val="000000"/>
                </a:solidFill>
                <a:latin typeface="Arial"/>
                <a:ea typeface="ＭＳ Ｐゴシック"/>
              </a:rPr>
              <a:t>. Exp. Phys. 2021, 073D02</a:t>
            </a:r>
            <a:endParaRPr lang="ja-JP" altLang="en-US" sz="1867" i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4CC03B9-7AF2-5263-F5B4-CA43690EFC34}"/>
              </a:ext>
            </a:extLst>
          </p:cNvPr>
          <p:cNvSpPr txBox="1"/>
          <p:nvPr/>
        </p:nvSpPr>
        <p:spPr>
          <a:xfrm>
            <a:off x="7112641" y="3009930"/>
            <a:ext cx="584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1600" b="1" dirty="0">
                <a:solidFill>
                  <a:srgbClr val="000000"/>
                </a:solidFill>
                <a:latin typeface="Arial"/>
                <a:ea typeface="ＭＳ Ｐゴシック"/>
              </a:rPr>
              <a:t>or</a:t>
            </a:r>
            <a:endParaRPr lang="ja-JP" altLang="en-US" sz="16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BEEFE6C-7F7A-68E8-15F1-987E4DF1300E}"/>
              </a:ext>
            </a:extLst>
          </p:cNvPr>
          <p:cNvSpPr txBox="1"/>
          <p:nvPr/>
        </p:nvSpPr>
        <p:spPr>
          <a:xfrm>
            <a:off x="6142081" y="2325514"/>
            <a:ext cx="584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1600" b="1" dirty="0">
                <a:solidFill>
                  <a:srgbClr val="000000"/>
                </a:solidFill>
                <a:latin typeface="Arial"/>
                <a:ea typeface="ＭＳ Ｐゴシック"/>
              </a:rPr>
              <a:t>or</a:t>
            </a:r>
            <a:endParaRPr lang="ja-JP" altLang="en-US" sz="16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2673C73-9E41-B583-A3A2-6D385636A2B4}"/>
              </a:ext>
            </a:extLst>
          </p:cNvPr>
          <p:cNvSpPr txBox="1"/>
          <p:nvPr/>
        </p:nvSpPr>
        <p:spPr>
          <a:xfrm>
            <a:off x="3735505" y="1200223"/>
            <a:ext cx="977073" cy="584775"/>
          </a:xfrm>
          <a:prstGeom prst="rect">
            <a:avLst/>
          </a:prstGeom>
          <a:solidFill>
            <a:srgbClr val="FFE79B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altLang="ja-JP" sz="3200" b="1" baseline="30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15</a:t>
            </a:r>
            <a:r>
              <a:rPr lang="en-US" altLang="ja-JP" sz="3200" b="1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X</a:t>
            </a:r>
            <a:r>
              <a:rPr lang="en-US" altLang="ja-JP" sz="32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C</a:t>
            </a:r>
            <a:endParaRPr lang="ja-JP" altLang="en-US" sz="32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B20D7219-5EA0-1AB5-04AB-7F43F0265B9D}"/>
              </a:ext>
            </a:extLst>
          </p:cNvPr>
          <p:cNvSpPr/>
          <p:nvPr/>
        </p:nvSpPr>
        <p:spPr>
          <a:xfrm>
            <a:off x="4760141" y="5611304"/>
            <a:ext cx="4555439" cy="378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D9F1F74E-F90B-D665-FC05-2B7A28D2C1DC}"/>
              </a:ext>
            </a:extLst>
          </p:cNvPr>
          <p:cNvCxnSpPr>
            <a:cxnSpLocks/>
          </p:cNvCxnSpPr>
          <p:nvPr/>
        </p:nvCxnSpPr>
        <p:spPr>
          <a:xfrm flipV="1">
            <a:off x="6124368" y="2341765"/>
            <a:ext cx="2308433" cy="1"/>
          </a:xfrm>
          <a:prstGeom prst="line">
            <a:avLst/>
          </a:prstGeom>
          <a:ln w="38100">
            <a:solidFill>
              <a:srgbClr val="FF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670F028D-2C53-E2D8-5BA6-71843152C123}"/>
              </a:ext>
            </a:extLst>
          </p:cNvPr>
          <p:cNvCxnSpPr>
            <a:cxnSpLocks/>
          </p:cNvCxnSpPr>
          <p:nvPr/>
        </p:nvCxnSpPr>
        <p:spPr>
          <a:xfrm>
            <a:off x="6164195" y="3176236"/>
            <a:ext cx="226860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E2AA295-65DE-F738-1A00-56B084F57648}"/>
              </a:ext>
            </a:extLst>
          </p:cNvPr>
          <p:cNvGrpSpPr/>
          <p:nvPr/>
        </p:nvGrpSpPr>
        <p:grpSpPr>
          <a:xfrm>
            <a:off x="543813" y="5623068"/>
            <a:ext cx="11781393" cy="1239284"/>
            <a:chOff x="407859" y="4217303"/>
            <a:chExt cx="8836044" cy="92946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4882AFB6-AE35-9E16-C7B6-A89B9E9A8751}"/>
                </a:ext>
              </a:extLst>
            </p:cNvPr>
            <p:cNvSpPr/>
            <p:nvPr/>
          </p:nvSpPr>
          <p:spPr>
            <a:xfrm>
              <a:off x="407859" y="4308171"/>
              <a:ext cx="8836044" cy="838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en-US" altLang="ja-JP" sz="2133" b="1" dirty="0">
                  <a:solidFill>
                    <a:srgbClr val="0E270D"/>
                  </a:solidFill>
                  <a:latin typeface="Arial"/>
                  <a:ea typeface="ＭＳ Ｐゴシック"/>
                </a:rPr>
                <a:t>  </a:t>
              </a:r>
            </a:p>
            <a:p>
              <a:pPr defTabSz="1219170"/>
              <a:r>
                <a:rPr lang="en-US" altLang="ja-JP" sz="2133" dirty="0">
                  <a:solidFill>
                    <a:srgbClr val="0E270D"/>
                  </a:solidFill>
                  <a:latin typeface="Arial"/>
                  <a:ea typeface="ＭＳ Ｐゴシック"/>
                </a:rPr>
                <a:t> Why stopped</a:t>
              </a:r>
              <a:r>
                <a:rPr lang="en-US" altLang="ja-JP" sz="2133" b="1" dirty="0">
                  <a:solidFill>
                    <a:srgbClr val="0E270D"/>
                  </a:solidFill>
                  <a:latin typeface="Arial"/>
                  <a:ea typeface="ＭＳ Ｐゴシック"/>
                </a:rPr>
                <a:t> </a:t>
              </a:r>
              <a:r>
                <a:rPr lang="en-US" altLang="ja-JP" sz="2133" dirty="0">
                  <a:solidFill>
                    <a:srgbClr val="0E270D"/>
                  </a:solidFill>
                  <a:latin typeface="Symbol" panose="05050102010706020507" pitchFamily="18" charset="2"/>
                  <a:ea typeface="ＭＳ Ｐゴシック"/>
                </a:rPr>
                <a:t>X</a:t>
              </a:r>
              <a:r>
                <a:rPr lang="en-US" altLang="ja-JP" sz="2133" baseline="30000" dirty="0">
                  <a:solidFill>
                    <a:srgbClr val="0E270D"/>
                  </a:solidFill>
                  <a:latin typeface="Symbol" panose="05050102010706020507" pitchFamily="18" charset="2"/>
                  <a:ea typeface="ＭＳ Ｐゴシック"/>
                </a:rPr>
                <a:t>-</a:t>
              </a:r>
              <a:r>
                <a:rPr lang="en-US" altLang="ja-JP" sz="2133" dirty="0">
                  <a:solidFill>
                    <a:srgbClr val="0E270D"/>
                  </a:solidFill>
                  <a:ea typeface="ＭＳ Ｐゴシック"/>
                </a:rPr>
                <a:t> goes down to 1S orbit?</a:t>
              </a:r>
              <a:r>
                <a:rPr lang="en-US" altLang="ja-JP" sz="2133" dirty="0">
                  <a:solidFill>
                    <a:srgbClr val="0E270D"/>
                  </a:solidFill>
                  <a:latin typeface="Symbol" panose="05050102010706020507" pitchFamily="18" charset="2"/>
                  <a:ea typeface="ＭＳ Ｐゴシック"/>
                </a:rPr>
                <a:t>  (</a:t>
              </a:r>
              <a:r>
                <a:rPr lang="en-US" altLang="ja-JP" sz="2133" dirty="0">
                  <a:solidFill>
                    <a:srgbClr val="000000"/>
                  </a:solidFill>
                  <a:latin typeface="Arial"/>
                  <a:ea typeface="ＭＳ Ｐゴシック"/>
                </a:rPr>
                <a:t>Theoretically, it should be absorbed at 3D/2P)</a:t>
              </a:r>
            </a:p>
            <a:p>
              <a:pPr defTabSz="1219170"/>
              <a:r>
                <a:rPr lang="en-US" altLang="ja-JP" sz="2133" dirty="0">
                  <a:solidFill>
                    <a:srgbClr val="000000"/>
                  </a:solidFill>
                  <a:latin typeface="Arial"/>
                  <a:ea typeface="ＭＳ Ｐゴシック"/>
                </a:rPr>
                <a:t>        </a:t>
              </a:r>
              <a:r>
                <a:rPr lang="en-US" altLang="ja-JP" sz="2000" dirty="0">
                  <a:solidFill>
                    <a:srgbClr val="0E270D"/>
                  </a:solidFill>
                  <a:latin typeface="Symbol" panose="05050102010706020507" pitchFamily="18" charset="2"/>
                </a:rPr>
                <a:t>X</a:t>
              </a:r>
              <a:r>
                <a:rPr lang="en-US" altLang="ja-JP" sz="2000" baseline="30000" dirty="0">
                  <a:solidFill>
                    <a:srgbClr val="0E270D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ja-JP" sz="2000" dirty="0">
                  <a:solidFill>
                    <a:srgbClr val="0E270D"/>
                  </a:solidFill>
                </a:rPr>
                <a:t> </a:t>
              </a:r>
              <a:r>
                <a:rPr lang="en-US" altLang="ja-JP" sz="2133" dirty="0">
                  <a:solidFill>
                    <a:srgbClr val="0E270D"/>
                  </a:solidFill>
                </a:rPr>
                <a:t>atomic X-ray measurement necessary -&gt; </a:t>
              </a:r>
              <a:r>
                <a:rPr lang="en-US" altLang="ja-JP" sz="2133" b="1" dirty="0">
                  <a:solidFill>
                    <a:srgbClr val="0E270D"/>
                  </a:solidFill>
                </a:rPr>
                <a:t>J-PARC E96</a:t>
              </a:r>
              <a:endParaRPr lang="en-US" altLang="ja-JP" sz="2133" b="1" dirty="0">
                <a:solidFill>
                  <a:srgbClr val="0E270D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4AE50A04-667B-81EA-3270-15501FB3C165}"/>
                </a:ext>
              </a:extLst>
            </p:cNvPr>
            <p:cNvSpPr/>
            <p:nvPr/>
          </p:nvSpPr>
          <p:spPr>
            <a:xfrm>
              <a:off x="414146" y="4217303"/>
              <a:ext cx="2782252" cy="30008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ja-JP" sz="2000" b="1" dirty="0">
                  <a:solidFill>
                    <a:srgbClr val="0E270D"/>
                  </a:solidFill>
                  <a:latin typeface="Symbol" panose="05050102010706020507" pitchFamily="18" charset="2"/>
                  <a:ea typeface="ＭＳ Ｐゴシック"/>
                </a:rPr>
                <a:t>X</a:t>
              </a:r>
              <a:r>
                <a:rPr lang="en-US" altLang="ja-JP" sz="2000" b="1" dirty="0">
                  <a:solidFill>
                    <a:srgbClr val="0E270D"/>
                  </a:solidFill>
                  <a:latin typeface="Arial"/>
                  <a:ea typeface="ＭＳ Ｐゴシック"/>
                </a:rPr>
                <a:t>N</a:t>
              </a:r>
              <a:r>
                <a:rPr lang="en-US" altLang="ja-JP" sz="2000" b="1" dirty="0">
                  <a:solidFill>
                    <a:srgbClr val="0E270D"/>
                  </a:solidFill>
                  <a:latin typeface="Arial" panose="020B0604020202020204" pitchFamily="34" charset="0"/>
                  <a:ea typeface="ＭＳ Ｐゴシック"/>
                  <a:sym typeface="Wingdings" panose="05000000000000000000" pitchFamily="2" charset="2"/>
                </a:rPr>
                <a:t></a:t>
              </a:r>
              <a:r>
                <a:rPr lang="en-US" altLang="ja-JP" sz="2000" b="1" dirty="0">
                  <a:solidFill>
                    <a:srgbClr val="0E270D"/>
                  </a:solidFill>
                  <a:latin typeface="Symbol" panose="05050102010706020507" pitchFamily="18" charset="2"/>
                  <a:ea typeface="ＭＳ Ｐゴシック"/>
                </a:rPr>
                <a:t>LL </a:t>
              </a:r>
              <a:r>
                <a:rPr lang="en-US" altLang="ja-JP" sz="2000" b="1" dirty="0">
                  <a:solidFill>
                    <a:srgbClr val="0E270D"/>
                  </a:solidFill>
                  <a:latin typeface="Arial"/>
                  <a:ea typeface="ＭＳ Ｐゴシック"/>
                </a:rPr>
                <a:t>strength very small?</a:t>
              </a:r>
              <a:endParaRPr lang="ja-JP" altLang="en-US" sz="20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CF18EEF-152C-A1D7-F651-C2FC82DB268C}"/>
              </a:ext>
            </a:extLst>
          </p:cNvPr>
          <p:cNvGrpSpPr/>
          <p:nvPr/>
        </p:nvGrpSpPr>
        <p:grpSpPr>
          <a:xfrm>
            <a:off x="69527" y="2336019"/>
            <a:ext cx="979423" cy="872367"/>
            <a:chOff x="52145" y="1752014"/>
            <a:chExt cx="734567" cy="654275"/>
          </a:xfrm>
        </p:grpSpPr>
        <p:sp>
          <p:nvSpPr>
            <p:cNvPr id="7" name="矢印: 右 6">
              <a:extLst>
                <a:ext uri="{FF2B5EF4-FFF2-40B4-BE49-F238E27FC236}">
                  <a16:creationId xmlns:a16="http://schemas.microsoft.com/office/drawing/2014/main" id="{C50E155B-7441-D8B1-D1BD-1A50B2F32F05}"/>
                </a:ext>
              </a:extLst>
            </p:cNvPr>
            <p:cNvSpPr/>
            <p:nvPr/>
          </p:nvSpPr>
          <p:spPr>
            <a:xfrm rot="5400000">
              <a:off x="271958" y="1891536"/>
              <a:ext cx="654275" cy="375232"/>
            </a:xfrm>
            <a:prstGeom prst="rightArrow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ja-JP" altLang="en-US" sz="240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FA0875A-8E5B-D994-6160-1A582DC064DF}"/>
                </a:ext>
              </a:extLst>
            </p:cNvPr>
            <p:cNvSpPr txBox="1"/>
            <p:nvPr/>
          </p:nvSpPr>
          <p:spPr>
            <a:xfrm>
              <a:off x="52145" y="1818836"/>
              <a:ext cx="587837" cy="438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altLang="ja-JP" sz="3200" b="1" dirty="0">
                  <a:solidFill>
                    <a:srgbClr val="FF0000"/>
                  </a:solidFill>
                  <a:latin typeface="Arial"/>
                  <a:ea typeface="ＭＳ Ｐゴシック"/>
                </a:rPr>
                <a:t> ?</a:t>
              </a:r>
              <a:endParaRPr lang="ja-JP" altLang="en-US" sz="3200" dirty="0">
                <a:solidFill>
                  <a:srgbClr val="FF0000"/>
                </a:solidFill>
                <a:latin typeface="Arial"/>
                <a:ea typeface="ＭＳ Ｐゴシック"/>
              </a:endParaRP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5A70F1EE-D0F3-5139-0E51-8B0B484C0E57}"/>
              </a:ext>
            </a:extLst>
          </p:cNvPr>
          <p:cNvGrpSpPr/>
          <p:nvPr/>
        </p:nvGrpSpPr>
        <p:grpSpPr>
          <a:xfrm>
            <a:off x="674705" y="1759175"/>
            <a:ext cx="6034595" cy="3300503"/>
            <a:chOff x="506029" y="1319381"/>
            <a:chExt cx="4525946" cy="2475377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57E6418B-21CE-61C6-5426-0305FBE8294A}"/>
                </a:ext>
              </a:extLst>
            </p:cNvPr>
            <p:cNvGrpSpPr/>
            <p:nvPr/>
          </p:nvGrpSpPr>
          <p:grpSpPr>
            <a:xfrm>
              <a:off x="506029" y="1319381"/>
              <a:ext cx="4525946" cy="2475377"/>
              <a:chOff x="551075" y="2004589"/>
              <a:chExt cx="4525946" cy="2475377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489F09E1-D66F-EC42-7ABE-A749901E8CD0}"/>
                  </a:ext>
                </a:extLst>
              </p:cNvPr>
              <p:cNvSpPr/>
              <p:nvPr/>
            </p:nvSpPr>
            <p:spPr>
              <a:xfrm>
                <a:off x="846191" y="3957001"/>
                <a:ext cx="366071" cy="1965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ja-JP" altLang="en-US" sz="240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grpSp>
            <p:nvGrpSpPr>
              <p:cNvPr id="82" name="グループ化 81">
                <a:extLst>
                  <a:ext uri="{FF2B5EF4-FFF2-40B4-BE49-F238E27FC236}">
                    <a16:creationId xmlns:a16="http://schemas.microsoft.com/office/drawing/2014/main" id="{6568E583-90E9-C629-4E5C-6C2C030F2805}"/>
                  </a:ext>
                </a:extLst>
              </p:cNvPr>
              <p:cNvGrpSpPr/>
              <p:nvPr/>
            </p:nvGrpSpPr>
            <p:grpSpPr>
              <a:xfrm>
                <a:off x="819287" y="2896877"/>
                <a:ext cx="2966092" cy="692544"/>
                <a:chOff x="170403" y="3192514"/>
                <a:chExt cx="2966092" cy="692544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8490F838-DEA6-3910-CC34-8759FB07A665}"/>
                    </a:ext>
                  </a:extLst>
                </p:cNvPr>
                <p:cNvSpPr txBox="1"/>
                <p:nvPr/>
              </p:nvSpPr>
              <p:spPr>
                <a:xfrm>
                  <a:off x="1954900" y="3192514"/>
                  <a:ext cx="468725" cy="3770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2667" b="1" i="1" dirty="0" err="1">
                      <a:solidFill>
                        <a:srgbClr val="6600CC"/>
                      </a:solidFill>
                      <a:latin typeface="Calibri" panose="020F0502020204030204"/>
                      <a:ea typeface="ＭＳ Ｐゴシック" panose="020B0600070205080204" pitchFamily="50" charset="-128"/>
                    </a:rPr>
                    <a:t>s</a:t>
                  </a:r>
                  <a:r>
                    <a:rPr lang="en-US" altLang="ja-JP" sz="2667" b="1" baseline="-25000" dirty="0" err="1">
                      <a:solidFill>
                        <a:srgbClr val="6600CC"/>
                      </a:solidFill>
                      <a:latin typeface="Symbol" panose="05050102010706020507" pitchFamily="18" charset="2"/>
                      <a:ea typeface="ＭＳ Ｐゴシック" panose="020B0600070205080204" pitchFamily="50" charset="-128"/>
                    </a:rPr>
                    <a:t>X</a:t>
                  </a:r>
                  <a:endParaRPr lang="ja-JP" altLang="en-US" sz="2667" b="1" dirty="0">
                    <a:solidFill>
                      <a:srgbClr val="6600CC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4" name="矢印: 右 33">
                  <a:extLst>
                    <a:ext uri="{FF2B5EF4-FFF2-40B4-BE49-F238E27FC236}">
                      <a16:creationId xmlns:a16="http://schemas.microsoft.com/office/drawing/2014/main" id="{793723A5-A5C9-DF9D-3F3B-986FCBBC654C}"/>
                    </a:ext>
                  </a:extLst>
                </p:cNvPr>
                <p:cNvSpPr/>
                <p:nvPr/>
              </p:nvSpPr>
              <p:spPr>
                <a:xfrm rot="10800000">
                  <a:off x="2542817" y="3269630"/>
                  <a:ext cx="593678" cy="220753"/>
                </a:xfrm>
                <a:prstGeom prst="rightArrow">
                  <a:avLst/>
                </a:prstGeom>
                <a:solidFill>
                  <a:srgbClr val="9933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BE46F763-6F2E-7F5F-F0A7-FC39CD326AF4}"/>
                    </a:ext>
                  </a:extLst>
                </p:cNvPr>
                <p:cNvSpPr txBox="1"/>
                <p:nvPr/>
              </p:nvSpPr>
              <p:spPr>
                <a:xfrm>
                  <a:off x="170403" y="3324249"/>
                  <a:ext cx="468725" cy="3770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2667" b="1" i="1" dirty="0" err="1">
                      <a:solidFill>
                        <a:srgbClr val="7030A0"/>
                      </a:solidFill>
                      <a:latin typeface="Calibri" panose="020F0502020204030204"/>
                      <a:ea typeface="ＭＳ Ｐゴシック" panose="020B0600070205080204" pitchFamily="50" charset="-128"/>
                    </a:rPr>
                    <a:t>s</a:t>
                  </a:r>
                  <a:r>
                    <a:rPr lang="en-US" altLang="ja-JP" sz="2667" b="1" baseline="-25000" dirty="0" err="1">
                      <a:solidFill>
                        <a:srgbClr val="7030A0"/>
                      </a:solidFill>
                      <a:latin typeface="Symbol" panose="05050102010706020507" pitchFamily="18" charset="2"/>
                      <a:ea typeface="ＭＳ Ｐゴシック" panose="020B0600070205080204" pitchFamily="50" charset="-128"/>
                    </a:rPr>
                    <a:t>X</a:t>
                  </a:r>
                  <a:endParaRPr lang="ja-JP" altLang="en-US" sz="2667" b="1" dirty="0">
                    <a:solidFill>
                      <a:srgbClr val="7030A0"/>
                    </a:solidFill>
                    <a:latin typeface="Arial"/>
                    <a:ea typeface="ＭＳ Ｐゴシック"/>
                  </a:endParaRPr>
                </a:p>
              </p:txBody>
            </p:sp>
            <p:cxnSp>
              <p:nvCxnSpPr>
                <p:cNvPr id="15" name="直線コネクタ 14">
                  <a:extLst>
                    <a:ext uri="{FF2B5EF4-FFF2-40B4-BE49-F238E27FC236}">
                      <a16:creationId xmlns:a16="http://schemas.microsoft.com/office/drawing/2014/main" id="{8532C032-86C9-592A-791F-A55CC706A6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448" y="3403062"/>
                  <a:ext cx="468419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グループ化 31">
                  <a:extLst>
                    <a:ext uri="{FF2B5EF4-FFF2-40B4-BE49-F238E27FC236}">
                      <a16:creationId xmlns:a16="http://schemas.microsoft.com/office/drawing/2014/main" id="{0B59C806-3611-675D-31D2-4319F557DA94}"/>
                    </a:ext>
                  </a:extLst>
                </p:cNvPr>
                <p:cNvGrpSpPr/>
                <p:nvPr/>
              </p:nvGrpSpPr>
              <p:grpSpPr>
                <a:xfrm>
                  <a:off x="734629" y="3320430"/>
                  <a:ext cx="775289" cy="564628"/>
                  <a:chOff x="7087245" y="3426269"/>
                  <a:chExt cx="775289" cy="564628"/>
                </a:xfrm>
              </p:grpSpPr>
              <p:grpSp>
                <p:nvGrpSpPr>
                  <p:cNvPr id="35" name="グループ化 34">
                    <a:extLst>
                      <a:ext uri="{FF2B5EF4-FFF2-40B4-BE49-F238E27FC236}">
                        <a16:creationId xmlns:a16="http://schemas.microsoft.com/office/drawing/2014/main" id="{47A914A8-2224-C9A8-9CF9-BEE004CC5D0B}"/>
                      </a:ext>
                    </a:extLst>
                  </p:cNvPr>
                  <p:cNvGrpSpPr/>
                  <p:nvPr/>
                </p:nvGrpSpPr>
                <p:grpSpPr>
                  <a:xfrm>
                    <a:off x="7087245" y="3426269"/>
                    <a:ext cx="578743" cy="564628"/>
                    <a:chOff x="7087245" y="3426269"/>
                    <a:chExt cx="578743" cy="564628"/>
                  </a:xfrm>
                </p:grpSpPr>
                <p:grpSp>
                  <p:nvGrpSpPr>
                    <p:cNvPr id="39" name="グループ化 38">
                      <a:extLst>
                        <a:ext uri="{FF2B5EF4-FFF2-40B4-BE49-F238E27FC236}">
                          <a16:creationId xmlns:a16="http://schemas.microsoft.com/office/drawing/2014/main" id="{53F1D759-6C30-3A5F-D250-4711EF7105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87245" y="3426269"/>
                      <a:ext cx="578743" cy="564628"/>
                      <a:chOff x="7087245" y="3426269"/>
                      <a:chExt cx="578743" cy="564628"/>
                    </a:xfrm>
                  </p:grpSpPr>
                  <p:pic>
                    <p:nvPicPr>
                      <p:cNvPr id="41" name="Picture 44" descr="Xhypernucleus">
                        <a:extLst>
                          <a:ext uri="{FF2B5EF4-FFF2-40B4-BE49-F238E27FC236}">
                            <a16:creationId xmlns:a16="http://schemas.microsoft.com/office/drawing/2014/main" id="{DE6C6A0A-4842-C1DC-E52C-A768CBE8E1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7245" y="3426269"/>
                        <a:ext cx="578743" cy="564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42" name="正方形/長方形 41">
                        <a:extLst>
                          <a:ext uri="{FF2B5EF4-FFF2-40B4-BE49-F238E27FC236}">
                            <a16:creationId xmlns:a16="http://schemas.microsoft.com/office/drawing/2014/main" id="{F67FA35A-A2E9-FAD6-9509-82A655EE41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43670" y="3693982"/>
                        <a:ext cx="118879" cy="1492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1219170"/>
                        <a:endParaRPr lang="ja-JP" altLang="en-US" sz="2400">
                          <a:solidFill>
                            <a:srgbClr val="FFFFFF"/>
                          </a:solidFill>
                          <a:latin typeface="Arial"/>
                          <a:ea typeface="ＭＳ Ｐゴシック"/>
                        </a:endParaRPr>
                      </a:p>
                    </p:txBody>
                  </p:sp>
                </p:grpSp>
                <p:sp>
                  <p:nvSpPr>
                    <p:cNvPr id="40" name="楕円 39">
                      <a:extLst>
                        <a:ext uri="{FF2B5EF4-FFF2-40B4-BE49-F238E27FC236}">
                          <a16:creationId xmlns:a16="http://schemas.microsoft.com/office/drawing/2014/main" id="{36C3401E-3F37-00BE-8A59-A606D6190D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25443" y="3709925"/>
                      <a:ext cx="147040" cy="149254"/>
                    </a:xfrm>
                    <a:prstGeom prst="ellipse">
                      <a:avLst/>
                    </a:prstGeom>
                    <a:gradFill flip="none" rotWithShape="1">
                      <a:gsLst>
                        <a:gs pos="95575">
                          <a:srgbClr val="AA4E02"/>
                        </a:gs>
                        <a:gs pos="0">
                          <a:schemeClr val="bg1"/>
                        </a:gs>
                        <a:gs pos="34000">
                          <a:srgbClr val="FA8006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70"/>
                      <a:endParaRPr lang="ja-JP" altLang="en-US" sz="2400">
                        <a:solidFill>
                          <a:srgbClr val="FFFFFF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</p:grpSp>
              <p:sp>
                <p:nvSpPr>
                  <p:cNvPr id="38" name="テキスト ボックス 37">
                    <a:extLst>
                      <a:ext uri="{FF2B5EF4-FFF2-40B4-BE49-F238E27FC236}">
                        <a16:creationId xmlns:a16="http://schemas.microsoft.com/office/drawing/2014/main" id="{9A924D1C-E798-4C82-9D8F-D2A0270F1504}"/>
                      </a:ext>
                    </a:extLst>
                  </p:cNvPr>
                  <p:cNvSpPr txBox="1"/>
                  <p:nvPr/>
                </p:nvSpPr>
                <p:spPr>
                  <a:xfrm>
                    <a:off x="7449173" y="3610757"/>
                    <a:ext cx="413361" cy="25391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1219170"/>
                    <a:r>
                      <a:rPr lang="en-US" altLang="ja-JP" sz="1600" b="1" dirty="0">
                        <a:solidFill>
                          <a:srgbClr val="FA8006"/>
                        </a:solidFill>
                        <a:latin typeface="Symbol" panose="05050102010706020507" pitchFamily="18" charset="2"/>
                        <a:ea typeface="ＭＳ Ｐゴシック" panose="020B0600070205080204" pitchFamily="50" charset="-128"/>
                      </a:rPr>
                      <a:t>X</a:t>
                    </a:r>
                    <a:r>
                      <a:rPr lang="en-US" altLang="ja-JP" sz="1600" b="1" baseline="30000" dirty="0">
                        <a:solidFill>
                          <a:srgbClr val="FA8006"/>
                        </a:solidFill>
                        <a:latin typeface="Symbol" panose="05050102010706020507" pitchFamily="18" charset="2"/>
                        <a:ea typeface="ＭＳ Ｐゴシック" panose="020B0600070205080204" pitchFamily="50" charset="-128"/>
                      </a:rPr>
                      <a:t>-</a:t>
                    </a:r>
                    <a:endParaRPr lang="ja-JP" altLang="en-US" sz="1600" b="1" baseline="30000" dirty="0">
                      <a:solidFill>
                        <a:srgbClr val="FA8006"/>
                      </a:solidFill>
                      <a:latin typeface="Arial"/>
                      <a:ea typeface="ＭＳ Ｐゴシック"/>
                    </a:endParaRPr>
                  </a:p>
                </p:txBody>
              </p:sp>
            </p:grpSp>
          </p:grpSp>
          <p:grpSp>
            <p:nvGrpSpPr>
              <p:cNvPr id="94" name="グループ化 93">
                <a:extLst>
                  <a:ext uri="{FF2B5EF4-FFF2-40B4-BE49-F238E27FC236}">
                    <a16:creationId xmlns:a16="http://schemas.microsoft.com/office/drawing/2014/main" id="{C5F699CE-0BE7-B578-CAFE-E92CC6397E2D}"/>
                  </a:ext>
                </a:extLst>
              </p:cNvPr>
              <p:cNvGrpSpPr/>
              <p:nvPr/>
            </p:nvGrpSpPr>
            <p:grpSpPr>
              <a:xfrm>
                <a:off x="805461" y="2260113"/>
                <a:ext cx="3008159" cy="705596"/>
                <a:chOff x="128866" y="2244022"/>
                <a:chExt cx="3008159" cy="705596"/>
              </a:xfrm>
            </p:grpSpPr>
            <p:grpSp>
              <p:nvGrpSpPr>
                <p:cNvPr id="81" name="グループ化 80">
                  <a:extLst>
                    <a:ext uri="{FF2B5EF4-FFF2-40B4-BE49-F238E27FC236}">
                      <a16:creationId xmlns:a16="http://schemas.microsoft.com/office/drawing/2014/main" id="{F2227E31-A00E-C8C3-D72C-396EB0227D89}"/>
                    </a:ext>
                  </a:extLst>
                </p:cNvPr>
                <p:cNvGrpSpPr/>
                <p:nvPr/>
              </p:nvGrpSpPr>
              <p:grpSpPr>
                <a:xfrm>
                  <a:off x="128866" y="2244022"/>
                  <a:ext cx="3008159" cy="705596"/>
                  <a:chOff x="156576" y="2555750"/>
                  <a:chExt cx="3008159" cy="705596"/>
                </a:xfrm>
              </p:grpSpPr>
              <p:grpSp>
                <p:nvGrpSpPr>
                  <p:cNvPr id="80" name="グループ化 79">
                    <a:extLst>
                      <a:ext uri="{FF2B5EF4-FFF2-40B4-BE49-F238E27FC236}">
                        <a16:creationId xmlns:a16="http://schemas.microsoft.com/office/drawing/2014/main" id="{5D319BA3-BAF4-32E8-A974-664760F0F65A}"/>
                      </a:ext>
                    </a:extLst>
                  </p:cNvPr>
                  <p:cNvGrpSpPr/>
                  <p:nvPr/>
                </p:nvGrpSpPr>
                <p:grpSpPr>
                  <a:xfrm>
                    <a:off x="156576" y="2555750"/>
                    <a:ext cx="3008159" cy="453156"/>
                    <a:chOff x="156576" y="2555750"/>
                    <a:chExt cx="3008159" cy="453156"/>
                  </a:xfrm>
                </p:grpSpPr>
                <p:sp>
                  <p:nvSpPr>
                    <p:cNvPr id="36" name="テキスト ボックス 35">
                      <a:extLst>
                        <a:ext uri="{FF2B5EF4-FFF2-40B4-BE49-F238E27FC236}">
                          <a16:creationId xmlns:a16="http://schemas.microsoft.com/office/drawing/2014/main" id="{EC082AD2-E629-0149-45D7-203251BE13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09560" y="2555750"/>
                      <a:ext cx="468725" cy="3770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defTabSz="1219170"/>
                      <a:r>
                        <a:rPr lang="en-US" altLang="ja-JP" sz="2667" b="1" i="1" dirty="0" err="1">
                          <a:solidFill>
                            <a:srgbClr val="C00000"/>
                          </a:solidFill>
                          <a:latin typeface="Calibri" panose="020F0502020204030204"/>
                          <a:ea typeface="ＭＳ Ｐゴシック" panose="020B0600070205080204" pitchFamily="50" charset="-128"/>
                        </a:rPr>
                        <a:t>p</a:t>
                      </a:r>
                      <a:r>
                        <a:rPr lang="en-US" altLang="ja-JP" sz="2667" b="1" baseline="-25000" dirty="0" err="1">
                          <a:solidFill>
                            <a:srgbClr val="C00000"/>
                          </a:solidFill>
                          <a:latin typeface="Symbol" panose="05050102010706020507" pitchFamily="18" charset="2"/>
                          <a:ea typeface="ＭＳ Ｐゴシック" panose="020B0600070205080204" pitchFamily="50" charset="-128"/>
                        </a:rPr>
                        <a:t>X</a:t>
                      </a:r>
                      <a:endParaRPr lang="ja-JP" altLang="en-US" sz="2667" b="1" dirty="0">
                        <a:solidFill>
                          <a:srgbClr val="C00000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  <p:sp>
                  <p:nvSpPr>
                    <p:cNvPr id="31" name="矢印: 右 30">
                      <a:extLst>
                        <a:ext uri="{FF2B5EF4-FFF2-40B4-BE49-F238E27FC236}">
                          <a16:creationId xmlns:a16="http://schemas.microsoft.com/office/drawing/2014/main" id="{1B64DC42-07AD-C9F4-2133-ECB95AF58D0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571057" y="2663156"/>
                      <a:ext cx="593678" cy="220753"/>
                    </a:xfrm>
                    <a:prstGeom prst="rightArrow">
                      <a:avLst/>
                    </a:prstGeom>
                    <a:solidFill>
                      <a:srgbClr val="C00000">
                        <a:alpha val="5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70"/>
                      <a:endParaRPr lang="ja-JP" altLang="en-US" sz="2400">
                        <a:solidFill>
                          <a:srgbClr val="FFFFFF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  <p:sp>
                  <p:nvSpPr>
                    <p:cNvPr id="8" name="テキスト ボックス 7">
                      <a:extLst>
                        <a:ext uri="{FF2B5EF4-FFF2-40B4-BE49-F238E27FC236}">
                          <a16:creationId xmlns:a16="http://schemas.microsoft.com/office/drawing/2014/main" id="{6ADD4CEC-6FEF-9E4A-9248-464C775FAA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8666" y="2631831"/>
                      <a:ext cx="468725" cy="3770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defTabSz="1219170"/>
                      <a:r>
                        <a:rPr lang="en-US" altLang="ja-JP" sz="2667" b="1" i="1" dirty="0" err="1">
                          <a:solidFill>
                            <a:srgbClr val="C00000"/>
                          </a:solidFill>
                          <a:latin typeface="Calibri" panose="020F0502020204030204"/>
                          <a:ea typeface="ＭＳ Ｐゴシック" panose="020B0600070205080204" pitchFamily="50" charset="-128"/>
                        </a:rPr>
                        <a:t>p</a:t>
                      </a:r>
                      <a:r>
                        <a:rPr lang="en-US" altLang="ja-JP" sz="2667" b="1" baseline="-25000" dirty="0" err="1">
                          <a:solidFill>
                            <a:srgbClr val="C00000"/>
                          </a:solidFill>
                          <a:latin typeface="Symbol" panose="05050102010706020507" pitchFamily="18" charset="2"/>
                          <a:ea typeface="ＭＳ Ｐゴシック" panose="020B0600070205080204" pitchFamily="50" charset="-128"/>
                        </a:rPr>
                        <a:t>X</a:t>
                      </a:r>
                      <a:endParaRPr lang="ja-JP" altLang="en-US" sz="2667" b="1" dirty="0">
                        <a:solidFill>
                          <a:srgbClr val="C00000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  <p:cxnSp>
                  <p:nvCxnSpPr>
                    <p:cNvPr id="13" name="直線コネクタ 12">
                      <a:extLst>
                        <a:ext uri="{FF2B5EF4-FFF2-40B4-BE49-F238E27FC236}">
                          <a16:creationId xmlns:a16="http://schemas.microsoft.com/office/drawing/2014/main" id="{0213ACDC-1401-873C-3943-985D528BAD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56576" y="2738967"/>
                      <a:ext cx="1157203" cy="1"/>
                    </a:xfrm>
                    <a:prstGeom prst="line">
                      <a:avLst/>
                    </a:prstGeom>
                    <a:ln w="38100">
                      <a:solidFill>
                        <a:srgbClr val="FF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" name="グループ化 27">
                    <a:extLst>
                      <a:ext uri="{FF2B5EF4-FFF2-40B4-BE49-F238E27FC236}">
                        <a16:creationId xmlns:a16="http://schemas.microsoft.com/office/drawing/2014/main" id="{E9CB20E2-62C3-9D77-D871-5803E8D62598}"/>
                      </a:ext>
                    </a:extLst>
                  </p:cNvPr>
                  <p:cNvGrpSpPr/>
                  <p:nvPr/>
                </p:nvGrpSpPr>
                <p:grpSpPr>
                  <a:xfrm>
                    <a:off x="1121639" y="2724092"/>
                    <a:ext cx="687546" cy="537254"/>
                    <a:chOff x="7498297" y="2769465"/>
                    <a:chExt cx="687546" cy="537254"/>
                  </a:xfrm>
                </p:grpSpPr>
                <p:pic>
                  <p:nvPicPr>
                    <p:cNvPr id="43" name="Picture 44" descr="Xhypernucleus">
                      <a:extLst>
                        <a:ext uri="{FF2B5EF4-FFF2-40B4-BE49-F238E27FC236}">
                          <a16:creationId xmlns:a16="http://schemas.microsoft.com/office/drawing/2014/main" id="{500B73D6-122D-494B-1124-FE36821431F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622507" y="2769465"/>
                      <a:ext cx="550685" cy="5372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4" name="楕円 43">
                      <a:extLst>
                        <a:ext uri="{FF2B5EF4-FFF2-40B4-BE49-F238E27FC236}">
                          <a16:creationId xmlns:a16="http://schemas.microsoft.com/office/drawing/2014/main" id="{91F449B3-F8B0-F9A5-AE84-6E83135AA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51186" y="3034783"/>
                      <a:ext cx="147040" cy="149254"/>
                    </a:xfrm>
                    <a:prstGeom prst="ellipse">
                      <a:avLst/>
                    </a:prstGeom>
                    <a:gradFill flip="none" rotWithShape="1">
                      <a:gsLst>
                        <a:gs pos="55000">
                          <a:srgbClr val="14025E"/>
                        </a:gs>
                        <a:gs pos="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70"/>
                      <a:endParaRPr lang="ja-JP" altLang="en-US" sz="2400">
                        <a:solidFill>
                          <a:srgbClr val="FFFFFF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  <p:sp>
                  <p:nvSpPr>
                    <p:cNvPr id="45" name="正方形/長方形 44">
                      <a:extLst>
                        <a:ext uri="{FF2B5EF4-FFF2-40B4-BE49-F238E27FC236}">
                          <a16:creationId xmlns:a16="http://schemas.microsoft.com/office/drawing/2014/main" id="{4D928780-ECAE-44EF-8D0A-2A3AD5612C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54063" y="3030085"/>
                      <a:ext cx="118879" cy="1492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70"/>
                      <a:endParaRPr lang="ja-JP" altLang="en-US" sz="2400">
                        <a:solidFill>
                          <a:srgbClr val="FFFFFF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  <p:sp>
                  <p:nvSpPr>
                    <p:cNvPr id="46" name="楕円 45">
                      <a:extLst>
                        <a:ext uri="{FF2B5EF4-FFF2-40B4-BE49-F238E27FC236}">
                          <a16:creationId xmlns:a16="http://schemas.microsoft.com/office/drawing/2014/main" id="{0BC48202-3495-1049-54F3-1D6ADBB0BD27}"/>
                        </a:ext>
                      </a:extLst>
                    </p:cNvPr>
                    <p:cNvSpPr/>
                    <p:nvPr/>
                  </p:nvSpPr>
                  <p:spPr>
                    <a:xfrm rot="20434868" flipV="1">
                      <a:off x="7498297" y="2982069"/>
                      <a:ext cx="664587" cy="174211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70"/>
                      <a:endParaRPr lang="ja-JP" altLang="en-US" sz="2400">
                        <a:solidFill>
                          <a:srgbClr val="FFFFFF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  <p:sp>
                  <p:nvSpPr>
                    <p:cNvPr id="47" name="楕円 46">
                      <a:extLst>
                        <a:ext uri="{FF2B5EF4-FFF2-40B4-BE49-F238E27FC236}">
                          <a16:creationId xmlns:a16="http://schemas.microsoft.com/office/drawing/2014/main" id="{98AE2653-C6D0-D66F-7355-72D51438BA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8803" y="2898134"/>
                      <a:ext cx="147040" cy="149254"/>
                    </a:xfrm>
                    <a:prstGeom prst="ellipse">
                      <a:avLst/>
                    </a:prstGeom>
                    <a:gradFill flip="none" rotWithShape="1">
                      <a:gsLst>
                        <a:gs pos="95575">
                          <a:srgbClr val="AA4E02"/>
                        </a:gs>
                        <a:gs pos="0">
                          <a:schemeClr val="bg1"/>
                        </a:gs>
                        <a:gs pos="34000">
                          <a:srgbClr val="FA8006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70"/>
                      <a:endParaRPr lang="ja-JP" altLang="en-US" sz="2400">
                        <a:solidFill>
                          <a:srgbClr val="FFFFFF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  <p:sp>
                  <p:nvSpPr>
                    <p:cNvPr id="48" name="楕円 47">
                      <a:extLst>
                        <a:ext uri="{FF2B5EF4-FFF2-40B4-BE49-F238E27FC236}">
                          <a16:creationId xmlns:a16="http://schemas.microsoft.com/office/drawing/2014/main" id="{32530BDE-9D72-153E-2E99-8184713E3B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5771" y="2888681"/>
                      <a:ext cx="147040" cy="149254"/>
                    </a:xfrm>
                    <a:prstGeom prst="ellipse">
                      <a:avLst/>
                    </a:prstGeom>
                    <a:gradFill flip="none" rotWithShape="1">
                      <a:gsLst>
                        <a:gs pos="43000">
                          <a:srgbClr val="296929"/>
                        </a:gs>
                        <a:gs pos="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70"/>
                      <a:endParaRPr lang="ja-JP" altLang="en-US" sz="2400">
                        <a:solidFill>
                          <a:srgbClr val="FFFFFF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  <p:sp>
                  <p:nvSpPr>
                    <p:cNvPr id="49" name="楕円 48">
                      <a:extLst>
                        <a:ext uri="{FF2B5EF4-FFF2-40B4-BE49-F238E27FC236}">
                          <a16:creationId xmlns:a16="http://schemas.microsoft.com/office/drawing/2014/main" id="{60AA5E83-26C5-BB7E-14D6-4D880D67FF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8344" y="2925633"/>
                      <a:ext cx="147040" cy="149254"/>
                    </a:xfrm>
                    <a:prstGeom prst="ellipse">
                      <a:avLst/>
                    </a:prstGeom>
                    <a:gradFill flip="none" rotWithShape="1">
                      <a:gsLst>
                        <a:gs pos="55000">
                          <a:srgbClr val="14025E"/>
                        </a:gs>
                        <a:gs pos="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70"/>
                      <a:endParaRPr lang="ja-JP" altLang="en-US" sz="2400">
                        <a:solidFill>
                          <a:srgbClr val="FFFFFF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</p:grpSp>
            </p:grpSp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5FC95FBF-8C41-A509-D965-4244BD9B666C}"/>
                    </a:ext>
                  </a:extLst>
                </p:cNvPr>
                <p:cNvSpPr txBox="1"/>
                <p:nvPr/>
              </p:nvSpPr>
              <p:spPr>
                <a:xfrm>
                  <a:off x="1661231" y="2603787"/>
                  <a:ext cx="413361" cy="2539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1600" b="1" dirty="0">
                      <a:solidFill>
                        <a:srgbClr val="FA8006"/>
                      </a:solidFill>
                      <a:latin typeface="Symbol" panose="05050102010706020507" pitchFamily="18" charset="2"/>
                      <a:ea typeface="ＭＳ Ｐゴシック" panose="020B0600070205080204" pitchFamily="50" charset="-128"/>
                    </a:rPr>
                    <a:t>X</a:t>
                  </a:r>
                  <a:r>
                    <a:rPr lang="en-US" altLang="ja-JP" sz="1600" b="1" baseline="30000" dirty="0">
                      <a:solidFill>
                        <a:srgbClr val="FA8006"/>
                      </a:solidFill>
                      <a:latin typeface="Symbol" panose="05050102010706020507" pitchFamily="18" charset="2"/>
                      <a:ea typeface="ＭＳ Ｐゴシック" panose="020B0600070205080204" pitchFamily="50" charset="-128"/>
                    </a:rPr>
                    <a:t>-</a:t>
                  </a:r>
                  <a:endParaRPr lang="ja-JP" altLang="en-US" sz="1600" b="1" dirty="0">
                    <a:solidFill>
                      <a:srgbClr val="FA8006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95" name="グループ化 94">
                <a:extLst>
                  <a:ext uri="{FF2B5EF4-FFF2-40B4-BE49-F238E27FC236}">
                    <a16:creationId xmlns:a16="http://schemas.microsoft.com/office/drawing/2014/main" id="{144F551E-9627-F2A8-C25A-9732064B744C}"/>
                  </a:ext>
                </a:extLst>
              </p:cNvPr>
              <p:cNvGrpSpPr/>
              <p:nvPr/>
            </p:nvGrpSpPr>
            <p:grpSpPr>
              <a:xfrm>
                <a:off x="551075" y="2004589"/>
                <a:ext cx="4525946" cy="2475377"/>
                <a:chOff x="-120044" y="1988497"/>
                <a:chExt cx="4525946" cy="2475377"/>
              </a:xfrm>
            </p:grpSpPr>
            <p:grpSp>
              <p:nvGrpSpPr>
                <p:cNvPr id="11" name="グループ化 12">
                  <a:extLst>
                    <a:ext uri="{FF2B5EF4-FFF2-40B4-BE49-F238E27FC236}">
                      <a16:creationId xmlns:a16="http://schemas.microsoft.com/office/drawing/2014/main" id="{199EA7DA-35BC-693D-E2A4-EF3643842F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120044" y="2227892"/>
                  <a:ext cx="4525946" cy="2235982"/>
                  <a:chOff x="1596571" y="1460936"/>
                  <a:chExt cx="11306627" cy="5789595"/>
                </a:xfrm>
              </p:grpSpPr>
              <p:cxnSp>
                <p:nvCxnSpPr>
                  <p:cNvPr id="50" name="直線コネクタ 8">
                    <a:extLst>
                      <a:ext uri="{FF2B5EF4-FFF2-40B4-BE49-F238E27FC236}">
                        <a16:creationId xmlns:a16="http://schemas.microsoft.com/office/drawing/2014/main" id="{D30D0C9A-8C2B-F9E3-CEEA-356FFE8CA5F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252823" y="1460936"/>
                    <a:ext cx="0" cy="5789595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1" name="円弧 50">
                    <a:extLst>
                      <a:ext uri="{FF2B5EF4-FFF2-40B4-BE49-F238E27FC236}">
                        <a16:creationId xmlns:a16="http://schemas.microsoft.com/office/drawing/2014/main" id="{BAA3D4AD-88C6-D62E-024A-D38AB3F01611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3590263" y="1720571"/>
                    <a:ext cx="9312935" cy="2169977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1219170">
                      <a:defRPr/>
                    </a:pPr>
                    <a:endParaRPr lang="ja-JP" altLang="en-US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/>
                    </a:endParaRPr>
                  </a:p>
                </p:txBody>
              </p:sp>
              <p:cxnSp>
                <p:nvCxnSpPr>
                  <p:cNvPr id="53" name="直線コネクタ 2">
                    <a:extLst>
                      <a:ext uri="{FF2B5EF4-FFF2-40B4-BE49-F238E27FC236}">
                        <a16:creationId xmlns:a16="http://schemas.microsoft.com/office/drawing/2014/main" id="{646809D2-8AFA-4B2B-8DAC-7763E7E3381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596571" y="1591620"/>
                    <a:ext cx="7620865" cy="4124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A1483D3E-9EE0-F558-5CF1-5B7766FF6B0A}"/>
                    </a:ext>
                  </a:extLst>
                </p:cNvPr>
                <p:cNvSpPr txBox="1"/>
                <p:nvPr/>
              </p:nvSpPr>
              <p:spPr>
                <a:xfrm>
                  <a:off x="833609" y="1988497"/>
                  <a:ext cx="1259702" cy="3154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2133" b="1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Coulomb</a:t>
                  </a:r>
                  <a:endParaRPr lang="ja-JP" altLang="en-US" sz="2133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80CE6A09-FCD3-C7DB-39BB-9A3317C0EEEC}"/>
                    </a:ext>
                  </a:extLst>
                </p:cNvPr>
                <p:cNvSpPr txBox="1"/>
                <p:nvPr/>
              </p:nvSpPr>
              <p:spPr>
                <a:xfrm>
                  <a:off x="158258" y="3881856"/>
                  <a:ext cx="1627131" cy="3154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2133" b="1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Nuclear force</a:t>
                  </a:r>
                </a:p>
              </p:txBody>
            </p:sp>
            <p:sp>
              <p:nvSpPr>
                <p:cNvPr id="25" name="フリーフォーム: 図形 42">
                  <a:extLst>
                    <a:ext uri="{FF2B5EF4-FFF2-40B4-BE49-F238E27FC236}">
                      <a16:creationId xmlns:a16="http://schemas.microsoft.com/office/drawing/2014/main" id="{AA412CBF-2193-40AF-D18F-FD7A938F528D}"/>
                    </a:ext>
                  </a:extLst>
                </p:cNvPr>
                <p:cNvSpPr/>
                <p:nvPr/>
              </p:nvSpPr>
              <p:spPr>
                <a:xfrm rot="20848708">
                  <a:off x="131305" y="3634866"/>
                  <a:ext cx="495549" cy="142894"/>
                </a:xfrm>
                <a:custGeom>
                  <a:avLst/>
                  <a:gdLst>
                    <a:gd name="connsiteX0" fmla="*/ 0 w 884582"/>
                    <a:gd name="connsiteY0" fmla="*/ 477079 h 486087"/>
                    <a:gd name="connsiteX1" fmla="*/ 308113 w 884582"/>
                    <a:gd name="connsiteY1" fmla="*/ 467139 h 486087"/>
                    <a:gd name="connsiteX2" fmla="*/ 655982 w 884582"/>
                    <a:gd name="connsiteY2" fmla="*/ 308113 h 486087"/>
                    <a:gd name="connsiteX3" fmla="*/ 884582 w 884582"/>
                    <a:gd name="connsiteY3" fmla="*/ 0 h 48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4582" h="486087">
                      <a:moveTo>
                        <a:pt x="0" y="477079"/>
                      </a:moveTo>
                      <a:cubicBezTo>
                        <a:pt x="99391" y="486189"/>
                        <a:pt x="198783" y="495300"/>
                        <a:pt x="308113" y="467139"/>
                      </a:cubicBezTo>
                      <a:cubicBezTo>
                        <a:pt x="417443" y="438978"/>
                        <a:pt x="559904" y="385969"/>
                        <a:pt x="655982" y="308113"/>
                      </a:cubicBezTo>
                      <a:cubicBezTo>
                        <a:pt x="752060" y="230256"/>
                        <a:pt x="818321" y="115128"/>
                        <a:pt x="88458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6" name="フリーフォーム: 図形 45">
                  <a:extLst>
                    <a:ext uri="{FF2B5EF4-FFF2-40B4-BE49-F238E27FC236}">
                      <a16:creationId xmlns:a16="http://schemas.microsoft.com/office/drawing/2014/main" id="{75465B23-714A-7E20-E4CC-87BC76E950F5}"/>
                    </a:ext>
                  </a:extLst>
                </p:cNvPr>
                <p:cNvSpPr/>
                <p:nvPr/>
              </p:nvSpPr>
              <p:spPr>
                <a:xfrm>
                  <a:off x="152155" y="2618507"/>
                  <a:ext cx="580532" cy="168566"/>
                </a:xfrm>
                <a:custGeom>
                  <a:avLst/>
                  <a:gdLst>
                    <a:gd name="connsiteX0" fmla="*/ 0 w 884582"/>
                    <a:gd name="connsiteY0" fmla="*/ 477079 h 486087"/>
                    <a:gd name="connsiteX1" fmla="*/ 308113 w 884582"/>
                    <a:gd name="connsiteY1" fmla="*/ 467139 h 486087"/>
                    <a:gd name="connsiteX2" fmla="*/ 655982 w 884582"/>
                    <a:gd name="connsiteY2" fmla="*/ 308113 h 486087"/>
                    <a:gd name="connsiteX3" fmla="*/ 884582 w 884582"/>
                    <a:gd name="connsiteY3" fmla="*/ 0 h 48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4582" h="486087">
                      <a:moveTo>
                        <a:pt x="0" y="477079"/>
                      </a:moveTo>
                      <a:cubicBezTo>
                        <a:pt x="99391" y="486189"/>
                        <a:pt x="198783" y="495300"/>
                        <a:pt x="308113" y="467139"/>
                      </a:cubicBezTo>
                      <a:cubicBezTo>
                        <a:pt x="417443" y="438978"/>
                        <a:pt x="559904" y="385969"/>
                        <a:pt x="655982" y="308113"/>
                      </a:cubicBezTo>
                      <a:cubicBezTo>
                        <a:pt x="752060" y="230256"/>
                        <a:pt x="818321" y="115128"/>
                        <a:pt x="884582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cxnSp>
              <p:nvCxnSpPr>
                <p:cNvPr id="70" name="直線コネクタ 69">
                  <a:extLst>
                    <a:ext uri="{FF2B5EF4-FFF2-40B4-BE49-F238E27FC236}">
                      <a16:creationId xmlns:a16="http://schemas.microsoft.com/office/drawing/2014/main" id="{07F20BAD-D111-6AF6-4859-B6BB602F1DC5}"/>
                    </a:ext>
                  </a:extLst>
                </p:cNvPr>
                <p:cNvCxnSpPr>
                  <a:stCxn id="51" idx="2"/>
                  <a:endCxn id="25" idx="3"/>
                </p:cNvCxnSpPr>
                <p:nvPr/>
              </p:nvCxnSpPr>
              <p:spPr>
                <a:xfrm flipH="1">
                  <a:off x="605470" y="2747195"/>
                  <a:ext cx="72544" cy="8356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9CDC708-EA56-6C47-79C9-3933BFCD59E4}"/>
                </a:ext>
              </a:extLst>
            </p:cNvPr>
            <p:cNvSpPr txBox="1"/>
            <p:nvPr/>
          </p:nvSpPr>
          <p:spPr>
            <a:xfrm>
              <a:off x="2875996" y="1815953"/>
              <a:ext cx="709024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altLang="ja-JP" sz="2400" dirty="0">
                  <a:solidFill>
                    <a:srgbClr val="0E270D"/>
                  </a:solidFill>
                  <a:latin typeface="Arial"/>
                  <a:ea typeface="ＭＳ Ｐゴシック"/>
                </a:rPr>
                <a:t>2P</a:t>
              </a:r>
              <a:endParaRPr lang="ja-JP" altLang="en-US" sz="24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D23AF58-1929-9182-252D-2B841E453F06}"/>
                </a:ext>
              </a:extLst>
            </p:cNvPr>
            <p:cNvSpPr txBox="1"/>
            <p:nvPr/>
          </p:nvSpPr>
          <p:spPr>
            <a:xfrm>
              <a:off x="2795696" y="2445235"/>
              <a:ext cx="709024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altLang="ja-JP" sz="2400" dirty="0">
                  <a:solidFill>
                    <a:srgbClr val="0E270D"/>
                  </a:solidFill>
                  <a:latin typeface="Arial"/>
                  <a:ea typeface="ＭＳ Ｐゴシック"/>
                </a:rPr>
                <a:t>1S</a:t>
              </a:r>
              <a:endParaRPr lang="ja-JP" altLang="en-US" sz="24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6B0C3EF-D7C0-8534-2C96-FAF855C39BB8}"/>
              </a:ext>
            </a:extLst>
          </p:cNvPr>
          <p:cNvSpPr txBox="1"/>
          <p:nvPr/>
        </p:nvSpPr>
        <p:spPr>
          <a:xfrm>
            <a:off x="6478291" y="3760805"/>
            <a:ext cx="19545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 Light" panose="020B0300000000000000" pitchFamily="50" charset="-128"/>
                <a:cs typeface="Arial" panose="020B0604020202020204" pitchFamily="34" charset="0"/>
              </a:rPr>
              <a:t>Emulsion data</a:t>
            </a:r>
            <a:endParaRPr lang="ja-JP" altLang="en-US" sz="20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95DD80-33D2-CDF4-37E2-38103707C968}"/>
              </a:ext>
            </a:extLst>
          </p:cNvPr>
          <p:cNvSpPr/>
          <p:nvPr/>
        </p:nvSpPr>
        <p:spPr>
          <a:xfrm>
            <a:off x="549080" y="5010548"/>
            <a:ext cx="454804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defTabSz="1219170"/>
            <a:r>
              <a:rPr lang="en-US" altLang="ja-JP" sz="2000" b="1" dirty="0">
                <a:solidFill>
                  <a:srgbClr val="0E270D"/>
                </a:solidFill>
              </a:rPr>
              <a:t>Attractive </a:t>
            </a:r>
            <a:r>
              <a:rPr lang="en-US" altLang="ja-JP" sz="2000" b="1" dirty="0">
                <a:solidFill>
                  <a:srgbClr val="0E270D"/>
                </a:solidFill>
                <a:latin typeface="Symbol" panose="05050102010706020507" pitchFamily="18" charset="2"/>
                <a:ea typeface="ＭＳ Ｐゴシック"/>
              </a:rPr>
              <a:t>X</a:t>
            </a:r>
            <a:r>
              <a:rPr lang="en-US" altLang="ja-JP" sz="2000" b="1" dirty="0">
                <a:solidFill>
                  <a:srgbClr val="0E270D"/>
                </a:solidFill>
                <a:latin typeface="Arial"/>
                <a:ea typeface="ＭＳ Ｐゴシック"/>
              </a:rPr>
              <a:t>N interaction confirmed.</a:t>
            </a:r>
            <a:endParaRPr lang="ja-JP" altLang="en-US" sz="2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E5CEE0-53A6-8642-09CF-ECCC2AE75544}"/>
              </a:ext>
            </a:extLst>
          </p:cNvPr>
          <p:cNvSpPr/>
          <p:nvPr/>
        </p:nvSpPr>
        <p:spPr>
          <a:xfrm>
            <a:off x="11334447" y="-79474"/>
            <a:ext cx="52770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4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41"/>
    </mc:Choice>
    <mc:Fallback xmlns="">
      <p:transition spd="slow" advTm="123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EEF8D31-466C-5C42-F020-FC8C12EB826E}"/>
              </a:ext>
            </a:extLst>
          </p:cNvPr>
          <p:cNvSpPr txBox="1"/>
          <p:nvPr/>
        </p:nvSpPr>
        <p:spPr>
          <a:xfrm>
            <a:off x="875456" y="1080189"/>
            <a:ext cx="713164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altLang="ja-JP" sz="213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Resolution: 14 MeV(FWHM) @BNL </a:t>
            </a:r>
            <a:r>
              <a:rPr lang="ja-JP" altLang="en-US" sz="2133" dirty="0">
                <a:solidFill>
                  <a:prstClr val="black"/>
                </a:solidFill>
                <a:latin typeface="Calibri" panose="020F0502020204030204" pitchFamily="34" charset="0"/>
                <a:ea typeface="UD デジタル 教科書体 N-B" panose="02020700000000000000" pitchFamily="17" charset="-128"/>
                <a:cs typeface="Calibri" panose="020F0502020204030204" pitchFamily="34" charset="0"/>
              </a:rPr>
              <a:t>→ </a:t>
            </a:r>
            <a:r>
              <a:rPr lang="en-US" altLang="ja-JP" sz="2133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altLang="ja-JP" sz="2133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MeV@J-PARC</a:t>
            </a:r>
            <a:r>
              <a:rPr lang="en-US" altLang="ja-JP" sz="2133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E05</a:t>
            </a:r>
            <a:endParaRPr lang="ja-JP" altLang="en-US" sz="2133" dirty="0">
              <a:solidFill>
                <a:srgbClr val="FF0000"/>
              </a:solidFill>
              <a:latin typeface="Calibri" panose="020F0502020204030204" pitchFamily="34" charset="0"/>
              <a:ea typeface="UD デジタル 教科書体 N-B" panose="02020700000000000000" pitchFamily="17" charset="-128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96312073-510A-37FF-6C8F-DE5B73FB0089}"/>
                  </a:ext>
                </a:extLst>
              </p:cNvPr>
              <p:cNvSpPr txBox="1"/>
              <p:nvPr/>
            </p:nvSpPr>
            <p:spPr>
              <a:xfrm>
                <a:off x="6407428" y="3470735"/>
                <a:ext cx="288825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83">
                  <a:lnSpc>
                    <a:spcPts val="32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sub>
                      <m:sup/>
                    </m:sSubSup>
                  </m:oMath>
                </a14:m>
                <a:r>
                  <a:rPr lang="en-US" altLang="ja-JP" sz="2400" b="1" i="1" dirty="0">
                    <a:solidFill>
                      <a:srgbClr val="B08600"/>
                    </a:solidFill>
                    <a:latin typeface="Cambria Math" panose="02040503050406030204" pitchFamily="18" charset="0"/>
                    <a:ea typeface="ＭＳ Ｐゴシック"/>
                  </a:rPr>
                  <a:t> 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values</a:t>
                </a:r>
              </a:p>
              <a:p>
                <a:pPr algn="ctr" defTabSz="685783">
                  <a:lnSpc>
                    <a:spcPts val="3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133" b="1">
                          <a:solidFill>
                            <a:srgbClr val="B086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133" b="1">
                          <a:solidFill>
                            <a:srgbClr val="B086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133" b="1">
                          <a:solidFill>
                            <a:srgbClr val="B086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133" b="1">
                          <a:solidFill>
                            <a:srgbClr val="B086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2133" b="1" dirty="0">
                          <a:solidFill>
                            <a:srgbClr val="B08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altLang="ja-JP" sz="2133" b="1" i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  <m:sub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p>
                      </m:sSubSup>
                      <m:r>
                        <a:rPr lang="en-US" altLang="ja-JP" sz="2133" b="1" dirty="0">
                          <a:solidFill>
                            <a:srgbClr val="B08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2133" b="1" dirty="0">
                          <a:solidFill>
                            <a:srgbClr val="B08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en-US" altLang="ja-JP" sz="2133" b="1" dirty="0">
                  <a:solidFill>
                    <a:srgbClr val="B08600"/>
                  </a:solidFill>
                  <a:latin typeface="Arial"/>
                  <a:ea typeface="Cambria Math" panose="02040503050406030204" pitchFamily="18" charset="0"/>
                </a:endParaRPr>
              </a:p>
              <a:p>
                <a:pPr algn="ctr" defTabSz="685783">
                  <a:lnSpc>
                    <a:spcPts val="3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133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ja-JP" sz="2133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ja-JP" sz="2133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133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ja-JP" sz="2133" b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altLang="ja-JP" sz="2133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  <m:sub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p>
                      </m:sSubSup>
                      <m:r>
                        <a:rPr lang="en-US" altLang="ja-JP" sz="2133" b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2133" b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ja-JP" altLang="en-US" sz="2133" b="1" dirty="0">
                  <a:solidFill>
                    <a:srgbClr val="B08600"/>
                  </a:solidFill>
                  <a:latin typeface="Arial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96312073-510A-37FF-6C8F-DE5B73FB0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428" y="3470735"/>
                <a:ext cx="2888259" cy="1323439"/>
              </a:xfrm>
              <a:prstGeom prst="rect">
                <a:avLst/>
              </a:prstGeom>
              <a:blipFill>
                <a:blip r:embed="rId3"/>
                <a:stretch>
                  <a:fillRect t="-4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図形グループ 22">
            <a:extLst>
              <a:ext uri="{FF2B5EF4-FFF2-40B4-BE49-F238E27FC236}">
                <a16:creationId xmlns:a16="http://schemas.microsoft.com/office/drawing/2014/main" id="{64F00423-C5E8-6D93-6823-F834F0CF8231}"/>
              </a:ext>
            </a:extLst>
          </p:cNvPr>
          <p:cNvGrpSpPr/>
          <p:nvPr/>
        </p:nvGrpSpPr>
        <p:grpSpPr>
          <a:xfrm>
            <a:off x="8678986" y="67584"/>
            <a:ext cx="3463153" cy="6639361"/>
            <a:chOff x="6329274" y="1176875"/>
            <a:chExt cx="2814726" cy="5797238"/>
          </a:xfrm>
        </p:grpSpPr>
        <p:pic>
          <p:nvPicPr>
            <p:cNvPr id="20" name="図 19" descr="e05.eps">
              <a:extLst>
                <a:ext uri="{FF2B5EF4-FFF2-40B4-BE49-F238E27FC236}">
                  <a16:creationId xmlns:a16="http://schemas.microsoft.com/office/drawing/2014/main" id="{F4D986E1-78E1-3D16-3BB7-9B2D4C45C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0" t="25603" r="37045" b="16160"/>
            <a:stretch/>
          </p:blipFill>
          <p:spPr>
            <a:xfrm>
              <a:off x="6329274" y="1176875"/>
              <a:ext cx="2814726" cy="5657295"/>
            </a:xfrm>
            <a:prstGeom prst="rect">
              <a:avLst/>
            </a:prstGeom>
          </p:spPr>
        </p:pic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7F7017B8-F02E-2852-6883-895A9EA50722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8260422" y="3548674"/>
              <a:ext cx="176879" cy="66399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405D552F-2D4C-232A-4ADE-846B51FE2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0874" y="6457246"/>
              <a:ext cx="300181" cy="20733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10E594B5-05F9-CF14-906C-FCAF432FA210}"/>
                </a:ext>
              </a:extLst>
            </p:cNvPr>
            <p:cNvSpPr txBox="1"/>
            <p:nvPr/>
          </p:nvSpPr>
          <p:spPr>
            <a:xfrm>
              <a:off x="7555773" y="6591162"/>
              <a:ext cx="1237218" cy="38295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0" tIns="34289" rIns="0" bIns="34289" rtlCol="0">
              <a:spAutoFit/>
            </a:bodyPr>
            <a:lstStyle/>
            <a:p>
              <a:pPr algn="ctr" defTabSz="685783"/>
              <a:r>
                <a:rPr lang="en-US" altLang="ja-JP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ヒラギノ角ゴ Pro W3"/>
                  <a:cs typeface="Times New Roman" panose="02020603050405020304" pitchFamily="18" charset="0"/>
                </a:rPr>
                <a:t>Beam K</a:t>
              </a:r>
              <a:r>
                <a:rPr lang="en-US" altLang="ja-JP" sz="2400" b="1" i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ea typeface="ヒラギノ角ゴ Pro W3"/>
                  <a:cs typeface="Times New Roman" panose="02020603050405020304" pitchFamily="18" charset="0"/>
                </a:rPr>
                <a:t>−</a:t>
              </a:r>
            </a:p>
          </p:txBody>
        </p: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287E27EA-8855-3D6B-6E84-11D729CDC4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73740" y="2508952"/>
              <a:ext cx="775652" cy="184078"/>
            </a:xfrm>
            <a:prstGeom prst="straightConnector1">
              <a:avLst/>
            </a:prstGeom>
            <a:ln w="44450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F34CBFA2-4301-98AE-8E72-BF7023F17676}"/>
                </a:ext>
              </a:extLst>
            </p:cNvPr>
            <p:cNvSpPr txBox="1"/>
            <p:nvPr/>
          </p:nvSpPr>
          <p:spPr>
            <a:xfrm>
              <a:off x="6402761" y="2874667"/>
              <a:ext cx="948113" cy="38295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0" tIns="34289" rIns="0" bIns="34289" rtlCol="0">
              <a:spAutoFit/>
            </a:bodyPr>
            <a:lstStyle/>
            <a:p>
              <a:pPr defTabSz="685783"/>
              <a:r>
                <a:rPr lang="en-US" altLang="ja-JP" sz="2400" b="1" i="1" dirty="0">
                  <a:solidFill>
                    <a:srgbClr val="008000"/>
                  </a:solidFill>
                  <a:latin typeface="Times New Roman" panose="02020603050405020304" pitchFamily="18" charset="0"/>
                  <a:ea typeface="ヒラギノ角ゴ Pro W3"/>
                  <a:cs typeface="Times New Roman" panose="02020603050405020304" pitchFamily="18" charset="0"/>
                </a:rPr>
                <a:t>Scat. K</a:t>
              </a:r>
              <a:r>
                <a:rPr lang="en-US" altLang="ja-JP" sz="2400" b="1" i="1" baseline="30000" dirty="0">
                  <a:solidFill>
                    <a:srgbClr val="008000"/>
                  </a:solidFill>
                  <a:latin typeface="Times New Roman" panose="02020603050405020304" pitchFamily="18" charset="0"/>
                  <a:ea typeface="ヒラギノ角ゴ Pro W3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28E50EBF-3476-1B67-96BE-C0ABF04777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9823" y="2913549"/>
              <a:ext cx="245100" cy="565247"/>
            </a:xfrm>
            <a:prstGeom prst="straightConnector1">
              <a:avLst/>
            </a:prstGeom>
            <a:ln w="44450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タイトル 1">
                <a:extLst>
                  <a:ext uri="{FF2B5EF4-FFF2-40B4-BE49-F238E27FC236}">
                    <a16:creationId xmlns:a16="http://schemas.microsoft.com/office/drawing/2014/main" id="{530CCE22-1F13-E7D5-ADEE-40B30AFE11F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396" y="10047"/>
                <a:ext cx="9726707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21915" tIns="60957" rIns="121915" bIns="60957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2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2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2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2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342875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2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685749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2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1028624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2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1371497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2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1219170"/>
                <a14:m>
                  <m:oMath xmlns:m="http://schemas.openxmlformats.org/officeDocument/2006/math">
                    <m:r>
                      <a:rPr lang="en-US" altLang="ja-JP" sz="3200" b="1" u="sng" baseline="30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altLang="ja-JP" sz="3200" b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altLang="ja-JP" sz="3200" b="1" u="sng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(K</a:t>
                </a:r>
                <a:r>
                  <a:rPr lang="en-US" altLang="ja-JP" sz="3200" b="1" u="sng" kern="0" baseline="30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ja-JP" sz="3200" b="1" u="sng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,K</a:t>
                </a:r>
                <a:r>
                  <a:rPr lang="en-US" altLang="ja-JP" sz="3200" b="1" u="sng" kern="0" baseline="30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altLang="ja-JP" sz="3200" b="1" u="sng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sz="3200" b="1" i="1" u="sng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ja-JP" sz="3200" b="1" u="sng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sub>
                      <m:sup>
                        <m:r>
                          <a:rPr lang="en-US" altLang="ja-JP" sz="3200" b="1" u="sng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en-US" altLang="ja-JP" sz="3200" b="1" u="sng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𝐁𝐞</m:t>
                        </m:r>
                      </m:e>
                    </m:sPre>
                  </m:oMath>
                </a14:m>
                <a:r>
                  <a:rPr lang="ja-JP" altLang="en-US" sz="3200" b="1" u="sng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 </a:t>
                </a:r>
                <a:r>
                  <a:rPr lang="en-US" altLang="ja-JP" sz="3200" b="1" u="sng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missing-mass</a:t>
                </a:r>
                <a:r>
                  <a:rPr lang="ja-JP" altLang="en-US" sz="3200" b="1" u="sng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 </a:t>
                </a:r>
                <a:r>
                  <a:rPr lang="en-US" altLang="ja-JP" sz="3200" b="1" u="sng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spectroscopy</a:t>
                </a:r>
              </a:p>
              <a:p>
                <a:pPr defTabSz="1219170"/>
                <a:r>
                  <a:rPr lang="en-US" altLang="ja-JP" sz="2667" b="1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(J-PARC E05)</a:t>
                </a:r>
                <a:endParaRPr lang="ja-JP" altLang="en-US" sz="2667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" name="タイトル 1">
                <a:extLst>
                  <a:ext uri="{FF2B5EF4-FFF2-40B4-BE49-F238E27FC236}">
                    <a16:creationId xmlns:a16="http://schemas.microsoft.com/office/drawing/2014/main" id="{530CCE22-1F13-E7D5-ADEE-40B30AFE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396" y="10047"/>
                <a:ext cx="9726707" cy="1143000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タイトル 1">
            <a:extLst>
              <a:ext uri="{FF2B5EF4-FFF2-40B4-BE49-F238E27FC236}">
                <a16:creationId xmlns:a16="http://schemas.microsoft.com/office/drawing/2014/main" id="{BBB3A002-C081-2091-2AF2-450FD89FA84E}"/>
              </a:ext>
            </a:extLst>
          </p:cNvPr>
          <p:cNvSpPr txBox="1">
            <a:spLocks/>
          </p:cNvSpPr>
          <p:nvPr/>
        </p:nvSpPr>
        <p:spPr bwMode="auto">
          <a:xfrm>
            <a:off x="5954663" y="5491605"/>
            <a:ext cx="3786899" cy="66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5" tIns="60957" rIns="121915" bIns="6095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3428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685749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028624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371497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70"/>
            <a:r>
              <a:rPr lang="en-US" altLang="ja-JP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resolution necessary </a:t>
            </a:r>
          </a:p>
          <a:p>
            <a:pPr defTabSz="1219170"/>
            <a:r>
              <a:rPr lang="en-US" altLang="ja-JP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identify states </a:t>
            </a:r>
          </a:p>
          <a:p>
            <a:pPr marL="380990" indent="-380990" algn="l" defTabSz="1219170">
              <a:buFont typeface="Wingdings" panose="05000000000000000000" pitchFamily="2" charset="2"/>
              <a:buChar char="è"/>
            </a:pPr>
            <a:r>
              <a:rPr lang="en-US" altLang="ja-JP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J-PARC E70</a:t>
            </a:r>
          </a:p>
          <a:p>
            <a:pPr algn="l" defTabSz="1219170"/>
            <a:r>
              <a:rPr lang="en-US" altLang="ja-JP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w/ a new spectrometer</a:t>
            </a:r>
            <a:endParaRPr lang="ja-JP" altLang="en-US" sz="2400" b="1" kern="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B76C645E-8FEC-3BDF-ED69-D6C8DD2DAFF9}"/>
              </a:ext>
            </a:extLst>
          </p:cNvPr>
          <p:cNvGrpSpPr/>
          <p:nvPr/>
        </p:nvGrpSpPr>
        <p:grpSpPr>
          <a:xfrm>
            <a:off x="135707" y="1352733"/>
            <a:ext cx="9306485" cy="3441441"/>
            <a:chOff x="53997" y="1008711"/>
            <a:chExt cx="7735202" cy="3379979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ABDFA902-FDB0-A359-4CEC-B525B19AF701}"/>
                </a:ext>
              </a:extLst>
            </p:cNvPr>
            <p:cNvSpPr txBox="1"/>
            <p:nvPr/>
          </p:nvSpPr>
          <p:spPr>
            <a:xfrm>
              <a:off x="1774993" y="1557181"/>
              <a:ext cx="2852733" cy="3173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783"/>
              <a:r>
                <a:rPr lang="en-US" altLang="ja-JP" sz="1500" i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Y. Ichikawa et al. </a:t>
              </a:r>
              <a:r>
                <a:rPr lang="ja-JP" altLang="en-US" sz="1500" i="1" dirty="0">
                  <a:solidFill>
                    <a:prstClr val="black"/>
                  </a:solidFill>
                  <a:latin typeface="Calibri" panose="020F0502020204030204" pitchFamily="34" charset="0"/>
                  <a:ea typeface="UD デジタル 教科書体 N-B" panose="02020700000000000000" pitchFamily="17" charset="-128"/>
                  <a:cs typeface="Calibri" panose="020F0502020204030204" pitchFamily="34" charset="0"/>
                </a:rPr>
                <a:t>PTEP 2024, 091D01 </a:t>
              </a:r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D3AF7BE0-F88C-97EB-19E5-DD557B5FA1AF}"/>
                </a:ext>
              </a:extLst>
            </p:cNvPr>
            <p:cNvSpPr/>
            <p:nvPr/>
          </p:nvSpPr>
          <p:spPr>
            <a:xfrm>
              <a:off x="4122448" y="1464221"/>
              <a:ext cx="705443" cy="532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ja-JP" altLang="en-US" sz="1351">
                <a:solidFill>
                  <a:prstClr val="white"/>
                </a:solidFill>
                <a:latin typeface="游ゴシック" panose="02110004020202020204"/>
                <a:ea typeface="游ゴシック" panose="020B0400000000000000" pitchFamily="50" charset="-128"/>
              </a:endParaRPr>
            </a:p>
          </p:txBody>
        </p: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6D25B0BE-3617-B530-4C44-BB2370EC17A4}"/>
                </a:ext>
              </a:extLst>
            </p:cNvPr>
            <p:cNvGrpSpPr/>
            <p:nvPr/>
          </p:nvGrpSpPr>
          <p:grpSpPr>
            <a:xfrm>
              <a:off x="53997" y="1008711"/>
              <a:ext cx="7651933" cy="3379979"/>
              <a:chOff x="254216" y="3457160"/>
              <a:chExt cx="8540983" cy="3503523"/>
            </a:xfrm>
          </p:grpSpPr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270D2DF4-2035-B4C4-57CB-FBA3092E2A8C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173" y="3582121"/>
                <a:ext cx="5040000" cy="2880000"/>
              </a:xfrm>
              <a:prstGeom prst="rect">
                <a:avLst/>
              </a:prstGeom>
            </p:spPr>
          </p:pic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CF735B6-2531-75D5-F97D-D09F83FE84C5}"/>
                  </a:ext>
                </a:extLst>
              </p:cNvPr>
              <p:cNvSpPr txBox="1"/>
              <p:nvPr/>
            </p:nvSpPr>
            <p:spPr>
              <a:xfrm>
                <a:off x="2387122" y="6448847"/>
                <a:ext cx="1918731" cy="511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/>
                <a:r>
                  <a:rPr lang="ja-JP" altLang="en-US" sz="2667" dirty="0">
                    <a:solidFill>
                      <a:prstClr val="black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－</a:t>
                </a:r>
                <a:r>
                  <a:rPr lang="en-US" altLang="ja-JP" sz="2667" dirty="0">
                    <a:solidFill>
                      <a:prstClr val="black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B</a:t>
                </a:r>
                <a:r>
                  <a:rPr lang="en-US" altLang="ja-JP" sz="2667" baseline="-25000" dirty="0">
                    <a:solidFill>
                      <a:prstClr val="black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Ξ </a:t>
                </a:r>
                <a:r>
                  <a:rPr lang="en-US" altLang="ja-JP" sz="2667" dirty="0">
                    <a:solidFill>
                      <a:prstClr val="black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 [MeV]</a:t>
                </a:r>
                <a:endParaRPr lang="ja-JP" altLang="en-US" sz="2667" dirty="0">
                  <a:solidFill>
                    <a:prstClr val="black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F49C46B4-61BA-40EF-DE66-D6CCEF80B493}"/>
                  </a:ext>
                </a:extLst>
              </p:cNvPr>
              <p:cNvSpPr/>
              <p:nvPr/>
            </p:nvSpPr>
            <p:spPr>
              <a:xfrm>
                <a:off x="7086141" y="4014043"/>
                <a:ext cx="1709058" cy="5551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ja-JP" altLang="en-US" sz="1351">
                  <a:solidFill>
                    <a:prstClr val="white"/>
                  </a:solidFill>
                  <a:latin typeface="游ゴシック" panose="0211000402020202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258CB932-20A4-9FBB-2C66-F2F5A0AFD406}"/>
                  </a:ext>
                </a:extLst>
              </p:cNvPr>
              <p:cNvSpPr/>
              <p:nvPr/>
            </p:nvSpPr>
            <p:spPr>
              <a:xfrm>
                <a:off x="1088571" y="3701143"/>
                <a:ext cx="1709057" cy="5551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ja-JP" altLang="en-US" sz="1351">
                  <a:solidFill>
                    <a:prstClr val="white"/>
                  </a:solidFill>
                  <a:latin typeface="游ゴシック" panose="0211000402020202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12D981-04F5-60F2-F358-3C65F6AD92C4}"/>
                  </a:ext>
                </a:extLst>
              </p:cNvPr>
              <p:cNvSpPr txBox="1"/>
              <p:nvPr/>
            </p:nvSpPr>
            <p:spPr>
              <a:xfrm rot="16200000">
                <a:off x="-1172693" y="4884069"/>
                <a:ext cx="3282119" cy="428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/>
                <a:r>
                  <a:rPr lang="en-US" altLang="ja-JP" sz="2400" b="1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d</a:t>
                </a:r>
                <a:r>
                  <a:rPr lang="en-US" altLang="ja-JP" sz="2400" b="1" dirty="0">
                    <a:solidFill>
                      <a:srgbClr val="000000"/>
                    </a:solidFill>
                    <a:latin typeface="Symbol" panose="05050102010706020507" pitchFamily="18" charset="2"/>
                    <a:ea typeface="ＭＳ Ｐゴシック"/>
                  </a:rPr>
                  <a:t>s</a:t>
                </a:r>
                <a:r>
                  <a:rPr lang="en-US" altLang="ja-JP" sz="2400" b="1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/</a:t>
                </a:r>
                <a:r>
                  <a:rPr lang="en-US" altLang="ja-JP" sz="2400" b="1" dirty="0" err="1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d</a:t>
                </a:r>
                <a:r>
                  <a:rPr lang="en-US" altLang="ja-JP" sz="2400" b="1" dirty="0" err="1">
                    <a:solidFill>
                      <a:srgbClr val="000000"/>
                    </a:solidFill>
                    <a:latin typeface="Symbol" panose="05050102010706020507" pitchFamily="18" charset="2"/>
                    <a:ea typeface="ＭＳ Ｐゴシック"/>
                  </a:rPr>
                  <a:t>W</a:t>
                </a:r>
                <a:r>
                  <a:rPr lang="en-US" altLang="ja-JP" sz="2400" b="1" dirty="0">
                    <a:solidFill>
                      <a:srgbClr val="000000"/>
                    </a:solidFill>
                    <a:latin typeface="Symbol" panose="05050102010706020507" pitchFamily="18" charset="2"/>
                    <a:ea typeface="ＭＳ Ｐゴシック"/>
                  </a:rPr>
                  <a:t>     </a:t>
                </a:r>
                <a:r>
                  <a:rPr lang="en-US" altLang="ja-JP" sz="2133" dirty="0">
                    <a:solidFill>
                      <a:prstClr val="black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[(</a:t>
                </a:r>
                <a:r>
                  <a:rPr lang="en-US" altLang="ja-JP" sz="2133" dirty="0" err="1">
                    <a:solidFill>
                      <a:prstClr val="black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nb</a:t>
                </a:r>
                <a:r>
                  <a:rPr lang="en-US" altLang="ja-JP" sz="2133" dirty="0">
                    <a:solidFill>
                      <a:prstClr val="black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/</a:t>
                </a:r>
                <a:r>
                  <a:rPr lang="en-US" altLang="ja-JP" sz="2133" dirty="0" err="1">
                    <a:solidFill>
                      <a:prstClr val="black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sr</a:t>
                </a:r>
                <a:r>
                  <a:rPr lang="en-US" altLang="ja-JP" sz="2133" dirty="0">
                    <a:solidFill>
                      <a:prstClr val="black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)/MeV]</a:t>
                </a:r>
                <a:endParaRPr lang="ja-JP" altLang="en-US" sz="2133" dirty="0">
                  <a:solidFill>
                    <a:prstClr val="black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EF64EF0B-D899-1D4C-29B3-EC1AD010A236}"/>
                </a:ext>
              </a:extLst>
            </p:cNvPr>
            <p:cNvCxnSpPr>
              <a:cxnSpLocks/>
            </p:cNvCxnSpPr>
            <p:nvPr/>
          </p:nvCxnSpPr>
          <p:spPr>
            <a:xfrm>
              <a:off x="2772426" y="2942998"/>
              <a:ext cx="0" cy="438189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4B200D05-EA4C-76F4-327B-D0E18289F184}"/>
                </a:ext>
              </a:extLst>
            </p:cNvPr>
            <p:cNvCxnSpPr>
              <a:cxnSpLocks/>
            </p:cNvCxnSpPr>
            <p:nvPr/>
          </p:nvCxnSpPr>
          <p:spPr>
            <a:xfrm>
              <a:off x="3559470" y="2563660"/>
              <a:ext cx="14579" cy="469505"/>
            </a:xfrm>
            <a:prstGeom prst="straightConnector1">
              <a:avLst/>
            </a:prstGeom>
            <a:ln w="57150">
              <a:solidFill>
                <a:srgbClr val="C495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27FBE981-E3BD-C1F5-7DD1-889D7E2A2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3393" y="3312641"/>
              <a:ext cx="490714" cy="81123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406A323E-1740-25F6-3F4B-5167FD15A1BB}"/>
                </a:ext>
              </a:extLst>
            </p:cNvPr>
            <p:cNvSpPr txBox="1"/>
            <p:nvPr/>
          </p:nvSpPr>
          <p:spPr>
            <a:xfrm>
              <a:off x="4018122" y="3048956"/>
              <a:ext cx="609605" cy="45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en-US" altLang="ja-JP" sz="2400" b="1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QF</a:t>
              </a:r>
              <a:endParaRPr lang="ja-JP" altLang="en-US" sz="2400" dirty="0">
                <a:solidFill>
                  <a:srgbClr val="00B050"/>
                </a:solidFill>
                <a:latin typeface="Calibri" panose="020F0502020204030204" pitchFamily="34" charset="0"/>
                <a:ea typeface="UD デジタル 教科書体 N-B" panose="02020700000000000000" pitchFamily="17" charset="-128"/>
                <a:cs typeface="Calibri" panose="020F0502020204030204" pitchFamily="34" charset="0"/>
              </a:endParaRP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321D512D-22EE-2C3B-F74A-2563293FF661}"/>
                </a:ext>
              </a:extLst>
            </p:cNvPr>
            <p:cNvSpPr txBox="1"/>
            <p:nvPr/>
          </p:nvSpPr>
          <p:spPr>
            <a:xfrm>
              <a:off x="1003832" y="1673568"/>
              <a:ext cx="3354283" cy="6550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en-US" altLang="ja-JP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Fit</a:t>
              </a:r>
              <a:r>
                <a:rPr lang="ja-JP" altLang="en-US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 </a:t>
              </a:r>
              <a:r>
                <a:rPr lang="en-US" altLang="ja-JP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with</a:t>
              </a:r>
              <a:r>
                <a:rPr lang="ja-JP" altLang="en-US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 </a:t>
              </a:r>
              <a:r>
                <a:rPr lang="en-US" altLang="ja-JP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2</a:t>
              </a:r>
              <a:r>
                <a:rPr lang="ja-JP" altLang="en-US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 </a:t>
              </a:r>
              <a:r>
                <a:rPr lang="en-US" altLang="ja-JP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Gaussian peaks</a:t>
              </a:r>
            </a:p>
            <a:p>
              <a:pPr algn="ctr" defTabSz="685783"/>
              <a:r>
                <a:rPr lang="en-US" altLang="ja-JP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Assuming a narrow</a:t>
              </a:r>
              <a:r>
                <a:rPr lang="ja-JP" altLang="en-US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 </a:t>
              </a:r>
              <a:r>
                <a:rPr lang="en-US" altLang="ja-JP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ΞN</a:t>
              </a:r>
              <a:r>
                <a:rPr lang="ja-JP" altLang="en-US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→</a:t>
              </a:r>
              <a:r>
                <a:rPr lang="en-US" altLang="ja-JP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ΛΛ width</a:t>
              </a:r>
              <a:endParaRPr lang="ja-JP" altLang="en-US" sz="1867" dirty="0">
                <a:solidFill>
                  <a:prstClr val="black"/>
                </a:solidFill>
                <a:latin typeface="Arial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" name="タイトル 1">
              <a:extLst>
                <a:ext uri="{FF2B5EF4-FFF2-40B4-BE49-F238E27FC236}">
                  <a16:creationId xmlns:a16="http://schemas.microsoft.com/office/drawing/2014/main" id="{4788E3A7-3390-C879-307B-55BABF07858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145159" y="2125884"/>
              <a:ext cx="2644040" cy="896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15" tIns="60957" rIns="121915" bIns="60957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342875" algn="ctr" rtl="0" fontAlgn="base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685749" algn="ctr" rtl="0" fontAlgn="base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1028624" algn="ctr" rtl="0" fontAlgn="base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1371497" algn="ctr" rtl="0" fontAlgn="base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defTabSz="1219170"/>
              <a:r>
                <a:rPr lang="en-US" altLang="ja-JP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First observation of </a:t>
              </a:r>
            </a:p>
            <a:p>
              <a:pPr defTabSz="1219170"/>
              <a:r>
                <a:rPr lang="en-US" altLang="ja-JP" sz="2400" b="1" kern="0" dirty="0">
                  <a:solidFill>
                    <a:srgbClr val="0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altLang="ja-JP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lang="en-US" altLang="ja-JP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hypernuclear</a:t>
              </a:r>
              <a:r>
                <a:rPr lang="en-US" altLang="ja-JP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peaks</a:t>
              </a:r>
              <a:endParaRPr lang="ja-JP" altLang="en-US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8289EE50-761B-F80B-A297-F79CD31D6E76}"/>
                    </a:ext>
                  </a:extLst>
                </p:cNvPr>
                <p:cNvSpPr txBox="1"/>
                <p:nvPr/>
              </p:nvSpPr>
              <p:spPr>
                <a:xfrm>
                  <a:off x="754556" y="1200442"/>
                  <a:ext cx="4572000" cy="517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14:m>
                    <m:oMath xmlns:m="http://schemas.openxmlformats.org/officeDocument/2006/math">
                      <m:r>
                        <a:rPr lang="en-US" altLang="ja-JP" sz="2667" b="1" baseline="30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altLang="ja-JP" sz="2667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</m:oMath>
                  </a14:m>
                  <a:r>
                    <a:rPr lang="en-US" altLang="ja-JP" sz="2667" b="1" kern="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(K</a:t>
                  </a:r>
                  <a:r>
                    <a:rPr lang="en-US" altLang="ja-JP" sz="2667" b="1" kern="0" baseline="300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-</a:t>
                  </a:r>
                  <a:r>
                    <a:rPr lang="en-US" altLang="ja-JP" sz="2667" b="1" kern="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,K</a:t>
                  </a:r>
                  <a:r>
                    <a:rPr lang="en-US" altLang="ja-JP" sz="2667" b="1" kern="0" baseline="300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  <a:r>
                    <a:rPr lang="en-US" altLang="ja-JP" sz="2667" b="1" kern="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altLang="ja-JP" sz="2667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ja-JP" sz="2667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sub>
                        <m:sup>
                          <m:r>
                            <a:rPr lang="en-US" altLang="ja-JP" sz="2667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p>
                        <m:e>
                          <m:r>
                            <a:rPr lang="en-US" altLang="ja-JP" sz="2667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𝐁𝐞</m:t>
                          </m:r>
                        </m:e>
                      </m:sPre>
                    </m:oMath>
                  </a14:m>
                  <a:r>
                    <a:rPr lang="ja-JP" altLang="en-US" sz="2667" b="1" kern="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ＭＳ Ｐゴシック"/>
                      <a:cs typeface="Calibri" panose="020F0502020204030204" pitchFamily="34" charset="0"/>
                    </a:rPr>
                    <a:t> </a:t>
                  </a:r>
                  <a:endParaRPr lang="ja-JP" altLang="en-US" sz="2667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8289EE50-761B-F80B-A297-F79CD31D6E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556" y="1200442"/>
                  <a:ext cx="4572000" cy="517843"/>
                </a:xfrm>
                <a:prstGeom prst="rect">
                  <a:avLst/>
                </a:prstGeom>
                <a:blipFill>
                  <a:blip r:embed="rId7"/>
                  <a:stretch>
                    <a:fillRect t="-6977" b="-302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9543B57-8963-BBFC-631D-380CF8A17AE8}"/>
              </a:ext>
            </a:extLst>
          </p:cNvPr>
          <p:cNvSpPr txBox="1"/>
          <p:nvPr/>
        </p:nvSpPr>
        <p:spPr>
          <a:xfrm>
            <a:off x="6123166" y="1654083"/>
            <a:ext cx="3140884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133" i="1" dirty="0">
                <a:solidFill>
                  <a:srgbClr val="000000"/>
                </a:solidFill>
                <a:latin typeface="-apple-system"/>
                <a:ea typeface="ＭＳ Ｐゴシック"/>
              </a:rPr>
              <a:t>Y. Ichikawa et al., PTEP</a:t>
            </a:r>
            <a:r>
              <a:rPr lang="en-US" altLang="ja-JP" sz="2133" dirty="0">
                <a:solidFill>
                  <a:srgbClr val="000000"/>
                </a:solidFill>
                <a:latin typeface="-apple-system"/>
                <a:ea typeface="ＭＳ Ｐゴシック"/>
              </a:rPr>
              <a:t> 2024 (2024) 091D01</a:t>
            </a:r>
            <a:endParaRPr lang="ja-JP" altLang="en-US" sz="2133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E4C36930-3DDD-5CBB-896C-9F866049F76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729" t="26014" r="10781" b="10423"/>
          <a:stretch/>
        </p:blipFill>
        <p:spPr>
          <a:xfrm>
            <a:off x="1890148" y="4566425"/>
            <a:ext cx="4064515" cy="2187911"/>
          </a:xfrm>
          <a:prstGeom prst="rect">
            <a:avLst/>
          </a:prstGeom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1CC217B0-A6C4-B0D0-86E1-15E9BA37C147}"/>
              </a:ext>
            </a:extLst>
          </p:cNvPr>
          <p:cNvSpPr txBox="1"/>
          <p:nvPr/>
        </p:nvSpPr>
        <p:spPr>
          <a:xfrm>
            <a:off x="2010065" y="4304212"/>
            <a:ext cx="4064515" cy="4205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altLang="ja-JP" sz="2133" b="1" kern="0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ja-JP" sz="2133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ja-JP" sz="2400" b="1" kern="0" baseline="-25000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X  </a:t>
            </a:r>
            <a:r>
              <a:rPr lang="en-US" altLang="ja-JP" sz="2133" b="1" kern="0" baseline="-25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2133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[MeV]  </a:t>
            </a:r>
            <a:endParaRPr lang="ja-JP" altLang="en-US" sz="2133" baseline="-25000" dirty="0">
              <a:solidFill>
                <a:srgbClr val="000000"/>
              </a:solidFill>
              <a:latin typeface="Symbol" panose="05050102010706020507" pitchFamily="18" charset="2"/>
              <a:ea typeface="ＭＳ Ｐゴシック"/>
            </a:endParaRPr>
          </a:p>
        </p:txBody>
      </p: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CF921436-A3D1-A9BD-B6EF-6DFB9DB389F3}"/>
              </a:ext>
            </a:extLst>
          </p:cNvPr>
          <p:cNvCxnSpPr>
            <a:cxnSpLocks/>
          </p:cNvCxnSpPr>
          <p:nvPr/>
        </p:nvCxnSpPr>
        <p:spPr>
          <a:xfrm flipH="1" flipV="1">
            <a:off x="5085050" y="4126879"/>
            <a:ext cx="821257" cy="669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9BB5ABFE-EF8C-FA91-C13D-7C46F52CEC59}"/>
              </a:ext>
            </a:extLst>
          </p:cNvPr>
          <p:cNvCxnSpPr>
            <a:cxnSpLocks/>
          </p:cNvCxnSpPr>
          <p:nvPr/>
        </p:nvCxnSpPr>
        <p:spPr>
          <a:xfrm flipV="1">
            <a:off x="2506599" y="4146554"/>
            <a:ext cx="741293" cy="590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CA256F99-0F0F-50DB-24EE-C978276C7DC4}"/>
              </a:ext>
            </a:extLst>
          </p:cNvPr>
          <p:cNvSpPr txBox="1"/>
          <p:nvPr/>
        </p:nvSpPr>
        <p:spPr>
          <a:xfrm>
            <a:off x="100794" y="6143018"/>
            <a:ext cx="3140884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1867" i="1" dirty="0" err="1">
                <a:solidFill>
                  <a:srgbClr val="000000"/>
                </a:solidFill>
                <a:latin typeface="-apple-system"/>
                <a:ea typeface="ＭＳ Ｐゴシック"/>
              </a:rPr>
              <a:t>T.Motoba</a:t>
            </a:r>
            <a:r>
              <a:rPr lang="en-US" altLang="ja-JP" sz="1867" i="1" dirty="0">
                <a:solidFill>
                  <a:srgbClr val="000000"/>
                </a:solidFill>
                <a:latin typeface="-apple-system"/>
                <a:ea typeface="ＭＳ Ｐゴシック"/>
              </a:rPr>
              <a:t>, </a:t>
            </a:r>
            <a:r>
              <a:rPr lang="en-US" altLang="ja-JP" sz="1867" i="1" dirty="0" err="1">
                <a:solidFill>
                  <a:srgbClr val="000000"/>
                </a:solidFill>
                <a:latin typeface="-apple-system"/>
                <a:ea typeface="ＭＳ Ｐゴシック"/>
              </a:rPr>
              <a:t>S.Sugimoto</a:t>
            </a:r>
            <a:endParaRPr lang="en-US" altLang="ja-JP" sz="1867" i="1" dirty="0">
              <a:solidFill>
                <a:srgbClr val="000000"/>
              </a:solidFill>
              <a:latin typeface="-apple-system"/>
              <a:ea typeface="ＭＳ Ｐゴシック"/>
            </a:endParaRPr>
          </a:p>
          <a:p>
            <a:pPr defTabSz="1219170"/>
            <a:r>
              <a:rPr lang="en-US" altLang="ja-JP" sz="1867" i="1" dirty="0">
                <a:solidFill>
                  <a:srgbClr val="000000"/>
                </a:solidFill>
                <a:latin typeface="-apple-system"/>
                <a:ea typeface="ＭＳ Ｐゴシック"/>
              </a:rPr>
              <a:t>NPA835 (2019) 223</a:t>
            </a:r>
            <a:endParaRPr lang="ja-JP" altLang="en-US" sz="1867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49A6A55E-180C-6B70-801A-049698D70588}"/>
              </a:ext>
            </a:extLst>
          </p:cNvPr>
          <p:cNvSpPr/>
          <p:nvPr/>
        </p:nvSpPr>
        <p:spPr>
          <a:xfrm>
            <a:off x="2705380" y="4795967"/>
            <a:ext cx="940265" cy="289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BB447D6C-7AAF-E3D6-E7CB-6590CD056B58}"/>
              </a:ext>
            </a:extLst>
          </p:cNvPr>
          <p:cNvSpPr txBox="1"/>
          <p:nvPr/>
        </p:nvSpPr>
        <p:spPr>
          <a:xfrm>
            <a:off x="2672199" y="4747597"/>
            <a:ext cx="117639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133" b="1" i="1" kern="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ESC08</a:t>
            </a:r>
            <a:endParaRPr lang="ja-JP" altLang="en-US" sz="2133" i="1" dirty="0">
              <a:solidFill>
                <a:srgbClr val="7030A0"/>
              </a:solidFill>
              <a:latin typeface="Arial"/>
              <a:ea typeface="ＭＳ Ｐゴシック"/>
            </a:endParaRP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7BA25307-83E1-44BD-A2E1-8F6D6DC5DB89}"/>
              </a:ext>
            </a:extLst>
          </p:cNvPr>
          <p:cNvSpPr/>
          <p:nvPr/>
        </p:nvSpPr>
        <p:spPr>
          <a:xfrm>
            <a:off x="5085051" y="5085310"/>
            <a:ext cx="756867" cy="233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431345DA-B1E6-016F-4FA4-34851B201DD9}"/>
              </a:ext>
            </a:extLst>
          </p:cNvPr>
          <p:cNvSpPr txBox="1"/>
          <p:nvPr/>
        </p:nvSpPr>
        <p:spPr>
          <a:xfrm>
            <a:off x="4811961" y="4973301"/>
            <a:ext cx="117639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133" b="1" i="1" kern="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ESC04d</a:t>
            </a:r>
            <a:endParaRPr lang="ja-JP" altLang="en-US" sz="2133" i="1" dirty="0">
              <a:solidFill>
                <a:srgbClr val="7030A0"/>
              </a:solidFill>
              <a:latin typeface="Arial"/>
              <a:ea typeface="ＭＳ Ｐゴシック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F922FDAC-1947-B438-8320-E9607E631204}"/>
              </a:ext>
            </a:extLst>
          </p:cNvPr>
          <p:cNvSpPr txBox="1"/>
          <p:nvPr/>
        </p:nvSpPr>
        <p:spPr>
          <a:xfrm>
            <a:off x="631772" y="4783913"/>
            <a:ext cx="1679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DWIA calc.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113" name="Picture 44" descr="Xhypernucleus">
            <a:extLst>
              <a:ext uri="{FF2B5EF4-FFF2-40B4-BE49-F238E27FC236}">
                <a16:creationId xmlns:a16="http://schemas.microsoft.com/office/drawing/2014/main" id="{27849CE5-FC54-0A7E-F73D-AE41BF1BC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65" y="2883018"/>
            <a:ext cx="920711" cy="89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矢印: 下 113">
            <a:extLst>
              <a:ext uri="{FF2B5EF4-FFF2-40B4-BE49-F238E27FC236}">
                <a16:creationId xmlns:a16="http://schemas.microsoft.com/office/drawing/2014/main" id="{743B42E5-F5E6-4B40-3D3E-8E6C91A99DCC}"/>
              </a:ext>
            </a:extLst>
          </p:cNvPr>
          <p:cNvSpPr/>
          <p:nvPr/>
        </p:nvSpPr>
        <p:spPr>
          <a:xfrm rot="17937500">
            <a:off x="5931369" y="3387678"/>
            <a:ext cx="330684" cy="909767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EE998B7-A0A0-425E-3F4D-74344A33A2FB}"/>
              </a:ext>
            </a:extLst>
          </p:cNvPr>
          <p:cNvSpPr/>
          <p:nvPr/>
        </p:nvSpPr>
        <p:spPr>
          <a:xfrm>
            <a:off x="11334447" y="-79474"/>
            <a:ext cx="52770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3393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62"/>
    </mc:Choice>
    <mc:Fallback xmlns="">
      <p:transition spd="slow" advTm="9176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BFAA2-0495-F571-A742-82C10C1C2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5">
            <a:extLst>
              <a:ext uri="{FF2B5EF4-FFF2-40B4-BE49-F238E27FC236}">
                <a16:creationId xmlns:a16="http://schemas.microsoft.com/office/drawing/2014/main" id="{7BD173A7-DADC-470C-0010-B3E7659C2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574" y="1931361"/>
            <a:ext cx="9456852" cy="2144305"/>
          </a:xfrm>
          <a:prstGeom prst="rect">
            <a:avLst/>
          </a:prstGeom>
          <a:solidFill>
            <a:srgbClr val="FFFF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33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4800" b="1" dirty="0">
              <a:solidFill>
                <a:srgbClr val="000000"/>
              </a:solidFill>
              <a:latin typeface="Arial"/>
            </a:endParaRPr>
          </a:p>
          <a:p>
            <a:pPr algn="ctr" defTabSz="91433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4267" b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2.3 </a:t>
            </a:r>
            <a:r>
              <a:rPr lang="en-US" altLang="ja-JP" sz="4267" b="1" dirty="0">
                <a:solidFill>
                  <a:srgbClr val="000000"/>
                </a:solidFill>
                <a:latin typeface="Arial"/>
              </a:rPr>
              <a:t>Hyperon-nucleon scattering</a:t>
            </a:r>
            <a:endParaRPr lang="en-US" altLang="ja-JP" sz="4267" b="1" dirty="0">
              <a:solidFill>
                <a:srgbClr val="000000"/>
              </a:solidFill>
            </a:endParaRPr>
          </a:p>
          <a:p>
            <a:pPr algn="ctr" defTabSz="91433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4267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133660"/>
      </p:ext>
    </p:extLst>
  </p:cSld>
  <p:clrMapOvr>
    <a:masterClrMapping/>
  </p:clrMapOvr>
  <p:transition spd="slow" advTm="529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185D5-9E23-1909-50F7-6A2281BE7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5">
            <a:extLst>
              <a:ext uri="{FF2B5EF4-FFF2-40B4-BE49-F238E27FC236}">
                <a16:creationId xmlns:a16="http://schemas.microsoft.com/office/drawing/2014/main" id="{3E4836A4-41FB-AD6B-8547-D01890397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603" y="-193483"/>
            <a:ext cx="4093743" cy="97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33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4267" b="1" u="sng" dirty="0">
                <a:solidFill>
                  <a:srgbClr val="000000"/>
                </a:solidFill>
              </a:rPr>
              <a:t>YN interaction</a:t>
            </a:r>
            <a:endParaRPr lang="en-US" altLang="ja-JP" sz="4267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AC70A3-83A0-C232-1402-504D2B013668}"/>
              </a:ext>
            </a:extLst>
          </p:cNvPr>
          <p:cNvSpPr txBox="1"/>
          <p:nvPr/>
        </p:nvSpPr>
        <p:spPr>
          <a:xfrm>
            <a:off x="450518" y="743785"/>
            <a:ext cx="97241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667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Λp</a:t>
            </a:r>
            <a:r>
              <a:rPr lang="en-US" altLang="ja-JP" sz="26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lang="en-US" altLang="ja-JP" sz="2667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ja-JP" sz="2667" b="1" baseline="30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US" altLang="ja-JP" sz="2667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2667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scattering data with bubble chambers (1960s) </a:t>
            </a: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AF327E-5691-9FE0-0053-CB02A83EE549}"/>
              </a:ext>
            </a:extLst>
          </p:cNvPr>
          <p:cNvSpPr txBox="1"/>
          <p:nvPr/>
        </p:nvSpPr>
        <p:spPr>
          <a:xfrm>
            <a:off x="1757697" y="1138142"/>
            <a:ext cx="8471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&lt;~ 0.30</a:t>
            </a:r>
            <a:r>
              <a:rPr lang="ja-JP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GeV/c, poor quality, </a:t>
            </a:r>
            <a:r>
              <a:rPr lang="ja-JP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s, 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d</a:t>
            </a:r>
            <a:r>
              <a:rPr lang="en-US" altLang="ja-JP" sz="2400" b="1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ja-JP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ja-JP" sz="2400" b="1" dirty="0" err="1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ja-JP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Λp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D8C21A-BE3D-DA76-E0F7-445AE08300A8}"/>
              </a:ext>
            </a:extLst>
          </p:cNvPr>
          <p:cNvSpPr txBox="1"/>
          <p:nvPr/>
        </p:nvSpPr>
        <p:spPr>
          <a:xfrm>
            <a:off x="387734" y="2883521"/>
            <a:ext cx="7898492" cy="1249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ts val="3000"/>
              </a:lnSpc>
            </a:pPr>
            <a:r>
              <a:rPr lang="en-US" altLang="ja-JP" sz="2933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quality YN scattering experiments</a:t>
            </a:r>
          </a:p>
          <a:p>
            <a:pPr defTabSz="1219170">
              <a:lnSpc>
                <a:spcPts val="3000"/>
              </a:lnSpc>
            </a:pPr>
            <a:r>
              <a:rPr lang="en-US" altLang="ja-JP" sz="2933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+ </a:t>
            </a:r>
            <a:r>
              <a:rPr lang="en-US" altLang="ja-JP" sz="2933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femtoscopy</a:t>
            </a:r>
            <a:r>
              <a:rPr lang="en-US" altLang="ja-JP" sz="2933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pPr defTabSz="1219170">
              <a:lnSpc>
                <a:spcPts val="3000"/>
              </a:lnSpc>
            </a:pPr>
            <a:r>
              <a:rPr lang="en-US" altLang="ja-JP" sz="2933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=&gt; “Realistic YN interaction” is necessary</a:t>
            </a:r>
            <a:endParaRPr lang="ja-JP" altLang="en-US" sz="2933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ABFA36-5DEA-9734-9511-1D8B918CF95C}"/>
              </a:ext>
            </a:extLst>
          </p:cNvPr>
          <p:cNvSpPr txBox="1"/>
          <p:nvPr/>
        </p:nvSpPr>
        <p:spPr>
          <a:xfrm>
            <a:off x="810235" y="1589774"/>
            <a:ext cx="97241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667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 </a:t>
            </a:r>
            <a:r>
              <a:rPr lang="en-US" altLang="ja-JP" sz="2667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hypernuclei</a:t>
            </a:r>
            <a:r>
              <a:rPr lang="en-US" altLang="ja-JP" sz="2667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(+ Σ </a:t>
            </a:r>
            <a:r>
              <a:rPr lang="en-US" altLang="ja-JP" sz="2667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hypernuclei</a:t>
            </a:r>
            <a:r>
              <a:rPr lang="en-US" altLang="ja-JP" sz="2667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 </a:t>
            </a:r>
            <a:r>
              <a:rPr lang="en-US" altLang="ja-JP" sz="2667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ja-JP" sz="2667" b="1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 </a:t>
            </a:r>
            <a:r>
              <a:rPr lang="en-US" altLang="ja-JP" sz="2667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level scheme (1960-)</a:t>
            </a: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21" name="テキスト ボックス 5">
            <a:extLst>
              <a:ext uri="{FF2B5EF4-FFF2-40B4-BE49-F238E27FC236}">
                <a16:creationId xmlns:a16="http://schemas.microsoft.com/office/drawing/2014/main" id="{4A188239-400C-2222-E1A0-DCC1245B5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889" y="652077"/>
            <a:ext cx="2118961" cy="147732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332"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YN interaction</a:t>
            </a:r>
          </a:p>
          <a:p>
            <a:pPr algn="ctr" defTabSz="914332"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models</a:t>
            </a:r>
          </a:p>
          <a:p>
            <a:pPr algn="ctr" defTabSz="914332"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(Nijmegen</a:t>
            </a:r>
          </a:p>
          <a:p>
            <a:pPr algn="ctr" defTabSz="914332"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NSC, ESC)</a:t>
            </a:r>
          </a:p>
        </p:txBody>
      </p:sp>
      <p:sp>
        <p:nvSpPr>
          <p:cNvPr id="22" name="テキスト ボックス 5">
            <a:extLst>
              <a:ext uri="{FF2B5EF4-FFF2-40B4-BE49-F238E27FC236}">
                <a16:creationId xmlns:a16="http://schemas.microsoft.com/office/drawing/2014/main" id="{CA203D36-CCEC-95E4-CFCF-10EC46AF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62" y="1924106"/>
            <a:ext cx="10571589" cy="64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33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667" b="1" dirty="0">
                <a:solidFill>
                  <a:srgbClr val="C00000"/>
                </a:solidFill>
              </a:rPr>
              <a:t>But, YN int. in nuclei is significantly different from YN. Int in free space </a:t>
            </a:r>
            <a:endParaRPr lang="en-US" altLang="ja-JP" sz="2667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0B3A3537-08DE-B5D3-7E1F-49931F418FFA}"/>
              </a:ext>
            </a:extLst>
          </p:cNvPr>
          <p:cNvSpPr/>
          <p:nvPr/>
        </p:nvSpPr>
        <p:spPr>
          <a:xfrm>
            <a:off x="4169403" y="2612239"/>
            <a:ext cx="1371600" cy="363497"/>
          </a:xfrm>
          <a:prstGeom prst="downArrow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40FDC470-89A7-1276-D215-40A9BF841D5A}"/>
              </a:ext>
            </a:extLst>
          </p:cNvPr>
          <p:cNvSpPr/>
          <p:nvPr/>
        </p:nvSpPr>
        <p:spPr>
          <a:xfrm>
            <a:off x="9436176" y="1146789"/>
            <a:ext cx="561644" cy="60551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6C8FA826-99CB-1269-F819-810563D43B37}"/>
              </a:ext>
            </a:extLst>
          </p:cNvPr>
          <p:cNvGrpSpPr/>
          <p:nvPr/>
        </p:nvGrpSpPr>
        <p:grpSpPr>
          <a:xfrm>
            <a:off x="7683006" y="2508768"/>
            <a:ext cx="4259147" cy="1595043"/>
            <a:chOff x="5785234" y="1961473"/>
            <a:chExt cx="3358766" cy="1257852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3FC9ADAF-CE2C-ECC0-2D35-AD005CDB1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6849" b="56247"/>
            <a:stretch/>
          </p:blipFill>
          <p:spPr>
            <a:xfrm>
              <a:off x="6092069" y="2015040"/>
              <a:ext cx="838697" cy="1172775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7D0D2CFF-35E0-AF2A-F613-B82C1201B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56247"/>
            <a:stretch/>
          </p:blipFill>
          <p:spPr>
            <a:xfrm>
              <a:off x="7155708" y="2041751"/>
              <a:ext cx="1008644" cy="1172775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7C7754DD-C252-0B21-EDC8-42F9AC62C31D}"/>
                </a:ext>
              </a:extLst>
            </p:cNvPr>
            <p:cNvCxnSpPr>
              <a:cxnSpLocks/>
            </p:cNvCxnSpPr>
            <p:nvPr/>
          </p:nvCxnSpPr>
          <p:spPr>
            <a:xfrm>
              <a:off x="6048499" y="2251155"/>
              <a:ext cx="0" cy="6719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4B63832A-44E6-C672-D2BA-090BCE94EF2B}"/>
                </a:ext>
              </a:extLst>
            </p:cNvPr>
            <p:cNvSpPr txBox="1"/>
            <p:nvPr/>
          </p:nvSpPr>
          <p:spPr>
            <a:xfrm>
              <a:off x="5902857" y="2012040"/>
              <a:ext cx="341979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altLang="ja-JP" sz="160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ja-JP" altLang="en-US" sz="16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8250852E-F2D3-F002-AAE5-79439DA30318}"/>
                </a:ext>
              </a:extLst>
            </p:cNvPr>
            <p:cNvSpPr txBox="1"/>
            <p:nvPr/>
          </p:nvSpPr>
          <p:spPr>
            <a:xfrm>
              <a:off x="5921845" y="2898499"/>
              <a:ext cx="267120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altLang="ja-JP" sz="160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ja-JP" altLang="en-US" sz="16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9A5806A8-2E33-650A-FEE8-DA28B8CC87B7}"/>
                </a:ext>
              </a:extLst>
            </p:cNvPr>
            <p:cNvSpPr/>
            <p:nvPr/>
          </p:nvSpPr>
          <p:spPr>
            <a:xfrm>
              <a:off x="5785234" y="1961473"/>
              <a:ext cx="3358766" cy="125785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ja-JP" altLang="en-US" sz="240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B6B17BDE-835A-E6E1-1723-CC7B174CE78E}"/>
                </a:ext>
              </a:extLst>
            </p:cNvPr>
            <p:cNvGrpSpPr/>
            <p:nvPr/>
          </p:nvGrpSpPr>
          <p:grpSpPr>
            <a:xfrm>
              <a:off x="8291308" y="1984825"/>
              <a:ext cx="828033" cy="1225439"/>
              <a:chOff x="8385137" y="3775814"/>
              <a:chExt cx="828033" cy="1300123"/>
            </a:xfrm>
          </p:grpSpPr>
          <p:grpSp>
            <p:nvGrpSpPr>
              <p:cNvPr id="68" name="グループ化 67">
                <a:extLst>
                  <a:ext uri="{FF2B5EF4-FFF2-40B4-BE49-F238E27FC236}">
                    <a16:creationId xmlns:a16="http://schemas.microsoft.com/office/drawing/2014/main" id="{BB4FFC04-E52D-9D83-A5D1-B4FA55801145}"/>
                  </a:ext>
                </a:extLst>
              </p:cNvPr>
              <p:cNvGrpSpPr/>
              <p:nvPr/>
            </p:nvGrpSpPr>
            <p:grpSpPr>
              <a:xfrm>
                <a:off x="8530765" y="4006735"/>
                <a:ext cx="542253" cy="837124"/>
                <a:chOff x="8530765" y="4006735"/>
                <a:chExt cx="542253" cy="837124"/>
              </a:xfrm>
            </p:grpSpPr>
            <p:grpSp>
              <p:nvGrpSpPr>
                <p:cNvPr id="77" name="グループ化 76">
                  <a:extLst>
                    <a:ext uri="{FF2B5EF4-FFF2-40B4-BE49-F238E27FC236}">
                      <a16:creationId xmlns:a16="http://schemas.microsoft.com/office/drawing/2014/main" id="{7D195D5B-CCF6-BA95-5523-9189DD8BA694}"/>
                    </a:ext>
                  </a:extLst>
                </p:cNvPr>
                <p:cNvGrpSpPr/>
                <p:nvPr/>
              </p:nvGrpSpPr>
              <p:grpSpPr>
                <a:xfrm>
                  <a:off x="8530765" y="4006735"/>
                  <a:ext cx="542253" cy="837124"/>
                  <a:chOff x="8530765" y="4006735"/>
                  <a:chExt cx="542253" cy="837124"/>
                </a:xfrm>
              </p:grpSpPr>
              <p:cxnSp>
                <p:nvCxnSpPr>
                  <p:cNvPr id="79" name="直線コネクタ 78">
                    <a:extLst>
                      <a:ext uri="{FF2B5EF4-FFF2-40B4-BE49-F238E27FC236}">
                        <a16:creationId xmlns:a16="http://schemas.microsoft.com/office/drawing/2014/main" id="{4F3B6F00-4FEE-D006-A72B-0BAE394560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30765" y="4015501"/>
                    <a:ext cx="542253" cy="82835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線コネクタ 79">
                    <a:extLst>
                      <a:ext uri="{FF2B5EF4-FFF2-40B4-BE49-F238E27FC236}">
                        <a16:creationId xmlns:a16="http://schemas.microsoft.com/office/drawing/2014/main" id="{9ACFA58C-6643-7032-161B-88612FB7F7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578735" y="4006735"/>
                    <a:ext cx="460871" cy="8371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線コネクタ 80">
                    <a:extLst>
                      <a:ext uri="{FF2B5EF4-FFF2-40B4-BE49-F238E27FC236}">
                        <a16:creationId xmlns:a16="http://schemas.microsoft.com/office/drawing/2014/main" id="{819C987C-AD59-D87E-727F-CE5AFA955D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98056" y="4006735"/>
                    <a:ext cx="15270" cy="8371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正方形/長方形 77">
                  <a:extLst>
                    <a:ext uri="{FF2B5EF4-FFF2-40B4-BE49-F238E27FC236}">
                      <a16:creationId xmlns:a16="http://schemas.microsoft.com/office/drawing/2014/main" id="{C3998D1D-D5D8-AEDB-7BF3-DFD5D4220DF1}"/>
                    </a:ext>
                  </a:extLst>
                </p:cNvPr>
                <p:cNvSpPr/>
                <p:nvPr/>
              </p:nvSpPr>
              <p:spPr>
                <a:xfrm>
                  <a:off x="8761611" y="4394330"/>
                  <a:ext cx="99753" cy="809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69" name="グループ化 68">
                <a:extLst>
                  <a:ext uri="{FF2B5EF4-FFF2-40B4-BE49-F238E27FC236}">
                    <a16:creationId xmlns:a16="http://schemas.microsoft.com/office/drawing/2014/main" id="{92B0B4DB-513D-0DC8-C4E8-E69293C048C6}"/>
                  </a:ext>
                </a:extLst>
              </p:cNvPr>
              <p:cNvGrpSpPr/>
              <p:nvPr/>
            </p:nvGrpSpPr>
            <p:grpSpPr>
              <a:xfrm>
                <a:off x="8385137" y="3775814"/>
                <a:ext cx="794556" cy="272473"/>
                <a:chOff x="8385137" y="3775814"/>
                <a:chExt cx="794556" cy="272473"/>
              </a:xfrm>
            </p:grpSpPr>
            <p:sp>
              <p:nvSpPr>
                <p:cNvPr id="74" name="テキスト ボックス 73">
                  <a:extLst>
                    <a:ext uri="{FF2B5EF4-FFF2-40B4-BE49-F238E27FC236}">
                      <a16:creationId xmlns:a16="http://schemas.microsoft.com/office/drawing/2014/main" id="{E5F6B041-E2A6-4116-D57C-B23E53751BA9}"/>
                    </a:ext>
                  </a:extLst>
                </p:cNvPr>
                <p:cNvSpPr txBox="1"/>
                <p:nvPr/>
              </p:nvSpPr>
              <p:spPr>
                <a:xfrm>
                  <a:off x="8912573" y="3775814"/>
                  <a:ext cx="267120" cy="2693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1600" dirty="0">
                      <a:solidFill>
                        <a:srgbClr val="000000"/>
                      </a:solidFill>
                      <a:latin typeface="Arial"/>
                      <a:ea typeface="Calibri" panose="020F0502020204030204" pitchFamily="34" charset="0"/>
                      <a:cs typeface="Calibri" panose="020F0502020204030204" pitchFamily="34" charset="0"/>
                    </a:rPr>
                    <a:t>N</a:t>
                  </a:r>
                  <a:endParaRPr lang="ja-JP" altLang="en-US" sz="1600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5" name="テキスト ボックス 74">
                  <a:extLst>
                    <a:ext uri="{FF2B5EF4-FFF2-40B4-BE49-F238E27FC236}">
                      <a16:creationId xmlns:a16="http://schemas.microsoft.com/office/drawing/2014/main" id="{83A6EDAB-F5C9-A58E-663B-20BA6AA1FF9F}"/>
                    </a:ext>
                  </a:extLst>
                </p:cNvPr>
                <p:cNvSpPr txBox="1"/>
                <p:nvPr/>
              </p:nvSpPr>
              <p:spPr>
                <a:xfrm>
                  <a:off x="8642308" y="3778897"/>
                  <a:ext cx="267120" cy="2693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1600" dirty="0">
                      <a:solidFill>
                        <a:srgbClr val="000000"/>
                      </a:solidFill>
                      <a:latin typeface="Arial"/>
                      <a:ea typeface="Calibri" panose="020F0502020204030204" pitchFamily="34" charset="0"/>
                      <a:cs typeface="Calibri" panose="020F0502020204030204" pitchFamily="34" charset="0"/>
                    </a:rPr>
                    <a:t>N</a:t>
                  </a:r>
                  <a:endParaRPr lang="ja-JP" altLang="en-US" sz="1600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DDB51832-7C38-95A9-CA98-9A70A4722558}"/>
                    </a:ext>
                  </a:extLst>
                </p:cNvPr>
                <p:cNvSpPr txBox="1"/>
                <p:nvPr/>
              </p:nvSpPr>
              <p:spPr>
                <a:xfrm>
                  <a:off x="8385137" y="3776971"/>
                  <a:ext cx="267120" cy="2693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1600" dirty="0">
                      <a:solidFill>
                        <a:srgbClr val="000000"/>
                      </a:solidFill>
                      <a:latin typeface="Symbol" panose="05050102010706020507" pitchFamily="18" charset="2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endParaRPr lang="ja-JP" altLang="en-US" sz="1600" dirty="0">
                    <a:solidFill>
                      <a:srgbClr val="000000"/>
                    </a:solidFill>
                    <a:latin typeface="Symbol" panose="05050102010706020507" pitchFamily="18" charset="2"/>
                    <a:ea typeface="ＭＳ Ｐゴシック"/>
                  </a:endParaRPr>
                </a:p>
              </p:txBody>
            </p:sp>
          </p:grpSp>
          <p:grpSp>
            <p:nvGrpSpPr>
              <p:cNvPr id="70" name="グループ化 69">
                <a:extLst>
                  <a:ext uri="{FF2B5EF4-FFF2-40B4-BE49-F238E27FC236}">
                    <a16:creationId xmlns:a16="http://schemas.microsoft.com/office/drawing/2014/main" id="{93C72910-E087-360A-6068-A3CFFF136347}"/>
                  </a:ext>
                </a:extLst>
              </p:cNvPr>
              <p:cNvGrpSpPr/>
              <p:nvPr/>
            </p:nvGrpSpPr>
            <p:grpSpPr>
              <a:xfrm>
                <a:off x="8402400" y="4791651"/>
                <a:ext cx="810770" cy="284286"/>
                <a:chOff x="8378652" y="3764001"/>
                <a:chExt cx="810770" cy="284286"/>
              </a:xfrm>
            </p:grpSpPr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131ED6D8-B3F9-4EE7-C572-8677F1096AB4}"/>
                    </a:ext>
                  </a:extLst>
                </p:cNvPr>
                <p:cNvSpPr txBox="1"/>
                <p:nvPr/>
              </p:nvSpPr>
              <p:spPr>
                <a:xfrm>
                  <a:off x="8922302" y="3775814"/>
                  <a:ext cx="267120" cy="2693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1600" dirty="0">
                      <a:solidFill>
                        <a:srgbClr val="000000"/>
                      </a:solidFill>
                      <a:latin typeface="Arial"/>
                      <a:ea typeface="Calibri" panose="020F0502020204030204" pitchFamily="34" charset="0"/>
                      <a:cs typeface="Calibri" panose="020F0502020204030204" pitchFamily="34" charset="0"/>
                    </a:rPr>
                    <a:t>N</a:t>
                  </a:r>
                  <a:endParaRPr lang="ja-JP" altLang="en-US" sz="1600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2" name="テキスト ボックス 71">
                  <a:extLst>
                    <a:ext uri="{FF2B5EF4-FFF2-40B4-BE49-F238E27FC236}">
                      <a16:creationId xmlns:a16="http://schemas.microsoft.com/office/drawing/2014/main" id="{D68DB0D6-818C-0088-1D8D-1982ACDE09E0}"/>
                    </a:ext>
                  </a:extLst>
                </p:cNvPr>
                <p:cNvSpPr txBox="1"/>
                <p:nvPr/>
              </p:nvSpPr>
              <p:spPr>
                <a:xfrm>
                  <a:off x="8642308" y="3778897"/>
                  <a:ext cx="267120" cy="2693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1600" dirty="0">
                      <a:solidFill>
                        <a:srgbClr val="000000"/>
                      </a:solidFill>
                      <a:latin typeface="Arial"/>
                      <a:ea typeface="Calibri" panose="020F0502020204030204" pitchFamily="34" charset="0"/>
                      <a:cs typeface="Calibri" panose="020F0502020204030204" pitchFamily="34" charset="0"/>
                    </a:rPr>
                    <a:t>N</a:t>
                  </a:r>
                  <a:endParaRPr lang="ja-JP" altLang="en-US" sz="1600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3" name="テキスト ボックス 72">
                  <a:extLst>
                    <a:ext uri="{FF2B5EF4-FFF2-40B4-BE49-F238E27FC236}">
                      <a16:creationId xmlns:a16="http://schemas.microsoft.com/office/drawing/2014/main" id="{29FD316B-3541-ADD4-C430-3EA73E8DB56C}"/>
                    </a:ext>
                  </a:extLst>
                </p:cNvPr>
                <p:cNvSpPr txBox="1"/>
                <p:nvPr/>
              </p:nvSpPr>
              <p:spPr>
                <a:xfrm>
                  <a:off x="8378652" y="3764001"/>
                  <a:ext cx="267120" cy="2693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1600" dirty="0">
                      <a:solidFill>
                        <a:srgbClr val="000000"/>
                      </a:solidFill>
                      <a:latin typeface="Symbol" panose="05050102010706020507" pitchFamily="18" charset="2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endParaRPr lang="ja-JP" altLang="en-US" sz="1600" dirty="0">
                    <a:solidFill>
                      <a:srgbClr val="000000"/>
                    </a:solidFill>
                    <a:latin typeface="Symbol" panose="05050102010706020507" pitchFamily="18" charset="2"/>
                    <a:ea typeface="ＭＳ Ｐゴシック"/>
                  </a:endParaRPr>
                </a:p>
              </p:txBody>
            </p:sp>
          </p:grpSp>
        </p:grp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DCC6EC7-7B81-D7A7-7C36-36B0E80751C1}"/>
              </a:ext>
            </a:extLst>
          </p:cNvPr>
          <p:cNvSpPr/>
          <p:nvPr/>
        </p:nvSpPr>
        <p:spPr>
          <a:xfrm>
            <a:off x="11334447" y="-79474"/>
            <a:ext cx="52770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17</a:t>
            </a:r>
          </a:p>
        </p:txBody>
      </p:sp>
      <p:pic>
        <p:nvPicPr>
          <p:cNvPr id="7" name="図 6" descr="散乱イメージ図.png">
            <a:extLst>
              <a:ext uri="{FF2B5EF4-FFF2-40B4-BE49-F238E27FC236}">
                <a16:creationId xmlns:a16="http://schemas.microsoft.com/office/drawing/2014/main" id="{8F9858B3-F75C-5011-2AED-CFD6780C0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26" y="4635874"/>
            <a:ext cx="3805066" cy="2023446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45795BDE-5088-8B3B-C5C9-999E1F9C0411}"/>
              </a:ext>
            </a:extLst>
          </p:cNvPr>
          <p:cNvGrpSpPr/>
          <p:nvPr/>
        </p:nvGrpSpPr>
        <p:grpSpPr>
          <a:xfrm>
            <a:off x="6758252" y="4421453"/>
            <a:ext cx="5198084" cy="2549547"/>
            <a:chOff x="58478" y="2805262"/>
            <a:chExt cx="4949586" cy="2375122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0ABCF578-A207-35BA-C9BA-D1883BFC373A}"/>
                </a:ext>
              </a:extLst>
            </p:cNvPr>
            <p:cNvSpPr txBox="1"/>
            <p:nvPr/>
          </p:nvSpPr>
          <p:spPr>
            <a:xfrm>
              <a:off x="2608382" y="4692835"/>
              <a:ext cx="377656" cy="330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5"/>
              <a:r>
                <a:rPr lang="en-US" altLang="ja-JP" sz="1350" dirty="0">
                  <a:solidFill>
                    <a:srgbClr val="FFFFFF"/>
                  </a:solidFill>
                  <a:latin typeface="Symbol" charset="2"/>
                  <a:ea typeface="ＭＳ Ｐゴシック"/>
                  <a:cs typeface="Symbol" charset="2"/>
                </a:rPr>
                <a:t>p</a:t>
              </a:r>
              <a:r>
                <a:rPr lang="en-US" altLang="ja-JP" sz="1350" baseline="30000" dirty="0">
                  <a:solidFill>
                    <a:srgbClr val="FFFFFF"/>
                  </a:solidFill>
                  <a:latin typeface="Symbol" charset="2"/>
                  <a:ea typeface="ＭＳ Ｐゴシック"/>
                  <a:cs typeface="Symbol" charset="2"/>
                </a:rPr>
                <a:t>+</a:t>
              </a:r>
              <a:endParaRPr lang="ja-JP" altLang="en-US" sz="1350" baseline="30000" dirty="0">
                <a:solidFill>
                  <a:srgbClr val="FFFFFF"/>
                </a:solidFill>
                <a:latin typeface="Symbol" charset="2"/>
                <a:ea typeface="ＭＳ Ｐゴシック"/>
                <a:cs typeface="Symbol" charset="2"/>
              </a:endParaRPr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B8E0A508-3842-CFA1-BE93-5DB359CA1405}"/>
                </a:ext>
              </a:extLst>
            </p:cNvPr>
            <p:cNvGrpSpPr/>
            <p:nvPr/>
          </p:nvGrpSpPr>
          <p:grpSpPr>
            <a:xfrm>
              <a:off x="58478" y="3095839"/>
              <a:ext cx="4949586" cy="2084545"/>
              <a:chOff x="2044532" y="2711474"/>
              <a:chExt cx="4949586" cy="2084545"/>
            </a:xfrm>
          </p:grpSpPr>
          <p:grpSp>
            <p:nvGrpSpPr>
              <p:cNvPr id="38" name="グループ化 37">
                <a:extLst>
                  <a:ext uri="{FF2B5EF4-FFF2-40B4-BE49-F238E27FC236}">
                    <a16:creationId xmlns:a16="http://schemas.microsoft.com/office/drawing/2014/main" id="{745B0985-E437-32C5-204C-1DA1CB697F6A}"/>
                  </a:ext>
                </a:extLst>
              </p:cNvPr>
              <p:cNvGrpSpPr/>
              <p:nvPr/>
            </p:nvGrpSpPr>
            <p:grpSpPr>
              <a:xfrm>
                <a:off x="2044532" y="2823148"/>
                <a:ext cx="4637563" cy="1972871"/>
                <a:chOff x="2053676" y="2841436"/>
                <a:chExt cx="4637563" cy="1972871"/>
              </a:xfrm>
            </p:grpSpPr>
            <p:grpSp>
              <p:nvGrpSpPr>
                <p:cNvPr id="64" name="図形グループ 30">
                  <a:extLst>
                    <a:ext uri="{FF2B5EF4-FFF2-40B4-BE49-F238E27FC236}">
                      <a16:creationId xmlns:a16="http://schemas.microsoft.com/office/drawing/2014/main" id="{39C6E442-917D-C252-42D6-881CED98B4D7}"/>
                    </a:ext>
                  </a:extLst>
                </p:cNvPr>
                <p:cNvGrpSpPr/>
                <p:nvPr/>
              </p:nvGrpSpPr>
              <p:grpSpPr>
                <a:xfrm>
                  <a:off x="2616023" y="2841436"/>
                  <a:ext cx="3184052" cy="1972871"/>
                  <a:chOff x="2638167" y="5078393"/>
                  <a:chExt cx="1827951" cy="1132617"/>
                </a:xfrm>
              </p:grpSpPr>
              <p:grpSp>
                <p:nvGrpSpPr>
                  <p:cNvPr id="87" name="図形グループ 110">
                    <a:extLst>
                      <a:ext uri="{FF2B5EF4-FFF2-40B4-BE49-F238E27FC236}">
                        <a16:creationId xmlns:a16="http://schemas.microsoft.com/office/drawing/2014/main" id="{31904CF4-3A65-8F04-81C5-95DC6D01D9BA}"/>
                      </a:ext>
                    </a:extLst>
                  </p:cNvPr>
                  <p:cNvGrpSpPr/>
                  <p:nvPr/>
                </p:nvGrpSpPr>
                <p:grpSpPr>
                  <a:xfrm>
                    <a:off x="2638167" y="5078393"/>
                    <a:ext cx="1827951" cy="1132617"/>
                    <a:chOff x="2638167" y="5078393"/>
                    <a:chExt cx="1827951" cy="1132617"/>
                  </a:xfrm>
                </p:grpSpPr>
                <p:grpSp>
                  <p:nvGrpSpPr>
                    <p:cNvPr id="92" name="図形グループ 57">
                      <a:extLst>
                        <a:ext uri="{FF2B5EF4-FFF2-40B4-BE49-F238E27FC236}">
                          <a16:creationId xmlns:a16="http://schemas.microsoft.com/office/drawing/2014/main" id="{9FD1CDC3-5A79-F6F0-A795-68E56D3E53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38167" y="5078393"/>
                      <a:ext cx="1827951" cy="892120"/>
                      <a:chOff x="6410836" y="5130800"/>
                      <a:chExt cx="1827951" cy="892120"/>
                    </a:xfrm>
                  </p:grpSpPr>
                  <p:pic>
                    <p:nvPicPr>
                      <p:cNvPr id="94" name="図 93" descr="CATCH_LH2.tiff">
                        <a:extLst>
                          <a:ext uri="{FF2B5EF4-FFF2-40B4-BE49-F238E27FC236}">
                            <a16:creationId xmlns:a16="http://schemas.microsoft.com/office/drawing/2014/main" id="{4F4E3E46-CB47-7343-971F-6EE4F6AC27E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283" t="71296" r="11846" b="13246"/>
                      <a:stretch/>
                    </p:blipFill>
                    <p:spPr>
                      <a:xfrm>
                        <a:off x="6410836" y="5130800"/>
                        <a:ext cx="1739578" cy="892120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95" name="直線コネクタ 94">
                        <a:extLst>
                          <a:ext uri="{FF2B5EF4-FFF2-40B4-BE49-F238E27FC236}">
                            <a16:creationId xmlns:a16="http://schemas.microsoft.com/office/drawing/2014/main" id="{A3128F5B-D21D-7767-7A93-398CEAC7D63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385181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6" name="直線コネクタ 95">
                        <a:extLst>
                          <a:ext uri="{FF2B5EF4-FFF2-40B4-BE49-F238E27FC236}">
                            <a16:creationId xmlns:a16="http://schemas.microsoft.com/office/drawing/2014/main" id="{67D59B4C-1EE3-C7ED-273E-0056D742768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365230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7" name="直線コネクタ 96">
                        <a:extLst>
                          <a:ext uri="{FF2B5EF4-FFF2-40B4-BE49-F238E27FC236}">
                            <a16:creationId xmlns:a16="http://schemas.microsoft.com/office/drawing/2014/main" id="{CFD64610-C454-C611-A338-C9D21FE5F52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345410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8" name="直線コネクタ 97">
                        <a:extLst>
                          <a:ext uri="{FF2B5EF4-FFF2-40B4-BE49-F238E27FC236}">
                            <a16:creationId xmlns:a16="http://schemas.microsoft.com/office/drawing/2014/main" id="{748C0526-0C70-912D-22F6-76C7CCEADDF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324759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9" name="直線コネクタ 98">
                        <a:extLst>
                          <a:ext uri="{FF2B5EF4-FFF2-40B4-BE49-F238E27FC236}">
                            <a16:creationId xmlns:a16="http://schemas.microsoft.com/office/drawing/2014/main" id="{2BE6997C-8BF2-F0AC-0F4E-2453963CDC5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305342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0" name="直線コネクタ 99">
                        <a:extLst>
                          <a:ext uri="{FF2B5EF4-FFF2-40B4-BE49-F238E27FC236}">
                            <a16:creationId xmlns:a16="http://schemas.microsoft.com/office/drawing/2014/main" id="{A0E55CE7-CA2F-A47D-4B4C-C3E06B1714B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284691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1" name="直線コネクタ 100">
                        <a:extLst>
                          <a:ext uri="{FF2B5EF4-FFF2-40B4-BE49-F238E27FC236}">
                            <a16:creationId xmlns:a16="http://schemas.microsoft.com/office/drawing/2014/main" id="{2ACD332C-53F6-5A7E-232A-777B407E75D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267242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2" name="直線コネクタ 101">
                        <a:extLst>
                          <a:ext uri="{FF2B5EF4-FFF2-40B4-BE49-F238E27FC236}">
                            <a16:creationId xmlns:a16="http://schemas.microsoft.com/office/drawing/2014/main" id="{BC3EC719-2736-0870-15E8-313051FA1D8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249766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3" name="直線コネクタ 102">
                        <a:extLst>
                          <a:ext uri="{FF2B5EF4-FFF2-40B4-BE49-F238E27FC236}">
                            <a16:creationId xmlns:a16="http://schemas.microsoft.com/office/drawing/2014/main" id="{CA8EC4C5-9C96-BDDE-1A97-2009DB0AFE6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883656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4" name="直線コネクタ 103">
                        <a:extLst>
                          <a:ext uri="{FF2B5EF4-FFF2-40B4-BE49-F238E27FC236}">
                            <a16:creationId xmlns:a16="http://schemas.microsoft.com/office/drawing/2014/main" id="{9DF6BFE4-6F58-FBAE-6D71-B0CD703C5A4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863705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5" name="直線コネクタ 104">
                        <a:extLst>
                          <a:ext uri="{FF2B5EF4-FFF2-40B4-BE49-F238E27FC236}">
                            <a16:creationId xmlns:a16="http://schemas.microsoft.com/office/drawing/2014/main" id="{8FC08A64-6FBC-1404-8CD2-2F396DE3CA6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843885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6" name="直線コネクタ 105">
                        <a:extLst>
                          <a:ext uri="{FF2B5EF4-FFF2-40B4-BE49-F238E27FC236}">
                            <a16:creationId xmlns:a16="http://schemas.microsoft.com/office/drawing/2014/main" id="{BCE36DE4-5AB0-48DF-EAF2-8F339233612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823234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7" name="直線コネクタ 106">
                        <a:extLst>
                          <a:ext uri="{FF2B5EF4-FFF2-40B4-BE49-F238E27FC236}">
                            <a16:creationId xmlns:a16="http://schemas.microsoft.com/office/drawing/2014/main" id="{712DFB25-A50C-C353-9788-B2D7931D448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803817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8" name="直線コネクタ 107">
                        <a:extLst>
                          <a:ext uri="{FF2B5EF4-FFF2-40B4-BE49-F238E27FC236}">
                            <a16:creationId xmlns:a16="http://schemas.microsoft.com/office/drawing/2014/main" id="{F9707FD3-146F-9084-2A63-7BDDD0825E0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783166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9" name="直線コネクタ 108">
                        <a:extLst>
                          <a:ext uri="{FF2B5EF4-FFF2-40B4-BE49-F238E27FC236}">
                            <a16:creationId xmlns:a16="http://schemas.microsoft.com/office/drawing/2014/main" id="{B77E9DE9-4050-D1FF-BE98-FF9F169285B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765717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0" name="直線コネクタ 109">
                        <a:extLst>
                          <a:ext uri="{FF2B5EF4-FFF2-40B4-BE49-F238E27FC236}">
                            <a16:creationId xmlns:a16="http://schemas.microsoft.com/office/drawing/2014/main" id="{7C27948A-BD1E-283F-C0A4-D88734EF0C7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748241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grpSp>
                    <p:nvGrpSpPr>
                      <p:cNvPr id="111" name="図形グループ 76">
                        <a:extLst>
                          <a:ext uri="{FF2B5EF4-FFF2-40B4-BE49-F238E27FC236}">
                            <a16:creationId xmlns:a16="http://schemas.microsoft.com/office/drawing/2014/main" id="{3C197E71-C9E4-4092-C519-16A022EA034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67500" y="5130800"/>
                        <a:ext cx="1571287" cy="85725"/>
                        <a:chOff x="6667500" y="5130800"/>
                        <a:chExt cx="1571287" cy="85725"/>
                      </a:xfrm>
                    </p:grpSpPr>
                    <p:sp>
                      <p:nvSpPr>
                        <p:cNvPr id="115" name="正方形/長方形 114">
                          <a:extLst>
                            <a:ext uri="{FF2B5EF4-FFF2-40B4-BE49-F238E27FC236}">
                              <a16:creationId xmlns:a16="http://schemas.microsoft.com/office/drawing/2014/main" id="{8B8C2990-26A2-60A1-88CF-7522611F50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69139" y="5130800"/>
                          <a:ext cx="1469648" cy="857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EFE1A2">
                                <a:tint val="100000"/>
                                <a:satMod val="130000"/>
                              </a:srgbClr>
                            </a:gs>
                            <a:gs pos="100000">
                              <a:srgbClr val="EFE1A2">
                                <a:tint val="50000"/>
                                <a:satMod val="150000"/>
                              </a:srgbClr>
                            </a:gs>
                          </a:gsLst>
                          <a:lin ang="16200000" scaled="1"/>
                        </a:gradFill>
                        <a:ln w="12700" cap="flat" cmpd="sng" algn="ctr">
                          <a:solidFill>
                            <a:srgbClr val="EFE1A2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914355">
                            <a:defRPr/>
                          </a:pPr>
                          <a:endParaRPr lang="ja-JP" altLang="en-US" kern="0">
                            <a:solidFill>
                              <a:sysClr val="windowText" lastClr="000000"/>
                            </a:solidFill>
                            <a:latin typeface="Calibri"/>
                            <a:ea typeface="ＭＳ ゴシック"/>
                          </a:endParaRPr>
                        </a:p>
                      </p:txBody>
                    </p:sp>
                    <p:sp>
                      <p:nvSpPr>
                        <p:cNvPr id="116" name="正方形/長方形 115">
                          <a:extLst>
                            <a:ext uri="{FF2B5EF4-FFF2-40B4-BE49-F238E27FC236}">
                              <a16:creationId xmlns:a16="http://schemas.microsoft.com/office/drawing/2014/main" id="{BA616ACA-7441-F54B-EE82-305EC2C0A8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7500" y="5130800"/>
                          <a:ext cx="101639" cy="857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ysClr val="windowText" lastClr="000000">
                                <a:tint val="100000"/>
                                <a:satMod val="130000"/>
                              </a:sysClr>
                            </a:gs>
                            <a:gs pos="100000">
                              <a:sysClr val="windowText" lastClr="000000">
                                <a:tint val="50000"/>
                                <a:satMod val="150000"/>
                              </a:sysClr>
                            </a:gs>
                          </a:gsLst>
                          <a:lin ang="16200000" scaled="1"/>
                        </a:gradFill>
                        <a:ln w="12700" cap="flat" cmpd="sng" algn="ctr">
                          <a:solidFill>
                            <a:sysClr val="windowText" lastClr="000000">
                              <a:shade val="95000"/>
                              <a:satMod val="10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914355">
                            <a:defRPr/>
                          </a:pPr>
                          <a:endParaRPr lang="ja-JP" altLang="en-US" kern="0">
                            <a:solidFill>
                              <a:sysClr val="windowText" lastClr="000000"/>
                            </a:solidFill>
                            <a:latin typeface="Calibri"/>
                            <a:ea typeface="ＭＳ ゴシック"/>
                          </a:endParaRPr>
                        </a:p>
                      </p:txBody>
                    </p:sp>
                  </p:grpSp>
                  <p:grpSp>
                    <p:nvGrpSpPr>
                      <p:cNvPr id="112" name="図形グループ 77">
                        <a:extLst>
                          <a:ext uri="{FF2B5EF4-FFF2-40B4-BE49-F238E27FC236}">
                            <a16:creationId xmlns:a16="http://schemas.microsoft.com/office/drawing/2014/main" id="{54207BDE-B17E-3677-35BE-9A2C14CB04D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67500" y="5918200"/>
                        <a:ext cx="1571287" cy="85725"/>
                        <a:chOff x="6667500" y="5130800"/>
                        <a:chExt cx="1571287" cy="85725"/>
                      </a:xfrm>
                    </p:grpSpPr>
                    <p:sp>
                      <p:nvSpPr>
                        <p:cNvPr id="113" name="正方形/長方形 112">
                          <a:extLst>
                            <a:ext uri="{FF2B5EF4-FFF2-40B4-BE49-F238E27FC236}">
                              <a16:creationId xmlns:a16="http://schemas.microsoft.com/office/drawing/2014/main" id="{85F93C91-A5AC-14FE-18E1-737DC23B48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69139" y="5130800"/>
                          <a:ext cx="1469648" cy="857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EFE1A2">
                                <a:tint val="100000"/>
                                <a:satMod val="130000"/>
                              </a:srgbClr>
                            </a:gs>
                            <a:gs pos="100000">
                              <a:srgbClr val="EFE1A2">
                                <a:tint val="50000"/>
                                <a:satMod val="150000"/>
                              </a:srgbClr>
                            </a:gs>
                          </a:gsLst>
                          <a:lin ang="16200000" scaled="1"/>
                        </a:gradFill>
                        <a:ln w="12700" cap="flat" cmpd="sng" algn="ctr">
                          <a:solidFill>
                            <a:srgbClr val="EFE1A2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914355">
                            <a:defRPr/>
                          </a:pPr>
                          <a:endParaRPr lang="ja-JP" altLang="en-US" kern="0">
                            <a:solidFill>
                              <a:sysClr val="windowText" lastClr="000000"/>
                            </a:solidFill>
                            <a:latin typeface="Calibri"/>
                            <a:ea typeface="ＭＳ ゴシック"/>
                          </a:endParaRPr>
                        </a:p>
                      </p:txBody>
                    </p:sp>
                    <p:sp>
                      <p:nvSpPr>
                        <p:cNvPr id="114" name="正方形/長方形 113">
                          <a:extLst>
                            <a:ext uri="{FF2B5EF4-FFF2-40B4-BE49-F238E27FC236}">
                              <a16:creationId xmlns:a16="http://schemas.microsoft.com/office/drawing/2014/main" id="{790A5AE5-625E-A931-A391-A8C1502021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7500" y="5130800"/>
                          <a:ext cx="101639" cy="857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ysClr val="windowText" lastClr="000000">
                                <a:tint val="100000"/>
                                <a:satMod val="130000"/>
                              </a:sysClr>
                            </a:gs>
                            <a:gs pos="100000">
                              <a:sysClr val="windowText" lastClr="000000">
                                <a:tint val="50000"/>
                                <a:satMod val="150000"/>
                              </a:sysClr>
                            </a:gs>
                          </a:gsLst>
                          <a:lin ang="16200000" scaled="1"/>
                        </a:gradFill>
                        <a:ln w="12700" cap="flat" cmpd="sng" algn="ctr">
                          <a:solidFill>
                            <a:sysClr val="windowText" lastClr="000000">
                              <a:shade val="95000"/>
                              <a:satMod val="10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914355">
                            <a:defRPr/>
                          </a:pPr>
                          <a:endParaRPr lang="ja-JP" altLang="en-US" kern="0">
                            <a:solidFill>
                              <a:sysClr val="windowText" lastClr="000000"/>
                            </a:solidFill>
                            <a:latin typeface="Calibri"/>
                            <a:ea typeface="ＭＳ ゴシック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93" name="テキスト ボックス 92">
                      <a:extLst>
                        <a:ext uri="{FF2B5EF4-FFF2-40B4-BE49-F238E27FC236}">
                          <a16:creationId xmlns:a16="http://schemas.microsoft.com/office/drawing/2014/main" id="{0AB91740-0231-E2CD-03CB-BD77099A49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44447" y="5977803"/>
                      <a:ext cx="250212" cy="23320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914355"/>
                      <a:r>
                        <a:rPr lang="en-US" altLang="ja-JP" dirty="0">
                          <a:solidFill>
                            <a:srgbClr val="FFFFFF"/>
                          </a:solidFill>
                          <a:latin typeface="Symbol" charset="2"/>
                          <a:ea typeface="ＭＳ Ｐゴシック"/>
                          <a:cs typeface="Symbol" charset="2"/>
                        </a:rPr>
                        <a:t>p</a:t>
                      </a:r>
                      <a:r>
                        <a:rPr lang="en-US" altLang="ja-JP" baseline="30000" dirty="0">
                          <a:solidFill>
                            <a:srgbClr val="FFFFFF"/>
                          </a:solidFill>
                          <a:latin typeface="Symbol" charset="2"/>
                          <a:ea typeface="ＭＳ Ｐゴシック"/>
                          <a:cs typeface="Symbol" charset="2"/>
                        </a:rPr>
                        <a:t>+</a:t>
                      </a:r>
                      <a:endParaRPr lang="ja-JP" altLang="en-US" baseline="30000" dirty="0">
                        <a:solidFill>
                          <a:srgbClr val="FFFFFF"/>
                        </a:solidFill>
                        <a:latin typeface="Symbol" charset="2"/>
                        <a:ea typeface="ＭＳ Ｐゴシック"/>
                        <a:cs typeface="Symbol" charset="2"/>
                      </a:endParaRPr>
                    </a:p>
                  </p:txBody>
                </p:sp>
              </p:grpSp>
              <p:sp>
                <p:nvSpPr>
                  <p:cNvPr id="88" name="アーチ 87">
                    <a:extLst>
                      <a:ext uri="{FF2B5EF4-FFF2-40B4-BE49-F238E27FC236}">
                        <a16:creationId xmlns:a16="http://schemas.microsoft.com/office/drawing/2014/main" id="{14D0AE8A-4107-E336-C378-F1799FAAFD5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679408" y="5443089"/>
                    <a:ext cx="144766" cy="144766"/>
                  </a:xfrm>
                  <a:prstGeom prst="blockArc">
                    <a:avLst>
                      <a:gd name="adj1" fmla="val 10800000"/>
                      <a:gd name="adj2" fmla="val 254839"/>
                      <a:gd name="adj3" fmla="val 7621"/>
                    </a:avLst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55"/>
                    <a:endParaRPr lang="ja-JP" altLang="en-US">
                      <a:solidFill>
                        <a:srgbClr val="0000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sp>
                <p:nvSpPr>
                  <p:cNvPr id="89" name="アーチ 88">
                    <a:extLst>
                      <a:ext uri="{FF2B5EF4-FFF2-40B4-BE49-F238E27FC236}">
                        <a16:creationId xmlns:a16="http://schemas.microsoft.com/office/drawing/2014/main" id="{F9B654EA-2EAC-B493-0CCD-566B86B67667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3878436" y="5439429"/>
                    <a:ext cx="144766" cy="144766"/>
                  </a:xfrm>
                  <a:prstGeom prst="blockArc">
                    <a:avLst>
                      <a:gd name="adj1" fmla="val 10800000"/>
                      <a:gd name="adj2" fmla="val 254839"/>
                      <a:gd name="adj3" fmla="val 7621"/>
                    </a:avLst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55"/>
                    <a:endParaRPr lang="ja-JP" altLang="en-US">
                      <a:solidFill>
                        <a:srgbClr val="0000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cxnSp>
                <p:nvCxnSpPr>
                  <p:cNvPr id="90" name="直線コネクタ 89">
                    <a:extLst>
                      <a:ext uri="{FF2B5EF4-FFF2-40B4-BE49-F238E27FC236}">
                        <a16:creationId xmlns:a16="http://schemas.microsoft.com/office/drawing/2014/main" id="{4BD53A9A-9140-5345-71BA-C73D162717F3}"/>
                      </a:ext>
                    </a:extLst>
                  </p:cNvPr>
                  <p:cNvCxnSpPr/>
                  <p:nvPr/>
                </p:nvCxnSpPr>
                <p:spPr>
                  <a:xfrm>
                    <a:off x="2760658" y="5443047"/>
                    <a:ext cx="1179097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線コネクタ 90">
                    <a:extLst>
                      <a:ext uri="{FF2B5EF4-FFF2-40B4-BE49-F238E27FC236}">
                        <a16:creationId xmlns:a16="http://schemas.microsoft.com/office/drawing/2014/main" id="{FCECA475-8970-88AB-28D7-813C161DC255}"/>
                      </a:ext>
                    </a:extLst>
                  </p:cNvPr>
                  <p:cNvCxnSpPr>
                    <a:cxnSpLocks/>
                    <a:stCxn id="88" idx="0"/>
                  </p:cNvCxnSpPr>
                  <p:nvPr/>
                </p:nvCxnSpPr>
                <p:spPr>
                  <a:xfrm flipV="1">
                    <a:off x="2751791" y="5580975"/>
                    <a:ext cx="1199262" cy="1364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5" name="直線矢印コネクタ 64">
                  <a:extLst>
                    <a:ext uri="{FF2B5EF4-FFF2-40B4-BE49-F238E27FC236}">
                      <a16:creationId xmlns:a16="http://schemas.microsoft.com/office/drawing/2014/main" id="{82C1074F-D051-A14E-CDF9-FB334D8A111C}"/>
                    </a:ext>
                  </a:extLst>
                </p:cNvPr>
                <p:cNvCxnSpPr/>
                <p:nvPr/>
              </p:nvCxnSpPr>
              <p:spPr>
                <a:xfrm>
                  <a:off x="3007862" y="4476561"/>
                  <a:ext cx="2587331" cy="0"/>
                </a:xfrm>
                <a:prstGeom prst="straightConnector1">
                  <a:avLst/>
                </a:prstGeom>
                <a:ln w="9525">
                  <a:headEnd type="triangle"/>
                  <a:tailEnd type="triangl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0BDA75EA-E458-C23D-56AF-2C58E06BB00B}"/>
                    </a:ext>
                  </a:extLst>
                </p:cNvPr>
                <p:cNvSpPr txBox="1"/>
                <p:nvPr/>
              </p:nvSpPr>
              <p:spPr>
                <a:xfrm>
                  <a:off x="3849204" y="4461802"/>
                  <a:ext cx="913636" cy="338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sz="1400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400 mm</a:t>
                  </a:r>
                  <a:endParaRPr lang="ja-JP" altLang="en-US" sz="140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cxnSp>
              <p:nvCxnSpPr>
                <p:cNvPr id="84" name="直線コネクタ 83">
                  <a:extLst>
                    <a:ext uri="{FF2B5EF4-FFF2-40B4-BE49-F238E27FC236}">
                      <a16:creationId xmlns:a16="http://schemas.microsoft.com/office/drawing/2014/main" id="{0585A452-0087-4394-A146-393577334D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3676" y="3605878"/>
                  <a:ext cx="4637563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ysDash"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グループ化 42">
                <a:extLst>
                  <a:ext uri="{FF2B5EF4-FFF2-40B4-BE49-F238E27FC236}">
                    <a16:creationId xmlns:a16="http://schemas.microsoft.com/office/drawing/2014/main" id="{F2F22BBC-CCCE-6276-00E9-2D68CF61941C}"/>
                  </a:ext>
                </a:extLst>
              </p:cNvPr>
              <p:cNvGrpSpPr/>
              <p:nvPr/>
            </p:nvGrpSpPr>
            <p:grpSpPr>
              <a:xfrm>
                <a:off x="2048257" y="3131500"/>
                <a:ext cx="4945861" cy="1163039"/>
                <a:chOff x="2048257" y="3131500"/>
                <a:chExt cx="4945861" cy="1163039"/>
              </a:xfrm>
            </p:grpSpPr>
            <p:cxnSp>
              <p:nvCxnSpPr>
                <p:cNvPr id="58" name="直線矢印コネクタ 57">
                  <a:extLst>
                    <a:ext uri="{FF2B5EF4-FFF2-40B4-BE49-F238E27FC236}">
                      <a16:creationId xmlns:a16="http://schemas.microsoft.com/office/drawing/2014/main" id="{F159CCE7-DC35-C06E-69FD-DCA012B1AD43}"/>
                    </a:ext>
                  </a:extLst>
                </p:cNvPr>
                <p:cNvCxnSpPr/>
                <p:nvPr/>
              </p:nvCxnSpPr>
              <p:spPr>
                <a:xfrm flipV="1">
                  <a:off x="2048257" y="3600497"/>
                  <a:ext cx="1554387" cy="110067"/>
                </a:xfrm>
                <a:prstGeom prst="straightConnector1">
                  <a:avLst/>
                </a:prstGeom>
                <a:ln w="19050">
                  <a:solidFill>
                    <a:srgbClr val="A32D92"/>
                  </a:solidFill>
                  <a:tailEnd type="triangle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矢印コネクタ 58">
                  <a:extLst>
                    <a:ext uri="{FF2B5EF4-FFF2-40B4-BE49-F238E27FC236}">
                      <a16:creationId xmlns:a16="http://schemas.microsoft.com/office/drawing/2014/main" id="{8A933763-649A-76A6-6C32-2348CEB16BCD}"/>
                    </a:ext>
                  </a:extLst>
                </p:cNvPr>
                <p:cNvCxnSpPr/>
                <p:nvPr/>
              </p:nvCxnSpPr>
              <p:spPr>
                <a:xfrm>
                  <a:off x="3606528" y="3608264"/>
                  <a:ext cx="3387590" cy="358989"/>
                </a:xfrm>
                <a:prstGeom prst="straightConnector1">
                  <a:avLst/>
                </a:prstGeom>
                <a:ln w="19050">
                  <a:solidFill>
                    <a:srgbClr val="0433FF"/>
                  </a:solidFill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9855C8AB-A57E-B3B1-7191-0EBB709AA9C9}"/>
                    </a:ext>
                  </a:extLst>
                </p:cNvPr>
                <p:cNvSpPr txBox="1"/>
                <p:nvPr/>
              </p:nvSpPr>
              <p:spPr>
                <a:xfrm>
                  <a:off x="2102770" y="3598272"/>
                  <a:ext cx="342394" cy="4062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dirty="0">
                      <a:solidFill>
                        <a:srgbClr val="7030A0"/>
                      </a:solidFill>
                      <a:latin typeface="Symbol" pitchFamily="2" charset="2"/>
                      <a:ea typeface="ＭＳ Ｐゴシック"/>
                    </a:rPr>
                    <a:t>p</a:t>
                  </a:r>
                  <a:endParaRPr lang="ja-JP" altLang="en-US" dirty="0">
                    <a:solidFill>
                      <a:srgbClr val="7030A0"/>
                    </a:solidFill>
                    <a:latin typeface="Symbol" pitchFamily="2" charset="2"/>
                    <a:ea typeface="ＭＳ Ｐゴシック"/>
                  </a:endParaRPr>
                </a:p>
              </p:txBody>
            </p:sp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D32B5C8B-66E2-1586-F1B1-446AB2B2DFF1}"/>
                    </a:ext>
                  </a:extLst>
                </p:cNvPr>
                <p:cNvSpPr txBox="1"/>
                <p:nvPr/>
              </p:nvSpPr>
              <p:spPr>
                <a:xfrm>
                  <a:off x="6338019" y="3888322"/>
                  <a:ext cx="471098" cy="4062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dirty="0">
                      <a:solidFill>
                        <a:srgbClr val="0433FF"/>
                      </a:solidFill>
                      <a:latin typeface="Arial"/>
                      <a:ea typeface="ＭＳ Ｐゴシック"/>
                    </a:rPr>
                    <a:t>K</a:t>
                  </a:r>
                  <a:r>
                    <a:rPr lang="en-US" altLang="ja-JP" baseline="30000" dirty="0">
                      <a:solidFill>
                        <a:srgbClr val="0433FF"/>
                      </a:solidFill>
                      <a:latin typeface="Arial"/>
                      <a:ea typeface="ＭＳ Ｐゴシック"/>
                    </a:rPr>
                    <a:t>+</a:t>
                  </a:r>
                  <a:endParaRPr lang="ja-JP" altLang="en-US" baseline="30000" dirty="0">
                    <a:solidFill>
                      <a:srgbClr val="0433FF"/>
                    </a:solidFill>
                    <a:latin typeface="Arial"/>
                    <a:ea typeface="ＭＳ Ｐゴシック"/>
                  </a:endParaRPr>
                </a:p>
              </p:txBody>
            </p:sp>
            <p:cxnSp>
              <p:nvCxnSpPr>
                <p:cNvPr id="62" name="直線矢印コネクタ 61">
                  <a:extLst>
                    <a:ext uri="{FF2B5EF4-FFF2-40B4-BE49-F238E27FC236}">
                      <a16:creationId xmlns:a16="http://schemas.microsoft.com/office/drawing/2014/main" id="{79151189-B5E3-C87D-CC7F-DE624BC5ACB9}"/>
                    </a:ext>
                  </a:extLst>
                </p:cNvPr>
                <p:cNvCxnSpPr/>
                <p:nvPr/>
              </p:nvCxnSpPr>
              <p:spPr>
                <a:xfrm flipV="1">
                  <a:off x="3602644" y="3515360"/>
                  <a:ext cx="271703" cy="84766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テキスト ボックス 62">
                  <a:extLst>
                    <a:ext uri="{FF2B5EF4-FFF2-40B4-BE49-F238E27FC236}">
                      <a16:creationId xmlns:a16="http://schemas.microsoft.com/office/drawing/2014/main" id="{B6B8C50A-7C94-A943-83B3-3BB911634E8B}"/>
                    </a:ext>
                  </a:extLst>
                </p:cNvPr>
                <p:cNvSpPr txBox="1"/>
                <p:nvPr/>
              </p:nvSpPr>
              <p:spPr>
                <a:xfrm>
                  <a:off x="3569112" y="3131500"/>
                  <a:ext cx="352972" cy="4062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b="1" dirty="0">
                      <a:solidFill>
                        <a:srgbClr val="FF0000"/>
                      </a:solidFill>
                      <a:latin typeface="Symbol" pitchFamily="2" charset="2"/>
                      <a:ea typeface="ＭＳ Ｐゴシック"/>
                    </a:rPr>
                    <a:t>S</a:t>
                  </a:r>
                  <a:endParaRPr lang="ja-JP" altLang="en-US" b="1" dirty="0">
                    <a:solidFill>
                      <a:srgbClr val="FF0000"/>
                    </a:solidFill>
                    <a:latin typeface="Symbol" pitchFamily="2" charset="2"/>
                    <a:ea typeface="ＭＳ Ｐゴシック"/>
                  </a:endParaRPr>
                </a:p>
              </p:txBody>
            </p:sp>
          </p:grpSp>
          <p:grpSp>
            <p:nvGrpSpPr>
              <p:cNvPr id="44" name="グループ化 43">
                <a:extLst>
                  <a:ext uri="{FF2B5EF4-FFF2-40B4-BE49-F238E27FC236}">
                    <a16:creationId xmlns:a16="http://schemas.microsoft.com/office/drawing/2014/main" id="{B4D257D2-4906-C385-D53D-2780F0FED346}"/>
                  </a:ext>
                </a:extLst>
              </p:cNvPr>
              <p:cNvGrpSpPr/>
              <p:nvPr/>
            </p:nvGrpSpPr>
            <p:grpSpPr>
              <a:xfrm>
                <a:off x="3663706" y="2711474"/>
                <a:ext cx="1618280" cy="1707574"/>
                <a:chOff x="3663706" y="2711474"/>
                <a:chExt cx="1618280" cy="1707574"/>
              </a:xfrm>
            </p:grpSpPr>
            <p:cxnSp>
              <p:nvCxnSpPr>
                <p:cNvPr id="51" name="直線矢印コネクタ 50">
                  <a:extLst>
                    <a:ext uri="{FF2B5EF4-FFF2-40B4-BE49-F238E27FC236}">
                      <a16:creationId xmlns:a16="http://schemas.microsoft.com/office/drawing/2014/main" id="{77B2EE57-AE91-7223-2666-ACBBB43AF6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78160" y="2867880"/>
                  <a:ext cx="752190" cy="63215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矢印コネクタ 51">
                  <a:extLst>
                    <a:ext uri="{FF2B5EF4-FFF2-40B4-BE49-F238E27FC236}">
                      <a16:creationId xmlns:a16="http://schemas.microsoft.com/office/drawing/2014/main" id="{3A4A2090-9136-1A8F-5858-32F43E6CB739}"/>
                    </a:ext>
                  </a:extLst>
                </p:cNvPr>
                <p:cNvCxnSpPr/>
                <p:nvPr/>
              </p:nvCxnSpPr>
              <p:spPr>
                <a:xfrm>
                  <a:off x="3874347" y="3530477"/>
                  <a:ext cx="142240" cy="138381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矢印コネクタ 52">
                  <a:extLst>
                    <a:ext uri="{FF2B5EF4-FFF2-40B4-BE49-F238E27FC236}">
                      <a16:creationId xmlns:a16="http://schemas.microsoft.com/office/drawing/2014/main" id="{D29F7744-58FC-F3A1-BF97-5995E0F22BA1}"/>
                    </a:ext>
                  </a:extLst>
                </p:cNvPr>
                <p:cNvCxnSpPr/>
                <p:nvPr/>
              </p:nvCxnSpPr>
              <p:spPr>
                <a:xfrm flipH="1">
                  <a:off x="3663706" y="3658443"/>
                  <a:ext cx="352881" cy="60108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矢印コネクタ 53">
                  <a:extLst>
                    <a:ext uri="{FF2B5EF4-FFF2-40B4-BE49-F238E27FC236}">
                      <a16:creationId xmlns:a16="http://schemas.microsoft.com/office/drawing/2014/main" id="{70E8E3BF-24B5-7802-8319-740E02910BD4}"/>
                    </a:ext>
                  </a:extLst>
                </p:cNvPr>
                <p:cNvCxnSpPr/>
                <p:nvPr/>
              </p:nvCxnSpPr>
              <p:spPr>
                <a:xfrm>
                  <a:off x="4023026" y="3680542"/>
                  <a:ext cx="1106204" cy="728802"/>
                </a:xfrm>
                <a:prstGeom prst="straightConnector1">
                  <a:avLst/>
                </a:prstGeom>
                <a:ln w="19050">
                  <a:prstDash val="sysDash"/>
                  <a:tailEnd type="triangl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5" name="テキスト ボックス 54">
                  <a:extLst>
                    <a:ext uri="{FF2B5EF4-FFF2-40B4-BE49-F238E27FC236}">
                      <a16:creationId xmlns:a16="http://schemas.microsoft.com/office/drawing/2014/main" id="{C4E0096C-AB14-BC4E-A3B4-F0C4FB8E5BA6}"/>
                    </a:ext>
                  </a:extLst>
                </p:cNvPr>
                <p:cNvSpPr txBox="1"/>
                <p:nvPr/>
              </p:nvSpPr>
              <p:spPr>
                <a:xfrm>
                  <a:off x="4161412" y="2711474"/>
                  <a:ext cx="344156" cy="4062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dirty="0">
                      <a:solidFill>
                        <a:srgbClr val="C00000"/>
                      </a:solidFill>
                      <a:latin typeface="Arial"/>
                      <a:ea typeface="ＭＳ Ｐゴシック"/>
                    </a:rPr>
                    <a:t>p</a:t>
                  </a:r>
                  <a:endParaRPr lang="ja-JP" altLang="en-US" dirty="0">
                    <a:solidFill>
                      <a:srgbClr val="C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4A7A3399-36DF-C409-4093-88C59ABF16BA}"/>
                    </a:ext>
                  </a:extLst>
                </p:cNvPr>
                <p:cNvSpPr txBox="1"/>
                <p:nvPr/>
              </p:nvSpPr>
              <p:spPr>
                <a:xfrm>
                  <a:off x="3663807" y="4003301"/>
                  <a:ext cx="342394" cy="4062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dirty="0">
                      <a:solidFill>
                        <a:srgbClr val="000000"/>
                      </a:solidFill>
                      <a:latin typeface="Symbol" pitchFamily="2" charset="2"/>
                      <a:ea typeface="ＭＳ Ｐゴシック"/>
                    </a:rPr>
                    <a:t>p</a:t>
                  </a:r>
                  <a:endParaRPr lang="ja-JP" altLang="en-US" dirty="0">
                    <a:solidFill>
                      <a:srgbClr val="000000"/>
                    </a:solidFill>
                    <a:latin typeface="Symbol" pitchFamily="2" charset="2"/>
                    <a:ea typeface="ＭＳ Ｐゴシック"/>
                  </a:endParaRPr>
                </a:p>
              </p:txBody>
            </p:sp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19F21B07-D45C-C987-D260-B9F4AFA6B09A}"/>
                    </a:ext>
                  </a:extLst>
                </p:cNvPr>
                <p:cNvSpPr txBox="1"/>
                <p:nvPr/>
              </p:nvSpPr>
              <p:spPr>
                <a:xfrm>
                  <a:off x="4937830" y="4012831"/>
                  <a:ext cx="344156" cy="4062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n</a:t>
                  </a:r>
                  <a:endParaRPr lang="ja-JP" altLang="en-US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45" name="グループ化 44">
                <a:extLst>
                  <a:ext uri="{FF2B5EF4-FFF2-40B4-BE49-F238E27FC236}">
                    <a16:creationId xmlns:a16="http://schemas.microsoft.com/office/drawing/2014/main" id="{8B95E5C2-6E3C-8239-23C9-53D1BDC5A57B}"/>
                  </a:ext>
                </a:extLst>
              </p:cNvPr>
              <p:cNvGrpSpPr/>
              <p:nvPr/>
            </p:nvGrpSpPr>
            <p:grpSpPr>
              <a:xfrm>
                <a:off x="3145039" y="2752560"/>
                <a:ext cx="2032051" cy="851704"/>
                <a:chOff x="3145039" y="2752560"/>
                <a:chExt cx="2032051" cy="851704"/>
              </a:xfrm>
            </p:grpSpPr>
            <p:cxnSp>
              <p:nvCxnSpPr>
                <p:cNvPr id="46" name="直線コネクタ 45">
                  <a:extLst>
                    <a:ext uri="{FF2B5EF4-FFF2-40B4-BE49-F238E27FC236}">
                      <a16:creationId xmlns:a16="http://schemas.microsoft.com/office/drawing/2014/main" id="{C354ECF3-9AFF-DCD7-2467-65A5A50B98C9}"/>
                    </a:ext>
                  </a:extLst>
                </p:cNvPr>
                <p:cNvCxnSpPr/>
                <p:nvPr/>
              </p:nvCxnSpPr>
              <p:spPr>
                <a:xfrm flipV="1">
                  <a:off x="3884508" y="3230104"/>
                  <a:ext cx="887414" cy="287701"/>
                </a:xfrm>
                <a:prstGeom prst="line">
                  <a:avLst/>
                </a:prstGeom>
                <a:ln w="12700">
                  <a:prstDash val="sysDash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7" name="円弧 46">
                  <a:extLst>
                    <a:ext uri="{FF2B5EF4-FFF2-40B4-BE49-F238E27FC236}">
                      <a16:creationId xmlns:a16="http://schemas.microsoft.com/office/drawing/2014/main" id="{5E01808B-A4A9-CCD2-B2DA-4E3A5215D60E}"/>
                    </a:ext>
                  </a:extLst>
                </p:cNvPr>
                <p:cNvSpPr/>
                <p:nvPr/>
              </p:nvSpPr>
              <p:spPr>
                <a:xfrm rot="810272">
                  <a:off x="3939638" y="3172040"/>
                  <a:ext cx="432224" cy="432224"/>
                </a:xfrm>
                <a:prstGeom prst="arc">
                  <a:avLst>
                    <a:gd name="adj1" fmla="val 17024474"/>
                    <a:gd name="adj2" fmla="val 20231233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355"/>
                  <a:endParaRPr lang="ja-JP" altLang="en-US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A9DB301-0356-6EA6-356D-D39EBD8FFCFA}"/>
                    </a:ext>
                  </a:extLst>
                </p:cNvPr>
                <p:cNvSpPr txBox="1"/>
                <p:nvPr/>
              </p:nvSpPr>
              <p:spPr>
                <a:xfrm>
                  <a:off x="3145039" y="3024113"/>
                  <a:ext cx="444653" cy="406217"/>
                </a:xfrm>
                <a:prstGeom prst="rect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i="1" dirty="0" err="1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p</a:t>
                  </a:r>
                  <a:r>
                    <a:rPr lang="en-US" altLang="ja-JP" baseline="-25000" dirty="0" err="1">
                      <a:solidFill>
                        <a:srgbClr val="000000"/>
                      </a:solidFill>
                      <a:latin typeface="Symbol" pitchFamily="2" charset="2"/>
                      <a:ea typeface="ＭＳ Ｐゴシック"/>
                    </a:rPr>
                    <a:t>S</a:t>
                  </a:r>
                  <a:endParaRPr lang="ja-JP" altLang="en-US" baseline="-25000" dirty="0">
                    <a:solidFill>
                      <a:srgbClr val="000000"/>
                    </a:solidFill>
                    <a:latin typeface="Symbol" pitchFamily="2" charset="2"/>
                    <a:ea typeface="ＭＳ Ｐゴシック"/>
                  </a:endParaRPr>
                </a:p>
              </p:txBody>
            </p:sp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0D1328BC-7B61-251B-29B2-DA89F5B63D6A}"/>
                    </a:ext>
                  </a:extLst>
                </p:cNvPr>
                <p:cNvSpPr txBox="1"/>
                <p:nvPr/>
              </p:nvSpPr>
              <p:spPr>
                <a:xfrm>
                  <a:off x="4711280" y="2752560"/>
                  <a:ext cx="465810" cy="4062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i="1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E</a:t>
                  </a:r>
                  <a:r>
                    <a:rPr lang="en-US" altLang="ja-JP" baseline="-25000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p</a:t>
                  </a:r>
                  <a:endParaRPr lang="ja-JP" altLang="en-US" baseline="-25000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E73DF3ED-BD0D-E2B0-4636-E411E82C8560}"/>
                    </a:ext>
                  </a:extLst>
                </p:cNvPr>
                <p:cNvSpPr txBox="1"/>
                <p:nvPr/>
              </p:nvSpPr>
              <p:spPr>
                <a:xfrm>
                  <a:off x="4323104" y="3059935"/>
                  <a:ext cx="291263" cy="304663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sz="1200" i="1" dirty="0">
                      <a:solidFill>
                        <a:srgbClr val="000000"/>
                      </a:solidFill>
                      <a:latin typeface="Symbol" pitchFamily="2" charset="2"/>
                      <a:ea typeface="ＭＳ Ｐゴシック"/>
                    </a:rPr>
                    <a:t>q</a:t>
                  </a:r>
                  <a:endParaRPr lang="ja-JP" altLang="en-US" sz="1200" i="1">
                    <a:solidFill>
                      <a:srgbClr val="000000"/>
                    </a:solidFill>
                    <a:latin typeface="Symbol" pitchFamily="2" charset="2"/>
                    <a:ea typeface="ＭＳ Ｐゴシック"/>
                  </a:endParaRPr>
                </a:p>
              </p:txBody>
            </p:sp>
          </p:grp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74B7606-736F-8EF5-9565-0763018717F3}"/>
                </a:ext>
              </a:extLst>
            </p:cNvPr>
            <p:cNvSpPr txBox="1"/>
            <p:nvPr/>
          </p:nvSpPr>
          <p:spPr>
            <a:xfrm>
              <a:off x="3682744" y="3462981"/>
              <a:ext cx="1084656" cy="456994"/>
            </a:xfrm>
            <a:prstGeom prst="rect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 defTabSz="914355"/>
              <a:r>
                <a:rPr lang="en-US" altLang="ja-JP" sz="1050" dirty="0">
                  <a:solidFill>
                    <a:srgbClr val="000000"/>
                  </a:solidFill>
                  <a:latin typeface="Arial"/>
                  <a:ea typeface="ＭＳ Ｐゴシック"/>
                </a:rPr>
                <a:t>Cylindrical </a:t>
              </a:r>
            </a:p>
            <a:p>
              <a:pPr algn="ctr" defTabSz="914355"/>
              <a:r>
                <a:rPr lang="en-US" altLang="ja-JP" sz="1050" dirty="0">
                  <a:solidFill>
                    <a:srgbClr val="000000"/>
                  </a:solidFill>
                  <a:latin typeface="Arial"/>
                  <a:ea typeface="ＭＳ Ｐゴシック"/>
                </a:rPr>
                <a:t>Fiber Tracker</a:t>
              </a:r>
              <a:endParaRPr lang="ja-JP" altLang="en-US" sz="105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A8C3F065-EEB0-FCD9-E916-849CD682DCD0}"/>
                </a:ext>
              </a:extLst>
            </p:cNvPr>
            <p:cNvSpPr txBox="1"/>
            <p:nvPr/>
          </p:nvSpPr>
          <p:spPr>
            <a:xfrm>
              <a:off x="3492456" y="2887797"/>
              <a:ext cx="1306805" cy="279274"/>
            </a:xfrm>
            <a:prstGeom prst="rect">
              <a:avLst/>
            </a:prstGeom>
            <a:solidFill>
              <a:srgbClr val="FFF7DD"/>
            </a:solidFill>
            <a:ln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defTabSz="914355"/>
              <a:r>
                <a:rPr lang="en-US" altLang="ja-JP" sz="1050" dirty="0">
                  <a:solidFill>
                    <a:srgbClr val="000000"/>
                  </a:solidFill>
                  <a:latin typeface="Arial"/>
                  <a:ea typeface="ＭＳ Ｐゴシック"/>
                </a:rPr>
                <a:t>BGO calorimeter</a:t>
              </a:r>
              <a:endParaRPr lang="ja-JP" altLang="en-US" sz="105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AB7CE1C0-C06C-52C4-C552-A1A1014C4366}"/>
                </a:ext>
              </a:extLst>
            </p:cNvPr>
            <p:cNvSpPr txBox="1"/>
            <p:nvPr/>
          </p:nvSpPr>
          <p:spPr>
            <a:xfrm>
              <a:off x="1018310" y="2805262"/>
              <a:ext cx="1702210" cy="33005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55"/>
              <a:r>
                <a:rPr lang="en-US" altLang="ja-JP" sz="1350" b="1" dirty="0">
                  <a:solidFill>
                    <a:srgbClr val="000000"/>
                  </a:solidFill>
                  <a:latin typeface="Arial"/>
                  <a:ea typeface="ＭＳ Ｐゴシック"/>
                </a:rPr>
                <a:t>CATCH detector</a:t>
              </a:r>
              <a:endParaRPr lang="ja-JP" altLang="en-US" sz="1350" b="1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65E500FF-4F85-7503-3ED9-4CD7C85D265F}"/>
                </a:ext>
              </a:extLst>
            </p:cNvPr>
            <p:cNvSpPr txBox="1"/>
            <p:nvPr/>
          </p:nvSpPr>
          <p:spPr>
            <a:xfrm>
              <a:off x="3625338" y="4670317"/>
              <a:ext cx="1052919" cy="279274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 defTabSz="914355"/>
              <a:r>
                <a:rPr lang="en-US" altLang="ja-JP" sz="1050" dirty="0" err="1">
                  <a:solidFill>
                    <a:srgbClr val="000000"/>
                  </a:solidFill>
                  <a:latin typeface="Arial"/>
                  <a:ea typeface="ＭＳ Ｐゴシック"/>
                </a:rPr>
                <a:t>Liq</a:t>
              </a:r>
              <a:r>
                <a:rPr lang="en-US" altLang="ja-JP" sz="1050" dirty="0">
                  <a:solidFill>
                    <a:srgbClr val="000000"/>
                  </a:solidFill>
                  <a:latin typeface="Arial"/>
                  <a:ea typeface="ＭＳ Ｐゴシック"/>
                </a:rPr>
                <a:t> H2 target</a:t>
              </a:r>
              <a:endParaRPr lang="ja-JP" altLang="en-US" sz="105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3956342E-2DB3-6C19-6CC1-1168D3B81EA9}"/>
                </a:ext>
              </a:extLst>
            </p:cNvPr>
            <p:cNvCxnSpPr/>
            <p:nvPr/>
          </p:nvCxnSpPr>
          <p:spPr>
            <a:xfrm>
              <a:off x="3872347" y="4221704"/>
              <a:ext cx="533399" cy="69272"/>
            </a:xfrm>
            <a:prstGeom prst="line">
              <a:avLst/>
            </a:prstGeom>
            <a:ln w="28575">
              <a:solidFill>
                <a:srgbClr val="0433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6DB940AE-E56A-8638-DDE2-292A00063D40}"/>
              </a:ext>
            </a:extLst>
          </p:cNvPr>
          <p:cNvSpPr/>
          <p:nvPr/>
        </p:nvSpPr>
        <p:spPr>
          <a:xfrm>
            <a:off x="5019830" y="4263331"/>
            <a:ext cx="2246167" cy="1477328"/>
          </a:xfrm>
          <a:prstGeom prst="rect">
            <a:avLst/>
          </a:prstGeom>
          <a:solidFill>
            <a:srgbClr val="FFF2C9"/>
          </a:soli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b="1" dirty="0"/>
              <a:t>Dedicated “fast” detector system, CATCH </a:t>
            </a:r>
          </a:p>
          <a:p>
            <a:pPr algn="ctr"/>
            <a:r>
              <a:rPr lang="en-US" altLang="ja-JP" b="1" dirty="0"/>
              <a:t>(</a:t>
            </a:r>
            <a:r>
              <a:rPr lang="en-US" altLang="ja-JP" b="1" dirty="0" err="1"/>
              <a:t>scint</a:t>
            </a:r>
            <a:r>
              <a:rPr lang="en-US" altLang="ja-JP" b="1" dirty="0"/>
              <a:t>. fiber + </a:t>
            </a:r>
            <a:r>
              <a:rPr lang="en-US" altLang="ja-JP" b="1" dirty="0" err="1"/>
              <a:t>SiPM</a:t>
            </a:r>
            <a:r>
              <a:rPr lang="en-US" altLang="ja-JP" b="1" dirty="0"/>
              <a:t> + fast DAQ) </a:t>
            </a:r>
            <a:endParaRPr lang="ja-JP" altLang="en-US" b="1" dirty="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3D9CA35E-745C-6B22-8BA1-61B157FE0E03}"/>
              </a:ext>
            </a:extLst>
          </p:cNvPr>
          <p:cNvSpPr txBox="1"/>
          <p:nvPr/>
        </p:nvSpPr>
        <p:spPr>
          <a:xfrm>
            <a:off x="4651774" y="5710889"/>
            <a:ext cx="270123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ja-JP" sz="2400" b="1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ja-JP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ja-JP" sz="2400" b="1" dirty="0" err="1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/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0.44-0.80</a:t>
            </a:r>
            <a:r>
              <a:rPr lang="ja-JP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GeV/c</a:t>
            </a:r>
          </a:p>
          <a:p>
            <a:pPr algn="ctr"/>
            <a:r>
              <a:rPr lang="en-US" altLang="ja-JP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(important for NS)</a:t>
            </a:r>
            <a:endParaRPr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4BFDB5-5086-CACE-BE30-1CF1C0E2EFB8}"/>
              </a:ext>
            </a:extLst>
          </p:cNvPr>
          <p:cNvSpPr txBox="1"/>
          <p:nvPr/>
        </p:nvSpPr>
        <p:spPr>
          <a:xfrm>
            <a:off x="368523" y="4201181"/>
            <a:ext cx="4731645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667" b="1" u="sng" dirty="0" err="1">
                <a:latin typeface="Arial"/>
                <a:ea typeface="ＭＳ Ｐゴシック"/>
              </a:rPr>
              <a:t>Σ</a:t>
            </a:r>
            <a:r>
              <a:rPr lang="en-US" altLang="ja-JP" sz="2667" b="1" u="sng" baseline="30000" dirty="0" err="1">
                <a:latin typeface="Arial"/>
                <a:ea typeface="ＭＳ Ｐゴシック"/>
              </a:rPr>
              <a:t>±</a:t>
            </a:r>
            <a:r>
              <a:rPr lang="en-US" altLang="ja-JP" sz="2667" b="1" u="sng" dirty="0" err="1">
                <a:latin typeface="Arial"/>
                <a:ea typeface="ＭＳ Ｐゴシック"/>
              </a:rPr>
              <a:t>p</a:t>
            </a:r>
            <a:r>
              <a:rPr lang="en-US" altLang="ja-JP" sz="2667" b="1" u="sng" dirty="0">
                <a:latin typeface="Arial"/>
                <a:ea typeface="ＭＳ Ｐゴシック"/>
              </a:rPr>
              <a:t> scattering</a:t>
            </a:r>
            <a:r>
              <a:rPr lang="ja-JP" altLang="en-US" sz="2667" b="1" u="sng" dirty="0">
                <a:latin typeface="Arial"/>
                <a:ea typeface="ＭＳ Ｐゴシック"/>
              </a:rPr>
              <a:t> </a:t>
            </a:r>
            <a:r>
              <a:rPr lang="ja-JP" altLang="en-US" sz="2400" b="1" u="sng" dirty="0">
                <a:latin typeface="Arial"/>
                <a:ea typeface="ＭＳ Ｐゴシック"/>
              </a:rPr>
              <a:t>（</a:t>
            </a:r>
            <a:r>
              <a:rPr lang="en-US" altLang="ja-JP" sz="2400" b="1" u="sng" dirty="0">
                <a:latin typeface="Arial"/>
                <a:ea typeface="ＭＳ Ｐゴシック"/>
              </a:rPr>
              <a:t>J-PARC E40</a:t>
            </a:r>
            <a:r>
              <a:rPr lang="ja-JP" altLang="en-US" sz="2400" b="1" u="sng" dirty="0">
                <a:latin typeface="Arial"/>
                <a:ea typeface="ＭＳ Ｐゴシック"/>
              </a:rPr>
              <a:t>）</a:t>
            </a:r>
            <a:endParaRPr lang="ja-JP" altLang="en-US" sz="2667" u="sng" dirty="0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86115561"/>
      </p:ext>
    </p:extLst>
  </p:cSld>
  <p:clrMapOvr>
    <a:masterClrMapping/>
  </p:clrMapOvr>
  <p:transition spd="slow" advTm="174313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D98C2-EC93-D252-6948-E61BF956B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DEAFC2F-42C4-1B4D-16A0-19ACAC169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04"/>
          <a:stretch/>
        </p:blipFill>
        <p:spPr>
          <a:xfrm>
            <a:off x="2037914" y="37195"/>
            <a:ext cx="10164181" cy="3456384"/>
          </a:xfrm>
          <a:prstGeom prst="rect">
            <a:avLst/>
          </a:prstGeom>
        </p:spPr>
      </p:pic>
      <p:pic>
        <p:nvPicPr>
          <p:cNvPr id="15" name="図 4" descr="グラフィカル ユーザー インターフェイス, グラフ, ヒストグラム&#10;&#10;自動的に生成された説明">
            <a:extLst>
              <a:ext uri="{FF2B5EF4-FFF2-40B4-BE49-F238E27FC236}">
                <a16:creationId xmlns:a16="http://schemas.microsoft.com/office/drawing/2014/main" id="{0F2DB29C-A45C-D428-3500-0F63133E9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35" y="3466897"/>
            <a:ext cx="4971355" cy="324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A9706EF-86A7-8DCF-BC11-92462A40F8D6}"/>
              </a:ext>
            </a:extLst>
          </p:cNvPr>
          <p:cNvSpPr/>
          <p:nvPr/>
        </p:nvSpPr>
        <p:spPr bwMode="auto">
          <a:xfrm>
            <a:off x="431371" y="4773149"/>
            <a:ext cx="166451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defTabSz="1219140">
              <a:defRPr/>
            </a:pPr>
            <a:r>
              <a:rPr lang="en-US" altLang="ja-JP" sz="2000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S</a:t>
            </a:r>
            <a:r>
              <a:rPr lang="en-US" altLang="ja-JP" sz="2000" baseline="30000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+</a:t>
            </a:r>
            <a:r>
              <a:rPr lang="en-US" altLang="ja-JP" sz="2000" dirty="0">
                <a:solidFill>
                  <a:srgbClr val="000000"/>
                </a:solidFill>
                <a:latin typeface="Arial"/>
                <a:ea typeface="ＭＳ Ｐゴシック"/>
              </a:rPr>
              <a:t>-p </a:t>
            </a:r>
            <a:r>
              <a:rPr lang="en-US" altLang="ja-JP" dirty="0">
                <a:solidFill>
                  <a:srgbClr val="000000"/>
                </a:solidFill>
                <a:latin typeface="Arial"/>
                <a:ea typeface="ＭＳ Ｐゴシック"/>
              </a:rPr>
              <a:t>(spin=1)</a:t>
            </a:r>
            <a:endParaRPr lang="en-US" altLang="ja-JP" baseline="30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89960B2-3BA9-8196-4FE0-8E2ABEBF47FC}"/>
              </a:ext>
            </a:extLst>
          </p:cNvPr>
          <p:cNvSpPr/>
          <p:nvPr/>
        </p:nvSpPr>
        <p:spPr bwMode="auto">
          <a:xfrm>
            <a:off x="431373" y="5445225"/>
            <a:ext cx="1389697" cy="342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40">
              <a:defRPr/>
            </a:pPr>
            <a:endParaRPr lang="ja-JP" alt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21" name="グループ化 84">
            <a:extLst>
              <a:ext uri="{FF2B5EF4-FFF2-40B4-BE49-F238E27FC236}">
                <a16:creationId xmlns:a16="http://schemas.microsoft.com/office/drawing/2014/main" id="{DC436EB9-2160-C2D6-31CA-55F517EFCF19}"/>
              </a:ext>
            </a:extLst>
          </p:cNvPr>
          <p:cNvGrpSpPr>
            <a:grpSpLocks/>
          </p:cNvGrpSpPr>
          <p:nvPr/>
        </p:nvGrpSpPr>
        <p:grpSpPr bwMode="auto">
          <a:xfrm>
            <a:off x="335361" y="5061183"/>
            <a:ext cx="1661396" cy="1084989"/>
            <a:chOff x="5825084" y="1517771"/>
            <a:chExt cx="1431678" cy="995110"/>
          </a:xfrm>
        </p:grpSpPr>
        <p:grpSp>
          <p:nvGrpSpPr>
            <p:cNvPr id="24" name="グループ化 88">
              <a:extLst>
                <a:ext uri="{FF2B5EF4-FFF2-40B4-BE49-F238E27FC236}">
                  <a16:creationId xmlns:a16="http://schemas.microsoft.com/office/drawing/2014/main" id="{6437D680-37FB-6ECC-39F9-5EC73F25A4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6841" y="1517771"/>
              <a:ext cx="1379921" cy="995110"/>
              <a:chOff x="7036381" y="1429206"/>
              <a:chExt cx="1379921" cy="995110"/>
            </a:xfrm>
          </p:grpSpPr>
          <p:sp>
            <p:nvSpPr>
              <p:cNvPr id="27" name="正方形/長方形 92">
                <a:extLst>
                  <a:ext uri="{FF2B5EF4-FFF2-40B4-BE49-F238E27FC236}">
                    <a16:creationId xmlns:a16="http://schemas.microsoft.com/office/drawing/2014/main" id="{669BF94D-4300-E317-02D5-2A7BD5FC2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8223" y="1961890"/>
                <a:ext cx="318079" cy="338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623443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ja-JP" sz="1800" i="1" dirty="0">
                    <a:solidFill>
                      <a:srgbClr val="000000"/>
                    </a:solidFill>
                  </a:rPr>
                  <a:t>d</a:t>
                </a:r>
                <a:endParaRPr lang="en-US" altLang="ja-JP" sz="1800" i="1" baseline="30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グループ化 93">
                <a:extLst>
                  <a:ext uri="{FF2B5EF4-FFF2-40B4-BE49-F238E27FC236}">
                    <a16:creationId xmlns:a16="http://schemas.microsoft.com/office/drawing/2014/main" id="{F322222C-8E55-0937-89D9-1947F5AD32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6399232">
                <a:off x="7325724" y="1865551"/>
                <a:ext cx="408637" cy="409120"/>
                <a:chOff x="3611217" y="3016194"/>
                <a:chExt cx="857414" cy="856091"/>
              </a:xfrm>
            </p:grpSpPr>
            <p:sp>
              <p:nvSpPr>
                <p:cNvPr id="40" name="楕円 4">
                  <a:extLst>
                    <a:ext uri="{FF2B5EF4-FFF2-40B4-BE49-F238E27FC236}">
                      <a16:creationId xmlns:a16="http://schemas.microsoft.com/office/drawing/2014/main" id="{4BA322CF-7EB5-7420-F84F-8F5A502834AB}"/>
                    </a:ext>
                  </a:extLst>
                </p:cNvPr>
                <p:cNvSpPr/>
                <p:nvPr/>
              </p:nvSpPr>
              <p:spPr>
                <a:xfrm>
                  <a:off x="4086968" y="3474719"/>
                  <a:ext cx="381663" cy="3975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7000">
                      <a:srgbClr val="F9836F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4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1" name="楕円 5">
                  <a:extLst>
                    <a:ext uri="{FF2B5EF4-FFF2-40B4-BE49-F238E27FC236}">
                      <a16:creationId xmlns:a16="http://schemas.microsoft.com/office/drawing/2014/main" id="{F8C9983A-F1A2-B6A6-B4F1-F598967FEA9D}"/>
                    </a:ext>
                  </a:extLst>
                </p:cNvPr>
                <p:cNvSpPr/>
                <p:nvPr/>
              </p:nvSpPr>
              <p:spPr>
                <a:xfrm>
                  <a:off x="3611217" y="3460142"/>
                  <a:ext cx="381663" cy="3975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4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4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2" name="楕円 6">
                  <a:extLst>
                    <a:ext uri="{FF2B5EF4-FFF2-40B4-BE49-F238E27FC236}">
                      <a16:creationId xmlns:a16="http://schemas.microsoft.com/office/drawing/2014/main" id="{D3EA8151-8E37-FC49-79E4-7AD110DE19AD}"/>
                    </a:ext>
                  </a:extLst>
                </p:cNvPr>
                <p:cNvSpPr/>
                <p:nvPr/>
              </p:nvSpPr>
              <p:spPr>
                <a:xfrm>
                  <a:off x="3851081" y="3016194"/>
                  <a:ext cx="381663" cy="3975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7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4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29" name="グループ化 97">
                <a:extLst>
                  <a:ext uri="{FF2B5EF4-FFF2-40B4-BE49-F238E27FC236}">
                    <a16:creationId xmlns:a16="http://schemas.microsoft.com/office/drawing/2014/main" id="{B11336BB-317B-8971-ED35-EF33B06B3F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832819">
                <a:off x="7742276" y="1805893"/>
                <a:ext cx="398376" cy="432879"/>
                <a:chOff x="3860651" y="3117253"/>
                <a:chExt cx="835883" cy="905807"/>
              </a:xfrm>
            </p:grpSpPr>
            <p:sp>
              <p:nvSpPr>
                <p:cNvPr id="37" name="楕円 4">
                  <a:extLst>
                    <a:ext uri="{FF2B5EF4-FFF2-40B4-BE49-F238E27FC236}">
                      <a16:creationId xmlns:a16="http://schemas.microsoft.com/office/drawing/2014/main" id="{3A87FCE2-47B8-7A93-30CC-3A5ED35FC242}"/>
                    </a:ext>
                  </a:extLst>
                </p:cNvPr>
                <p:cNvSpPr/>
                <p:nvPr/>
              </p:nvSpPr>
              <p:spPr>
                <a:xfrm>
                  <a:off x="4099266" y="3625494"/>
                  <a:ext cx="381663" cy="3975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7000">
                      <a:srgbClr val="F9836F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4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8" name="楕円 5">
                  <a:extLst>
                    <a:ext uri="{FF2B5EF4-FFF2-40B4-BE49-F238E27FC236}">
                      <a16:creationId xmlns:a16="http://schemas.microsoft.com/office/drawing/2014/main" id="{869B5490-79F7-4845-0083-79E9C99026F3}"/>
                    </a:ext>
                  </a:extLst>
                </p:cNvPr>
                <p:cNvSpPr/>
                <p:nvPr/>
              </p:nvSpPr>
              <p:spPr>
                <a:xfrm>
                  <a:off x="4314871" y="3194768"/>
                  <a:ext cx="381663" cy="3975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4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4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9" name="楕円 6">
                  <a:extLst>
                    <a:ext uri="{FF2B5EF4-FFF2-40B4-BE49-F238E27FC236}">
                      <a16:creationId xmlns:a16="http://schemas.microsoft.com/office/drawing/2014/main" id="{4086A1EC-05B9-0326-66CE-4818720E80BB}"/>
                    </a:ext>
                  </a:extLst>
                </p:cNvPr>
                <p:cNvSpPr/>
                <p:nvPr/>
              </p:nvSpPr>
              <p:spPr>
                <a:xfrm>
                  <a:off x="3860651" y="3117253"/>
                  <a:ext cx="381663" cy="3975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7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4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cxnSp>
            <p:nvCxnSpPr>
              <p:cNvPr id="30" name="直線矢印コネクタ 29">
                <a:extLst>
                  <a:ext uri="{FF2B5EF4-FFF2-40B4-BE49-F238E27FC236}">
                    <a16:creationId xmlns:a16="http://schemas.microsoft.com/office/drawing/2014/main" id="{F1B2BA3D-5DC9-0DBB-AF33-F319BB296999}"/>
                  </a:ext>
                </a:extLst>
              </p:cNvPr>
              <p:cNvCxnSpPr/>
              <p:nvPr/>
            </p:nvCxnSpPr>
            <p:spPr>
              <a:xfrm flipV="1">
                <a:off x="7612618" y="1608340"/>
                <a:ext cx="0" cy="25413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矢印コネクタ 30">
                <a:extLst>
                  <a:ext uri="{FF2B5EF4-FFF2-40B4-BE49-F238E27FC236}">
                    <a16:creationId xmlns:a16="http://schemas.microsoft.com/office/drawing/2014/main" id="{A2338858-AF0B-9E16-0297-8DDD227EF3FF}"/>
                  </a:ext>
                </a:extLst>
              </p:cNvPr>
              <p:cNvCxnSpPr/>
              <p:nvPr/>
            </p:nvCxnSpPr>
            <p:spPr>
              <a:xfrm flipV="1">
                <a:off x="7884209" y="1625811"/>
                <a:ext cx="0" cy="25413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正方形/長方形 102">
                <a:extLst>
                  <a:ext uri="{FF2B5EF4-FFF2-40B4-BE49-F238E27FC236}">
                    <a16:creationId xmlns:a16="http://schemas.microsoft.com/office/drawing/2014/main" id="{A4E39D99-7FE7-4F23-C16E-4664390D3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2694" y="1574841"/>
                <a:ext cx="332399" cy="338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623443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ja-JP" sz="1800" i="1">
                    <a:solidFill>
                      <a:srgbClr val="000000"/>
                    </a:solidFill>
                  </a:rPr>
                  <a:t>u</a:t>
                </a:r>
                <a:endParaRPr lang="en-US" altLang="ja-JP" sz="1800" i="1" baseline="30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正方形/長方形 104">
                <a:extLst>
                  <a:ext uri="{FF2B5EF4-FFF2-40B4-BE49-F238E27FC236}">
                    <a16:creationId xmlns:a16="http://schemas.microsoft.com/office/drawing/2014/main" id="{74C86A67-6DB9-17F6-4B36-DE006AAAC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11980" y="1429206"/>
                <a:ext cx="332399" cy="338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623443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ja-JP" sz="1800" i="1" dirty="0">
                    <a:solidFill>
                      <a:srgbClr val="000000"/>
                    </a:solidFill>
                  </a:rPr>
                  <a:t>u</a:t>
                </a:r>
                <a:endParaRPr lang="en-US" altLang="ja-JP" sz="1800" i="1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正方形/長方形 105">
                <a:extLst>
                  <a:ext uri="{FF2B5EF4-FFF2-40B4-BE49-F238E27FC236}">
                    <a16:creationId xmlns:a16="http://schemas.microsoft.com/office/drawing/2014/main" id="{A4FE5237-4220-A8A6-687F-6FF0E3C8C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4804" y="2079031"/>
                <a:ext cx="332399" cy="338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623443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ja-JP" sz="1800" i="1">
                    <a:solidFill>
                      <a:srgbClr val="000000"/>
                    </a:solidFill>
                  </a:rPr>
                  <a:t>u</a:t>
                </a:r>
                <a:endParaRPr lang="en-US" altLang="ja-JP" sz="1800" i="1" baseline="30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正方形/長方形 106">
                <a:extLst>
                  <a:ext uri="{FF2B5EF4-FFF2-40B4-BE49-F238E27FC236}">
                    <a16:creationId xmlns:a16="http://schemas.microsoft.com/office/drawing/2014/main" id="{01EE34F0-2819-C595-2DB8-627B5FB4E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006" y="2085579"/>
                <a:ext cx="332399" cy="338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623443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ja-JP" sz="1800" i="1">
                    <a:solidFill>
                      <a:srgbClr val="000000"/>
                    </a:solidFill>
                  </a:rPr>
                  <a:t>u</a:t>
                </a:r>
                <a:endParaRPr lang="en-US" altLang="ja-JP" sz="1800" i="1" baseline="30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正方形/長方形 103">
                <a:extLst>
                  <a:ext uri="{FF2B5EF4-FFF2-40B4-BE49-F238E27FC236}">
                    <a16:creationId xmlns:a16="http://schemas.microsoft.com/office/drawing/2014/main" id="{DF409171-BA28-8B60-EBFD-DE3532356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6381" y="1983187"/>
                <a:ext cx="332399" cy="366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623443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ja-JP" sz="2000" i="1">
                    <a:solidFill>
                      <a:srgbClr val="C00000"/>
                    </a:solidFill>
                  </a:rPr>
                  <a:t>s</a:t>
                </a:r>
                <a:endParaRPr lang="en-US" altLang="ja-JP" sz="2000" i="1" baseline="3000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5" name="正方形/長方形 89">
              <a:extLst>
                <a:ext uri="{FF2B5EF4-FFF2-40B4-BE49-F238E27FC236}">
                  <a16:creationId xmlns:a16="http://schemas.microsoft.com/office/drawing/2014/main" id="{FAA869CC-5F46-574A-CA5C-DF74359FE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645" y="1605828"/>
              <a:ext cx="332399" cy="366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623443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ja-JP" sz="2000" dirty="0">
                  <a:solidFill>
                    <a:srgbClr val="000000"/>
                  </a:solidFill>
                </a:rPr>
                <a:t>p</a:t>
              </a:r>
              <a:endParaRPr lang="en-US" altLang="ja-JP" sz="20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26" name="正方形/長方形 91">
              <a:extLst>
                <a:ext uri="{FF2B5EF4-FFF2-40B4-BE49-F238E27FC236}">
                  <a16:creationId xmlns:a16="http://schemas.microsoft.com/office/drawing/2014/main" id="{AE875EE0-5C72-BC71-126F-5E83DCC81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5084" y="1568095"/>
              <a:ext cx="671880" cy="366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623443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ja-JP" sz="2000" dirty="0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ja-JP" sz="2000" baseline="30000" dirty="0">
                  <a:solidFill>
                    <a:srgbClr val="000000"/>
                  </a:solidFill>
                </a:rPr>
                <a:t>+</a:t>
              </a:r>
              <a:endParaRPr lang="en-US" altLang="ja-JP" sz="2000" baseline="30000" dirty="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22" name="楕円 7">
            <a:extLst>
              <a:ext uri="{FF2B5EF4-FFF2-40B4-BE49-F238E27FC236}">
                <a16:creationId xmlns:a16="http://schemas.microsoft.com/office/drawing/2014/main" id="{78E0FD7F-7478-D3DB-3F9B-8FC7F475CA16}"/>
              </a:ext>
            </a:extLst>
          </p:cNvPr>
          <p:cNvSpPr/>
          <p:nvPr/>
        </p:nvSpPr>
        <p:spPr bwMode="auto">
          <a:xfrm rot="5400000">
            <a:off x="1059407" y="5357450"/>
            <a:ext cx="580364" cy="618949"/>
          </a:xfrm>
          <a:prstGeom prst="ellipse">
            <a:avLst/>
          </a:prstGeom>
          <a:gradFill flip="none" rotWithShape="1">
            <a:gsLst>
              <a:gs pos="36000">
                <a:schemeClr val="bg1">
                  <a:alpha val="16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accent1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13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40">
              <a:defRPr/>
            </a:pPr>
            <a:endParaRPr lang="ja-JP" alt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" name="楕円 7">
            <a:extLst>
              <a:ext uri="{FF2B5EF4-FFF2-40B4-BE49-F238E27FC236}">
                <a16:creationId xmlns:a16="http://schemas.microsoft.com/office/drawing/2014/main" id="{7A723426-FB4F-739F-EB51-8FCE18E71555}"/>
              </a:ext>
            </a:extLst>
          </p:cNvPr>
          <p:cNvSpPr/>
          <p:nvPr/>
        </p:nvSpPr>
        <p:spPr bwMode="auto">
          <a:xfrm rot="5400000">
            <a:off x="642550" y="5373895"/>
            <a:ext cx="580364" cy="618949"/>
          </a:xfrm>
          <a:prstGeom prst="ellipse">
            <a:avLst/>
          </a:prstGeom>
          <a:gradFill flip="none" rotWithShape="1">
            <a:gsLst>
              <a:gs pos="36000">
                <a:schemeClr val="bg1">
                  <a:alpha val="16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accent1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13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40">
              <a:defRPr/>
            </a:pPr>
            <a:endParaRPr lang="ja-JP" alt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正方形/長方形 12">
            <a:extLst>
              <a:ext uri="{FF2B5EF4-FFF2-40B4-BE49-F238E27FC236}">
                <a16:creationId xmlns:a16="http://schemas.microsoft.com/office/drawing/2014/main" id="{46E26EA2-DF14-52DE-E33A-0E9A5E5D0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" y="68627"/>
            <a:ext cx="2108652" cy="13236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1219170" eaLnBrk="1" hangingPunct="1">
              <a:defRPr/>
            </a:pPr>
            <a:r>
              <a:rPr lang="en-US" altLang="ja-JP" sz="2667" b="1" u="sng" dirty="0" err="1">
                <a:solidFill>
                  <a:srgbClr val="000000"/>
                </a:solidFill>
              </a:rPr>
              <a:t>Σ</a:t>
            </a:r>
            <a:r>
              <a:rPr lang="en-US" altLang="ja-JP" sz="2667" b="1" u="sng" baseline="30000" dirty="0" err="1">
                <a:solidFill>
                  <a:srgbClr val="000000"/>
                </a:solidFill>
              </a:rPr>
              <a:t>±</a:t>
            </a:r>
            <a:r>
              <a:rPr lang="en-US" altLang="ja-JP" sz="2667" b="1" u="sng" dirty="0" err="1">
                <a:solidFill>
                  <a:srgbClr val="000000"/>
                </a:solidFill>
              </a:rPr>
              <a:t>p</a:t>
            </a:r>
            <a:r>
              <a:rPr lang="en-US" altLang="ja-JP" sz="2667" b="1" u="sng" dirty="0">
                <a:solidFill>
                  <a:srgbClr val="000000"/>
                </a:solidFill>
              </a:rPr>
              <a:t> scattering results</a:t>
            </a: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F872EC87-5386-57F5-95A8-AFF4BF035A22}"/>
              </a:ext>
            </a:extLst>
          </p:cNvPr>
          <p:cNvSpPr/>
          <p:nvPr/>
        </p:nvSpPr>
        <p:spPr>
          <a:xfrm>
            <a:off x="236624" y="1852799"/>
            <a:ext cx="185925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altLang="ja-JP" sz="2400" b="1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S</a:t>
            </a:r>
            <a:r>
              <a:rPr lang="en-US" altLang="ja-JP" sz="2400" b="1" baseline="30000" dirty="0">
                <a:solidFill>
                  <a:srgbClr val="000000"/>
                </a:solidFill>
                <a:latin typeface="Arial"/>
                <a:ea typeface="ＭＳ Ｐゴシック"/>
              </a:rPr>
              <a:t>- </a:t>
            </a: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p elastic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265811D1-5D43-85F0-F02A-FA58C24748BE}"/>
              </a:ext>
            </a:extLst>
          </p:cNvPr>
          <p:cNvSpPr/>
          <p:nvPr/>
        </p:nvSpPr>
        <p:spPr>
          <a:xfrm>
            <a:off x="6960096" y="1124745"/>
            <a:ext cx="153118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defTabSz="1219170"/>
            <a:r>
              <a:rPr lang="en-US" altLang="ja-JP" sz="2400" b="1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S</a:t>
            </a:r>
            <a:r>
              <a:rPr lang="en-US" altLang="ja-JP" sz="2400" b="1" baseline="30000" dirty="0">
                <a:solidFill>
                  <a:srgbClr val="000000"/>
                </a:solidFill>
                <a:latin typeface="Arial"/>
                <a:ea typeface="ＭＳ Ｐゴシック"/>
              </a:rPr>
              <a:t>- </a:t>
            </a: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p</a:t>
            </a:r>
            <a:r>
              <a:rPr lang="ja-JP" altLang="en-US" sz="2400" b="1" dirty="0">
                <a:solidFill>
                  <a:srgbClr val="000000"/>
                </a:solidFill>
                <a:latin typeface="Arial"/>
                <a:ea typeface="ＭＳ Ｐゴシック"/>
              </a:rPr>
              <a:t>→ </a:t>
            </a:r>
            <a:r>
              <a:rPr lang="en-US" altLang="ja-JP" sz="2400" b="1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L</a:t>
            </a:r>
            <a:r>
              <a:rPr lang="en-US" altLang="ja-JP" sz="2400" b="1" baseline="300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n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EDEA62C9-E385-CC47-2345-AB1F24414E85}"/>
              </a:ext>
            </a:extLst>
          </p:cNvPr>
          <p:cNvSpPr/>
          <p:nvPr/>
        </p:nvSpPr>
        <p:spPr>
          <a:xfrm>
            <a:off x="345871" y="3894670"/>
            <a:ext cx="17764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defTabSz="1219170"/>
            <a:r>
              <a:rPr lang="en-US" altLang="ja-JP" sz="2400" b="1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S</a:t>
            </a:r>
            <a:r>
              <a:rPr lang="en-US" altLang="ja-JP" sz="2400" b="1" baseline="30000" dirty="0">
                <a:solidFill>
                  <a:srgbClr val="000000"/>
                </a:solidFill>
                <a:latin typeface="Arial"/>
                <a:ea typeface="ＭＳ Ｐゴシック"/>
              </a:rPr>
              <a:t>+ </a:t>
            </a: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p elastic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E46C6784-9A90-C5A3-D80B-E4F83783D3BD}"/>
              </a:ext>
            </a:extLst>
          </p:cNvPr>
          <p:cNvSpPr/>
          <p:nvPr/>
        </p:nvSpPr>
        <p:spPr>
          <a:xfrm>
            <a:off x="239350" y="6137415"/>
            <a:ext cx="2226892" cy="6669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/>
            <a:r>
              <a:rPr lang="en-US" altLang="ja-JP" sz="1867" b="1" dirty="0">
                <a:solidFill>
                  <a:srgbClr val="000000"/>
                </a:solidFill>
                <a:latin typeface="Arial"/>
                <a:ea typeface="ＭＳ Ｐゴシック"/>
              </a:rPr>
              <a:t> Strong repulsion </a:t>
            </a:r>
          </a:p>
          <a:p>
            <a:pPr defTabSz="1219170"/>
            <a:r>
              <a:rPr lang="en-US" altLang="ja-JP" sz="1867" b="1" dirty="0">
                <a:solidFill>
                  <a:srgbClr val="000000"/>
                </a:solidFill>
                <a:latin typeface="Arial"/>
                <a:ea typeface="ＭＳ Ｐゴシック"/>
              </a:rPr>
              <a:t>by quark Pauli ??</a:t>
            </a:r>
            <a:endParaRPr lang="ja-JP" altLang="en-US" sz="1867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ECF8700-73A4-67F4-2C31-976DC3A0F7E0}"/>
              </a:ext>
            </a:extLst>
          </p:cNvPr>
          <p:cNvSpPr/>
          <p:nvPr/>
        </p:nvSpPr>
        <p:spPr>
          <a:xfrm>
            <a:off x="8016213" y="3909053"/>
            <a:ext cx="3744416" cy="1248139"/>
          </a:xfrm>
          <a:prstGeom prst="rect">
            <a:avLst/>
          </a:prstGeom>
          <a:solidFill>
            <a:srgbClr val="9B9B9B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EE6FEA99-2DFC-7D66-0124-F304BA03F67B}"/>
              </a:ext>
            </a:extLst>
          </p:cNvPr>
          <p:cNvGrpSpPr/>
          <p:nvPr/>
        </p:nvGrpSpPr>
        <p:grpSpPr>
          <a:xfrm>
            <a:off x="7041184" y="2765637"/>
            <a:ext cx="5150818" cy="4079055"/>
            <a:chOff x="-2514018" y="3782467"/>
            <a:chExt cx="3863113" cy="305929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7FAD0DE7-005B-C561-B3BC-96B0D1B98A42}"/>
                </a:ext>
              </a:extLst>
            </p:cNvPr>
            <p:cNvGrpSpPr/>
            <p:nvPr/>
          </p:nvGrpSpPr>
          <p:grpSpPr>
            <a:xfrm>
              <a:off x="-2514018" y="3821259"/>
              <a:ext cx="3863113" cy="3020499"/>
              <a:chOff x="1204277" y="2097074"/>
              <a:chExt cx="4174740" cy="2935378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9D634313-1135-38E0-FBE1-087D09C51C83}"/>
                  </a:ext>
                </a:extLst>
              </p:cNvPr>
              <p:cNvGrpSpPr/>
              <p:nvPr/>
            </p:nvGrpSpPr>
            <p:grpSpPr>
              <a:xfrm>
                <a:off x="1204277" y="2097074"/>
                <a:ext cx="4174740" cy="2935378"/>
                <a:chOff x="6564953" y="1798736"/>
                <a:chExt cx="4952429" cy="3466836"/>
              </a:xfrm>
            </p:grpSpPr>
            <p:pic>
              <p:nvPicPr>
                <p:cNvPr id="17" name="図 16" descr="グラフ, 折れ線グラフ&#10;&#10;自動的に生成された説明">
                  <a:extLst>
                    <a:ext uri="{FF2B5EF4-FFF2-40B4-BE49-F238E27FC236}">
                      <a16:creationId xmlns:a16="http://schemas.microsoft.com/office/drawing/2014/main" id="{AF4CB110-93F3-91E9-6CDF-9B0D18C0A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l="1414" t="3107" r="4010" b="3778"/>
                <a:stretch/>
              </p:blipFill>
              <p:spPr>
                <a:xfrm>
                  <a:off x="6566325" y="1798736"/>
                  <a:ext cx="4951057" cy="3466836"/>
                </a:xfrm>
                <a:prstGeom prst="rect">
                  <a:avLst/>
                </a:prstGeom>
              </p:spPr>
            </p:pic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804001FE-1570-146F-F0C8-0A5B6249862B}"/>
                    </a:ext>
                  </a:extLst>
                </p:cNvPr>
                <p:cNvSpPr txBox="1"/>
                <p:nvPr/>
              </p:nvSpPr>
              <p:spPr>
                <a:xfrm rot="16200000">
                  <a:off x="6148109" y="3146922"/>
                  <a:ext cx="1238053" cy="4043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685783">
                    <a:defRPr/>
                  </a:pPr>
                  <a:r>
                    <a:rPr lang="en-US" altLang="ja-JP" sz="2133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  <a:cs typeface="Times New Roman" panose="02020603050405020304" pitchFamily="18" charset="0"/>
                    </a:rPr>
                    <a:t>phase shift</a:t>
                  </a:r>
                  <a:endParaRPr lang="ja-JP" altLang="en-US" sz="2133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63E55AD-9E47-58E9-A31D-D874E389046E}"/>
                  </a:ext>
                </a:extLst>
              </p:cNvPr>
              <p:cNvSpPr txBox="1"/>
              <p:nvPr/>
            </p:nvSpPr>
            <p:spPr>
              <a:xfrm>
                <a:off x="3835278" y="2729348"/>
                <a:ext cx="696650" cy="235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defRPr/>
                </a:pPr>
                <a:r>
                  <a:rPr lang="en-US" altLang="ja-JP" sz="1500" dirty="0">
                    <a:solidFill>
                      <a:srgbClr val="009051"/>
                    </a:solidFill>
                    <a:latin typeface="Arial" panose="020B0604020202020204"/>
                    <a:ea typeface="ＭＳ Ｐゴシック" panose="020B0600070205080204" pitchFamily="34" charset="-128"/>
                  </a:rPr>
                  <a:t>NSC97f</a:t>
                </a:r>
                <a:endParaRPr lang="ja-JP" altLang="en-US" sz="1500" dirty="0">
                  <a:solidFill>
                    <a:srgbClr val="009051"/>
                  </a:solidFill>
                  <a:latin typeface="Arial" panose="020B0604020202020204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22136CE-DF43-D236-86FE-B60D08EC5E7F}"/>
                  </a:ext>
                </a:extLst>
              </p:cNvPr>
              <p:cNvSpPr txBox="1"/>
              <p:nvPr/>
            </p:nvSpPr>
            <p:spPr>
              <a:xfrm>
                <a:off x="4507870" y="4057737"/>
                <a:ext cx="674562" cy="246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defRPr/>
                </a:pPr>
                <a:r>
                  <a:rPr lang="en-US" altLang="ja-JP" sz="1600" dirty="0">
                    <a:solidFill>
                      <a:prstClr val="black"/>
                    </a:solidFill>
                    <a:latin typeface="Arial" panose="020B0604020202020204"/>
                    <a:ea typeface="ＭＳ Ｐゴシック" panose="020B0600070205080204" pitchFamily="34" charset="-128"/>
                  </a:rPr>
                  <a:t>ESC16</a:t>
                </a:r>
                <a:endParaRPr lang="ja-JP" altLang="en-US" sz="1600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CB61D41-7110-7523-27FE-95B53B716300}"/>
                  </a:ext>
                </a:extLst>
              </p:cNvPr>
              <p:cNvSpPr txBox="1"/>
              <p:nvPr/>
            </p:nvSpPr>
            <p:spPr>
              <a:xfrm>
                <a:off x="4259587" y="4317810"/>
                <a:ext cx="454992" cy="246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defRPr/>
                </a:pPr>
                <a:r>
                  <a:rPr lang="en-US" altLang="ja-JP" sz="1600" dirty="0">
                    <a:solidFill>
                      <a:srgbClr val="0432FF"/>
                    </a:solidFill>
                    <a:latin typeface="Arial" panose="020B0604020202020204"/>
                    <a:ea typeface="ＭＳ Ｐゴシック" panose="020B0600070205080204" pitchFamily="34" charset="-128"/>
                  </a:rPr>
                  <a:t>fss2</a:t>
                </a:r>
                <a:endParaRPr lang="ja-JP" altLang="en-US" sz="1600" dirty="0">
                  <a:solidFill>
                    <a:srgbClr val="0432FF"/>
                  </a:solidFill>
                  <a:latin typeface="Arial" panose="020B0604020202020204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FF58E8CE-545E-96E0-003E-6D5D9B2A070C}"/>
                  </a:ext>
                </a:extLst>
              </p:cNvPr>
              <p:cNvSpPr/>
              <p:nvPr/>
            </p:nvSpPr>
            <p:spPr>
              <a:xfrm>
                <a:off x="3014512" y="4117010"/>
                <a:ext cx="960394" cy="336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ja-JP" sz="2400" dirty="0" err="1">
                    <a:solidFill>
                      <a:srgbClr val="000000"/>
                    </a:solidFill>
                    <a:latin typeface="Arial"/>
                    <a:ea typeface="ＭＳ Ｐゴシック" panose="020B0600070205080204" pitchFamily="34" charset="-128"/>
                  </a:rPr>
                  <a:t>Σ</a:t>
                </a:r>
                <a:r>
                  <a:rPr lang="en-US" altLang="ja-JP" sz="2400" baseline="30000" dirty="0" err="1">
                    <a:solidFill>
                      <a:srgbClr val="000000"/>
                    </a:solidFill>
                    <a:latin typeface="Arial"/>
                    <a:ea typeface="ＭＳ Ｐゴシック" panose="020B0600070205080204" pitchFamily="34" charset="-128"/>
                  </a:rPr>
                  <a:t>+</a:t>
                </a:r>
                <a:r>
                  <a:rPr lang="en-US" altLang="ja-JP" sz="2400" dirty="0" err="1">
                    <a:solidFill>
                      <a:srgbClr val="000000"/>
                    </a:solidFill>
                    <a:latin typeface="Arial"/>
                    <a:ea typeface="ＭＳ Ｐゴシック" panose="020B0600070205080204" pitchFamily="34" charset="-128"/>
                  </a:rPr>
                  <a:t>p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Arial"/>
                    <a:ea typeface="ＭＳ Ｐゴシック" panose="020B0600070205080204" pitchFamily="34" charset="-128"/>
                  </a:rPr>
                  <a:t> </a:t>
                </a:r>
                <a:r>
                  <a:rPr lang="en-US" altLang="ja-JP" sz="2400" baseline="30000" dirty="0">
                    <a:solidFill>
                      <a:srgbClr val="000000"/>
                    </a:solidFill>
                    <a:latin typeface="Arial"/>
                    <a:ea typeface="ＭＳ Ｐゴシック" panose="020B0600070205080204" pitchFamily="34" charset="-128"/>
                  </a:rPr>
                  <a:t>3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Arial"/>
                    <a:ea typeface="ＭＳ Ｐゴシック" panose="020B0600070205080204" pitchFamily="34" charset="-128"/>
                  </a:rPr>
                  <a:t>S</a:t>
                </a:r>
                <a:r>
                  <a:rPr lang="en-US" altLang="ja-JP" sz="2400" baseline="-25000" dirty="0">
                    <a:solidFill>
                      <a:srgbClr val="000000"/>
                    </a:solidFill>
                    <a:latin typeface="Arial"/>
                    <a:ea typeface="ＭＳ Ｐゴシック" panose="020B0600070205080204" pitchFamily="34" charset="-128"/>
                  </a:rPr>
                  <a:t>1</a:t>
                </a:r>
                <a:endParaRPr lang="ja-JP" altLang="en-US" sz="2400" baseline="-2500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487C11AC-615B-420D-BB58-FB4D2BC7F786}"/>
                  </a:ext>
                </a:extLst>
              </p:cNvPr>
              <p:cNvGrpSpPr/>
              <p:nvPr/>
            </p:nvGrpSpPr>
            <p:grpSpPr>
              <a:xfrm>
                <a:off x="1619655" y="2301384"/>
                <a:ext cx="3643008" cy="1546698"/>
                <a:chOff x="476655" y="1823938"/>
                <a:chExt cx="3643008" cy="1546698"/>
              </a:xfrm>
            </p:grpSpPr>
            <p:graphicFrame>
              <p:nvGraphicFramePr>
                <p:cNvPr id="13" name="グラフ 12">
                  <a:extLst>
                    <a:ext uri="{FF2B5EF4-FFF2-40B4-BE49-F238E27FC236}">
                      <a16:creationId xmlns:a16="http://schemas.microsoft.com/office/drawing/2014/main" id="{EB0C2255-0829-85C4-C5F8-66A4A41F3B96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476655" y="1823938"/>
                <a:ext cx="3643008" cy="154669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A0932873-A67A-9407-E1E5-3B1B2B1B9629}"/>
                    </a:ext>
                  </a:extLst>
                </p:cNvPr>
                <p:cNvSpPr/>
                <p:nvPr/>
              </p:nvSpPr>
              <p:spPr>
                <a:xfrm>
                  <a:off x="1189340" y="1948649"/>
                  <a:ext cx="769407" cy="3065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70"/>
                  <a:r>
                    <a:rPr lang="en-US" altLang="ja-JP" sz="2133" dirty="0">
                      <a:solidFill>
                        <a:srgbClr val="2D2D8A">
                          <a:lumMod val="75000"/>
                        </a:srgbClr>
                      </a:solidFill>
                      <a:latin typeface="Arial"/>
                      <a:ea typeface="ＭＳ Ｐゴシック" panose="020B0600070205080204" pitchFamily="34" charset="-128"/>
                    </a:rPr>
                    <a:t>pn </a:t>
                  </a:r>
                  <a:r>
                    <a:rPr lang="en-US" altLang="ja-JP" sz="2133" baseline="30000" dirty="0">
                      <a:solidFill>
                        <a:srgbClr val="2D2D8A">
                          <a:lumMod val="75000"/>
                        </a:srgbClr>
                      </a:solidFill>
                      <a:latin typeface="Arial"/>
                      <a:ea typeface="ＭＳ Ｐゴシック" panose="020B0600070205080204" pitchFamily="34" charset="-128"/>
                    </a:rPr>
                    <a:t>1</a:t>
                  </a:r>
                  <a:r>
                    <a:rPr lang="en-US" altLang="ja-JP" sz="2133" dirty="0">
                      <a:solidFill>
                        <a:srgbClr val="2D2D8A">
                          <a:lumMod val="75000"/>
                        </a:srgbClr>
                      </a:solidFill>
                      <a:latin typeface="Arial"/>
                      <a:ea typeface="ＭＳ Ｐゴシック" panose="020B0600070205080204" pitchFamily="34" charset="-128"/>
                    </a:rPr>
                    <a:t>S</a:t>
                  </a:r>
                  <a:r>
                    <a:rPr lang="en-US" altLang="ja-JP" sz="2133" baseline="-25000" dirty="0">
                      <a:solidFill>
                        <a:srgbClr val="2D2D8A">
                          <a:lumMod val="75000"/>
                        </a:srgbClr>
                      </a:solidFill>
                      <a:latin typeface="Arial"/>
                      <a:ea typeface="ＭＳ Ｐゴシック" panose="020B0600070205080204" pitchFamily="34" charset="-128"/>
                    </a:rPr>
                    <a:t>0</a:t>
                  </a:r>
                  <a:endParaRPr lang="ja-JP" altLang="en-US" sz="2133" baseline="-25000" dirty="0">
                    <a:solidFill>
                      <a:srgbClr val="2D2D8A">
                        <a:lumMod val="75000"/>
                      </a:srgbClr>
                    </a:solidFill>
                    <a:latin typeface="Arial"/>
                    <a:ea typeface="ＭＳ Ｐゴシック"/>
                  </a:endParaRPr>
                </a:p>
              </p:txBody>
            </p:sp>
          </p:grpSp>
        </p:grp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1E0B9238-D08D-873B-0F8B-E014DEDEB65F}"/>
                </a:ext>
              </a:extLst>
            </p:cNvPr>
            <p:cNvSpPr txBox="1"/>
            <p:nvPr/>
          </p:nvSpPr>
          <p:spPr>
            <a:xfrm>
              <a:off x="-1914310" y="3782467"/>
              <a:ext cx="2338428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altLang="ja-JP" sz="1467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T. </a:t>
              </a:r>
              <a:r>
                <a:rPr lang="en-US" altLang="ja-JP" sz="1467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Nanamura</a:t>
              </a:r>
              <a:r>
                <a:rPr lang="en-US" altLang="ja-JP" sz="1467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et al., PTEP.2022 093D01 </a:t>
              </a:r>
            </a:p>
          </p:txBody>
        </p:sp>
      </p:grp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8BC40DFF-9E79-2469-E892-25102E37675F}"/>
              </a:ext>
            </a:extLst>
          </p:cNvPr>
          <p:cNvSpPr/>
          <p:nvPr/>
        </p:nvSpPr>
        <p:spPr>
          <a:xfrm>
            <a:off x="9520185" y="4008813"/>
            <a:ext cx="1662499" cy="462979"/>
          </a:xfrm>
          <a:prstGeom prst="rect">
            <a:avLst/>
          </a:prstGeom>
          <a:solidFill>
            <a:srgbClr val="8C8C8C">
              <a:alpha val="3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7E64F20E-3F78-E01C-3079-FF34031B0FC0}"/>
              </a:ext>
            </a:extLst>
          </p:cNvPr>
          <p:cNvSpPr/>
          <p:nvPr/>
        </p:nvSpPr>
        <p:spPr>
          <a:xfrm rot="21092961">
            <a:off x="6518046" y="3931342"/>
            <a:ext cx="4675385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altLang="ja-JP" sz="2400" b="1" i="1" dirty="0">
                <a:solidFill>
                  <a:srgbClr val="000000"/>
                </a:solidFill>
                <a:latin typeface="Arial"/>
                <a:ea typeface="ＭＳ Ｐゴシック"/>
              </a:rPr>
              <a:t>The first YN phase shift data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AA126E0-15CC-488B-BBBB-C021AA856DD3}"/>
              </a:ext>
            </a:extLst>
          </p:cNvPr>
          <p:cNvSpPr/>
          <p:nvPr/>
        </p:nvSpPr>
        <p:spPr>
          <a:xfrm rot="21092961">
            <a:off x="2669068" y="3156390"/>
            <a:ext cx="4675385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altLang="ja-JP" sz="2400" b="1" i="1" dirty="0">
                <a:solidFill>
                  <a:srgbClr val="000000"/>
                </a:solidFill>
                <a:latin typeface="Arial"/>
                <a:ea typeface="ＭＳ Ｐゴシック"/>
              </a:rPr>
              <a:t>Chiral EFT BB force is being revised based on those data.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259410D-8C09-52AF-A632-B0EF32DCBC7C}"/>
              </a:ext>
            </a:extLst>
          </p:cNvPr>
          <p:cNvSpPr/>
          <p:nvPr/>
        </p:nvSpPr>
        <p:spPr>
          <a:xfrm>
            <a:off x="11496774" y="173524"/>
            <a:ext cx="52770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08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94"/>
    </mc:Choice>
    <mc:Fallback xmlns="">
      <p:transition spd="slow" advTm="87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5695B-C8CA-0FB1-CD7D-EEB52F6BA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CCD5D1-951E-A652-A311-273AB722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6675" y="6291438"/>
            <a:ext cx="2844800" cy="476249"/>
          </a:xfrm>
        </p:spPr>
        <p:txBody>
          <a:bodyPr/>
          <a:lstStyle/>
          <a:p>
            <a:pPr defTabSz="914377">
              <a:defRPr/>
            </a:pPr>
            <a:fld id="{11A71338-8BA2-4C79-A6C5-5A8E30081D0C}" type="slidenum">
              <a:rPr lang="en-US" sz="1200">
                <a:solidFill>
                  <a:prstClr val="black">
                    <a:tint val="75000"/>
                  </a:prstClr>
                </a:solidFill>
                <a:latin typeface="Arial" panose="020B0604020202020204"/>
                <a:ea typeface="ＭＳ Ｐゴシック"/>
              </a:rPr>
              <a:pPr defTabSz="914377">
                <a:defRPr/>
              </a:pPr>
              <a:t>19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Arial" panose="020B0604020202020204"/>
              <a:ea typeface="ＭＳ Ｐゴシック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887B4777-61AC-BF02-FDC2-1133A5253C8E}"/>
              </a:ext>
            </a:extLst>
          </p:cNvPr>
          <p:cNvSpPr/>
          <p:nvPr/>
        </p:nvSpPr>
        <p:spPr>
          <a:xfrm>
            <a:off x="4531990" y="3361296"/>
            <a:ext cx="2472244" cy="220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ja-JP" altLang="en-US">
              <a:solidFill>
                <a:prstClr val="white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96BE4E1A-E964-479F-B7CB-F9796063F76F}"/>
              </a:ext>
            </a:extLst>
          </p:cNvPr>
          <p:cNvGrpSpPr/>
          <p:nvPr/>
        </p:nvGrpSpPr>
        <p:grpSpPr>
          <a:xfrm>
            <a:off x="227367" y="1714506"/>
            <a:ext cx="5359045" cy="4973301"/>
            <a:chOff x="6298231" y="2427598"/>
            <a:chExt cx="2643538" cy="2399717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AD64353-AA4F-0D33-1456-96F133A6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8231" y="2427598"/>
              <a:ext cx="2643538" cy="2399717"/>
            </a:xfrm>
            <a:prstGeom prst="rect">
              <a:avLst/>
            </a:prstGeom>
          </p:spPr>
        </p:pic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A8FE5AE6-7793-DF06-843C-C735795022E4}"/>
                </a:ext>
              </a:extLst>
            </p:cNvPr>
            <p:cNvSpPr txBox="1"/>
            <p:nvPr/>
          </p:nvSpPr>
          <p:spPr>
            <a:xfrm>
              <a:off x="6470311" y="3267082"/>
              <a:ext cx="345711" cy="118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altLang="ja-JP" sz="1000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Liquid H</a:t>
              </a:r>
              <a:r>
                <a:rPr lang="en-US" altLang="ja-JP" sz="1000" baseline="-25000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2</a:t>
              </a:r>
              <a:endParaRPr lang="ja-JP" altLang="en-US" sz="1000" baseline="-25000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D4802E-8234-6579-6E59-BD25EEBA0B3D}"/>
              </a:ext>
            </a:extLst>
          </p:cNvPr>
          <p:cNvSpPr txBox="1"/>
          <p:nvPr/>
        </p:nvSpPr>
        <p:spPr>
          <a:xfrm>
            <a:off x="43895" y="1163616"/>
            <a:ext cx="449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ja-JP" dirty="0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rPr>
              <a:t>Momentum tagged </a:t>
            </a:r>
            <a:r>
              <a:rPr lang="en-US" altLang="ja-JP" dirty="0">
                <a:solidFill>
                  <a:srgbClr val="C00000"/>
                </a:solidFill>
                <a:latin typeface="Symbol" pitchFamily="2" charset="2"/>
                <a:ea typeface="ＭＳ Ｐゴシック" panose="020B0600070205080204" pitchFamily="34" charset="-128"/>
              </a:rPr>
              <a:t>L</a:t>
            </a:r>
            <a:r>
              <a:rPr lang="en-US" altLang="ja-JP" dirty="0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rPr>
              <a:t> via </a:t>
            </a:r>
            <a:r>
              <a:rPr lang="en-US" altLang="ja-JP" dirty="0" err="1">
                <a:solidFill>
                  <a:srgbClr val="C00000"/>
                </a:solidFill>
                <a:latin typeface="Symbol" pitchFamily="2" charset="2"/>
                <a:ea typeface="ＭＳ Ｐゴシック" panose="020B0600070205080204" pitchFamily="34" charset="-128"/>
              </a:rPr>
              <a:t>g</a:t>
            </a:r>
            <a:r>
              <a:rPr lang="en-US" altLang="ja-JP" dirty="0" err="1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rPr>
              <a:t>p</a:t>
            </a:r>
            <a:r>
              <a:rPr lang="en-US" altLang="ja-JP" dirty="0" err="1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  <a:sym typeface="Wingdings" pitchFamily="2" charset="2"/>
              </a:rPr>
              <a:t>K</a:t>
            </a:r>
            <a:r>
              <a:rPr lang="en-US" altLang="ja-JP" baseline="30000" dirty="0" err="1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  <a:sym typeface="Wingdings" pitchFamily="2" charset="2"/>
              </a:rPr>
              <a:t>+</a:t>
            </a:r>
            <a:r>
              <a:rPr lang="en-US" altLang="ja-JP" dirty="0" err="1">
                <a:solidFill>
                  <a:srgbClr val="C00000"/>
                </a:solidFill>
                <a:latin typeface="Symbol" pitchFamily="2" charset="2"/>
                <a:ea typeface="ＭＳ Ｐゴシック" panose="020B0600070205080204" pitchFamily="34" charset="-128"/>
                <a:sym typeface="Wingdings" pitchFamily="2" charset="2"/>
              </a:rPr>
              <a:t>L</a:t>
            </a:r>
            <a:r>
              <a:rPr lang="en-US" altLang="ja-JP" dirty="0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  <a:sym typeface="Wingdings" pitchFamily="2" charset="2"/>
              </a:rPr>
              <a:t> reaction</a:t>
            </a:r>
            <a:endParaRPr lang="ja-JP" altLang="en-US" dirty="0">
              <a:solidFill>
                <a:srgbClr val="C00000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E172DF8-6CB7-1EFE-3B6A-89416D4E4290}"/>
              </a:ext>
            </a:extLst>
          </p:cNvPr>
          <p:cNvSpPr txBox="1"/>
          <p:nvPr/>
        </p:nvSpPr>
        <p:spPr>
          <a:xfrm>
            <a:off x="42231" y="3805226"/>
            <a:ext cx="15183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altLang="ja-JP" sz="1400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rPr>
              <a:t>BGO calorimeter</a:t>
            </a:r>
            <a:endParaRPr lang="ja-JP" altLang="en-US" sz="1400" dirty="0">
              <a:solidFill>
                <a:prstClr val="black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1422B7B-74BD-6466-7D6A-7A1085E1A653}"/>
              </a:ext>
            </a:extLst>
          </p:cNvPr>
          <p:cNvSpPr txBox="1"/>
          <p:nvPr/>
        </p:nvSpPr>
        <p:spPr>
          <a:xfrm>
            <a:off x="257062" y="3454789"/>
            <a:ext cx="12875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defTabSz="914377">
              <a:defRPr/>
            </a:pPr>
            <a:r>
              <a:rPr lang="en-US" altLang="ja-JP" sz="1400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rPr>
              <a:t>Fiber detector</a:t>
            </a:r>
            <a:endParaRPr lang="ja-JP" altLang="en-US" sz="1400" dirty="0">
              <a:solidFill>
                <a:prstClr val="black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F33DF25C-7F94-9CF2-A439-051DECA9046B}"/>
              </a:ext>
            </a:extLst>
          </p:cNvPr>
          <p:cNvSpPr/>
          <p:nvPr/>
        </p:nvSpPr>
        <p:spPr>
          <a:xfrm>
            <a:off x="1477598" y="2548233"/>
            <a:ext cx="969775" cy="21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AF180AFA-632B-9A20-B0C4-60CDC81D8BF6}"/>
              </a:ext>
            </a:extLst>
          </p:cNvPr>
          <p:cNvSpPr txBox="1"/>
          <p:nvPr/>
        </p:nvSpPr>
        <p:spPr>
          <a:xfrm>
            <a:off x="1573485" y="2502569"/>
            <a:ext cx="1106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377"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rPr>
              <a:t>Liq. H2 target</a:t>
            </a:r>
            <a:endParaRPr lang="ja-JP" altLang="en-US" sz="1200" dirty="0">
              <a:solidFill>
                <a:prstClr val="black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D2077C99-7CA9-CD88-1701-8090080C3E45}"/>
              </a:ext>
            </a:extLst>
          </p:cNvPr>
          <p:cNvSpPr/>
          <p:nvPr/>
        </p:nvSpPr>
        <p:spPr>
          <a:xfrm>
            <a:off x="2123372" y="3358251"/>
            <a:ext cx="825509" cy="120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6981763-B727-AEC0-AC06-0C166AF20B88}"/>
              </a:ext>
            </a:extLst>
          </p:cNvPr>
          <p:cNvSpPr txBox="1"/>
          <p:nvPr/>
        </p:nvSpPr>
        <p:spPr>
          <a:xfrm>
            <a:off x="2115632" y="3278373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377"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rPr>
              <a:t>recoil proton</a:t>
            </a:r>
            <a:endParaRPr lang="ja-JP" altLang="en-US" sz="1200" dirty="0">
              <a:solidFill>
                <a:prstClr val="black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95AAD9A6-BE48-24BC-0976-0804364899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137" t="10462" r="64403" b="83582"/>
          <a:stretch/>
        </p:blipFill>
        <p:spPr>
          <a:xfrm>
            <a:off x="3318375" y="2234389"/>
            <a:ext cx="300747" cy="296227"/>
          </a:xfrm>
          <a:prstGeom prst="rect">
            <a:avLst/>
          </a:prstGeom>
        </p:spPr>
      </p:pic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6491ECD0-192D-596D-95A6-F0DA81160D5B}"/>
              </a:ext>
            </a:extLst>
          </p:cNvPr>
          <p:cNvSpPr/>
          <p:nvPr/>
        </p:nvSpPr>
        <p:spPr>
          <a:xfrm>
            <a:off x="3615630" y="2234390"/>
            <a:ext cx="214253" cy="251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8E7CEBDB-6FBD-7DCC-D900-F73558800009}"/>
              </a:ext>
            </a:extLst>
          </p:cNvPr>
          <p:cNvSpPr/>
          <p:nvPr/>
        </p:nvSpPr>
        <p:spPr>
          <a:xfrm>
            <a:off x="2203683" y="1693149"/>
            <a:ext cx="1459339" cy="251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C7B082-6D91-F481-D007-C5482D383593}"/>
              </a:ext>
            </a:extLst>
          </p:cNvPr>
          <p:cNvSpPr txBox="1"/>
          <p:nvPr/>
        </p:nvSpPr>
        <p:spPr>
          <a:xfrm>
            <a:off x="837012" y="1541892"/>
            <a:ext cx="425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ja-JP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rPr>
              <a:t>YN scattering detector system (CATCH)</a:t>
            </a:r>
            <a:endParaRPr lang="ja-JP" altLang="en-US" dirty="0">
              <a:solidFill>
                <a:prstClr val="black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01B4FD9-8E3D-40EC-6F77-FF3E3D060B03}"/>
              </a:ext>
            </a:extLst>
          </p:cNvPr>
          <p:cNvSpPr txBox="1"/>
          <p:nvPr/>
        </p:nvSpPr>
        <p:spPr>
          <a:xfrm>
            <a:off x="883189" y="6040812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endParaRPr lang="ja-JP" altLang="en-US" sz="1600" dirty="0">
              <a:solidFill>
                <a:srgbClr val="B08600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17FE0147-40E7-F319-D6C0-DE200D4E0046}"/>
              </a:ext>
            </a:extLst>
          </p:cNvPr>
          <p:cNvSpPr/>
          <p:nvPr/>
        </p:nvSpPr>
        <p:spPr>
          <a:xfrm>
            <a:off x="227367" y="5994994"/>
            <a:ext cx="2266872" cy="19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23C8DB59-261E-F2D2-BCD2-CC200BDC4C3D}"/>
              </a:ext>
            </a:extLst>
          </p:cNvPr>
          <p:cNvSpPr/>
          <p:nvPr/>
        </p:nvSpPr>
        <p:spPr>
          <a:xfrm>
            <a:off x="1465831" y="6414622"/>
            <a:ext cx="866559" cy="212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97EFB5BC-6FBE-B5D3-6C43-649EAA5A9875}"/>
              </a:ext>
            </a:extLst>
          </p:cNvPr>
          <p:cNvSpPr txBox="1"/>
          <p:nvPr/>
        </p:nvSpPr>
        <p:spPr>
          <a:xfrm>
            <a:off x="274697" y="6429133"/>
            <a:ext cx="239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ja-JP" sz="1400" dirty="0">
                <a:solidFill>
                  <a:srgbClr val="B08600"/>
                </a:solidFill>
                <a:latin typeface="Arial" panose="020B0604020202020204"/>
                <a:ea typeface="ＭＳ Ｐゴシック" panose="020B0600070205080204" pitchFamily="34" charset="-128"/>
              </a:rPr>
              <a:t>Backward Compton gamma</a:t>
            </a:r>
            <a:endParaRPr lang="ja-JP" altLang="en-US" sz="1400" dirty="0">
              <a:solidFill>
                <a:srgbClr val="B08600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F7DDB584-176A-D56E-5B56-F3652CCCF1C0}"/>
              </a:ext>
            </a:extLst>
          </p:cNvPr>
          <p:cNvSpPr txBox="1"/>
          <p:nvPr/>
        </p:nvSpPr>
        <p:spPr>
          <a:xfrm>
            <a:off x="1006342" y="6229323"/>
            <a:ext cx="16292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altLang="ja-JP" sz="1600" dirty="0">
                <a:solidFill>
                  <a:srgbClr val="B08600"/>
                </a:solidFill>
                <a:latin typeface="Arial" panose="020B0604020202020204"/>
                <a:ea typeface="ＭＳ Ｐゴシック" panose="020B0600070205080204" pitchFamily="34" charset="-128"/>
              </a:rPr>
              <a:t>1.4-2.4 GeV</a:t>
            </a:r>
            <a:endParaRPr lang="ja-JP" altLang="en-US" sz="1600" dirty="0">
              <a:solidFill>
                <a:srgbClr val="B08600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F232EF0F-A85F-085C-64B8-AC80E8E3FB04}"/>
              </a:ext>
            </a:extLst>
          </p:cNvPr>
          <p:cNvSpPr/>
          <p:nvPr/>
        </p:nvSpPr>
        <p:spPr>
          <a:xfrm>
            <a:off x="3722756" y="3418442"/>
            <a:ext cx="1771256" cy="251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3" name="タイトル 1">
            <a:extLst>
              <a:ext uri="{FF2B5EF4-FFF2-40B4-BE49-F238E27FC236}">
                <a16:creationId xmlns:a16="http://schemas.microsoft.com/office/drawing/2014/main" id="{3413A778-4187-8FFE-B386-042D5C38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51" y="516696"/>
            <a:ext cx="8143988" cy="220739"/>
          </a:xfrm>
        </p:spPr>
        <p:txBody>
          <a:bodyPr>
            <a:normAutofit fontScale="90000"/>
          </a:bodyPr>
          <a:lstStyle/>
          <a:p>
            <a:r>
              <a:rPr lang="en-US" altLang="ja-JP" sz="3200" b="1" u="sng" dirty="0"/>
              <a:t>Present and future : </a:t>
            </a:r>
            <a:r>
              <a:rPr lang="en-US" altLang="ja-JP" sz="3200" b="1" u="sng" dirty="0" err="1">
                <a:latin typeface="Symbol" pitchFamily="2" charset="2"/>
              </a:rPr>
              <a:t>L</a:t>
            </a:r>
            <a:r>
              <a:rPr lang="en-US" altLang="ja-JP" sz="3200" b="1" u="sng" dirty="0" err="1"/>
              <a:t>p</a:t>
            </a:r>
            <a:r>
              <a:rPr lang="en-US" altLang="ja-JP" sz="3200" b="1" u="sng" dirty="0"/>
              <a:t> scattering</a:t>
            </a:r>
            <a:br>
              <a:rPr lang="en-US" altLang="ja-JP" sz="3200" b="1" u="sng" dirty="0"/>
            </a:br>
            <a:endParaRPr lang="ja-JP" altLang="en-US" sz="3200" b="1" u="sng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05AA888-6954-B83A-9322-AE08597746ED}"/>
              </a:ext>
            </a:extLst>
          </p:cNvPr>
          <p:cNvSpPr txBox="1">
            <a:spLocks/>
          </p:cNvSpPr>
          <p:nvPr/>
        </p:nvSpPr>
        <p:spPr bwMode="auto">
          <a:xfrm>
            <a:off x="-552190" y="546581"/>
            <a:ext cx="5938707" cy="85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5" tIns="60957" rIns="121915" bIns="60957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3428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685749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028624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371497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70"/>
            <a:r>
              <a:rPr lang="en-US" altLang="ja-JP" sz="2400" b="1" kern="0" dirty="0">
                <a:solidFill>
                  <a:srgbClr val="000000"/>
                </a:solidFill>
                <a:latin typeface="Arial"/>
                <a:ea typeface="ＭＳ Ｐゴシック"/>
              </a:rPr>
              <a:t>w/ </a:t>
            </a:r>
            <a:r>
              <a:rPr lang="en-US" altLang="ja-JP" sz="2400" b="1" kern="0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g</a:t>
            </a:r>
            <a:r>
              <a:rPr lang="en-US" altLang="ja-JP" sz="2400" b="1" kern="0" dirty="0">
                <a:solidFill>
                  <a:srgbClr val="000000"/>
                </a:solidFill>
                <a:latin typeface="Arial"/>
                <a:ea typeface="ＭＳ Ｐゴシック"/>
              </a:rPr>
              <a:t> beams @Spring-8</a:t>
            </a:r>
            <a:endParaRPr lang="ja-JP" altLang="en-US" sz="2400" b="1" kern="0" dirty="0">
              <a:solidFill>
                <a:srgbClr val="000000"/>
              </a:solidFill>
              <a:latin typeface="Arial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7F3675A2-A617-BB6F-37FB-DDBAFE8D5C3D}"/>
              </a:ext>
            </a:extLst>
          </p:cNvPr>
          <p:cNvSpPr txBox="1">
            <a:spLocks/>
          </p:cNvSpPr>
          <p:nvPr/>
        </p:nvSpPr>
        <p:spPr bwMode="auto">
          <a:xfrm>
            <a:off x="4905749" y="553116"/>
            <a:ext cx="6981380" cy="85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5" tIns="60957" rIns="121915" bIns="60957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3428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685749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028624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371497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70"/>
            <a:r>
              <a:rPr lang="en-US" altLang="ja-JP" sz="2400" b="1" kern="0" dirty="0">
                <a:solidFill>
                  <a:srgbClr val="000000"/>
                </a:solidFill>
                <a:latin typeface="Arial"/>
                <a:ea typeface="ＭＳ Ｐゴシック"/>
              </a:rPr>
              <a:t>w/ K- </a:t>
            </a:r>
            <a:r>
              <a:rPr lang="en-US" altLang="ja-JP" sz="2400" b="1" kern="0" dirty="0" err="1">
                <a:solidFill>
                  <a:srgbClr val="000000"/>
                </a:solidFill>
                <a:latin typeface="Arial"/>
                <a:ea typeface="ＭＳ Ｐゴシック"/>
              </a:rPr>
              <a:t>beam@J-PARC</a:t>
            </a:r>
            <a:r>
              <a:rPr lang="en-US" altLang="ja-JP" sz="2400" b="1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2400" b="1" kern="0" dirty="0" err="1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ＭＳ Ｐゴシック"/>
              </a:rPr>
              <a:t>HEFex</a:t>
            </a:r>
            <a:r>
              <a:rPr lang="en-US" altLang="ja-JP" sz="2400" b="1" kern="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ＭＳ Ｐゴシック"/>
              </a:rPr>
              <a:t> (K1.1 line) </a:t>
            </a:r>
            <a:r>
              <a:rPr lang="en-US" altLang="ja-JP" sz="2400" b="1" kern="0" dirty="0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lang="en-US" altLang="ja-JP" sz="2400" b="1" kern="0" dirty="0">
                <a:solidFill>
                  <a:srgbClr val="000000"/>
                </a:solidFill>
              </a:rPr>
              <a:t>E86)</a:t>
            </a:r>
            <a:endParaRPr lang="ja-JP" altLang="en-US" sz="2400" b="1" kern="0" dirty="0">
              <a:solidFill>
                <a:srgbClr val="000000"/>
              </a:solidFill>
              <a:latin typeface="Arial"/>
              <a:ea typeface="ＭＳ Ｐゴシック"/>
              <a:cs typeface="Calibri" panose="020F0502020204030204" pitchFamily="34" charset="0"/>
            </a:endParaRPr>
          </a:p>
        </p:txBody>
      </p: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57E74D23-E3CD-9DC3-C3BB-FE085409D0B1}"/>
              </a:ext>
            </a:extLst>
          </p:cNvPr>
          <p:cNvGrpSpPr/>
          <p:nvPr/>
        </p:nvGrpSpPr>
        <p:grpSpPr>
          <a:xfrm>
            <a:off x="5551689" y="1600599"/>
            <a:ext cx="6200431" cy="2578296"/>
            <a:chOff x="-283247" y="967546"/>
            <a:chExt cx="5152154" cy="2142396"/>
          </a:xfrm>
        </p:grpSpPr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958DE548-0A6D-F87A-A592-C2BB506E9A26}"/>
                </a:ext>
              </a:extLst>
            </p:cNvPr>
            <p:cNvSpPr txBox="1"/>
            <p:nvPr/>
          </p:nvSpPr>
          <p:spPr>
            <a:xfrm>
              <a:off x="-283247" y="1507894"/>
              <a:ext cx="2443725" cy="53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ja-JP" dirty="0">
                  <a:solidFill>
                    <a:prstClr val="black"/>
                  </a:solidFill>
                  <a:latin typeface="Symbol" pitchFamily="2" charset="2"/>
                  <a:ea typeface="ＭＳ Ｐゴシック" panose="020B0600070205080204" pitchFamily="34" charset="-128"/>
                </a:rPr>
                <a:t>L </a:t>
              </a:r>
              <a:r>
                <a:rPr lang="en-US" altLang="ja-JP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spin can be automatically polarized </a:t>
              </a:r>
              <a:endParaRPr lang="ja-JP" altLang="en-US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F8D614A3-C796-C76A-AB11-9D3FE1D74939}"/>
                </a:ext>
              </a:extLst>
            </p:cNvPr>
            <p:cNvSpPr txBox="1"/>
            <p:nvPr/>
          </p:nvSpPr>
          <p:spPr>
            <a:xfrm>
              <a:off x="2691867" y="1007769"/>
              <a:ext cx="2177040" cy="767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ja-JP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Polarization can be measured from angular distribution of p</a:t>
              </a:r>
              <a:endParaRPr lang="ja-JP" altLang="en-US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FE5B98F1-C343-725D-787D-7425E77842B2}"/>
                </a:ext>
              </a:extLst>
            </p:cNvPr>
            <p:cNvGrpSpPr/>
            <p:nvPr/>
          </p:nvGrpSpPr>
          <p:grpSpPr>
            <a:xfrm>
              <a:off x="687016" y="967546"/>
              <a:ext cx="2670916" cy="2142396"/>
              <a:chOff x="2591402" y="3597703"/>
              <a:chExt cx="2836425" cy="2275156"/>
            </a:xfrm>
          </p:grpSpPr>
          <p:cxnSp>
            <p:nvCxnSpPr>
              <p:cNvPr id="100" name="直線矢印コネクタ 99">
                <a:extLst>
                  <a:ext uri="{FF2B5EF4-FFF2-40B4-BE49-F238E27FC236}">
                    <a16:creationId xmlns:a16="http://schemas.microsoft.com/office/drawing/2014/main" id="{9F6796E4-99D3-56F8-2F6F-2B1890B7AC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1406" y="4727684"/>
                <a:ext cx="726984" cy="273377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1" name="グループ化 100">
                <a:extLst>
                  <a:ext uri="{FF2B5EF4-FFF2-40B4-BE49-F238E27FC236}">
                    <a16:creationId xmlns:a16="http://schemas.microsoft.com/office/drawing/2014/main" id="{FA3A4BCF-2E73-26C2-1DA0-FB7B726003DA}"/>
                  </a:ext>
                </a:extLst>
              </p:cNvPr>
              <p:cNvGrpSpPr/>
              <p:nvPr/>
            </p:nvGrpSpPr>
            <p:grpSpPr>
              <a:xfrm>
                <a:off x="2591402" y="4220343"/>
                <a:ext cx="2836425" cy="1652516"/>
                <a:chOff x="1349585" y="4371620"/>
                <a:chExt cx="2836425" cy="1652516"/>
              </a:xfrm>
            </p:grpSpPr>
            <p:grpSp>
              <p:nvGrpSpPr>
                <p:cNvPr id="110" name="グループ化 109">
                  <a:extLst>
                    <a:ext uri="{FF2B5EF4-FFF2-40B4-BE49-F238E27FC236}">
                      <a16:creationId xmlns:a16="http://schemas.microsoft.com/office/drawing/2014/main" id="{93D7A494-3D7A-7BEF-6AF0-66EF102A08EF}"/>
                    </a:ext>
                  </a:extLst>
                </p:cNvPr>
                <p:cNvGrpSpPr/>
                <p:nvPr/>
              </p:nvGrpSpPr>
              <p:grpSpPr>
                <a:xfrm>
                  <a:off x="1349585" y="4371620"/>
                  <a:ext cx="2836425" cy="1652516"/>
                  <a:chOff x="6808573" y="5247249"/>
                  <a:chExt cx="3410718" cy="1987099"/>
                </a:xfrm>
              </p:grpSpPr>
              <p:cxnSp>
                <p:nvCxnSpPr>
                  <p:cNvPr id="114" name="直線矢印コネクタ 113">
                    <a:extLst>
                      <a:ext uri="{FF2B5EF4-FFF2-40B4-BE49-F238E27FC236}">
                        <a16:creationId xmlns:a16="http://schemas.microsoft.com/office/drawing/2014/main" id="{D1F6770D-BD69-05D0-AAA3-03C2B0DE02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08573" y="6437956"/>
                    <a:ext cx="21088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115" name="円/楕円 24">
                    <a:extLst>
                      <a:ext uri="{FF2B5EF4-FFF2-40B4-BE49-F238E27FC236}">
                        <a16:creationId xmlns:a16="http://schemas.microsoft.com/office/drawing/2014/main" id="{EB654E33-CB39-689A-3DA6-215EEFFD3631}"/>
                      </a:ext>
                    </a:extLst>
                  </p:cNvPr>
                  <p:cNvSpPr/>
                  <p:nvPr/>
                </p:nvSpPr>
                <p:spPr>
                  <a:xfrm>
                    <a:off x="8658598" y="6305744"/>
                    <a:ext cx="237091" cy="23709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/>
                      </a:gs>
                      <a:gs pos="22000">
                        <a:srgbClr val="D13E79">
                          <a:lumMod val="20000"/>
                          <a:lumOff val="80000"/>
                        </a:srgbClr>
                      </a:gs>
                      <a:gs pos="69000">
                        <a:srgbClr val="D13E79">
                          <a:lumMod val="75000"/>
                        </a:srgbClr>
                      </a:gs>
                      <a:gs pos="97000">
                        <a:srgbClr val="FF2F92"/>
                      </a:gs>
                    </a:gsLst>
                    <a:path path="circle">
                      <a:fillToRect l="37721" t="-19636" r="62278" b="119636"/>
                    </a:path>
                  </a:gradFill>
                  <a:ln w="12700" cap="flat">
                    <a:solidFill>
                      <a:srgbClr val="00206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377">
                      <a:defRPr>
                        <a:solidFill>
                          <a:srgbClr val="FFFFFF"/>
                        </a:solidFill>
                      </a:defRPr>
                    </a:pPr>
                    <a:endParaRPr kumimoji="0" kern="0" dirty="0">
                      <a:solidFill>
                        <a:srgbClr val="FFFFFF"/>
                      </a:solidFill>
                      <a:latin typeface="Meiryo"/>
                      <a:ea typeface="ＭＳ Ｐゴシック"/>
                    </a:endParaRPr>
                  </a:p>
                </p:txBody>
              </p:sp>
              <p:cxnSp>
                <p:nvCxnSpPr>
                  <p:cNvPr id="116" name="直線矢印コネクタ 115">
                    <a:extLst>
                      <a:ext uri="{FF2B5EF4-FFF2-40B4-BE49-F238E27FC236}">
                        <a16:creationId xmlns:a16="http://schemas.microsoft.com/office/drawing/2014/main" id="{CD648566-2502-43F2-887F-938600300310}"/>
                      </a:ext>
                    </a:extLst>
                  </p:cNvPr>
                  <p:cNvCxnSpPr>
                    <a:cxnSpLocks/>
                    <a:stCxn id="115" idx="5"/>
                  </p:cNvCxnSpPr>
                  <p:nvPr/>
                </p:nvCxnSpPr>
                <p:spPr>
                  <a:xfrm>
                    <a:off x="8860967" y="6508114"/>
                    <a:ext cx="1238750" cy="267778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17" name="直線矢印コネクタ 116">
                    <a:extLst>
                      <a:ext uri="{FF2B5EF4-FFF2-40B4-BE49-F238E27FC236}">
                        <a16:creationId xmlns:a16="http://schemas.microsoft.com/office/drawing/2014/main" id="{679651BA-3E39-F9D9-F84F-830F74A8A4F8}"/>
                      </a:ext>
                    </a:extLst>
                  </p:cNvPr>
                  <p:cNvCxnSpPr>
                    <a:cxnSpLocks/>
                    <a:stCxn id="115" idx="7"/>
                  </p:cNvCxnSpPr>
                  <p:nvPr/>
                </p:nvCxnSpPr>
                <p:spPr>
                  <a:xfrm flipV="1">
                    <a:off x="8860968" y="5660612"/>
                    <a:ext cx="415422" cy="679852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118" name="円/楕円 13">
                    <a:extLst>
                      <a:ext uri="{FF2B5EF4-FFF2-40B4-BE49-F238E27FC236}">
                        <a16:creationId xmlns:a16="http://schemas.microsoft.com/office/drawing/2014/main" id="{6A30474D-6EEC-49BE-90C0-D9604008A088}"/>
                      </a:ext>
                    </a:extLst>
                  </p:cNvPr>
                  <p:cNvSpPr/>
                  <p:nvPr/>
                </p:nvSpPr>
                <p:spPr>
                  <a:xfrm>
                    <a:off x="9527465" y="6570846"/>
                    <a:ext cx="237091" cy="23709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/>
                      </a:gs>
                      <a:gs pos="23000">
                        <a:srgbClr val="9DC3E6"/>
                      </a:gs>
                      <a:gs pos="69000">
                        <a:srgbClr val="0070C0"/>
                      </a:gs>
                      <a:gs pos="97000">
                        <a:srgbClr val="002060"/>
                      </a:gs>
                    </a:gsLst>
                    <a:path path="circle">
                      <a:fillToRect l="37721" t="-19636" r="62278" b="119636"/>
                    </a:path>
                  </a:gradFill>
                  <a:ln w="12700" cap="flat">
                    <a:solidFill>
                      <a:srgbClr val="00206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377">
                      <a:defRPr>
                        <a:solidFill>
                          <a:srgbClr val="FFFFFF"/>
                        </a:solidFill>
                      </a:defRPr>
                    </a:pPr>
                    <a:endParaRPr kumimoji="0" kern="0" dirty="0">
                      <a:solidFill>
                        <a:srgbClr val="FFFFFF"/>
                      </a:solidFill>
                      <a:latin typeface="Meiryo"/>
                      <a:ea typeface="ＭＳ Ｐゴシック"/>
                    </a:endParaRPr>
                  </a:p>
                </p:txBody>
              </p:sp>
              <p:sp>
                <p:nvSpPr>
                  <p:cNvPr id="119" name="円/楕円 13">
                    <a:extLst>
                      <a:ext uri="{FF2B5EF4-FFF2-40B4-BE49-F238E27FC236}">
                        <a16:creationId xmlns:a16="http://schemas.microsoft.com/office/drawing/2014/main" id="{F883AF5B-8E01-245D-4F10-64CCF7C58C93}"/>
                      </a:ext>
                    </a:extLst>
                  </p:cNvPr>
                  <p:cNvSpPr/>
                  <p:nvPr/>
                </p:nvSpPr>
                <p:spPr>
                  <a:xfrm>
                    <a:off x="8885086" y="6401332"/>
                    <a:ext cx="237091" cy="23709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/>
                      </a:gs>
                      <a:gs pos="23000">
                        <a:srgbClr val="9DC3E6"/>
                      </a:gs>
                      <a:gs pos="69000">
                        <a:srgbClr val="0070C0"/>
                      </a:gs>
                      <a:gs pos="97000">
                        <a:srgbClr val="002060"/>
                      </a:gs>
                    </a:gsLst>
                    <a:path path="circle">
                      <a:fillToRect l="37721" t="-19636" r="62278" b="119636"/>
                    </a:path>
                  </a:gradFill>
                  <a:ln w="12700" cap="flat">
                    <a:solidFill>
                      <a:srgbClr val="00206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377">
                      <a:defRPr>
                        <a:solidFill>
                          <a:srgbClr val="FFFFFF"/>
                        </a:solidFill>
                      </a:defRPr>
                    </a:pPr>
                    <a:endParaRPr kumimoji="0" kern="0" dirty="0">
                      <a:solidFill>
                        <a:srgbClr val="FFFFFF"/>
                      </a:solidFill>
                      <a:latin typeface="Meiryo"/>
                      <a:ea typeface="ＭＳ Ｐゴシック"/>
                    </a:endParaRPr>
                  </a:p>
                </p:txBody>
              </p:sp>
              <p:sp>
                <p:nvSpPr>
                  <p:cNvPr id="120" name="円/楕円 24">
                    <a:extLst>
                      <a:ext uri="{FF2B5EF4-FFF2-40B4-BE49-F238E27FC236}">
                        <a16:creationId xmlns:a16="http://schemas.microsoft.com/office/drawing/2014/main" id="{02E9102C-073C-215A-5909-85677A3DBE3B}"/>
                      </a:ext>
                    </a:extLst>
                  </p:cNvPr>
                  <p:cNvSpPr/>
                  <p:nvPr/>
                </p:nvSpPr>
                <p:spPr>
                  <a:xfrm>
                    <a:off x="9013094" y="5688994"/>
                    <a:ext cx="237091" cy="23709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/>
                      </a:gs>
                      <a:gs pos="22000">
                        <a:srgbClr val="D13E79">
                          <a:lumMod val="20000"/>
                          <a:lumOff val="80000"/>
                        </a:srgbClr>
                      </a:gs>
                      <a:gs pos="69000">
                        <a:srgbClr val="D13E79">
                          <a:lumMod val="75000"/>
                        </a:srgbClr>
                      </a:gs>
                      <a:gs pos="97000">
                        <a:srgbClr val="FF2F92"/>
                      </a:gs>
                    </a:gsLst>
                    <a:path path="circle">
                      <a:fillToRect l="37721" t="-19636" r="62278" b="119636"/>
                    </a:path>
                  </a:gradFill>
                  <a:ln w="12700" cap="flat">
                    <a:solidFill>
                      <a:srgbClr val="00206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377">
                      <a:defRPr>
                        <a:solidFill>
                          <a:srgbClr val="FFFFFF"/>
                        </a:solidFill>
                      </a:defRPr>
                    </a:pPr>
                    <a:endParaRPr kumimoji="0" kern="0" dirty="0">
                      <a:solidFill>
                        <a:srgbClr val="FFFFFF"/>
                      </a:solidFill>
                      <a:latin typeface="Meiryo"/>
                      <a:ea typeface="ＭＳ Ｐゴシック"/>
                    </a:endParaRPr>
                  </a:p>
                </p:txBody>
              </p:sp>
              <p:sp>
                <p:nvSpPr>
                  <p:cNvPr id="121" name="テキスト ボックス 120">
                    <a:extLst>
                      <a:ext uri="{FF2B5EF4-FFF2-40B4-BE49-F238E27FC236}">
                        <a16:creationId xmlns:a16="http://schemas.microsoft.com/office/drawing/2014/main" id="{C6CE624A-FF5A-411E-1A74-D17C551D98CD}"/>
                      </a:ext>
                    </a:extLst>
                  </p:cNvPr>
                  <p:cNvSpPr txBox="1"/>
                  <p:nvPr/>
                </p:nvSpPr>
                <p:spPr>
                  <a:xfrm>
                    <a:off x="9858353" y="6809795"/>
                    <a:ext cx="360938" cy="4245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>
                      <a:defRPr/>
                    </a:pPr>
                    <a:r>
                      <a:rPr kumimoji="0" lang="en-US" altLang="ja-JP" sz="2000" kern="0" dirty="0">
                        <a:solidFill>
                          <a:srgbClr val="000000"/>
                        </a:solidFill>
                        <a:latin typeface="Meiryo"/>
                        <a:ea typeface="ＭＳ Ｐゴシック" panose="020B0600070205080204" pitchFamily="34" charset="-128"/>
                      </a:rPr>
                      <a:t>p</a:t>
                    </a:r>
                    <a:endParaRPr kumimoji="0" lang="ja-JP" altLang="en-US" sz="2000" kern="0">
                      <a:solidFill>
                        <a:srgbClr val="000000"/>
                      </a:solidFill>
                      <a:latin typeface="Meiryo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122" name="テキスト ボックス 121">
                    <a:extLst>
                      <a:ext uri="{FF2B5EF4-FFF2-40B4-BE49-F238E27FC236}">
                        <a16:creationId xmlns:a16="http://schemas.microsoft.com/office/drawing/2014/main" id="{6C7250DE-7875-B2C6-FF1E-38E7B07779F6}"/>
                      </a:ext>
                    </a:extLst>
                  </p:cNvPr>
                  <p:cNvSpPr txBox="1"/>
                  <p:nvPr/>
                </p:nvSpPr>
                <p:spPr>
                  <a:xfrm>
                    <a:off x="8588101" y="5247249"/>
                    <a:ext cx="383050" cy="4245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>
                      <a:defRPr/>
                    </a:pPr>
                    <a:r>
                      <a:rPr kumimoji="0" lang="en-US" altLang="ja-JP" sz="2000" kern="0" dirty="0">
                        <a:solidFill>
                          <a:srgbClr val="000000"/>
                        </a:solidFill>
                        <a:latin typeface="Symbol" pitchFamily="2" charset="2"/>
                        <a:ea typeface="ＭＳ Ｐゴシック" panose="020B0600070205080204" pitchFamily="34" charset="-128"/>
                      </a:rPr>
                      <a:t>L</a:t>
                    </a:r>
                    <a:endParaRPr kumimoji="0" lang="ja-JP" altLang="en-US" sz="2000" kern="0" baseline="30000">
                      <a:solidFill>
                        <a:srgbClr val="000000"/>
                      </a:solidFill>
                      <a:latin typeface="Symbol" pitchFamily="2" charset="2"/>
                      <a:ea typeface="ＭＳ Ｐゴシック" panose="020B0600070205080204" pitchFamily="34" charset="-128"/>
                    </a:endParaRPr>
                  </a:p>
                </p:txBody>
              </p:sp>
            </p:grpSp>
            <p:cxnSp>
              <p:nvCxnSpPr>
                <p:cNvPr id="111" name="直線コネクタ 110">
                  <a:extLst>
                    <a:ext uri="{FF2B5EF4-FFF2-40B4-BE49-F238E27FC236}">
                      <a16:creationId xmlns:a16="http://schemas.microsoft.com/office/drawing/2014/main" id="{97D27C73-02EB-1A3E-C924-EA21F13AC586}"/>
                    </a:ext>
                  </a:extLst>
                </p:cNvPr>
                <p:cNvCxnSpPr/>
                <p:nvPr/>
              </p:nvCxnSpPr>
              <p:spPr>
                <a:xfrm>
                  <a:off x="3017746" y="5344865"/>
                  <a:ext cx="870421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円/楕円 24">
                  <a:extLst>
                    <a:ext uri="{FF2B5EF4-FFF2-40B4-BE49-F238E27FC236}">
                      <a16:creationId xmlns:a16="http://schemas.microsoft.com/office/drawing/2014/main" id="{03B845B6-35C9-B759-EEDC-C5948B614959}"/>
                    </a:ext>
                  </a:extLst>
                </p:cNvPr>
                <p:cNvSpPr/>
                <p:nvPr/>
              </p:nvSpPr>
              <p:spPr>
                <a:xfrm>
                  <a:off x="1767724" y="5228538"/>
                  <a:ext cx="197170" cy="1971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22000">
                      <a:srgbClr val="D13E79">
                        <a:lumMod val="20000"/>
                        <a:lumOff val="80000"/>
                      </a:srgbClr>
                    </a:gs>
                    <a:gs pos="69000">
                      <a:srgbClr val="D13E79">
                        <a:lumMod val="75000"/>
                      </a:srgbClr>
                    </a:gs>
                    <a:gs pos="97000">
                      <a:srgbClr val="FF2F92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377">
                    <a:defRPr>
                      <a:solidFill>
                        <a:srgbClr val="FFFFFF"/>
                      </a:solidFill>
                    </a:defRPr>
                  </a:pPr>
                  <a:endParaRPr kumimoji="0" kern="0" dirty="0">
                    <a:solidFill>
                      <a:srgbClr val="FFFFFF"/>
                    </a:solidFill>
                    <a:latin typeface="Meiryo"/>
                    <a:ea typeface="ＭＳ Ｐゴシック"/>
                  </a:endParaRPr>
                </a:p>
              </p:txBody>
            </p:sp>
            <p:pic>
              <p:nvPicPr>
                <p:cNvPr id="113" name="図 112">
                  <a:extLst>
                    <a:ext uri="{FF2B5EF4-FFF2-40B4-BE49-F238E27FC236}">
                      <a16:creationId xmlns:a16="http://schemas.microsoft.com/office/drawing/2014/main" id="{200315F8-954E-4135-B4B1-6B7B43B122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024418">
                  <a:off x="1708118" y="4940755"/>
                  <a:ext cx="245489" cy="369877"/>
                </a:xfrm>
                <a:prstGeom prst="rect">
                  <a:avLst/>
                </a:prstGeom>
              </p:spPr>
            </p:pic>
          </p:grpSp>
          <p:pic>
            <p:nvPicPr>
              <p:cNvPr id="102" name="図 101">
                <a:extLst>
                  <a:ext uri="{FF2B5EF4-FFF2-40B4-BE49-F238E27FC236}">
                    <a16:creationId xmlns:a16="http://schemas.microsoft.com/office/drawing/2014/main" id="{5FE5FF2D-4986-0C68-D5FE-0E05D63E3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53291">
                <a:off x="4318556" y="4304658"/>
                <a:ext cx="245489" cy="369877"/>
              </a:xfrm>
              <a:prstGeom prst="rect">
                <a:avLst/>
              </a:prstGeom>
            </p:spPr>
          </p:pic>
          <p:sp>
            <p:nvSpPr>
              <p:cNvPr id="103" name="円/楕円 189">
                <a:extLst>
                  <a:ext uri="{FF2B5EF4-FFF2-40B4-BE49-F238E27FC236}">
                    <a16:creationId xmlns:a16="http://schemas.microsoft.com/office/drawing/2014/main" id="{07C7EFFF-DAEE-0016-54FD-3FB7E809736A}"/>
                  </a:ext>
                </a:extLst>
              </p:cNvPr>
              <p:cNvSpPr/>
              <p:nvPr/>
            </p:nvSpPr>
            <p:spPr>
              <a:xfrm>
                <a:off x="4810925" y="4753521"/>
                <a:ext cx="126967" cy="12696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300">
                      <a:tint val="66000"/>
                      <a:satMod val="160000"/>
                    </a:srgbClr>
                  </a:gs>
                  <a:gs pos="50000">
                    <a:srgbClr val="FF9300">
                      <a:tint val="44500"/>
                      <a:satMod val="160000"/>
                    </a:srgbClr>
                  </a:gs>
                  <a:gs pos="100000">
                    <a:srgbClr val="FF93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ja-JP" altLang="en-US">
                  <a:solidFill>
                    <a:prstClr val="white"/>
                  </a:solidFill>
                  <a:latin typeface="Arial" panose="020B0604020202020204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104" name="直線矢印コネクタ 103">
                <a:extLst>
                  <a:ext uri="{FF2B5EF4-FFF2-40B4-BE49-F238E27FC236}">
                    <a16:creationId xmlns:a16="http://schemas.microsoft.com/office/drawing/2014/main" id="{19D3E0B7-8E0A-28B7-EA38-1B0E1C33575E}"/>
                  </a:ext>
                </a:extLst>
              </p:cNvPr>
              <p:cNvCxnSpPr>
                <a:stCxn id="102" idx="2"/>
              </p:cNvCxnSpPr>
              <p:nvPr/>
            </p:nvCxnSpPr>
            <p:spPr>
              <a:xfrm flipV="1">
                <a:off x="4516852" y="3597703"/>
                <a:ext cx="128877" cy="106069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" name="円/楕円 13">
                <a:extLst>
                  <a:ext uri="{FF2B5EF4-FFF2-40B4-BE49-F238E27FC236}">
                    <a16:creationId xmlns:a16="http://schemas.microsoft.com/office/drawing/2014/main" id="{0FEBB2AA-6A56-86F7-8CD9-7A2C9E4F4159}"/>
                  </a:ext>
                </a:extLst>
              </p:cNvPr>
              <p:cNvSpPr/>
              <p:nvPr/>
            </p:nvSpPr>
            <p:spPr>
              <a:xfrm>
                <a:off x="4523316" y="3802451"/>
                <a:ext cx="197170" cy="19717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23000">
                    <a:srgbClr val="9DC3E6"/>
                  </a:gs>
                  <a:gs pos="69000">
                    <a:srgbClr val="0070C0"/>
                  </a:gs>
                  <a:gs pos="97000">
                    <a:srgbClr val="00206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377">
                  <a:defRPr>
                    <a:solidFill>
                      <a:srgbClr val="FFFFFF"/>
                    </a:solidFill>
                  </a:defRPr>
                </a:pPr>
                <a:endParaRPr kumimoji="0" kern="0" dirty="0">
                  <a:solidFill>
                    <a:srgbClr val="FFFFFF"/>
                  </a:solidFill>
                  <a:latin typeface="Meiryo"/>
                  <a:ea typeface="ＭＳ Ｐゴシック"/>
                </a:endParaRPr>
              </a:p>
            </p:txBody>
          </p:sp>
        </p:grp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8B07B220-8BA8-ACDE-E31C-21FF40A03B8A}"/>
                </a:ext>
              </a:extLst>
            </p:cNvPr>
            <p:cNvSpPr txBox="1"/>
            <p:nvPr/>
          </p:nvSpPr>
          <p:spPr>
            <a:xfrm>
              <a:off x="-84502" y="2072810"/>
              <a:ext cx="1165758" cy="306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altLang="ja-JP" b="1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Production</a:t>
              </a:r>
              <a:endParaRPr lang="ja-JP" altLang="en-US" b="1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B171321E-2C0E-5FD2-69A5-4224A5A54B99}"/>
                </a:ext>
              </a:extLst>
            </p:cNvPr>
            <p:cNvSpPr txBox="1"/>
            <p:nvPr/>
          </p:nvSpPr>
          <p:spPr>
            <a:xfrm>
              <a:off x="1365617" y="2576806"/>
              <a:ext cx="1091167" cy="306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altLang="ja-JP" b="1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Scattering</a:t>
              </a:r>
              <a:endParaRPr lang="ja-JP" altLang="en-US" b="1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CD9B8D53-7C9A-913B-359A-E306E2763D9F}"/>
                </a:ext>
              </a:extLst>
            </p:cNvPr>
            <p:cNvSpPr txBox="1"/>
            <p:nvPr/>
          </p:nvSpPr>
          <p:spPr>
            <a:xfrm>
              <a:off x="3001832" y="1761822"/>
              <a:ext cx="718209" cy="306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altLang="ja-JP" b="1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Decay</a:t>
              </a:r>
              <a:endParaRPr lang="ja-JP" altLang="en-US" b="1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243D8C1E-FACE-1090-5B68-19E71BF92C29}"/>
                </a:ext>
              </a:extLst>
            </p:cNvPr>
            <p:cNvSpPr txBox="1"/>
            <p:nvPr/>
          </p:nvSpPr>
          <p:spPr>
            <a:xfrm>
              <a:off x="2247334" y="1036671"/>
              <a:ext cx="282649" cy="332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kumimoji="0" lang="en-US" altLang="ja-JP" sz="2000" kern="0" dirty="0">
                  <a:solidFill>
                    <a:srgbClr val="000000"/>
                  </a:solidFill>
                  <a:latin typeface="Meiryo"/>
                  <a:ea typeface="ＭＳ Ｐゴシック" panose="020B0600070205080204" pitchFamily="34" charset="-128"/>
                </a:rPr>
                <a:t>p</a:t>
              </a:r>
              <a:endParaRPr kumimoji="0" lang="ja-JP" altLang="en-US" sz="2000" kern="0">
                <a:solidFill>
                  <a:srgbClr val="000000"/>
                </a:solidFill>
                <a:latin typeface="Meiryo"/>
                <a:ea typeface="ＭＳ Ｐゴシック" panose="020B0600070205080204" pitchFamily="34" charset="-128"/>
              </a:endParaRPr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45E6134F-ED2C-7E59-4E9B-EA98FCBFE0B8}"/>
                </a:ext>
              </a:extLst>
            </p:cNvPr>
            <p:cNvSpPr txBox="1"/>
            <p:nvPr/>
          </p:nvSpPr>
          <p:spPr>
            <a:xfrm>
              <a:off x="2753312" y="2139986"/>
              <a:ext cx="349249" cy="332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kumimoji="0" lang="en-US" altLang="ja-JP" sz="2000" kern="0" dirty="0">
                  <a:solidFill>
                    <a:srgbClr val="000000"/>
                  </a:solidFill>
                  <a:latin typeface="Symbol" pitchFamily="2" charset="2"/>
                  <a:ea typeface="ＭＳ Ｐゴシック" panose="020B0600070205080204" pitchFamily="34" charset="-128"/>
                </a:rPr>
                <a:t>p</a:t>
              </a:r>
              <a:r>
                <a:rPr kumimoji="0" lang="en-US" altLang="ja-JP" sz="2000" kern="0" baseline="30000" dirty="0">
                  <a:solidFill>
                    <a:srgbClr val="000000"/>
                  </a:solidFill>
                  <a:latin typeface="Symbol" pitchFamily="2" charset="2"/>
                  <a:ea typeface="ＭＳ Ｐゴシック" panose="020B0600070205080204" pitchFamily="34" charset="-128"/>
                </a:rPr>
                <a:t>-</a:t>
              </a:r>
              <a:endParaRPr kumimoji="0" lang="ja-JP" altLang="en-US" sz="2000" kern="0" baseline="30000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endParaRPr>
            </a:p>
          </p:txBody>
        </p:sp>
        <p:sp>
          <p:nvSpPr>
            <p:cNvPr id="128" name="テキスト ボックス 127">
              <a:extLst>
                <a:ext uri="{FF2B5EF4-FFF2-40B4-BE49-F238E27FC236}">
                  <a16:creationId xmlns:a16="http://schemas.microsoft.com/office/drawing/2014/main" id="{0D2A7EA2-717A-94B3-366E-E16495E0834A}"/>
                </a:ext>
              </a:extLst>
            </p:cNvPr>
            <p:cNvSpPr txBox="1"/>
            <p:nvPr/>
          </p:nvSpPr>
          <p:spPr>
            <a:xfrm>
              <a:off x="869356" y="2463732"/>
              <a:ext cx="299964" cy="332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kumimoji="0" lang="en-US" altLang="ja-JP" sz="2000" kern="0" dirty="0">
                  <a:solidFill>
                    <a:srgbClr val="000000"/>
                  </a:solidFill>
                  <a:latin typeface="Symbol" pitchFamily="2" charset="2"/>
                  <a:ea typeface="ＭＳ Ｐゴシック" panose="020B0600070205080204" pitchFamily="34" charset="-128"/>
                </a:rPr>
                <a:t>L</a:t>
              </a:r>
              <a:endParaRPr kumimoji="0" lang="ja-JP" altLang="en-US" sz="2000" kern="0" baseline="30000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50" name="グループ化 149">
            <a:extLst>
              <a:ext uri="{FF2B5EF4-FFF2-40B4-BE49-F238E27FC236}">
                <a16:creationId xmlns:a16="http://schemas.microsoft.com/office/drawing/2014/main" id="{F6C2DD33-1407-A0EB-2342-368FA47B2F74}"/>
              </a:ext>
            </a:extLst>
          </p:cNvPr>
          <p:cNvGrpSpPr/>
          <p:nvPr/>
        </p:nvGrpSpPr>
        <p:grpSpPr>
          <a:xfrm>
            <a:off x="5960949" y="3827217"/>
            <a:ext cx="6084873" cy="3484145"/>
            <a:chOff x="3973942" y="2364003"/>
            <a:chExt cx="5382312" cy="3081865"/>
          </a:xfrm>
        </p:grpSpPr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F06DCDCD-D585-37E8-C7DA-7BDE8941AA53}"/>
                </a:ext>
              </a:extLst>
            </p:cNvPr>
            <p:cNvSpPr txBox="1"/>
            <p:nvPr/>
          </p:nvSpPr>
          <p:spPr>
            <a:xfrm>
              <a:off x="6482509" y="2522852"/>
              <a:ext cx="2186433" cy="335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8530" indent="-118530" defTabSz="914377">
                <a:buFont typeface="Arial" panose="020B0604020202020204" pitchFamily="34" charset="0"/>
                <a:buChar char="•"/>
                <a:defRPr/>
              </a:pPr>
              <a:r>
                <a:rPr lang="en-US" altLang="ja-JP" sz="1867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Polarization change </a:t>
              </a:r>
            </a:p>
          </p:txBody>
        </p:sp>
        <p:grpSp>
          <p:nvGrpSpPr>
            <p:cNvPr id="131" name="グループ化 130">
              <a:extLst>
                <a:ext uri="{FF2B5EF4-FFF2-40B4-BE49-F238E27FC236}">
                  <a16:creationId xmlns:a16="http://schemas.microsoft.com/office/drawing/2014/main" id="{6DB98E85-B042-632D-707B-2E0B47517799}"/>
                </a:ext>
              </a:extLst>
            </p:cNvPr>
            <p:cNvGrpSpPr/>
            <p:nvPr/>
          </p:nvGrpSpPr>
          <p:grpSpPr>
            <a:xfrm>
              <a:off x="4144731" y="2809328"/>
              <a:ext cx="2506051" cy="2162016"/>
              <a:chOff x="7923187" y="2998276"/>
              <a:chExt cx="2569010" cy="2216332"/>
            </a:xfrm>
          </p:grpSpPr>
          <p:pic>
            <p:nvPicPr>
              <p:cNvPr id="133" name="図 132">
                <a:extLst>
                  <a:ext uri="{FF2B5EF4-FFF2-40B4-BE49-F238E27FC236}">
                    <a16:creationId xmlns:a16="http://schemas.microsoft.com/office/drawing/2014/main" id="{84A25DD6-CA47-171A-8159-7FDB36C928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7560" r="8193" b="47211"/>
              <a:stretch/>
            </p:blipFill>
            <p:spPr>
              <a:xfrm>
                <a:off x="7923188" y="2998276"/>
                <a:ext cx="2569009" cy="1972056"/>
              </a:xfrm>
              <a:prstGeom prst="rect">
                <a:avLst/>
              </a:prstGeom>
            </p:spPr>
          </p:pic>
          <p:pic>
            <p:nvPicPr>
              <p:cNvPr id="137" name="図 136">
                <a:extLst>
                  <a:ext uri="{FF2B5EF4-FFF2-40B4-BE49-F238E27FC236}">
                    <a16:creationId xmlns:a16="http://schemas.microsoft.com/office/drawing/2014/main" id="{F163208B-4FE8-A932-5E1F-5DE17E74C0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89742" r="8193" b="1787"/>
              <a:stretch/>
            </p:blipFill>
            <p:spPr>
              <a:xfrm>
                <a:off x="7923187" y="4845276"/>
                <a:ext cx="2569009" cy="369332"/>
              </a:xfrm>
              <a:prstGeom prst="rect">
                <a:avLst/>
              </a:prstGeom>
            </p:spPr>
          </p:pic>
        </p:grpSp>
        <p:grpSp>
          <p:nvGrpSpPr>
            <p:cNvPr id="138" name="グループ化 137">
              <a:extLst>
                <a:ext uri="{FF2B5EF4-FFF2-40B4-BE49-F238E27FC236}">
                  <a16:creationId xmlns:a16="http://schemas.microsoft.com/office/drawing/2014/main" id="{DEAE1EC6-B266-AE96-DB70-565C507BFFC2}"/>
                </a:ext>
              </a:extLst>
            </p:cNvPr>
            <p:cNvGrpSpPr/>
            <p:nvPr/>
          </p:nvGrpSpPr>
          <p:grpSpPr>
            <a:xfrm>
              <a:off x="6699995" y="2364003"/>
              <a:ext cx="2422682" cy="2517818"/>
              <a:chOff x="8902768" y="2384984"/>
              <a:chExt cx="2979355" cy="3096352"/>
            </a:xfrm>
          </p:grpSpPr>
          <p:pic>
            <p:nvPicPr>
              <p:cNvPr id="139" name="図 138" descr="グラフ&#10;&#10;自動的に生成された説明">
                <a:extLst>
                  <a:ext uri="{FF2B5EF4-FFF2-40B4-BE49-F238E27FC236}">
                    <a16:creationId xmlns:a16="http://schemas.microsoft.com/office/drawing/2014/main" id="{6A7A56F1-8CE2-C1B7-9F4F-B736425ECF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405" t="49674" r="51638"/>
              <a:stretch/>
            </p:blipFill>
            <p:spPr>
              <a:xfrm>
                <a:off x="8902768" y="3129428"/>
                <a:ext cx="2979355" cy="2351908"/>
              </a:xfrm>
              <a:prstGeom prst="rect">
                <a:avLst/>
              </a:prstGeom>
            </p:spPr>
          </p:pic>
          <p:sp>
            <p:nvSpPr>
              <p:cNvPr id="142" name="正方形/長方形 141">
                <a:extLst>
                  <a:ext uri="{FF2B5EF4-FFF2-40B4-BE49-F238E27FC236}">
                    <a16:creationId xmlns:a16="http://schemas.microsoft.com/office/drawing/2014/main" id="{C811EACB-ECBE-B860-DC62-8BC70900BA65}"/>
                  </a:ext>
                </a:extLst>
              </p:cNvPr>
              <p:cNvSpPr/>
              <p:nvPr/>
            </p:nvSpPr>
            <p:spPr>
              <a:xfrm>
                <a:off x="11455685" y="2384984"/>
                <a:ext cx="92468" cy="7444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ja-JP" altLang="en-US" sz="1467">
                  <a:solidFill>
                    <a:prstClr val="white"/>
                  </a:solidFill>
                  <a:latin typeface="Arial" panose="020B0604020202020204"/>
                  <a:ea typeface="ＭＳ Ｐゴシック" panose="020B0600070205080204" pitchFamily="34" charset="-128"/>
                </a:endParaRPr>
              </a:p>
            </p:txBody>
          </p:sp>
        </p:grpSp>
        <p:pic>
          <p:nvPicPr>
            <p:cNvPr id="144" name="図 143" descr="テキスト&#10;&#10;低い精度で自動的に生成された説明">
              <a:extLst>
                <a:ext uri="{FF2B5EF4-FFF2-40B4-BE49-F238E27FC236}">
                  <a16:creationId xmlns:a16="http://schemas.microsoft.com/office/drawing/2014/main" id="{DC0DAE1C-5F68-9DBC-0F14-ADE99D300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39058" y="2513695"/>
              <a:ext cx="817196" cy="585454"/>
            </a:xfrm>
            <a:prstGeom prst="rect">
              <a:avLst/>
            </a:prstGeom>
          </p:spPr>
        </p:pic>
        <p:sp>
          <p:nvSpPr>
            <p:cNvPr id="145" name="テキスト ボックス 144">
              <a:extLst>
                <a:ext uri="{FF2B5EF4-FFF2-40B4-BE49-F238E27FC236}">
                  <a16:creationId xmlns:a16="http://schemas.microsoft.com/office/drawing/2014/main" id="{81FFEDDE-2E86-2F82-138F-A0C6D971953B}"/>
                </a:ext>
              </a:extLst>
            </p:cNvPr>
            <p:cNvSpPr txBox="1"/>
            <p:nvPr/>
          </p:nvSpPr>
          <p:spPr>
            <a:xfrm>
              <a:off x="5127220" y="3025075"/>
              <a:ext cx="1489100" cy="28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altLang="ja-JP" sz="1467" b="1" u="sng" dirty="0">
                  <a:solidFill>
                    <a:srgbClr val="C00000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Analyzing power</a:t>
              </a:r>
              <a:endParaRPr lang="ja-JP" altLang="en-US" sz="1467" b="1" u="sng" dirty="0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sp>
          <p:nvSpPr>
            <p:cNvPr id="146" name="テキスト ボックス 145">
              <a:extLst>
                <a:ext uri="{FF2B5EF4-FFF2-40B4-BE49-F238E27FC236}">
                  <a16:creationId xmlns:a16="http://schemas.microsoft.com/office/drawing/2014/main" id="{CE9667A7-786D-F9D5-1F37-4EB6A4D3F14D}"/>
                </a:ext>
              </a:extLst>
            </p:cNvPr>
            <p:cNvSpPr txBox="1"/>
            <p:nvPr/>
          </p:nvSpPr>
          <p:spPr>
            <a:xfrm>
              <a:off x="7108938" y="2739403"/>
              <a:ext cx="1313278" cy="28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altLang="ja-JP" sz="1467" b="1" u="sng" dirty="0">
                  <a:solidFill>
                    <a:srgbClr val="C00000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Depolarization</a:t>
              </a:r>
              <a:endParaRPr lang="ja-JP" altLang="en-US" sz="1467" b="1" u="sng" dirty="0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sp>
          <p:nvSpPr>
            <p:cNvPr id="147" name="テキスト ボックス 146">
              <a:extLst>
                <a:ext uri="{FF2B5EF4-FFF2-40B4-BE49-F238E27FC236}">
                  <a16:creationId xmlns:a16="http://schemas.microsoft.com/office/drawing/2014/main" id="{5A0640B2-F993-567A-0C54-1967DFD64252}"/>
                </a:ext>
              </a:extLst>
            </p:cNvPr>
            <p:cNvSpPr txBox="1"/>
            <p:nvPr/>
          </p:nvSpPr>
          <p:spPr>
            <a:xfrm>
              <a:off x="3973942" y="5164496"/>
              <a:ext cx="4865166" cy="28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altLang="ja-JP" sz="1467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Essential constraint to determine spin-dependent </a:t>
              </a:r>
              <a:r>
                <a:rPr lang="en-US" altLang="ja-JP" sz="1467" dirty="0">
                  <a:solidFill>
                    <a:prstClr val="black"/>
                  </a:solidFill>
                  <a:latin typeface="Symbol" pitchFamily="2" charset="2"/>
                  <a:ea typeface="ＭＳ Ｐゴシック" panose="020B0600070205080204" pitchFamily="34" charset="-128"/>
                </a:rPr>
                <a:t>L</a:t>
              </a:r>
              <a:r>
                <a:rPr lang="en-US" altLang="ja-JP" sz="1467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N interaction</a:t>
              </a:r>
              <a:endParaRPr lang="ja-JP" altLang="en-US" sz="1467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A28DBE2C-3B72-7B94-BA27-FB738DA38D8A}"/>
                </a:ext>
              </a:extLst>
            </p:cNvPr>
            <p:cNvSpPr txBox="1"/>
            <p:nvPr/>
          </p:nvSpPr>
          <p:spPr>
            <a:xfrm>
              <a:off x="5484988" y="4193002"/>
              <a:ext cx="1015514" cy="28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altLang="ja-JP" sz="1467" b="1" dirty="0">
                  <a:solidFill>
                    <a:srgbClr val="C00000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Simulation</a:t>
              </a:r>
              <a:endParaRPr lang="ja-JP" altLang="en-US" sz="1467" b="1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sp>
          <p:nvSpPr>
            <p:cNvPr id="149" name="テキスト ボックス 148">
              <a:extLst>
                <a:ext uri="{FF2B5EF4-FFF2-40B4-BE49-F238E27FC236}">
                  <a16:creationId xmlns:a16="http://schemas.microsoft.com/office/drawing/2014/main" id="{09141E6E-0F11-DF9C-4CE7-AD869DE25444}"/>
                </a:ext>
              </a:extLst>
            </p:cNvPr>
            <p:cNvSpPr txBox="1"/>
            <p:nvPr/>
          </p:nvSpPr>
          <p:spPr>
            <a:xfrm>
              <a:off x="8099320" y="4119181"/>
              <a:ext cx="1015514" cy="28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altLang="ja-JP" sz="1467" b="1" dirty="0">
                  <a:solidFill>
                    <a:srgbClr val="C00000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Simulation</a:t>
              </a:r>
              <a:endParaRPr lang="ja-JP" altLang="en-US" sz="1467" b="1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CFC50FDF-7C11-8997-6962-3CF014F53830}"/>
              </a:ext>
            </a:extLst>
          </p:cNvPr>
          <p:cNvSpPr txBox="1"/>
          <p:nvPr/>
        </p:nvSpPr>
        <p:spPr>
          <a:xfrm>
            <a:off x="5604330" y="1171028"/>
            <a:ext cx="5778577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1867" dirty="0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rPr>
              <a:t>Measure spin observables with polarized </a:t>
            </a:r>
            <a:r>
              <a:rPr lang="en-US" altLang="ja-JP" sz="1867" dirty="0">
                <a:solidFill>
                  <a:srgbClr val="C0000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L</a:t>
            </a:r>
            <a:r>
              <a:rPr lang="en-US" altLang="ja-JP" sz="1867" dirty="0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rPr>
              <a:t> beam from p(</a:t>
            </a:r>
            <a:r>
              <a:rPr lang="en-US" altLang="ja-JP" sz="1867" dirty="0">
                <a:solidFill>
                  <a:srgbClr val="C0000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p</a:t>
            </a:r>
            <a:r>
              <a:rPr lang="en-US" altLang="ja-JP" sz="1867" baseline="30000" dirty="0">
                <a:solidFill>
                  <a:srgbClr val="C0000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-</a:t>
            </a:r>
            <a:r>
              <a:rPr lang="en-US" altLang="ja-JP" sz="1867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,</a:t>
            </a:r>
            <a:r>
              <a:rPr lang="en-US" altLang="ja-JP" sz="1867" baseline="30000" dirty="0">
                <a:solidFill>
                  <a:srgbClr val="C0000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 </a:t>
            </a:r>
            <a:r>
              <a:rPr lang="en-US" altLang="ja-JP" sz="1867" dirty="0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rPr>
              <a:t>K</a:t>
            </a:r>
            <a:r>
              <a:rPr lang="en-US" altLang="ja-JP" sz="1867" baseline="30000" dirty="0">
                <a:solidFill>
                  <a:srgbClr val="C0000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0</a:t>
            </a:r>
            <a:r>
              <a:rPr lang="en-US" altLang="ja-JP" sz="1867" dirty="0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rPr>
              <a:t>) reaction</a:t>
            </a:r>
            <a:endParaRPr lang="ja-JP" altLang="en-US" sz="1867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479D40E3-6D64-0DE7-EC3A-0B8B82138540}"/>
              </a:ext>
            </a:extLst>
          </p:cNvPr>
          <p:cNvSpPr txBox="1"/>
          <p:nvPr/>
        </p:nvSpPr>
        <p:spPr>
          <a:xfrm>
            <a:off x="6310888" y="4027370"/>
            <a:ext cx="3392867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530" indent="-118530" defTabSz="914377">
              <a:buFont typeface="Arial" panose="020B0604020202020204" pitchFamily="34" charset="0"/>
              <a:buChar char="•"/>
              <a:defRPr/>
            </a:pPr>
            <a:r>
              <a:rPr lang="en-US" altLang="ja-JP" sz="1867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rPr>
              <a:t>Left-Right asymmetry 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11BBC56-8EE3-E235-B5FB-B65985D959EA}"/>
              </a:ext>
            </a:extLst>
          </p:cNvPr>
          <p:cNvSpPr/>
          <p:nvPr/>
        </p:nvSpPr>
        <p:spPr>
          <a:xfrm>
            <a:off x="11334447" y="-79474"/>
            <a:ext cx="52770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19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F3D6C0-A7B0-EF07-6765-44DD582AE557}"/>
              </a:ext>
            </a:extLst>
          </p:cNvPr>
          <p:cNvSpPr txBox="1"/>
          <p:nvPr/>
        </p:nvSpPr>
        <p:spPr>
          <a:xfrm>
            <a:off x="9703755" y="475060"/>
            <a:ext cx="24882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i="1" dirty="0"/>
              <a:t>Slide from Miwa</a:t>
            </a:r>
            <a:endParaRPr lang="ja-JP" altLang="en-US" sz="2000" i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5C76FF-123E-EBED-3BFF-58C5C454D851}"/>
              </a:ext>
            </a:extLst>
          </p:cNvPr>
          <p:cNvSpPr txBox="1"/>
          <p:nvPr/>
        </p:nvSpPr>
        <p:spPr>
          <a:xfrm>
            <a:off x="6834590" y="5690634"/>
            <a:ext cx="5149031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Symbol" pitchFamily="2" charset="2"/>
              </a:rPr>
              <a:t>L</a:t>
            </a:r>
            <a:r>
              <a:rPr lang="en-US" altLang="ja-JP" sz="2400" b="1" dirty="0"/>
              <a:t>N LS force and spin-spin force will be determined</a:t>
            </a:r>
            <a:r>
              <a:rPr lang="en-US" altLang="ja-JP" sz="2400" b="1" dirty="0">
                <a:latin typeface="Symbol" pitchFamily="2" charset="2"/>
              </a:rPr>
              <a:t>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3004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B579D-2B8F-60FA-E02C-AE6B7AA9F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BB74EA1-DB4F-B7B3-9E6C-2B255EC76986}"/>
              </a:ext>
            </a:extLst>
          </p:cNvPr>
          <p:cNvSpPr/>
          <p:nvPr/>
        </p:nvSpPr>
        <p:spPr>
          <a:xfrm>
            <a:off x="0" y="-138023"/>
            <a:ext cx="12192000" cy="7154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5" name="Picture 26" descr="JPARCcor">
            <a:extLst>
              <a:ext uri="{FF2B5EF4-FFF2-40B4-BE49-F238E27FC236}">
                <a16:creationId xmlns:a16="http://schemas.microsoft.com/office/drawing/2014/main" id="{D858BF9E-E2A7-EF01-58E3-079C99BEB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1506" r="7762" b="-877"/>
          <a:stretch/>
        </p:blipFill>
        <p:spPr bwMode="auto">
          <a:xfrm>
            <a:off x="0" y="2894062"/>
            <a:ext cx="9108769" cy="412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3" descr="hs-2002-24-a-full_jpg">
            <a:extLst>
              <a:ext uri="{FF2B5EF4-FFF2-40B4-BE49-F238E27FC236}">
                <a16:creationId xmlns:a16="http://schemas.microsoft.com/office/drawing/2014/main" id="{595E9F0E-F51C-A78C-8E37-88659F108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720" y="-138023"/>
            <a:ext cx="3077276" cy="303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1FDCD97-EECC-6A15-F3ED-A07FF2A23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424" y="1541503"/>
            <a:ext cx="10345695" cy="12003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1219170">
              <a:buNone/>
            </a:pPr>
            <a:r>
              <a:rPr lang="en-US" altLang="ja-JP" sz="3600" b="1" dirty="0">
                <a:solidFill>
                  <a:schemeClr val="bg1"/>
                </a:solidFill>
              </a:rPr>
              <a:t>Study of high-density matter in neutron stars via </a:t>
            </a:r>
            <a:r>
              <a:rPr lang="en-US" altLang="ja-JP" sz="3600" b="1" dirty="0" err="1">
                <a:solidFill>
                  <a:schemeClr val="bg1"/>
                </a:solidFill>
              </a:rPr>
              <a:t>hypernuclear</a:t>
            </a:r>
            <a:r>
              <a:rPr lang="en-US" altLang="ja-JP" sz="3600" b="1" dirty="0">
                <a:solidFill>
                  <a:schemeClr val="bg1"/>
                </a:solidFill>
              </a:rPr>
              <a:t> experiments</a:t>
            </a:r>
            <a:endParaRPr lang="ja-JP" altLang="ja-JP" sz="44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CC9E94-63E3-1E09-F7A1-4BBC0CC83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506" y="52778"/>
            <a:ext cx="4346036" cy="10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>
                    <a:alpha val="5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b="1" dirty="0">
                <a:solidFill>
                  <a:srgbClr val="FFFFFF"/>
                </a:solidFill>
              </a:rPr>
              <a:t>2025. 10. 17   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b="1" dirty="0">
                <a:solidFill>
                  <a:srgbClr val="FFFFFF"/>
                </a:solidFill>
              </a:rPr>
              <a:t>PHD2025@Wuhan</a:t>
            </a:r>
            <a:endParaRPr lang="ja-JP" altLang="en-US" b="1" dirty="0">
              <a:solidFill>
                <a:srgbClr val="FFFFFF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DA8EBBD-545E-1A71-3793-7D7552241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544" y="2894061"/>
            <a:ext cx="7084452" cy="4355036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  <a:effectLst/>
        </p:spPr>
        <p:txBody>
          <a:bodyPr wrap="square" lIns="91436" tIns="45719" rIns="91436" bIns="45719">
            <a:spAutoFit/>
          </a:bodyPr>
          <a:lstStyle/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FFFFFF"/>
                </a:solidFill>
                <a:latin typeface="Arial"/>
                <a:ea typeface="ＭＳ Ｐゴシック"/>
              </a:rPr>
              <a:t>     </a:t>
            </a:r>
            <a:r>
              <a:rPr lang="en-US" altLang="ja-JP" sz="2400" b="1" u="sng" dirty="0">
                <a:solidFill>
                  <a:srgbClr val="FFFFFF"/>
                </a:solidFill>
                <a:latin typeface="Arial"/>
                <a:ea typeface="ＭＳ Ｐゴシック"/>
              </a:rPr>
              <a:t>Contents</a:t>
            </a:r>
          </a:p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FFFFFF"/>
                </a:solidFill>
                <a:latin typeface="Arial"/>
                <a:ea typeface="ＭＳ Ｐゴシック"/>
              </a:rPr>
              <a:t>1. Introduction </a:t>
            </a:r>
          </a:p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FFFFFF"/>
                </a:solidFill>
              </a:rPr>
              <a:t>   </a:t>
            </a:r>
            <a:r>
              <a:rPr lang="en-US" altLang="ja-JP" sz="2000" b="1" dirty="0">
                <a:solidFill>
                  <a:srgbClr val="FFFFFF"/>
                </a:solidFill>
              </a:rPr>
              <a:t>  ---How to investigate high density matter in NS</a:t>
            </a:r>
            <a:endParaRPr lang="en-US" altLang="ja-JP" sz="2000" b="1" dirty="0">
              <a:solidFill>
                <a:srgbClr val="FFFFFF"/>
              </a:solidFill>
              <a:latin typeface="Arial"/>
              <a:ea typeface="ＭＳ Ｐゴシック"/>
            </a:endParaRPr>
          </a:p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FFFFFF"/>
                </a:solidFill>
                <a:latin typeface="Arial"/>
                <a:ea typeface="ＭＳ Ｐゴシック"/>
              </a:rPr>
              <a:t>2. Present status of </a:t>
            </a:r>
            <a:r>
              <a:rPr lang="en-US" altLang="ja-JP" sz="2400" b="1" dirty="0" err="1">
                <a:solidFill>
                  <a:srgbClr val="FFFFFF"/>
                </a:solidFill>
                <a:latin typeface="Arial"/>
                <a:ea typeface="ＭＳ Ｐゴシック"/>
              </a:rPr>
              <a:t>hypernuclear</a:t>
            </a:r>
            <a:r>
              <a:rPr lang="en-US" altLang="ja-JP" sz="2400" b="1" dirty="0">
                <a:solidFill>
                  <a:srgbClr val="FFFFFF"/>
                </a:solidFill>
                <a:latin typeface="Arial"/>
                <a:ea typeface="ＭＳ Ｐゴシック"/>
              </a:rPr>
              <a:t> experiments</a:t>
            </a:r>
          </a:p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FFFFFF"/>
                </a:solidFill>
                <a:latin typeface="Arial"/>
                <a:ea typeface="ＭＳ Ｐゴシック"/>
              </a:rPr>
              <a:t>   </a:t>
            </a:r>
            <a:r>
              <a:rPr lang="en-US" altLang="ja-JP" sz="2000" b="1" dirty="0">
                <a:solidFill>
                  <a:srgbClr val="FFFFFF"/>
                </a:solidFill>
                <a:latin typeface="Arial"/>
                <a:ea typeface="ＭＳ Ｐゴシック"/>
              </a:rPr>
              <a:t>2.1 Light </a:t>
            </a:r>
            <a:r>
              <a:rPr lang="en-US" altLang="ja-JP" sz="2000" b="1" dirty="0">
                <a:solidFill>
                  <a:srgbClr val="FFFFFF"/>
                </a:solidFill>
                <a:latin typeface="Symbol" panose="05050102010706020507" pitchFamily="18" charset="2"/>
              </a:rPr>
              <a:t>L </a:t>
            </a:r>
            <a:r>
              <a:rPr lang="en-US" altLang="ja-JP" sz="2000" b="1" dirty="0" err="1">
                <a:solidFill>
                  <a:srgbClr val="FFFFFF"/>
                </a:solidFill>
              </a:rPr>
              <a:t>hypernuclei</a:t>
            </a:r>
            <a:r>
              <a:rPr lang="en-US" altLang="ja-JP" sz="2000" b="1" dirty="0">
                <a:solidFill>
                  <a:srgbClr val="FFFFFF"/>
                </a:solidFill>
                <a:latin typeface="Symbol" panose="05050102010706020507" pitchFamily="18" charset="2"/>
              </a:rPr>
              <a:t> </a:t>
            </a:r>
          </a:p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000" b="1" dirty="0">
                <a:solidFill>
                  <a:srgbClr val="FFFFFF"/>
                </a:solidFill>
                <a:latin typeface="Symbol" panose="05050102010706020507" pitchFamily="18" charset="2"/>
                <a:ea typeface="ＭＳ Ｐゴシック"/>
              </a:rPr>
              <a:t>    </a:t>
            </a:r>
            <a:r>
              <a:rPr lang="en-US" altLang="ja-JP" sz="2000" b="1" dirty="0">
                <a:solidFill>
                  <a:srgbClr val="FFFFFF"/>
                </a:solidFill>
              </a:rPr>
              <a:t>2.2 </a:t>
            </a:r>
            <a:r>
              <a:rPr lang="en-US" altLang="ja-JP" sz="2000" b="1" dirty="0">
                <a:solidFill>
                  <a:srgbClr val="FFFFFF"/>
                </a:solidFill>
                <a:latin typeface="Symbol" panose="05050102010706020507" pitchFamily="18" charset="2"/>
                <a:ea typeface="ＭＳ Ｐゴシック"/>
              </a:rPr>
              <a:t>X </a:t>
            </a:r>
            <a:r>
              <a:rPr lang="en-US" altLang="ja-JP" sz="2000" b="1" dirty="0" err="1">
                <a:solidFill>
                  <a:srgbClr val="FFFFFF"/>
                </a:solidFill>
                <a:latin typeface="Arial"/>
                <a:ea typeface="ＭＳ Ｐゴシック"/>
              </a:rPr>
              <a:t>hypernuclei</a:t>
            </a:r>
            <a:endParaRPr lang="en-US" altLang="ja-JP" sz="2000" b="1" dirty="0">
              <a:solidFill>
                <a:srgbClr val="FFFFFF"/>
              </a:solidFill>
              <a:latin typeface="Arial"/>
              <a:ea typeface="ＭＳ Ｐゴシック"/>
            </a:endParaRPr>
          </a:p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000" b="1" dirty="0">
                <a:solidFill>
                  <a:srgbClr val="FFFFFF"/>
                </a:solidFill>
                <a:latin typeface="Arial"/>
                <a:ea typeface="ＭＳ Ｐゴシック"/>
              </a:rPr>
              <a:t>    2.3 Hyperon-nucleon scattering  </a:t>
            </a:r>
          </a:p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FFFFFF"/>
                </a:solidFill>
                <a:latin typeface="Arial"/>
                <a:ea typeface="ＭＳ Ｐゴシック"/>
              </a:rPr>
              <a:t>3. Study of ΛNN</a:t>
            </a:r>
            <a:r>
              <a:rPr lang="ja-JP" altLang="en-US" sz="2400" b="1" dirty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en-US" altLang="ja-JP" sz="2400" b="1" dirty="0">
                <a:solidFill>
                  <a:srgbClr val="FFFFFF"/>
                </a:solidFill>
                <a:latin typeface="Arial"/>
                <a:ea typeface="ＭＳ Ｐゴシック"/>
              </a:rPr>
              <a:t>force from </a:t>
            </a:r>
            <a:r>
              <a:rPr lang="en-US" altLang="ja-JP" sz="2400" b="1" dirty="0" err="1">
                <a:solidFill>
                  <a:srgbClr val="FFFFFF"/>
                </a:solidFill>
                <a:latin typeface="Arial"/>
                <a:ea typeface="ＭＳ Ｐゴシック"/>
              </a:rPr>
              <a:t>hypernuclei</a:t>
            </a:r>
            <a:endParaRPr lang="en-US" altLang="ja-JP" sz="2400" b="1" dirty="0">
              <a:solidFill>
                <a:srgbClr val="FFFFFF"/>
              </a:solidFill>
              <a:latin typeface="Arial"/>
              <a:ea typeface="ＭＳ Ｐゴシック"/>
            </a:endParaRPr>
          </a:p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FFFFFF"/>
                </a:solidFill>
                <a:latin typeface="Arial"/>
                <a:ea typeface="ＭＳ Ｐゴシック"/>
              </a:rPr>
              <a:t>4. Summary</a:t>
            </a:r>
          </a:p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altLang="ja-JP" sz="2400" b="1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99025443"/>
      </p:ext>
    </p:extLst>
  </p:cSld>
  <p:clrMapOvr>
    <a:masterClrMapping/>
  </p:clrMapOvr>
  <p:transition advTm="1455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83F58C-97F1-F585-B6B7-89C7A283DE62}"/>
              </a:ext>
            </a:extLst>
          </p:cNvPr>
          <p:cNvSpPr txBox="1"/>
          <p:nvPr/>
        </p:nvSpPr>
        <p:spPr>
          <a:xfrm>
            <a:off x="117076" y="2310807"/>
            <a:ext cx="122385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5333" b="1" dirty="0">
                <a:latin typeface="Arial"/>
                <a:ea typeface="ＭＳ Ｐゴシック"/>
              </a:rPr>
              <a:t>3. </a:t>
            </a:r>
            <a:r>
              <a:rPr lang="en-US" altLang="ja-JP" sz="5400" b="1" dirty="0"/>
              <a:t>Study of ΛNN</a:t>
            </a:r>
            <a:r>
              <a:rPr lang="ja-JP" altLang="en-US" sz="5400" b="1" dirty="0"/>
              <a:t> </a:t>
            </a:r>
            <a:r>
              <a:rPr lang="en-US" altLang="ja-JP" sz="5400" b="1" dirty="0"/>
              <a:t>force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5400" b="1" dirty="0"/>
              <a:t>from </a:t>
            </a:r>
            <a:r>
              <a:rPr lang="en-US" altLang="ja-JP" sz="5400" b="1" dirty="0" err="1"/>
              <a:t>hypernuclei</a:t>
            </a:r>
            <a:endParaRPr lang="en-US" altLang="ja-JP" sz="5333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913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"/>
    </mc:Choice>
    <mc:Fallback xmlns="">
      <p:transition spd="slow" advTm="95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F70D8-3490-433D-C8A7-31837516F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2">
            <a:extLst>
              <a:ext uri="{FF2B5EF4-FFF2-40B4-BE49-F238E27FC236}">
                <a16:creationId xmlns:a16="http://schemas.microsoft.com/office/drawing/2014/main" id="{AA5EC537-5974-29F9-9D37-5C69097AB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869" y="170377"/>
            <a:ext cx="5898666" cy="56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70" eaLnBrk="1" hangingPunct="1"/>
            <a:r>
              <a:rPr lang="en-US" altLang="ja-JP" sz="3067" b="1" u="sng" dirty="0">
                <a:solidFill>
                  <a:srgbClr val="000000"/>
                </a:solidFill>
              </a:rPr>
              <a:t>How to investigate YNN force?</a:t>
            </a:r>
            <a:endParaRPr lang="ja-JP" altLang="en-US" sz="3067" b="1" u="sng" dirty="0">
              <a:solidFill>
                <a:srgbClr val="00000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2F35262-5437-F161-BE42-D080D6210F32}"/>
              </a:ext>
            </a:extLst>
          </p:cNvPr>
          <p:cNvSpPr/>
          <p:nvPr/>
        </p:nvSpPr>
        <p:spPr>
          <a:xfrm>
            <a:off x="11334447" y="-79474"/>
            <a:ext cx="52770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21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F2C9699-B9C2-BC3C-D04B-58DEFFB3B762}"/>
              </a:ext>
            </a:extLst>
          </p:cNvPr>
          <p:cNvSpPr txBox="1"/>
          <p:nvPr/>
        </p:nvSpPr>
        <p:spPr>
          <a:xfrm>
            <a:off x="1262780" y="761091"/>
            <a:ext cx="89560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/>
                <a:ea typeface="ＭＳ Ｐゴシック"/>
              </a:rPr>
              <a:t>Study</a:t>
            </a:r>
            <a:r>
              <a:rPr lang="ja-JP" altLang="en-US" sz="2400" b="1" dirty="0">
                <a:latin typeface="Arial"/>
                <a:ea typeface="ＭＳ Ｐゴシック"/>
              </a:rPr>
              <a:t> </a:t>
            </a:r>
            <a:r>
              <a:rPr lang="en-US" altLang="ja-JP" sz="2400" b="1" dirty="0">
                <a:latin typeface="Arial"/>
                <a:ea typeface="ＭＳ Ｐゴシック"/>
              </a:rPr>
              <a:t>density-dependence</a:t>
            </a:r>
            <a:r>
              <a:rPr lang="ja-JP" altLang="en-US" sz="2400" b="1" dirty="0">
                <a:latin typeface="Arial"/>
                <a:ea typeface="ＭＳ Ｐゴシック"/>
              </a:rPr>
              <a:t> </a:t>
            </a:r>
            <a:r>
              <a:rPr lang="en-US" altLang="ja-JP" sz="2400" b="1" dirty="0">
                <a:latin typeface="Arial"/>
                <a:ea typeface="ＭＳ Ｐゴシック"/>
              </a:rPr>
              <a:t>of </a:t>
            </a:r>
            <a:r>
              <a:rPr lang="en-US" altLang="ja-JP" sz="2400" b="1" dirty="0">
                <a:latin typeface="Symbol" panose="05050102010706020507" pitchFamily="18" charset="2"/>
                <a:ea typeface="ＭＳ Ｐゴシック"/>
              </a:rPr>
              <a:t>L</a:t>
            </a:r>
            <a:r>
              <a:rPr lang="en-US" altLang="ja-JP" sz="2400" b="1" dirty="0">
                <a:latin typeface="Arial"/>
                <a:ea typeface="ＭＳ Ｐゴシック"/>
              </a:rPr>
              <a:t>’s single particle energies</a:t>
            </a:r>
            <a:endParaRPr lang="ja-JP" altLang="en-US" sz="2400" dirty="0"/>
          </a:p>
        </p:txBody>
      </p:sp>
      <p:grpSp>
        <p:nvGrpSpPr>
          <p:cNvPr id="13" name="グループ化 7">
            <a:extLst>
              <a:ext uri="{FF2B5EF4-FFF2-40B4-BE49-F238E27FC236}">
                <a16:creationId xmlns:a16="http://schemas.microsoft.com/office/drawing/2014/main" id="{C09967AF-E544-AA60-B2C0-3FA79B865EB4}"/>
              </a:ext>
            </a:extLst>
          </p:cNvPr>
          <p:cNvGrpSpPr>
            <a:grpSpLocks/>
          </p:cNvGrpSpPr>
          <p:nvPr/>
        </p:nvGrpSpPr>
        <p:grpSpPr bwMode="auto">
          <a:xfrm>
            <a:off x="3924284" y="1960404"/>
            <a:ext cx="4290696" cy="4101955"/>
            <a:chOff x="4444446" y="3888432"/>
            <a:chExt cx="3328137" cy="285756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EA887E7B-DE38-204F-91F0-58BF45F4C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477" y="3888432"/>
              <a:ext cx="3169106" cy="2857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テキスト ボックス 3">
              <a:extLst>
                <a:ext uri="{FF2B5EF4-FFF2-40B4-BE49-F238E27FC236}">
                  <a16:creationId xmlns:a16="http://schemas.microsoft.com/office/drawing/2014/main" id="{9D98FE29-78ED-B85E-35D3-7DDCC1DE8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0261" y="5025174"/>
              <a:ext cx="470151" cy="257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>
                <a:spcBef>
                  <a:spcPct val="0"/>
                </a:spcBef>
                <a:buNone/>
                <a:defRPr/>
              </a:pPr>
              <a:r>
                <a:rPr lang="en-US" altLang="ja-JP" sz="1800" dirty="0">
                  <a:solidFill>
                    <a:srgbClr val="FF0000"/>
                  </a:solidFill>
                </a:rPr>
                <a:t>MPa</a:t>
              </a:r>
              <a:endParaRPr lang="ja-JP" alt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3" name="テキスト ボックス 29">
              <a:extLst>
                <a:ext uri="{FF2B5EF4-FFF2-40B4-BE49-F238E27FC236}">
                  <a16:creationId xmlns:a16="http://schemas.microsoft.com/office/drawing/2014/main" id="{E72B912D-53E4-422F-3184-776753DD6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6946" y="4513160"/>
              <a:ext cx="296176" cy="257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>
                <a:spcBef>
                  <a:spcPct val="0"/>
                </a:spcBef>
                <a:buNone/>
                <a:defRPr/>
              </a:pPr>
              <a:r>
                <a:rPr lang="en-US" altLang="ja-JP" sz="1800" b="1" i="1">
                  <a:solidFill>
                    <a:srgbClr val="000000"/>
                  </a:solidFill>
                </a:rPr>
                <a:t>s</a:t>
              </a:r>
              <a:r>
                <a:rPr lang="en-US" altLang="ja-JP" sz="1800" b="1" i="1" baseline="-25000">
                  <a:solidFill>
                    <a:srgbClr val="000000"/>
                  </a:solidFill>
                  <a:latin typeface="Symbol" panose="05050102010706020507" pitchFamily="18" charset="2"/>
                </a:rPr>
                <a:t>L</a:t>
              </a:r>
              <a:endParaRPr lang="ja-JP" altLang="en-US" sz="1800" b="1" i="1" baseline="-2500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4" name="テキスト ボックス 30">
              <a:extLst>
                <a:ext uri="{FF2B5EF4-FFF2-40B4-BE49-F238E27FC236}">
                  <a16:creationId xmlns:a16="http://schemas.microsoft.com/office/drawing/2014/main" id="{2D938996-D4B8-8DCF-B7BC-B903819BC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4481" y="4076158"/>
              <a:ext cx="319800" cy="257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>
                <a:spcBef>
                  <a:spcPct val="0"/>
                </a:spcBef>
                <a:buNone/>
                <a:defRPr/>
              </a:pPr>
              <a:r>
                <a:rPr lang="en-US" altLang="ja-JP" sz="1800" b="1" i="1">
                  <a:solidFill>
                    <a:srgbClr val="000000"/>
                  </a:solidFill>
                </a:rPr>
                <a:t>p</a:t>
              </a:r>
              <a:r>
                <a:rPr lang="en-US" altLang="ja-JP" sz="1800" b="1" i="1" baseline="-25000">
                  <a:solidFill>
                    <a:srgbClr val="000000"/>
                  </a:solidFill>
                  <a:latin typeface="Symbol" panose="05050102010706020507" pitchFamily="18" charset="2"/>
                </a:rPr>
                <a:t>L</a:t>
              </a:r>
              <a:endParaRPr lang="ja-JP" altLang="en-US" sz="1800" b="1" i="1" baseline="-2500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" name="テキスト ボックス 31">
              <a:extLst>
                <a:ext uri="{FF2B5EF4-FFF2-40B4-BE49-F238E27FC236}">
                  <a16:creationId xmlns:a16="http://schemas.microsoft.com/office/drawing/2014/main" id="{86FD7EFA-F939-8B00-ADD2-6451DE9FB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4522" y="3962904"/>
              <a:ext cx="319800" cy="257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>
                <a:spcBef>
                  <a:spcPct val="0"/>
                </a:spcBef>
                <a:buNone/>
                <a:defRPr/>
              </a:pPr>
              <a:r>
                <a:rPr lang="en-US" altLang="ja-JP" sz="1800" b="1" i="1">
                  <a:solidFill>
                    <a:srgbClr val="000000"/>
                  </a:solidFill>
                </a:rPr>
                <a:t>d</a:t>
              </a:r>
              <a:r>
                <a:rPr lang="en-US" altLang="ja-JP" sz="1800" b="1" i="1" baseline="-25000">
                  <a:solidFill>
                    <a:srgbClr val="000000"/>
                  </a:solidFill>
                  <a:latin typeface="Symbol" panose="05050102010706020507" pitchFamily="18" charset="2"/>
                </a:rPr>
                <a:t>L</a:t>
              </a:r>
              <a:endParaRPr lang="ja-JP" altLang="en-US" sz="1800" b="1" i="1" baseline="-2500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7" name="テキスト ボックス 32">
              <a:extLst>
                <a:ext uri="{FF2B5EF4-FFF2-40B4-BE49-F238E27FC236}">
                  <a16:creationId xmlns:a16="http://schemas.microsoft.com/office/drawing/2014/main" id="{05971E7D-354F-3D8C-04CF-33B638793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9859" y="3912175"/>
              <a:ext cx="282498" cy="257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>
                <a:spcBef>
                  <a:spcPct val="0"/>
                </a:spcBef>
                <a:buNone/>
                <a:defRPr/>
              </a:pPr>
              <a:r>
                <a:rPr lang="en-US" altLang="ja-JP" sz="1800" b="1" i="1">
                  <a:solidFill>
                    <a:srgbClr val="000000"/>
                  </a:solidFill>
                </a:rPr>
                <a:t>f</a:t>
              </a:r>
              <a:r>
                <a:rPr lang="en-US" altLang="ja-JP" sz="1800" b="1" i="1" baseline="-25000">
                  <a:solidFill>
                    <a:srgbClr val="000000"/>
                  </a:solidFill>
                  <a:latin typeface="Symbol" panose="05050102010706020507" pitchFamily="18" charset="2"/>
                </a:rPr>
                <a:t>L</a:t>
              </a:r>
              <a:endParaRPr lang="ja-JP" altLang="en-US" sz="1800" b="1" i="1" baseline="-2500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8" name="テキスト ボックス 33">
              <a:extLst>
                <a:ext uri="{FF2B5EF4-FFF2-40B4-BE49-F238E27FC236}">
                  <a16:creationId xmlns:a16="http://schemas.microsoft.com/office/drawing/2014/main" id="{06B3CDF0-996A-8BBC-2089-2B34F2612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5125" y="3940112"/>
              <a:ext cx="319800" cy="257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>
                <a:spcBef>
                  <a:spcPct val="0"/>
                </a:spcBef>
                <a:buNone/>
                <a:defRPr/>
              </a:pPr>
              <a:r>
                <a:rPr lang="en-US" altLang="ja-JP" sz="1800" b="1" i="1">
                  <a:solidFill>
                    <a:srgbClr val="000000"/>
                  </a:solidFill>
                </a:rPr>
                <a:t>g</a:t>
              </a:r>
              <a:r>
                <a:rPr lang="en-US" altLang="ja-JP" sz="1800" b="1" i="1" baseline="-25000">
                  <a:solidFill>
                    <a:srgbClr val="000000"/>
                  </a:solidFill>
                  <a:latin typeface="Symbol" panose="05050102010706020507" pitchFamily="18" charset="2"/>
                </a:rPr>
                <a:t>L</a:t>
              </a:r>
              <a:endParaRPr lang="ja-JP" altLang="en-US" sz="1800" b="1" i="1" baseline="-2500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9" name="正方形/長方形 34">
              <a:extLst>
                <a:ext uri="{FF2B5EF4-FFF2-40B4-BE49-F238E27FC236}">
                  <a16:creationId xmlns:a16="http://schemas.microsoft.com/office/drawing/2014/main" id="{CC294950-52E4-CFEA-E287-ADCC9ABBC0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17473" y="5190452"/>
              <a:ext cx="2340424" cy="286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defTabSz="1219170">
                <a:spcBef>
                  <a:spcPct val="0"/>
                </a:spcBef>
                <a:buNone/>
                <a:defRPr/>
              </a:pPr>
              <a:r>
                <a:rPr lang="en-US" altLang="ja-JP" sz="1800">
                  <a:solidFill>
                    <a:srgbClr val="000000"/>
                  </a:solidFill>
                </a:rPr>
                <a:t>-B</a:t>
              </a:r>
              <a:r>
                <a:rPr lang="en-US" altLang="ja-JP" sz="1800" baseline="-25000">
                  <a:solidFill>
                    <a:srgbClr val="000000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ja-JP" sz="1800">
                  <a:solidFill>
                    <a:srgbClr val="000000"/>
                  </a:solidFill>
                </a:rPr>
                <a:t>    </a:t>
              </a:r>
              <a:r>
                <a:rPr lang="ja-JP" altLang="en-US" sz="1400">
                  <a:solidFill>
                    <a:srgbClr val="000000"/>
                  </a:solidFill>
                </a:rPr>
                <a:t> </a:t>
              </a:r>
              <a:r>
                <a:rPr lang="en-US" altLang="ja-JP" sz="1400">
                  <a:solidFill>
                    <a:srgbClr val="000000"/>
                  </a:solidFill>
                </a:rPr>
                <a:t>[MeV]</a:t>
              </a:r>
            </a:p>
          </p:txBody>
        </p:sp>
      </p:grpSp>
      <p:sp>
        <p:nvSpPr>
          <p:cNvPr id="30" name="正方形/長方形 1">
            <a:extLst>
              <a:ext uri="{FF2B5EF4-FFF2-40B4-BE49-F238E27FC236}">
                <a16:creationId xmlns:a16="http://schemas.microsoft.com/office/drawing/2014/main" id="{FFDF2CF0-BC94-5EF8-AE4E-8D500A33E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719" y="5007247"/>
            <a:ext cx="11320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>
              <a:spcBef>
                <a:spcPct val="0"/>
              </a:spcBef>
              <a:buNone/>
              <a:defRPr/>
            </a:pP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</a:rPr>
              <a:t>ECS08 only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186C1B9-463D-4FBA-67CC-0319FBD4A658}"/>
              </a:ext>
            </a:extLst>
          </p:cNvPr>
          <p:cNvGrpSpPr/>
          <p:nvPr/>
        </p:nvGrpSpPr>
        <p:grpSpPr>
          <a:xfrm>
            <a:off x="1369191" y="5073112"/>
            <a:ext cx="6839407" cy="1411705"/>
            <a:chOff x="-634823" y="3880856"/>
            <a:chExt cx="5129555" cy="1058778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9A338BCC-67AA-1DC8-6256-910D20EB752A}"/>
                </a:ext>
              </a:extLst>
            </p:cNvPr>
            <p:cNvSpPr/>
            <p:nvPr/>
          </p:nvSpPr>
          <p:spPr>
            <a:xfrm>
              <a:off x="-634823" y="4624211"/>
              <a:ext cx="5129555" cy="31542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US" altLang="ja-JP" sz="2133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Density dependence of </a:t>
              </a:r>
              <a:r>
                <a:rPr lang="en-US" altLang="ja-JP" sz="2133" b="1" dirty="0">
                  <a:solidFill>
                    <a:prstClr val="black"/>
                  </a:solidFill>
                  <a:latin typeface="Symbol" pitchFamily="18" charset="2"/>
                  <a:ea typeface="ＭＳ Ｐゴシック" panose="020B0600070205080204" pitchFamily="50" charset="-128"/>
                </a:rPr>
                <a:t>L</a:t>
              </a:r>
              <a:r>
                <a:rPr lang="en-US" altLang="ja-JP" sz="2133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N</a:t>
              </a:r>
              <a:r>
                <a:rPr lang="ja-JP" altLang="en-US" sz="2133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 </a:t>
              </a:r>
              <a:r>
                <a:rPr lang="en-US" altLang="ja-JP" sz="2133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int. (=</a:t>
              </a:r>
              <a:r>
                <a:rPr lang="en-US" altLang="ja-JP" sz="2133" b="1" dirty="0">
                  <a:solidFill>
                    <a:prstClr val="black"/>
                  </a:solidFill>
                  <a:latin typeface="Symbol" pitchFamily="18" charset="2"/>
                  <a:ea typeface="ＭＳ Ｐゴシック" panose="020B0600070205080204" pitchFamily="50" charset="-128"/>
                </a:rPr>
                <a:t>L</a:t>
              </a:r>
              <a:r>
                <a:rPr lang="en-US" altLang="ja-JP" sz="2133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NN force effect) appear</a:t>
              </a:r>
            </a:p>
          </p:txBody>
        </p:sp>
        <p:sp>
          <p:nvSpPr>
            <p:cNvPr id="34" name="下矢印 2">
              <a:extLst>
                <a:ext uri="{FF2B5EF4-FFF2-40B4-BE49-F238E27FC236}">
                  <a16:creationId xmlns:a16="http://schemas.microsoft.com/office/drawing/2014/main" id="{BD8603D9-0FC0-F0CA-FD32-A16B4389FF7D}"/>
                </a:ext>
              </a:extLst>
            </p:cNvPr>
            <p:cNvSpPr/>
            <p:nvPr/>
          </p:nvSpPr>
          <p:spPr>
            <a:xfrm flipV="1">
              <a:off x="2156533" y="3880856"/>
              <a:ext cx="262265" cy="694389"/>
            </a:xfrm>
            <a:prstGeom prst="downArrow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ja-JP" altLang="en-US" sz="240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35" name="正方形/長方形 19">
            <a:extLst>
              <a:ext uri="{FF2B5EF4-FFF2-40B4-BE49-F238E27FC236}">
                <a16:creationId xmlns:a16="http://schemas.microsoft.com/office/drawing/2014/main" id="{52E1FB7B-1641-9A72-EF37-9BC2F57C3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829" y="1442724"/>
            <a:ext cx="5563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1219170">
              <a:spcBef>
                <a:spcPct val="0"/>
              </a:spcBef>
              <a:buNone/>
              <a:defRPr/>
            </a:pPr>
            <a:r>
              <a:rPr lang="en-US" altLang="ja-JP" sz="1800" i="1" dirty="0">
                <a:solidFill>
                  <a:prstClr val="black"/>
                </a:solidFill>
              </a:rPr>
              <a:t>Yamamoto, Furumoto, </a:t>
            </a:r>
            <a:r>
              <a:rPr lang="en-US" altLang="ja-JP" sz="1800" i="1" dirty="0" err="1">
                <a:solidFill>
                  <a:prstClr val="black"/>
                </a:solidFill>
              </a:rPr>
              <a:t>Rijken</a:t>
            </a:r>
            <a:r>
              <a:rPr lang="en-US" altLang="ja-JP" sz="1800" i="1" dirty="0">
                <a:solidFill>
                  <a:prstClr val="black"/>
                </a:solidFill>
              </a:rPr>
              <a:t> et al. </a:t>
            </a:r>
            <a:r>
              <a:rPr lang="ja-JP" altLang="ja-JP" sz="1800" i="1" dirty="0">
                <a:solidFill>
                  <a:prstClr val="black"/>
                </a:solidFill>
              </a:rPr>
              <a:t>P</a:t>
            </a:r>
            <a:r>
              <a:rPr lang="en-US" altLang="ja-JP" sz="1800" i="1" dirty="0">
                <a:solidFill>
                  <a:prstClr val="black"/>
                </a:solidFill>
              </a:rPr>
              <a:t>R</a:t>
            </a:r>
            <a:r>
              <a:rPr lang="ja-JP" altLang="ja-JP" sz="1800" i="1" dirty="0">
                <a:solidFill>
                  <a:prstClr val="black"/>
                </a:solidFill>
              </a:rPr>
              <a:t>C</a:t>
            </a:r>
            <a:r>
              <a:rPr lang="en-US" altLang="ja-JP" sz="1800" i="1" dirty="0">
                <a:solidFill>
                  <a:prstClr val="black"/>
                </a:solidFill>
              </a:rPr>
              <a:t>90</a:t>
            </a:r>
            <a:r>
              <a:rPr lang="ja-JP" altLang="ja-JP" sz="1800" i="1" dirty="0">
                <a:solidFill>
                  <a:prstClr val="black"/>
                </a:solidFill>
              </a:rPr>
              <a:t> (201</a:t>
            </a:r>
            <a:r>
              <a:rPr lang="en-US" altLang="ja-JP" sz="1800" i="1" dirty="0">
                <a:solidFill>
                  <a:prstClr val="black"/>
                </a:solidFill>
              </a:rPr>
              <a:t>4</a:t>
            </a:r>
            <a:r>
              <a:rPr lang="ja-JP" altLang="ja-JP" sz="1800" i="1" dirty="0">
                <a:solidFill>
                  <a:prstClr val="black"/>
                </a:solidFill>
              </a:rPr>
              <a:t>) 0</a:t>
            </a:r>
            <a:r>
              <a:rPr lang="en-US" altLang="ja-JP" sz="1800" i="1" dirty="0">
                <a:solidFill>
                  <a:prstClr val="black"/>
                </a:solidFill>
              </a:rPr>
              <a:t>45805</a:t>
            </a:r>
            <a:endParaRPr lang="ja-JP" altLang="en-US" sz="1800" i="1" dirty="0">
              <a:solidFill>
                <a:prstClr val="black"/>
              </a:solidFill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F7F2D23C-3693-088F-AB7C-4352B483D812}"/>
              </a:ext>
            </a:extLst>
          </p:cNvPr>
          <p:cNvGrpSpPr/>
          <p:nvPr/>
        </p:nvGrpSpPr>
        <p:grpSpPr>
          <a:xfrm>
            <a:off x="8192984" y="1740987"/>
            <a:ext cx="4098887" cy="4224350"/>
            <a:chOff x="71083" y="1969523"/>
            <a:chExt cx="4098887" cy="4224350"/>
          </a:xfrm>
        </p:grpSpPr>
        <p:grpSp>
          <p:nvGrpSpPr>
            <p:cNvPr id="37" name="グループ化 28">
              <a:extLst>
                <a:ext uri="{FF2B5EF4-FFF2-40B4-BE49-F238E27FC236}">
                  <a16:creationId xmlns:a16="http://schemas.microsoft.com/office/drawing/2014/main" id="{5D89BD54-E49E-E544-0D5C-2BE0878CB0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83" y="1969523"/>
              <a:ext cx="3931541" cy="4224350"/>
              <a:chOff x="195263" y="2418373"/>
              <a:chExt cx="3971925" cy="4366053"/>
            </a:xfrm>
          </p:grpSpPr>
          <p:grpSp>
            <p:nvGrpSpPr>
              <p:cNvPr id="46" name="グループ化 29">
                <a:extLst>
                  <a:ext uri="{FF2B5EF4-FFF2-40B4-BE49-F238E27FC236}">
                    <a16:creationId xmlns:a16="http://schemas.microsoft.com/office/drawing/2014/main" id="{DC87F337-A0B5-97BE-B766-C2985E5C43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263" y="2418373"/>
                <a:ext cx="3971925" cy="4366053"/>
                <a:chOff x="195263" y="2418373"/>
                <a:chExt cx="3971925" cy="4366053"/>
              </a:xfrm>
            </p:grpSpPr>
            <p:pic>
              <p:nvPicPr>
                <p:cNvPr id="48" name="Picture 2">
                  <a:extLst>
                    <a:ext uri="{FF2B5EF4-FFF2-40B4-BE49-F238E27FC236}">
                      <a16:creationId xmlns:a16="http://schemas.microsoft.com/office/drawing/2014/main" id="{A0053FF5-9DB2-C001-B841-683C0D07E1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263" y="2676525"/>
                  <a:ext cx="3971925" cy="3852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" name="正方形/長方形 6">
                  <a:extLst>
                    <a:ext uri="{FF2B5EF4-FFF2-40B4-BE49-F238E27FC236}">
                      <a16:creationId xmlns:a16="http://schemas.microsoft.com/office/drawing/2014/main" id="{BA75A30C-F779-8477-6080-A3A36E7BD6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410" y="6180035"/>
                  <a:ext cx="2682610" cy="604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>
                    <a:spcBef>
                      <a:spcPct val="0"/>
                    </a:spcBef>
                    <a:buNone/>
                    <a:defRPr/>
                  </a:pPr>
                  <a:r>
                    <a:rPr lang="en-US" altLang="ja-JP" sz="1600">
                      <a:solidFill>
                        <a:srgbClr val="000000"/>
                      </a:solidFill>
                    </a:rPr>
                    <a:t>  ESC08 only</a:t>
                  </a:r>
                </a:p>
                <a:p>
                  <a:pPr defTabSz="1219170">
                    <a:spcBef>
                      <a:spcPct val="0"/>
                    </a:spcBef>
                    <a:buNone/>
                    <a:defRPr/>
                  </a:pPr>
                  <a:r>
                    <a:rPr lang="en-US" altLang="ja-JP" sz="1600">
                      <a:solidFill>
                        <a:srgbClr val="000000"/>
                      </a:solidFill>
                    </a:rPr>
                    <a:t>NN+YN, no 3B repulsion</a:t>
                  </a:r>
                  <a:endParaRPr lang="ja-JP" altLang="en-US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正方形/長方形 7">
                  <a:extLst>
                    <a:ext uri="{FF2B5EF4-FFF2-40B4-BE49-F238E27FC236}">
                      <a16:creationId xmlns:a16="http://schemas.microsoft.com/office/drawing/2014/main" id="{576172E0-77A1-9493-7A71-06A3212B4E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6757" y="2418373"/>
                  <a:ext cx="2319921" cy="3499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>
                    <a:spcBef>
                      <a:spcPct val="0"/>
                    </a:spcBef>
                    <a:buNone/>
                    <a:defRPr/>
                  </a:pPr>
                  <a:r>
                    <a:rPr lang="en-US" altLang="ja-JP" sz="1600">
                      <a:solidFill>
                        <a:srgbClr val="FF0066"/>
                      </a:solidFill>
                    </a:rPr>
                    <a:t>NN + YN + NNN repulsion</a:t>
                  </a:r>
                  <a:endParaRPr lang="en-US" altLang="ja-JP" sz="1600" dirty="0">
                    <a:solidFill>
                      <a:srgbClr val="FF0066"/>
                    </a:solidFill>
                  </a:endParaRPr>
                </a:p>
              </p:txBody>
            </p:sp>
            <p:cxnSp>
              <p:nvCxnSpPr>
                <p:cNvPr id="51" name="直線矢印コネクタ 50">
                  <a:extLst>
                    <a:ext uri="{FF2B5EF4-FFF2-40B4-BE49-F238E27FC236}">
                      <a16:creationId xmlns:a16="http://schemas.microsoft.com/office/drawing/2014/main" id="{691C5A1A-55BC-7B87-7613-4B9930A8D896}"/>
                    </a:ext>
                  </a:extLst>
                </p:cNvPr>
                <p:cNvCxnSpPr/>
                <p:nvPr/>
              </p:nvCxnSpPr>
              <p:spPr>
                <a:xfrm flipH="1">
                  <a:off x="1715200" y="3330718"/>
                  <a:ext cx="516711" cy="445686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矢印コネクタ 51">
                  <a:extLst>
                    <a:ext uri="{FF2B5EF4-FFF2-40B4-BE49-F238E27FC236}">
                      <a16:creationId xmlns:a16="http://schemas.microsoft.com/office/drawing/2014/main" id="{9F8E8848-32BB-DF51-A59E-E225818E9954}"/>
                    </a:ext>
                  </a:extLst>
                </p:cNvPr>
                <p:cNvCxnSpPr/>
                <p:nvPr/>
              </p:nvCxnSpPr>
              <p:spPr>
                <a:xfrm flipV="1">
                  <a:off x="1172378" y="5150303"/>
                  <a:ext cx="294447" cy="101645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直線矢印コネクタ 46">
                <a:extLst>
                  <a:ext uri="{FF2B5EF4-FFF2-40B4-BE49-F238E27FC236}">
                    <a16:creationId xmlns:a16="http://schemas.microsoft.com/office/drawing/2014/main" id="{1ED1F7F3-CC3E-70B9-472D-510A6154ADE1}"/>
                  </a:ext>
                </a:extLst>
              </p:cNvPr>
              <p:cNvCxnSpPr/>
              <p:nvPr/>
            </p:nvCxnSpPr>
            <p:spPr>
              <a:xfrm flipH="1">
                <a:off x="996085" y="2717615"/>
                <a:ext cx="487620" cy="1281778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正方形/長方形 1">
              <a:extLst>
                <a:ext uri="{FF2B5EF4-FFF2-40B4-BE49-F238E27FC236}">
                  <a16:creationId xmlns:a16="http://schemas.microsoft.com/office/drawing/2014/main" id="{66A9F93E-EA7B-5E56-3C0B-27E02AFD9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383" y="3716697"/>
              <a:ext cx="15801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>
                <a:spcBef>
                  <a:spcPct val="0"/>
                </a:spcBef>
                <a:buNone/>
                <a:defRPr/>
              </a:pPr>
              <a:r>
                <a:rPr lang="en-US" altLang="ja-JP" sz="1400" dirty="0">
                  <a:solidFill>
                    <a:srgbClr val="0000FF"/>
                  </a:solidFill>
                  <a:latin typeface="Arial" panose="020B0604020202020204" pitchFamily="34" charset="0"/>
                </a:rPr>
                <a:t>determined from HI collision data</a:t>
              </a:r>
              <a:endParaRPr lang="ja-JP" altLang="en-US" sz="14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9BCDD7F2-4A04-0232-924C-BFA98D99C40F}"/>
                </a:ext>
              </a:extLst>
            </p:cNvPr>
            <p:cNvSpPr/>
            <p:nvPr/>
          </p:nvSpPr>
          <p:spPr>
            <a:xfrm>
              <a:off x="2095454" y="4373775"/>
              <a:ext cx="357525" cy="215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ja-JP" altLang="en-US" sz="240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EFA60884-FBDA-0C1E-4614-2DFD1FA872B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095454" y="3390388"/>
              <a:ext cx="374885" cy="11950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正方形/長方形 7">
              <a:extLst>
                <a:ext uri="{FF2B5EF4-FFF2-40B4-BE49-F238E27FC236}">
                  <a16:creationId xmlns:a16="http://schemas.microsoft.com/office/drawing/2014/main" id="{5A6CDD40-AB76-434C-0001-54A143628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125" y="3446887"/>
              <a:ext cx="18218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>
                <a:spcBef>
                  <a:spcPct val="0"/>
                </a:spcBef>
                <a:buNone/>
                <a:defRPr/>
              </a:pPr>
              <a:r>
                <a:rPr lang="en-US" altLang="ja-JP" sz="1600">
                  <a:solidFill>
                    <a:srgbClr val="0000FF"/>
                  </a:solidFill>
                </a:rPr>
                <a:t>NN+ NNN repulsion</a:t>
              </a:r>
              <a:endParaRPr lang="en-US" altLang="ja-JP" sz="1600" dirty="0">
                <a:solidFill>
                  <a:srgbClr val="0000FF"/>
                </a:solidFill>
              </a:endParaRPr>
            </a:p>
          </p:txBody>
        </p:sp>
        <p:sp>
          <p:nvSpPr>
            <p:cNvPr id="42" name="正方形/長方形 7">
              <a:extLst>
                <a:ext uri="{FF2B5EF4-FFF2-40B4-BE49-F238E27FC236}">
                  <a16:creationId xmlns:a16="http://schemas.microsoft.com/office/drawing/2014/main" id="{28D85ECB-3DDA-B747-1D26-C797FA7FD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284" y="2554876"/>
              <a:ext cx="1955792" cy="710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>
                <a:lnSpc>
                  <a:spcPts val="1600"/>
                </a:lnSpc>
                <a:spcBef>
                  <a:spcPct val="0"/>
                </a:spcBef>
                <a:buNone/>
                <a:defRPr/>
              </a:pPr>
              <a:r>
                <a:rPr lang="en-US" altLang="ja-JP" sz="1600">
                  <a:solidFill>
                    <a:srgbClr val="FF0000"/>
                  </a:solidFill>
                </a:rPr>
                <a:t>NN + YN + </a:t>
              </a:r>
            </a:p>
            <a:p>
              <a:pPr defTabSz="1219170">
                <a:lnSpc>
                  <a:spcPts val="1600"/>
                </a:lnSpc>
                <a:spcBef>
                  <a:spcPct val="0"/>
                </a:spcBef>
                <a:buNone/>
                <a:defRPr/>
              </a:pPr>
              <a:r>
                <a:rPr lang="en-US" altLang="ja-JP" sz="1600">
                  <a:solidFill>
                    <a:srgbClr val="FF0000"/>
                  </a:solidFill>
                </a:rPr>
                <a:t>universal repulsion in</a:t>
              </a:r>
            </a:p>
            <a:p>
              <a:pPr defTabSz="1219170">
                <a:lnSpc>
                  <a:spcPts val="1600"/>
                </a:lnSpc>
                <a:spcBef>
                  <a:spcPct val="0"/>
                </a:spcBef>
                <a:buNone/>
                <a:defRPr/>
              </a:pPr>
              <a:r>
                <a:rPr lang="en-US" altLang="ja-JP" sz="1600">
                  <a:solidFill>
                    <a:srgbClr val="FF0000"/>
                  </a:solidFill>
                </a:rPr>
                <a:t> NNN+YNN+... </a:t>
              </a:r>
              <a:endParaRPr lang="en-US" altLang="ja-JP" sz="1600" dirty="0">
                <a:solidFill>
                  <a:srgbClr val="FF0000"/>
                </a:solidFill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634D87A7-74D9-95D9-57C1-4E4DE48DD3DC}"/>
                </a:ext>
              </a:extLst>
            </p:cNvPr>
            <p:cNvSpPr/>
            <p:nvPr/>
          </p:nvSpPr>
          <p:spPr>
            <a:xfrm>
              <a:off x="2099264" y="2573561"/>
              <a:ext cx="1878976" cy="70132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ja-JP" altLang="en-US" sz="240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0CD30E0A-4862-6029-4789-722E99020137}"/>
                </a:ext>
              </a:extLst>
            </p:cNvPr>
            <p:cNvSpPr/>
            <p:nvPr/>
          </p:nvSpPr>
          <p:spPr>
            <a:xfrm>
              <a:off x="3054163" y="2516379"/>
              <a:ext cx="548616" cy="21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ja-JP" altLang="en-US" sz="240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5" name="テキスト ボックス 3">
              <a:extLst>
                <a:ext uri="{FF2B5EF4-FFF2-40B4-BE49-F238E27FC236}">
                  <a16:creationId xmlns:a16="http://schemas.microsoft.com/office/drawing/2014/main" id="{230E8153-E9C4-3E95-5E50-0E14CB910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5208" y="2372662"/>
              <a:ext cx="7338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>
                <a:spcBef>
                  <a:spcPct val="0"/>
                </a:spcBef>
                <a:buNone/>
                <a:defRPr/>
              </a:pPr>
              <a:r>
                <a:rPr lang="en-US" altLang="ja-JP" sz="1800" dirty="0">
                  <a:solidFill>
                    <a:srgbClr val="FF0000"/>
                  </a:solidFill>
                </a:rPr>
                <a:t>MPa</a:t>
              </a:r>
              <a:endParaRPr lang="ja-JP" alt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98F61692-97C5-00F7-11B6-F254173B8BE2}"/>
              </a:ext>
            </a:extLst>
          </p:cNvPr>
          <p:cNvGrpSpPr/>
          <p:nvPr/>
        </p:nvGrpSpPr>
        <p:grpSpPr>
          <a:xfrm>
            <a:off x="0" y="1473501"/>
            <a:ext cx="3972239" cy="4623408"/>
            <a:chOff x="8342769" y="1532193"/>
            <a:chExt cx="3972239" cy="4623408"/>
          </a:xfrm>
        </p:grpSpPr>
        <p:pic>
          <p:nvPicPr>
            <p:cNvPr id="54" name="Picture 2" descr="shell89Yonly">
              <a:extLst>
                <a:ext uri="{FF2B5EF4-FFF2-40B4-BE49-F238E27FC236}">
                  <a16:creationId xmlns:a16="http://schemas.microsoft.com/office/drawing/2014/main" id="{B15EFBBF-CA95-A852-572B-0C5913C5DD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58" r="3787"/>
            <a:stretch/>
          </p:blipFill>
          <p:spPr bwMode="auto">
            <a:xfrm>
              <a:off x="8342769" y="1681436"/>
              <a:ext cx="3972239" cy="447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A95135F1-C4C3-50F3-8C21-DF3B82E23A59}"/>
                </a:ext>
              </a:extLst>
            </p:cNvPr>
            <p:cNvSpPr/>
            <p:nvPr/>
          </p:nvSpPr>
          <p:spPr>
            <a:xfrm>
              <a:off x="9368325" y="3399190"/>
              <a:ext cx="107191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defTabSz="1219170">
                <a:spcBef>
                  <a:spcPct val="0"/>
                </a:spcBef>
                <a:defRPr/>
              </a:pPr>
              <a:r>
                <a:rPr lang="en-US" altLang="ja-JP" sz="1600" b="1" dirty="0">
                  <a:solidFill>
                    <a:srgbClr val="0000FF"/>
                  </a:solidFill>
                  <a:latin typeface="Arial" panose="020B0604020202020204" pitchFamily="34" charset="0"/>
                  <a:ea typeface="ＭＳ Ｐゴシック"/>
                </a:rPr>
                <a:t>~1 MeV accuracy</a:t>
              </a:r>
            </a:p>
          </p:txBody>
        </p:sp>
        <p:sp>
          <p:nvSpPr>
            <p:cNvPr id="56" name="正方形/長方形 19">
              <a:extLst>
                <a:ext uri="{FF2B5EF4-FFF2-40B4-BE49-F238E27FC236}">
                  <a16:creationId xmlns:a16="http://schemas.microsoft.com/office/drawing/2014/main" id="{1A71A668-6700-910E-A439-E91A3992B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8888" y="1532193"/>
              <a:ext cx="24903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>
                <a:spcBef>
                  <a:spcPct val="0"/>
                </a:spcBef>
                <a:buNone/>
                <a:defRPr/>
              </a:pPr>
              <a:r>
                <a:rPr lang="ja-JP" altLang="ja-JP" sz="1400" i="1" dirty="0">
                  <a:solidFill>
                    <a:prstClr val="black"/>
                  </a:solidFill>
                  <a:cs typeface="Calibri" panose="020F0502020204030204" pitchFamily="34" charset="0"/>
                </a:rPr>
                <a:t>PRC64 (2001) 044302 </a:t>
              </a:r>
              <a:endParaRPr lang="ja-JP" altLang="en-US" sz="1400" i="1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57" name="Picture 2" descr="shell89Yonly">
              <a:extLst>
                <a:ext uri="{FF2B5EF4-FFF2-40B4-BE49-F238E27FC236}">
                  <a16:creationId xmlns:a16="http://schemas.microsoft.com/office/drawing/2014/main" id="{4FF0CCF1-55A5-9E19-8D2E-F565FADD2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05" t="898" r="20523" b="89403"/>
            <a:stretch/>
          </p:blipFill>
          <p:spPr bwMode="auto">
            <a:xfrm>
              <a:off x="9121143" y="2262426"/>
              <a:ext cx="1762340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658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49"/>
    </mc:Choice>
    <mc:Fallback xmlns="">
      <p:transition spd="slow" advTm="114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71EDD-35F1-7ED8-9715-58B5E9D87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2">
            <a:extLst>
              <a:ext uri="{FF2B5EF4-FFF2-40B4-BE49-F238E27FC236}">
                <a16:creationId xmlns:a16="http://schemas.microsoft.com/office/drawing/2014/main" id="{756A5C3A-C751-17E0-6A07-315561A19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869" y="170377"/>
            <a:ext cx="5898666" cy="56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70" eaLnBrk="1" hangingPunct="1"/>
            <a:r>
              <a:rPr lang="en-US" altLang="ja-JP" sz="3067" b="1" u="sng" dirty="0">
                <a:solidFill>
                  <a:srgbClr val="000000"/>
                </a:solidFill>
              </a:rPr>
              <a:t>How to investigate YNN force?</a:t>
            </a:r>
            <a:endParaRPr lang="ja-JP" altLang="en-US" sz="3067" b="1" u="sng" dirty="0">
              <a:solidFill>
                <a:srgbClr val="000000"/>
              </a:solidFill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DCFE5EF-9372-1F8E-FC28-D3AF5039531B}"/>
              </a:ext>
            </a:extLst>
          </p:cNvPr>
          <p:cNvGrpSpPr/>
          <p:nvPr/>
        </p:nvGrpSpPr>
        <p:grpSpPr>
          <a:xfrm>
            <a:off x="263470" y="2385226"/>
            <a:ext cx="11561031" cy="4344665"/>
            <a:chOff x="-139917" y="1746228"/>
            <a:chExt cx="9101037" cy="3450613"/>
          </a:xfrm>
        </p:grpSpPr>
        <p:grpSp>
          <p:nvGrpSpPr>
            <p:cNvPr id="202" name="グループ化 201">
              <a:extLst>
                <a:ext uri="{FF2B5EF4-FFF2-40B4-BE49-F238E27FC236}">
                  <a16:creationId xmlns:a16="http://schemas.microsoft.com/office/drawing/2014/main" id="{87D18656-F3D1-8305-6489-37658AB51071}"/>
                </a:ext>
              </a:extLst>
            </p:cNvPr>
            <p:cNvGrpSpPr/>
            <p:nvPr/>
          </p:nvGrpSpPr>
          <p:grpSpPr>
            <a:xfrm rot="5400000">
              <a:off x="-693229" y="2381823"/>
              <a:ext cx="3291841" cy="2185218"/>
              <a:chOff x="5031209" y="4786259"/>
              <a:chExt cx="2300611" cy="2468562"/>
            </a:xfrm>
          </p:grpSpPr>
          <p:pic>
            <p:nvPicPr>
              <p:cNvPr id="203" name="図 202" descr="グラフ&#10;&#10;自動的に生成された説明">
                <a:extLst>
                  <a:ext uri="{FF2B5EF4-FFF2-40B4-BE49-F238E27FC236}">
                    <a16:creationId xmlns:a16="http://schemas.microsoft.com/office/drawing/2014/main" id="{73FFCC21-6558-28FE-75FC-61EE3EDF3A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80"/>
              <a:stretch/>
            </p:blipFill>
            <p:spPr>
              <a:xfrm>
                <a:off x="5031209" y="4786259"/>
                <a:ext cx="2300611" cy="2468562"/>
              </a:xfrm>
              <a:prstGeom prst="rect">
                <a:avLst/>
              </a:prstGeom>
            </p:spPr>
          </p:pic>
          <p:sp>
            <p:nvSpPr>
              <p:cNvPr id="204" name="テキスト ボックス 203">
                <a:extLst>
                  <a:ext uri="{FF2B5EF4-FFF2-40B4-BE49-F238E27FC236}">
                    <a16:creationId xmlns:a16="http://schemas.microsoft.com/office/drawing/2014/main" id="{62943059-492D-F900-0C32-090EDA3B8C3A}"/>
                  </a:ext>
                </a:extLst>
              </p:cNvPr>
              <p:cNvSpPr txBox="1"/>
              <p:nvPr/>
            </p:nvSpPr>
            <p:spPr>
              <a:xfrm>
                <a:off x="5473089" y="5119196"/>
                <a:ext cx="523680" cy="321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altLang="ja-JP" sz="1867" baseline="30000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208</a:t>
                </a:r>
                <a:r>
                  <a:rPr lang="en-US" altLang="ja-JP" sz="1867" baseline="-25000" dirty="0">
                    <a:solidFill>
                      <a:srgbClr val="000000"/>
                    </a:solidFill>
                    <a:latin typeface="Symbol" pitchFamily="2" charset="2"/>
                    <a:ea typeface="ＭＳ Ｐゴシック"/>
                  </a:rPr>
                  <a:t>L</a:t>
                </a:r>
                <a:r>
                  <a:rPr lang="en-US" altLang="ja-JP" sz="1867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Pb </a:t>
                </a:r>
                <a:endParaRPr lang="ja-JP" altLang="en-US" sz="1867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05" name="テキスト ボックス 204">
                <a:extLst>
                  <a:ext uri="{FF2B5EF4-FFF2-40B4-BE49-F238E27FC236}">
                    <a16:creationId xmlns:a16="http://schemas.microsoft.com/office/drawing/2014/main" id="{754D0835-4FA8-6F81-6C12-5C030F7A5870}"/>
                  </a:ext>
                </a:extLst>
              </p:cNvPr>
              <p:cNvSpPr txBox="1"/>
              <p:nvPr/>
            </p:nvSpPr>
            <p:spPr>
              <a:xfrm>
                <a:off x="5504403" y="5384252"/>
                <a:ext cx="825697" cy="286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altLang="ja-JP" sz="1600" dirty="0">
                    <a:solidFill>
                      <a:srgbClr val="000000"/>
                    </a:solidFill>
                    <a:latin typeface="Symbol" panose="05050102010706020507" pitchFamily="18" charset="2"/>
                    <a:ea typeface="ＭＳ Ｐゴシック"/>
                  </a:rPr>
                  <a:t>D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E ~ 2.2 MeV</a:t>
                </a:r>
                <a:endParaRPr lang="ja-JP" altLang="en-US" sz="160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520A596B-AF21-8B37-8B85-FA075FE9992D}"/>
                </a:ext>
              </a:extLst>
            </p:cNvPr>
            <p:cNvGrpSpPr/>
            <p:nvPr/>
          </p:nvGrpSpPr>
          <p:grpSpPr>
            <a:xfrm>
              <a:off x="1953750" y="1746228"/>
              <a:ext cx="2536795" cy="3389767"/>
              <a:chOff x="1953750" y="1746228"/>
              <a:chExt cx="2536795" cy="3389767"/>
            </a:xfrm>
          </p:grpSpPr>
          <p:grpSp>
            <p:nvGrpSpPr>
              <p:cNvPr id="2" name="グループ化 1">
                <a:extLst>
                  <a:ext uri="{FF2B5EF4-FFF2-40B4-BE49-F238E27FC236}">
                    <a16:creationId xmlns:a16="http://schemas.microsoft.com/office/drawing/2014/main" id="{360EAB85-F9E6-A2D4-961D-BBBF895B1D1B}"/>
                  </a:ext>
                </a:extLst>
              </p:cNvPr>
              <p:cNvGrpSpPr/>
              <p:nvPr/>
            </p:nvGrpSpPr>
            <p:grpSpPr>
              <a:xfrm>
                <a:off x="2316480" y="1746228"/>
                <a:ext cx="2174065" cy="3389767"/>
                <a:chOff x="111415" y="1386016"/>
                <a:chExt cx="1679650" cy="3757484"/>
              </a:xfrm>
            </p:grpSpPr>
            <p:pic>
              <p:nvPicPr>
                <p:cNvPr id="95" name="図 94">
                  <a:extLst>
                    <a:ext uri="{FF2B5EF4-FFF2-40B4-BE49-F238E27FC236}">
                      <a16:creationId xmlns:a16="http://schemas.microsoft.com/office/drawing/2014/main" id="{442AF59F-3F25-C4DA-58D7-5FDEC81833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1967"/>
                <a:stretch/>
              </p:blipFill>
              <p:spPr>
                <a:xfrm rot="5400000">
                  <a:off x="-927502" y="2424933"/>
                  <a:ext cx="3757484" cy="1679650"/>
                </a:xfrm>
                <a:prstGeom prst="rect">
                  <a:avLst/>
                </a:prstGeom>
              </p:spPr>
            </p:pic>
            <p:pic>
              <p:nvPicPr>
                <p:cNvPr id="79" name="図 78" descr="グラフ, ヒストグラム&#10;&#10;自動的に生成された説明">
                  <a:extLst>
                    <a:ext uri="{FF2B5EF4-FFF2-40B4-BE49-F238E27FC236}">
                      <a16:creationId xmlns:a16="http://schemas.microsoft.com/office/drawing/2014/main" id="{8409B28F-4F4A-6E72-4003-3E94A7275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140" t="6268" r="47937" b="67417"/>
                <a:stretch/>
              </p:blipFill>
              <p:spPr>
                <a:xfrm rot="5400000">
                  <a:off x="708297" y="2311208"/>
                  <a:ext cx="1188474" cy="745804"/>
                </a:xfrm>
                <a:prstGeom prst="rect">
                  <a:avLst/>
                </a:prstGeom>
              </p:spPr>
            </p:pic>
          </p:grpSp>
          <p:sp>
            <p:nvSpPr>
              <p:cNvPr id="5" name="右矢印 4">
                <a:extLst>
                  <a:ext uri="{FF2B5EF4-FFF2-40B4-BE49-F238E27FC236}">
                    <a16:creationId xmlns:a16="http://schemas.microsoft.com/office/drawing/2014/main" id="{109C85B4-9917-8FF2-0EB6-CFB151AA72D4}"/>
                  </a:ext>
                </a:extLst>
              </p:cNvPr>
              <p:cNvSpPr/>
              <p:nvPr/>
            </p:nvSpPr>
            <p:spPr>
              <a:xfrm>
                <a:off x="1953750" y="3288432"/>
                <a:ext cx="306693" cy="56795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ja-JP" altLang="en-US" sz="2400">
                  <a:ln w="0"/>
                  <a:solidFill>
                    <a:srgbClr val="BBE0E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/>
                  <a:ea typeface="ＭＳ Ｐゴシック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79EFC565-F30A-BCB5-C07C-0CDB4ACEFA1E}"/>
                </a:ext>
              </a:extLst>
            </p:cNvPr>
            <p:cNvGrpSpPr/>
            <p:nvPr/>
          </p:nvGrpSpPr>
          <p:grpSpPr>
            <a:xfrm>
              <a:off x="2827020" y="2148841"/>
              <a:ext cx="6134100" cy="3048000"/>
              <a:chOff x="2827020" y="2148841"/>
              <a:chExt cx="6134100" cy="3048000"/>
            </a:xfrm>
          </p:grpSpPr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A7689655-0FFB-2B81-3DBB-6AC11BEF7604}"/>
                  </a:ext>
                </a:extLst>
              </p:cNvPr>
              <p:cNvGrpSpPr/>
              <p:nvPr/>
            </p:nvGrpSpPr>
            <p:grpSpPr>
              <a:xfrm>
                <a:off x="4780343" y="2148841"/>
                <a:ext cx="4180777" cy="3048000"/>
                <a:chOff x="6375822" y="3093256"/>
                <a:chExt cx="2876468" cy="2095621"/>
              </a:xfrm>
            </p:grpSpPr>
            <p:pic>
              <p:nvPicPr>
                <p:cNvPr id="104" name="図 103" descr="グラフ, 折れ線グラフ&#10;&#10;自動的に生成された説明">
                  <a:extLst>
                    <a:ext uri="{FF2B5EF4-FFF2-40B4-BE49-F238E27FC236}">
                      <a16:creationId xmlns:a16="http://schemas.microsoft.com/office/drawing/2014/main" id="{80D51280-DFAB-E34B-A448-8A78F20FE7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harpenSoften amount="500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 l="9334" t="-1" r="5742" b="15960"/>
                <a:stretch/>
              </p:blipFill>
              <p:spPr>
                <a:xfrm flipV="1">
                  <a:off x="6375822" y="3093256"/>
                  <a:ext cx="2876468" cy="1926399"/>
                </a:xfrm>
                <a:prstGeom prst="rect">
                  <a:avLst/>
                </a:prstGeom>
              </p:spPr>
            </p:pic>
            <p:pic>
              <p:nvPicPr>
                <p:cNvPr id="103" name="図 102" descr="グラフ, 折れ線グラフ&#10;&#10;自動的に生成された説明">
                  <a:extLst>
                    <a:ext uri="{FF2B5EF4-FFF2-40B4-BE49-F238E27FC236}">
                      <a16:creationId xmlns:a16="http://schemas.microsoft.com/office/drawing/2014/main" id="{318815AC-E852-49F2-9556-6DC86AAF3B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rcRect l="12512" t="81414" r="5742"/>
                <a:stretch/>
              </p:blipFill>
              <p:spPr>
                <a:xfrm>
                  <a:off x="6476736" y="4822229"/>
                  <a:ext cx="2768829" cy="366648"/>
                </a:xfrm>
                <a:prstGeom prst="rect">
                  <a:avLst/>
                </a:prstGeom>
              </p:spPr>
            </p:pic>
          </p:grp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E6E2A4F7-4D9D-6C0A-BAE0-FA16566151D4}"/>
                  </a:ext>
                </a:extLst>
              </p:cNvPr>
              <p:cNvGrpSpPr/>
              <p:nvPr/>
            </p:nvGrpSpPr>
            <p:grpSpPr>
              <a:xfrm>
                <a:off x="6194310" y="3828823"/>
                <a:ext cx="568745" cy="347227"/>
                <a:chOff x="171401" y="7419483"/>
                <a:chExt cx="568745" cy="347227"/>
              </a:xfrm>
            </p:grpSpPr>
            <p:sp>
              <p:nvSpPr>
                <p:cNvPr id="140" name="楕円 139">
                  <a:extLst>
                    <a:ext uri="{FF2B5EF4-FFF2-40B4-BE49-F238E27FC236}">
                      <a16:creationId xmlns:a16="http://schemas.microsoft.com/office/drawing/2014/main" id="{BCD327C8-B5EB-8A9B-BC27-C129D9E3A609}"/>
                    </a:ext>
                  </a:extLst>
                </p:cNvPr>
                <p:cNvSpPr/>
                <p:nvPr/>
              </p:nvSpPr>
              <p:spPr>
                <a:xfrm>
                  <a:off x="516944" y="7571855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50000">
                      <a:srgbClr val="0070C0"/>
                    </a:gs>
                    <a:gs pos="97701">
                      <a:srgbClr val="0070C0"/>
                    </a:gs>
                    <a:gs pos="0">
                      <a:srgbClr val="B7E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1" name="楕円 140">
                  <a:extLst>
                    <a:ext uri="{FF2B5EF4-FFF2-40B4-BE49-F238E27FC236}">
                      <a16:creationId xmlns:a16="http://schemas.microsoft.com/office/drawing/2014/main" id="{55364A7D-E833-57D1-F27D-3F5439566036}"/>
                    </a:ext>
                  </a:extLst>
                </p:cNvPr>
                <p:cNvSpPr/>
                <p:nvPr/>
              </p:nvSpPr>
              <p:spPr>
                <a:xfrm>
                  <a:off x="416773" y="7654526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61000">
                      <a:srgbClr val="008000"/>
                    </a:gs>
                    <a:gs pos="97701">
                      <a:srgbClr val="008000"/>
                    </a:gs>
                    <a:gs pos="0">
                      <a:srgbClr val="C9FFC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3" name="楕円 142">
                  <a:extLst>
                    <a:ext uri="{FF2B5EF4-FFF2-40B4-BE49-F238E27FC236}">
                      <a16:creationId xmlns:a16="http://schemas.microsoft.com/office/drawing/2014/main" id="{35E22480-CD2F-04F2-6C12-BF30D17D00FC}"/>
                    </a:ext>
                  </a:extLst>
                </p:cNvPr>
                <p:cNvSpPr/>
                <p:nvPr/>
              </p:nvSpPr>
              <p:spPr>
                <a:xfrm>
                  <a:off x="340198" y="7588065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50000">
                      <a:srgbClr val="0070C0"/>
                    </a:gs>
                    <a:gs pos="97701">
                      <a:srgbClr val="0070C0"/>
                    </a:gs>
                    <a:gs pos="0">
                      <a:srgbClr val="B7E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6" name="楕円 15">
                  <a:extLst>
                    <a:ext uri="{FF2B5EF4-FFF2-40B4-BE49-F238E27FC236}">
                      <a16:creationId xmlns:a16="http://schemas.microsoft.com/office/drawing/2014/main" id="{62165231-ED86-FE3E-5D7E-4461A36CBF03}"/>
                    </a:ext>
                  </a:extLst>
                </p:cNvPr>
                <p:cNvSpPr/>
                <p:nvPr/>
              </p:nvSpPr>
              <p:spPr>
                <a:xfrm rot="20357380">
                  <a:off x="171401" y="7484124"/>
                  <a:ext cx="504896" cy="167142"/>
                </a:xfrm>
                <a:prstGeom prst="ellipse">
                  <a:avLst/>
                </a:prstGeom>
                <a:noFill/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7" name="楕円 146">
                  <a:extLst>
                    <a:ext uri="{FF2B5EF4-FFF2-40B4-BE49-F238E27FC236}">
                      <a16:creationId xmlns:a16="http://schemas.microsoft.com/office/drawing/2014/main" id="{2FC098F9-9DB4-1CA8-36AD-562E7DBA429C}"/>
                    </a:ext>
                  </a:extLst>
                </p:cNvPr>
                <p:cNvSpPr/>
                <p:nvPr/>
              </p:nvSpPr>
              <p:spPr>
                <a:xfrm>
                  <a:off x="276673" y="7579389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61000">
                      <a:srgbClr val="008000"/>
                    </a:gs>
                    <a:gs pos="97701">
                      <a:srgbClr val="008000"/>
                    </a:gs>
                    <a:gs pos="0">
                      <a:srgbClr val="C9FFC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8" name="楕円 147">
                  <a:extLst>
                    <a:ext uri="{FF2B5EF4-FFF2-40B4-BE49-F238E27FC236}">
                      <a16:creationId xmlns:a16="http://schemas.microsoft.com/office/drawing/2014/main" id="{CB5B318B-0370-7388-F081-6563EC223C9C}"/>
                    </a:ext>
                  </a:extLst>
                </p:cNvPr>
                <p:cNvSpPr/>
                <p:nvPr/>
              </p:nvSpPr>
              <p:spPr>
                <a:xfrm>
                  <a:off x="427615" y="7508379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50000">
                      <a:srgbClr val="0070C0"/>
                    </a:gs>
                    <a:gs pos="97701">
                      <a:srgbClr val="0070C0"/>
                    </a:gs>
                    <a:gs pos="0">
                      <a:srgbClr val="B7E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4" name="楕円 143">
                  <a:extLst>
                    <a:ext uri="{FF2B5EF4-FFF2-40B4-BE49-F238E27FC236}">
                      <a16:creationId xmlns:a16="http://schemas.microsoft.com/office/drawing/2014/main" id="{AC17359D-6025-5EB3-1AEC-4564E2495ACA}"/>
                    </a:ext>
                  </a:extLst>
                </p:cNvPr>
                <p:cNvSpPr/>
                <p:nvPr/>
              </p:nvSpPr>
              <p:spPr>
                <a:xfrm>
                  <a:off x="387974" y="7419483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50000">
                      <a:srgbClr val="0070C0"/>
                    </a:gs>
                    <a:gs pos="97701">
                      <a:srgbClr val="0070C0"/>
                    </a:gs>
                    <a:gs pos="0">
                      <a:srgbClr val="B7E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5" name="楕円 144">
                  <a:extLst>
                    <a:ext uri="{FF2B5EF4-FFF2-40B4-BE49-F238E27FC236}">
                      <a16:creationId xmlns:a16="http://schemas.microsoft.com/office/drawing/2014/main" id="{E411724D-7638-857A-2CFF-75C4C6F1E2DF}"/>
                    </a:ext>
                  </a:extLst>
                </p:cNvPr>
                <p:cNvSpPr/>
                <p:nvPr/>
              </p:nvSpPr>
              <p:spPr>
                <a:xfrm>
                  <a:off x="306874" y="7475881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61000">
                      <a:srgbClr val="008000"/>
                    </a:gs>
                    <a:gs pos="97701">
                      <a:srgbClr val="008000"/>
                    </a:gs>
                    <a:gs pos="0">
                      <a:srgbClr val="C9FFC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2" name="楕円 141">
                  <a:extLst>
                    <a:ext uri="{FF2B5EF4-FFF2-40B4-BE49-F238E27FC236}">
                      <a16:creationId xmlns:a16="http://schemas.microsoft.com/office/drawing/2014/main" id="{7AB76A3C-DB6D-10D0-4586-082A582FD961}"/>
                    </a:ext>
                  </a:extLst>
                </p:cNvPr>
                <p:cNvSpPr/>
                <p:nvPr/>
              </p:nvSpPr>
              <p:spPr>
                <a:xfrm>
                  <a:off x="495467" y="7449802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61000">
                      <a:srgbClr val="008000"/>
                    </a:gs>
                    <a:gs pos="97701">
                      <a:srgbClr val="008000"/>
                    </a:gs>
                    <a:gs pos="0">
                      <a:srgbClr val="C9FFC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6" name="楕円 145">
                  <a:extLst>
                    <a:ext uri="{FF2B5EF4-FFF2-40B4-BE49-F238E27FC236}">
                      <a16:creationId xmlns:a16="http://schemas.microsoft.com/office/drawing/2014/main" id="{16382CEA-5006-23D6-656A-46CF631A5375}"/>
                    </a:ext>
                  </a:extLst>
                </p:cNvPr>
                <p:cNvSpPr/>
                <p:nvPr/>
              </p:nvSpPr>
              <p:spPr>
                <a:xfrm>
                  <a:off x="622261" y="7449802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65000">
                      <a:srgbClr val="C00000"/>
                    </a:gs>
                    <a:gs pos="0">
                      <a:srgbClr val="C00000"/>
                    </a:gs>
                    <a:gs pos="97701">
                      <a:srgbClr val="C00000"/>
                    </a:gs>
                    <a:gs pos="0">
                      <a:srgbClr val="FFC1C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668830FC-71C8-D3DF-AA40-48562B5B36C5}"/>
                  </a:ext>
                </a:extLst>
              </p:cNvPr>
              <p:cNvGrpSpPr/>
              <p:nvPr/>
            </p:nvGrpSpPr>
            <p:grpSpPr>
              <a:xfrm>
                <a:off x="6395667" y="2694669"/>
                <a:ext cx="369519" cy="356262"/>
                <a:chOff x="271949" y="5914765"/>
                <a:chExt cx="369519" cy="356262"/>
              </a:xfrm>
            </p:grpSpPr>
            <p:sp>
              <p:nvSpPr>
                <p:cNvPr id="149" name="楕円 148">
                  <a:extLst>
                    <a:ext uri="{FF2B5EF4-FFF2-40B4-BE49-F238E27FC236}">
                      <a16:creationId xmlns:a16="http://schemas.microsoft.com/office/drawing/2014/main" id="{E40FA460-CB8A-79EA-4BE3-B5D4891C60CD}"/>
                    </a:ext>
                  </a:extLst>
                </p:cNvPr>
                <p:cNvSpPr/>
                <p:nvPr/>
              </p:nvSpPr>
              <p:spPr>
                <a:xfrm>
                  <a:off x="523583" y="6067113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50000">
                      <a:srgbClr val="0070C0"/>
                    </a:gs>
                    <a:gs pos="97701">
                      <a:srgbClr val="0070C0"/>
                    </a:gs>
                    <a:gs pos="0">
                      <a:srgbClr val="B7E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0" name="楕円 149">
                  <a:extLst>
                    <a:ext uri="{FF2B5EF4-FFF2-40B4-BE49-F238E27FC236}">
                      <a16:creationId xmlns:a16="http://schemas.microsoft.com/office/drawing/2014/main" id="{FE63BFD2-E3AD-8DAC-886E-8D06D5823881}"/>
                    </a:ext>
                  </a:extLst>
                </p:cNvPr>
                <p:cNvSpPr/>
                <p:nvPr/>
              </p:nvSpPr>
              <p:spPr>
                <a:xfrm>
                  <a:off x="425980" y="6158843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61000">
                      <a:srgbClr val="008000"/>
                    </a:gs>
                    <a:gs pos="97701">
                      <a:srgbClr val="008000"/>
                    </a:gs>
                    <a:gs pos="0">
                      <a:srgbClr val="C9FFC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1" name="楕円 150">
                  <a:extLst>
                    <a:ext uri="{FF2B5EF4-FFF2-40B4-BE49-F238E27FC236}">
                      <a16:creationId xmlns:a16="http://schemas.microsoft.com/office/drawing/2014/main" id="{F3B7FF11-57CE-6C6C-CC45-AB8C368EBDFB}"/>
                    </a:ext>
                  </a:extLst>
                </p:cNvPr>
                <p:cNvSpPr/>
                <p:nvPr/>
              </p:nvSpPr>
              <p:spPr>
                <a:xfrm>
                  <a:off x="335474" y="6083347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50000">
                      <a:srgbClr val="0070C0"/>
                    </a:gs>
                    <a:gs pos="97701">
                      <a:srgbClr val="0070C0"/>
                    </a:gs>
                    <a:gs pos="0">
                      <a:srgbClr val="B7E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3" name="楕円 152">
                  <a:extLst>
                    <a:ext uri="{FF2B5EF4-FFF2-40B4-BE49-F238E27FC236}">
                      <a16:creationId xmlns:a16="http://schemas.microsoft.com/office/drawing/2014/main" id="{095EA903-47DE-0DA1-E84B-6DAD1A5CB4E8}"/>
                    </a:ext>
                  </a:extLst>
                </p:cNvPr>
                <p:cNvSpPr/>
                <p:nvPr/>
              </p:nvSpPr>
              <p:spPr>
                <a:xfrm>
                  <a:off x="271949" y="6074671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61000">
                      <a:srgbClr val="008000"/>
                    </a:gs>
                    <a:gs pos="97701">
                      <a:srgbClr val="008000"/>
                    </a:gs>
                    <a:gs pos="0">
                      <a:srgbClr val="C9FFC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4" name="楕円 153">
                  <a:extLst>
                    <a:ext uri="{FF2B5EF4-FFF2-40B4-BE49-F238E27FC236}">
                      <a16:creationId xmlns:a16="http://schemas.microsoft.com/office/drawing/2014/main" id="{202BD0A4-7E90-F541-CA42-8AE4F9FEF200}"/>
                    </a:ext>
                  </a:extLst>
                </p:cNvPr>
                <p:cNvSpPr/>
                <p:nvPr/>
              </p:nvSpPr>
              <p:spPr>
                <a:xfrm>
                  <a:off x="422891" y="6003661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50000">
                      <a:srgbClr val="0070C0"/>
                    </a:gs>
                    <a:gs pos="97701">
                      <a:srgbClr val="0070C0"/>
                    </a:gs>
                    <a:gs pos="0">
                      <a:srgbClr val="B7E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5" name="楕円 154">
                  <a:extLst>
                    <a:ext uri="{FF2B5EF4-FFF2-40B4-BE49-F238E27FC236}">
                      <a16:creationId xmlns:a16="http://schemas.microsoft.com/office/drawing/2014/main" id="{965A4552-E13A-49BD-0501-7A9858838325}"/>
                    </a:ext>
                  </a:extLst>
                </p:cNvPr>
                <p:cNvSpPr/>
                <p:nvPr/>
              </p:nvSpPr>
              <p:spPr>
                <a:xfrm>
                  <a:off x="383250" y="5914765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50000">
                      <a:srgbClr val="0070C0"/>
                    </a:gs>
                    <a:gs pos="97701">
                      <a:srgbClr val="0070C0"/>
                    </a:gs>
                    <a:gs pos="0">
                      <a:srgbClr val="B7E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6" name="楕円 155">
                  <a:extLst>
                    <a:ext uri="{FF2B5EF4-FFF2-40B4-BE49-F238E27FC236}">
                      <a16:creationId xmlns:a16="http://schemas.microsoft.com/office/drawing/2014/main" id="{7F05A1A9-B5F1-C129-3422-19E01CC20063}"/>
                    </a:ext>
                  </a:extLst>
                </p:cNvPr>
                <p:cNvSpPr/>
                <p:nvPr/>
              </p:nvSpPr>
              <p:spPr>
                <a:xfrm>
                  <a:off x="302150" y="5971163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61000">
                      <a:srgbClr val="008000"/>
                    </a:gs>
                    <a:gs pos="97701">
                      <a:srgbClr val="008000"/>
                    </a:gs>
                    <a:gs pos="0">
                      <a:srgbClr val="C9FFC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7" name="楕円 156">
                  <a:extLst>
                    <a:ext uri="{FF2B5EF4-FFF2-40B4-BE49-F238E27FC236}">
                      <a16:creationId xmlns:a16="http://schemas.microsoft.com/office/drawing/2014/main" id="{2A209A6C-C66C-B4E3-63F1-4E51384E31DA}"/>
                    </a:ext>
                  </a:extLst>
                </p:cNvPr>
                <p:cNvSpPr/>
                <p:nvPr/>
              </p:nvSpPr>
              <p:spPr>
                <a:xfrm>
                  <a:off x="490743" y="5945084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61000">
                      <a:srgbClr val="008000"/>
                    </a:gs>
                    <a:gs pos="97701">
                      <a:srgbClr val="008000"/>
                    </a:gs>
                    <a:gs pos="0">
                      <a:srgbClr val="C9FFC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8" name="楕円 157">
                  <a:extLst>
                    <a:ext uri="{FF2B5EF4-FFF2-40B4-BE49-F238E27FC236}">
                      <a16:creationId xmlns:a16="http://schemas.microsoft.com/office/drawing/2014/main" id="{9E2CA0A8-7592-94CA-1630-6DD72DE12E1D}"/>
                    </a:ext>
                  </a:extLst>
                </p:cNvPr>
                <p:cNvSpPr/>
                <p:nvPr/>
              </p:nvSpPr>
              <p:spPr>
                <a:xfrm>
                  <a:off x="429642" y="6053216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65000">
                      <a:srgbClr val="C00000"/>
                    </a:gs>
                    <a:gs pos="0">
                      <a:srgbClr val="C00000"/>
                    </a:gs>
                    <a:gs pos="97701">
                      <a:srgbClr val="C00000"/>
                    </a:gs>
                    <a:gs pos="0">
                      <a:srgbClr val="FFC1C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C554D8D9-7F29-7690-B0BF-D7DA665A1B6A}"/>
                  </a:ext>
                </a:extLst>
              </p:cNvPr>
              <p:cNvGrpSpPr/>
              <p:nvPr/>
            </p:nvGrpSpPr>
            <p:grpSpPr>
              <a:xfrm>
                <a:off x="2827020" y="2428671"/>
                <a:ext cx="2773681" cy="1678508"/>
                <a:chOff x="2827020" y="2428671"/>
                <a:chExt cx="2773681" cy="1678508"/>
              </a:xfrm>
            </p:grpSpPr>
            <p:sp>
              <p:nvSpPr>
                <p:cNvPr id="187" name="正方形/長方形 186">
                  <a:extLst>
                    <a:ext uri="{FF2B5EF4-FFF2-40B4-BE49-F238E27FC236}">
                      <a16:creationId xmlns:a16="http://schemas.microsoft.com/office/drawing/2014/main" id="{FF473562-01C2-1669-534B-243957EE28CA}"/>
                    </a:ext>
                  </a:extLst>
                </p:cNvPr>
                <p:cNvSpPr/>
                <p:nvPr/>
              </p:nvSpPr>
              <p:spPr>
                <a:xfrm>
                  <a:off x="5013255" y="2434462"/>
                  <a:ext cx="310422" cy="2514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70"/>
                  <a:r>
                    <a:rPr lang="en-US" altLang="ja-JP" sz="1400" b="1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Pb</a:t>
                  </a:r>
                  <a:endParaRPr lang="ja-JP" altLang="en-US" sz="1400" b="1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02" name="Line 11">
                  <a:extLst>
                    <a:ext uri="{FF2B5EF4-FFF2-40B4-BE49-F238E27FC236}">
                      <a16:creationId xmlns:a16="http://schemas.microsoft.com/office/drawing/2014/main" id="{C514095B-D898-3E96-4461-4569E4F833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25140" y="2979420"/>
                  <a:ext cx="2552700" cy="22860"/>
                </a:xfrm>
                <a:prstGeom prst="line">
                  <a:avLst/>
                </a:prstGeom>
                <a:noFill/>
                <a:ln w="28575">
                  <a:solidFill>
                    <a:srgbClr val="156148">
                      <a:alpha val="69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219170">
                    <a:defRPr/>
                  </a:pPr>
                  <a:endParaRPr lang="ja-JP" alt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/>
                  </a:endParaRPr>
                </a:p>
              </p:txBody>
            </p:sp>
            <p:sp>
              <p:nvSpPr>
                <p:cNvPr id="100" name="Line 11">
                  <a:extLst>
                    <a:ext uri="{FF2B5EF4-FFF2-40B4-BE49-F238E27FC236}">
                      <a16:creationId xmlns:a16="http://schemas.microsoft.com/office/drawing/2014/main" id="{272ADA94-F2CC-48FC-91B7-80901662E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27020" y="2583180"/>
                  <a:ext cx="2689860" cy="76200"/>
                </a:xfrm>
                <a:prstGeom prst="line">
                  <a:avLst/>
                </a:prstGeom>
                <a:noFill/>
                <a:ln w="28575">
                  <a:solidFill>
                    <a:srgbClr val="156148">
                      <a:alpha val="69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219170">
                    <a:defRPr/>
                  </a:pPr>
                  <a:endParaRPr lang="ja-JP" alt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/>
                  </a:endParaRPr>
                </a:p>
              </p:txBody>
            </p:sp>
            <p:pic>
              <p:nvPicPr>
                <p:cNvPr id="123" name="Picture 10" descr="orbit1">
                  <a:extLst>
                    <a:ext uri="{FF2B5EF4-FFF2-40B4-BE49-F238E27FC236}">
                      <a16:creationId xmlns:a16="http://schemas.microsoft.com/office/drawing/2014/main" id="{EE8A248D-6510-0A9F-3272-86124E0E5A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593216">
                  <a:off x="4557298" y="2428671"/>
                  <a:ext cx="438312" cy="4265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6" name="Line 13">
                  <a:extLst>
                    <a:ext uri="{FF2B5EF4-FFF2-40B4-BE49-F238E27FC236}">
                      <a16:creationId xmlns:a16="http://schemas.microsoft.com/office/drawing/2014/main" id="{F7C13E8F-2F7F-2554-554B-1653CA3957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232970" y="3343333"/>
                  <a:ext cx="2299149" cy="32327"/>
                </a:xfrm>
                <a:prstGeom prst="line">
                  <a:avLst/>
                </a:prstGeom>
                <a:noFill/>
                <a:ln w="28575">
                  <a:solidFill>
                    <a:srgbClr val="156148">
                      <a:alpha val="69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219170">
                    <a:defRPr/>
                  </a:pPr>
                  <a:endParaRPr lang="ja-JP" alt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/>
                  </a:endParaRPr>
                </a:p>
              </p:txBody>
            </p:sp>
            <p:pic>
              <p:nvPicPr>
                <p:cNvPr id="161" name="Picture 17" descr="orbit3">
                  <a:extLst>
                    <a:ext uri="{FF2B5EF4-FFF2-40B4-BE49-F238E27FC236}">
                      <a16:creationId xmlns:a16="http://schemas.microsoft.com/office/drawing/2014/main" id="{C456D54C-1C28-7FB4-9C6A-B6F41B7D0A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23820" y="3211380"/>
                  <a:ext cx="554827" cy="44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" name="Picture 14" descr="orbit2">
                  <a:extLst>
                    <a:ext uri="{FF2B5EF4-FFF2-40B4-BE49-F238E27FC236}">
                      <a16:creationId xmlns:a16="http://schemas.microsoft.com/office/drawing/2014/main" id="{C4FBE2EF-E691-F32E-D4CF-71CDF6B78D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39934" y="2842791"/>
                  <a:ext cx="438313" cy="425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2" name="Picture 7" descr="orbit4">
                  <a:extLst>
                    <a:ext uri="{FF2B5EF4-FFF2-40B4-BE49-F238E27FC236}">
                      <a16:creationId xmlns:a16="http://schemas.microsoft.com/office/drawing/2014/main" id="{E8DB5D8C-E528-2F77-4AE7-B57D4B19CB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4721" y="3617384"/>
                  <a:ext cx="677616" cy="44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156148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0" name="Line 16">
                  <a:extLst>
                    <a:ext uri="{FF2B5EF4-FFF2-40B4-BE49-F238E27FC236}">
                      <a16:creationId xmlns:a16="http://schemas.microsoft.com/office/drawing/2014/main" id="{237C8654-9C69-6F4D-6E48-D1B9517A1F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66684" y="3716719"/>
                  <a:ext cx="1904138" cy="6338"/>
                </a:xfrm>
                <a:prstGeom prst="line">
                  <a:avLst/>
                </a:prstGeom>
                <a:noFill/>
                <a:ln w="28575">
                  <a:solidFill>
                    <a:srgbClr val="156148">
                      <a:alpha val="69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219170">
                    <a:defRPr/>
                  </a:pPr>
                  <a:endParaRPr lang="ja-JP" alt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/>
                  </a:endParaRPr>
                </a:p>
              </p:txBody>
            </p:sp>
            <p:sp>
              <p:nvSpPr>
                <p:cNvPr id="163" name="Line 16">
                  <a:extLst>
                    <a:ext uri="{FF2B5EF4-FFF2-40B4-BE49-F238E27FC236}">
                      <a16:creationId xmlns:a16="http://schemas.microsoft.com/office/drawing/2014/main" id="{AA4D2025-9971-859B-CE4F-4756C03442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6473" y="4102980"/>
                  <a:ext cx="1534228" cy="4199"/>
                </a:xfrm>
                <a:prstGeom prst="line">
                  <a:avLst/>
                </a:prstGeom>
                <a:noFill/>
                <a:ln w="28575">
                  <a:solidFill>
                    <a:srgbClr val="156148">
                      <a:alpha val="69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219170">
                    <a:defRPr/>
                  </a:pPr>
                  <a:endParaRPr lang="ja-JP" alt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/>
                  </a:endParaRPr>
                </a:p>
              </p:txBody>
            </p:sp>
          </p:grp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48E539B5-9CBA-4F49-AA83-97E1AE1C5040}"/>
                  </a:ext>
                </a:extLst>
              </p:cNvPr>
              <p:cNvGrpSpPr/>
              <p:nvPr/>
            </p:nvGrpSpPr>
            <p:grpSpPr>
              <a:xfrm>
                <a:off x="5446969" y="2350177"/>
                <a:ext cx="3483689" cy="2295489"/>
                <a:chOff x="6547795" y="2841143"/>
                <a:chExt cx="2658258" cy="2295489"/>
              </a:xfrm>
            </p:grpSpPr>
            <p:grpSp>
              <p:nvGrpSpPr>
                <p:cNvPr id="81" name="グループ化 80">
                  <a:extLst>
                    <a:ext uri="{FF2B5EF4-FFF2-40B4-BE49-F238E27FC236}">
                      <a16:creationId xmlns:a16="http://schemas.microsoft.com/office/drawing/2014/main" id="{1855A97F-275C-4387-BE45-F3B20B7879EB}"/>
                    </a:ext>
                  </a:extLst>
                </p:cNvPr>
                <p:cNvGrpSpPr/>
                <p:nvPr/>
              </p:nvGrpSpPr>
              <p:grpSpPr>
                <a:xfrm>
                  <a:off x="6547795" y="2841143"/>
                  <a:ext cx="2604859" cy="2295489"/>
                  <a:chOff x="7368510" y="2232712"/>
                  <a:chExt cx="3650570" cy="2923907"/>
                </a:xfrm>
              </p:grpSpPr>
              <p:sp>
                <p:nvSpPr>
                  <p:cNvPr id="85" name="テキスト ボックス 84">
                    <a:extLst>
                      <a:ext uri="{FF2B5EF4-FFF2-40B4-BE49-F238E27FC236}">
                        <a16:creationId xmlns:a16="http://schemas.microsoft.com/office/drawing/2014/main" id="{BAED0AAD-5FEC-E538-8E3B-EAF021571861}"/>
                      </a:ext>
                    </a:extLst>
                  </p:cNvPr>
                  <p:cNvSpPr txBox="1"/>
                  <p:nvPr/>
                </p:nvSpPr>
                <p:spPr>
                  <a:xfrm>
                    <a:off x="9962466" y="2713005"/>
                    <a:ext cx="992795" cy="3310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altLang="ja-JP" sz="1467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w/o </a:t>
                    </a:r>
                    <a:r>
                      <a:rPr lang="en-US" altLang="ja-JP" sz="1467" dirty="0">
                        <a:solidFill>
                          <a:srgbClr val="000000"/>
                        </a:solidFill>
                        <a:latin typeface="Symbol" pitchFamily="2" charset="2"/>
                        <a:ea typeface="ＭＳ Ｐゴシック"/>
                      </a:rPr>
                      <a:t>L</a:t>
                    </a:r>
                    <a:r>
                      <a:rPr lang="en-US" altLang="ja-JP" sz="1467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NN int.</a:t>
                    </a:r>
                    <a:endParaRPr lang="ja-JP" altLang="en-US" sz="1467" dirty="0">
                      <a:solidFill>
                        <a:srgbClr val="0000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cxnSp>
                <p:nvCxnSpPr>
                  <p:cNvPr id="86" name="直線コネクタ 85">
                    <a:extLst>
                      <a:ext uri="{FF2B5EF4-FFF2-40B4-BE49-F238E27FC236}">
                        <a16:creationId xmlns:a16="http://schemas.microsoft.com/office/drawing/2014/main" id="{8B387C57-6F1D-2AA9-BD78-C22297307633}"/>
                      </a:ext>
                    </a:extLst>
                  </p:cNvPr>
                  <p:cNvCxnSpPr/>
                  <p:nvPr/>
                </p:nvCxnSpPr>
                <p:spPr>
                  <a:xfrm>
                    <a:off x="9357649" y="2882282"/>
                    <a:ext cx="572429" cy="0"/>
                  </a:xfrm>
                  <a:prstGeom prst="line">
                    <a:avLst/>
                  </a:prstGeom>
                  <a:ln w="19050">
                    <a:solidFill>
                      <a:srgbClr val="0432FF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テキスト ボックス 86">
                    <a:extLst>
                      <a:ext uri="{FF2B5EF4-FFF2-40B4-BE49-F238E27FC236}">
                        <a16:creationId xmlns:a16="http://schemas.microsoft.com/office/drawing/2014/main" id="{E80833B0-4318-C3CC-E780-F26E6565FE3F}"/>
                      </a:ext>
                    </a:extLst>
                  </p:cNvPr>
                  <p:cNvSpPr txBox="1"/>
                  <p:nvPr/>
                </p:nvSpPr>
                <p:spPr>
                  <a:xfrm>
                    <a:off x="9993218" y="2957443"/>
                    <a:ext cx="909227" cy="3310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altLang="ja-JP" sz="1467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w/ </a:t>
                    </a:r>
                    <a:r>
                      <a:rPr lang="en-US" altLang="ja-JP" sz="1467" dirty="0">
                        <a:solidFill>
                          <a:srgbClr val="000000"/>
                        </a:solidFill>
                        <a:latin typeface="Symbol" pitchFamily="2" charset="2"/>
                        <a:ea typeface="ＭＳ Ｐゴシック"/>
                      </a:rPr>
                      <a:t>L</a:t>
                    </a:r>
                    <a:r>
                      <a:rPr lang="en-US" altLang="ja-JP" sz="1467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NN int.</a:t>
                    </a:r>
                    <a:endParaRPr lang="ja-JP" altLang="en-US" sz="1467" dirty="0">
                      <a:solidFill>
                        <a:srgbClr val="0000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cxnSp>
                <p:nvCxnSpPr>
                  <p:cNvPr id="88" name="直線コネクタ 87">
                    <a:extLst>
                      <a:ext uri="{FF2B5EF4-FFF2-40B4-BE49-F238E27FC236}">
                        <a16:creationId xmlns:a16="http://schemas.microsoft.com/office/drawing/2014/main" id="{1D286620-8C9B-2A14-BB1C-DFEB4FA22689}"/>
                      </a:ext>
                    </a:extLst>
                  </p:cNvPr>
                  <p:cNvCxnSpPr/>
                  <p:nvPr/>
                </p:nvCxnSpPr>
                <p:spPr>
                  <a:xfrm>
                    <a:off x="9378155" y="3126720"/>
                    <a:ext cx="572429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テキスト ボックス 88">
                    <a:extLst>
                      <a:ext uri="{FF2B5EF4-FFF2-40B4-BE49-F238E27FC236}">
                        <a16:creationId xmlns:a16="http://schemas.microsoft.com/office/drawing/2014/main" id="{9B1C1FEB-6438-424F-24BB-2B519D28A913}"/>
                      </a:ext>
                    </a:extLst>
                  </p:cNvPr>
                  <p:cNvSpPr txBox="1"/>
                  <p:nvPr/>
                </p:nvSpPr>
                <p:spPr>
                  <a:xfrm>
                    <a:off x="8317629" y="2232712"/>
                    <a:ext cx="2701451" cy="3095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altLang="ja-JP" sz="1333" i="1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M.M. </a:t>
                    </a:r>
                    <a:r>
                      <a:rPr lang="en-US" altLang="ja-JP" sz="1333" i="1" dirty="0" err="1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Nagels</a:t>
                    </a:r>
                    <a:r>
                      <a:rPr lang="en-US" altLang="ja-JP" sz="1333" i="1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 et al. PRC99, 044003 (2019)</a:t>
                    </a:r>
                    <a:endParaRPr lang="ja-JP" altLang="en-US" sz="1333" i="1" dirty="0">
                      <a:solidFill>
                        <a:srgbClr val="0000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sp>
                <p:nvSpPr>
                  <p:cNvPr id="90" name="テキスト ボックス 89">
                    <a:extLst>
                      <a:ext uri="{FF2B5EF4-FFF2-40B4-BE49-F238E27FC236}">
                        <a16:creationId xmlns:a16="http://schemas.microsoft.com/office/drawing/2014/main" id="{8B5BD680-666B-8E40-2749-CCBED8F9B8AC}"/>
                      </a:ext>
                    </a:extLst>
                  </p:cNvPr>
                  <p:cNvSpPr txBox="1"/>
                  <p:nvPr/>
                </p:nvSpPr>
                <p:spPr>
                  <a:xfrm>
                    <a:off x="10293262" y="3711446"/>
                    <a:ext cx="331961" cy="395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altLang="ja-JP" sz="1867" dirty="0" err="1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s</a:t>
                    </a:r>
                    <a:r>
                      <a:rPr lang="en-US" altLang="ja-JP" sz="1867" baseline="-25000" dirty="0" err="1">
                        <a:solidFill>
                          <a:srgbClr val="000000"/>
                        </a:solidFill>
                        <a:latin typeface="Symbol" pitchFamily="2" charset="2"/>
                        <a:ea typeface="ＭＳ Ｐゴシック"/>
                      </a:rPr>
                      <a:t>L</a:t>
                    </a:r>
                    <a:endParaRPr lang="ja-JP" altLang="en-US" sz="1867" baseline="-25000" dirty="0">
                      <a:solidFill>
                        <a:srgbClr val="000000"/>
                      </a:solidFill>
                      <a:latin typeface="Symbol" pitchFamily="2" charset="2"/>
                      <a:ea typeface="ＭＳ Ｐゴシック"/>
                    </a:endParaRPr>
                  </a:p>
                </p:txBody>
              </p:sp>
              <p:sp>
                <p:nvSpPr>
                  <p:cNvPr id="91" name="テキスト ボックス 90">
                    <a:extLst>
                      <a:ext uri="{FF2B5EF4-FFF2-40B4-BE49-F238E27FC236}">
                        <a16:creationId xmlns:a16="http://schemas.microsoft.com/office/drawing/2014/main" id="{8C6C3156-6260-07F2-5AF1-95D6DC8C861D}"/>
                      </a:ext>
                    </a:extLst>
                  </p:cNvPr>
                  <p:cNvSpPr txBox="1"/>
                  <p:nvPr/>
                </p:nvSpPr>
                <p:spPr>
                  <a:xfrm>
                    <a:off x="9586449" y="4298606"/>
                    <a:ext cx="342246" cy="395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altLang="ja-JP" sz="1867" dirty="0" err="1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p</a:t>
                    </a:r>
                    <a:r>
                      <a:rPr lang="en-US" altLang="ja-JP" sz="1867" baseline="-25000" dirty="0" err="1">
                        <a:solidFill>
                          <a:srgbClr val="000000"/>
                        </a:solidFill>
                        <a:latin typeface="Symbol" pitchFamily="2" charset="2"/>
                        <a:ea typeface="ＭＳ Ｐゴシック"/>
                      </a:rPr>
                      <a:t>L</a:t>
                    </a:r>
                    <a:endParaRPr lang="ja-JP" altLang="en-US" sz="1867" baseline="-25000" dirty="0">
                      <a:solidFill>
                        <a:srgbClr val="000000"/>
                      </a:solidFill>
                      <a:latin typeface="Symbol" pitchFamily="2" charset="2"/>
                      <a:ea typeface="ＭＳ Ｐゴシック"/>
                    </a:endParaRPr>
                  </a:p>
                </p:txBody>
              </p:sp>
              <p:sp>
                <p:nvSpPr>
                  <p:cNvPr id="92" name="テキスト ボックス 91">
                    <a:extLst>
                      <a:ext uri="{FF2B5EF4-FFF2-40B4-BE49-F238E27FC236}">
                        <a16:creationId xmlns:a16="http://schemas.microsoft.com/office/drawing/2014/main" id="{AAF498EF-80E3-D4BA-895C-861AAB197685}"/>
                      </a:ext>
                    </a:extLst>
                  </p:cNvPr>
                  <p:cNvSpPr txBox="1"/>
                  <p:nvPr/>
                </p:nvSpPr>
                <p:spPr>
                  <a:xfrm>
                    <a:off x="8753795" y="4614890"/>
                    <a:ext cx="342246" cy="395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altLang="ja-JP" sz="1867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d</a:t>
                    </a:r>
                    <a:r>
                      <a:rPr lang="en-US" altLang="ja-JP" sz="1867" baseline="-25000" dirty="0">
                        <a:solidFill>
                          <a:srgbClr val="000000"/>
                        </a:solidFill>
                        <a:latin typeface="Symbol" pitchFamily="2" charset="2"/>
                        <a:ea typeface="ＭＳ Ｐゴシック"/>
                      </a:rPr>
                      <a:t>L</a:t>
                    </a:r>
                    <a:endParaRPr lang="ja-JP" altLang="en-US" sz="1867" baseline="-25000" dirty="0">
                      <a:solidFill>
                        <a:srgbClr val="000000"/>
                      </a:solidFill>
                      <a:latin typeface="Symbol" pitchFamily="2" charset="2"/>
                      <a:ea typeface="ＭＳ Ｐゴシック"/>
                    </a:endParaRPr>
                  </a:p>
                </p:txBody>
              </p:sp>
              <p:sp>
                <p:nvSpPr>
                  <p:cNvPr id="93" name="テキスト ボックス 92">
                    <a:extLst>
                      <a:ext uri="{FF2B5EF4-FFF2-40B4-BE49-F238E27FC236}">
                        <a16:creationId xmlns:a16="http://schemas.microsoft.com/office/drawing/2014/main" id="{03B7269E-FA61-8E32-B73D-80DD8CEB3E30}"/>
                      </a:ext>
                    </a:extLst>
                  </p:cNvPr>
                  <p:cNvSpPr txBox="1"/>
                  <p:nvPr/>
                </p:nvSpPr>
                <p:spPr>
                  <a:xfrm>
                    <a:off x="7970328" y="4761564"/>
                    <a:ext cx="288248" cy="395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altLang="ja-JP" sz="1867" dirty="0" err="1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f</a:t>
                    </a:r>
                    <a:r>
                      <a:rPr lang="en-US" altLang="ja-JP" sz="1867" baseline="-25000" dirty="0" err="1">
                        <a:solidFill>
                          <a:srgbClr val="000000"/>
                        </a:solidFill>
                        <a:latin typeface="Symbol" pitchFamily="2" charset="2"/>
                        <a:ea typeface="ＭＳ Ｐゴシック"/>
                      </a:rPr>
                      <a:t>L</a:t>
                    </a:r>
                    <a:endParaRPr lang="ja-JP" altLang="en-US" sz="1867" baseline="-25000">
                      <a:solidFill>
                        <a:srgbClr val="000000"/>
                      </a:solidFill>
                      <a:latin typeface="Symbol" pitchFamily="2" charset="2"/>
                      <a:ea typeface="ＭＳ Ｐゴシック"/>
                    </a:endParaRPr>
                  </a:p>
                </p:txBody>
              </p:sp>
              <p:sp>
                <p:nvSpPr>
                  <p:cNvPr id="94" name="テキスト ボックス 93">
                    <a:extLst>
                      <a:ext uri="{FF2B5EF4-FFF2-40B4-BE49-F238E27FC236}">
                        <a16:creationId xmlns:a16="http://schemas.microsoft.com/office/drawing/2014/main" id="{54B0C5B6-4B68-4283-B3BA-C2FCFFEE02A0}"/>
                      </a:ext>
                    </a:extLst>
                  </p:cNvPr>
                  <p:cNvSpPr txBox="1"/>
                  <p:nvPr/>
                </p:nvSpPr>
                <p:spPr>
                  <a:xfrm>
                    <a:off x="7368510" y="4713420"/>
                    <a:ext cx="342246" cy="395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altLang="ja-JP" sz="1867" dirty="0" err="1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g</a:t>
                    </a:r>
                    <a:r>
                      <a:rPr lang="en-US" altLang="ja-JP" sz="1867" baseline="-25000" dirty="0" err="1">
                        <a:solidFill>
                          <a:srgbClr val="000000"/>
                        </a:solidFill>
                        <a:latin typeface="Symbol" pitchFamily="2" charset="2"/>
                        <a:ea typeface="ＭＳ Ｐゴシック"/>
                      </a:rPr>
                      <a:t>L</a:t>
                    </a:r>
                    <a:endParaRPr lang="ja-JP" altLang="en-US" sz="1867" baseline="-25000" dirty="0">
                      <a:solidFill>
                        <a:srgbClr val="000000"/>
                      </a:solidFill>
                      <a:latin typeface="Symbol" pitchFamily="2" charset="2"/>
                      <a:ea typeface="ＭＳ Ｐゴシック"/>
                    </a:endParaRPr>
                  </a:p>
                </p:txBody>
              </p:sp>
            </p:grpSp>
            <p:sp>
              <p:nvSpPr>
                <p:cNvPr id="96" name="テキスト ボックス 95">
                  <a:extLst>
                    <a:ext uri="{FF2B5EF4-FFF2-40B4-BE49-F238E27FC236}">
                      <a16:creationId xmlns:a16="http://schemas.microsoft.com/office/drawing/2014/main" id="{966F5EF2-FB4C-FD6D-75FA-7F85710699EF}"/>
                    </a:ext>
                  </a:extLst>
                </p:cNvPr>
                <p:cNvSpPr txBox="1"/>
                <p:nvPr/>
              </p:nvSpPr>
              <p:spPr>
                <a:xfrm>
                  <a:off x="8127499" y="3673606"/>
                  <a:ext cx="1078554" cy="259862"/>
                </a:xfrm>
                <a:prstGeom prst="rect">
                  <a:avLst/>
                </a:prstGeom>
                <a:noFill/>
                <a:ln w="19050">
                  <a:solidFill>
                    <a:srgbClr val="0000F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1467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Nijmegen ESC16 </a:t>
                  </a:r>
                  <a:endParaRPr lang="ja-JP" altLang="en-US" sz="1467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</p:grpSp>
      </p:grp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023711D0-4BCE-B840-805C-F994443C03F8}"/>
              </a:ext>
            </a:extLst>
          </p:cNvPr>
          <p:cNvSpPr/>
          <p:nvPr/>
        </p:nvSpPr>
        <p:spPr>
          <a:xfrm>
            <a:off x="818397" y="1253393"/>
            <a:ext cx="7947531" cy="10770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80990" indent="-380990" defTabSz="1219170">
              <a:buFont typeface="Wingdings" panose="05000000000000000000" pitchFamily="2" charset="2"/>
              <a:buChar char="l"/>
            </a:pPr>
            <a:r>
              <a:rPr lang="en-US" altLang="ja-JP" sz="213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 is distinguishable from nucleons. No Pauli from nucleons.</a:t>
            </a:r>
          </a:p>
          <a:p>
            <a:pPr marL="380990" indent="-380990" defTabSz="1219170">
              <a:buFont typeface="Wingdings" panose="05000000000000000000" pitchFamily="2" charset="2"/>
              <a:buChar char="l"/>
            </a:pPr>
            <a:r>
              <a:rPr lang="en-US" altLang="ja-JP" sz="213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know the local density where the Λ is located.</a:t>
            </a:r>
          </a:p>
          <a:p>
            <a:pPr marL="380990" indent="-380990" defTabSz="1219170">
              <a:buFont typeface="Wingdings" panose="05000000000000000000" pitchFamily="2" charset="2"/>
              <a:buChar char="l"/>
            </a:pPr>
            <a:r>
              <a:rPr lang="en-US" altLang="ja-JP" sz="213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mass numbers, orbitals -&gt; probe different densities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2BB55AC-84C4-9048-7BE0-A7BCB0452038}"/>
              </a:ext>
            </a:extLst>
          </p:cNvPr>
          <p:cNvSpPr txBox="1"/>
          <p:nvPr/>
        </p:nvSpPr>
        <p:spPr>
          <a:xfrm>
            <a:off x="8603975" y="1631491"/>
            <a:ext cx="34400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Realistic YN interaction</a:t>
            </a:r>
          </a:p>
          <a:p>
            <a:pPr defTabSz="1219170"/>
            <a:r>
              <a:rPr lang="en-US" altLang="ja-JP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determined in free space necessary</a:t>
            </a:r>
            <a:endParaRPr lang="ja-JP" altLang="en-US" sz="2400" b="1" dirty="0">
              <a:solidFill>
                <a:srgbClr val="0000FF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20563C1B-1F3C-9944-F9B7-B1DD149A8349}"/>
              </a:ext>
            </a:extLst>
          </p:cNvPr>
          <p:cNvCxnSpPr>
            <a:cxnSpLocks/>
          </p:cNvCxnSpPr>
          <p:nvPr/>
        </p:nvCxnSpPr>
        <p:spPr>
          <a:xfrm flipH="1" flipV="1">
            <a:off x="11168507" y="2477313"/>
            <a:ext cx="425902" cy="171325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9413964-F929-4EE0-DA6D-929363519580}"/>
              </a:ext>
            </a:extLst>
          </p:cNvPr>
          <p:cNvSpPr txBox="1"/>
          <p:nvPr/>
        </p:nvSpPr>
        <p:spPr>
          <a:xfrm>
            <a:off x="1262780" y="761091"/>
            <a:ext cx="89560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/>
                <a:ea typeface="ＭＳ Ｐゴシック"/>
              </a:rPr>
              <a:t>Study</a:t>
            </a:r>
            <a:r>
              <a:rPr lang="ja-JP" altLang="en-US" sz="2400" b="1" dirty="0">
                <a:latin typeface="Arial"/>
                <a:ea typeface="ＭＳ Ｐゴシック"/>
              </a:rPr>
              <a:t> </a:t>
            </a:r>
            <a:r>
              <a:rPr lang="en-US" altLang="ja-JP" sz="2400" b="1" dirty="0">
                <a:latin typeface="Arial"/>
                <a:ea typeface="ＭＳ Ｐゴシック"/>
              </a:rPr>
              <a:t>density-dependence</a:t>
            </a:r>
            <a:r>
              <a:rPr lang="ja-JP" altLang="en-US" sz="2400" b="1" dirty="0">
                <a:latin typeface="Arial"/>
                <a:ea typeface="ＭＳ Ｐゴシック"/>
              </a:rPr>
              <a:t> </a:t>
            </a:r>
            <a:r>
              <a:rPr lang="en-US" altLang="ja-JP" sz="2400" b="1" dirty="0">
                <a:latin typeface="Arial"/>
                <a:ea typeface="ＭＳ Ｐゴシック"/>
              </a:rPr>
              <a:t>of </a:t>
            </a:r>
            <a:r>
              <a:rPr lang="en-US" altLang="ja-JP" sz="2400" b="1" dirty="0">
                <a:latin typeface="Symbol" panose="05050102010706020507" pitchFamily="18" charset="2"/>
                <a:ea typeface="ＭＳ Ｐゴシック"/>
              </a:rPr>
              <a:t>L</a:t>
            </a:r>
            <a:r>
              <a:rPr lang="en-US" altLang="ja-JP" sz="2400" b="1" dirty="0">
                <a:latin typeface="Arial"/>
                <a:ea typeface="ＭＳ Ｐゴシック"/>
              </a:rPr>
              <a:t>’s single particle energies</a:t>
            </a:r>
            <a:endParaRPr lang="ja-JP" altLang="en-US" sz="2400" dirty="0"/>
          </a:p>
        </p:txBody>
      </p:sp>
      <p:sp>
        <p:nvSpPr>
          <p:cNvPr id="58" name="正方形/長方形 2">
            <a:extLst>
              <a:ext uri="{FF2B5EF4-FFF2-40B4-BE49-F238E27FC236}">
                <a16:creationId xmlns:a16="http://schemas.microsoft.com/office/drawing/2014/main" id="{F9261550-FEF8-CA88-311C-C241E553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027" y="6389973"/>
            <a:ext cx="5722755" cy="3796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>
              <a:spcBef>
                <a:spcPct val="0"/>
              </a:spcBef>
              <a:buNone/>
              <a:defRPr/>
            </a:pPr>
            <a:r>
              <a:rPr lang="en-US" altLang="ja-JP" sz="1867" b="1" dirty="0">
                <a:solidFill>
                  <a:srgbClr val="000000"/>
                </a:solidFill>
                <a:latin typeface="Arial" panose="020B0604020202020204" pitchFamily="34" charset="0"/>
              </a:rPr>
              <a:t>Measure precise B</a:t>
            </a:r>
            <a:r>
              <a:rPr lang="en-US" altLang="ja-JP" sz="1867" b="1" baseline="-25000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867" b="1" dirty="0">
                <a:solidFill>
                  <a:srgbClr val="000000"/>
                </a:solidFill>
                <a:latin typeface="Arial" panose="020B0604020202020204" pitchFamily="34" charset="0"/>
              </a:rPr>
              <a:t> data </a:t>
            </a:r>
            <a:r>
              <a:rPr lang="en-US" altLang="ja-JP" sz="1867" b="1" dirty="0">
                <a:solidFill>
                  <a:srgbClr val="C00000"/>
                </a:solidFill>
                <a:latin typeface="Arial" panose="020B0604020202020204" pitchFamily="34" charset="0"/>
              </a:rPr>
              <a:t>with ~0.1 MeV accuracy</a:t>
            </a:r>
            <a:endParaRPr lang="en-US" altLang="ja-JP" sz="1867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89813C2-DE13-BAA1-D599-07BDFAA5D346}"/>
              </a:ext>
            </a:extLst>
          </p:cNvPr>
          <p:cNvSpPr/>
          <p:nvPr/>
        </p:nvSpPr>
        <p:spPr>
          <a:xfrm>
            <a:off x="11334447" y="-79474"/>
            <a:ext cx="52770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59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49"/>
    </mc:Choice>
    <mc:Fallback xmlns="">
      <p:transition spd="slow" advTm="114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83F58C-97F1-F585-B6B7-89C7A283DE62}"/>
              </a:ext>
            </a:extLst>
          </p:cNvPr>
          <p:cNvSpPr txBox="1"/>
          <p:nvPr/>
        </p:nvSpPr>
        <p:spPr>
          <a:xfrm>
            <a:off x="1888749" y="243407"/>
            <a:ext cx="5689137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733" b="1" u="sng" kern="0">
                <a:cs typeface="Arial" panose="020B0604020202020204" pitchFamily="34" charset="0"/>
              </a:rPr>
              <a:t>Experimental Plans</a:t>
            </a:r>
            <a:endParaRPr lang="ja-JP" altLang="en-US" sz="3733" u="sng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D0D46B-9A2A-B337-D300-238C085EAD83}"/>
              </a:ext>
            </a:extLst>
          </p:cNvPr>
          <p:cNvSpPr txBox="1"/>
          <p:nvPr/>
        </p:nvSpPr>
        <p:spPr>
          <a:xfrm>
            <a:off x="-146996" y="879521"/>
            <a:ext cx="3500872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733" b="1" u="sng" kern="0" dirty="0">
                <a:cs typeface="Arial" panose="020B0604020202020204" pitchFamily="34" charset="0"/>
              </a:rPr>
              <a:t>JLab</a:t>
            </a:r>
            <a:r>
              <a:rPr lang="en-US" altLang="ja-JP" sz="3733" b="1" kern="0" dirty="0">
                <a:cs typeface="Arial" panose="020B0604020202020204" pitchFamily="34" charset="0"/>
              </a:rPr>
              <a:t>  </a:t>
            </a:r>
            <a:r>
              <a:rPr lang="en-US" altLang="ja-JP" sz="2667" b="1" kern="0" dirty="0">
                <a:cs typeface="Arial" panose="020B0604020202020204" pitchFamily="34" charset="0"/>
              </a:rPr>
              <a:t>@Hall C</a:t>
            </a:r>
            <a:endParaRPr lang="ja-JP" altLang="en-US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296E89-D1D0-1BF9-56E5-B6431328A2EC}"/>
              </a:ext>
            </a:extLst>
          </p:cNvPr>
          <p:cNvSpPr txBox="1"/>
          <p:nvPr/>
        </p:nvSpPr>
        <p:spPr>
          <a:xfrm>
            <a:off x="1634456" y="1477815"/>
            <a:ext cx="6096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667"/>
              <a:t>E12-15-008:  </a:t>
            </a:r>
            <a:r>
              <a:rPr lang="en-US" altLang="ja-JP" sz="2667" baseline="30000"/>
              <a:t>40,48</a:t>
            </a:r>
            <a:r>
              <a:rPr lang="en-US" altLang="ja-JP" sz="2667"/>
              <a:t>Ca(</a:t>
            </a:r>
            <a:r>
              <a:rPr lang="ja-JP" altLang="en-US" sz="2667"/>
              <a:t>𝑒</a:t>
            </a:r>
            <a:r>
              <a:rPr lang="en-US" altLang="ja-JP" sz="2667"/>
              <a:t>,</a:t>
            </a:r>
            <a:r>
              <a:rPr lang="ja-JP" altLang="en-US" sz="2667"/>
              <a:t>𝑒</a:t>
            </a:r>
            <a:r>
              <a:rPr lang="en-US" altLang="ja-JP" sz="2667"/>
              <a:t>’</a:t>
            </a:r>
            <a:r>
              <a:rPr lang="ja-JP" altLang="en-US" sz="2667"/>
              <a:t>𝐾</a:t>
            </a:r>
            <a:r>
              <a:rPr lang="en-US" altLang="ja-JP" sz="2667" baseline="30000"/>
              <a:t>+</a:t>
            </a:r>
            <a:r>
              <a:rPr lang="en-US" altLang="ja-JP" sz="2667"/>
              <a:t>)</a:t>
            </a:r>
            <a:r>
              <a:rPr lang="ja-JP" altLang="en-US" sz="2667"/>
              <a:t> </a:t>
            </a:r>
            <a:r>
              <a:rPr lang="en-US" altLang="ja-JP" sz="2667" baseline="30000"/>
              <a:t>40,48</a:t>
            </a:r>
            <a:r>
              <a:rPr lang="en-US" altLang="ja-JP" sz="2667" baseline="-25000">
                <a:latin typeface="Symbol" panose="05050102010706020507" pitchFamily="18" charset="2"/>
              </a:rPr>
              <a:t>L</a:t>
            </a:r>
            <a:r>
              <a:rPr lang="en-US" altLang="ja-JP" sz="2667"/>
              <a:t>K</a:t>
            </a:r>
            <a:endParaRPr lang="ja-JP" altLang="en-US" sz="2667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6202CE-4A2F-E391-BD10-02906C315E3D}"/>
              </a:ext>
            </a:extLst>
          </p:cNvPr>
          <p:cNvSpPr txBox="1"/>
          <p:nvPr/>
        </p:nvSpPr>
        <p:spPr>
          <a:xfrm>
            <a:off x="1625989" y="1987854"/>
            <a:ext cx="6096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667" dirty="0"/>
              <a:t>E12-18-013:  </a:t>
            </a:r>
            <a:r>
              <a:rPr lang="en-US" altLang="ja-JP" sz="2667" baseline="30000" dirty="0"/>
              <a:t>208</a:t>
            </a:r>
            <a:r>
              <a:rPr lang="en-US" altLang="ja-JP" sz="2667" dirty="0"/>
              <a:t>Pb (</a:t>
            </a:r>
            <a:r>
              <a:rPr lang="ja-JP" altLang="en-US" sz="2667" dirty="0"/>
              <a:t>𝑒</a:t>
            </a:r>
            <a:r>
              <a:rPr lang="en-US" altLang="ja-JP" sz="2667" dirty="0"/>
              <a:t>,</a:t>
            </a:r>
            <a:r>
              <a:rPr lang="ja-JP" altLang="en-US" sz="2667" dirty="0"/>
              <a:t>𝑒</a:t>
            </a:r>
            <a:r>
              <a:rPr lang="en-US" altLang="ja-JP" sz="2667" dirty="0"/>
              <a:t>’</a:t>
            </a:r>
            <a:r>
              <a:rPr lang="ja-JP" altLang="en-US" sz="2667" dirty="0"/>
              <a:t>𝐾</a:t>
            </a:r>
            <a:r>
              <a:rPr lang="en-US" altLang="ja-JP" sz="2667" baseline="30000" dirty="0"/>
              <a:t>+</a:t>
            </a:r>
            <a:r>
              <a:rPr lang="en-US" altLang="ja-JP" sz="2667" dirty="0"/>
              <a:t>)</a:t>
            </a:r>
            <a:r>
              <a:rPr lang="ja-JP" altLang="en-US" sz="2667" dirty="0"/>
              <a:t> </a:t>
            </a:r>
            <a:r>
              <a:rPr lang="en-US" altLang="ja-JP" sz="2667" baseline="30000" dirty="0"/>
              <a:t>208</a:t>
            </a:r>
            <a:r>
              <a:rPr lang="en-US" altLang="ja-JP" sz="2667" baseline="-25000" dirty="0">
                <a:latin typeface="Symbol" panose="05050102010706020507" pitchFamily="18" charset="2"/>
              </a:rPr>
              <a:t>L</a:t>
            </a:r>
            <a:r>
              <a:rPr lang="en-US" altLang="ja-JP" sz="2667" dirty="0"/>
              <a:t>Tl</a:t>
            </a:r>
            <a:endParaRPr lang="ja-JP" altLang="en-US" sz="2667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314B6A6-3B8E-ED6A-3850-3FE592CC2289}"/>
              </a:ext>
            </a:extLst>
          </p:cNvPr>
          <p:cNvSpPr txBox="1"/>
          <p:nvPr/>
        </p:nvSpPr>
        <p:spPr>
          <a:xfrm>
            <a:off x="122022" y="4281934"/>
            <a:ext cx="6208293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667" dirty="0"/>
              <a:t>P84:   (</a:t>
            </a:r>
            <a:r>
              <a:rPr lang="en-US" altLang="ja-JP" sz="2667" dirty="0">
                <a:latin typeface="Symbol" panose="05050102010706020507" pitchFamily="18" charset="2"/>
              </a:rPr>
              <a:t>p</a:t>
            </a:r>
            <a:r>
              <a:rPr lang="en-US" altLang="ja-JP" sz="2667" baseline="30000" dirty="0"/>
              <a:t>+</a:t>
            </a:r>
            <a:r>
              <a:rPr lang="en-US" altLang="ja-JP" sz="2667" dirty="0"/>
              <a:t>,</a:t>
            </a:r>
            <a:r>
              <a:rPr lang="ja-JP" altLang="en-US" sz="2667" dirty="0"/>
              <a:t>𝐾</a:t>
            </a:r>
            <a:r>
              <a:rPr lang="en-US" altLang="ja-JP" sz="2667" baseline="30000" dirty="0"/>
              <a:t>+</a:t>
            </a:r>
            <a:r>
              <a:rPr lang="en-US" altLang="ja-JP" sz="2667" dirty="0"/>
              <a:t>) ...</a:t>
            </a:r>
            <a:r>
              <a:rPr lang="en-US" altLang="ja-JP" sz="2667" baseline="30000" dirty="0"/>
              <a:t>12</a:t>
            </a:r>
            <a:r>
              <a:rPr lang="en-US" altLang="ja-JP" sz="2667" baseline="-25000" dirty="0">
                <a:latin typeface="Symbol" panose="05050102010706020507" pitchFamily="18" charset="2"/>
              </a:rPr>
              <a:t>L</a:t>
            </a:r>
            <a:r>
              <a:rPr lang="en-US" altLang="ja-JP" sz="2667" dirty="0"/>
              <a:t>C, </a:t>
            </a:r>
            <a:r>
              <a:rPr lang="en-US" altLang="ja-JP" sz="2667" baseline="30000" dirty="0"/>
              <a:t>28</a:t>
            </a:r>
            <a:r>
              <a:rPr lang="en-US" altLang="ja-JP" sz="2667" baseline="-25000" dirty="0">
                <a:latin typeface="Symbol" panose="05050102010706020507" pitchFamily="18" charset="2"/>
              </a:rPr>
              <a:t>L</a:t>
            </a:r>
            <a:r>
              <a:rPr lang="en-US" altLang="ja-JP" sz="2667" dirty="0"/>
              <a:t>Si,</a:t>
            </a:r>
            <a:r>
              <a:rPr lang="en-US" altLang="ja-JP" sz="2667" baseline="30000" dirty="0"/>
              <a:t> 40</a:t>
            </a:r>
            <a:r>
              <a:rPr lang="en-US" altLang="ja-JP" sz="2667" baseline="-25000" dirty="0">
                <a:latin typeface="Symbol" panose="05050102010706020507" pitchFamily="18" charset="2"/>
              </a:rPr>
              <a:t>L</a:t>
            </a:r>
            <a:r>
              <a:rPr lang="en-US" altLang="ja-JP" sz="2667" dirty="0"/>
              <a:t>Ca,</a:t>
            </a:r>
          </a:p>
          <a:p>
            <a:r>
              <a:rPr lang="en-US" altLang="ja-JP" sz="2667" dirty="0"/>
              <a:t>                   </a:t>
            </a:r>
            <a:r>
              <a:rPr lang="en-US" altLang="ja-JP" sz="2667" baseline="30000" dirty="0"/>
              <a:t>51</a:t>
            </a:r>
            <a:r>
              <a:rPr lang="en-US" altLang="ja-JP" sz="2667" baseline="-25000" dirty="0">
                <a:latin typeface="Symbol" panose="05050102010706020507" pitchFamily="18" charset="2"/>
              </a:rPr>
              <a:t>L</a:t>
            </a:r>
            <a:r>
              <a:rPr lang="en-US" altLang="ja-JP" sz="2667" dirty="0"/>
              <a:t>V,  </a:t>
            </a:r>
            <a:r>
              <a:rPr lang="en-US" altLang="ja-JP" sz="2667" baseline="30000" dirty="0"/>
              <a:t>89</a:t>
            </a:r>
            <a:r>
              <a:rPr lang="en-US" altLang="ja-JP" sz="2667" baseline="-25000" dirty="0">
                <a:latin typeface="Symbol" panose="05050102010706020507" pitchFamily="18" charset="2"/>
              </a:rPr>
              <a:t>L</a:t>
            </a:r>
            <a:r>
              <a:rPr lang="en-US" altLang="ja-JP" sz="2667" dirty="0"/>
              <a:t>Y, </a:t>
            </a:r>
            <a:r>
              <a:rPr lang="en-US" altLang="ja-JP" sz="2667" baseline="30000" dirty="0"/>
              <a:t>139</a:t>
            </a:r>
            <a:r>
              <a:rPr lang="en-US" altLang="ja-JP" sz="2667" baseline="-25000" dirty="0">
                <a:latin typeface="Symbol" panose="05050102010706020507" pitchFamily="18" charset="2"/>
              </a:rPr>
              <a:t>L</a:t>
            </a:r>
            <a:r>
              <a:rPr lang="en-US" altLang="ja-JP" sz="2667" dirty="0"/>
              <a:t>La,</a:t>
            </a:r>
            <a:r>
              <a:rPr lang="en-US" altLang="ja-JP" sz="2667" baseline="30000" dirty="0"/>
              <a:t> 208</a:t>
            </a:r>
            <a:r>
              <a:rPr lang="en-US" altLang="ja-JP" sz="2667" baseline="-25000" dirty="0">
                <a:latin typeface="Symbol" panose="05050102010706020507" pitchFamily="18" charset="2"/>
              </a:rPr>
              <a:t>L</a:t>
            </a:r>
            <a:r>
              <a:rPr lang="en-US" altLang="ja-JP" sz="2667" dirty="0"/>
              <a:t>Pb     </a:t>
            </a:r>
            <a:endParaRPr lang="ja-JP" altLang="en-US" sz="2667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82B33A5-9D38-405E-A966-85E0179CC02C}"/>
              </a:ext>
            </a:extLst>
          </p:cNvPr>
          <p:cNvSpPr txBox="1"/>
          <p:nvPr/>
        </p:nvSpPr>
        <p:spPr>
          <a:xfrm>
            <a:off x="1771168" y="253434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T=1 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dirty="0">
                <a:solidFill>
                  <a:srgbClr val="C00000"/>
                </a:solidFill>
              </a:rPr>
              <a:t>NN force  </a:t>
            </a:r>
            <a:r>
              <a:rPr lang="en-US" altLang="ja-JP" sz="2400" dirty="0">
                <a:solidFill>
                  <a:srgbClr val="C00000"/>
                </a:solidFill>
              </a:rPr>
              <a:t>=&gt;</a:t>
            </a:r>
            <a:r>
              <a:rPr lang="ja-JP" altLang="en-US" sz="2400" dirty="0">
                <a:solidFill>
                  <a:srgbClr val="C00000"/>
                </a:solidFill>
              </a:rPr>
              <a:t> </a:t>
            </a:r>
            <a:r>
              <a:rPr lang="en-US" altLang="ja-JP" sz="2400" b="1" dirty="0" err="1">
                <a:solidFill>
                  <a:srgbClr val="C0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dirty="0" err="1">
                <a:solidFill>
                  <a:srgbClr val="C00000"/>
                </a:solidFill>
              </a:rPr>
              <a:t>nn</a:t>
            </a:r>
            <a:r>
              <a:rPr lang="en-US" altLang="ja-JP" sz="2400" b="1" dirty="0">
                <a:solidFill>
                  <a:srgbClr val="C00000"/>
                </a:solidFill>
              </a:rPr>
              <a:t> force in NS </a:t>
            </a:r>
            <a:endParaRPr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3D0202C-0782-54CC-7633-4CCC872A495E}"/>
              </a:ext>
            </a:extLst>
          </p:cNvPr>
          <p:cNvSpPr txBox="1"/>
          <p:nvPr/>
        </p:nvSpPr>
        <p:spPr>
          <a:xfrm>
            <a:off x="1319022" y="5244377"/>
            <a:ext cx="3475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Symbol" panose="05050102010706020507" pitchFamily="18" charset="2"/>
              </a:rPr>
              <a:t>D</a:t>
            </a:r>
            <a:r>
              <a:rPr lang="en-US" altLang="ja-JP" sz="2400" dirty="0"/>
              <a:t>M &lt; 400 keV (FWHM)</a:t>
            </a:r>
            <a:endParaRPr lang="ja-JP" altLang="en-US" sz="2400" dirty="0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BA588455-B47E-8B1A-4120-BDB5F9C4C71B}"/>
              </a:ext>
            </a:extLst>
          </p:cNvPr>
          <p:cNvGrpSpPr/>
          <p:nvPr/>
        </p:nvGrpSpPr>
        <p:grpSpPr>
          <a:xfrm>
            <a:off x="7265018" y="-16283"/>
            <a:ext cx="4981797" cy="3085753"/>
            <a:chOff x="5441799" y="581285"/>
            <a:chExt cx="3736348" cy="231431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17FCB529-F969-1C5E-29D9-B738BCF2F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0727" y="581285"/>
              <a:ext cx="3156764" cy="2314315"/>
            </a:xfrm>
            <a:prstGeom prst="rect">
              <a:avLst/>
            </a:prstGeom>
          </p:spPr>
        </p:pic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70E4CEE3-3531-6B7E-FADE-D2D231B10ECB}"/>
                </a:ext>
              </a:extLst>
            </p:cNvPr>
            <p:cNvGrpSpPr/>
            <p:nvPr/>
          </p:nvGrpSpPr>
          <p:grpSpPr>
            <a:xfrm>
              <a:off x="7032417" y="1398175"/>
              <a:ext cx="1892693" cy="1331335"/>
              <a:chOff x="7174411" y="1398176"/>
              <a:chExt cx="1904809" cy="1306696"/>
            </a:xfrm>
          </p:grpSpPr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211FACC5-9A7E-6995-44E2-B31D07FF2217}"/>
                  </a:ext>
                </a:extLst>
              </p:cNvPr>
              <p:cNvSpPr/>
              <p:nvPr/>
            </p:nvSpPr>
            <p:spPr>
              <a:xfrm>
                <a:off x="7174411" y="1398176"/>
                <a:ext cx="1832703" cy="1306696"/>
              </a:xfrm>
              <a:custGeom>
                <a:avLst/>
                <a:gdLst>
                  <a:gd name="connsiteX0" fmla="*/ 3903 w 1832703"/>
                  <a:gd name="connsiteY0" fmla="*/ 1306696 h 1306696"/>
                  <a:gd name="connsiteX1" fmla="*/ 53182 w 1832703"/>
                  <a:gd name="connsiteY1" fmla="*/ 1087678 h 1306696"/>
                  <a:gd name="connsiteX2" fmla="*/ 376233 w 1832703"/>
                  <a:gd name="connsiteY2" fmla="*/ 323853 h 1306696"/>
                  <a:gd name="connsiteX3" fmla="*/ 633579 w 1832703"/>
                  <a:gd name="connsiteY3" fmla="*/ 55556 h 1306696"/>
                  <a:gd name="connsiteX4" fmla="*/ 975795 w 1832703"/>
                  <a:gd name="connsiteY4" fmla="*/ 801 h 1306696"/>
                  <a:gd name="connsiteX5" fmla="*/ 1832703 w 1832703"/>
                  <a:gd name="connsiteY5" fmla="*/ 74720 h 130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2703" h="1306696">
                    <a:moveTo>
                      <a:pt x="3903" y="1306696"/>
                    </a:moveTo>
                    <a:cubicBezTo>
                      <a:pt x="-2485" y="1279090"/>
                      <a:pt x="-8873" y="1251485"/>
                      <a:pt x="53182" y="1087678"/>
                    </a:cubicBezTo>
                    <a:cubicBezTo>
                      <a:pt x="115237" y="923871"/>
                      <a:pt x="279500" y="495873"/>
                      <a:pt x="376233" y="323853"/>
                    </a:cubicBezTo>
                    <a:cubicBezTo>
                      <a:pt x="472966" y="151833"/>
                      <a:pt x="533652" y="109398"/>
                      <a:pt x="633579" y="55556"/>
                    </a:cubicBezTo>
                    <a:cubicBezTo>
                      <a:pt x="733506" y="1714"/>
                      <a:pt x="775941" y="-2393"/>
                      <a:pt x="975795" y="801"/>
                    </a:cubicBezTo>
                    <a:cubicBezTo>
                      <a:pt x="1175649" y="3995"/>
                      <a:pt x="1504176" y="39357"/>
                      <a:pt x="1832703" y="74720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/>
              </a:p>
            </p:txBody>
          </p:sp>
          <p:cxnSp>
            <p:nvCxnSpPr>
              <p:cNvPr id="23" name="直線矢印コネクタ 22">
                <a:extLst>
                  <a:ext uri="{FF2B5EF4-FFF2-40B4-BE49-F238E27FC236}">
                    <a16:creationId xmlns:a16="http://schemas.microsoft.com/office/drawing/2014/main" id="{C6625FDD-5014-345E-B8FA-076393ABED9D}"/>
                  </a:ext>
                </a:extLst>
              </p:cNvPr>
              <p:cNvCxnSpPr/>
              <p:nvPr/>
            </p:nvCxnSpPr>
            <p:spPr>
              <a:xfrm>
                <a:off x="8857464" y="1450994"/>
                <a:ext cx="221756" cy="355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64002CD3-AFCE-7B12-F7F7-A5AFB675ADDD}"/>
                </a:ext>
              </a:extLst>
            </p:cNvPr>
            <p:cNvGrpSpPr/>
            <p:nvPr/>
          </p:nvGrpSpPr>
          <p:grpSpPr>
            <a:xfrm>
              <a:off x="5742134" y="861202"/>
              <a:ext cx="1295758" cy="1851883"/>
              <a:chOff x="5896244" y="861202"/>
              <a:chExt cx="1295758" cy="1851883"/>
            </a:xfrm>
          </p:grpSpPr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232A64AB-8CF7-4D86-7BB2-70D2FA82B06A}"/>
                  </a:ext>
                </a:extLst>
              </p:cNvPr>
              <p:cNvSpPr/>
              <p:nvPr/>
            </p:nvSpPr>
            <p:spPr>
              <a:xfrm>
                <a:off x="5976453" y="878810"/>
                <a:ext cx="1215549" cy="1834275"/>
              </a:xfrm>
              <a:custGeom>
                <a:avLst/>
                <a:gdLst>
                  <a:gd name="connsiteX0" fmla="*/ 1215549 w 1215549"/>
                  <a:gd name="connsiteY0" fmla="*/ 1834275 h 1834275"/>
                  <a:gd name="connsiteX1" fmla="*/ 1163533 w 1215549"/>
                  <a:gd name="connsiteY1" fmla="*/ 1516699 h 1834275"/>
                  <a:gd name="connsiteX2" fmla="*/ 1097827 w 1215549"/>
                  <a:gd name="connsiteY2" fmla="*/ 1207336 h 1834275"/>
                  <a:gd name="connsiteX3" fmla="*/ 971892 w 1215549"/>
                  <a:gd name="connsiteY3" fmla="*/ 728234 h 1834275"/>
                  <a:gd name="connsiteX4" fmla="*/ 829530 w 1215549"/>
                  <a:gd name="connsiteY4" fmla="*/ 479101 h 1834275"/>
                  <a:gd name="connsiteX5" fmla="*/ 599561 w 1215549"/>
                  <a:gd name="connsiteY5" fmla="*/ 303887 h 1834275"/>
                  <a:gd name="connsiteX6" fmla="*/ 0 w 1215549"/>
                  <a:gd name="connsiteY6" fmla="*/ 8213 h 1834275"/>
                  <a:gd name="connsiteX7" fmla="*/ 0 w 1215549"/>
                  <a:gd name="connsiteY7" fmla="*/ 8213 h 1834275"/>
                  <a:gd name="connsiteX8" fmla="*/ 5475 w 1215549"/>
                  <a:gd name="connsiteY8" fmla="*/ 0 h 183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549" h="1834275">
                    <a:moveTo>
                      <a:pt x="1215549" y="1834275"/>
                    </a:moveTo>
                    <a:cubicBezTo>
                      <a:pt x="1199351" y="1727732"/>
                      <a:pt x="1183153" y="1621189"/>
                      <a:pt x="1163533" y="1516699"/>
                    </a:cubicBezTo>
                    <a:cubicBezTo>
                      <a:pt x="1143913" y="1412209"/>
                      <a:pt x="1129767" y="1338747"/>
                      <a:pt x="1097827" y="1207336"/>
                    </a:cubicBezTo>
                    <a:cubicBezTo>
                      <a:pt x="1065887" y="1075925"/>
                      <a:pt x="1016608" y="849606"/>
                      <a:pt x="971892" y="728234"/>
                    </a:cubicBezTo>
                    <a:cubicBezTo>
                      <a:pt x="927176" y="606862"/>
                      <a:pt x="891585" y="549825"/>
                      <a:pt x="829530" y="479101"/>
                    </a:cubicBezTo>
                    <a:cubicBezTo>
                      <a:pt x="767475" y="408377"/>
                      <a:pt x="737816" y="382368"/>
                      <a:pt x="599561" y="303887"/>
                    </a:cubicBezTo>
                    <a:cubicBezTo>
                      <a:pt x="461306" y="225406"/>
                      <a:pt x="0" y="8213"/>
                      <a:pt x="0" y="8213"/>
                    </a:cubicBezTo>
                    <a:lnTo>
                      <a:pt x="0" y="8213"/>
                    </a:lnTo>
                    <a:lnTo>
                      <a:pt x="5475" y="0"/>
                    </a:ln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/>
              </a:p>
            </p:txBody>
          </p:sp>
          <p:cxnSp>
            <p:nvCxnSpPr>
              <p:cNvPr id="28" name="直線矢印コネクタ 27">
                <a:extLst>
                  <a:ext uri="{FF2B5EF4-FFF2-40B4-BE49-F238E27FC236}">
                    <a16:creationId xmlns:a16="http://schemas.microsoft.com/office/drawing/2014/main" id="{F007F80D-C336-5688-790F-D4FA4F338E3A}"/>
                  </a:ext>
                </a:extLst>
              </p:cNvPr>
              <p:cNvCxnSpPr/>
              <p:nvPr/>
            </p:nvCxnSpPr>
            <p:spPr>
              <a:xfrm flipH="1" flipV="1">
                <a:off x="5896244" y="861202"/>
                <a:ext cx="191641" cy="61285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4D643257-435D-888B-F08B-57C077C0E1F7}"/>
                </a:ext>
              </a:extLst>
            </p:cNvPr>
            <p:cNvSpPr txBox="1"/>
            <p:nvPr/>
          </p:nvSpPr>
          <p:spPr>
            <a:xfrm>
              <a:off x="5441799" y="727888"/>
              <a:ext cx="417571" cy="3154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133" b="1">
                  <a:solidFill>
                    <a:srgbClr val="0000FF"/>
                  </a:solidFill>
                </a:rPr>
                <a:t>𝑒</a:t>
              </a:r>
              <a:r>
                <a:rPr lang="en-US" altLang="ja-JP" sz="2133" b="1" baseline="30000">
                  <a:solidFill>
                    <a:srgbClr val="0000FF"/>
                  </a:solidFill>
                </a:rPr>
                <a:t>-</a:t>
              </a:r>
              <a:endParaRPr lang="ja-JP" altLang="en-US" sz="2133" b="1" baseline="30000">
                <a:solidFill>
                  <a:srgbClr val="0000FF"/>
                </a:solidFill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F5E83F1F-81F8-D899-C16A-8717BDE72898}"/>
                </a:ext>
              </a:extLst>
            </p:cNvPr>
            <p:cNvSpPr txBox="1"/>
            <p:nvPr/>
          </p:nvSpPr>
          <p:spPr>
            <a:xfrm>
              <a:off x="8731154" y="1457662"/>
              <a:ext cx="446993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400">
                  <a:solidFill>
                    <a:srgbClr val="C00000"/>
                  </a:solidFill>
                </a:rPr>
                <a:t>𝐾</a:t>
              </a:r>
              <a:r>
                <a:rPr lang="en-US" altLang="ja-JP" sz="2400" baseline="30000">
                  <a:solidFill>
                    <a:srgbClr val="C00000"/>
                  </a:solidFill>
                </a:rPr>
                <a:t>+</a:t>
              </a:r>
              <a:endParaRPr lang="ja-JP" altLang="en-US" sz="2400">
                <a:solidFill>
                  <a:srgbClr val="C00000"/>
                </a:solidFill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4E1EA49-6BCE-C19B-490D-F3BE63C5D6AC}"/>
              </a:ext>
            </a:extLst>
          </p:cNvPr>
          <p:cNvGrpSpPr/>
          <p:nvPr/>
        </p:nvGrpSpPr>
        <p:grpSpPr>
          <a:xfrm>
            <a:off x="6390461" y="3040882"/>
            <a:ext cx="5801539" cy="3752789"/>
            <a:chOff x="4445223" y="2000250"/>
            <a:chExt cx="4859236" cy="3143250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11D36F50-C087-52B4-968E-F8883DAD0A8A}"/>
                </a:ext>
              </a:extLst>
            </p:cNvPr>
            <p:cNvGrpSpPr/>
            <p:nvPr/>
          </p:nvGrpSpPr>
          <p:grpSpPr>
            <a:xfrm>
              <a:off x="4453666" y="2000250"/>
              <a:ext cx="4850793" cy="3143250"/>
              <a:chOff x="3744096" y="1521980"/>
              <a:chExt cx="5560363" cy="3621520"/>
            </a:xfrm>
          </p:grpSpPr>
          <p:sp>
            <p:nvSpPr>
              <p:cNvPr id="41" name="右矢印 1">
                <a:extLst>
                  <a:ext uri="{FF2B5EF4-FFF2-40B4-BE49-F238E27FC236}">
                    <a16:creationId xmlns:a16="http://schemas.microsoft.com/office/drawing/2014/main" id="{4E1A8482-4FA6-D2B4-2917-B47F33E51B6D}"/>
                  </a:ext>
                </a:extLst>
              </p:cNvPr>
              <p:cNvSpPr/>
              <p:nvPr/>
            </p:nvSpPr>
            <p:spPr>
              <a:xfrm>
                <a:off x="4028930" y="2631779"/>
                <a:ext cx="296562" cy="481913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133"/>
              </a:p>
            </p:txBody>
          </p:sp>
          <p:grpSp>
            <p:nvGrpSpPr>
              <p:cNvPr id="42" name="グループ化 41">
                <a:extLst>
                  <a:ext uri="{FF2B5EF4-FFF2-40B4-BE49-F238E27FC236}">
                    <a16:creationId xmlns:a16="http://schemas.microsoft.com/office/drawing/2014/main" id="{2BBAE839-53D1-5A57-EFB6-333A47C374AC}"/>
                  </a:ext>
                </a:extLst>
              </p:cNvPr>
              <p:cNvGrpSpPr/>
              <p:nvPr/>
            </p:nvGrpSpPr>
            <p:grpSpPr>
              <a:xfrm>
                <a:off x="3744096" y="1852597"/>
                <a:ext cx="5369549" cy="3290903"/>
                <a:chOff x="3744096" y="1852597"/>
                <a:chExt cx="5369549" cy="3290903"/>
              </a:xfrm>
            </p:grpSpPr>
            <p:pic>
              <p:nvPicPr>
                <p:cNvPr id="48" name="図 47" descr="ダイアグラム&#10;&#10;自動的に生成された説明">
                  <a:extLst>
                    <a:ext uri="{FF2B5EF4-FFF2-40B4-BE49-F238E27FC236}">
                      <a16:creationId xmlns:a16="http://schemas.microsoft.com/office/drawing/2014/main" id="{DCC0D0F8-F425-0C4D-4F3A-1385C42BB4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2517" t="25602" r="31800" b="14337"/>
                <a:stretch/>
              </p:blipFill>
              <p:spPr>
                <a:xfrm>
                  <a:off x="3744096" y="1852597"/>
                  <a:ext cx="5297469" cy="3290903"/>
                </a:xfrm>
                <a:prstGeom prst="rect">
                  <a:avLst/>
                </a:prstGeom>
              </p:spPr>
            </p:pic>
            <p:sp>
              <p:nvSpPr>
                <p:cNvPr id="49" name="四角形: 角を丸くする 48">
                  <a:extLst>
                    <a:ext uri="{FF2B5EF4-FFF2-40B4-BE49-F238E27FC236}">
                      <a16:creationId xmlns:a16="http://schemas.microsoft.com/office/drawing/2014/main" id="{FB1C8517-8876-9956-5EF4-8CE4475BBAF3}"/>
                    </a:ext>
                  </a:extLst>
                </p:cNvPr>
                <p:cNvSpPr/>
                <p:nvPr/>
              </p:nvSpPr>
              <p:spPr>
                <a:xfrm>
                  <a:off x="6147515" y="2084665"/>
                  <a:ext cx="2455572" cy="1409800"/>
                </a:xfrm>
                <a:prstGeom prst="round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133"/>
                </a:p>
              </p:txBody>
            </p:sp>
            <p:sp>
              <p:nvSpPr>
                <p:cNvPr id="50" name="四角形: 角を丸くする 49">
                  <a:extLst>
                    <a:ext uri="{FF2B5EF4-FFF2-40B4-BE49-F238E27FC236}">
                      <a16:creationId xmlns:a16="http://schemas.microsoft.com/office/drawing/2014/main" id="{3B592DAE-1EAC-09BC-EE3C-C73916DC49EE}"/>
                    </a:ext>
                  </a:extLst>
                </p:cNvPr>
                <p:cNvSpPr/>
                <p:nvPr/>
              </p:nvSpPr>
              <p:spPr>
                <a:xfrm>
                  <a:off x="4504977" y="2806039"/>
                  <a:ext cx="1653093" cy="406940"/>
                </a:xfrm>
                <a:prstGeom prst="round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133"/>
                </a:p>
              </p:txBody>
            </p:sp>
            <p:sp>
              <p:nvSpPr>
                <p:cNvPr id="51" name="四角形: 角を丸くする 50">
                  <a:extLst>
                    <a:ext uri="{FF2B5EF4-FFF2-40B4-BE49-F238E27FC236}">
                      <a16:creationId xmlns:a16="http://schemas.microsoft.com/office/drawing/2014/main" id="{9FA8CA8B-C553-D393-EDA4-E75D3E46FB54}"/>
                    </a:ext>
                  </a:extLst>
                </p:cNvPr>
                <p:cNvSpPr/>
                <p:nvPr/>
              </p:nvSpPr>
              <p:spPr>
                <a:xfrm>
                  <a:off x="4506787" y="2160237"/>
                  <a:ext cx="378225" cy="654830"/>
                </a:xfrm>
                <a:prstGeom prst="round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133"/>
                </a:p>
              </p:txBody>
            </p:sp>
            <p:sp>
              <p:nvSpPr>
                <p:cNvPr id="52" name="四角形: 角を丸くする 51">
                  <a:extLst>
                    <a:ext uri="{FF2B5EF4-FFF2-40B4-BE49-F238E27FC236}">
                      <a16:creationId xmlns:a16="http://schemas.microsoft.com/office/drawing/2014/main" id="{DFFA894F-A646-B874-1B44-FC169A369773}"/>
                    </a:ext>
                  </a:extLst>
                </p:cNvPr>
                <p:cNvSpPr/>
                <p:nvPr/>
              </p:nvSpPr>
              <p:spPr>
                <a:xfrm>
                  <a:off x="8098665" y="3494465"/>
                  <a:ext cx="207089" cy="205384"/>
                </a:xfrm>
                <a:prstGeom prst="round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133"/>
                </a:p>
              </p:txBody>
            </p:sp>
            <p:sp>
              <p:nvSpPr>
                <p:cNvPr id="53" name="四角形: 角を丸くする 52">
                  <a:extLst>
                    <a:ext uri="{FF2B5EF4-FFF2-40B4-BE49-F238E27FC236}">
                      <a16:creationId xmlns:a16="http://schemas.microsoft.com/office/drawing/2014/main" id="{8C8081B2-AAF8-D025-1FC5-22F1C4D2E056}"/>
                    </a:ext>
                  </a:extLst>
                </p:cNvPr>
                <p:cNvSpPr/>
                <p:nvPr/>
              </p:nvSpPr>
              <p:spPr>
                <a:xfrm rot="21091786">
                  <a:off x="8584616" y="3596434"/>
                  <a:ext cx="529029" cy="394291"/>
                </a:xfrm>
                <a:prstGeom prst="round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133"/>
                </a:p>
              </p:txBody>
            </p:sp>
            <p:sp>
              <p:nvSpPr>
                <p:cNvPr id="54" name="四角形: 角を丸くする 53">
                  <a:extLst>
                    <a:ext uri="{FF2B5EF4-FFF2-40B4-BE49-F238E27FC236}">
                      <a16:creationId xmlns:a16="http://schemas.microsoft.com/office/drawing/2014/main" id="{8AD54646-81D2-952D-E7CB-A75C429638A2}"/>
                    </a:ext>
                  </a:extLst>
                </p:cNvPr>
                <p:cNvSpPr/>
                <p:nvPr/>
              </p:nvSpPr>
              <p:spPr>
                <a:xfrm rot="20908804">
                  <a:off x="8704015" y="3491631"/>
                  <a:ext cx="347898" cy="103775"/>
                </a:xfrm>
                <a:prstGeom prst="round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133"/>
                </a:p>
              </p:txBody>
            </p:sp>
          </p:grpSp>
          <p:sp>
            <p:nvSpPr>
              <p:cNvPr id="43" name="四角形: 角を丸くする 42">
                <a:extLst>
                  <a:ext uri="{FF2B5EF4-FFF2-40B4-BE49-F238E27FC236}">
                    <a16:creationId xmlns:a16="http://schemas.microsoft.com/office/drawing/2014/main" id="{3B02368B-BC82-19BC-9934-D55227A0FB40}"/>
                  </a:ext>
                </a:extLst>
              </p:cNvPr>
              <p:cNvSpPr/>
              <p:nvPr/>
            </p:nvSpPr>
            <p:spPr>
              <a:xfrm>
                <a:off x="4838686" y="2686608"/>
                <a:ext cx="1149302" cy="436099"/>
              </a:xfrm>
              <a:prstGeom prst="roundRect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133"/>
              </a:p>
            </p:txBody>
          </p:sp>
          <p:pic>
            <p:nvPicPr>
              <p:cNvPr id="44" name="図 43" descr="グラフ, ウォーターフォール図&#10;&#10;自動的に生成された説明">
                <a:extLst>
                  <a:ext uri="{FF2B5EF4-FFF2-40B4-BE49-F238E27FC236}">
                    <a16:creationId xmlns:a16="http://schemas.microsoft.com/office/drawing/2014/main" id="{F98DCF5B-D0C3-DABE-A906-59DBFA0B4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1461" y="1521980"/>
                <a:ext cx="4602998" cy="2034613"/>
              </a:xfrm>
              <a:prstGeom prst="rect">
                <a:avLst/>
              </a:prstGeom>
            </p:spPr>
          </p:pic>
          <p:grpSp>
            <p:nvGrpSpPr>
              <p:cNvPr id="45" name="グループ化 44">
                <a:extLst>
                  <a:ext uri="{FF2B5EF4-FFF2-40B4-BE49-F238E27FC236}">
                    <a16:creationId xmlns:a16="http://schemas.microsoft.com/office/drawing/2014/main" id="{94706061-4A62-7871-A784-0E949CAD5D99}"/>
                  </a:ext>
                </a:extLst>
              </p:cNvPr>
              <p:cNvGrpSpPr/>
              <p:nvPr/>
            </p:nvGrpSpPr>
            <p:grpSpPr>
              <a:xfrm>
                <a:off x="3833525" y="3209787"/>
                <a:ext cx="3183429" cy="1286274"/>
                <a:chOff x="691476" y="-224556"/>
                <a:chExt cx="3183429" cy="1286274"/>
              </a:xfrm>
            </p:grpSpPr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C2DFA87A-4226-230D-B615-CE8E18AA1BAF}"/>
                    </a:ext>
                  </a:extLst>
                </p:cNvPr>
                <p:cNvSpPr txBox="1"/>
                <p:nvPr/>
              </p:nvSpPr>
              <p:spPr>
                <a:xfrm>
                  <a:off x="732975" y="-224556"/>
                  <a:ext cx="3141930" cy="683125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533"/>
                    </a:lnSpc>
                  </a:pPr>
                  <a:r>
                    <a:rPr lang="en-US" altLang="ja-JP" sz="1867" b="1" dirty="0"/>
                    <a:t>Pion intensity </a:t>
                  </a:r>
                  <a:r>
                    <a:rPr lang="en-US" altLang="ja-JP" sz="1867" b="1" dirty="0">
                      <a:solidFill>
                        <a:srgbClr val="FF0000"/>
                      </a:solidFill>
                    </a:rPr>
                    <a:t>&gt; 2x10</a:t>
                  </a:r>
                  <a:r>
                    <a:rPr lang="en-US" altLang="ja-JP" sz="1867" b="1" baseline="30000" dirty="0">
                      <a:solidFill>
                        <a:srgbClr val="FF0000"/>
                      </a:solidFill>
                    </a:rPr>
                    <a:t>8</a:t>
                  </a:r>
                  <a:r>
                    <a:rPr lang="en-US" altLang="ja-JP" sz="1867" b="1" dirty="0">
                      <a:solidFill>
                        <a:srgbClr val="FF0000"/>
                      </a:solidFill>
                    </a:rPr>
                    <a:t>/spill</a:t>
                  </a:r>
                </a:p>
                <a:p>
                  <a:pPr>
                    <a:lnSpc>
                      <a:spcPts val="2533"/>
                    </a:lnSpc>
                  </a:pPr>
                  <a:r>
                    <a:rPr lang="en-US" altLang="ja-JP" sz="1867" b="1" dirty="0"/>
                    <a:t>Dispersion matching</a:t>
                  </a:r>
                </a:p>
              </p:txBody>
            </p:sp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5CD6C302-ED37-DC7C-C466-EBC3C6E593F1}"/>
                    </a:ext>
                  </a:extLst>
                </p:cNvPr>
                <p:cNvSpPr txBox="1"/>
                <p:nvPr/>
              </p:nvSpPr>
              <p:spPr>
                <a:xfrm>
                  <a:off x="691476" y="418071"/>
                  <a:ext cx="2397050" cy="643647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:pPr defTabSz="1219170">
                    <a:defRPr/>
                  </a:pPr>
                  <a:r>
                    <a:rPr lang="en-US" altLang="ja-JP" sz="1867" b="1" dirty="0"/>
                    <a:t> ΔM  ~ </a:t>
                  </a:r>
                  <a:r>
                    <a:rPr lang="en-US" altLang="ja-JP" sz="1867" b="1" dirty="0">
                      <a:solidFill>
                        <a:srgbClr val="FF0000"/>
                      </a:solidFill>
                    </a:rPr>
                    <a:t>0.3 MeV </a:t>
                  </a:r>
                  <a:r>
                    <a:rPr lang="en-US" altLang="ja-JP" sz="1333" b="1" dirty="0">
                      <a:solidFill>
                        <a:prstClr val="black"/>
                      </a:solidFill>
                      <a:latin typeface="Calibri" panose="020F0502020204030204"/>
                      <a:ea typeface="ＭＳ Ｐゴシック" panose="020B0600070205080204" pitchFamily="50" charset="-128"/>
                    </a:rPr>
                    <a:t>FWHM</a:t>
                  </a:r>
                </a:p>
                <a:p>
                  <a:r>
                    <a:rPr lang="en-US" altLang="ja-JP" sz="1867" dirty="0" err="1">
                      <a:latin typeface="Symbol" pitchFamily="2" charset="2"/>
                    </a:rPr>
                    <a:t>D</a:t>
                  </a:r>
                  <a:r>
                    <a:rPr lang="en-US" altLang="ja-JP" sz="1867" dirty="0" err="1"/>
                    <a:t>p</a:t>
                  </a:r>
                  <a:r>
                    <a:rPr lang="en-US" altLang="ja-JP" sz="1867" dirty="0"/>
                    <a:t>/p = 1/10000</a:t>
                  </a:r>
                  <a:endParaRPr lang="ja-JP" altLang="en-US" sz="1867" dirty="0"/>
                </a:p>
              </p:txBody>
            </p:sp>
          </p:grpSp>
        </p:grp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050BF17-E28F-6B87-46C1-692726B8C48E}"/>
                </a:ext>
              </a:extLst>
            </p:cNvPr>
            <p:cNvSpPr txBox="1"/>
            <p:nvPr/>
          </p:nvSpPr>
          <p:spPr>
            <a:xfrm>
              <a:off x="4445223" y="2161304"/>
              <a:ext cx="843639" cy="386680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bg1"/>
                  </a:solidFill>
                </a:rPr>
                <a:t>HIHR</a:t>
              </a:r>
              <a:endParaRPr lang="ja-JP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314B6A6-3B8E-ED6A-3850-3FE592CC2289}"/>
              </a:ext>
            </a:extLst>
          </p:cNvPr>
          <p:cNvSpPr txBox="1"/>
          <p:nvPr/>
        </p:nvSpPr>
        <p:spPr>
          <a:xfrm>
            <a:off x="181472" y="5790756"/>
            <a:ext cx="6208293" cy="789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133" dirty="0"/>
              <a:t>Together with </a:t>
            </a:r>
            <a:r>
              <a:rPr lang="en-US" altLang="ja-JP" sz="2133" dirty="0">
                <a:latin typeface="Symbol" panose="05050102010706020507" pitchFamily="18" charset="2"/>
              </a:rPr>
              <a:t>LN </a:t>
            </a:r>
            <a:r>
              <a:rPr lang="en-US" altLang="ja-JP" sz="2133" dirty="0"/>
              <a:t>scattering exp. (E86</a:t>
            </a:r>
            <a:r>
              <a:rPr lang="ja-JP" altLang="en-US" sz="2133" dirty="0"/>
              <a:t> </a:t>
            </a:r>
            <a:r>
              <a:rPr lang="en-US" altLang="ja-JP" sz="2133" dirty="0"/>
              <a:t>@K1.1),</a:t>
            </a:r>
          </a:p>
          <a:p>
            <a:r>
              <a:rPr lang="en-US" altLang="ja-JP" sz="2133" dirty="0"/>
              <a:t>those </a:t>
            </a:r>
            <a:r>
              <a:rPr lang="en-US" altLang="ja-JP" sz="2400" dirty="0"/>
              <a:t>B</a:t>
            </a:r>
            <a:r>
              <a:rPr lang="en-US" altLang="ja-JP" sz="2400" baseline="-25000" dirty="0">
                <a:latin typeface="Symbol" panose="05050102010706020507" pitchFamily="18" charset="2"/>
              </a:rPr>
              <a:t>L</a:t>
            </a:r>
            <a:r>
              <a:rPr lang="en-US" altLang="ja-JP" sz="2133" dirty="0"/>
              <a:t> values give info. on </a:t>
            </a:r>
            <a:r>
              <a:rPr lang="en-US" altLang="ja-JP" sz="2133" dirty="0">
                <a:latin typeface="Symbol" panose="05050102010706020507" pitchFamily="18" charset="2"/>
              </a:rPr>
              <a:t>LNN</a:t>
            </a:r>
            <a:r>
              <a:rPr lang="en-US" altLang="ja-JP" sz="2133" dirty="0"/>
              <a:t> strength.</a:t>
            </a:r>
            <a:endParaRPr lang="ja-JP" altLang="en-US" sz="2133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30197F-6C00-5531-8351-32449439E3E2}"/>
              </a:ext>
            </a:extLst>
          </p:cNvPr>
          <p:cNvSpPr txBox="1"/>
          <p:nvPr/>
        </p:nvSpPr>
        <p:spPr>
          <a:xfrm>
            <a:off x="110071" y="3146589"/>
            <a:ext cx="6911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733" b="1" u="sng" kern="0" dirty="0">
                <a:cs typeface="Arial" panose="020B0604020202020204" pitchFamily="34" charset="0"/>
              </a:rPr>
              <a:t>J-PARC</a:t>
            </a:r>
            <a:r>
              <a:rPr lang="ja-JP" altLang="en-US" sz="3200" b="1" kern="0" dirty="0">
                <a:cs typeface="Arial" panose="020B0604020202020204" pitchFamily="34" charset="0"/>
              </a:rPr>
              <a:t>　</a:t>
            </a:r>
            <a:r>
              <a:rPr lang="en-US" altLang="ja-JP" sz="2667" b="1" kern="0" dirty="0">
                <a:cs typeface="Arial" panose="020B0604020202020204" pitchFamily="34" charset="0"/>
              </a:rPr>
              <a:t>@HIHR line </a:t>
            </a:r>
          </a:p>
          <a:p>
            <a:r>
              <a:rPr lang="en-US" altLang="ja-JP" sz="2667" b="1" kern="0" dirty="0">
                <a:cs typeface="Arial" panose="020B0604020202020204" pitchFamily="34" charset="0"/>
              </a:rPr>
              <a:t>                at the </a:t>
            </a:r>
            <a:r>
              <a:rPr lang="en-US" altLang="ja-JP" sz="2667" b="1" kern="0" dirty="0">
                <a:highlight>
                  <a:srgbClr val="FFFF00"/>
                </a:highlight>
                <a:cs typeface="Arial" panose="020B0604020202020204" pitchFamily="34" charset="0"/>
              </a:rPr>
              <a:t>extended Hadron Facility</a:t>
            </a:r>
            <a:endParaRPr lang="ja-JP" altLang="en-US" sz="2667" dirty="0">
              <a:highlight>
                <a:srgbClr val="FFFF00"/>
              </a:highlight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196731" y="3354962"/>
            <a:ext cx="951149" cy="33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1DC12FB-FF5A-1B73-DD92-948A2D682E0F}"/>
              </a:ext>
            </a:extLst>
          </p:cNvPr>
          <p:cNvSpPr/>
          <p:nvPr/>
        </p:nvSpPr>
        <p:spPr>
          <a:xfrm>
            <a:off x="11334447" y="-79474"/>
            <a:ext cx="52770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714989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D8369E2-6961-4793-8087-2557DDF6678B}"/>
              </a:ext>
            </a:extLst>
          </p:cNvPr>
          <p:cNvGrpSpPr/>
          <p:nvPr/>
        </p:nvGrpSpPr>
        <p:grpSpPr>
          <a:xfrm>
            <a:off x="185122" y="3177233"/>
            <a:ext cx="6057108" cy="3650880"/>
            <a:chOff x="4390504" y="708972"/>
            <a:chExt cx="4542831" cy="2738160"/>
          </a:xfrm>
        </p:grpSpPr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A7B7AB17-85D4-4F0A-9079-D7FE30678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135" r="73266"/>
            <a:stretch/>
          </p:blipFill>
          <p:spPr>
            <a:xfrm>
              <a:off x="4390504" y="1598843"/>
              <a:ext cx="1854917" cy="1848289"/>
            </a:xfrm>
            <a:prstGeom prst="rect">
              <a:avLst/>
            </a:prstGeom>
          </p:spPr>
        </p:pic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E76856E8-38BA-4E9A-892E-68B2477EC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1" b="99355" l="1676" r="98883">
                          <a14:foregroundMark x1="39665" y1="92258" x2="39665" y2="92258"/>
                          <a14:foregroundMark x1="40503" y1="78495" x2="40503" y2="78495"/>
                          <a14:foregroundMark x1="96089" y1="78065" x2="96089" y2="78065"/>
                          <a14:foregroundMark x1="99162" y1="73118" x2="99162" y2="73118"/>
                          <a14:foregroundMark x1="58240" y1="5806" x2="58240" y2="5806"/>
                          <a14:foregroundMark x1="97346" y1="69462" x2="97346" y2="69462"/>
                          <a14:foregroundMark x1="98603" y1="71828" x2="98603" y2="71828"/>
                          <a14:foregroundMark x1="91201" y1="61935" x2="91201" y2="61935"/>
                          <a14:foregroundMark x1="92039" y1="61935" x2="92039" y2="61935"/>
                          <a14:foregroundMark x1="93715" y1="65161" x2="93715" y2="65161"/>
                          <a14:foregroundMark x1="93855" y1="65161" x2="93855" y2="65161"/>
                          <a14:foregroundMark x1="94134" y1="63871" x2="94134" y2="63871"/>
                          <a14:foregroundMark x1="97346" y1="69247" x2="97346" y2="69247"/>
                          <a14:foregroundMark x1="95391" y1="67312" x2="95391" y2="67312"/>
                          <a14:foregroundMark x1="95391" y1="66667" x2="95391" y2="66667"/>
                          <a14:foregroundMark x1="96369" y1="68602" x2="96369" y2="68602"/>
                          <a14:foregroundMark x1="98184" y1="71398" x2="98184" y2="71398"/>
                          <a14:foregroundMark x1="98883" y1="72258" x2="98883" y2="72258"/>
                          <a14:foregroundMark x1="6983" y1="45591" x2="6983" y2="45591"/>
                          <a14:foregroundMark x1="2654" y1="35914" x2="2654" y2="35914"/>
                          <a14:foregroundMark x1="2095" y1="33763" x2="2095" y2="33763"/>
                          <a14:foregroundMark x1="58240" y1="4731" x2="58240" y2="4731"/>
                          <a14:foregroundMark x1="32402" y1="16989" x2="32402" y2="16989"/>
                          <a14:foregroundMark x1="1676" y1="32688" x2="1676" y2="32688"/>
                          <a14:foregroundMark x1="30726" y1="99355" x2="30726" y2="99355"/>
                          <a14:foregroundMark x1="72207" y1="98495" x2="72207" y2="984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206733">
              <a:off x="4994963" y="708972"/>
              <a:ext cx="3938372" cy="2555450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127EEF63-4DDB-4E68-8C1C-6CBF01B2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3425" y="27836"/>
            <a:ext cx="12192000" cy="576064"/>
          </a:xfrm>
        </p:spPr>
        <p:txBody>
          <a:bodyPr>
            <a:noAutofit/>
          </a:bodyPr>
          <a:lstStyle/>
          <a:p>
            <a:pPr algn="ctr"/>
            <a:r>
              <a:rPr lang="en-US" altLang="ja-JP" sz="3733" b="1" u="sng" dirty="0">
                <a:latin typeface="+mn-lt"/>
              </a:rPr>
              <a:t>H</a:t>
            </a:r>
            <a:r>
              <a:rPr lang="en-US" altLang="ja-JP" sz="2667" b="1" u="sng" dirty="0">
                <a:latin typeface="+mn-lt"/>
              </a:rPr>
              <a:t>adron</a:t>
            </a:r>
            <a:r>
              <a:rPr lang="en-US" altLang="ja-JP" sz="3733" b="1" u="sng" dirty="0">
                <a:latin typeface="+mn-lt"/>
              </a:rPr>
              <a:t> E</a:t>
            </a:r>
            <a:r>
              <a:rPr lang="en-US" altLang="ja-JP" sz="2667" b="1" u="sng" dirty="0">
                <a:latin typeface="+mn-lt"/>
              </a:rPr>
              <a:t>xperimental</a:t>
            </a:r>
            <a:r>
              <a:rPr lang="en-US" altLang="ja-JP" sz="3733" b="1" u="sng" dirty="0">
                <a:latin typeface="+mn-lt"/>
              </a:rPr>
              <a:t> F</a:t>
            </a:r>
            <a:r>
              <a:rPr lang="en-US" altLang="ja-JP" sz="2667" b="1" u="sng" dirty="0">
                <a:latin typeface="+mn-lt"/>
              </a:rPr>
              <a:t>acility </a:t>
            </a:r>
            <a:r>
              <a:rPr lang="en-US" altLang="ja-JP" sz="3733" b="1" u="sng" dirty="0">
                <a:latin typeface="+mn-lt"/>
              </a:rPr>
              <a:t>ex</a:t>
            </a:r>
            <a:r>
              <a:rPr lang="en-US" altLang="ja-JP" sz="2667" b="1" u="sng" dirty="0">
                <a:latin typeface="+mn-lt"/>
              </a:rPr>
              <a:t>tension</a:t>
            </a:r>
            <a:r>
              <a:rPr lang="en-US" altLang="ja-JP" sz="3733" b="1" u="sng" dirty="0">
                <a:latin typeface="+mn-lt"/>
              </a:rPr>
              <a:t> </a:t>
            </a:r>
            <a:r>
              <a:rPr lang="en-US" altLang="ja-JP" sz="3200" b="1" u="sng" dirty="0">
                <a:latin typeface="+mn-lt"/>
              </a:rPr>
              <a:t>Project</a:t>
            </a:r>
            <a:endParaRPr lang="ja-JP" altLang="en-US" sz="2133" b="1" u="sng" dirty="0">
              <a:latin typeface="+mn-lt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B71E4E-44A9-4D82-B10C-ED00145C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07913" y="8553369"/>
            <a:ext cx="2743200" cy="365125"/>
          </a:xfrm>
        </p:spPr>
        <p:txBody>
          <a:bodyPr/>
          <a:lstStyle/>
          <a:p>
            <a:fld id="{2F12FD73-3B79-4649-AE7F-26B9A55D462C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2209EF7-41F2-4163-938B-AB03AAAE4860}"/>
              </a:ext>
            </a:extLst>
          </p:cNvPr>
          <p:cNvSpPr txBox="1"/>
          <p:nvPr/>
        </p:nvSpPr>
        <p:spPr>
          <a:xfrm rot="20250531">
            <a:off x="35201" y="4511987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/>
              <a:t>30 GeV</a:t>
            </a:r>
          </a:p>
          <a:p>
            <a:pPr algn="ctr"/>
            <a:r>
              <a:rPr lang="en-US" altLang="ja-JP" sz="1200" dirty="0"/>
              <a:t>primary</a:t>
            </a:r>
          </a:p>
          <a:p>
            <a:pPr algn="ctr"/>
            <a:r>
              <a:rPr lang="en-US" altLang="ja-JP" sz="1200" dirty="0"/>
              <a:t>proton beam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2272399-B093-421F-A19D-8DC855857F48}"/>
              </a:ext>
            </a:extLst>
          </p:cNvPr>
          <p:cNvSpPr txBox="1"/>
          <p:nvPr/>
        </p:nvSpPr>
        <p:spPr>
          <a:xfrm>
            <a:off x="3930463" y="4225415"/>
            <a:ext cx="540419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KL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035577E-EFFF-4163-AA84-80FE32FE6724}"/>
              </a:ext>
            </a:extLst>
          </p:cNvPr>
          <p:cNvSpPr txBox="1"/>
          <p:nvPr/>
        </p:nvSpPr>
        <p:spPr>
          <a:xfrm>
            <a:off x="3600429" y="5431792"/>
            <a:ext cx="1004881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High-p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80E9942D-5D7C-4F47-96AC-7AB5BC54FD19}"/>
              </a:ext>
            </a:extLst>
          </p:cNvPr>
          <p:cNvSpPr/>
          <p:nvPr/>
        </p:nvSpPr>
        <p:spPr>
          <a:xfrm rot="20305947">
            <a:off x="599098" y="6047836"/>
            <a:ext cx="519013" cy="238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2D39A3-5400-41AD-9F3C-5D897724885C}"/>
              </a:ext>
            </a:extLst>
          </p:cNvPr>
          <p:cNvSpPr txBox="1"/>
          <p:nvPr/>
        </p:nvSpPr>
        <p:spPr>
          <a:xfrm>
            <a:off x="4996892" y="5724669"/>
            <a:ext cx="1144171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COMET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DB00CD8-F28B-4D87-8BAB-B2C37BCDEA2C}"/>
              </a:ext>
            </a:extLst>
          </p:cNvPr>
          <p:cNvSpPr txBox="1"/>
          <p:nvPr/>
        </p:nvSpPr>
        <p:spPr>
          <a:xfrm>
            <a:off x="1542925" y="3977271"/>
            <a:ext cx="1115420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K1.8BR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6BDE264-6771-4734-BAB5-A201890D4257}"/>
              </a:ext>
            </a:extLst>
          </p:cNvPr>
          <p:cNvSpPr txBox="1"/>
          <p:nvPr/>
        </p:nvSpPr>
        <p:spPr>
          <a:xfrm>
            <a:off x="2611843" y="3429795"/>
            <a:ext cx="848008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</a:rPr>
              <a:t>K1.8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5B7F34D-AD0C-441E-9B91-0A0DD1D32A3A}"/>
              </a:ext>
            </a:extLst>
          </p:cNvPr>
          <p:cNvSpPr txBox="1"/>
          <p:nvPr/>
        </p:nvSpPr>
        <p:spPr>
          <a:xfrm>
            <a:off x="1661916" y="5102141"/>
            <a:ext cx="557947" cy="400110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T1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2BA9A4B-FF93-40B9-BD12-80BBD4207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" y="1709424"/>
            <a:ext cx="9377483" cy="5148576"/>
          </a:xfrm>
          <a:prstGeom prst="rect">
            <a:avLst/>
          </a:prstGeom>
        </p:spPr>
      </p:pic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80C76438-929D-44E9-B53E-489BAFC1BF51}"/>
              </a:ext>
            </a:extLst>
          </p:cNvPr>
          <p:cNvGrpSpPr/>
          <p:nvPr/>
        </p:nvGrpSpPr>
        <p:grpSpPr>
          <a:xfrm>
            <a:off x="6799649" y="4302682"/>
            <a:ext cx="4617846" cy="830997"/>
            <a:chOff x="5042089" y="3174825"/>
            <a:chExt cx="3463385" cy="623248"/>
          </a:xfrm>
        </p:grpSpPr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362BCB56-1776-4F86-BF59-6FF52DE919AC}"/>
                </a:ext>
              </a:extLst>
            </p:cNvPr>
            <p:cNvSpPr txBox="1"/>
            <p:nvPr/>
          </p:nvSpPr>
          <p:spPr>
            <a:xfrm>
              <a:off x="6649120" y="3174825"/>
              <a:ext cx="1856354" cy="623248"/>
            </a:xfrm>
            <a:prstGeom prst="rect">
              <a:avLst/>
            </a:prstGeom>
            <a:solidFill>
              <a:schemeClr val="bg1">
                <a:alpha val="78039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solidFill>
                    <a:srgbClr val="00A249"/>
                  </a:solidFill>
                </a:rPr>
                <a:t>Low-p charged </a:t>
              </a:r>
            </a:p>
            <a:p>
              <a:r>
                <a:rPr lang="en-US" altLang="ja-JP" sz="2400" b="1" dirty="0">
                  <a:solidFill>
                    <a:srgbClr val="00A249"/>
                  </a:solidFill>
                </a:rPr>
                <a:t>separated line</a:t>
              </a:r>
              <a:endParaRPr lang="ja-JP" altLang="en-US" sz="2400" dirty="0">
                <a:solidFill>
                  <a:srgbClr val="00A249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71A3AE4-5B43-4CAA-8647-CB9E29A8258C}"/>
                </a:ext>
              </a:extLst>
            </p:cNvPr>
            <p:cNvSpPr txBox="1"/>
            <p:nvPr/>
          </p:nvSpPr>
          <p:spPr>
            <a:xfrm>
              <a:off x="5042089" y="3269683"/>
              <a:ext cx="1525871" cy="346249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bg1"/>
                  </a:solidFill>
                </a:rPr>
                <a:t>K1.1/K1.1BR</a:t>
              </a:r>
              <a:endParaRPr lang="ja-JP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033540D0-33CB-4B30-97A5-08944405AD1D}"/>
              </a:ext>
            </a:extLst>
          </p:cNvPr>
          <p:cNvGrpSpPr/>
          <p:nvPr/>
        </p:nvGrpSpPr>
        <p:grpSpPr>
          <a:xfrm>
            <a:off x="8066745" y="2700030"/>
            <a:ext cx="4414444" cy="923675"/>
            <a:chOff x="5992411" y="1972836"/>
            <a:chExt cx="3310833" cy="692757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6E20C249-9A97-4C8A-85CD-6CA11402DDAE}"/>
                </a:ext>
              </a:extLst>
            </p:cNvPr>
            <p:cNvSpPr txBox="1"/>
            <p:nvPr/>
          </p:nvSpPr>
          <p:spPr>
            <a:xfrm>
              <a:off x="6303908" y="1972836"/>
              <a:ext cx="2999336" cy="623248"/>
            </a:xfrm>
            <a:prstGeom prst="rect">
              <a:avLst/>
            </a:prstGeom>
            <a:solidFill>
              <a:srgbClr val="FFFFFF">
                <a:alpha val="78039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solidFill>
                    <a:srgbClr val="00B050"/>
                  </a:solidFill>
                </a:rPr>
                <a:t>higher intensity neutral line</a:t>
              </a:r>
              <a:endParaRPr lang="ja-JP" alt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376B114F-E7D9-47ED-8606-AE0A790F5714}"/>
                </a:ext>
              </a:extLst>
            </p:cNvPr>
            <p:cNvSpPr txBox="1"/>
            <p:nvPr/>
          </p:nvSpPr>
          <p:spPr>
            <a:xfrm>
              <a:off x="5992411" y="2319344"/>
              <a:ext cx="705183" cy="346249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chemeClr val="bg1"/>
                  </a:solidFill>
                </a:rPr>
                <a:t>KL2</a:t>
              </a:r>
              <a:endParaRPr lang="ja-JP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DE6A529-C829-452D-9B25-DF3BC5F8822A}"/>
              </a:ext>
            </a:extLst>
          </p:cNvPr>
          <p:cNvSpPr txBox="1"/>
          <p:nvPr/>
        </p:nvSpPr>
        <p:spPr>
          <a:xfrm>
            <a:off x="4470882" y="3646404"/>
            <a:ext cx="645777" cy="461665"/>
          </a:xfrm>
          <a:prstGeom prst="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</a:rPr>
              <a:t>T2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988A26D-9E9E-4384-896B-E0258D4E5C45}"/>
              </a:ext>
            </a:extLst>
          </p:cNvPr>
          <p:cNvSpPr txBox="1"/>
          <p:nvPr/>
        </p:nvSpPr>
        <p:spPr>
          <a:xfrm>
            <a:off x="3505857" y="4490025"/>
            <a:ext cx="1274265" cy="400110"/>
          </a:xfrm>
          <a:prstGeom prst="rect">
            <a:avLst/>
          </a:prstGeom>
          <a:solidFill>
            <a:srgbClr val="FFC00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</a:rPr>
              <a:t>Test-BL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791826F9-BDCD-471C-88DC-BF33A90C67E3}"/>
              </a:ext>
            </a:extLst>
          </p:cNvPr>
          <p:cNvGrpSpPr/>
          <p:nvPr/>
        </p:nvGrpSpPr>
        <p:grpSpPr>
          <a:xfrm>
            <a:off x="3846932" y="1259851"/>
            <a:ext cx="6629566" cy="4845188"/>
            <a:chOff x="2827552" y="892701"/>
            <a:chExt cx="4972174" cy="3633891"/>
          </a:xfrm>
        </p:grpSpPr>
        <p:sp>
          <p:nvSpPr>
            <p:cNvPr id="39" name="平行四辺形 38">
              <a:extLst>
                <a:ext uri="{FF2B5EF4-FFF2-40B4-BE49-F238E27FC236}">
                  <a16:creationId xmlns:a16="http://schemas.microsoft.com/office/drawing/2014/main" id="{7A0C6FBF-DE86-45B1-B564-FF102478A855}"/>
                </a:ext>
              </a:extLst>
            </p:cNvPr>
            <p:cNvSpPr/>
            <p:nvPr/>
          </p:nvSpPr>
          <p:spPr>
            <a:xfrm rot="2640000">
              <a:off x="2827552" y="892701"/>
              <a:ext cx="4972174" cy="3402266"/>
            </a:xfrm>
            <a:prstGeom prst="parallelogram">
              <a:avLst>
                <a:gd name="adj" fmla="val 39232"/>
              </a:avLst>
            </a:prstGeom>
            <a:noFill/>
            <a:ln w="889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D4338986-0011-4D2C-9473-543D1D6F1F33}"/>
                </a:ext>
              </a:extLst>
            </p:cNvPr>
            <p:cNvSpPr txBox="1"/>
            <p:nvPr/>
          </p:nvSpPr>
          <p:spPr>
            <a:xfrm rot="20100000">
              <a:off x="5210492" y="4180343"/>
              <a:ext cx="143693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i="1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Extended hall</a:t>
              </a:r>
              <a:endParaRPr lang="ja-JP" altLang="en-US" sz="2400" b="1" i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14A31139-8D89-4D85-94F4-259D6454C33A}"/>
              </a:ext>
            </a:extLst>
          </p:cNvPr>
          <p:cNvGrpSpPr/>
          <p:nvPr/>
        </p:nvGrpSpPr>
        <p:grpSpPr>
          <a:xfrm>
            <a:off x="3469079" y="1382632"/>
            <a:ext cx="3210619" cy="1301296"/>
            <a:chOff x="2544161" y="984787"/>
            <a:chExt cx="2407964" cy="975972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01A9705-5863-4C93-9134-F445D2547549}"/>
                </a:ext>
              </a:extLst>
            </p:cNvPr>
            <p:cNvSpPr txBox="1"/>
            <p:nvPr/>
          </p:nvSpPr>
          <p:spPr>
            <a:xfrm>
              <a:off x="3429350" y="1614510"/>
              <a:ext cx="801318" cy="346249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chemeClr val="bg1"/>
                  </a:solidFill>
                </a:rPr>
                <a:t>HIHR</a:t>
              </a:r>
              <a:endParaRPr lang="ja-JP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3D2D1DE5-E076-4DC4-B4A0-72F79AFD06B4}"/>
                </a:ext>
              </a:extLst>
            </p:cNvPr>
            <p:cNvSpPr txBox="1"/>
            <p:nvPr/>
          </p:nvSpPr>
          <p:spPr>
            <a:xfrm>
              <a:off x="2544161" y="984787"/>
              <a:ext cx="2407964" cy="623248"/>
            </a:xfrm>
            <a:prstGeom prst="rect">
              <a:avLst/>
            </a:prstGeom>
            <a:solidFill>
              <a:srgbClr val="FFFFFF">
                <a:alpha val="78039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rgbClr val="00A249"/>
                  </a:solidFill>
                </a:rPr>
                <a:t>High-intensity</a:t>
              </a:r>
              <a:r>
                <a:rPr lang="en-US" altLang="ja-JP" sz="2400" b="1" dirty="0">
                  <a:solidFill>
                    <a:srgbClr val="00B050"/>
                  </a:solidFill>
                </a:rPr>
                <a:t> high-resolution line</a:t>
              </a:r>
              <a:endParaRPr lang="ja-JP" alt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E0AC0B74-C400-4E9B-A61C-06F1B262A2D0}"/>
              </a:ext>
            </a:extLst>
          </p:cNvPr>
          <p:cNvGrpSpPr/>
          <p:nvPr/>
        </p:nvGrpSpPr>
        <p:grpSpPr>
          <a:xfrm>
            <a:off x="3600430" y="5268878"/>
            <a:ext cx="3570924" cy="1003916"/>
            <a:chOff x="3092885" y="3917041"/>
            <a:chExt cx="2678193" cy="752937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1BA09567-8C78-4910-A094-C4FC9B28FD74}"/>
                </a:ext>
              </a:extLst>
            </p:cNvPr>
            <p:cNvSpPr txBox="1"/>
            <p:nvPr/>
          </p:nvSpPr>
          <p:spPr>
            <a:xfrm>
              <a:off x="4209933" y="3917041"/>
              <a:ext cx="1561145" cy="346249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chemeClr val="bg1"/>
                  </a:solidFill>
                </a:rPr>
                <a:t>High-p (</a:t>
              </a:r>
              <a:r>
                <a:rPr lang="en-US" altLang="ja-JP" sz="2400" b="1" dirty="0">
                  <a:solidFill>
                    <a:schemeClr val="bg1"/>
                  </a:solidFill>
                  <a:latin typeface="Symbol" panose="05050102010706020507" pitchFamily="18" charset="2"/>
                </a:rPr>
                <a:t>p</a:t>
              </a:r>
              <a:r>
                <a:rPr lang="en-US" altLang="ja-JP" sz="2400" b="1" dirty="0">
                  <a:solidFill>
                    <a:schemeClr val="bg1"/>
                  </a:solidFill>
                </a:rPr>
                <a:t>20)</a:t>
              </a:r>
              <a:endParaRPr lang="ja-JP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4B8A386A-B394-42FA-8036-AC4551354FA6}"/>
                </a:ext>
              </a:extLst>
            </p:cNvPr>
            <p:cNvSpPr txBox="1"/>
            <p:nvPr/>
          </p:nvSpPr>
          <p:spPr>
            <a:xfrm>
              <a:off x="3092885" y="4323729"/>
              <a:ext cx="2376517" cy="346249"/>
            </a:xfrm>
            <a:prstGeom prst="rect">
              <a:avLst/>
            </a:prstGeom>
            <a:solidFill>
              <a:srgbClr val="FFFFFF">
                <a:alpha val="78039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solidFill>
                    <a:srgbClr val="00A249"/>
                  </a:solidFill>
                </a:rPr>
                <a:t>High-p charged line</a:t>
              </a:r>
              <a:endParaRPr lang="ja-JP" altLang="en-US" sz="2400" dirty="0">
                <a:solidFill>
                  <a:srgbClr val="00A249"/>
                </a:solidFill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3D5094A-139E-4F47-849B-ECE1A2CAA5CE}"/>
              </a:ext>
            </a:extLst>
          </p:cNvPr>
          <p:cNvSpPr txBox="1"/>
          <p:nvPr/>
        </p:nvSpPr>
        <p:spPr>
          <a:xfrm>
            <a:off x="95273" y="3241158"/>
            <a:ext cx="2015295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HEF</a:t>
            </a:r>
          </a:p>
          <a:p>
            <a:pPr algn="ctr"/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(2009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040FA17-153D-448F-A83B-6742F184F773}"/>
              </a:ext>
            </a:extLst>
          </p:cNvPr>
          <p:cNvSpPr txBox="1"/>
          <p:nvPr/>
        </p:nvSpPr>
        <p:spPr>
          <a:xfrm>
            <a:off x="9685198" y="1857357"/>
            <a:ext cx="2208245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 HEF</a:t>
            </a:r>
          </a:p>
          <a:p>
            <a:pPr algn="ctr"/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(2029</a:t>
            </a: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FB3129FF-9D02-46E3-98BB-4555E5295FEB}"/>
              </a:ext>
            </a:extLst>
          </p:cNvPr>
          <p:cNvGrpSpPr/>
          <p:nvPr/>
        </p:nvGrpSpPr>
        <p:grpSpPr>
          <a:xfrm>
            <a:off x="7257691" y="983295"/>
            <a:ext cx="4660117" cy="953102"/>
            <a:chOff x="5385622" y="685283"/>
            <a:chExt cx="3495088" cy="714827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763320F-33BB-40D6-933B-BD1717610F0E}"/>
                </a:ext>
              </a:extLst>
            </p:cNvPr>
            <p:cNvSpPr txBox="1"/>
            <p:nvPr/>
          </p:nvSpPr>
          <p:spPr>
            <a:xfrm>
              <a:off x="5994330" y="1053861"/>
              <a:ext cx="705183" cy="346249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chemeClr val="bg1"/>
                  </a:solidFill>
                </a:rPr>
                <a:t>K10</a:t>
              </a:r>
              <a:endParaRPr lang="ja-JP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B56B7310-FED3-46EA-AAAB-9650F80184EB}"/>
                </a:ext>
              </a:extLst>
            </p:cNvPr>
            <p:cNvSpPr txBox="1"/>
            <p:nvPr/>
          </p:nvSpPr>
          <p:spPr>
            <a:xfrm>
              <a:off x="5385622" y="685283"/>
              <a:ext cx="3495088" cy="346249"/>
            </a:xfrm>
            <a:prstGeom prst="rect">
              <a:avLst/>
            </a:prstGeom>
            <a:solidFill>
              <a:srgbClr val="FFFFFF">
                <a:alpha val="78039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solidFill>
                    <a:srgbClr val="00B050"/>
                  </a:solidFill>
                </a:rPr>
                <a:t>High-p charged separated line</a:t>
              </a:r>
              <a:endParaRPr lang="ja-JP" alt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5E684AD-E58B-82E1-A0AE-223B989C77B5}"/>
              </a:ext>
            </a:extLst>
          </p:cNvPr>
          <p:cNvGrpSpPr/>
          <p:nvPr/>
        </p:nvGrpSpPr>
        <p:grpSpPr>
          <a:xfrm>
            <a:off x="768603" y="1283620"/>
            <a:ext cx="5706084" cy="2031709"/>
            <a:chOff x="518805" y="910527"/>
            <a:chExt cx="4279563" cy="1523781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2FB79B2-A5DD-BAEF-2227-CD6153E6F659}"/>
                </a:ext>
              </a:extLst>
            </p:cNvPr>
            <p:cNvSpPr txBox="1"/>
            <p:nvPr/>
          </p:nvSpPr>
          <p:spPr>
            <a:xfrm>
              <a:off x="518805" y="1518051"/>
              <a:ext cx="2407964" cy="5615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133" b="1" dirty="0">
                  <a:solidFill>
                    <a:schemeClr val="accent4">
                      <a:lumMod val="50000"/>
                    </a:schemeClr>
                  </a:solidFill>
                </a:rPr>
                <a:t>Precise spectroscopy of </a:t>
              </a:r>
              <a:r>
                <a:rPr lang="en-US" altLang="ja-JP" sz="2133" b="1" dirty="0">
                  <a:solidFill>
                    <a:schemeClr val="accent4">
                      <a:lumMod val="50000"/>
                    </a:schemeClr>
                  </a:solidFill>
                  <a:latin typeface="Symbol" panose="05050102010706020507" pitchFamily="18" charset="2"/>
                </a:rPr>
                <a:t>L </a:t>
              </a:r>
              <a:r>
                <a:rPr lang="en-US" altLang="ja-JP" sz="2133" b="1" dirty="0">
                  <a:solidFill>
                    <a:schemeClr val="accent4">
                      <a:lumMod val="50000"/>
                    </a:schemeClr>
                  </a:solidFill>
                </a:rPr>
                <a:t>hypernuclei</a:t>
              </a:r>
              <a:endParaRPr lang="ja-JP" altLang="en-US" sz="2133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447E8478-FAD6-65D9-70D9-2C018BDF416D}"/>
                </a:ext>
              </a:extLst>
            </p:cNvPr>
            <p:cNvSpPr/>
            <p:nvPr/>
          </p:nvSpPr>
          <p:spPr>
            <a:xfrm>
              <a:off x="2742345" y="910527"/>
              <a:ext cx="2056023" cy="1523781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8B0CE81-AC38-CD43-9A3E-DC27C3643A20}"/>
              </a:ext>
            </a:extLst>
          </p:cNvPr>
          <p:cNvGrpSpPr/>
          <p:nvPr/>
        </p:nvGrpSpPr>
        <p:grpSpPr>
          <a:xfrm>
            <a:off x="5352575" y="3734021"/>
            <a:ext cx="5710487" cy="1897243"/>
            <a:chOff x="3942944" y="2715521"/>
            <a:chExt cx="4282866" cy="1422932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CDCD81F-2C9D-6BD1-C597-CE4BAB65A3D1}"/>
                </a:ext>
              </a:extLst>
            </p:cNvPr>
            <p:cNvSpPr txBox="1"/>
            <p:nvPr/>
          </p:nvSpPr>
          <p:spPr>
            <a:xfrm>
              <a:off x="6738785" y="3823030"/>
              <a:ext cx="1487025" cy="31542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ja-JP" sz="2133" b="1" dirty="0" err="1">
                  <a:solidFill>
                    <a:schemeClr val="accent4">
                      <a:lumMod val="50000"/>
                    </a:schemeClr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ja-JP" sz="2133" b="1" dirty="0" err="1">
                  <a:solidFill>
                    <a:schemeClr val="accent4">
                      <a:lumMod val="50000"/>
                    </a:schemeClr>
                  </a:solidFill>
                </a:rPr>
                <a:t>p</a:t>
              </a:r>
              <a:r>
                <a:rPr lang="ja-JP" altLang="en-US" sz="2133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altLang="ja-JP" sz="2133" b="1" dirty="0">
                  <a:solidFill>
                    <a:schemeClr val="accent4">
                      <a:lumMod val="50000"/>
                    </a:schemeClr>
                  </a:solidFill>
                </a:rPr>
                <a:t>scattering</a:t>
              </a:r>
              <a:endParaRPr lang="ja-JP" altLang="en-US" sz="2133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C1BD7C52-2EBA-F0D8-910D-B445BBAF9F75}"/>
                </a:ext>
              </a:extLst>
            </p:cNvPr>
            <p:cNvSpPr/>
            <p:nvPr/>
          </p:nvSpPr>
          <p:spPr>
            <a:xfrm>
              <a:off x="3942944" y="2715521"/>
              <a:ext cx="2910086" cy="1091811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985324" y="930404"/>
            <a:ext cx="5589992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ja-JP" sz="1867" i="1" dirty="0"/>
              <a:t>F. Sakuma et al., EPJ Web Conf.</a:t>
            </a:r>
            <a:r>
              <a:rPr lang="nl-NL" altLang="ja-JP" sz="1867" dirty="0"/>
              <a:t> 271 (2022) 11001</a:t>
            </a:r>
            <a:endParaRPr lang="ja-JP" altLang="en-US" sz="1867" dirty="0"/>
          </a:p>
        </p:txBody>
      </p:sp>
      <p:sp>
        <p:nvSpPr>
          <p:cNvPr id="29" name="正方形/長方形 28"/>
          <p:cNvSpPr/>
          <p:nvPr/>
        </p:nvSpPr>
        <p:spPr>
          <a:xfrm>
            <a:off x="985324" y="638952"/>
            <a:ext cx="6838604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867" i="1" kern="100" dirty="0">
                <a:ea typeface="游明朝" panose="02020400000000000000" pitchFamily="18" charset="-128"/>
                <a:cs typeface="Times New Roman" panose="02020603050405020304" pitchFamily="18" charset="0"/>
              </a:rPr>
              <a:t>K. Aoki et al., </a:t>
            </a:r>
            <a:r>
              <a:rPr lang="en-US" altLang="ja-JP" sz="1867" i="1" kern="100" dirty="0" err="1">
                <a:ea typeface="游明朝" panose="02020400000000000000" pitchFamily="18" charset="-128"/>
                <a:cs typeface="Times New Roman" panose="02020603050405020304" pitchFamily="18" charset="0"/>
              </a:rPr>
              <a:t>arXiv</a:t>
            </a:r>
            <a:r>
              <a:rPr lang="en-US" altLang="ja-JP" sz="1867" i="1" kern="100" dirty="0">
                <a:ea typeface="游明朝" panose="02020400000000000000" pitchFamily="18" charset="-128"/>
                <a:cs typeface="Times New Roman" panose="02020603050405020304" pitchFamily="18" charset="0"/>
              </a:rPr>
              <a:t>: 2110.04462 [</a:t>
            </a:r>
            <a:r>
              <a:rPr lang="en-US" altLang="ja-JP" sz="1867" i="1" kern="100" dirty="0" err="1">
                <a:ea typeface="游明朝" panose="02020400000000000000" pitchFamily="18" charset="-128"/>
                <a:cs typeface="Times New Roman" panose="02020603050405020304" pitchFamily="18" charset="0"/>
              </a:rPr>
              <a:t>nucl</a:t>
            </a:r>
            <a:r>
              <a:rPr lang="en-US" altLang="ja-JP" sz="1867" i="1" kern="100" dirty="0">
                <a:ea typeface="游明朝" panose="02020400000000000000" pitchFamily="18" charset="-128"/>
                <a:cs typeface="Times New Roman" panose="02020603050405020304" pitchFamily="18" charset="0"/>
              </a:rPr>
              <a:t>-ex] (2021);</a:t>
            </a:r>
            <a:endParaRPr lang="ja-JP" altLang="ja-JP" sz="1867" i="1" kern="100" dirty="0"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08B8E06-4E62-2D18-6A18-38BF30077CB6}"/>
              </a:ext>
            </a:extLst>
          </p:cNvPr>
          <p:cNvSpPr/>
          <p:nvPr/>
        </p:nvSpPr>
        <p:spPr>
          <a:xfrm>
            <a:off x="11334447" y="-79474"/>
            <a:ext cx="52770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225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1587887" y="617995"/>
            <a:ext cx="8086725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defTabSz="552437" eaLnBrk="1">
              <a:lnSpc>
                <a:spcPct val="104000"/>
              </a:lnSpc>
              <a:buClr>
                <a:srgbClr val="000000"/>
              </a:buClr>
              <a:buSzPct val="45000"/>
              <a:tabLst>
                <a:tab pos="876278" algn="l"/>
                <a:tab pos="1750440" algn="l"/>
                <a:tab pos="2626718" algn="l"/>
                <a:tab pos="3502996" algn="l"/>
                <a:tab pos="4377157" algn="l"/>
                <a:tab pos="5253435" algn="l"/>
                <a:tab pos="6127597" algn="l"/>
                <a:tab pos="7003876" algn="l"/>
                <a:tab pos="7880154" algn="l"/>
                <a:tab pos="8754314" algn="l"/>
                <a:tab pos="9630593" algn="l"/>
                <a:tab pos="10506871" algn="l"/>
              </a:tabLst>
            </a:pPr>
            <a:r>
              <a:rPr kumimoji="0" lang="en-US" altLang="ja-JP" sz="3733" b="1" u="sng" dirty="0">
                <a:solidFill>
                  <a:srgbClr val="000000"/>
                </a:solidFill>
                <a:latin typeface="Helvetica" pitchFamily="34" charset="0"/>
              </a:rPr>
              <a:t>Summary</a:t>
            </a:r>
            <a:endParaRPr kumimoji="0" lang="ja-JP" altLang="en-GB" sz="2133" b="1" u="sng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D37F0B-DC5C-4353-91B6-DE60DD20C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63" y="1272046"/>
            <a:ext cx="11983837" cy="415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70">
              <a:buNone/>
            </a:pPr>
            <a:endParaRPr lang="en-US" altLang="ja-JP" sz="2400" dirty="0">
              <a:solidFill>
                <a:srgbClr val="000000"/>
              </a:solidFill>
            </a:endParaRPr>
          </a:p>
          <a:p>
            <a:pPr marL="357708" indent="-357708" defTabSz="121917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</a:rPr>
              <a:t>Strangeness Nuclear Physics plays important role to study high-density matter in neutron stars.</a:t>
            </a:r>
          </a:p>
          <a:p>
            <a:pPr marL="357708" indent="-357708" defTabSz="121917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</a:rPr>
              <a:t>Experimental status, particularly at J-PARC, is reviewed.</a:t>
            </a:r>
          </a:p>
          <a:p>
            <a:pPr defTabSz="1219170">
              <a:buNone/>
            </a:pPr>
            <a:r>
              <a:rPr lang="ja-JP" altLang="en-US" sz="2400" dirty="0">
                <a:solidFill>
                  <a:srgbClr val="000000"/>
                </a:solidFill>
              </a:rPr>
              <a:t>   ・ </a:t>
            </a:r>
            <a:r>
              <a:rPr lang="en-US" altLang="ja-JP" sz="2400" dirty="0">
                <a:solidFill>
                  <a:srgbClr val="000000"/>
                </a:solidFill>
              </a:rPr>
              <a:t>Precise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>
                <a:solidFill>
                  <a:srgbClr val="000000"/>
                </a:solidFill>
              </a:rPr>
              <a:t>light </a:t>
            </a:r>
            <a:r>
              <a:rPr lang="en-US" altLang="ja-JP" sz="2400" dirty="0" err="1">
                <a:solidFill>
                  <a:srgbClr val="000000"/>
                </a:solidFill>
              </a:rPr>
              <a:t>hypernuclear</a:t>
            </a:r>
            <a:r>
              <a:rPr lang="en-US" altLang="ja-JP" sz="2400" dirty="0">
                <a:solidFill>
                  <a:srgbClr val="000000"/>
                </a:solidFill>
              </a:rPr>
              <a:t> data (</a:t>
            </a:r>
            <a:r>
              <a:rPr lang="en-US" altLang="ja-JP" sz="2400" baseline="30000" dirty="0">
                <a:solidFill>
                  <a:srgbClr val="000000"/>
                </a:solidFill>
              </a:rPr>
              <a:t>3</a:t>
            </a:r>
            <a:r>
              <a:rPr lang="en-US" altLang="ja-JP" sz="2400" baseline="-25000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olidFill>
                  <a:srgbClr val="000000"/>
                </a:solidFill>
              </a:rPr>
              <a:t>H and </a:t>
            </a:r>
            <a:r>
              <a:rPr lang="en-US" altLang="ja-JP" sz="2400" baseline="30000" dirty="0">
                <a:solidFill>
                  <a:srgbClr val="000000"/>
                </a:solidFill>
              </a:rPr>
              <a:t>4</a:t>
            </a:r>
            <a:r>
              <a:rPr lang="en-US" altLang="ja-JP" sz="2400" baseline="-25000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olidFill>
                  <a:srgbClr val="000000"/>
                </a:solidFill>
              </a:rPr>
              <a:t>H/</a:t>
            </a:r>
            <a:r>
              <a:rPr lang="en-US" altLang="ja-JP" sz="2400" baseline="30000" dirty="0">
                <a:solidFill>
                  <a:srgbClr val="000000"/>
                </a:solidFill>
              </a:rPr>
              <a:t>4</a:t>
            </a:r>
            <a:r>
              <a:rPr lang="en-US" altLang="ja-JP" sz="2400" baseline="-25000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olidFill>
                  <a:srgbClr val="000000"/>
                </a:solidFill>
              </a:rPr>
              <a:t>He) still necessary.</a:t>
            </a:r>
          </a:p>
          <a:p>
            <a:pPr defTabSz="1219170"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ja-JP" altLang="en-US" sz="2400" dirty="0">
                <a:solidFill>
                  <a:srgbClr val="000000"/>
                </a:solidFill>
              </a:rPr>
              <a:t>　・ </a:t>
            </a:r>
            <a:r>
              <a:rPr lang="en-US" altLang="ja-JP" sz="2400" dirty="0">
                <a:solidFill>
                  <a:srgbClr val="000000"/>
                </a:solidFill>
              </a:rPr>
              <a:t>Attractive </a:t>
            </a:r>
            <a:r>
              <a:rPr lang="en-US" altLang="ja-JP" sz="2400" dirty="0">
                <a:solidFill>
                  <a:srgbClr val="00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2400" dirty="0">
                <a:solidFill>
                  <a:srgbClr val="000000"/>
                </a:solidFill>
              </a:rPr>
              <a:t>-N interaction with a narrow </a:t>
            </a:r>
            <a:r>
              <a:rPr lang="en-US" altLang="ja-JP" sz="2400" dirty="0">
                <a:solidFill>
                  <a:srgbClr val="00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2400" dirty="0">
                <a:solidFill>
                  <a:srgbClr val="000000"/>
                </a:solidFill>
              </a:rPr>
              <a:t>N-</a:t>
            </a:r>
            <a:r>
              <a:rPr lang="en-US" altLang="ja-JP" sz="2400" dirty="0">
                <a:solidFill>
                  <a:srgbClr val="000000"/>
                </a:solidFill>
                <a:latin typeface="Symbol" panose="05050102010706020507" pitchFamily="18" charset="2"/>
              </a:rPr>
              <a:t>LL </a:t>
            </a:r>
            <a:r>
              <a:rPr lang="en-US" altLang="ja-JP" sz="2400" dirty="0">
                <a:solidFill>
                  <a:srgbClr val="000000"/>
                </a:solidFill>
              </a:rPr>
              <a:t>coupling is found.</a:t>
            </a:r>
          </a:p>
          <a:p>
            <a:pPr defTabSz="1219170">
              <a:buNone/>
            </a:pPr>
            <a:r>
              <a:rPr lang="ja-JP" altLang="en-US" sz="2400" dirty="0">
                <a:solidFill>
                  <a:srgbClr val="000000"/>
                </a:solidFill>
              </a:rPr>
              <a:t> 　・ </a:t>
            </a:r>
            <a:r>
              <a:rPr lang="en-US" altLang="ja-JP" sz="2400" dirty="0">
                <a:solidFill>
                  <a:srgbClr val="000000"/>
                </a:solidFill>
              </a:rPr>
              <a:t>High quality YN scattering experiments are in </a:t>
            </a:r>
            <a:r>
              <a:rPr lang="en-US" altLang="ja-JP" sz="2400" dirty="0" err="1">
                <a:solidFill>
                  <a:srgbClr val="000000"/>
                </a:solidFill>
              </a:rPr>
              <a:t>procress</a:t>
            </a:r>
            <a:r>
              <a:rPr lang="en-US" altLang="ja-JP" sz="2400" dirty="0">
                <a:solidFill>
                  <a:srgbClr val="000000"/>
                </a:solidFill>
              </a:rPr>
              <a:t>.</a:t>
            </a:r>
          </a:p>
          <a:p>
            <a:pPr defTabSz="1219170">
              <a:buNone/>
            </a:pPr>
            <a:endParaRPr lang="en-US" altLang="ja-JP" sz="1200" dirty="0">
              <a:solidFill>
                <a:srgbClr val="000000"/>
              </a:solidFill>
            </a:endParaRPr>
          </a:p>
          <a:p>
            <a:pPr defTabSz="1219170"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3. </a:t>
            </a:r>
            <a:r>
              <a:rPr lang="en-US" altLang="ja-JP" sz="2400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olidFill>
                  <a:srgbClr val="000000"/>
                </a:solidFill>
              </a:rPr>
              <a:t>NN interaction will be clarified via precise </a:t>
            </a:r>
            <a:r>
              <a:rPr lang="en-US" altLang="ja-JP" sz="2400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</a:rPr>
              <a:t>hypernuclear</a:t>
            </a:r>
            <a:r>
              <a:rPr lang="en-US" altLang="ja-JP" sz="2400" dirty="0">
                <a:solidFill>
                  <a:srgbClr val="000000"/>
                </a:solidFill>
              </a:rPr>
              <a:t> spectroscopy </a:t>
            </a:r>
          </a:p>
          <a:p>
            <a:pPr defTabSz="1219170"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    and </a:t>
            </a:r>
            <a:r>
              <a:rPr lang="en-US" altLang="ja-JP" sz="2400" dirty="0" err="1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dirty="0" err="1">
                <a:solidFill>
                  <a:srgbClr val="000000"/>
                </a:solidFill>
              </a:rPr>
              <a:t>p</a:t>
            </a:r>
            <a:r>
              <a:rPr lang="en-US" altLang="ja-JP" sz="2400" dirty="0">
                <a:solidFill>
                  <a:srgbClr val="000000"/>
                </a:solidFill>
              </a:rPr>
              <a:t> scattering at HIHR/K1.1 beam lines in the J-PARC extended Facility.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1334448" y="-79474"/>
            <a:ext cx="52770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74956"/>
      </p:ext>
    </p:extLst>
  </p:cSld>
  <p:clrMapOvr>
    <a:masterClrMapping/>
  </p:clrMapOvr>
  <p:transition advTm="6322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E482FB-3D8C-2E3E-E28B-10508D73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04017"/>
            <a:ext cx="10972800" cy="1143000"/>
          </a:xfrm>
        </p:spPr>
        <p:txBody>
          <a:bodyPr/>
          <a:lstStyle/>
          <a:p>
            <a:r>
              <a:rPr kumimoji="1" lang="en-US" altLang="ja-JP" sz="4800" dirty="0"/>
              <a:t>Backup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04764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3FDC8-7FF3-91F2-4963-61B0EE84B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742411-9914-8FC8-A2C9-27B6B1BB8056}"/>
              </a:ext>
            </a:extLst>
          </p:cNvPr>
          <p:cNvSpPr txBox="1"/>
          <p:nvPr/>
        </p:nvSpPr>
        <p:spPr>
          <a:xfrm>
            <a:off x="1049968" y="240381"/>
            <a:ext cx="104096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1219140">
              <a:spcBef>
                <a:spcPct val="0"/>
              </a:spcBef>
              <a:defRPr/>
            </a:pPr>
            <a:r>
              <a:rPr lang="en-US" altLang="ja-JP" sz="3200" b="1" u="sng" dirty="0">
                <a:solidFill>
                  <a:srgbClr val="000000"/>
                </a:solidFill>
                <a:latin typeface="Arial"/>
                <a:ea typeface="ＭＳ Ｐゴシック"/>
                <a:cs typeface="Times New Roman" panose="02020603050405020304" pitchFamily="18" charset="0"/>
              </a:rPr>
              <a:t>H-dibaryon search and study of </a:t>
            </a:r>
            <a:r>
              <a:rPr lang="en-US" altLang="ja-JP" sz="3200" b="1" u="sng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  <a:cs typeface="Times New Roman" panose="02020603050405020304" pitchFamily="18" charset="0"/>
              </a:rPr>
              <a:t>X</a:t>
            </a:r>
            <a:r>
              <a:rPr lang="en-US" altLang="ja-JP" sz="3200" b="1" u="sng" dirty="0">
                <a:solidFill>
                  <a:srgbClr val="000000"/>
                </a:solidFill>
                <a:latin typeface="Arial"/>
                <a:ea typeface="ＭＳ Ｐゴシック"/>
                <a:cs typeface="Times New Roman" panose="02020603050405020304" pitchFamily="18" charset="0"/>
              </a:rPr>
              <a:t>N interaction </a:t>
            </a:r>
          </a:p>
          <a:p>
            <a:pPr marL="0" lvl="1" algn="ctr" defTabSz="1219140">
              <a:spcBef>
                <a:spcPct val="0"/>
              </a:spcBef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  <a:cs typeface="Times New Roman" panose="02020603050405020304" pitchFamily="18" charset="0"/>
              </a:rPr>
              <a:t>(J-PARC E42)</a:t>
            </a:r>
          </a:p>
        </p:txBody>
      </p:sp>
      <p:pic>
        <p:nvPicPr>
          <p:cNvPr id="61" name="fig7b.png" descr="fig7b.png">
            <a:extLst>
              <a:ext uri="{FF2B5EF4-FFF2-40B4-BE49-F238E27FC236}">
                <a16:creationId xmlns:a16="http://schemas.microsoft.com/office/drawing/2014/main" id="{CE7173A7-7236-3B10-E7F4-09841BE79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809" y="1549029"/>
            <a:ext cx="5773552" cy="4471728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W.S. Jung et al.,…">
            <a:extLst>
              <a:ext uri="{FF2B5EF4-FFF2-40B4-BE49-F238E27FC236}">
                <a16:creationId xmlns:a16="http://schemas.microsoft.com/office/drawing/2014/main" id="{A1267705-7373-04CA-DA46-3D44236D529F}"/>
              </a:ext>
            </a:extLst>
          </p:cNvPr>
          <p:cNvSpPr txBox="1"/>
          <p:nvPr/>
        </p:nvSpPr>
        <p:spPr>
          <a:xfrm>
            <a:off x="7459015" y="1505802"/>
            <a:ext cx="591046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168469" hangingPunct="0">
              <a:tabLst>
                <a:tab pos="126997" algn="l"/>
                <a:tab pos="266693" algn="l"/>
                <a:tab pos="393690" algn="l"/>
                <a:tab pos="520687" algn="l"/>
                <a:tab pos="660383" algn="l"/>
                <a:tab pos="800080" algn="l"/>
                <a:tab pos="927077" algn="l"/>
                <a:tab pos="1054074" algn="l"/>
                <a:tab pos="1193770" algn="l"/>
                <a:tab pos="1333467" algn="l"/>
                <a:tab pos="1460463" algn="l"/>
                <a:tab pos="1587460" algn="l"/>
              </a:tabLst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kumimoji="0" sz="1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W.S. Jung et al., Prog. Theor. Exp. Phys. 2025, in press.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44CF3D1-293E-845C-A0C0-18C84BC2764A}"/>
              </a:ext>
            </a:extLst>
          </p:cNvPr>
          <p:cNvSpPr txBox="1"/>
          <p:nvPr/>
        </p:nvSpPr>
        <p:spPr>
          <a:xfrm>
            <a:off x="7741356" y="6162583"/>
            <a:ext cx="3975363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kumimoji="0" lang="en-US" altLang="ja-JP" sz="1867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~ 1.1 mb </a:t>
            </a:r>
            <a:r>
              <a:rPr lang="ja-JP" altLang="en-US" sz="1867" dirty="0">
                <a:solidFill>
                  <a:srgbClr val="C00000"/>
                </a:solidFill>
                <a:latin typeface="Arial"/>
                <a:ea typeface="ＭＳ Ｐゴシック"/>
              </a:rPr>
              <a:t>→</a:t>
            </a:r>
            <a:r>
              <a:rPr lang="en-US" altLang="ja-JP" sz="1867" dirty="0">
                <a:solidFill>
                  <a:srgbClr val="C00000"/>
                </a:solidFill>
                <a:latin typeface="pxmiaX"/>
                <a:ea typeface="ＭＳ Ｐゴシック"/>
              </a:rPr>
              <a:t>  </a:t>
            </a:r>
            <a:r>
              <a:rPr lang="en-US" altLang="ja-JP" sz="1867" dirty="0">
                <a:solidFill>
                  <a:srgbClr val="C00000"/>
                </a:solidFill>
                <a:latin typeface="Symbol" panose="05050102010706020507" pitchFamily="18" charset="2"/>
                <a:ea typeface="ＭＳ Ｐゴシック"/>
              </a:rPr>
              <a:t>G</a:t>
            </a:r>
            <a:r>
              <a:rPr lang="en-US" altLang="ja-JP" sz="1867" baseline="-25000" dirty="0">
                <a:solidFill>
                  <a:srgbClr val="C00000"/>
                </a:solidFill>
                <a:latin typeface="Symbol" panose="05050102010706020507" pitchFamily="18" charset="2"/>
                <a:ea typeface="ＭＳ Ｐゴシック"/>
              </a:rPr>
              <a:t>X</a:t>
            </a:r>
            <a:r>
              <a:rPr lang="ja-JP" altLang="en-US" sz="1867" baseline="-25000" dirty="0">
                <a:solidFill>
                  <a:srgbClr val="C00000"/>
                </a:solidFill>
                <a:latin typeface="NewPXMI_gnu"/>
                <a:ea typeface="ＭＳ Ｐゴシック"/>
              </a:rPr>
              <a:t> </a:t>
            </a:r>
            <a:r>
              <a:rPr lang="ja-JP" altLang="en-US" sz="1867" dirty="0">
                <a:solidFill>
                  <a:srgbClr val="C00000"/>
                </a:solidFill>
                <a:latin typeface="NewPXMI_gnu"/>
                <a:ea typeface="ＭＳ Ｐゴシック"/>
              </a:rPr>
              <a:t>≲</a:t>
            </a:r>
            <a:r>
              <a:rPr lang="en-US" altLang="ja-JP" sz="1867" dirty="0">
                <a:solidFill>
                  <a:srgbClr val="C00000"/>
                </a:solidFill>
                <a:latin typeface="pxsys"/>
                <a:ea typeface="ＭＳ Ｐゴシック"/>
              </a:rPr>
              <a:t> </a:t>
            </a:r>
            <a:r>
              <a:rPr lang="el-GR" altLang="ja-JP" sz="1867" dirty="0">
                <a:solidFill>
                  <a:srgbClr val="C00000"/>
                </a:solidFill>
                <a:latin typeface="Arial"/>
                <a:ea typeface="ＭＳ Ｐゴシック"/>
              </a:rPr>
              <a:t>0.7 </a:t>
            </a:r>
            <a:r>
              <a:rPr lang="en-US" altLang="ja-JP" sz="1867" dirty="0">
                <a:solidFill>
                  <a:srgbClr val="C00000"/>
                </a:solidFill>
                <a:latin typeface="Arial"/>
                <a:ea typeface="ＭＳ Ｐゴシック"/>
              </a:rPr>
              <a:t>MeV </a:t>
            </a:r>
            <a:endParaRPr kumimoji="0" lang="en-US" altLang="ja-JP" sz="1867" b="1" kern="0" dirty="0">
              <a:solidFill>
                <a:srgbClr val="C00000"/>
              </a:solidFill>
              <a:latin typeface="Arial"/>
              <a:ea typeface="ＭＳ Ｐゴシック"/>
              <a:cs typeface="Arial"/>
              <a:sym typeface="Arial"/>
            </a:endParaRPr>
          </a:p>
          <a:p>
            <a:pPr defTabSz="1219170"/>
            <a:r>
              <a:rPr kumimoji="0" lang="en-US" altLang="ja-JP" sz="1867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Very weak </a:t>
            </a:r>
            <a:r>
              <a:rPr kumimoji="0" lang="el-GR" altLang="ja-JP" sz="1867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Ξ</a:t>
            </a:r>
            <a:r>
              <a:rPr kumimoji="0" lang="en-US" altLang="ja-JP" sz="1867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N-</a:t>
            </a:r>
            <a:r>
              <a:rPr kumimoji="0" lang="el-GR" altLang="ja-JP" sz="1867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ΛΛ </a:t>
            </a:r>
            <a:r>
              <a:rPr kumimoji="0" lang="en-US" altLang="ja-JP" sz="1867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coupling</a:t>
            </a:r>
            <a:endParaRPr lang="ja-JP" altLang="en-US" sz="1867" dirty="0">
              <a:solidFill>
                <a:srgbClr val="C00000"/>
              </a:solidFill>
              <a:latin typeface="Arial"/>
              <a:ea typeface="ＭＳ Ｐゴシック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BC39118-146C-C856-E58D-A201D3A9B99D}"/>
              </a:ext>
            </a:extLst>
          </p:cNvPr>
          <p:cNvSpPr txBox="1"/>
          <p:nvPr/>
        </p:nvSpPr>
        <p:spPr>
          <a:xfrm>
            <a:off x="558394" y="1003454"/>
            <a:ext cx="6137018" cy="12234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377" hangingPunct="0">
              <a:lnSpc>
                <a:spcPts val="2100"/>
              </a:lnSpc>
              <a:defRPr sz="1500">
                <a:latin typeface="Symbol"/>
                <a:ea typeface="Symbol"/>
                <a:cs typeface="Symbol"/>
                <a:sym typeface="Symbol"/>
              </a:defRPr>
            </a:pPr>
            <a:r>
              <a:rPr kumimoji="0" lang="en-US" altLang="ja-JP" sz="2800" b="1" u="sng" kern="0" baseline="31999" dirty="0">
                <a:solidFill>
                  <a:srgbClr val="0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12</a:t>
            </a:r>
            <a:r>
              <a:rPr kumimoji="0" lang="en-US" altLang="ja-JP" sz="2800" b="1" u="sng" kern="0" dirty="0">
                <a:solidFill>
                  <a:srgbClr val="0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C (K</a:t>
            </a:r>
            <a:r>
              <a:rPr kumimoji="0" lang="en-US" altLang="ja-JP" sz="2800" b="1" u="sng" kern="0" baseline="30000" dirty="0">
                <a:solidFill>
                  <a:srgbClr val="0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-</a:t>
            </a:r>
            <a:r>
              <a:rPr kumimoji="0" lang="en-US" altLang="ja-JP" sz="2800" b="1" u="sng" kern="0" dirty="0">
                <a:solidFill>
                  <a:srgbClr val="0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,K</a:t>
            </a:r>
            <a:r>
              <a:rPr kumimoji="0" lang="en-US" altLang="ja-JP" sz="2800" b="1" u="sng" kern="0" baseline="30000" dirty="0">
                <a:solidFill>
                  <a:srgbClr val="0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+</a:t>
            </a:r>
            <a:r>
              <a:rPr kumimoji="0" lang="en-US" altLang="ja-JP" sz="2800" b="1" u="sng" kern="0" dirty="0">
                <a:solidFill>
                  <a:srgbClr val="0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)</a:t>
            </a:r>
          </a:p>
          <a:p>
            <a:pPr defTabSz="914377" hangingPunct="0">
              <a:defRPr sz="1500">
                <a:latin typeface="Symbol"/>
                <a:ea typeface="Symbol"/>
                <a:cs typeface="Symbol"/>
                <a:sym typeface="Symbol"/>
              </a:defRPr>
            </a:pPr>
            <a:r>
              <a:rPr kumimoji="0" lang="en-US" altLang="ja-JP" sz="2800" b="1" kern="0" dirty="0">
                <a:solidFill>
                  <a:srgbClr val="0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 K</a:t>
            </a:r>
            <a:r>
              <a:rPr kumimoji="0" lang="en-US" altLang="ja-JP" sz="2800" b="1" kern="0" baseline="30000" dirty="0">
                <a:solidFill>
                  <a:srgbClr val="0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- </a:t>
            </a:r>
            <a:r>
              <a:rPr kumimoji="0" lang="en-US" altLang="ja-JP" sz="2800" b="1" kern="0" dirty="0">
                <a:solidFill>
                  <a:srgbClr val="0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p → </a:t>
            </a:r>
            <a:r>
              <a:rPr kumimoji="0" lang="en-US" altLang="ja-JP" sz="2800" b="1" kern="0" dirty="0">
                <a:solidFill>
                  <a:srgbClr val="000000"/>
                </a:solidFill>
                <a:latin typeface="Symbol" panose="05050102010706020507" pitchFamily="18" charset="2"/>
                <a:ea typeface="游ゴシック"/>
                <a:cs typeface="Arial" panose="020B0604020202020204" pitchFamily="34" charset="0"/>
                <a:sym typeface="游ゴシック"/>
              </a:rPr>
              <a:t>X</a:t>
            </a:r>
            <a:r>
              <a:rPr kumimoji="0" lang="en-US" altLang="ja-JP" sz="2800" b="1" kern="0" baseline="30000" dirty="0">
                <a:solidFill>
                  <a:srgbClr val="0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-</a:t>
            </a:r>
            <a:r>
              <a:rPr kumimoji="0" lang="en-US" altLang="ja-JP" sz="2800" b="1" kern="0" dirty="0">
                <a:solidFill>
                  <a:srgbClr val="0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 K</a:t>
            </a:r>
          </a:p>
          <a:p>
            <a:pPr defTabSz="914377" hangingPunct="0">
              <a:defRPr sz="1500">
                <a:latin typeface="Symbol"/>
                <a:ea typeface="Symbol"/>
                <a:cs typeface="Symbol"/>
                <a:sym typeface="Symbol"/>
              </a:defRPr>
            </a:pPr>
            <a:r>
              <a:rPr kumimoji="0" lang="en-US" altLang="ja-JP" sz="2800" b="1" kern="0" dirty="0">
                <a:solidFill>
                  <a:srgbClr val="0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             </a:t>
            </a:r>
            <a:r>
              <a:rPr kumimoji="0" lang="en-US" altLang="ja-JP" sz="2800" b="1" kern="0" dirty="0">
                <a:solidFill>
                  <a:srgbClr val="000000"/>
                </a:solidFill>
                <a:latin typeface="Symbol" panose="05050102010706020507" pitchFamily="18" charset="2"/>
                <a:ea typeface="游ゴシック"/>
                <a:cs typeface="Arial" panose="020B0604020202020204" pitchFamily="34" charset="0"/>
                <a:sym typeface="游ゴシック"/>
              </a:rPr>
              <a:t>X</a:t>
            </a:r>
            <a:r>
              <a:rPr kumimoji="0" lang="en-US" altLang="ja-JP" sz="2800" b="1" kern="0" baseline="30000" dirty="0">
                <a:solidFill>
                  <a:srgbClr val="0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-</a:t>
            </a:r>
            <a:r>
              <a:rPr kumimoji="0" lang="en-US" altLang="ja-JP" sz="2800" b="1" kern="0" dirty="0">
                <a:solidFill>
                  <a:srgbClr val="0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 escape / </a:t>
            </a:r>
            <a:r>
              <a:rPr kumimoji="0" lang="en-US" altLang="ja-JP" sz="2800" b="1" kern="0" dirty="0">
                <a:solidFill>
                  <a:srgbClr val="000000"/>
                </a:solidFill>
                <a:latin typeface="Symbol" panose="05050102010706020507" pitchFamily="18" charset="2"/>
                <a:ea typeface="游ゴシック"/>
                <a:cs typeface="Arial" panose="020B0604020202020204" pitchFamily="34" charset="0"/>
                <a:sym typeface="游ゴシック"/>
              </a:rPr>
              <a:t>X</a:t>
            </a:r>
            <a:r>
              <a:rPr kumimoji="0" lang="en-US" altLang="ja-JP" sz="2800" b="1" kern="0" baseline="30000" dirty="0">
                <a:solidFill>
                  <a:srgbClr val="0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-</a:t>
            </a:r>
            <a:r>
              <a:rPr kumimoji="0" lang="en-US" altLang="ja-JP" sz="2800" b="1" kern="0" dirty="0">
                <a:solidFill>
                  <a:srgbClr val="0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 </a:t>
            </a:r>
            <a:r>
              <a:rPr kumimoji="0" lang="en-US" altLang="ja-JP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p→</a:t>
            </a:r>
            <a:r>
              <a:rPr kumimoji="0" lang="en-US" altLang="ja-JP" sz="2800" b="1" kern="0" dirty="0" err="1">
                <a:solidFill>
                  <a:srgbClr val="000000"/>
                </a:solidFill>
                <a:latin typeface="Symbol" panose="05050102010706020507" pitchFamily="18" charset="2"/>
                <a:ea typeface="游ゴシック"/>
                <a:cs typeface="Arial" panose="020B0604020202020204" pitchFamily="34" charset="0"/>
                <a:sym typeface="游ゴシック"/>
              </a:rPr>
              <a:t>LL</a:t>
            </a:r>
            <a:endParaRPr kumimoji="0" lang="en-US" altLang="ja-JP" sz="2800" b="1" kern="0" dirty="0">
              <a:solidFill>
                <a:srgbClr val="000000"/>
              </a:solidFill>
              <a:latin typeface="Symbol" panose="05050102010706020507" pitchFamily="18" charset="2"/>
              <a:ea typeface="游ゴシック"/>
              <a:cs typeface="Arial" panose="020B0604020202020204" pitchFamily="34" charset="0"/>
              <a:sym typeface="游ゴシック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AB3F745-9F54-9E0E-E39B-A5F94EF62D1E}"/>
              </a:ext>
            </a:extLst>
          </p:cNvPr>
          <p:cNvSpPr txBox="1"/>
          <p:nvPr/>
        </p:nvSpPr>
        <p:spPr>
          <a:xfrm>
            <a:off x="4254884" y="2374394"/>
            <a:ext cx="184111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altLang="ja-JP" sz="1600" dirty="0">
                <a:solidFill>
                  <a:srgbClr val="000000"/>
                </a:solidFill>
                <a:latin typeface="Arial"/>
                <a:ea typeface="ＭＳ Ｐゴシック"/>
                <a:cs typeface="Times New Roman" panose="02020603050405020304" pitchFamily="18" charset="0"/>
              </a:rPr>
              <a:t>TPC</a:t>
            </a:r>
            <a:r>
              <a:rPr lang="ja-JP" altLang="en-US" sz="1600" dirty="0">
                <a:solidFill>
                  <a:srgbClr val="000000"/>
                </a:solidFill>
                <a:latin typeface="Arial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Arial"/>
                <a:ea typeface="ＭＳ Ｐゴシック"/>
                <a:cs typeface="Times New Roman" panose="02020603050405020304" pitchFamily="18" charset="0"/>
              </a:rPr>
              <a:t>for</a:t>
            </a:r>
            <a:r>
              <a:rPr lang="ja-JP" altLang="en-US" sz="1600" dirty="0">
                <a:solidFill>
                  <a:srgbClr val="000000"/>
                </a:solidFill>
                <a:latin typeface="Arial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Arial"/>
                <a:ea typeface="ＭＳ Ｐゴシック"/>
                <a:cs typeface="Times New Roman" panose="02020603050405020304" pitchFamily="18" charset="0"/>
              </a:rPr>
              <a:t>high-rate</a:t>
            </a:r>
            <a:r>
              <a:rPr lang="ja-JP" altLang="en-US" sz="1600" dirty="0">
                <a:solidFill>
                  <a:srgbClr val="000000"/>
                </a:solidFill>
                <a:latin typeface="Arial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Arial"/>
                <a:ea typeface="ＭＳ Ｐゴシック"/>
                <a:cs typeface="Times New Roman" panose="02020603050405020304" pitchFamily="18" charset="0"/>
              </a:rPr>
              <a:t>operation</a:t>
            </a:r>
            <a:endParaRPr lang="ja-JP" altLang="en-US" sz="16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9EFB5EE8-0488-D754-32B6-33CE75A8A4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157" t="18554" r="15056" b="4670"/>
          <a:stretch>
            <a:fillRect/>
          </a:stretch>
        </p:blipFill>
        <p:spPr>
          <a:xfrm>
            <a:off x="266377" y="2865286"/>
            <a:ext cx="6285625" cy="379055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EDA7834-BF2B-2BC6-1B88-DEEF9F6966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4815" r="2587" b="51340"/>
          <a:stretch>
            <a:fillRect/>
          </a:stretch>
        </p:blipFill>
        <p:spPr>
          <a:xfrm>
            <a:off x="4254884" y="2945755"/>
            <a:ext cx="1841116" cy="1678275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C4797A9-18D6-E3F6-7614-AD19F5AA044D}"/>
              </a:ext>
            </a:extLst>
          </p:cNvPr>
          <p:cNvCxnSpPr/>
          <p:nvPr/>
        </p:nvCxnSpPr>
        <p:spPr>
          <a:xfrm flipH="1">
            <a:off x="8643257" y="5181600"/>
            <a:ext cx="381000" cy="8391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C2A2766-A5D4-4CA3-39B9-A555B7F77326}"/>
              </a:ext>
            </a:extLst>
          </p:cNvPr>
          <p:cNvSpPr txBox="1"/>
          <p:nvPr/>
        </p:nvSpPr>
        <p:spPr>
          <a:xfrm>
            <a:off x="10141512" y="1794054"/>
            <a:ext cx="2318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1800" b="1" kern="0" dirty="0">
                <a:solidFill>
                  <a:srgbClr val="0000FF"/>
                </a:solidFill>
                <a:latin typeface="Symbol" panose="05050102010706020507" pitchFamily="18" charset="2"/>
                <a:ea typeface="游ゴシック"/>
                <a:cs typeface="Arial" panose="020B0604020202020204" pitchFamily="34" charset="0"/>
                <a:sym typeface="游ゴシック"/>
              </a:rPr>
              <a:t>X</a:t>
            </a:r>
            <a:r>
              <a:rPr kumimoji="0" lang="en-US" altLang="ja-JP" sz="1800" b="1" kern="0" baseline="30000" dirty="0">
                <a:solidFill>
                  <a:srgbClr val="0000FF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-</a:t>
            </a:r>
            <a:r>
              <a:rPr kumimoji="0" lang="en-US" altLang="ja-JP" sz="1800" b="1" kern="0" dirty="0">
                <a:solidFill>
                  <a:srgbClr val="0000FF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 p inelastic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5EAFDA1-0024-CF19-AA97-FA3335CD045F}"/>
              </a:ext>
            </a:extLst>
          </p:cNvPr>
          <p:cNvSpPr txBox="1"/>
          <p:nvPr/>
        </p:nvSpPr>
        <p:spPr>
          <a:xfrm flipH="1">
            <a:off x="7512710" y="4789588"/>
            <a:ext cx="1752601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1800" b="1" kern="0" dirty="0">
                <a:solidFill>
                  <a:srgbClr val="C00000"/>
                </a:solidFill>
                <a:latin typeface="Symbol" panose="05050102010706020507" pitchFamily="18" charset="2"/>
                <a:ea typeface="游ゴシック"/>
                <a:cs typeface="Arial" panose="020B0604020202020204" pitchFamily="34" charset="0"/>
                <a:sym typeface="游ゴシック"/>
              </a:rPr>
              <a:t>X</a:t>
            </a:r>
            <a:r>
              <a:rPr kumimoji="0" lang="en-US" altLang="ja-JP" sz="18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-</a:t>
            </a:r>
            <a:r>
              <a:rPr kumimoji="0" lang="en-US" altLang="ja-JP" sz="1800" b="1" kern="0" dirty="0">
                <a:solidFill>
                  <a:srgbClr val="C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 </a:t>
            </a:r>
            <a:r>
              <a:rPr kumimoji="0" lang="en-US" altLang="ja-JP" sz="1800" b="1" kern="0" dirty="0" err="1">
                <a:solidFill>
                  <a:srgbClr val="C00000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  <a:sym typeface="游ゴシック"/>
              </a:rPr>
              <a:t>p→</a:t>
            </a:r>
            <a:r>
              <a:rPr kumimoji="0" lang="en-US" altLang="ja-JP" sz="1800" b="1" kern="0" dirty="0" err="1">
                <a:solidFill>
                  <a:srgbClr val="C00000"/>
                </a:solidFill>
                <a:latin typeface="Symbol" panose="05050102010706020507" pitchFamily="18" charset="2"/>
                <a:ea typeface="游ゴシック"/>
                <a:cs typeface="Arial" panose="020B0604020202020204" pitchFamily="34" charset="0"/>
                <a:sym typeface="游ゴシック"/>
              </a:rPr>
              <a:t>LL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61A3CE9-5401-A21F-FEF4-3ED4613AF91F}"/>
              </a:ext>
            </a:extLst>
          </p:cNvPr>
          <p:cNvSpPr txBox="1"/>
          <p:nvPr/>
        </p:nvSpPr>
        <p:spPr>
          <a:xfrm>
            <a:off x="10678886" y="2261810"/>
            <a:ext cx="190452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18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~ </a:t>
            </a:r>
            <a:r>
              <a:rPr kumimoji="0" lang="en-US" altLang="ja-JP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kumimoji="0" lang="en-US" altLang="ja-JP" sz="18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mb </a:t>
            </a:r>
            <a:endParaRPr lang="ja-JP" altLang="en-US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4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44"/>
    </mc:Choice>
    <mc:Fallback xmlns="">
      <p:transition spd="slow" advTm="10924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5393" y="1231085"/>
            <a:ext cx="11976607" cy="264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9" rIns="91436" bIns="45719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4800" b="1" dirty="0">
              <a:latin typeface="Arial"/>
              <a:ea typeface="ＭＳ Ｐゴシック"/>
            </a:endParaRPr>
          </a:p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5400" b="1" dirty="0"/>
              <a:t>    1.  Introduction </a:t>
            </a:r>
          </a:p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5400" b="1" dirty="0"/>
              <a:t> </a:t>
            </a:r>
            <a:r>
              <a:rPr lang="en-US" altLang="ja-JP" sz="4000" b="1" dirty="0"/>
              <a:t>---How to investigate high density matter in NS</a:t>
            </a:r>
            <a:endParaRPr lang="en-US" altLang="ja-JP" sz="4000" b="1" dirty="0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00080455"/>
      </p:ext>
    </p:extLst>
  </p:cSld>
  <p:clrMapOvr>
    <a:masterClrMapping/>
  </p:clrMapOvr>
  <p:transition spd="slow" advTm="241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59828" y="-160142"/>
            <a:ext cx="12192000" cy="702330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914377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DDE"/>
              </a:buClr>
            </a:pPr>
            <a:endParaRPr lang="ja-JP" altLang="ja-JP" sz="1600" dirty="0">
              <a:solidFill>
                <a:srgbClr val="FFFFFF"/>
              </a:solidFill>
            </a:endParaRPr>
          </a:p>
        </p:txBody>
      </p:sp>
      <p:pic>
        <p:nvPicPr>
          <p:cNvPr id="1024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886"/>
          <a:stretch>
            <a:fillRect/>
          </a:stretch>
        </p:blipFill>
        <p:spPr bwMode="auto">
          <a:xfrm>
            <a:off x="3068807" y="1357825"/>
            <a:ext cx="52498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203265" y="139632"/>
            <a:ext cx="76948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91437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u="sng" dirty="0">
                <a:solidFill>
                  <a:srgbClr val="FFFFFF"/>
                </a:solidFill>
              </a:rPr>
              <a:t>Mystery of matter in neutron stars</a:t>
            </a:r>
          </a:p>
        </p:txBody>
      </p:sp>
      <p:pic>
        <p:nvPicPr>
          <p:cNvPr id="57" name="Picture 36" descr="K:\ns_ins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22" y="2271633"/>
            <a:ext cx="2303463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16D5160-DFEA-4A9B-8547-58B04427410D}"/>
              </a:ext>
            </a:extLst>
          </p:cNvPr>
          <p:cNvGrpSpPr/>
          <p:nvPr/>
        </p:nvGrpSpPr>
        <p:grpSpPr>
          <a:xfrm>
            <a:off x="5903979" y="3133668"/>
            <a:ext cx="6061995" cy="2119705"/>
            <a:chOff x="4427984" y="2355726"/>
            <a:chExt cx="4546496" cy="1589779"/>
          </a:xfrm>
        </p:grpSpPr>
        <p:grpSp>
          <p:nvGrpSpPr>
            <p:cNvPr id="74821" name="Group 69"/>
            <p:cNvGrpSpPr>
              <a:grpSpLocks/>
            </p:cNvGrpSpPr>
            <p:nvPr/>
          </p:nvGrpSpPr>
          <p:grpSpPr bwMode="auto">
            <a:xfrm>
              <a:off x="6633712" y="2715589"/>
              <a:ext cx="2340768" cy="1229916"/>
              <a:chOff x="731" y="1854"/>
              <a:chExt cx="1966" cy="1033"/>
            </a:xfrm>
          </p:grpSpPr>
          <p:sp>
            <p:nvSpPr>
              <p:cNvPr id="10301" name="Rectangle 27"/>
              <p:cNvSpPr>
                <a:spLocks noChangeArrowheads="1"/>
              </p:cNvSpPr>
              <p:nvPr/>
            </p:nvSpPr>
            <p:spPr bwMode="auto">
              <a:xfrm>
                <a:off x="731" y="1854"/>
                <a:ext cx="1966" cy="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defTabSz="914377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800" b="1" dirty="0">
                    <a:solidFill>
                      <a:srgbClr val="FFFFFF"/>
                    </a:solidFill>
                  </a:rPr>
                  <a:t>Inner core</a:t>
                </a:r>
              </a:p>
              <a:p>
                <a:pPr algn="ctr" defTabSz="914377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000" b="1" u="sng" dirty="0">
                    <a:solidFill>
                      <a:srgbClr val="FFFFFF"/>
                    </a:solidFill>
                  </a:rPr>
                  <a:t>Hyperon Matter</a:t>
                </a:r>
              </a:p>
              <a:p>
                <a:pPr algn="ctr" defTabSz="914377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867" b="1" u="sng" dirty="0">
                    <a:solidFill>
                      <a:srgbClr val="FFFFFF"/>
                    </a:solidFill>
                  </a:rPr>
                  <a:t>(Strange Hadronic Matter)</a:t>
                </a:r>
                <a:endParaRPr lang="en-US" altLang="ja-JP" sz="2000" b="1" u="sng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2" name="Rectangle 30"/>
              <p:cNvSpPr>
                <a:spLocks noChangeArrowheads="1"/>
              </p:cNvSpPr>
              <p:nvPr/>
            </p:nvSpPr>
            <p:spPr bwMode="auto">
              <a:xfrm>
                <a:off x="1539" y="2519"/>
                <a:ext cx="26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914377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3200" dirty="0">
                    <a:solidFill>
                      <a:srgbClr val="FFFF00"/>
                    </a:solidFill>
                  </a:rPr>
                  <a:t>?</a:t>
                </a:r>
              </a:p>
            </p:txBody>
          </p:sp>
        </p:grpSp>
        <p:sp>
          <p:nvSpPr>
            <p:cNvPr id="10267" name="Line 40"/>
            <p:cNvSpPr>
              <a:spLocks noChangeShapeType="1"/>
            </p:cNvSpPr>
            <p:nvPr/>
          </p:nvSpPr>
          <p:spPr bwMode="auto">
            <a:xfrm>
              <a:off x="4427984" y="2355726"/>
              <a:ext cx="1584628" cy="648188"/>
            </a:xfrm>
            <a:prstGeom prst="line">
              <a:avLst/>
            </a:prstGeom>
            <a:noFill/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10268" name="Group 65"/>
            <p:cNvGrpSpPr>
              <a:grpSpLocks/>
            </p:cNvGrpSpPr>
            <p:nvPr/>
          </p:nvGrpSpPr>
          <p:grpSpPr bwMode="auto">
            <a:xfrm>
              <a:off x="5436096" y="2787776"/>
              <a:ext cx="1155381" cy="969435"/>
              <a:chOff x="1406" y="2386"/>
              <a:chExt cx="934" cy="851"/>
            </a:xfrm>
          </p:grpSpPr>
          <p:sp>
            <p:nvSpPr>
              <p:cNvPr id="10269" name="Rectangle 50"/>
              <p:cNvSpPr>
                <a:spLocks noChangeArrowheads="1"/>
              </p:cNvSpPr>
              <p:nvPr/>
            </p:nvSpPr>
            <p:spPr bwMode="auto">
              <a:xfrm>
                <a:off x="1406" y="2386"/>
                <a:ext cx="934" cy="82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914377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271" name="Picture 18" descr="strange-matter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93" t="12766" r="7639" b="5251"/>
              <a:stretch>
                <a:fillRect/>
              </a:stretch>
            </p:blipFill>
            <p:spPr bwMode="auto">
              <a:xfrm>
                <a:off x="1572" y="2482"/>
                <a:ext cx="669" cy="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72" name="Rectangle 19"/>
              <p:cNvSpPr>
                <a:spLocks noChangeArrowheads="1"/>
              </p:cNvSpPr>
              <p:nvPr/>
            </p:nvSpPr>
            <p:spPr bwMode="auto">
              <a:xfrm>
                <a:off x="1406" y="2712"/>
                <a:ext cx="190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914377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800" dirty="0">
                    <a:solidFill>
                      <a:srgbClr val="003399"/>
                    </a:solidFill>
                  </a:rPr>
                  <a:t>n</a:t>
                </a:r>
              </a:p>
            </p:txBody>
          </p:sp>
          <p:sp>
            <p:nvSpPr>
              <p:cNvPr id="10273" name="Rectangle 20"/>
              <p:cNvSpPr>
                <a:spLocks noChangeArrowheads="1"/>
              </p:cNvSpPr>
              <p:nvPr/>
            </p:nvSpPr>
            <p:spPr bwMode="auto">
              <a:xfrm>
                <a:off x="1409" y="2503"/>
                <a:ext cx="190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914377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800" dirty="0">
                    <a:solidFill>
                      <a:srgbClr val="008000"/>
                    </a:solidFill>
                  </a:rPr>
                  <a:t>p</a:t>
                </a:r>
              </a:p>
            </p:txBody>
          </p:sp>
          <p:sp>
            <p:nvSpPr>
              <p:cNvPr id="10274" name="Rectangle 21"/>
              <p:cNvSpPr>
                <a:spLocks noChangeArrowheads="1"/>
              </p:cNvSpPr>
              <p:nvPr/>
            </p:nvSpPr>
            <p:spPr bwMode="auto">
              <a:xfrm>
                <a:off x="1556" y="2984"/>
                <a:ext cx="215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914377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800" dirty="0">
                    <a:solidFill>
                      <a:srgbClr val="CC0000"/>
                    </a:solidFill>
                    <a:latin typeface="Symbol" pitchFamily="18" charset="2"/>
                  </a:rPr>
                  <a:t>L</a:t>
                </a:r>
              </a:p>
            </p:txBody>
          </p:sp>
          <p:sp>
            <p:nvSpPr>
              <p:cNvPr id="10275" name="Rectangle 22"/>
              <p:cNvSpPr>
                <a:spLocks noChangeArrowheads="1"/>
              </p:cNvSpPr>
              <p:nvPr/>
            </p:nvSpPr>
            <p:spPr bwMode="auto">
              <a:xfrm>
                <a:off x="2019" y="2994"/>
                <a:ext cx="263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914377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800" dirty="0">
                    <a:solidFill>
                      <a:srgbClr val="FF6600"/>
                    </a:solidFill>
                    <a:latin typeface="Symbol" pitchFamily="18" charset="2"/>
                  </a:rPr>
                  <a:t>X</a:t>
                </a:r>
              </a:p>
            </p:txBody>
          </p:sp>
        </p:grpSp>
      </p:grpSp>
      <p:grpSp>
        <p:nvGrpSpPr>
          <p:cNvPr id="5" name="グループ化 4"/>
          <p:cNvGrpSpPr/>
          <p:nvPr/>
        </p:nvGrpSpPr>
        <p:grpSpPr>
          <a:xfrm>
            <a:off x="6192740" y="2276874"/>
            <a:ext cx="5506448" cy="1074638"/>
            <a:chOff x="4342576" y="2371927"/>
            <a:chExt cx="5506448" cy="1074636"/>
          </a:xfrm>
        </p:grpSpPr>
        <p:sp>
          <p:nvSpPr>
            <p:cNvPr id="10297" name="Rectangle 28"/>
            <p:cNvSpPr>
              <a:spLocks noChangeArrowheads="1"/>
            </p:cNvSpPr>
            <p:nvPr/>
          </p:nvSpPr>
          <p:spPr bwMode="auto">
            <a:xfrm>
              <a:off x="7510636" y="2467938"/>
              <a:ext cx="2338388" cy="677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defTabSz="914377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800" b="1" dirty="0">
                  <a:solidFill>
                    <a:srgbClr val="FFFFFF"/>
                  </a:solidFill>
                </a:rPr>
                <a:t>Outer core</a:t>
              </a:r>
            </a:p>
            <a:p>
              <a:pPr algn="ctr" defTabSz="914377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 u="sng" dirty="0">
                  <a:solidFill>
                    <a:srgbClr val="FFFFFF"/>
                  </a:solidFill>
                </a:rPr>
                <a:t>Neutron Matter</a:t>
              </a:r>
              <a:endParaRPr lang="ja-JP" altLang="en-US" sz="2000" b="1" u="sng" dirty="0">
                <a:solidFill>
                  <a:srgbClr val="FFFFFF"/>
                </a:solidFill>
              </a:endParaRPr>
            </a:p>
          </p:txBody>
        </p:sp>
        <p:grpSp>
          <p:nvGrpSpPr>
            <p:cNvPr id="74818" name="Group 66"/>
            <p:cNvGrpSpPr>
              <a:grpSpLocks/>
            </p:cNvGrpSpPr>
            <p:nvPr/>
          </p:nvGrpSpPr>
          <p:grpSpPr bwMode="auto">
            <a:xfrm>
              <a:off x="4342576" y="2371927"/>
              <a:ext cx="2871234" cy="1074636"/>
              <a:chOff x="1818" y="438"/>
              <a:chExt cx="1827" cy="672"/>
            </a:xfrm>
          </p:grpSpPr>
          <p:grpSp>
            <p:nvGrpSpPr>
              <p:cNvPr id="10262" name="Group 11"/>
              <p:cNvGrpSpPr>
                <a:grpSpLocks/>
              </p:cNvGrpSpPr>
              <p:nvPr/>
            </p:nvGrpSpPr>
            <p:grpSpPr bwMode="auto">
              <a:xfrm>
                <a:off x="2692" y="438"/>
                <a:ext cx="953" cy="672"/>
                <a:chOff x="3463" y="1107"/>
                <a:chExt cx="819" cy="540"/>
              </a:xfrm>
            </p:grpSpPr>
            <p:sp>
              <p:nvSpPr>
                <p:cNvPr id="10264" name="Rectangle 12"/>
                <p:cNvSpPr>
                  <a:spLocks noChangeArrowheads="1"/>
                </p:cNvSpPr>
                <p:nvPr/>
              </p:nvSpPr>
              <p:spPr bwMode="auto">
                <a:xfrm>
                  <a:off x="3467" y="1107"/>
                  <a:ext cx="815" cy="5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defTabSz="914377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0265" name="Picture 13" descr="n-matter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13" t="10065" r="10356" b="11420"/>
                <a:stretch>
                  <a:fillRect/>
                </a:stretch>
              </p:blipFill>
              <p:spPr bwMode="auto">
                <a:xfrm>
                  <a:off x="3600" y="1163"/>
                  <a:ext cx="626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66" name="Rectangle 14"/>
                <p:cNvSpPr>
                  <a:spLocks noChangeArrowheads="1"/>
                </p:cNvSpPr>
                <p:nvPr/>
              </p:nvSpPr>
              <p:spPr bwMode="auto">
                <a:xfrm>
                  <a:off x="3463" y="1278"/>
                  <a:ext cx="179" cy="2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defTabSz="914377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2000" dirty="0">
                      <a:solidFill>
                        <a:srgbClr val="003399"/>
                      </a:solidFill>
                    </a:rPr>
                    <a:t>n</a:t>
                  </a:r>
                </a:p>
              </p:txBody>
            </p:sp>
          </p:grpSp>
          <p:sp>
            <p:nvSpPr>
              <p:cNvPr id="10263" name="Line 41"/>
              <p:cNvSpPr>
                <a:spLocks noChangeShapeType="1"/>
              </p:cNvSpPr>
              <p:nvPr/>
            </p:nvSpPr>
            <p:spPr bwMode="auto">
              <a:xfrm flipV="1">
                <a:off x="1818" y="798"/>
                <a:ext cx="879" cy="60"/>
              </a:xfrm>
              <a:prstGeom prst="line">
                <a:avLst/>
              </a:prstGeom>
              <a:noFill/>
              <a:ln w="38100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</p:grpSp>
      <p:grpSp>
        <p:nvGrpSpPr>
          <p:cNvPr id="10257" name="グループ化 1"/>
          <p:cNvGrpSpPr>
            <a:grpSpLocks/>
          </p:cNvGrpSpPr>
          <p:nvPr/>
        </p:nvGrpSpPr>
        <p:grpSpPr bwMode="auto">
          <a:xfrm>
            <a:off x="5711958" y="1088860"/>
            <a:ext cx="5551740" cy="1556265"/>
            <a:chOff x="4448268" y="2698791"/>
            <a:chExt cx="5498905" cy="1500147"/>
          </a:xfrm>
        </p:grpSpPr>
        <p:sp>
          <p:nvSpPr>
            <p:cNvPr id="10259" name="Line 41"/>
            <p:cNvSpPr>
              <a:spLocks noChangeShapeType="1"/>
            </p:cNvSpPr>
            <p:nvPr/>
          </p:nvSpPr>
          <p:spPr bwMode="auto">
            <a:xfrm flipV="1">
              <a:off x="4859337" y="3095611"/>
              <a:ext cx="1836660" cy="1103327"/>
            </a:xfrm>
            <a:prstGeom prst="line">
              <a:avLst/>
            </a:prstGeom>
            <a:noFill/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0260" name="Picture 37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" t="-6893" r="-567" b="2559"/>
            <a:stretch/>
          </p:blipFill>
          <p:spPr bwMode="auto">
            <a:xfrm>
              <a:off x="4448268" y="2698791"/>
              <a:ext cx="3708781" cy="818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1" name="Rectangle 53"/>
            <p:cNvSpPr>
              <a:spLocks noChangeArrowheads="1"/>
            </p:cNvSpPr>
            <p:nvPr/>
          </p:nvSpPr>
          <p:spPr bwMode="auto">
            <a:xfrm>
              <a:off x="8282897" y="2825931"/>
              <a:ext cx="1664276" cy="6526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defTabSz="914377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800" b="1" dirty="0">
                  <a:solidFill>
                    <a:srgbClr val="FFFFFF"/>
                  </a:solidFill>
                </a:rPr>
                <a:t>Inner crust</a:t>
              </a:r>
              <a:endParaRPr lang="en-US" altLang="ja-JP" b="1" dirty="0">
                <a:solidFill>
                  <a:srgbClr val="FFFFFF"/>
                </a:solidFill>
              </a:endParaRPr>
            </a:p>
            <a:p>
              <a:pPr algn="ctr" defTabSz="914377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 u="sng" dirty="0">
                  <a:solidFill>
                    <a:srgbClr val="FFFFFF"/>
                  </a:solidFill>
                </a:rPr>
                <a:t>Pasta nuclei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103446" y="932723"/>
            <a:ext cx="4755233" cy="1432568"/>
            <a:chOff x="-420555" y="932722"/>
            <a:chExt cx="4755232" cy="1432568"/>
          </a:xfrm>
        </p:grpSpPr>
        <p:sp>
          <p:nvSpPr>
            <p:cNvPr id="63" name="Rectangle 53"/>
            <p:cNvSpPr>
              <a:spLocks noChangeArrowheads="1"/>
            </p:cNvSpPr>
            <p:nvPr/>
          </p:nvSpPr>
          <p:spPr bwMode="auto">
            <a:xfrm>
              <a:off x="-420555" y="932722"/>
              <a:ext cx="2168515" cy="9848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defTabSz="914377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800" b="1" dirty="0">
                  <a:solidFill>
                    <a:srgbClr val="FFFFFF"/>
                  </a:solidFill>
                </a:rPr>
                <a:t>Outer crust</a:t>
              </a:r>
              <a:endParaRPr lang="en-US" altLang="ja-JP" b="1" dirty="0">
                <a:solidFill>
                  <a:srgbClr val="FFFFFF"/>
                </a:solidFill>
              </a:endParaRPr>
            </a:p>
            <a:p>
              <a:pPr algn="ctr" defTabSz="914377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 u="sng" dirty="0">
                  <a:solidFill>
                    <a:srgbClr val="FFFFFF"/>
                  </a:solidFill>
                </a:rPr>
                <a:t>Neutron-rich</a:t>
              </a:r>
            </a:p>
            <a:p>
              <a:pPr algn="ctr" defTabSz="914377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 u="sng" dirty="0">
                  <a:solidFill>
                    <a:srgbClr val="FFFFFF"/>
                  </a:solidFill>
                </a:rPr>
                <a:t>nuclei</a:t>
              </a:r>
            </a:p>
          </p:txBody>
        </p:sp>
        <p:sp>
          <p:nvSpPr>
            <p:cNvPr id="68" name="Line 41"/>
            <p:cNvSpPr>
              <a:spLocks noChangeShapeType="1"/>
            </p:cNvSpPr>
            <p:nvPr/>
          </p:nvSpPr>
          <p:spPr bwMode="auto">
            <a:xfrm flipH="1" flipV="1">
              <a:off x="3387786" y="1813566"/>
              <a:ext cx="946891" cy="551724"/>
            </a:xfrm>
            <a:prstGeom prst="line">
              <a:avLst/>
            </a:prstGeom>
            <a:noFill/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1595670" y="1124743"/>
              <a:ext cx="1832819" cy="850344"/>
              <a:chOff x="2903032" y="726285"/>
              <a:chExt cx="1475029" cy="696653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2903032" y="726285"/>
                <a:ext cx="1475029" cy="6966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ja-JP" altLang="en-US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pic>
            <p:nvPicPr>
              <p:cNvPr id="64" name="Picture 306" descr="nrichnucleus2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EFFFD"/>
                  </a:clrFrom>
                  <a:clrTo>
                    <a:srgbClr val="FEFF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1574" y="736742"/>
                <a:ext cx="498307" cy="521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306" descr="nrichnucleus2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EFFFD"/>
                  </a:clrFrom>
                  <a:clrTo>
                    <a:srgbClr val="FEFF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1209">
                <a:off x="3783789" y="814708"/>
                <a:ext cx="489503" cy="530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グループ化 5"/>
          <p:cNvGrpSpPr/>
          <p:nvPr/>
        </p:nvGrpSpPr>
        <p:grpSpPr>
          <a:xfrm>
            <a:off x="5712409" y="3332690"/>
            <a:ext cx="3498774" cy="2756981"/>
            <a:chOff x="4017153" y="3317483"/>
            <a:chExt cx="3498773" cy="2756979"/>
          </a:xfrm>
        </p:grpSpPr>
        <p:grpSp>
          <p:nvGrpSpPr>
            <p:cNvPr id="74822" name="Group 70"/>
            <p:cNvGrpSpPr>
              <a:grpSpLocks/>
            </p:cNvGrpSpPr>
            <p:nvPr/>
          </p:nvGrpSpPr>
          <p:grpSpPr bwMode="auto">
            <a:xfrm>
              <a:off x="4017153" y="3317483"/>
              <a:ext cx="1288172" cy="2516311"/>
              <a:chOff x="2678" y="2467"/>
              <a:chExt cx="674" cy="1446"/>
            </a:xfrm>
          </p:grpSpPr>
          <p:sp>
            <p:nvSpPr>
              <p:cNvPr id="10295" name="Line 41"/>
              <p:cNvSpPr>
                <a:spLocks noChangeShapeType="1"/>
              </p:cNvSpPr>
              <p:nvPr/>
            </p:nvSpPr>
            <p:spPr bwMode="auto">
              <a:xfrm flipH="1" flipV="1">
                <a:off x="2678" y="2467"/>
                <a:ext cx="351" cy="828"/>
              </a:xfrm>
              <a:prstGeom prst="line">
                <a:avLst/>
              </a:prstGeom>
              <a:noFill/>
              <a:ln w="38100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pic>
            <p:nvPicPr>
              <p:cNvPr id="10296" name="Picture 64" descr="CSC4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" t="1971" r="4575" b="4233"/>
              <a:stretch>
                <a:fillRect/>
              </a:stretch>
            </p:blipFill>
            <p:spPr bwMode="auto">
              <a:xfrm>
                <a:off x="2778" y="3295"/>
                <a:ext cx="574" cy="618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4823" name="Group 71"/>
            <p:cNvGrpSpPr>
              <a:grpSpLocks/>
            </p:cNvGrpSpPr>
            <p:nvPr/>
          </p:nvGrpSpPr>
          <p:grpSpPr bwMode="auto">
            <a:xfrm>
              <a:off x="5104513" y="5090212"/>
              <a:ext cx="2411413" cy="984250"/>
              <a:chOff x="2655" y="4068"/>
              <a:chExt cx="1519" cy="620"/>
            </a:xfrm>
          </p:grpSpPr>
          <p:sp>
            <p:nvSpPr>
              <p:cNvPr id="10299" name="Rectangle 26"/>
              <p:cNvSpPr>
                <a:spLocks noChangeArrowheads="1"/>
              </p:cNvSpPr>
              <p:nvPr/>
            </p:nvSpPr>
            <p:spPr bwMode="auto">
              <a:xfrm>
                <a:off x="2655" y="4068"/>
                <a:ext cx="1357" cy="6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defTabSz="914377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800" b="1" dirty="0">
                    <a:solidFill>
                      <a:srgbClr val="FFFFFF"/>
                    </a:solidFill>
                  </a:rPr>
                  <a:t>Inner core</a:t>
                </a:r>
              </a:p>
              <a:p>
                <a:pPr algn="ctr" defTabSz="914377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000" b="1" u="sng" dirty="0" err="1">
                    <a:solidFill>
                      <a:srgbClr val="FFFFFF"/>
                    </a:solidFill>
                  </a:rPr>
                  <a:t>Deconfined</a:t>
                </a:r>
                <a:r>
                  <a:rPr lang="en-US" altLang="ja-JP" sz="2000" b="1" u="sng" dirty="0">
                    <a:solidFill>
                      <a:srgbClr val="FFFFFF"/>
                    </a:solidFill>
                  </a:rPr>
                  <a:t> </a:t>
                </a:r>
              </a:p>
              <a:p>
                <a:pPr algn="ctr" defTabSz="914377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000" b="1" u="sng" dirty="0">
                    <a:solidFill>
                      <a:srgbClr val="FFFFFF"/>
                    </a:solidFill>
                  </a:rPr>
                  <a:t>Quark Matter</a:t>
                </a:r>
                <a:endParaRPr lang="en-US" altLang="ja-JP" sz="8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0" name="Rectangle 31"/>
              <p:cNvSpPr>
                <a:spLocks noChangeArrowheads="1"/>
              </p:cNvSpPr>
              <p:nvPr/>
            </p:nvSpPr>
            <p:spPr bwMode="auto">
              <a:xfrm>
                <a:off x="3771" y="4292"/>
                <a:ext cx="403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914377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3200" dirty="0">
                    <a:solidFill>
                      <a:srgbClr val="FFFF00"/>
                    </a:solidFill>
                  </a:rPr>
                  <a:t>??</a:t>
                </a:r>
              </a:p>
            </p:txBody>
          </p:sp>
        </p:grp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57E6305D-76E8-478C-3314-31E44EB80B5B}"/>
              </a:ext>
            </a:extLst>
          </p:cNvPr>
          <p:cNvGrpSpPr/>
          <p:nvPr/>
        </p:nvGrpSpPr>
        <p:grpSpPr>
          <a:xfrm>
            <a:off x="2852" y="2711815"/>
            <a:ext cx="7212408" cy="3911534"/>
            <a:chOff x="-4746" y="2186138"/>
            <a:chExt cx="5409306" cy="2933650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D20C7C75-3BBE-4F3E-8097-4AA3D1F3C2A1}"/>
                </a:ext>
              </a:extLst>
            </p:cNvPr>
            <p:cNvGrpSpPr/>
            <p:nvPr/>
          </p:nvGrpSpPr>
          <p:grpSpPr>
            <a:xfrm>
              <a:off x="-4393" y="2186138"/>
              <a:ext cx="5408953" cy="2933650"/>
              <a:chOff x="-7123" y="2211390"/>
              <a:chExt cx="5408953" cy="2933650"/>
            </a:xfrm>
          </p:grpSpPr>
          <p:grpSp>
            <p:nvGrpSpPr>
              <p:cNvPr id="15" name="グループ化 14"/>
              <p:cNvGrpSpPr/>
              <p:nvPr/>
            </p:nvGrpSpPr>
            <p:grpSpPr>
              <a:xfrm>
                <a:off x="-7123" y="2211390"/>
                <a:ext cx="5408953" cy="2933650"/>
                <a:chOff x="9148" y="2209850"/>
                <a:chExt cx="5408953" cy="2933650"/>
              </a:xfrm>
            </p:grpSpPr>
            <p:grpSp>
              <p:nvGrpSpPr>
                <p:cNvPr id="14" name="グループ化 13"/>
                <p:cNvGrpSpPr/>
                <p:nvPr/>
              </p:nvGrpSpPr>
              <p:grpSpPr>
                <a:xfrm>
                  <a:off x="9148" y="2209850"/>
                  <a:ext cx="5408953" cy="2933650"/>
                  <a:chOff x="9148" y="2209850"/>
                  <a:chExt cx="5408953" cy="2933650"/>
                </a:xfrm>
              </p:grpSpPr>
              <p:grpSp>
                <p:nvGrpSpPr>
                  <p:cNvPr id="13" name="グループ化 12"/>
                  <p:cNvGrpSpPr/>
                  <p:nvPr/>
                </p:nvGrpSpPr>
                <p:grpSpPr>
                  <a:xfrm>
                    <a:off x="9148" y="2209850"/>
                    <a:ext cx="3770764" cy="2933650"/>
                    <a:chOff x="-3231212" y="1006252"/>
                    <a:chExt cx="3770764" cy="2933650"/>
                  </a:xfrm>
                </p:grpSpPr>
                <p:grpSp>
                  <p:nvGrpSpPr>
                    <p:cNvPr id="10" name="グループ化 9"/>
                    <p:cNvGrpSpPr/>
                    <p:nvPr/>
                  </p:nvGrpSpPr>
                  <p:grpSpPr>
                    <a:xfrm>
                      <a:off x="-3231212" y="1006252"/>
                      <a:ext cx="3770764" cy="2933650"/>
                      <a:chOff x="-2223100" y="-2234108"/>
                      <a:chExt cx="3770764" cy="2933650"/>
                    </a:xfrm>
                  </p:grpSpPr>
                  <p:sp>
                    <p:nvSpPr>
                      <p:cNvPr id="49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196752" y="-2234108"/>
                        <a:ext cx="3744416" cy="2933650"/>
                      </a:xfrm>
                      <a:prstGeom prst="roundRect">
                        <a:avLst>
                          <a:gd name="adj" fmla="val 0"/>
                        </a:avLst>
                      </a:prstGeom>
                      <a:solidFill>
                        <a:srgbClr val="FFE5E5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>
                        <a:lvl1pPr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1pPr>
                        <a:lvl2pPr marL="742950" indent="-28575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2pPr>
                        <a:lvl3pPr marL="1143000" indent="-22860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3pPr>
                        <a:lvl4pPr marL="1600200" indent="-22860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4pPr>
                        <a:lvl5pPr marL="2057400" indent="-22860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9pPr>
                      </a:lstStyle>
                      <a:p>
                        <a:pPr eaLnBrk="1" hangingPunct="1"/>
                        <a:endParaRPr lang="ja-JP" altLang="en-US" sz="2400"/>
                      </a:p>
                    </p:txBody>
                  </p:sp>
                  <p:sp>
                    <p:nvSpPr>
                      <p:cNvPr id="52" name="Rectangle 24"/>
                      <p:cNvSpPr>
                        <a:spLocks noChangeArrowheads="1"/>
                      </p:cNvSpPr>
                      <p:nvPr/>
                    </p:nvSpPr>
                    <p:spPr bwMode="auto">
                      <a:xfrm rot="16200000">
                        <a:off x="-2802201" y="-956941"/>
                        <a:ext cx="1442944" cy="2847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1pPr>
                        <a:lvl2pPr marL="742950" indent="-28575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2pPr>
                        <a:lvl3pPr marL="1143000" indent="-22860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3pPr>
                        <a:lvl4pPr marL="1600200" indent="-22860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4pPr>
                        <a:lvl5pPr marL="2057400" indent="-22860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9pPr>
                      </a:lstStyle>
                      <a:p>
                        <a:pPr eaLnBrk="1" hangingPunct="1"/>
                        <a:r>
                          <a:rPr kumimoji="0" lang="en-US" altLang="ja-JP" sz="1867" b="1" dirty="0"/>
                          <a:t>baryon fraction</a:t>
                        </a:r>
                        <a:endParaRPr kumimoji="0" lang="ja-JP" altLang="en-US" sz="1867" b="1" dirty="0"/>
                      </a:p>
                    </p:txBody>
                  </p:sp>
                  <p:grpSp>
                    <p:nvGrpSpPr>
                      <p:cNvPr id="61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116766" y="-1532912"/>
                        <a:ext cx="1217565" cy="1080984"/>
                        <a:chOff x="1394" y="972"/>
                        <a:chExt cx="817" cy="730"/>
                      </a:xfrm>
                    </p:grpSpPr>
                    <p:pic>
                      <p:nvPicPr>
                        <p:cNvPr id="62" name="Picture 39" descr="Lambda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3408"/>
                        <a:stretch>
                          <a:fillRect/>
                        </a:stretch>
                      </p:blipFill>
                      <p:spPr bwMode="auto">
                        <a:xfrm>
                          <a:off x="1901" y="972"/>
                          <a:ext cx="31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sp>
                      <p:nvSpPr>
                        <p:cNvPr id="65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94" y="1211"/>
                          <a:ext cx="572" cy="4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ja-JP" altLang="en-US" sz="2400"/>
                        </a:p>
                      </p:txBody>
                    </p:sp>
                  </p:grpSp>
                  <p:grpSp>
                    <p:nvGrpSpPr>
                      <p:cNvPr id="69" name="Group 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540025" y="-1454428"/>
                        <a:ext cx="1399379" cy="1002502"/>
                        <a:chOff x="1781" y="1025"/>
                        <a:chExt cx="939" cy="677"/>
                      </a:xfrm>
                    </p:grpSpPr>
                    <p:pic>
                      <p:nvPicPr>
                        <p:cNvPr id="70" name="Picture 42" descr="Xi-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3" y="1025"/>
                          <a:ext cx="237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sp>
                      <p:nvSpPr>
                        <p:cNvPr id="72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81" y="1265"/>
                          <a:ext cx="717" cy="43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ja-JP" altLang="en-US" sz="2400"/>
                        </a:p>
                      </p:txBody>
                    </p:sp>
                  </p:grpSp>
                  <p:sp>
                    <p:nvSpPr>
                      <p:cNvPr id="73" name="Rectangl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5536" y="144016"/>
                        <a:ext cx="1152128" cy="2847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kumimoji="0" lang="en-US" altLang="ja-JP" sz="1867" b="1" dirty="0">
                            <a:latin typeface="Symbol" pitchFamily="18" charset="2"/>
                          </a:rPr>
                          <a:t>r</a:t>
                        </a:r>
                        <a:r>
                          <a:rPr kumimoji="0" lang="en-US" altLang="ja-JP" sz="1867" b="1" baseline="-25000" dirty="0">
                            <a:latin typeface="Symbol" pitchFamily="18" charset="2"/>
                          </a:rPr>
                          <a:t> </a:t>
                        </a:r>
                        <a:r>
                          <a:rPr kumimoji="0" lang="ja-JP" altLang="en-US" sz="1600" b="1" dirty="0">
                            <a:latin typeface="Symbol" pitchFamily="18" charset="2"/>
                          </a:rPr>
                          <a:t>（</a:t>
                        </a:r>
                        <a:r>
                          <a:rPr kumimoji="0" lang="en-US" altLang="ja-JP" sz="1600" b="1" dirty="0"/>
                          <a:t>density</a:t>
                        </a:r>
                        <a:r>
                          <a:rPr kumimoji="0" lang="ja-JP" altLang="en-US" sz="1600" b="1" dirty="0">
                            <a:latin typeface="Symbol" pitchFamily="18" charset="2"/>
                          </a:rPr>
                          <a:t>）</a:t>
                        </a:r>
                        <a:endParaRPr kumimoji="0" lang="ja-JP" altLang="en-US" sz="1600" b="1" dirty="0"/>
                      </a:p>
                    </p:txBody>
                  </p:sp>
                  <p:sp>
                    <p:nvSpPr>
                      <p:cNvPr id="76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754" y="-765858"/>
                        <a:ext cx="395782" cy="623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1pPr>
                        <a:lvl2pPr marL="742950" indent="-28575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2pPr>
                        <a:lvl3pPr marL="1143000" indent="-22860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3pPr>
                        <a:lvl4pPr marL="1600200" indent="-22860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4pPr>
                        <a:lvl5pPr marL="2057400" indent="-22860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ja-JP" sz="4800" dirty="0">
                            <a:solidFill>
                              <a:srgbClr val="FF3399"/>
                            </a:solidFill>
                          </a:rPr>
                          <a:t>?</a:t>
                        </a:r>
                        <a:endParaRPr lang="ja-JP" altLang="en-US" sz="4800" dirty="0">
                          <a:solidFill>
                            <a:srgbClr val="FF3399"/>
                          </a:solidFill>
                        </a:endParaRPr>
                      </a:p>
                    </p:txBody>
                  </p:sp>
                  <p:pic>
                    <p:nvPicPr>
                      <p:cNvPr id="89" name="Picture 32" descr="Yfractiont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57354" y="-1495410"/>
                        <a:ext cx="3573462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sp>
                  <p:nvSpPr>
                    <p:cNvPr id="88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2700808" y="3621776"/>
                      <a:ext cx="2838710" cy="2847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eaLnBrk="1" hangingPunct="1"/>
                      <a:r>
                        <a:rPr kumimoji="0" lang="en-US" altLang="ja-JP" sz="1867" b="1" dirty="0"/>
                        <a:t>Sensitive to YN, YY interactions</a:t>
                      </a:r>
                    </a:p>
                  </p:txBody>
                </p:sp>
              </p:grpSp>
              <p:sp>
                <p:nvSpPr>
                  <p:cNvPr id="86" name="右矢印 65"/>
                  <p:cNvSpPr>
                    <a:spLocks noChangeArrowheads="1"/>
                  </p:cNvSpPr>
                  <p:nvPr/>
                </p:nvSpPr>
                <p:spPr bwMode="auto">
                  <a:xfrm rot="10175026">
                    <a:off x="3519993" y="3118030"/>
                    <a:ext cx="1898108" cy="381000"/>
                  </a:xfrm>
                  <a:prstGeom prst="rightArrow">
                    <a:avLst>
                      <a:gd name="adj1" fmla="val 50000"/>
                      <a:gd name="adj2" fmla="val 39394"/>
                    </a:avLst>
                  </a:prstGeom>
                  <a:solidFill>
                    <a:srgbClr val="FFEBEB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>
                      <a:defRPr/>
                    </a:pPr>
                    <a:endParaRPr lang="ja-JP" altLang="en-US" sz="2400">
                      <a:solidFill>
                        <a:schemeClr val="lt1"/>
                      </a:solidFill>
                    </a:endParaRPr>
                  </a:p>
                </p:txBody>
              </p:sp>
            </p:grpSp>
            <p:sp>
              <p:nvSpPr>
                <p:cNvPr id="90" name="Rectangle 14"/>
                <p:cNvSpPr>
                  <a:spLocks noChangeArrowheads="1"/>
                </p:cNvSpPr>
                <p:nvPr/>
              </p:nvSpPr>
              <p:spPr bwMode="auto">
                <a:xfrm>
                  <a:off x="2214142" y="3014831"/>
                  <a:ext cx="223860" cy="2539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defTabSz="914377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1600" i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1C9CF42D-7251-47A0-B02E-B807F8CA7CB0}"/>
                  </a:ext>
                </a:extLst>
              </p:cNvPr>
              <p:cNvSpPr txBox="1"/>
              <p:nvPr/>
            </p:nvSpPr>
            <p:spPr>
              <a:xfrm>
                <a:off x="506240" y="2248559"/>
                <a:ext cx="4576618" cy="253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ja-JP" sz="1600" i="1" dirty="0">
                    <a:latin typeface="-apple-system"/>
                  </a:rPr>
                  <a:t>C. Ishizuka et al., </a:t>
                </a:r>
                <a:r>
                  <a:rPr lang="en-US" altLang="ja-JP" sz="1600" i="1" dirty="0" err="1">
                    <a:latin typeface="-apple-system"/>
                  </a:rPr>
                  <a:t>J.Phys.G</a:t>
                </a:r>
                <a:r>
                  <a:rPr lang="en-US" altLang="ja-JP" sz="1600" i="1" dirty="0">
                    <a:latin typeface="-apple-system"/>
                  </a:rPr>
                  <a:t> 35 (2008) 085201</a:t>
                </a:r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422F76E-7D0D-0CD0-873E-F8585AD3AD71}"/>
                </a:ext>
              </a:extLst>
            </p:cNvPr>
            <p:cNvSpPr txBox="1"/>
            <p:nvPr/>
          </p:nvSpPr>
          <p:spPr>
            <a:xfrm>
              <a:off x="-4746" y="2449518"/>
              <a:ext cx="4004862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600" b="1" dirty="0">
                  <a:latin typeface="-apple-system"/>
                </a:rPr>
                <a:t>EOSY: U</a:t>
              </a:r>
              <a:r>
                <a:rPr lang="en-US" altLang="ja-JP" sz="1600" b="1" baseline="-25000" dirty="0">
                  <a:latin typeface="Symbol" panose="05050102010706020507" pitchFamily="18" charset="2"/>
                </a:rPr>
                <a:t>L</a:t>
              </a:r>
              <a:r>
                <a:rPr lang="en-US" altLang="ja-JP" sz="1600" b="1" dirty="0">
                  <a:latin typeface="-apple-system"/>
                </a:rPr>
                <a:t>= -30 MeV,  </a:t>
              </a:r>
              <a:r>
                <a:rPr lang="en-US" altLang="ja-JP" sz="1600" b="1" dirty="0">
                  <a:solidFill>
                    <a:srgbClr val="C00000"/>
                  </a:solidFill>
                  <a:latin typeface="-apple-system"/>
                </a:rPr>
                <a:t>U</a:t>
              </a:r>
              <a:r>
                <a:rPr lang="en-US" altLang="ja-JP" sz="1600" b="1" baseline="-25000" dirty="0">
                  <a:solidFill>
                    <a:srgbClr val="C00000"/>
                  </a:solidFill>
                  <a:latin typeface="Symbol" panose="05050102010706020507" pitchFamily="18" charset="2"/>
                </a:rPr>
                <a:t>S </a:t>
              </a:r>
              <a:r>
                <a:rPr lang="en-US" altLang="ja-JP" sz="1600" b="1" dirty="0">
                  <a:solidFill>
                    <a:srgbClr val="C00000"/>
                  </a:solidFill>
                  <a:latin typeface="-apple-system"/>
                </a:rPr>
                <a:t>= +30 MeV,</a:t>
              </a:r>
              <a:r>
                <a:rPr lang="en-US" altLang="ja-JP" sz="1600" b="1" dirty="0">
                  <a:latin typeface="-apple-system"/>
                </a:rPr>
                <a:t>  </a:t>
              </a:r>
              <a:r>
                <a:rPr lang="en-US" altLang="ja-JP" sz="1600" b="1" dirty="0">
                  <a:solidFill>
                    <a:srgbClr val="C00000"/>
                  </a:solidFill>
                  <a:latin typeface="-apple-system"/>
                </a:rPr>
                <a:t>U</a:t>
              </a:r>
              <a:r>
                <a:rPr lang="en-US" altLang="ja-JP" sz="1600" b="1" baseline="-25000" dirty="0">
                  <a:solidFill>
                    <a:srgbClr val="C00000"/>
                  </a:solidFill>
                  <a:latin typeface="Symbol" panose="05050102010706020507" pitchFamily="18" charset="2"/>
                </a:rPr>
                <a:t>X </a:t>
              </a:r>
              <a:r>
                <a:rPr lang="en-US" altLang="ja-JP" sz="1600" b="1" dirty="0">
                  <a:solidFill>
                    <a:srgbClr val="C00000"/>
                  </a:solidFill>
                  <a:latin typeface="-apple-system"/>
                </a:rPr>
                <a:t>= -15 MeV</a:t>
              </a:r>
              <a:endParaRPr lang="ja-JP" alt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3CB04AC-CF7C-2CB5-70C3-71BBCD2595B3}"/>
                </a:ext>
              </a:extLst>
            </p:cNvPr>
            <p:cNvSpPr txBox="1"/>
            <p:nvPr/>
          </p:nvSpPr>
          <p:spPr>
            <a:xfrm>
              <a:off x="655318" y="2646539"/>
              <a:ext cx="3233897" cy="2385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467" dirty="0">
                  <a:solidFill>
                    <a:srgbClr val="C00000"/>
                  </a:solidFill>
                  <a:latin typeface="-apple-system"/>
                </a:rPr>
                <a:t>assumptions based on experimental </a:t>
              </a:r>
              <a:r>
                <a:rPr lang="en-US" altLang="ja-JP" sz="1400" dirty="0">
                  <a:solidFill>
                    <a:srgbClr val="C00000"/>
                  </a:solidFill>
                  <a:latin typeface="-apple-system"/>
                </a:rPr>
                <a:t>suggestions</a:t>
              </a:r>
              <a:endParaRPr lang="ja-JP" altLang="en-US" sz="1467" dirty="0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4952491" y="6235169"/>
            <a:ext cx="5990581" cy="4257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ct val="0"/>
              </a:spcBef>
              <a:buClr>
                <a:srgbClr val="C00000"/>
              </a:buClr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Hyperons (</a:t>
            </a:r>
            <a:r>
              <a:rPr lang="en-US" altLang="ja-JP" sz="2400" b="1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L,  X</a:t>
            </a:r>
            <a:r>
              <a:rPr lang="en-US" altLang="ja-JP" sz="2400" b="1" baseline="30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-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) </a:t>
            </a:r>
            <a:r>
              <a:rPr lang="en-US" altLang="ja-JP" sz="2400" b="1" u="sng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should appear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 at </a:t>
            </a:r>
            <a:r>
              <a:rPr lang="en-US" altLang="ja-JP" sz="2400" b="1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r 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~ 2-3 </a:t>
            </a:r>
            <a:r>
              <a:rPr lang="en-US" altLang="ja-JP" sz="2400" b="1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r</a:t>
            </a:r>
            <a:r>
              <a:rPr lang="en-US" altLang="ja-JP" sz="2400" b="1" baseline="-25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0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E43734A-DE32-7EA5-A75E-3C4AC62D6786}"/>
              </a:ext>
            </a:extLst>
          </p:cNvPr>
          <p:cNvSpPr/>
          <p:nvPr/>
        </p:nvSpPr>
        <p:spPr>
          <a:xfrm>
            <a:off x="11420207" y="-79474"/>
            <a:ext cx="35618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Arial"/>
                <a:ea typeface="ＭＳ Ｐゴシック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487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正方形/長方形 13"/>
          <p:cNvSpPr>
            <a:spLocks noChangeArrowheads="1"/>
          </p:cNvSpPr>
          <p:nvPr/>
        </p:nvSpPr>
        <p:spPr bwMode="auto">
          <a:xfrm>
            <a:off x="574490" y="776063"/>
            <a:ext cx="10516393" cy="78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defTabSz="1219170" eaLnBrk="1" hangingPunct="1">
              <a:lnSpc>
                <a:spcPts val="2933"/>
              </a:lnSpc>
              <a:spcBef>
                <a:spcPct val="0"/>
              </a:spcBef>
              <a:buClr>
                <a:srgbClr val="C00000"/>
              </a:buClr>
              <a:buNone/>
              <a:defRPr/>
            </a:pPr>
            <a:r>
              <a:rPr lang="en-US" altLang="ja-JP" sz="2400" dirty="0">
                <a:solidFill>
                  <a:prstClr val="black"/>
                </a:solidFill>
              </a:rPr>
              <a:t>EOS’s with hyperons are too soft to support massive NS’s of &gt;1.5 </a:t>
            </a:r>
            <a:r>
              <a:rPr lang="en-US" altLang="ja-JP" sz="2400" dirty="0" err="1">
                <a:solidFill>
                  <a:prstClr val="black"/>
                </a:solidFill>
              </a:rPr>
              <a:t>M</a:t>
            </a:r>
            <a:r>
              <a:rPr lang="en-US" altLang="ja-JP" sz="2400" baseline="-25000" dirty="0" err="1">
                <a:solidFill>
                  <a:prstClr val="black"/>
                </a:solidFill>
              </a:rPr>
              <a:t>sun</a:t>
            </a:r>
            <a:r>
              <a:rPr lang="en-US" altLang="ja-JP" sz="2400" dirty="0">
                <a:solidFill>
                  <a:prstClr val="black"/>
                </a:solidFill>
              </a:rPr>
              <a:t>.</a:t>
            </a:r>
            <a:endParaRPr lang="en-US" altLang="ja-JP" sz="2400" baseline="-25000" dirty="0">
              <a:solidFill>
                <a:prstClr val="black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409214" y="3166614"/>
            <a:ext cx="5393983" cy="62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993366"/>
              </a:buClr>
              <a:defRPr/>
            </a:pPr>
            <a:endParaRPr lang="en-US" altLang="ja-JP" sz="1067" b="1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  <a:p>
            <a:pPr marL="177796" indent="-177796" defTabSz="1219170">
              <a:buClr>
                <a:srgbClr val="993366"/>
              </a:buClr>
              <a:buFont typeface="Wingdings" pitchFamily="2" charset="2"/>
              <a:buChar char="n"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Deconfined quark matter?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409214" y="1949311"/>
            <a:ext cx="53939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993366"/>
              </a:buClr>
              <a:defRPr/>
            </a:pPr>
            <a:endParaRPr lang="en-US" altLang="ja-JP" sz="1200" b="1" dirty="0">
              <a:solidFill>
                <a:srgbClr val="000000"/>
              </a:solidFill>
              <a:latin typeface="Symbol" pitchFamily="18" charset="2"/>
              <a:ea typeface="ＭＳ Ｐゴシック" panose="020B0600070205080204" pitchFamily="50" charset="-128"/>
            </a:endParaRPr>
          </a:p>
          <a:p>
            <a:pPr marL="237061" indent="-237061" defTabSz="1219170">
              <a:buClr>
                <a:srgbClr val="993366"/>
              </a:buClr>
              <a:buFont typeface="Wingdings" pitchFamily="2" charset="2"/>
              <a:buChar char="n"/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Calibri" panose="020F0502020204030204"/>
                <a:ea typeface="ＭＳ Ｐゴシック" panose="020B0600070205080204" pitchFamily="50" charset="-128"/>
              </a:rPr>
              <a:t> Repulsive three-body force in NNN.  </a:t>
            </a:r>
          </a:p>
          <a:p>
            <a:pPr defTabSz="1219170">
              <a:buClr>
                <a:srgbClr val="993366"/>
              </a:buClr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Calibri" panose="020F0502020204030204"/>
                <a:ea typeface="ＭＳ Ｐゴシック" panose="020B0600070205080204" pitchFamily="50" charset="-128"/>
              </a:rPr>
              <a:t>    Also in </a:t>
            </a:r>
            <a:r>
              <a:rPr lang="en-US" altLang="ja-JP" sz="2400" b="1" u="sng" dirty="0">
                <a:solidFill>
                  <a:srgbClr val="000000"/>
                </a:solidFill>
                <a:latin typeface="Calibri" panose="020F0502020204030204"/>
                <a:ea typeface="ＭＳ Ｐゴシック" panose="020B0600070205080204" pitchFamily="50" charset="-128"/>
              </a:rPr>
              <a:t>YNN, YYN, YYY 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/>
                <a:ea typeface="ＭＳ Ｐゴシック" panose="020B0600070205080204" pitchFamily="50" charset="-128"/>
              </a:rPr>
              <a:t>? </a:t>
            </a: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64A4FF7F-207E-4EDB-846A-837E500CD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830" y="273197"/>
            <a:ext cx="4253919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178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354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532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708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70" eaLnBrk="1" hangingPunct="1">
              <a:lnSpc>
                <a:spcPct val="85000"/>
              </a:lnSpc>
              <a:defRPr/>
            </a:pPr>
            <a:r>
              <a:rPr lang="en-US" altLang="ja-JP" sz="3200" b="1" u="sng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Hyperon P</a:t>
            </a:r>
            <a:r>
              <a:rPr lang="en-US" altLang="ja-JP" sz="3200" b="1" u="sng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uzzle</a:t>
            </a:r>
            <a:endParaRPr lang="en-US" altLang="ja-JP" sz="3200" b="1" u="sng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47439DDF-DDE4-4B1F-B9EA-A130C2F5E96A}"/>
              </a:ext>
            </a:extLst>
          </p:cNvPr>
          <p:cNvSpPr txBox="1"/>
          <p:nvPr/>
        </p:nvSpPr>
        <p:spPr>
          <a:xfrm>
            <a:off x="7138611" y="2870650"/>
            <a:ext cx="5233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ＭＳ Ｐゴシック" panose="020B0600070205080204" pitchFamily="50" charset="-128"/>
              </a:rPr>
              <a:t>but no clear experimental evidence </a:t>
            </a:r>
            <a:endParaRPr lang="ja-JP" altLang="en-US" sz="2400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1117B4A-750A-3988-B5F0-8604D454091C}"/>
              </a:ext>
            </a:extLst>
          </p:cNvPr>
          <p:cNvSpPr/>
          <p:nvPr/>
        </p:nvSpPr>
        <p:spPr>
          <a:xfrm>
            <a:off x="6570038" y="1290838"/>
            <a:ext cx="5233159" cy="709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ＭＳ Ｐゴシック" panose="020B0600070205080204" pitchFamily="50" charset="-128"/>
              </a:rPr>
              <a:t>Present nuclear physics has almost no predictive power for &gt;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r</a:t>
            </a:r>
            <a:r>
              <a:rPr lang="en-US" altLang="ja-JP" sz="2400" baseline="-25000" dirty="0">
                <a:solidFill>
                  <a:srgbClr val="000000"/>
                </a:solidFill>
                <a:latin typeface="Calibri" panose="020F0502020204030204"/>
                <a:ea typeface="ＭＳ Ｐゴシック" panose="020B0600070205080204" pitchFamily="50" charset="-128"/>
              </a:rPr>
              <a:t>0 </a:t>
            </a:r>
            <a:endParaRPr lang="ja-JP" altLang="en-US" sz="2400" u="sng" dirty="0">
              <a:solidFill>
                <a:srgbClr val="000000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6842" y="1114604"/>
            <a:ext cx="6306513" cy="4351826"/>
            <a:chOff x="128053" y="1109674"/>
            <a:chExt cx="4816526" cy="3306797"/>
          </a:xfrm>
        </p:grpSpPr>
        <p:grpSp>
          <p:nvGrpSpPr>
            <p:cNvPr id="8195" name="グループ化 2"/>
            <p:cNvGrpSpPr>
              <a:grpSpLocks/>
            </p:cNvGrpSpPr>
            <p:nvPr/>
          </p:nvGrpSpPr>
          <p:grpSpPr bwMode="auto">
            <a:xfrm>
              <a:off x="1324235" y="1637916"/>
              <a:ext cx="3365701" cy="2778555"/>
              <a:chOff x="2623726" y="2826007"/>
              <a:chExt cx="4911814" cy="3777891"/>
            </a:xfrm>
          </p:grpSpPr>
          <p:pic>
            <p:nvPicPr>
              <p:cNvPr id="8222" name="Picture 3" descr="MR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875" b="2"/>
              <a:stretch>
                <a:fillRect/>
              </a:stretch>
            </p:blipFill>
            <p:spPr bwMode="auto">
              <a:xfrm>
                <a:off x="2919090" y="2826007"/>
                <a:ext cx="4616450" cy="3549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23" name="Group 11"/>
              <p:cNvGrpSpPr>
                <a:grpSpLocks/>
              </p:cNvGrpSpPr>
              <p:nvPr/>
            </p:nvGrpSpPr>
            <p:grpSpPr bwMode="auto">
              <a:xfrm rot="-5400000">
                <a:off x="2634763" y="3684054"/>
                <a:ext cx="390071" cy="412146"/>
                <a:chOff x="3305" y="2533"/>
                <a:chExt cx="258" cy="254"/>
              </a:xfrm>
            </p:grpSpPr>
            <p:sp>
              <p:nvSpPr>
                <p:cNvPr id="8226" name="Rectangle 17"/>
                <p:cNvSpPr>
                  <a:spLocks noChangeArrowheads="1"/>
                </p:cNvSpPr>
                <p:nvPr/>
              </p:nvSpPr>
              <p:spPr bwMode="auto">
                <a:xfrm>
                  <a:off x="3305" y="2533"/>
                  <a:ext cx="258" cy="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1" hangingPunct="1">
                    <a:spcBef>
                      <a:spcPct val="0"/>
                    </a:spcBef>
                    <a:buNone/>
                    <a:defRPr/>
                  </a:pPr>
                  <a:r>
                    <a:rPr lang="en-US" altLang="ja-JP" sz="1800" b="1" dirty="0">
                      <a:solidFill>
                        <a:srgbClr val="333333"/>
                      </a:solidFill>
                      <a:latin typeface="Arial" panose="020B0604020202020204" pitchFamily="34" charset="0"/>
                    </a:rPr>
                    <a:t>M</a:t>
                  </a:r>
                </a:p>
              </p:txBody>
            </p:sp>
            <p:grpSp>
              <p:nvGrpSpPr>
                <p:cNvPr id="8227" name="Group 18"/>
                <p:cNvGrpSpPr>
                  <a:grpSpLocks/>
                </p:cNvGrpSpPr>
                <p:nvPr/>
              </p:nvGrpSpPr>
              <p:grpSpPr bwMode="auto">
                <a:xfrm>
                  <a:off x="3484" y="2663"/>
                  <a:ext cx="78" cy="90"/>
                  <a:chOff x="1650" y="4092"/>
                  <a:chExt cx="108" cy="108"/>
                </a:xfrm>
              </p:grpSpPr>
              <p:sp>
                <p:nvSpPr>
                  <p:cNvPr id="822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4092"/>
                    <a:ext cx="108" cy="10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defTabSz="1219170" eaLnBrk="1" hangingPunct="1">
                      <a:spcBef>
                        <a:spcPct val="0"/>
                      </a:spcBef>
                      <a:buNone/>
                      <a:defRPr/>
                    </a:pPr>
                    <a:endParaRPr lang="ja-JP" altLang="en-US" sz="1800">
                      <a:solidFill>
                        <a:srgbClr val="292929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8229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686" y="4134"/>
                    <a:ext cx="32" cy="27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defTabSz="1219170" eaLnBrk="1" hangingPunct="1">
                      <a:spcBef>
                        <a:spcPct val="0"/>
                      </a:spcBef>
                      <a:buNone/>
                      <a:defRPr/>
                    </a:pPr>
                    <a:endParaRPr lang="ja-JP" altLang="en-US" sz="1800">
                      <a:solidFill>
                        <a:srgbClr val="292929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8224" name="Rectangle 28"/>
              <p:cNvSpPr>
                <a:spLocks noChangeArrowheads="1"/>
              </p:cNvSpPr>
              <p:nvPr/>
            </p:nvSpPr>
            <p:spPr bwMode="auto">
              <a:xfrm>
                <a:off x="4314958" y="6222320"/>
                <a:ext cx="2062178" cy="3815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defTabSz="1219170" eaLnBrk="1" hangingPunct="1">
                  <a:spcBef>
                    <a:spcPct val="0"/>
                  </a:spcBef>
                  <a:buNone/>
                  <a:defRPr/>
                </a:pPr>
                <a:r>
                  <a:rPr kumimoji="0" lang="en-US" altLang="ja-JP" sz="1800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NS radius</a:t>
                </a:r>
                <a:r>
                  <a:rPr kumimoji="0" lang="ja-JP" altLang="en-US" sz="1800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　</a:t>
                </a:r>
                <a:r>
                  <a:rPr kumimoji="0" lang="en-US" altLang="ja-JP" sz="1600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(km)</a:t>
                </a:r>
              </a:p>
            </p:txBody>
          </p:sp>
          <p:sp>
            <p:nvSpPr>
              <p:cNvPr id="8225" name="Rectangle 29"/>
              <p:cNvSpPr>
                <a:spLocks noChangeArrowheads="1"/>
              </p:cNvSpPr>
              <p:nvPr/>
            </p:nvSpPr>
            <p:spPr bwMode="auto">
              <a:xfrm rot="16200000">
                <a:off x="1958216" y="4802609"/>
                <a:ext cx="1844445" cy="411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ja-JP" sz="1800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    NS mass</a:t>
                </a:r>
                <a:endParaRPr lang="ja-JP" altLang="en-US" sz="1800" b="1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196" name="Rectangle 50"/>
            <p:cNvSpPr>
              <a:spLocks noChangeArrowheads="1"/>
            </p:cNvSpPr>
            <p:nvPr/>
          </p:nvSpPr>
          <p:spPr bwMode="auto">
            <a:xfrm>
              <a:off x="1827813" y="2855925"/>
              <a:ext cx="2844893" cy="107390"/>
            </a:xfrm>
            <a:prstGeom prst="rect">
              <a:avLst/>
            </a:prstGeom>
            <a:solidFill>
              <a:srgbClr val="FFFF00">
                <a:alpha val="3294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1" hangingPunct="1">
                <a:spcBef>
                  <a:spcPct val="0"/>
                </a:spcBef>
                <a:buNone/>
                <a:defRPr/>
              </a:pPr>
              <a:endParaRPr lang="ja-JP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833766" y="1692685"/>
              <a:ext cx="2849335" cy="22937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ja-JP" altLang="en-US">
                <a:solidFill>
                  <a:prstClr val="white"/>
                </a:solidFill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8202" name="正方形/長方形 24"/>
            <p:cNvSpPr>
              <a:spLocks noChangeArrowheads="1"/>
            </p:cNvSpPr>
            <p:nvPr/>
          </p:nvSpPr>
          <p:spPr bwMode="auto">
            <a:xfrm>
              <a:off x="2170673" y="3505335"/>
              <a:ext cx="955614" cy="397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1" hangingPunct="1">
                <a:spcBef>
                  <a:spcPct val="0"/>
                </a:spcBef>
                <a:buNone/>
                <a:defRPr/>
              </a:pPr>
              <a:r>
                <a:rPr lang="en-US" altLang="ja-JP" sz="1400" b="1" i="1" dirty="0">
                  <a:solidFill>
                    <a:srgbClr val="008000"/>
                  </a:solidFill>
                  <a:latin typeface="Arial" panose="020B0604020202020204" pitchFamily="34" charset="0"/>
                </a:rPr>
                <a:t>Quark matter</a:t>
              </a:r>
              <a:endParaRPr lang="ja-JP" altLang="en-US" sz="1400" i="1" dirty="0">
                <a:solidFill>
                  <a:srgbClr val="008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3" name="正方形/長方形 26"/>
            <p:cNvSpPr>
              <a:spLocks noChangeArrowheads="1"/>
            </p:cNvSpPr>
            <p:nvPr/>
          </p:nvSpPr>
          <p:spPr bwMode="auto">
            <a:xfrm>
              <a:off x="2575019" y="2961377"/>
              <a:ext cx="1059063" cy="23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1" hangingPunct="1">
                <a:spcBef>
                  <a:spcPct val="0"/>
                </a:spcBef>
                <a:buNone/>
                <a:defRPr/>
              </a:pPr>
              <a:r>
                <a:rPr lang="en-US" altLang="ja-JP" sz="1400" b="1" i="1" dirty="0">
                  <a:solidFill>
                    <a:srgbClr val="FF3399"/>
                  </a:solidFill>
                  <a:latin typeface="Arial" panose="020B0604020202020204" pitchFamily="34" charset="0"/>
                </a:rPr>
                <a:t>+Hyperons</a:t>
              </a:r>
              <a:endParaRPr lang="ja-JP" altLang="en-US" sz="1400" i="1" dirty="0">
                <a:solidFill>
                  <a:srgbClr val="FF3399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" name="直線矢印コネクタ 4"/>
            <p:cNvCxnSpPr>
              <a:cxnSpLocks/>
            </p:cNvCxnSpPr>
            <p:nvPr/>
          </p:nvCxnSpPr>
          <p:spPr>
            <a:xfrm>
              <a:off x="1312508" y="2125402"/>
              <a:ext cx="465443" cy="18922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グループ化 6"/>
            <p:cNvGrpSpPr/>
            <p:nvPr/>
          </p:nvGrpSpPr>
          <p:grpSpPr>
            <a:xfrm>
              <a:off x="128053" y="1687144"/>
              <a:ext cx="1967653" cy="785020"/>
              <a:chOff x="1356563" y="1323075"/>
              <a:chExt cx="1853020" cy="800720"/>
            </a:xfrm>
          </p:grpSpPr>
          <p:sp>
            <p:nvSpPr>
              <p:cNvPr id="8204" name="正方形/長方形 2"/>
              <p:cNvSpPr>
                <a:spLocks noChangeArrowheads="1"/>
              </p:cNvSpPr>
              <p:nvPr/>
            </p:nvSpPr>
            <p:spPr bwMode="auto">
              <a:xfrm>
                <a:off x="1356563" y="1718268"/>
                <a:ext cx="1261558" cy="405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1" hangingPunct="1">
                  <a:spcBef>
                    <a:spcPct val="0"/>
                  </a:spcBef>
                  <a:buNone/>
                  <a:defRPr/>
                </a:pPr>
                <a:r>
                  <a:rPr lang="da-DK" altLang="ja-JP" sz="1400" b="1" i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2.01</a:t>
                </a:r>
                <a:r>
                  <a:rPr lang="en-US" altLang="ja-JP" sz="1400" b="1" i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±0.04 </a:t>
                </a:r>
                <a:r>
                  <a:rPr lang="en-US" altLang="ja-JP" sz="1400" b="1" i="1" dirty="0" err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altLang="ja-JP" sz="1400" b="1" i="1" baseline="-25000" dirty="0" err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sun</a:t>
                </a:r>
                <a:endParaRPr lang="ja-JP" altLang="en-US" sz="1400" baseline="-250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  <a:p>
                <a:pPr defTabSz="1219170" eaLnBrk="1" hangingPunct="1">
                  <a:spcBef>
                    <a:spcPct val="0"/>
                  </a:spcBef>
                  <a:buNone/>
                  <a:defRPr/>
                </a:pPr>
                <a:r>
                  <a:rPr lang="da-DK" altLang="ja-JP" sz="1400" b="1" i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J0348-0432 (2013)</a:t>
                </a:r>
                <a:endParaRPr lang="ja-JP" altLang="en-US" sz="1400" baseline="-250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07" name="正方形/長方形 2"/>
              <p:cNvSpPr>
                <a:spLocks noChangeArrowheads="1"/>
              </p:cNvSpPr>
              <p:nvPr/>
            </p:nvSpPr>
            <p:spPr bwMode="auto">
              <a:xfrm>
                <a:off x="1356563" y="1323075"/>
                <a:ext cx="1853020" cy="516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1" hangingPunct="1">
                  <a:spcBef>
                    <a:spcPct val="0"/>
                  </a:spcBef>
                  <a:buNone/>
                  <a:defRPr/>
                </a:pPr>
                <a:r>
                  <a:rPr lang="da-DK" altLang="ja-JP" sz="1400" b="1" i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1.97</a:t>
                </a:r>
                <a:r>
                  <a:rPr lang="en-US" altLang="ja-JP" sz="1400" b="1" i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±0.04 </a:t>
                </a:r>
                <a:r>
                  <a:rPr lang="en-US" altLang="ja-JP" sz="1400" b="1" i="1" dirty="0" err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altLang="ja-JP" sz="1400" b="1" i="1" baseline="-25000" dirty="0" err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sun</a:t>
                </a:r>
                <a:endParaRPr lang="en-US" altLang="ja-JP" sz="1400" b="1" i="1" baseline="-250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  <a:p>
                <a:pPr defTabSz="1219170" eaLnBrk="1" hangingPunct="1">
                  <a:spcBef>
                    <a:spcPct val="0"/>
                  </a:spcBef>
                  <a:buNone/>
                  <a:defRPr/>
                </a:pPr>
                <a:r>
                  <a:rPr lang="da-DK" altLang="ja-JP" sz="1400" b="1" i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J1614-2230 (2010)</a:t>
                </a:r>
              </a:p>
              <a:p>
                <a:pPr defTabSz="1219170" eaLnBrk="1" hangingPunct="1">
                  <a:spcBef>
                    <a:spcPct val="0"/>
                  </a:spcBef>
                  <a:buNone/>
                  <a:defRPr/>
                </a:pPr>
                <a:endParaRPr lang="ja-JP" altLang="en-US" sz="1400" baseline="-250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" name="正方形/長方形 26"/>
            <p:cNvSpPr>
              <a:spLocks noChangeArrowheads="1"/>
            </p:cNvSpPr>
            <p:nvPr/>
          </p:nvSpPr>
          <p:spPr bwMode="auto">
            <a:xfrm>
              <a:off x="2306386" y="1742964"/>
              <a:ext cx="1154452" cy="397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1" hangingPunct="1">
                <a:spcBef>
                  <a:spcPct val="0"/>
                </a:spcBef>
                <a:buNone/>
                <a:defRPr/>
              </a:pPr>
              <a:r>
                <a:rPr lang="en-US" altLang="ja-JP" sz="1400" b="1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Ignore hyperons</a:t>
              </a:r>
              <a:endParaRPr lang="ja-JP" altLang="en-US" sz="1400" i="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正方形/長方形 2">
              <a:extLst>
                <a:ext uri="{FF2B5EF4-FFF2-40B4-BE49-F238E27FC236}">
                  <a16:creationId xmlns:a16="http://schemas.microsoft.com/office/drawing/2014/main" id="{425D90E3-3595-4437-882B-0B3C83348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53" y="2551200"/>
              <a:ext cx="1339602" cy="397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1" hangingPunct="1">
                <a:spcBef>
                  <a:spcPct val="0"/>
                </a:spcBef>
                <a:buNone/>
                <a:defRPr/>
              </a:pPr>
              <a:r>
                <a:rPr lang="da-DK" altLang="ja-JP" sz="1400" b="1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2.14</a:t>
              </a:r>
              <a:r>
                <a:rPr lang="en-US" altLang="ja-JP" sz="1400" b="1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±0.10 </a:t>
              </a:r>
              <a:r>
                <a:rPr lang="en-US" altLang="ja-JP" sz="1400" b="1" i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ja-JP" sz="1400" b="1" i="1" baseline="-25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sun</a:t>
              </a:r>
              <a:endParaRPr lang="ja-JP" altLang="en-US" sz="1400" baseline="-25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defTabSz="1219170" eaLnBrk="1" hangingPunct="1">
                <a:spcBef>
                  <a:spcPct val="0"/>
                </a:spcBef>
                <a:buNone/>
                <a:defRPr/>
              </a:pPr>
              <a:r>
                <a:rPr lang="da-DK" altLang="ja-JP" sz="1400" b="1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 J0740-6620 (2020)</a:t>
              </a:r>
              <a:endParaRPr lang="ja-JP" altLang="en-US" sz="1400" baseline="-25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E2B0E01-94F1-1B73-B2EC-550ED0AB13A1}"/>
                </a:ext>
              </a:extLst>
            </p:cNvPr>
            <p:cNvSpPr txBox="1"/>
            <p:nvPr/>
          </p:nvSpPr>
          <p:spPr>
            <a:xfrm>
              <a:off x="565482" y="1109674"/>
              <a:ext cx="4379097" cy="350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US" altLang="ja-JP" sz="2400" dirty="0">
                  <a:solidFill>
                    <a:srgbClr val="FF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2.0 </a:t>
              </a:r>
              <a:r>
                <a:rPr lang="en-US" altLang="ja-JP" sz="2400" dirty="0" err="1">
                  <a:solidFill>
                    <a:srgbClr val="FF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M</a:t>
              </a:r>
              <a:r>
                <a:rPr lang="en-US" altLang="ja-JP" sz="2400" baseline="-25000" dirty="0" err="1">
                  <a:solidFill>
                    <a:srgbClr val="FF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sun</a:t>
              </a:r>
              <a:r>
                <a:rPr lang="en-US" altLang="ja-JP" sz="2400" baseline="-25000" dirty="0">
                  <a:solidFill>
                    <a:srgbClr val="FF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 </a:t>
              </a:r>
              <a:r>
                <a:rPr lang="en-US" altLang="ja-JP" sz="2400" dirty="0">
                  <a:solidFill>
                    <a:srgbClr val="FF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neutron stars are observed.</a:t>
              </a:r>
              <a:endParaRPr lang="ja-JP" altLang="en-US" sz="2400" dirty="0">
                <a:solidFill>
                  <a:srgbClr val="FF0000"/>
                </a:solidFill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5FB627E-04AE-5F72-D284-4D469EA5FBEA}"/>
              </a:ext>
            </a:extLst>
          </p:cNvPr>
          <p:cNvGrpSpPr/>
          <p:nvPr/>
        </p:nvGrpSpPr>
        <p:grpSpPr>
          <a:xfrm>
            <a:off x="6932137" y="4176669"/>
            <a:ext cx="4288780" cy="2599973"/>
            <a:chOff x="220095" y="2118228"/>
            <a:chExt cx="4887548" cy="2962964"/>
          </a:xfrm>
        </p:grpSpPr>
        <p:sp>
          <p:nvSpPr>
            <p:cNvPr id="12" name="正方形/長方形 93">
              <a:extLst>
                <a:ext uri="{FF2B5EF4-FFF2-40B4-BE49-F238E27FC236}">
                  <a16:creationId xmlns:a16="http://schemas.microsoft.com/office/drawing/2014/main" id="{9129B41C-8F60-4FB3-8A2E-2AA80EF36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919" y="4694193"/>
              <a:ext cx="691024" cy="36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67" i="1" dirty="0">
                  <a:latin typeface="Symbol" panose="05050102010706020507" pitchFamily="18" charset="2"/>
                </a:rPr>
                <a:t>r</a:t>
              </a:r>
              <a:r>
                <a:rPr lang="en-US" altLang="ja-JP" sz="1467" baseline="-25000" dirty="0">
                  <a:latin typeface="Symbol" panose="05050102010706020507" pitchFamily="18" charset="2"/>
                </a:rPr>
                <a:t>0</a:t>
              </a:r>
              <a:endParaRPr lang="ja-JP" altLang="en-US" sz="1467" baseline="-25000" dirty="0"/>
            </a:p>
          </p:txBody>
        </p:sp>
        <p:grpSp>
          <p:nvGrpSpPr>
            <p:cNvPr id="14" name="グループ化 95">
              <a:extLst>
                <a:ext uri="{FF2B5EF4-FFF2-40B4-BE49-F238E27FC236}">
                  <a16:creationId xmlns:a16="http://schemas.microsoft.com/office/drawing/2014/main" id="{08110302-84D5-66B9-1F80-ECC3ADCD8BCC}"/>
                </a:ext>
              </a:extLst>
            </p:cNvPr>
            <p:cNvGrpSpPr>
              <a:grpSpLocks/>
            </p:cNvGrpSpPr>
            <p:nvPr/>
          </p:nvGrpSpPr>
          <p:grpSpPr bwMode="auto">
            <a:xfrm rot="17317197">
              <a:off x="1522277" y="4392046"/>
              <a:ext cx="239765" cy="241906"/>
              <a:chOff x="6497279" y="3352334"/>
              <a:chExt cx="450243" cy="453182"/>
            </a:xfrm>
          </p:grpSpPr>
          <p:grpSp>
            <p:nvGrpSpPr>
              <p:cNvPr id="8261" name="グループ化 81">
                <a:extLst>
                  <a:ext uri="{FF2B5EF4-FFF2-40B4-BE49-F238E27FC236}">
                    <a16:creationId xmlns:a16="http://schemas.microsoft.com/office/drawing/2014/main" id="{4BA4585F-9B0B-657B-49BB-46CBAB9A87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7279" y="3352334"/>
                <a:ext cx="450243" cy="453182"/>
                <a:chOff x="6853233" y="5043108"/>
                <a:chExt cx="519338" cy="489508"/>
              </a:xfrm>
            </p:grpSpPr>
            <p:sp>
              <p:nvSpPr>
                <p:cNvPr id="8264" name="円/楕円 82">
                  <a:extLst>
                    <a:ext uri="{FF2B5EF4-FFF2-40B4-BE49-F238E27FC236}">
                      <a16:creationId xmlns:a16="http://schemas.microsoft.com/office/drawing/2014/main" id="{0E70C909-2387-B30C-127E-41C922CE9781}"/>
                    </a:ext>
                  </a:extLst>
                </p:cNvPr>
                <p:cNvSpPr/>
                <p:nvPr/>
              </p:nvSpPr>
              <p:spPr>
                <a:xfrm>
                  <a:off x="6875016" y="5286158"/>
                  <a:ext cx="166930" cy="16461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467"/>
                </a:p>
              </p:txBody>
            </p:sp>
            <p:sp>
              <p:nvSpPr>
                <p:cNvPr id="8265" name="円/楕円 84">
                  <a:extLst>
                    <a:ext uri="{FF2B5EF4-FFF2-40B4-BE49-F238E27FC236}">
                      <a16:creationId xmlns:a16="http://schemas.microsoft.com/office/drawing/2014/main" id="{4476E7A1-D173-8362-1197-65314FF7C08A}"/>
                    </a:ext>
                  </a:extLst>
                </p:cNvPr>
                <p:cNvSpPr/>
                <p:nvPr/>
              </p:nvSpPr>
              <p:spPr bwMode="auto">
                <a:xfrm>
                  <a:off x="6853233" y="5043108"/>
                  <a:ext cx="519338" cy="489508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 sz="1467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8262" name="円/楕円 86">
                <a:extLst>
                  <a:ext uri="{FF2B5EF4-FFF2-40B4-BE49-F238E27FC236}">
                    <a16:creationId xmlns:a16="http://schemas.microsoft.com/office/drawing/2014/main" id="{1763421C-5162-25A5-EA40-2E637BE657A5}"/>
                  </a:ext>
                </a:extLst>
              </p:cNvPr>
              <p:cNvSpPr/>
              <p:nvPr/>
            </p:nvSpPr>
            <p:spPr>
              <a:xfrm rot="4754354">
                <a:off x="6647054" y="3379212"/>
                <a:ext cx="152397" cy="140701"/>
              </a:xfrm>
              <a:prstGeom prst="ellipse">
                <a:avLst/>
              </a:prstGeom>
              <a:solidFill>
                <a:srgbClr val="00D25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  <p:sp>
            <p:nvSpPr>
              <p:cNvPr id="8263" name="円/楕円 90">
                <a:extLst>
                  <a:ext uri="{FF2B5EF4-FFF2-40B4-BE49-F238E27FC236}">
                    <a16:creationId xmlns:a16="http://schemas.microsoft.com/office/drawing/2014/main" id="{8B9F6FC3-22CF-E6CB-E57C-9C636FCF5943}"/>
                  </a:ext>
                </a:extLst>
              </p:cNvPr>
              <p:cNvSpPr/>
              <p:nvPr/>
            </p:nvSpPr>
            <p:spPr>
              <a:xfrm rot="17562393">
                <a:off x="6735124" y="3585595"/>
                <a:ext cx="152397" cy="142712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</p:grpSp>
        <p:sp>
          <p:nvSpPr>
            <p:cNvPr id="16" name="右矢印 94">
              <a:extLst>
                <a:ext uri="{FF2B5EF4-FFF2-40B4-BE49-F238E27FC236}">
                  <a16:creationId xmlns:a16="http://schemas.microsoft.com/office/drawing/2014/main" id="{6E894493-8E81-D28B-FDB7-B90919D30493}"/>
                </a:ext>
              </a:extLst>
            </p:cNvPr>
            <p:cNvSpPr/>
            <p:nvPr/>
          </p:nvSpPr>
          <p:spPr>
            <a:xfrm>
              <a:off x="1944053" y="4330526"/>
              <a:ext cx="137009" cy="187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grpSp>
          <p:nvGrpSpPr>
            <p:cNvPr id="17" name="グループ化 96">
              <a:extLst>
                <a:ext uri="{FF2B5EF4-FFF2-40B4-BE49-F238E27FC236}">
                  <a16:creationId xmlns:a16="http://schemas.microsoft.com/office/drawing/2014/main" id="{E5CA94BA-A3C8-3906-0391-91CDE4BD93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7715" y="4091269"/>
              <a:ext cx="239766" cy="241906"/>
              <a:chOff x="6497279" y="3352334"/>
              <a:chExt cx="450243" cy="453182"/>
            </a:xfrm>
          </p:grpSpPr>
          <p:grpSp>
            <p:nvGrpSpPr>
              <p:cNvPr id="8256" name="グループ化 97">
                <a:extLst>
                  <a:ext uri="{FF2B5EF4-FFF2-40B4-BE49-F238E27FC236}">
                    <a16:creationId xmlns:a16="http://schemas.microsoft.com/office/drawing/2014/main" id="{D6ACC0FF-D859-D03A-5815-905D72000B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7279" y="3352334"/>
                <a:ext cx="450243" cy="453182"/>
                <a:chOff x="6853233" y="5043108"/>
                <a:chExt cx="519338" cy="489508"/>
              </a:xfrm>
            </p:grpSpPr>
            <p:sp>
              <p:nvSpPr>
                <p:cNvPr id="8259" name="円/楕円 100">
                  <a:extLst>
                    <a:ext uri="{FF2B5EF4-FFF2-40B4-BE49-F238E27FC236}">
                      <a16:creationId xmlns:a16="http://schemas.microsoft.com/office/drawing/2014/main" id="{AC19D588-4ED6-208E-9545-3B10D56420C7}"/>
                    </a:ext>
                  </a:extLst>
                </p:cNvPr>
                <p:cNvSpPr/>
                <p:nvPr/>
              </p:nvSpPr>
              <p:spPr>
                <a:xfrm>
                  <a:off x="6874099" y="5287861"/>
                  <a:ext cx="166930" cy="16461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467"/>
                </a:p>
              </p:txBody>
            </p:sp>
            <p:sp>
              <p:nvSpPr>
                <p:cNvPr id="8260" name="円/楕円 101">
                  <a:extLst>
                    <a:ext uri="{FF2B5EF4-FFF2-40B4-BE49-F238E27FC236}">
                      <a16:creationId xmlns:a16="http://schemas.microsoft.com/office/drawing/2014/main" id="{B28474CB-4712-136C-F86C-0B486FF732A2}"/>
                    </a:ext>
                  </a:extLst>
                </p:cNvPr>
                <p:cNvSpPr/>
                <p:nvPr/>
              </p:nvSpPr>
              <p:spPr bwMode="auto">
                <a:xfrm>
                  <a:off x="6853233" y="5043108"/>
                  <a:ext cx="519338" cy="489508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 sz="1467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8257" name="円/楕円 98">
                <a:extLst>
                  <a:ext uri="{FF2B5EF4-FFF2-40B4-BE49-F238E27FC236}">
                    <a16:creationId xmlns:a16="http://schemas.microsoft.com/office/drawing/2014/main" id="{4176D7F3-C0B0-86E0-C775-40ACE93EF6EC}"/>
                  </a:ext>
                </a:extLst>
              </p:cNvPr>
              <p:cNvSpPr/>
              <p:nvPr/>
            </p:nvSpPr>
            <p:spPr>
              <a:xfrm rot="4754354">
                <a:off x="6646202" y="3380239"/>
                <a:ext cx="152397" cy="140701"/>
              </a:xfrm>
              <a:prstGeom prst="ellipse">
                <a:avLst/>
              </a:prstGeom>
              <a:solidFill>
                <a:srgbClr val="00D25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  <p:sp>
            <p:nvSpPr>
              <p:cNvPr id="8258" name="円/楕円 99">
                <a:extLst>
                  <a:ext uri="{FF2B5EF4-FFF2-40B4-BE49-F238E27FC236}">
                    <a16:creationId xmlns:a16="http://schemas.microsoft.com/office/drawing/2014/main" id="{6A2CF551-7AC0-57A0-7292-84AA416E4A85}"/>
                  </a:ext>
                </a:extLst>
              </p:cNvPr>
              <p:cNvSpPr/>
              <p:nvPr/>
            </p:nvSpPr>
            <p:spPr>
              <a:xfrm rot="17562393">
                <a:off x="6743688" y="3593793"/>
                <a:ext cx="152397" cy="142712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</p:grpSp>
        <p:grpSp>
          <p:nvGrpSpPr>
            <p:cNvPr id="18" name="グループ化 102">
              <a:extLst>
                <a:ext uri="{FF2B5EF4-FFF2-40B4-BE49-F238E27FC236}">
                  <a16:creationId xmlns:a16="http://schemas.microsoft.com/office/drawing/2014/main" id="{BDAD6580-8729-3326-3544-F6E461126F82}"/>
                </a:ext>
              </a:extLst>
            </p:cNvPr>
            <p:cNvGrpSpPr>
              <a:grpSpLocks/>
            </p:cNvGrpSpPr>
            <p:nvPr/>
          </p:nvGrpSpPr>
          <p:grpSpPr bwMode="auto">
            <a:xfrm rot="5056229">
              <a:off x="1190458" y="4410242"/>
              <a:ext cx="239765" cy="241906"/>
              <a:chOff x="6497279" y="3352334"/>
              <a:chExt cx="450243" cy="453182"/>
            </a:xfrm>
          </p:grpSpPr>
          <p:grpSp>
            <p:nvGrpSpPr>
              <p:cNvPr id="8251" name="グループ化 103">
                <a:extLst>
                  <a:ext uri="{FF2B5EF4-FFF2-40B4-BE49-F238E27FC236}">
                    <a16:creationId xmlns:a16="http://schemas.microsoft.com/office/drawing/2014/main" id="{43340BD6-4F84-CD4F-678F-188198262B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7279" y="3352334"/>
                <a:ext cx="450243" cy="453182"/>
                <a:chOff x="6853233" y="5043108"/>
                <a:chExt cx="519338" cy="489508"/>
              </a:xfrm>
            </p:grpSpPr>
            <p:sp>
              <p:nvSpPr>
                <p:cNvPr id="8254" name="円/楕円 106">
                  <a:extLst>
                    <a:ext uri="{FF2B5EF4-FFF2-40B4-BE49-F238E27FC236}">
                      <a16:creationId xmlns:a16="http://schemas.microsoft.com/office/drawing/2014/main" id="{6B26B630-D531-AD3F-4D62-3618C89ED125}"/>
                    </a:ext>
                  </a:extLst>
                </p:cNvPr>
                <p:cNvSpPr/>
                <p:nvPr/>
              </p:nvSpPr>
              <p:spPr>
                <a:xfrm>
                  <a:off x="6865616" y="5298935"/>
                  <a:ext cx="164612" cy="16461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467"/>
                </a:p>
              </p:txBody>
            </p:sp>
            <p:sp>
              <p:nvSpPr>
                <p:cNvPr id="8255" name="円/楕円 107">
                  <a:extLst>
                    <a:ext uri="{FF2B5EF4-FFF2-40B4-BE49-F238E27FC236}">
                      <a16:creationId xmlns:a16="http://schemas.microsoft.com/office/drawing/2014/main" id="{D3E79364-0B25-C6D6-ABE2-8BB416355C16}"/>
                    </a:ext>
                  </a:extLst>
                </p:cNvPr>
                <p:cNvSpPr/>
                <p:nvPr/>
              </p:nvSpPr>
              <p:spPr bwMode="auto">
                <a:xfrm>
                  <a:off x="6853233" y="5043108"/>
                  <a:ext cx="519338" cy="489508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 sz="1467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8252" name="円/楕円 104">
                <a:extLst>
                  <a:ext uri="{FF2B5EF4-FFF2-40B4-BE49-F238E27FC236}">
                    <a16:creationId xmlns:a16="http://schemas.microsoft.com/office/drawing/2014/main" id="{EF75A192-133D-724A-AFF1-1B899806F24C}"/>
                  </a:ext>
                </a:extLst>
              </p:cNvPr>
              <p:cNvSpPr/>
              <p:nvPr/>
            </p:nvSpPr>
            <p:spPr>
              <a:xfrm rot="4754354">
                <a:off x="6635735" y="3401825"/>
                <a:ext cx="154403" cy="140701"/>
              </a:xfrm>
              <a:prstGeom prst="ellipse">
                <a:avLst/>
              </a:prstGeom>
              <a:solidFill>
                <a:srgbClr val="00D25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  <p:sp>
            <p:nvSpPr>
              <p:cNvPr id="8253" name="円/楕円 105">
                <a:extLst>
                  <a:ext uri="{FF2B5EF4-FFF2-40B4-BE49-F238E27FC236}">
                    <a16:creationId xmlns:a16="http://schemas.microsoft.com/office/drawing/2014/main" id="{4C087A79-392E-1F48-364D-CC1B902DF303}"/>
                  </a:ext>
                </a:extLst>
              </p:cNvPr>
              <p:cNvSpPr/>
              <p:nvPr/>
            </p:nvSpPr>
            <p:spPr>
              <a:xfrm rot="17562393">
                <a:off x="6732868" y="3610057"/>
                <a:ext cx="154402" cy="14271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</p:grpSp>
        <p:grpSp>
          <p:nvGrpSpPr>
            <p:cNvPr id="19" name="グループ化 126">
              <a:extLst>
                <a:ext uri="{FF2B5EF4-FFF2-40B4-BE49-F238E27FC236}">
                  <a16:creationId xmlns:a16="http://schemas.microsoft.com/office/drawing/2014/main" id="{7E6BCDEE-0189-DB7D-3DDC-C2AEBC872A30}"/>
                </a:ext>
              </a:extLst>
            </p:cNvPr>
            <p:cNvGrpSpPr>
              <a:grpSpLocks/>
            </p:cNvGrpSpPr>
            <p:nvPr/>
          </p:nvGrpSpPr>
          <p:grpSpPr bwMode="auto">
            <a:xfrm rot="17317197">
              <a:off x="2505224" y="4178596"/>
              <a:ext cx="239765" cy="241906"/>
              <a:chOff x="6497279" y="3352334"/>
              <a:chExt cx="450243" cy="453182"/>
            </a:xfrm>
          </p:grpSpPr>
          <p:grpSp>
            <p:nvGrpSpPr>
              <p:cNvPr id="8246" name="グループ化 127">
                <a:extLst>
                  <a:ext uri="{FF2B5EF4-FFF2-40B4-BE49-F238E27FC236}">
                    <a16:creationId xmlns:a16="http://schemas.microsoft.com/office/drawing/2014/main" id="{AC34AE63-A3C1-C1B8-DA56-0F548405F2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7279" y="3352334"/>
                <a:ext cx="450243" cy="453182"/>
                <a:chOff x="6853233" y="5043108"/>
                <a:chExt cx="519338" cy="489508"/>
              </a:xfrm>
            </p:grpSpPr>
            <p:sp>
              <p:nvSpPr>
                <p:cNvPr id="8249" name="円/楕円 130">
                  <a:extLst>
                    <a:ext uri="{FF2B5EF4-FFF2-40B4-BE49-F238E27FC236}">
                      <a16:creationId xmlns:a16="http://schemas.microsoft.com/office/drawing/2014/main" id="{D416CB81-418A-0350-C8E7-750B124A1D7E}"/>
                    </a:ext>
                  </a:extLst>
                </p:cNvPr>
                <p:cNvSpPr/>
                <p:nvPr/>
              </p:nvSpPr>
              <p:spPr>
                <a:xfrm>
                  <a:off x="6875016" y="5286158"/>
                  <a:ext cx="166930" cy="16461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467"/>
                </a:p>
              </p:txBody>
            </p:sp>
            <p:sp>
              <p:nvSpPr>
                <p:cNvPr id="8250" name="円/楕円 131">
                  <a:extLst>
                    <a:ext uri="{FF2B5EF4-FFF2-40B4-BE49-F238E27FC236}">
                      <a16:creationId xmlns:a16="http://schemas.microsoft.com/office/drawing/2014/main" id="{F5CC28B7-C7AB-0563-7E60-D7474D7E1910}"/>
                    </a:ext>
                  </a:extLst>
                </p:cNvPr>
                <p:cNvSpPr/>
                <p:nvPr/>
              </p:nvSpPr>
              <p:spPr bwMode="auto">
                <a:xfrm>
                  <a:off x="6853233" y="5043108"/>
                  <a:ext cx="519338" cy="489508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 sz="1467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8247" name="円/楕円 128">
                <a:extLst>
                  <a:ext uri="{FF2B5EF4-FFF2-40B4-BE49-F238E27FC236}">
                    <a16:creationId xmlns:a16="http://schemas.microsoft.com/office/drawing/2014/main" id="{21D267BA-A2AB-FC24-A8F9-B83B07D3C753}"/>
                  </a:ext>
                </a:extLst>
              </p:cNvPr>
              <p:cNvSpPr/>
              <p:nvPr/>
            </p:nvSpPr>
            <p:spPr>
              <a:xfrm rot="4754354">
                <a:off x="6647054" y="3379212"/>
                <a:ext cx="152397" cy="140701"/>
              </a:xfrm>
              <a:prstGeom prst="ellipse">
                <a:avLst/>
              </a:prstGeom>
              <a:solidFill>
                <a:srgbClr val="00D25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  <p:sp>
            <p:nvSpPr>
              <p:cNvPr id="8248" name="円/楕円 129">
                <a:extLst>
                  <a:ext uri="{FF2B5EF4-FFF2-40B4-BE49-F238E27FC236}">
                    <a16:creationId xmlns:a16="http://schemas.microsoft.com/office/drawing/2014/main" id="{6F8B5167-8068-5D7F-D04E-CA756A814D07}"/>
                  </a:ext>
                </a:extLst>
              </p:cNvPr>
              <p:cNvSpPr/>
              <p:nvPr/>
            </p:nvSpPr>
            <p:spPr>
              <a:xfrm rot="17562393">
                <a:off x="6735124" y="3585595"/>
                <a:ext cx="152397" cy="142712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</p:grpSp>
        <p:grpSp>
          <p:nvGrpSpPr>
            <p:cNvPr id="20" name="グループ化 132">
              <a:extLst>
                <a:ext uri="{FF2B5EF4-FFF2-40B4-BE49-F238E27FC236}">
                  <a16:creationId xmlns:a16="http://schemas.microsoft.com/office/drawing/2014/main" id="{F4859F2D-2636-067E-22BD-BCDA188D79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9376" y="4008958"/>
              <a:ext cx="239766" cy="241906"/>
              <a:chOff x="6497279" y="3352334"/>
              <a:chExt cx="450243" cy="453182"/>
            </a:xfrm>
          </p:grpSpPr>
          <p:grpSp>
            <p:nvGrpSpPr>
              <p:cNvPr id="8241" name="グループ化 133">
                <a:extLst>
                  <a:ext uri="{FF2B5EF4-FFF2-40B4-BE49-F238E27FC236}">
                    <a16:creationId xmlns:a16="http://schemas.microsoft.com/office/drawing/2014/main" id="{F3EA341C-75BF-4AF6-3113-964ABC9234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7279" y="3352334"/>
                <a:ext cx="450243" cy="453182"/>
                <a:chOff x="6853233" y="5043108"/>
                <a:chExt cx="519338" cy="489508"/>
              </a:xfrm>
            </p:grpSpPr>
            <p:sp>
              <p:nvSpPr>
                <p:cNvPr id="8244" name="円/楕円 136">
                  <a:extLst>
                    <a:ext uri="{FF2B5EF4-FFF2-40B4-BE49-F238E27FC236}">
                      <a16:creationId xmlns:a16="http://schemas.microsoft.com/office/drawing/2014/main" id="{FC04C4CA-F493-CAD6-E704-2B86313993CC}"/>
                    </a:ext>
                  </a:extLst>
                </p:cNvPr>
                <p:cNvSpPr/>
                <p:nvPr/>
              </p:nvSpPr>
              <p:spPr>
                <a:xfrm>
                  <a:off x="6874100" y="5287861"/>
                  <a:ext cx="164611" cy="16461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467"/>
                </a:p>
              </p:txBody>
            </p:sp>
            <p:sp>
              <p:nvSpPr>
                <p:cNvPr id="8245" name="円/楕円 137">
                  <a:extLst>
                    <a:ext uri="{FF2B5EF4-FFF2-40B4-BE49-F238E27FC236}">
                      <a16:creationId xmlns:a16="http://schemas.microsoft.com/office/drawing/2014/main" id="{6483B90C-E931-A973-4BA6-55E032ABF9EC}"/>
                    </a:ext>
                  </a:extLst>
                </p:cNvPr>
                <p:cNvSpPr/>
                <p:nvPr/>
              </p:nvSpPr>
              <p:spPr bwMode="auto">
                <a:xfrm>
                  <a:off x="6853233" y="5043108"/>
                  <a:ext cx="519338" cy="489508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 sz="1467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8242" name="円/楕円 134">
                <a:extLst>
                  <a:ext uri="{FF2B5EF4-FFF2-40B4-BE49-F238E27FC236}">
                    <a16:creationId xmlns:a16="http://schemas.microsoft.com/office/drawing/2014/main" id="{29906DE1-AE76-42E8-3037-F98B38999D4F}"/>
                  </a:ext>
                </a:extLst>
              </p:cNvPr>
              <p:cNvSpPr/>
              <p:nvPr/>
            </p:nvSpPr>
            <p:spPr>
              <a:xfrm rot="4754354">
                <a:off x="6645200" y="3381241"/>
                <a:ext cx="154403" cy="140701"/>
              </a:xfrm>
              <a:prstGeom prst="ellipse">
                <a:avLst/>
              </a:prstGeom>
              <a:solidFill>
                <a:srgbClr val="00D25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  <p:sp>
            <p:nvSpPr>
              <p:cNvPr id="8243" name="円/楕円 135">
                <a:extLst>
                  <a:ext uri="{FF2B5EF4-FFF2-40B4-BE49-F238E27FC236}">
                    <a16:creationId xmlns:a16="http://schemas.microsoft.com/office/drawing/2014/main" id="{38623341-A011-DAD2-5339-03428EFFE874}"/>
                  </a:ext>
                </a:extLst>
              </p:cNvPr>
              <p:cNvSpPr/>
              <p:nvPr/>
            </p:nvSpPr>
            <p:spPr>
              <a:xfrm rot="17562393">
                <a:off x="6743688" y="3593795"/>
                <a:ext cx="152397" cy="14271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</p:grpSp>
        <p:grpSp>
          <p:nvGrpSpPr>
            <p:cNvPr id="21" name="グループ化 138">
              <a:extLst>
                <a:ext uri="{FF2B5EF4-FFF2-40B4-BE49-F238E27FC236}">
                  <a16:creationId xmlns:a16="http://schemas.microsoft.com/office/drawing/2014/main" id="{EEE9BE8C-1DDC-A4C4-B906-CA1DF0F0C648}"/>
                </a:ext>
              </a:extLst>
            </p:cNvPr>
            <p:cNvGrpSpPr>
              <a:grpSpLocks/>
            </p:cNvGrpSpPr>
            <p:nvPr/>
          </p:nvGrpSpPr>
          <p:grpSpPr bwMode="auto">
            <a:xfrm rot="20218559">
              <a:off x="2320627" y="4248557"/>
              <a:ext cx="239766" cy="240835"/>
              <a:chOff x="6524862" y="3198032"/>
              <a:chExt cx="450243" cy="453182"/>
            </a:xfrm>
          </p:grpSpPr>
          <p:grpSp>
            <p:nvGrpSpPr>
              <p:cNvPr id="8236" name="グループ化 139">
                <a:extLst>
                  <a:ext uri="{FF2B5EF4-FFF2-40B4-BE49-F238E27FC236}">
                    <a16:creationId xmlns:a16="http://schemas.microsoft.com/office/drawing/2014/main" id="{0000BE1E-EEE9-5AE2-8216-F011E2BE76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4862" y="3198032"/>
                <a:ext cx="450243" cy="453182"/>
                <a:chOff x="6885049" y="4876438"/>
                <a:chExt cx="519338" cy="489508"/>
              </a:xfrm>
            </p:grpSpPr>
            <p:sp>
              <p:nvSpPr>
                <p:cNvPr id="8239" name="円/楕円 142">
                  <a:extLst>
                    <a:ext uri="{FF2B5EF4-FFF2-40B4-BE49-F238E27FC236}">
                      <a16:creationId xmlns:a16="http://schemas.microsoft.com/office/drawing/2014/main" id="{51D6FC34-01EF-291B-74F3-A88D79C8D510}"/>
                    </a:ext>
                  </a:extLst>
                </p:cNvPr>
                <p:cNvSpPr/>
                <p:nvPr/>
              </p:nvSpPr>
              <p:spPr>
                <a:xfrm>
                  <a:off x="6916425" y="5140318"/>
                  <a:ext cx="164611" cy="16317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467"/>
                </a:p>
              </p:txBody>
            </p:sp>
            <p:sp>
              <p:nvSpPr>
                <p:cNvPr id="8240" name="円/楕円 143">
                  <a:extLst>
                    <a:ext uri="{FF2B5EF4-FFF2-40B4-BE49-F238E27FC236}">
                      <a16:creationId xmlns:a16="http://schemas.microsoft.com/office/drawing/2014/main" id="{A0C4B7B9-DB77-E9CA-C532-0B3362674A42}"/>
                    </a:ext>
                  </a:extLst>
                </p:cNvPr>
                <p:cNvSpPr/>
                <p:nvPr/>
              </p:nvSpPr>
              <p:spPr bwMode="auto">
                <a:xfrm>
                  <a:off x="6885049" y="4876438"/>
                  <a:ext cx="519338" cy="489508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 sz="1467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8237" name="円/楕円 140">
                <a:extLst>
                  <a:ext uri="{FF2B5EF4-FFF2-40B4-BE49-F238E27FC236}">
                    <a16:creationId xmlns:a16="http://schemas.microsoft.com/office/drawing/2014/main" id="{530F2666-2270-64D5-8F5F-D89D638942F3}"/>
                  </a:ext>
                </a:extLst>
              </p:cNvPr>
              <p:cNvSpPr/>
              <p:nvPr/>
            </p:nvSpPr>
            <p:spPr>
              <a:xfrm rot="4754354">
                <a:off x="6680889" y="3224023"/>
                <a:ext cx="151061" cy="140701"/>
              </a:xfrm>
              <a:prstGeom prst="ellipse">
                <a:avLst/>
              </a:prstGeom>
              <a:solidFill>
                <a:srgbClr val="00D25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  <p:sp>
            <p:nvSpPr>
              <p:cNvPr id="8238" name="円/楕円 141">
                <a:extLst>
                  <a:ext uri="{FF2B5EF4-FFF2-40B4-BE49-F238E27FC236}">
                    <a16:creationId xmlns:a16="http://schemas.microsoft.com/office/drawing/2014/main" id="{A6CBCC42-8766-F97F-344A-4020D188AF42}"/>
                  </a:ext>
                </a:extLst>
              </p:cNvPr>
              <p:cNvSpPr/>
              <p:nvPr/>
            </p:nvSpPr>
            <p:spPr>
              <a:xfrm rot="17562393">
                <a:off x="6775550" y="3437740"/>
                <a:ext cx="153075" cy="14271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</p:grpSp>
        <p:grpSp>
          <p:nvGrpSpPr>
            <p:cNvPr id="22" name="グループ化 95">
              <a:extLst>
                <a:ext uri="{FF2B5EF4-FFF2-40B4-BE49-F238E27FC236}">
                  <a16:creationId xmlns:a16="http://schemas.microsoft.com/office/drawing/2014/main" id="{3554216F-4AEA-6DBC-B28E-38350A679451}"/>
                </a:ext>
              </a:extLst>
            </p:cNvPr>
            <p:cNvGrpSpPr>
              <a:grpSpLocks/>
            </p:cNvGrpSpPr>
            <p:nvPr/>
          </p:nvGrpSpPr>
          <p:grpSpPr bwMode="auto">
            <a:xfrm rot="17317197">
              <a:off x="1114461" y="4097691"/>
              <a:ext cx="239765" cy="241906"/>
              <a:chOff x="6497279" y="3352334"/>
              <a:chExt cx="450243" cy="453182"/>
            </a:xfrm>
          </p:grpSpPr>
          <p:grpSp>
            <p:nvGrpSpPr>
              <p:cNvPr id="8231" name="グループ化 81">
                <a:extLst>
                  <a:ext uri="{FF2B5EF4-FFF2-40B4-BE49-F238E27FC236}">
                    <a16:creationId xmlns:a16="http://schemas.microsoft.com/office/drawing/2014/main" id="{D6E119C6-0E8D-7FE0-BA8B-C859DC6D3C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7279" y="3352334"/>
                <a:ext cx="450243" cy="453182"/>
                <a:chOff x="6853233" y="5043108"/>
                <a:chExt cx="519338" cy="489508"/>
              </a:xfrm>
            </p:grpSpPr>
            <p:sp>
              <p:nvSpPr>
                <p:cNvPr id="8234" name="円/楕円 82">
                  <a:extLst>
                    <a:ext uri="{FF2B5EF4-FFF2-40B4-BE49-F238E27FC236}">
                      <a16:creationId xmlns:a16="http://schemas.microsoft.com/office/drawing/2014/main" id="{76D1F07F-C5EA-43C3-7708-0DE5DAE51AC7}"/>
                    </a:ext>
                  </a:extLst>
                </p:cNvPr>
                <p:cNvSpPr/>
                <p:nvPr/>
              </p:nvSpPr>
              <p:spPr>
                <a:xfrm>
                  <a:off x="6875024" y="5286158"/>
                  <a:ext cx="166929" cy="16461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467"/>
                </a:p>
              </p:txBody>
            </p:sp>
            <p:sp>
              <p:nvSpPr>
                <p:cNvPr id="8235" name="円/楕円 84">
                  <a:extLst>
                    <a:ext uri="{FF2B5EF4-FFF2-40B4-BE49-F238E27FC236}">
                      <a16:creationId xmlns:a16="http://schemas.microsoft.com/office/drawing/2014/main" id="{63784321-DC82-D0CA-B5FD-DCA444689A92}"/>
                    </a:ext>
                  </a:extLst>
                </p:cNvPr>
                <p:cNvSpPr/>
                <p:nvPr/>
              </p:nvSpPr>
              <p:spPr bwMode="auto">
                <a:xfrm>
                  <a:off x="6853233" y="5043108"/>
                  <a:ext cx="519338" cy="489508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 sz="1467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8232" name="円/楕円 86">
                <a:extLst>
                  <a:ext uri="{FF2B5EF4-FFF2-40B4-BE49-F238E27FC236}">
                    <a16:creationId xmlns:a16="http://schemas.microsoft.com/office/drawing/2014/main" id="{132F7008-4F05-9F1F-5EC1-8B1269690CAE}"/>
                  </a:ext>
                </a:extLst>
              </p:cNvPr>
              <p:cNvSpPr/>
              <p:nvPr/>
            </p:nvSpPr>
            <p:spPr>
              <a:xfrm rot="4754354">
                <a:off x="6647054" y="3379212"/>
                <a:ext cx="152397" cy="140701"/>
              </a:xfrm>
              <a:prstGeom prst="ellipse">
                <a:avLst/>
              </a:prstGeom>
              <a:solidFill>
                <a:srgbClr val="00D25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  <p:sp>
            <p:nvSpPr>
              <p:cNvPr id="8233" name="円/楕円 90">
                <a:extLst>
                  <a:ext uri="{FF2B5EF4-FFF2-40B4-BE49-F238E27FC236}">
                    <a16:creationId xmlns:a16="http://schemas.microsoft.com/office/drawing/2014/main" id="{93DFC5AB-7B1E-AF5F-621B-96440B7142E6}"/>
                  </a:ext>
                </a:extLst>
              </p:cNvPr>
              <p:cNvSpPr/>
              <p:nvPr/>
            </p:nvSpPr>
            <p:spPr>
              <a:xfrm rot="17562393">
                <a:off x="6735123" y="3585596"/>
                <a:ext cx="152397" cy="14271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</p:grpSp>
        <p:sp>
          <p:nvSpPr>
            <p:cNvPr id="23" name="テキスト ボックス 238">
              <a:extLst>
                <a:ext uri="{FF2B5EF4-FFF2-40B4-BE49-F238E27FC236}">
                  <a16:creationId xmlns:a16="http://schemas.microsoft.com/office/drawing/2014/main" id="{35DF6591-4EFD-A286-6BDD-F85A016FE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5872" y="4718681"/>
              <a:ext cx="1512912" cy="36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67" b="0" dirty="0">
                  <a:latin typeface="+mn-lt"/>
                </a:rPr>
                <a:t>a few  </a:t>
              </a:r>
              <a:r>
                <a:rPr lang="en-US" altLang="ja-JP" sz="1467" b="0" i="1" dirty="0">
                  <a:latin typeface="Symbol" panose="05050102010706020507" pitchFamily="18" charset="2"/>
                </a:rPr>
                <a:t>r</a:t>
              </a:r>
              <a:r>
                <a:rPr lang="en-US" altLang="ja-JP" sz="1467" b="0" baseline="-25000" dirty="0">
                  <a:latin typeface="Symbol" panose="05050102010706020507" pitchFamily="18" charset="2"/>
                </a:rPr>
                <a:t>0</a:t>
              </a:r>
              <a:endParaRPr lang="ja-JP" altLang="en-US" sz="1467" b="0" baseline="-25000" dirty="0"/>
            </a:p>
          </p:txBody>
        </p:sp>
        <p:sp>
          <p:nvSpPr>
            <p:cNvPr id="24" name="Line 11">
              <a:extLst>
                <a:ext uri="{FF2B5EF4-FFF2-40B4-BE49-F238E27FC236}">
                  <a16:creationId xmlns:a16="http://schemas.microsoft.com/office/drawing/2014/main" id="{D4FB3311-C59D-55CE-F0FF-C9B3D5571E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95" y="4714444"/>
              <a:ext cx="4346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867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DA6455D8-BCD4-91CF-D2C8-923B29230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1330" y="2175852"/>
              <a:ext cx="0" cy="28552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867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367B1C7-CEFC-82F9-6D8F-EA10A874D81F}"/>
                </a:ext>
              </a:extLst>
            </p:cNvPr>
            <p:cNvSpPr txBox="1"/>
            <p:nvPr/>
          </p:nvSpPr>
          <p:spPr>
            <a:xfrm>
              <a:off x="1565538" y="2770650"/>
              <a:ext cx="1591645" cy="432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867" dirty="0"/>
                <a:t>crossover</a:t>
              </a:r>
              <a:endParaRPr lang="ja-JP" altLang="en-US" sz="1867" dirty="0"/>
            </a:p>
          </p:txBody>
        </p:sp>
        <p:sp>
          <p:nvSpPr>
            <p:cNvPr id="27" name="Arc 12">
              <a:extLst>
                <a:ext uri="{FF2B5EF4-FFF2-40B4-BE49-F238E27FC236}">
                  <a16:creationId xmlns:a16="http://schemas.microsoft.com/office/drawing/2014/main" id="{4657E9E0-4646-D3D8-0AF6-3A017BBD106B}"/>
                </a:ext>
              </a:extLst>
            </p:cNvPr>
            <p:cNvSpPr>
              <a:spLocks/>
            </p:cNvSpPr>
            <p:nvPr/>
          </p:nvSpPr>
          <p:spPr bwMode="auto">
            <a:xfrm rot="2919188" flipH="1">
              <a:off x="3388595" y="3111531"/>
              <a:ext cx="1352138" cy="1695205"/>
            </a:xfrm>
            <a:custGeom>
              <a:avLst/>
              <a:gdLst>
                <a:gd name="T0" fmla="*/ 2147483646 w 21589"/>
                <a:gd name="T1" fmla="*/ 0 h 19226"/>
                <a:gd name="T2" fmla="*/ 2147483646 w 21589"/>
                <a:gd name="T3" fmla="*/ 2147483646 h 19226"/>
                <a:gd name="T4" fmla="*/ 0 w 21589"/>
                <a:gd name="T5" fmla="*/ 2147483646 h 192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9" h="19226" fill="none" extrusionOk="0">
                  <a:moveTo>
                    <a:pt x="9845" y="0"/>
                  </a:moveTo>
                  <a:cubicBezTo>
                    <a:pt x="16836" y="3580"/>
                    <a:pt x="21332" y="10673"/>
                    <a:pt x="21588" y="18523"/>
                  </a:cubicBezTo>
                </a:path>
                <a:path w="21589" h="19226" stroke="0" extrusionOk="0">
                  <a:moveTo>
                    <a:pt x="9845" y="0"/>
                  </a:moveTo>
                  <a:cubicBezTo>
                    <a:pt x="16836" y="3580"/>
                    <a:pt x="21332" y="10673"/>
                    <a:pt x="21588" y="18523"/>
                  </a:cubicBezTo>
                  <a:lnTo>
                    <a:pt x="0" y="19226"/>
                  </a:lnTo>
                  <a:lnTo>
                    <a:pt x="9845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400"/>
            </a:p>
          </p:txBody>
        </p:sp>
        <p:sp>
          <p:nvSpPr>
            <p:cNvPr id="28" name="Arc 12">
              <a:extLst>
                <a:ext uri="{FF2B5EF4-FFF2-40B4-BE49-F238E27FC236}">
                  <a16:creationId xmlns:a16="http://schemas.microsoft.com/office/drawing/2014/main" id="{2ADA8A16-A8AE-F253-352B-9AD591E8CC83}"/>
                </a:ext>
              </a:extLst>
            </p:cNvPr>
            <p:cNvSpPr>
              <a:spLocks/>
            </p:cNvSpPr>
            <p:nvPr/>
          </p:nvSpPr>
          <p:spPr bwMode="auto">
            <a:xfrm rot="6677084" flipH="1">
              <a:off x="1795335" y="3352569"/>
              <a:ext cx="1439612" cy="1574659"/>
            </a:xfrm>
            <a:custGeom>
              <a:avLst/>
              <a:gdLst>
                <a:gd name="T0" fmla="*/ 2147483646 w 21589"/>
                <a:gd name="T1" fmla="*/ 0 h 19226"/>
                <a:gd name="T2" fmla="*/ 2147483646 w 21589"/>
                <a:gd name="T3" fmla="*/ 2147483646 h 19226"/>
                <a:gd name="T4" fmla="*/ 0 w 21589"/>
                <a:gd name="T5" fmla="*/ 2147483646 h 192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9" h="19226" fill="none" extrusionOk="0">
                  <a:moveTo>
                    <a:pt x="9845" y="0"/>
                  </a:moveTo>
                  <a:cubicBezTo>
                    <a:pt x="16836" y="3580"/>
                    <a:pt x="21332" y="10673"/>
                    <a:pt x="21588" y="18523"/>
                  </a:cubicBezTo>
                </a:path>
                <a:path w="21589" h="19226" stroke="0" extrusionOk="0">
                  <a:moveTo>
                    <a:pt x="9845" y="0"/>
                  </a:moveTo>
                  <a:cubicBezTo>
                    <a:pt x="16836" y="3580"/>
                    <a:pt x="21332" y="10673"/>
                    <a:pt x="21588" y="18523"/>
                  </a:cubicBezTo>
                  <a:lnTo>
                    <a:pt x="0" y="19226"/>
                  </a:lnTo>
                  <a:lnTo>
                    <a:pt x="9845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400"/>
            </a:p>
          </p:txBody>
        </p:sp>
        <p:grpSp>
          <p:nvGrpSpPr>
            <p:cNvPr id="29" name="グループ化 95">
              <a:extLst>
                <a:ext uri="{FF2B5EF4-FFF2-40B4-BE49-F238E27FC236}">
                  <a16:creationId xmlns:a16="http://schemas.microsoft.com/office/drawing/2014/main" id="{CCAE34BD-C29E-0DD2-D41F-E3D6A3BDFF87}"/>
                </a:ext>
              </a:extLst>
            </p:cNvPr>
            <p:cNvGrpSpPr>
              <a:grpSpLocks/>
            </p:cNvGrpSpPr>
            <p:nvPr/>
          </p:nvGrpSpPr>
          <p:grpSpPr bwMode="auto">
            <a:xfrm rot="17317197">
              <a:off x="2675123" y="3869115"/>
              <a:ext cx="239765" cy="241906"/>
              <a:chOff x="6497279" y="3352334"/>
              <a:chExt cx="450243" cy="453182"/>
            </a:xfrm>
          </p:grpSpPr>
          <p:grpSp>
            <p:nvGrpSpPr>
              <p:cNvPr id="8218" name="グループ化 81">
                <a:extLst>
                  <a:ext uri="{FF2B5EF4-FFF2-40B4-BE49-F238E27FC236}">
                    <a16:creationId xmlns:a16="http://schemas.microsoft.com/office/drawing/2014/main" id="{9C05DED5-EBD4-3669-1273-7B615446E5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7279" y="3352334"/>
                <a:ext cx="450243" cy="453182"/>
                <a:chOff x="6853233" y="5043108"/>
                <a:chExt cx="519338" cy="489508"/>
              </a:xfrm>
            </p:grpSpPr>
            <p:sp>
              <p:nvSpPr>
                <p:cNvPr id="8221" name="円/楕円 82">
                  <a:extLst>
                    <a:ext uri="{FF2B5EF4-FFF2-40B4-BE49-F238E27FC236}">
                      <a16:creationId xmlns:a16="http://schemas.microsoft.com/office/drawing/2014/main" id="{DFEA2F99-8198-8984-0F2E-4A46F72B58FE}"/>
                    </a:ext>
                  </a:extLst>
                </p:cNvPr>
                <p:cNvSpPr/>
                <p:nvPr/>
              </p:nvSpPr>
              <p:spPr>
                <a:xfrm>
                  <a:off x="6875015" y="5286160"/>
                  <a:ext cx="166930" cy="16461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467"/>
                </a:p>
              </p:txBody>
            </p:sp>
            <p:sp>
              <p:nvSpPr>
                <p:cNvPr id="8230" name="円/楕円 84">
                  <a:extLst>
                    <a:ext uri="{FF2B5EF4-FFF2-40B4-BE49-F238E27FC236}">
                      <a16:creationId xmlns:a16="http://schemas.microsoft.com/office/drawing/2014/main" id="{9C846C2E-C231-6A3F-405C-29C90CD5E528}"/>
                    </a:ext>
                  </a:extLst>
                </p:cNvPr>
                <p:cNvSpPr/>
                <p:nvPr/>
              </p:nvSpPr>
              <p:spPr bwMode="auto">
                <a:xfrm>
                  <a:off x="6853233" y="5043108"/>
                  <a:ext cx="519338" cy="489508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 sz="1467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8219" name="円/楕円 86">
                <a:extLst>
                  <a:ext uri="{FF2B5EF4-FFF2-40B4-BE49-F238E27FC236}">
                    <a16:creationId xmlns:a16="http://schemas.microsoft.com/office/drawing/2014/main" id="{E671ED1E-1644-B587-28C8-D004CC519E7D}"/>
                  </a:ext>
                </a:extLst>
              </p:cNvPr>
              <p:cNvSpPr/>
              <p:nvPr/>
            </p:nvSpPr>
            <p:spPr>
              <a:xfrm rot="4754354">
                <a:off x="6647054" y="3379212"/>
                <a:ext cx="152397" cy="140701"/>
              </a:xfrm>
              <a:prstGeom prst="ellipse">
                <a:avLst/>
              </a:prstGeom>
              <a:solidFill>
                <a:srgbClr val="00D25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  <p:sp>
            <p:nvSpPr>
              <p:cNvPr id="8220" name="円/楕円 90">
                <a:extLst>
                  <a:ext uri="{FF2B5EF4-FFF2-40B4-BE49-F238E27FC236}">
                    <a16:creationId xmlns:a16="http://schemas.microsoft.com/office/drawing/2014/main" id="{032875F6-4F25-2CF5-8830-CC07592F7986}"/>
                  </a:ext>
                </a:extLst>
              </p:cNvPr>
              <p:cNvSpPr/>
              <p:nvPr/>
            </p:nvSpPr>
            <p:spPr>
              <a:xfrm rot="17562393">
                <a:off x="6735123" y="3585596"/>
                <a:ext cx="152397" cy="14271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</p:grpSp>
        <p:grpSp>
          <p:nvGrpSpPr>
            <p:cNvPr id="44" name="グループ化 95">
              <a:extLst>
                <a:ext uri="{FF2B5EF4-FFF2-40B4-BE49-F238E27FC236}">
                  <a16:creationId xmlns:a16="http://schemas.microsoft.com/office/drawing/2014/main" id="{76FD3FC2-1694-DDDC-9267-9CA2387EB7C9}"/>
                </a:ext>
              </a:extLst>
            </p:cNvPr>
            <p:cNvGrpSpPr>
              <a:grpSpLocks/>
            </p:cNvGrpSpPr>
            <p:nvPr/>
          </p:nvGrpSpPr>
          <p:grpSpPr bwMode="auto">
            <a:xfrm rot="17317197">
              <a:off x="2198514" y="3824502"/>
              <a:ext cx="239765" cy="241906"/>
              <a:chOff x="6497279" y="3352334"/>
              <a:chExt cx="450243" cy="453182"/>
            </a:xfrm>
          </p:grpSpPr>
          <p:grpSp>
            <p:nvGrpSpPr>
              <p:cNvPr id="8213" name="グループ化 81">
                <a:extLst>
                  <a:ext uri="{FF2B5EF4-FFF2-40B4-BE49-F238E27FC236}">
                    <a16:creationId xmlns:a16="http://schemas.microsoft.com/office/drawing/2014/main" id="{D5142632-71CD-C337-6A26-5CECCE1151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7279" y="3352334"/>
                <a:ext cx="450243" cy="453182"/>
                <a:chOff x="6853233" y="5043108"/>
                <a:chExt cx="519338" cy="489508"/>
              </a:xfrm>
            </p:grpSpPr>
            <p:sp>
              <p:nvSpPr>
                <p:cNvPr id="8216" name="円/楕円 82">
                  <a:extLst>
                    <a:ext uri="{FF2B5EF4-FFF2-40B4-BE49-F238E27FC236}">
                      <a16:creationId xmlns:a16="http://schemas.microsoft.com/office/drawing/2014/main" id="{13C2540E-C285-779F-F91C-74C152E9C146}"/>
                    </a:ext>
                  </a:extLst>
                </p:cNvPr>
                <p:cNvSpPr/>
                <p:nvPr/>
              </p:nvSpPr>
              <p:spPr>
                <a:xfrm>
                  <a:off x="6875015" y="5286160"/>
                  <a:ext cx="166930" cy="16461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467"/>
                </a:p>
              </p:txBody>
            </p:sp>
            <p:sp>
              <p:nvSpPr>
                <p:cNvPr id="8217" name="円/楕円 84">
                  <a:extLst>
                    <a:ext uri="{FF2B5EF4-FFF2-40B4-BE49-F238E27FC236}">
                      <a16:creationId xmlns:a16="http://schemas.microsoft.com/office/drawing/2014/main" id="{EC686F71-860D-B393-1927-C2C0D2860138}"/>
                    </a:ext>
                  </a:extLst>
                </p:cNvPr>
                <p:cNvSpPr/>
                <p:nvPr/>
              </p:nvSpPr>
              <p:spPr bwMode="auto">
                <a:xfrm>
                  <a:off x="6853233" y="5043108"/>
                  <a:ext cx="519338" cy="489508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 sz="1467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8214" name="円/楕円 86">
                <a:extLst>
                  <a:ext uri="{FF2B5EF4-FFF2-40B4-BE49-F238E27FC236}">
                    <a16:creationId xmlns:a16="http://schemas.microsoft.com/office/drawing/2014/main" id="{25561D66-C655-024C-B90B-CF8A590633F3}"/>
                  </a:ext>
                </a:extLst>
              </p:cNvPr>
              <p:cNvSpPr/>
              <p:nvPr/>
            </p:nvSpPr>
            <p:spPr>
              <a:xfrm rot="4754354">
                <a:off x="6647054" y="3379212"/>
                <a:ext cx="152397" cy="140701"/>
              </a:xfrm>
              <a:prstGeom prst="ellipse">
                <a:avLst/>
              </a:prstGeom>
              <a:solidFill>
                <a:srgbClr val="00D25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  <p:sp>
            <p:nvSpPr>
              <p:cNvPr id="8215" name="円/楕円 90">
                <a:extLst>
                  <a:ext uri="{FF2B5EF4-FFF2-40B4-BE49-F238E27FC236}">
                    <a16:creationId xmlns:a16="http://schemas.microsoft.com/office/drawing/2014/main" id="{734A329F-EDB0-8698-1D9E-741BE6392451}"/>
                  </a:ext>
                </a:extLst>
              </p:cNvPr>
              <p:cNvSpPr/>
              <p:nvPr/>
            </p:nvSpPr>
            <p:spPr>
              <a:xfrm rot="17562393">
                <a:off x="6735123" y="3585596"/>
                <a:ext cx="152397" cy="14271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</p:grpSp>
        <p:grpSp>
          <p:nvGrpSpPr>
            <p:cNvPr id="45" name="グループ化 95">
              <a:extLst>
                <a:ext uri="{FF2B5EF4-FFF2-40B4-BE49-F238E27FC236}">
                  <a16:creationId xmlns:a16="http://schemas.microsoft.com/office/drawing/2014/main" id="{37A7F077-7770-005D-1A58-542DB3F9FDEF}"/>
                </a:ext>
              </a:extLst>
            </p:cNvPr>
            <p:cNvGrpSpPr>
              <a:grpSpLocks/>
            </p:cNvGrpSpPr>
            <p:nvPr/>
          </p:nvGrpSpPr>
          <p:grpSpPr bwMode="auto">
            <a:xfrm rot="20984190">
              <a:off x="2628530" y="4434227"/>
              <a:ext cx="239765" cy="241906"/>
              <a:chOff x="6497279" y="3352334"/>
              <a:chExt cx="450243" cy="453182"/>
            </a:xfrm>
          </p:grpSpPr>
          <p:grpSp>
            <p:nvGrpSpPr>
              <p:cNvPr id="8205" name="グループ化 81">
                <a:extLst>
                  <a:ext uri="{FF2B5EF4-FFF2-40B4-BE49-F238E27FC236}">
                    <a16:creationId xmlns:a16="http://schemas.microsoft.com/office/drawing/2014/main" id="{FD11E252-1DA8-3873-E4D5-4B0F2247A6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7279" y="3352334"/>
                <a:ext cx="450243" cy="453182"/>
                <a:chOff x="6853233" y="5043108"/>
                <a:chExt cx="519338" cy="489508"/>
              </a:xfrm>
            </p:grpSpPr>
            <p:sp>
              <p:nvSpPr>
                <p:cNvPr id="8211" name="円/楕円 82">
                  <a:extLst>
                    <a:ext uri="{FF2B5EF4-FFF2-40B4-BE49-F238E27FC236}">
                      <a16:creationId xmlns:a16="http://schemas.microsoft.com/office/drawing/2014/main" id="{E37174FA-ED09-D8ED-9D23-03DEA8065551}"/>
                    </a:ext>
                  </a:extLst>
                </p:cNvPr>
                <p:cNvSpPr/>
                <p:nvPr/>
              </p:nvSpPr>
              <p:spPr>
                <a:xfrm>
                  <a:off x="6875015" y="5286160"/>
                  <a:ext cx="166930" cy="16461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467"/>
                </a:p>
              </p:txBody>
            </p:sp>
            <p:sp>
              <p:nvSpPr>
                <p:cNvPr id="8212" name="円/楕円 84">
                  <a:extLst>
                    <a:ext uri="{FF2B5EF4-FFF2-40B4-BE49-F238E27FC236}">
                      <a16:creationId xmlns:a16="http://schemas.microsoft.com/office/drawing/2014/main" id="{AAC04801-FB8B-2F68-3BBD-07C1871C878A}"/>
                    </a:ext>
                  </a:extLst>
                </p:cNvPr>
                <p:cNvSpPr/>
                <p:nvPr/>
              </p:nvSpPr>
              <p:spPr bwMode="auto">
                <a:xfrm>
                  <a:off x="6853233" y="5043108"/>
                  <a:ext cx="519338" cy="489508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 sz="1467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8206" name="円/楕円 86">
                <a:extLst>
                  <a:ext uri="{FF2B5EF4-FFF2-40B4-BE49-F238E27FC236}">
                    <a16:creationId xmlns:a16="http://schemas.microsoft.com/office/drawing/2014/main" id="{9468C8CB-77E9-9EDB-F2F5-B3EE1A161704}"/>
                  </a:ext>
                </a:extLst>
              </p:cNvPr>
              <p:cNvSpPr/>
              <p:nvPr/>
            </p:nvSpPr>
            <p:spPr>
              <a:xfrm rot="4754354">
                <a:off x="6647054" y="3379212"/>
                <a:ext cx="152397" cy="140701"/>
              </a:xfrm>
              <a:prstGeom prst="ellipse">
                <a:avLst/>
              </a:prstGeom>
              <a:solidFill>
                <a:srgbClr val="00D25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  <p:sp>
            <p:nvSpPr>
              <p:cNvPr id="8210" name="円/楕円 90">
                <a:extLst>
                  <a:ext uri="{FF2B5EF4-FFF2-40B4-BE49-F238E27FC236}">
                    <a16:creationId xmlns:a16="http://schemas.microsoft.com/office/drawing/2014/main" id="{439DCAA6-1A48-BD43-9568-0EEB06D754B2}"/>
                  </a:ext>
                </a:extLst>
              </p:cNvPr>
              <p:cNvSpPr/>
              <p:nvPr/>
            </p:nvSpPr>
            <p:spPr>
              <a:xfrm rot="17562393">
                <a:off x="6735123" y="3585596"/>
                <a:ext cx="152397" cy="14271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</p:grpSp>
        <p:grpSp>
          <p:nvGrpSpPr>
            <p:cNvPr id="46" name="グループ化 95">
              <a:extLst>
                <a:ext uri="{FF2B5EF4-FFF2-40B4-BE49-F238E27FC236}">
                  <a16:creationId xmlns:a16="http://schemas.microsoft.com/office/drawing/2014/main" id="{7BA14FD7-6778-6EF8-CC59-899AD7B054E6}"/>
                </a:ext>
              </a:extLst>
            </p:cNvPr>
            <p:cNvGrpSpPr>
              <a:grpSpLocks/>
            </p:cNvGrpSpPr>
            <p:nvPr/>
          </p:nvGrpSpPr>
          <p:grpSpPr bwMode="auto">
            <a:xfrm rot="20984190">
              <a:off x="1264443" y="3789962"/>
              <a:ext cx="239765" cy="241906"/>
              <a:chOff x="6497279" y="3352334"/>
              <a:chExt cx="450243" cy="453182"/>
            </a:xfrm>
          </p:grpSpPr>
          <p:grpSp>
            <p:nvGrpSpPr>
              <p:cNvPr id="8197" name="グループ化 81">
                <a:extLst>
                  <a:ext uri="{FF2B5EF4-FFF2-40B4-BE49-F238E27FC236}">
                    <a16:creationId xmlns:a16="http://schemas.microsoft.com/office/drawing/2014/main" id="{E0F099CC-AE39-D02F-0F9D-4D5058E5F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7279" y="3352334"/>
                <a:ext cx="450243" cy="453182"/>
                <a:chOff x="6853233" y="5043108"/>
                <a:chExt cx="519338" cy="489508"/>
              </a:xfrm>
            </p:grpSpPr>
            <p:sp>
              <p:nvSpPr>
                <p:cNvPr id="8200" name="円/楕円 82">
                  <a:extLst>
                    <a:ext uri="{FF2B5EF4-FFF2-40B4-BE49-F238E27FC236}">
                      <a16:creationId xmlns:a16="http://schemas.microsoft.com/office/drawing/2014/main" id="{E0A76777-655E-A268-9640-B5B53E346BC5}"/>
                    </a:ext>
                  </a:extLst>
                </p:cNvPr>
                <p:cNvSpPr/>
                <p:nvPr/>
              </p:nvSpPr>
              <p:spPr>
                <a:xfrm>
                  <a:off x="6875015" y="5286160"/>
                  <a:ext cx="166930" cy="16461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467"/>
                </a:p>
              </p:txBody>
            </p:sp>
            <p:sp>
              <p:nvSpPr>
                <p:cNvPr id="8201" name="円/楕円 84">
                  <a:extLst>
                    <a:ext uri="{FF2B5EF4-FFF2-40B4-BE49-F238E27FC236}">
                      <a16:creationId xmlns:a16="http://schemas.microsoft.com/office/drawing/2014/main" id="{D14CD67F-A40F-7528-1F79-C6A0BFC197C2}"/>
                    </a:ext>
                  </a:extLst>
                </p:cNvPr>
                <p:cNvSpPr/>
                <p:nvPr/>
              </p:nvSpPr>
              <p:spPr bwMode="auto">
                <a:xfrm>
                  <a:off x="6853233" y="5043108"/>
                  <a:ext cx="519338" cy="489508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 sz="1467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8198" name="円/楕円 86">
                <a:extLst>
                  <a:ext uri="{FF2B5EF4-FFF2-40B4-BE49-F238E27FC236}">
                    <a16:creationId xmlns:a16="http://schemas.microsoft.com/office/drawing/2014/main" id="{7C274E79-79D7-AA27-A574-18CACEEE00A1}"/>
                  </a:ext>
                </a:extLst>
              </p:cNvPr>
              <p:cNvSpPr/>
              <p:nvPr/>
            </p:nvSpPr>
            <p:spPr>
              <a:xfrm rot="4754354">
                <a:off x="6647054" y="3379212"/>
                <a:ext cx="152397" cy="140701"/>
              </a:xfrm>
              <a:prstGeom prst="ellipse">
                <a:avLst/>
              </a:prstGeom>
              <a:solidFill>
                <a:srgbClr val="00D25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  <p:sp>
            <p:nvSpPr>
              <p:cNvPr id="8199" name="円/楕円 90">
                <a:extLst>
                  <a:ext uri="{FF2B5EF4-FFF2-40B4-BE49-F238E27FC236}">
                    <a16:creationId xmlns:a16="http://schemas.microsoft.com/office/drawing/2014/main" id="{451FB9F7-D2A9-BDC6-7FFE-4E29F1D25D5D}"/>
                  </a:ext>
                </a:extLst>
              </p:cNvPr>
              <p:cNvSpPr/>
              <p:nvPr/>
            </p:nvSpPr>
            <p:spPr>
              <a:xfrm rot="17562393">
                <a:off x="6735123" y="3585596"/>
                <a:ext cx="152397" cy="14271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</p:grpSp>
        <p:sp>
          <p:nvSpPr>
            <p:cNvPr id="48" name="円/楕円 106">
              <a:extLst>
                <a:ext uri="{FF2B5EF4-FFF2-40B4-BE49-F238E27FC236}">
                  <a16:creationId xmlns:a16="http://schemas.microsoft.com/office/drawing/2014/main" id="{5EDF8425-0335-F888-EBEB-F12754A1482D}"/>
                </a:ext>
              </a:extLst>
            </p:cNvPr>
            <p:cNvSpPr/>
            <p:nvPr/>
          </p:nvSpPr>
          <p:spPr bwMode="auto">
            <a:xfrm rot="5056229">
              <a:off x="3635215" y="4294778"/>
              <a:ext cx="75997" cy="813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66" name="円/楕円 104">
              <a:extLst>
                <a:ext uri="{FF2B5EF4-FFF2-40B4-BE49-F238E27FC236}">
                  <a16:creationId xmlns:a16="http://schemas.microsoft.com/office/drawing/2014/main" id="{2DDB6D60-A0C2-398D-65A8-E897A7BAC4F9}"/>
                </a:ext>
              </a:extLst>
            </p:cNvPr>
            <p:cNvSpPr/>
            <p:nvPr/>
          </p:nvSpPr>
          <p:spPr bwMode="auto">
            <a:xfrm rot="9810583">
              <a:off x="3771555" y="4378551"/>
              <a:ext cx="82419" cy="74927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67" name="円/楕円 105">
              <a:extLst>
                <a:ext uri="{FF2B5EF4-FFF2-40B4-BE49-F238E27FC236}">
                  <a16:creationId xmlns:a16="http://schemas.microsoft.com/office/drawing/2014/main" id="{1D451EBA-776E-61F9-7B67-1599E290A8EC}"/>
                </a:ext>
              </a:extLst>
            </p:cNvPr>
            <p:cNvSpPr/>
            <p:nvPr/>
          </p:nvSpPr>
          <p:spPr bwMode="auto">
            <a:xfrm rot="1018622">
              <a:off x="3635751" y="4420547"/>
              <a:ext cx="82419" cy="7599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68" name="円/楕円 106">
              <a:extLst>
                <a:ext uri="{FF2B5EF4-FFF2-40B4-BE49-F238E27FC236}">
                  <a16:creationId xmlns:a16="http://schemas.microsoft.com/office/drawing/2014/main" id="{4143DC09-E0F9-6041-DFA1-1B9911D29E93}"/>
                </a:ext>
              </a:extLst>
            </p:cNvPr>
            <p:cNvSpPr/>
            <p:nvPr/>
          </p:nvSpPr>
          <p:spPr bwMode="auto">
            <a:xfrm rot="5056229">
              <a:off x="3774960" y="4445239"/>
              <a:ext cx="75997" cy="813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69" name="円/楕円 104">
              <a:extLst>
                <a:ext uri="{FF2B5EF4-FFF2-40B4-BE49-F238E27FC236}">
                  <a16:creationId xmlns:a16="http://schemas.microsoft.com/office/drawing/2014/main" id="{8162F737-EB21-A4C9-3F7D-C07CD1D893CF}"/>
                </a:ext>
              </a:extLst>
            </p:cNvPr>
            <p:cNvSpPr/>
            <p:nvPr/>
          </p:nvSpPr>
          <p:spPr bwMode="auto">
            <a:xfrm rot="9810583">
              <a:off x="3534015" y="4429931"/>
              <a:ext cx="82419" cy="74927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70" name="円/楕円 105">
              <a:extLst>
                <a:ext uri="{FF2B5EF4-FFF2-40B4-BE49-F238E27FC236}">
                  <a16:creationId xmlns:a16="http://schemas.microsoft.com/office/drawing/2014/main" id="{EC855174-77C6-0F01-7E5D-065942155547}"/>
                </a:ext>
              </a:extLst>
            </p:cNvPr>
            <p:cNvSpPr/>
            <p:nvPr/>
          </p:nvSpPr>
          <p:spPr bwMode="auto">
            <a:xfrm rot="1018622">
              <a:off x="3741259" y="4534399"/>
              <a:ext cx="82419" cy="7599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71" name="円/楕円 104">
              <a:extLst>
                <a:ext uri="{FF2B5EF4-FFF2-40B4-BE49-F238E27FC236}">
                  <a16:creationId xmlns:a16="http://schemas.microsoft.com/office/drawing/2014/main" id="{5A145F43-97D4-E171-D847-7B99B8E6EED2}"/>
                </a:ext>
              </a:extLst>
            </p:cNvPr>
            <p:cNvSpPr/>
            <p:nvPr/>
          </p:nvSpPr>
          <p:spPr bwMode="auto">
            <a:xfrm rot="9810583">
              <a:off x="3649982" y="4512043"/>
              <a:ext cx="82419" cy="74927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72" name="円/楕円 105">
              <a:extLst>
                <a:ext uri="{FF2B5EF4-FFF2-40B4-BE49-F238E27FC236}">
                  <a16:creationId xmlns:a16="http://schemas.microsoft.com/office/drawing/2014/main" id="{DB2CA59E-D029-AF8F-E078-3136489F59A3}"/>
                </a:ext>
              </a:extLst>
            </p:cNvPr>
            <p:cNvSpPr/>
            <p:nvPr/>
          </p:nvSpPr>
          <p:spPr bwMode="auto">
            <a:xfrm rot="1018622">
              <a:off x="3564988" y="4326333"/>
              <a:ext cx="82419" cy="7599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73" name="円/楕円 106">
              <a:extLst>
                <a:ext uri="{FF2B5EF4-FFF2-40B4-BE49-F238E27FC236}">
                  <a16:creationId xmlns:a16="http://schemas.microsoft.com/office/drawing/2014/main" id="{23D1FDEF-2B3B-66C5-6E61-E0D00FCA0D2F}"/>
                </a:ext>
              </a:extLst>
            </p:cNvPr>
            <p:cNvSpPr/>
            <p:nvPr/>
          </p:nvSpPr>
          <p:spPr bwMode="auto">
            <a:xfrm rot="5056229">
              <a:off x="3560969" y="4520154"/>
              <a:ext cx="75997" cy="813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74" name="円/楕円 106">
              <a:extLst>
                <a:ext uri="{FF2B5EF4-FFF2-40B4-BE49-F238E27FC236}">
                  <a16:creationId xmlns:a16="http://schemas.microsoft.com/office/drawing/2014/main" id="{3028B146-2B50-8AA5-E423-48C674405358}"/>
                </a:ext>
              </a:extLst>
            </p:cNvPr>
            <p:cNvSpPr/>
            <p:nvPr/>
          </p:nvSpPr>
          <p:spPr bwMode="auto">
            <a:xfrm rot="5056229">
              <a:off x="3690832" y="4168874"/>
              <a:ext cx="75997" cy="813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75" name="円/楕円 104">
              <a:extLst>
                <a:ext uri="{FF2B5EF4-FFF2-40B4-BE49-F238E27FC236}">
                  <a16:creationId xmlns:a16="http://schemas.microsoft.com/office/drawing/2014/main" id="{7516BADF-8BA6-5EDD-7F36-EF53F36DB8DD}"/>
                </a:ext>
              </a:extLst>
            </p:cNvPr>
            <p:cNvSpPr/>
            <p:nvPr/>
          </p:nvSpPr>
          <p:spPr bwMode="auto">
            <a:xfrm rot="9810583">
              <a:off x="3807725" y="4568820"/>
              <a:ext cx="82419" cy="74927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76" name="円/楕円 105">
              <a:extLst>
                <a:ext uri="{FF2B5EF4-FFF2-40B4-BE49-F238E27FC236}">
                  <a16:creationId xmlns:a16="http://schemas.microsoft.com/office/drawing/2014/main" id="{821D6291-E108-EC84-407C-2D83CBF0A236}"/>
                </a:ext>
              </a:extLst>
            </p:cNvPr>
            <p:cNvSpPr/>
            <p:nvPr/>
          </p:nvSpPr>
          <p:spPr bwMode="auto">
            <a:xfrm rot="1018622">
              <a:off x="3484861" y="4420547"/>
              <a:ext cx="82419" cy="7599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77" name="円/楕円 106">
              <a:extLst>
                <a:ext uri="{FF2B5EF4-FFF2-40B4-BE49-F238E27FC236}">
                  <a16:creationId xmlns:a16="http://schemas.microsoft.com/office/drawing/2014/main" id="{505C12E3-FB8F-6E14-4DF9-EDB40410FF88}"/>
                </a:ext>
              </a:extLst>
            </p:cNvPr>
            <p:cNvSpPr/>
            <p:nvPr/>
          </p:nvSpPr>
          <p:spPr bwMode="auto">
            <a:xfrm rot="5056229">
              <a:off x="3662659" y="4578446"/>
              <a:ext cx="75997" cy="813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78" name="円/楕円 104">
              <a:extLst>
                <a:ext uri="{FF2B5EF4-FFF2-40B4-BE49-F238E27FC236}">
                  <a16:creationId xmlns:a16="http://schemas.microsoft.com/office/drawing/2014/main" id="{6CC51C1F-62D9-AC18-6D79-F350D2DBAD6D}"/>
                </a:ext>
              </a:extLst>
            </p:cNvPr>
            <p:cNvSpPr/>
            <p:nvPr/>
          </p:nvSpPr>
          <p:spPr bwMode="auto">
            <a:xfrm rot="9810583">
              <a:off x="3496139" y="4306613"/>
              <a:ext cx="82419" cy="74927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79" name="円/楕円 105">
              <a:extLst>
                <a:ext uri="{FF2B5EF4-FFF2-40B4-BE49-F238E27FC236}">
                  <a16:creationId xmlns:a16="http://schemas.microsoft.com/office/drawing/2014/main" id="{3C9B4E16-7040-BF69-31C3-AAA1E4F18C52}"/>
                </a:ext>
              </a:extLst>
            </p:cNvPr>
            <p:cNvSpPr/>
            <p:nvPr/>
          </p:nvSpPr>
          <p:spPr bwMode="auto">
            <a:xfrm rot="1018622">
              <a:off x="3517218" y="4576554"/>
              <a:ext cx="82419" cy="7599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80" name="円/楕円 104">
              <a:extLst>
                <a:ext uri="{FF2B5EF4-FFF2-40B4-BE49-F238E27FC236}">
                  <a16:creationId xmlns:a16="http://schemas.microsoft.com/office/drawing/2014/main" id="{FAF1C9A7-AFCA-E67D-60AE-A6BDD7B054C7}"/>
                </a:ext>
              </a:extLst>
            </p:cNvPr>
            <p:cNvSpPr/>
            <p:nvPr/>
          </p:nvSpPr>
          <p:spPr bwMode="auto">
            <a:xfrm rot="9810583">
              <a:off x="3733236" y="4275843"/>
              <a:ext cx="82419" cy="74927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81" name="円/楕円 105">
              <a:extLst>
                <a:ext uri="{FF2B5EF4-FFF2-40B4-BE49-F238E27FC236}">
                  <a16:creationId xmlns:a16="http://schemas.microsoft.com/office/drawing/2014/main" id="{B485957E-A07E-4F8E-7E0A-CFC9462D68B2}"/>
                </a:ext>
              </a:extLst>
            </p:cNvPr>
            <p:cNvSpPr/>
            <p:nvPr/>
          </p:nvSpPr>
          <p:spPr bwMode="auto">
            <a:xfrm rot="1018622">
              <a:off x="3587135" y="4171082"/>
              <a:ext cx="82419" cy="7599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82" name="円/楕円 106">
              <a:extLst>
                <a:ext uri="{FF2B5EF4-FFF2-40B4-BE49-F238E27FC236}">
                  <a16:creationId xmlns:a16="http://schemas.microsoft.com/office/drawing/2014/main" id="{2821BE14-25CB-F461-747B-EC5A71E6EB8B}"/>
                </a:ext>
              </a:extLst>
            </p:cNvPr>
            <p:cNvSpPr/>
            <p:nvPr/>
          </p:nvSpPr>
          <p:spPr bwMode="auto">
            <a:xfrm rot="5056229">
              <a:off x="3695520" y="4376826"/>
              <a:ext cx="75997" cy="813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grpSp>
          <p:nvGrpSpPr>
            <p:cNvPr id="83" name="グループ化 95">
              <a:extLst>
                <a:ext uri="{FF2B5EF4-FFF2-40B4-BE49-F238E27FC236}">
                  <a16:creationId xmlns:a16="http://schemas.microsoft.com/office/drawing/2014/main" id="{18A5CA9B-DD7B-6902-A6E4-F6528C01DC43}"/>
                </a:ext>
              </a:extLst>
            </p:cNvPr>
            <p:cNvGrpSpPr>
              <a:grpSpLocks/>
            </p:cNvGrpSpPr>
            <p:nvPr/>
          </p:nvGrpSpPr>
          <p:grpSpPr bwMode="auto">
            <a:xfrm rot="20984190">
              <a:off x="1600494" y="3834463"/>
              <a:ext cx="239765" cy="241906"/>
              <a:chOff x="6497279" y="3352334"/>
              <a:chExt cx="450243" cy="453182"/>
            </a:xfrm>
          </p:grpSpPr>
          <p:grpSp>
            <p:nvGrpSpPr>
              <p:cNvPr id="125" name="グループ化 81">
                <a:extLst>
                  <a:ext uri="{FF2B5EF4-FFF2-40B4-BE49-F238E27FC236}">
                    <a16:creationId xmlns:a16="http://schemas.microsoft.com/office/drawing/2014/main" id="{389478A1-4393-D11B-8E5A-36843FC20B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7279" y="3352334"/>
                <a:ext cx="450243" cy="453182"/>
                <a:chOff x="6853233" y="5043108"/>
                <a:chExt cx="519338" cy="489508"/>
              </a:xfrm>
            </p:grpSpPr>
            <p:sp>
              <p:nvSpPr>
                <p:cNvPr id="8192" name="円/楕円 82">
                  <a:extLst>
                    <a:ext uri="{FF2B5EF4-FFF2-40B4-BE49-F238E27FC236}">
                      <a16:creationId xmlns:a16="http://schemas.microsoft.com/office/drawing/2014/main" id="{29BCBE3F-776F-6E5F-AAC3-D79DF9BCB361}"/>
                    </a:ext>
                  </a:extLst>
                </p:cNvPr>
                <p:cNvSpPr/>
                <p:nvPr/>
              </p:nvSpPr>
              <p:spPr>
                <a:xfrm>
                  <a:off x="6875015" y="5286160"/>
                  <a:ext cx="166930" cy="16461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467"/>
                </a:p>
              </p:txBody>
            </p:sp>
            <p:sp>
              <p:nvSpPr>
                <p:cNvPr id="8193" name="円/楕円 84">
                  <a:extLst>
                    <a:ext uri="{FF2B5EF4-FFF2-40B4-BE49-F238E27FC236}">
                      <a16:creationId xmlns:a16="http://schemas.microsoft.com/office/drawing/2014/main" id="{3E4E4E3D-7430-846B-F574-EFBF8D24703E}"/>
                    </a:ext>
                  </a:extLst>
                </p:cNvPr>
                <p:cNvSpPr/>
                <p:nvPr/>
              </p:nvSpPr>
              <p:spPr bwMode="auto">
                <a:xfrm>
                  <a:off x="6853233" y="5043108"/>
                  <a:ext cx="519338" cy="489508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 sz="1467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126" name="円/楕円 86">
                <a:extLst>
                  <a:ext uri="{FF2B5EF4-FFF2-40B4-BE49-F238E27FC236}">
                    <a16:creationId xmlns:a16="http://schemas.microsoft.com/office/drawing/2014/main" id="{64E07445-29CD-BC4D-74D7-21BFE1C43CFB}"/>
                  </a:ext>
                </a:extLst>
              </p:cNvPr>
              <p:cNvSpPr/>
              <p:nvPr/>
            </p:nvSpPr>
            <p:spPr>
              <a:xfrm rot="4754354">
                <a:off x="6647054" y="3379212"/>
                <a:ext cx="152397" cy="140701"/>
              </a:xfrm>
              <a:prstGeom prst="ellipse">
                <a:avLst/>
              </a:prstGeom>
              <a:solidFill>
                <a:srgbClr val="00D25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  <p:sp>
            <p:nvSpPr>
              <p:cNvPr id="127" name="円/楕円 90">
                <a:extLst>
                  <a:ext uri="{FF2B5EF4-FFF2-40B4-BE49-F238E27FC236}">
                    <a16:creationId xmlns:a16="http://schemas.microsoft.com/office/drawing/2014/main" id="{2EA770C4-6963-A72C-8309-4F0F4EF6B4E0}"/>
                  </a:ext>
                </a:extLst>
              </p:cNvPr>
              <p:cNvSpPr/>
              <p:nvPr/>
            </p:nvSpPr>
            <p:spPr>
              <a:xfrm rot="17562393">
                <a:off x="6735123" y="3585596"/>
                <a:ext cx="152397" cy="14271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</p:grpSp>
        <p:sp>
          <p:nvSpPr>
            <p:cNvPr id="84" name="円弧 83">
              <a:extLst>
                <a:ext uri="{FF2B5EF4-FFF2-40B4-BE49-F238E27FC236}">
                  <a16:creationId xmlns:a16="http://schemas.microsoft.com/office/drawing/2014/main" id="{00585C97-F5D8-1D94-D6DD-F4711AAB8087}"/>
                </a:ext>
              </a:extLst>
            </p:cNvPr>
            <p:cNvSpPr/>
            <p:nvPr/>
          </p:nvSpPr>
          <p:spPr>
            <a:xfrm rot="8510727">
              <a:off x="2895461" y="4007784"/>
              <a:ext cx="765629" cy="631171"/>
            </a:xfrm>
            <a:prstGeom prst="arc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1867"/>
            </a:p>
          </p:txBody>
        </p:sp>
        <p:sp>
          <p:nvSpPr>
            <p:cNvPr id="85" name="円/楕円 106">
              <a:extLst>
                <a:ext uri="{FF2B5EF4-FFF2-40B4-BE49-F238E27FC236}">
                  <a16:creationId xmlns:a16="http://schemas.microsoft.com/office/drawing/2014/main" id="{0CE18AFC-4FFB-675D-81D4-3A02B93FBB5E}"/>
                </a:ext>
              </a:extLst>
            </p:cNvPr>
            <p:cNvSpPr/>
            <p:nvPr/>
          </p:nvSpPr>
          <p:spPr bwMode="auto">
            <a:xfrm rot="5056229">
              <a:off x="1199012" y="2608439"/>
              <a:ext cx="75997" cy="813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86" name="円/楕円 106">
              <a:extLst>
                <a:ext uri="{FF2B5EF4-FFF2-40B4-BE49-F238E27FC236}">
                  <a16:creationId xmlns:a16="http://schemas.microsoft.com/office/drawing/2014/main" id="{960551A6-BA39-007B-5A96-B31948B1E4F6}"/>
                </a:ext>
              </a:extLst>
            </p:cNvPr>
            <p:cNvSpPr/>
            <p:nvPr/>
          </p:nvSpPr>
          <p:spPr bwMode="auto">
            <a:xfrm rot="5056229">
              <a:off x="1342066" y="3138557"/>
              <a:ext cx="75997" cy="813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87" name="円/楕円 105">
              <a:extLst>
                <a:ext uri="{FF2B5EF4-FFF2-40B4-BE49-F238E27FC236}">
                  <a16:creationId xmlns:a16="http://schemas.microsoft.com/office/drawing/2014/main" id="{ADCB0C2D-F549-40C1-49E5-41E6243F56D6}"/>
                </a:ext>
              </a:extLst>
            </p:cNvPr>
            <p:cNvSpPr/>
            <p:nvPr/>
          </p:nvSpPr>
          <p:spPr bwMode="auto">
            <a:xfrm rot="1018622">
              <a:off x="1459026" y="2411090"/>
              <a:ext cx="82419" cy="7599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88" name="円/楕円 104">
              <a:extLst>
                <a:ext uri="{FF2B5EF4-FFF2-40B4-BE49-F238E27FC236}">
                  <a16:creationId xmlns:a16="http://schemas.microsoft.com/office/drawing/2014/main" id="{45315215-8520-0E84-FA81-FB677B6F94A5}"/>
                </a:ext>
              </a:extLst>
            </p:cNvPr>
            <p:cNvSpPr/>
            <p:nvPr/>
          </p:nvSpPr>
          <p:spPr bwMode="auto">
            <a:xfrm rot="9810583">
              <a:off x="1034725" y="2503657"/>
              <a:ext cx="82419" cy="74927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89" name="円/楕円 105">
              <a:extLst>
                <a:ext uri="{FF2B5EF4-FFF2-40B4-BE49-F238E27FC236}">
                  <a16:creationId xmlns:a16="http://schemas.microsoft.com/office/drawing/2014/main" id="{B728A7D1-70B9-948D-8BE8-467D9C91B96F}"/>
                </a:ext>
              </a:extLst>
            </p:cNvPr>
            <p:cNvSpPr/>
            <p:nvPr/>
          </p:nvSpPr>
          <p:spPr bwMode="auto">
            <a:xfrm rot="1018622">
              <a:off x="1597176" y="2719750"/>
              <a:ext cx="82419" cy="7599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90" name="円/楕円 106">
              <a:extLst>
                <a:ext uri="{FF2B5EF4-FFF2-40B4-BE49-F238E27FC236}">
                  <a16:creationId xmlns:a16="http://schemas.microsoft.com/office/drawing/2014/main" id="{AA4BEEEC-2A8F-AB75-E39F-BBD524395532}"/>
                </a:ext>
              </a:extLst>
            </p:cNvPr>
            <p:cNvSpPr/>
            <p:nvPr/>
          </p:nvSpPr>
          <p:spPr bwMode="auto">
            <a:xfrm rot="5056229">
              <a:off x="1750357" y="2253539"/>
              <a:ext cx="75997" cy="813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91" name="円/楕円 104">
              <a:extLst>
                <a:ext uri="{FF2B5EF4-FFF2-40B4-BE49-F238E27FC236}">
                  <a16:creationId xmlns:a16="http://schemas.microsoft.com/office/drawing/2014/main" id="{8D002324-91E3-E1FE-BA1D-238B71D60237}"/>
                </a:ext>
              </a:extLst>
            </p:cNvPr>
            <p:cNvSpPr/>
            <p:nvPr/>
          </p:nvSpPr>
          <p:spPr bwMode="auto">
            <a:xfrm rot="9810583">
              <a:off x="1479180" y="2933490"/>
              <a:ext cx="82419" cy="74927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92" name="円/楕円 105">
              <a:extLst>
                <a:ext uri="{FF2B5EF4-FFF2-40B4-BE49-F238E27FC236}">
                  <a16:creationId xmlns:a16="http://schemas.microsoft.com/office/drawing/2014/main" id="{49BF7B17-6174-B7F0-6794-9B61EF49DC06}"/>
                </a:ext>
              </a:extLst>
            </p:cNvPr>
            <p:cNvSpPr/>
            <p:nvPr/>
          </p:nvSpPr>
          <p:spPr bwMode="auto">
            <a:xfrm rot="1018622">
              <a:off x="1002979" y="3092858"/>
              <a:ext cx="82419" cy="7599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93" name="円/楕円 106">
              <a:extLst>
                <a:ext uri="{FF2B5EF4-FFF2-40B4-BE49-F238E27FC236}">
                  <a16:creationId xmlns:a16="http://schemas.microsoft.com/office/drawing/2014/main" id="{4000BD86-7EB2-CA56-5E76-82EF935DF778}"/>
                </a:ext>
              </a:extLst>
            </p:cNvPr>
            <p:cNvSpPr/>
            <p:nvPr/>
          </p:nvSpPr>
          <p:spPr bwMode="auto">
            <a:xfrm rot="5056229">
              <a:off x="1092711" y="2332441"/>
              <a:ext cx="75997" cy="813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94" name="円/楕円 104">
              <a:extLst>
                <a:ext uri="{FF2B5EF4-FFF2-40B4-BE49-F238E27FC236}">
                  <a16:creationId xmlns:a16="http://schemas.microsoft.com/office/drawing/2014/main" id="{7DCBC51A-AE9D-0D8E-2A6B-FBDA9E022F84}"/>
                </a:ext>
              </a:extLst>
            </p:cNvPr>
            <p:cNvSpPr/>
            <p:nvPr/>
          </p:nvSpPr>
          <p:spPr bwMode="auto">
            <a:xfrm rot="9810583">
              <a:off x="1059743" y="2671283"/>
              <a:ext cx="82419" cy="74927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95" name="円/楕円 105">
              <a:extLst>
                <a:ext uri="{FF2B5EF4-FFF2-40B4-BE49-F238E27FC236}">
                  <a16:creationId xmlns:a16="http://schemas.microsoft.com/office/drawing/2014/main" id="{20F2DF9E-978D-DA37-1859-AE0DBE365315}"/>
                </a:ext>
              </a:extLst>
            </p:cNvPr>
            <p:cNvSpPr/>
            <p:nvPr/>
          </p:nvSpPr>
          <p:spPr bwMode="auto">
            <a:xfrm rot="1018622">
              <a:off x="1713816" y="2510574"/>
              <a:ext cx="82419" cy="7599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96" name="円/楕円 104">
              <a:extLst>
                <a:ext uri="{FF2B5EF4-FFF2-40B4-BE49-F238E27FC236}">
                  <a16:creationId xmlns:a16="http://schemas.microsoft.com/office/drawing/2014/main" id="{A7D9877A-44CF-0285-FC86-59B33E76E946}"/>
                </a:ext>
              </a:extLst>
            </p:cNvPr>
            <p:cNvSpPr/>
            <p:nvPr/>
          </p:nvSpPr>
          <p:spPr bwMode="auto">
            <a:xfrm rot="9810583">
              <a:off x="1389579" y="2653940"/>
              <a:ext cx="82419" cy="74927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97" name="円/楕円 105">
              <a:extLst>
                <a:ext uri="{FF2B5EF4-FFF2-40B4-BE49-F238E27FC236}">
                  <a16:creationId xmlns:a16="http://schemas.microsoft.com/office/drawing/2014/main" id="{2A0EB6AC-B650-CB9F-1988-E8D467387E10}"/>
                </a:ext>
              </a:extLst>
            </p:cNvPr>
            <p:cNvSpPr/>
            <p:nvPr/>
          </p:nvSpPr>
          <p:spPr bwMode="auto">
            <a:xfrm rot="1018622">
              <a:off x="1265615" y="2465002"/>
              <a:ext cx="82419" cy="7599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sp>
          <p:nvSpPr>
            <p:cNvPr id="98" name="円/楕円 106">
              <a:extLst>
                <a:ext uri="{FF2B5EF4-FFF2-40B4-BE49-F238E27FC236}">
                  <a16:creationId xmlns:a16="http://schemas.microsoft.com/office/drawing/2014/main" id="{4DC167F8-3B51-29D6-5BD3-13F7DAAF0A67}"/>
                </a:ext>
              </a:extLst>
            </p:cNvPr>
            <p:cNvSpPr/>
            <p:nvPr/>
          </p:nvSpPr>
          <p:spPr bwMode="auto">
            <a:xfrm rot="5056229">
              <a:off x="905483" y="2800311"/>
              <a:ext cx="75997" cy="813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67"/>
            </a:p>
          </p:txBody>
        </p:sp>
        <p:grpSp>
          <p:nvGrpSpPr>
            <p:cNvPr id="99" name="グループ化 95">
              <a:extLst>
                <a:ext uri="{FF2B5EF4-FFF2-40B4-BE49-F238E27FC236}">
                  <a16:creationId xmlns:a16="http://schemas.microsoft.com/office/drawing/2014/main" id="{9545B140-98D6-0480-FCFF-F757F256449E}"/>
                </a:ext>
              </a:extLst>
            </p:cNvPr>
            <p:cNvGrpSpPr>
              <a:grpSpLocks/>
            </p:cNvGrpSpPr>
            <p:nvPr/>
          </p:nvGrpSpPr>
          <p:grpSpPr bwMode="auto">
            <a:xfrm rot="20984190">
              <a:off x="1128287" y="2782358"/>
              <a:ext cx="239765" cy="241906"/>
              <a:chOff x="6497279" y="3352334"/>
              <a:chExt cx="450243" cy="453182"/>
            </a:xfrm>
          </p:grpSpPr>
          <p:grpSp>
            <p:nvGrpSpPr>
              <p:cNvPr id="120" name="グループ化 81">
                <a:extLst>
                  <a:ext uri="{FF2B5EF4-FFF2-40B4-BE49-F238E27FC236}">
                    <a16:creationId xmlns:a16="http://schemas.microsoft.com/office/drawing/2014/main" id="{0DDDD59C-606D-0DED-1F71-B6377F8B3B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7279" y="3352334"/>
                <a:ext cx="450243" cy="453182"/>
                <a:chOff x="6853233" y="5043108"/>
                <a:chExt cx="519338" cy="489508"/>
              </a:xfrm>
            </p:grpSpPr>
            <p:sp>
              <p:nvSpPr>
                <p:cNvPr id="123" name="円/楕円 82">
                  <a:extLst>
                    <a:ext uri="{FF2B5EF4-FFF2-40B4-BE49-F238E27FC236}">
                      <a16:creationId xmlns:a16="http://schemas.microsoft.com/office/drawing/2014/main" id="{734AC84D-9A79-2813-6FC7-685ACAD79588}"/>
                    </a:ext>
                  </a:extLst>
                </p:cNvPr>
                <p:cNvSpPr/>
                <p:nvPr/>
              </p:nvSpPr>
              <p:spPr>
                <a:xfrm>
                  <a:off x="6875015" y="5286160"/>
                  <a:ext cx="166930" cy="16461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467"/>
                </a:p>
              </p:txBody>
            </p:sp>
            <p:sp>
              <p:nvSpPr>
                <p:cNvPr id="124" name="円/楕円 84">
                  <a:extLst>
                    <a:ext uri="{FF2B5EF4-FFF2-40B4-BE49-F238E27FC236}">
                      <a16:creationId xmlns:a16="http://schemas.microsoft.com/office/drawing/2014/main" id="{5066E2AE-6957-39BC-575B-E536D7138E89}"/>
                    </a:ext>
                  </a:extLst>
                </p:cNvPr>
                <p:cNvSpPr/>
                <p:nvPr/>
              </p:nvSpPr>
              <p:spPr bwMode="auto">
                <a:xfrm>
                  <a:off x="6853233" y="5043108"/>
                  <a:ext cx="519338" cy="489508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 sz="1467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121" name="円/楕円 86">
                <a:extLst>
                  <a:ext uri="{FF2B5EF4-FFF2-40B4-BE49-F238E27FC236}">
                    <a16:creationId xmlns:a16="http://schemas.microsoft.com/office/drawing/2014/main" id="{DE0FB612-4099-CCD2-1854-3CF04C4CA733}"/>
                  </a:ext>
                </a:extLst>
              </p:cNvPr>
              <p:cNvSpPr/>
              <p:nvPr/>
            </p:nvSpPr>
            <p:spPr>
              <a:xfrm rot="4754354">
                <a:off x="6647054" y="3379212"/>
                <a:ext cx="152397" cy="140701"/>
              </a:xfrm>
              <a:prstGeom prst="ellipse">
                <a:avLst/>
              </a:prstGeom>
              <a:solidFill>
                <a:srgbClr val="00D25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  <p:sp>
            <p:nvSpPr>
              <p:cNvPr id="122" name="円/楕円 90">
                <a:extLst>
                  <a:ext uri="{FF2B5EF4-FFF2-40B4-BE49-F238E27FC236}">
                    <a16:creationId xmlns:a16="http://schemas.microsoft.com/office/drawing/2014/main" id="{F1F50DA2-CFDD-1A30-5F0C-4B3462B952F8}"/>
                  </a:ext>
                </a:extLst>
              </p:cNvPr>
              <p:cNvSpPr/>
              <p:nvPr/>
            </p:nvSpPr>
            <p:spPr>
              <a:xfrm rot="17562393">
                <a:off x="6735123" y="3585596"/>
                <a:ext cx="152397" cy="14271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</p:grpSp>
        <p:grpSp>
          <p:nvGrpSpPr>
            <p:cNvPr id="100" name="グループ化 95">
              <a:extLst>
                <a:ext uri="{FF2B5EF4-FFF2-40B4-BE49-F238E27FC236}">
                  <a16:creationId xmlns:a16="http://schemas.microsoft.com/office/drawing/2014/main" id="{4FD82027-F85F-18DF-DB88-729DDA9C2535}"/>
                </a:ext>
              </a:extLst>
            </p:cNvPr>
            <p:cNvGrpSpPr>
              <a:grpSpLocks/>
            </p:cNvGrpSpPr>
            <p:nvPr/>
          </p:nvGrpSpPr>
          <p:grpSpPr bwMode="auto">
            <a:xfrm rot="20984190">
              <a:off x="1050367" y="3203340"/>
              <a:ext cx="239765" cy="241906"/>
              <a:chOff x="6497279" y="3352334"/>
              <a:chExt cx="450243" cy="453182"/>
            </a:xfrm>
          </p:grpSpPr>
          <p:grpSp>
            <p:nvGrpSpPr>
              <p:cNvPr id="115" name="グループ化 81">
                <a:extLst>
                  <a:ext uri="{FF2B5EF4-FFF2-40B4-BE49-F238E27FC236}">
                    <a16:creationId xmlns:a16="http://schemas.microsoft.com/office/drawing/2014/main" id="{59BE81D2-E6AB-6ACF-4DEB-F6D8AFC991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7279" y="3352334"/>
                <a:ext cx="450243" cy="453182"/>
                <a:chOff x="6853233" y="5043108"/>
                <a:chExt cx="519338" cy="489508"/>
              </a:xfrm>
            </p:grpSpPr>
            <p:sp>
              <p:nvSpPr>
                <p:cNvPr id="118" name="円/楕円 82">
                  <a:extLst>
                    <a:ext uri="{FF2B5EF4-FFF2-40B4-BE49-F238E27FC236}">
                      <a16:creationId xmlns:a16="http://schemas.microsoft.com/office/drawing/2014/main" id="{2A0950E8-AFDC-088A-81B4-20EAC64ED647}"/>
                    </a:ext>
                  </a:extLst>
                </p:cNvPr>
                <p:cNvSpPr/>
                <p:nvPr/>
              </p:nvSpPr>
              <p:spPr>
                <a:xfrm>
                  <a:off x="6875015" y="5286160"/>
                  <a:ext cx="166930" cy="16461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467"/>
                </a:p>
              </p:txBody>
            </p:sp>
            <p:sp>
              <p:nvSpPr>
                <p:cNvPr id="119" name="円/楕円 84">
                  <a:extLst>
                    <a:ext uri="{FF2B5EF4-FFF2-40B4-BE49-F238E27FC236}">
                      <a16:creationId xmlns:a16="http://schemas.microsoft.com/office/drawing/2014/main" id="{CF2E227C-981F-B229-5EE8-179FF2A81C99}"/>
                    </a:ext>
                  </a:extLst>
                </p:cNvPr>
                <p:cNvSpPr/>
                <p:nvPr/>
              </p:nvSpPr>
              <p:spPr bwMode="auto">
                <a:xfrm>
                  <a:off x="6853233" y="5043108"/>
                  <a:ext cx="519338" cy="489508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 sz="1467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116" name="円/楕円 86">
                <a:extLst>
                  <a:ext uri="{FF2B5EF4-FFF2-40B4-BE49-F238E27FC236}">
                    <a16:creationId xmlns:a16="http://schemas.microsoft.com/office/drawing/2014/main" id="{7A0B8EF4-97E4-2C77-0BE3-A6C6D57D03F8}"/>
                  </a:ext>
                </a:extLst>
              </p:cNvPr>
              <p:cNvSpPr/>
              <p:nvPr/>
            </p:nvSpPr>
            <p:spPr>
              <a:xfrm rot="4754354">
                <a:off x="6647054" y="3379212"/>
                <a:ext cx="152397" cy="140701"/>
              </a:xfrm>
              <a:prstGeom prst="ellipse">
                <a:avLst/>
              </a:prstGeom>
              <a:solidFill>
                <a:srgbClr val="00D25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  <p:sp>
            <p:nvSpPr>
              <p:cNvPr id="117" name="円/楕円 90">
                <a:extLst>
                  <a:ext uri="{FF2B5EF4-FFF2-40B4-BE49-F238E27FC236}">
                    <a16:creationId xmlns:a16="http://schemas.microsoft.com/office/drawing/2014/main" id="{5E58D5F4-C352-5153-8CD6-7B232B07B48B}"/>
                  </a:ext>
                </a:extLst>
              </p:cNvPr>
              <p:cNvSpPr/>
              <p:nvPr/>
            </p:nvSpPr>
            <p:spPr>
              <a:xfrm rot="17562393">
                <a:off x="6735123" y="3585596"/>
                <a:ext cx="152397" cy="14271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</p:grpSp>
        <p:grpSp>
          <p:nvGrpSpPr>
            <p:cNvPr id="101" name="グループ化 95">
              <a:extLst>
                <a:ext uri="{FF2B5EF4-FFF2-40B4-BE49-F238E27FC236}">
                  <a16:creationId xmlns:a16="http://schemas.microsoft.com/office/drawing/2014/main" id="{07984BB2-AD33-1158-51F2-E3DC07665D71}"/>
                </a:ext>
              </a:extLst>
            </p:cNvPr>
            <p:cNvGrpSpPr>
              <a:grpSpLocks/>
            </p:cNvGrpSpPr>
            <p:nvPr/>
          </p:nvGrpSpPr>
          <p:grpSpPr bwMode="auto">
            <a:xfrm rot="20984190">
              <a:off x="1514995" y="3250799"/>
              <a:ext cx="239765" cy="241906"/>
              <a:chOff x="6497279" y="3352334"/>
              <a:chExt cx="450243" cy="453182"/>
            </a:xfrm>
          </p:grpSpPr>
          <p:grpSp>
            <p:nvGrpSpPr>
              <p:cNvPr id="110" name="グループ化 81">
                <a:extLst>
                  <a:ext uri="{FF2B5EF4-FFF2-40B4-BE49-F238E27FC236}">
                    <a16:creationId xmlns:a16="http://schemas.microsoft.com/office/drawing/2014/main" id="{145ACFEA-BF6A-409C-E29E-FFE4123E93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7279" y="3352334"/>
                <a:ext cx="450243" cy="453182"/>
                <a:chOff x="6853233" y="5043108"/>
                <a:chExt cx="519338" cy="489508"/>
              </a:xfrm>
            </p:grpSpPr>
            <p:sp>
              <p:nvSpPr>
                <p:cNvPr id="113" name="円/楕円 82">
                  <a:extLst>
                    <a:ext uri="{FF2B5EF4-FFF2-40B4-BE49-F238E27FC236}">
                      <a16:creationId xmlns:a16="http://schemas.microsoft.com/office/drawing/2014/main" id="{8311EEBE-88D4-F22E-52BA-00B84AE87FFE}"/>
                    </a:ext>
                  </a:extLst>
                </p:cNvPr>
                <p:cNvSpPr/>
                <p:nvPr/>
              </p:nvSpPr>
              <p:spPr>
                <a:xfrm>
                  <a:off x="6875015" y="5286160"/>
                  <a:ext cx="166930" cy="16461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467"/>
                </a:p>
              </p:txBody>
            </p:sp>
            <p:sp>
              <p:nvSpPr>
                <p:cNvPr id="114" name="円/楕円 84">
                  <a:extLst>
                    <a:ext uri="{FF2B5EF4-FFF2-40B4-BE49-F238E27FC236}">
                      <a16:creationId xmlns:a16="http://schemas.microsoft.com/office/drawing/2014/main" id="{CD8FDBEC-82D8-0634-6B21-75EE63BAB630}"/>
                    </a:ext>
                  </a:extLst>
                </p:cNvPr>
                <p:cNvSpPr/>
                <p:nvPr/>
              </p:nvSpPr>
              <p:spPr bwMode="auto">
                <a:xfrm>
                  <a:off x="6853233" y="5043108"/>
                  <a:ext cx="519338" cy="489508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 sz="1467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111" name="円/楕円 86">
                <a:extLst>
                  <a:ext uri="{FF2B5EF4-FFF2-40B4-BE49-F238E27FC236}">
                    <a16:creationId xmlns:a16="http://schemas.microsoft.com/office/drawing/2014/main" id="{E611393E-C219-5DC7-6AF3-9B6163AB644D}"/>
                  </a:ext>
                </a:extLst>
              </p:cNvPr>
              <p:cNvSpPr/>
              <p:nvPr/>
            </p:nvSpPr>
            <p:spPr>
              <a:xfrm rot="4754354">
                <a:off x="6647054" y="3379212"/>
                <a:ext cx="152397" cy="140701"/>
              </a:xfrm>
              <a:prstGeom prst="ellipse">
                <a:avLst/>
              </a:prstGeom>
              <a:solidFill>
                <a:srgbClr val="00D25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  <p:sp>
            <p:nvSpPr>
              <p:cNvPr id="112" name="円/楕円 90">
                <a:extLst>
                  <a:ext uri="{FF2B5EF4-FFF2-40B4-BE49-F238E27FC236}">
                    <a16:creationId xmlns:a16="http://schemas.microsoft.com/office/drawing/2014/main" id="{F30A4967-8515-9081-7F54-39066975FC0A}"/>
                  </a:ext>
                </a:extLst>
              </p:cNvPr>
              <p:cNvSpPr/>
              <p:nvPr/>
            </p:nvSpPr>
            <p:spPr>
              <a:xfrm rot="17562393">
                <a:off x="6735123" y="3585596"/>
                <a:ext cx="152397" cy="14271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67"/>
              </a:p>
            </p:txBody>
          </p:sp>
        </p:grp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20E0E055-10D4-EA93-60EB-ED13AB8D4F3A}"/>
                </a:ext>
              </a:extLst>
            </p:cNvPr>
            <p:cNvSpPr txBox="1"/>
            <p:nvPr/>
          </p:nvSpPr>
          <p:spPr>
            <a:xfrm>
              <a:off x="2927078" y="4254042"/>
              <a:ext cx="352873" cy="432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867"/>
                <a:t>?</a:t>
              </a:r>
              <a:endParaRPr lang="ja-JP" altLang="en-US" sz="1867"/>
            </a:p>
          </p:txBody>
        </p:sp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id="{A2F4B4C8-F525-1BA7-F3AB-F261D1576E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2012" y="3924918"/>
              <a:ext cx="382577" cy="65233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FB766677-D750-4E13-5D57-DE3DB79E165C}"/>
                </a:ext>
              </a:extLst>
            </p:cNvPr>
            <p:cNvSpPr txBox="1"/>
            <p:nvPr/>
          </p:nvSpPr>
          <p:spPr>
            <a:xfrm>
              <a:off x="373467" y="2118228"/>
              <a:ext cx="324492" cy="432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867" i="1" dirty="0"/>
                <a:t>T</a:t>
              </a:r>
              <a:endParaRPr lang="ja-JP" altLang="en-US" sz="1867" i="1" dirty="0"/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29536163-B23E-2A90-D615-B6DC3BD00F56}"/>
                </a:ext>
              </a:extLst>
            </p:cNvPr>
            <p:cNvSpPr txBox="1"/>
            <p:nvPr/>
          </p:nvSpPr>
          <p:spPr>
            <a:xfrm>
              <a:off x="221728" y="2672157"/>
              <a:ext cx="791830" cy="526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200" b="1" i="1"/>
                <a:t>170</a:t>
              </a:r>
              <a:r>
                <a:rPr lang="ja-JP" altLang="en-US" sz="1200" b="1" i="1"/>
                <a:t> </a:t>
              </a:r>
              <a:r>
                <a:rPr lang="en-US" altLang="ja-JP" sz="1200" b="1" i="1"/>
                <a:t>MeV</a:t>
              </a:r>
              <a:endParaRPr lang="ja-JP" altLang="en-US" sz="1200" b="1" i="1"/>
            </a:p>
          </p:txBody>
        </p:sp>
        <p:sp>
          <p:nvSpPr>
            <p:cNvPr id="106" name="正方形/長方形 93">
              <a:extLst>
                <a:ext uri="{FF2B5EF4-FFF2-40B4-BE49-F238E27FC236}">
                  <a16:creationId xmlns:a16="http://schemas.microsoft.com/office/drawing/2014/main" id="{51DBB261-C72C-070D-B54A-8613AE34E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199" y="4706917"/>
              <a:ext cx="401394" cy="36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67" i="1">
                  <a:latin typeface="Symbol" panose="05050102010706020507" pitchFamily="18" charset="2"/>
                </a:rPr>
                <a:t>r</a:t>
              </a:r>
              <a:endParaRPr lang="ja-JP" altLang="en-US" sz="1467" baseline="-25000"/>
            </a:p>
          </p:txBody>
        </p:sp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AAE51B34-48D4-F095-D2B2-619B418962C9}"/>
                </a:ext>
              </a:extLst>
            </p:cNvPr>
            <p:cNvSpPr/>
            <p:nvPr/>
          </p:nvSpPr>
          <p:spPr>
            <a:xfrm>
              <a:off x="4157612" y="3303724"/>
              <a:ext cx="950031" cy="330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67"/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51DE0551-8C22-0B39-09B0-4241B7B95ACC}"/>
                </a:ext>
              </a:extLst>
            </p:cNvPr>
            <p:cNvSpPr txBox="1"/>
            <p:nvPr/>
          </p:nvSpPr>
          <p:spPr>
            <a:xfrm>
              <a:off x="3340052" y="3343678"/>
              <a:ext cx="352873" cy="432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867"/>
                <a:t>?</a:t>
              </a:r>
              <a:endParaRPr lang="ja-JP" altLang="en-US" sz="1867"/>
            </a:p>
          </p:txBody>
        </p:sp>
      </p:grpSp>
      <p:sp>
        <p:nvSpPr>
          <p:cNvPr id="8406" name="テキスト ボックス 8405">
            <a:extLst>
              <a:ext uri="{FF2B5EF4-FFF2-40B4-BE49-F238E27FC236}">
                <a16:creationId xmlns:a16="http://schemas.microsoft.com/office/drawing/2014/main" id="{C5920AA4-CAC4-B5A7-4330-E154E63B5095}"/>
              </a:ext>
            </a:extLst>
          </p:cNvPr>
          <p:cNvSpPr txBox="1"/>
          <p:nvPr/>
        </p:nvSpPr>
        <p:spPr>
          <a:xfrm>
            <a:off x="8608788" y="3823204"/>
            <a:ext cx="37629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kern="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Quark matter begins to appear at ~2</a:t>
            </a:r>
            <a:r>
              <a:rPr lang="en-US" altLang="ja-JP" sz="2400" kern="0" dirty="0">
                <a:solidFill>
                  <a:srgbClr val="080808"/>
                </a:solidFill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ja-JP" sz="2400" kern="0" baseline="-250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altLang="ja-JP" sz="2400" kern="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 </a:t>
            </a:r>
          </a:p>
          <a:p>
            <a:r>
              <a:rPr lang="en-US" altLang="ja-JP" sz="2400" kern="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-&gt; repulsive</a:t>
            </a:r>
          </a:p>
          <a:p>
            <a:endParaRPr lang="en-US" altLang="ja-JP" sz="2400" kern="0" dirty="0">
              <a:solidFill>
                <a:srgbClr val="08080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07" name="テキスト ボックス 8406">
            <a:extLst>
              <a:ext uri="{FF2B5EF4-FFF2-40B4-BE49-F238E27FC236}">
                <a16:creationId xmlns:a16="http://schemas.microsoft.com/office/drawing/2014/main" id="{B3DD9017-62F3-0537-6902-A164681115F3}"/>
              </a:ext>
            </a:extLst>
          </p:cNvPr>
          <p:cNvSpPr txBox="1"/>
          <p:nvPr/>
        </p:nvSpPr>
        <p:spPr>
          <a:xfrm>
            <a:off x="9925768" y="5488525"/>
            <a:ext cx="187107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67" dirty="0">
                <a:solidFill>
                  <a:srgbClr val="C00000"/>
                </a:solidFill>
              </a:rPr>
              <a:t>Crossover?</a:t>
            </a:r>
            <a:endParaRPr lang="ja-JP" altLang="en-US" sz="1867" dirty="0">
              <a:solidFill>
                <a:srgbClr val="C00000"/>
              </a:solidFill>
            </a:endParaRPr>
          </a:p>
        </p:txBody>
      </p:sp>
      <p:sp>
        <p:nvSpPr>
          <p:cNvPr id="8409" name="テキスト ボックス 8408">
            <a:extLst>
              <a:ext uri="{FF2B5EF4-FFF2-40B4-BE49-F238E27FC236}">
                <a16:creationId xmlns:a16="http://schemas.microsoft.com/office/drawing/2014/main" id="{0110DDAC-29FE-DB1B-6954-29BD107EF65E}"/>
              </a:ext>
            </a:extLst>
          </p:cNvPr>
          <p:cNvSpPr txBox="1"/>
          <p:nvPr/>
        </p:nvSpPr>
        <p:spPr>
          <a:xfrm>
            <a:off x="1496254" y="5541484"/>
            <a:ext cx="5119263" cy="4038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 eaLnBrk="0" fontAlgn="base" hangingPunct="0">
              <a:lnSpc>
                <a:spcPts val="2267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667" b="1" i="1" dirty="0">
                <a:solidFill>
                  <a:srgbClr val="000000"/>
                </a:solidFill>
                <a:latin typeface="Calibri" panose="020F0502020204030204"/>
                <a:ea typeface="ＭＳ Ｐゴシック" panose="020B0600070205080204" pitchFamily="50" charset="-128"/>
              </a:rPr>
              <a:t>Determine YN forces and YNN 3BFs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426649B-8E65-C831-4FCD-E628B2A97A5B}"/>
              </a:ext>
            </a:extLst>
          </p:cNvPr>
          <p:cNvGrpSpPr/>
          <p:nvPr/>
        </p:nvGrpSpPr>
        <p:grpSpPr>
          <a:xfrm>
            <a:off x="271831" y="5982788"/>
            <a:ext cx="6823952" cy="645591"/>
            <a:chOff x="271831" y="5982788"/>
            <a:chExt cx="6823952" cy="645591"/>
          </a:xfrm>
        </p:grpSpPr>
        <p:sp>
          <p:nvSpPr>
            <p:cNvPr id="42" name="正方形/長方形 41"/>
            <p:cNvSpPr/>
            <p:nvPr/>
          </p:nvSpPr>
          <p:spPr>
            <a:xfrm>
              <a:off x="271831" y="6224551"/>
              <a:ext cx="6823952" cy="40382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 defTabSz="1219170" eaLnBrk="0" fontAlgn="base" hangingPunct="0">
                <a:lnSpc>
                  <a:spcPts val="2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2667" b="1" i="1" dirty="0">
                  <a:solidFill>
                    <a:srgbClr val="00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NS can be described in the hadron level</a:t>
              </a:r>
              <a:r>
                <a:rPr lang="ja-JP" altLang="en-US" sz="2667" b="1" i="1" dirty="0">
                  <a:solidFill>
                    <a:srgbClr val="00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 </a:t>
              </a:r>
              <a:r>
                <a:rPr lang="en-US" altLang="ja-JP" sz="2667" b="1" i="1" dirty="0">
                  <a:solidFill>
                    <a:srgbClr val="00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or not</a:t>
              </a:r>
              <a:endParaRPr lang="ja-JP" altLang="en-US" sz="2667" b="1" i="1" dirty="0">
                <a:solidFill>
                  <a:srgbClr val="000000"/>
                </a:solidFill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8410" name="矢印: 下 8409">
              <a:extLst>
                <a:ext uri="{FF2B5EF4-FFF2-40B4-BE49-F238E27FC236}">
                  <a16:creationId xmlns:a16="http://schemas.microsoft.com/office/drawing/2014/main" id="{539E00D5-C968-3A9D-1B73-7EE923313E45}"/>
                </a:ext>
              </a:extLst>
            </p:cNvPr>
            <p:cNvSpPr/>
            <p:nvPr/>
          </p:nvSpPr>
          <p:spPr>
            <a:xfrm>
              <a:off x="3644830" y="5982788"/>
              <a:ext cx="545425" cy="245721"/>
            </a:xfrm>
            <a:prstGeom prst="downArrow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5E5F4B8-5222-C0CF-9E4E-DEBA32F0B1B2}"/>
              </a:ext>
            </a:extLst>
          </p:cNvPr>
          <p:cNvSpPr/>
          <p:nvPr/>
        </p:nvSpPr>
        <p:spPr>
          <a:xfrm>
            <a:off x="11420207" y="-79474"/>
            <a:ext cx="35618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latin typeface="Arial"/>
                <a:ea typeface="ＭＳ Ｐゴシック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7569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2">
            <a:extLst>
              <a:ext uri="{FF2B5EF4-FFF2-40B4-BE49-F238E27FC236}">
                <a16:creationId xmlns:a16="http://schemas.microsoft.com/office/drawing/2014/main" id="{30BFEA70-04AC-4E58-9932-877A6C253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779" y="237319"/>
            <a:ext cx="7109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70" eaLnBrk="1" hangingPunct="1"/>
            <a:r>
              <a:rPr lang="en-US" altLang="ja-JP" sz="3200" b="1" u="sng" dirty="0" err="1">
                <a:solidFill>
                  <a:srgbClr val="000000"/>
                </a:solidFill>
              </a:rPr>
              <a:t>EoS</a:t>
            </a:r>
            <a:r>
              <a:rPr lang="en-US" altLang="ja-JP" sz="3200" b="1" u="sng" dirty="0">
                <a:solidFill>
                  <a:srgbClr val="000000"/>
                </a:solidFill>
              </a:rPr>
              <a:t> from Chiral EFT force  (NLO13)</a:t>
            </a:r>
            <a:endParaRPr lang="ja-JP" altLang="en-US" sz="3200" b="1" u="sng" dirty="0">
              <a:solidFill>
                <a:srgbClr val="00000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8353174-C1BF-4228-9F8F-9477AF8996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0" t="1001" r="4688" b="1001"/>
          <a:stretch/>
        </p:blipFill>
        <p:spPr>
          <a:xfrm>
            <a:off x="1993288" y="1395939"/>
            <a:ext cx="4241749" cy="4014605"/>
          </a:xfrm>
          <a:prstGeom prst="rect">
            <a:avLst/>
          </a:prstGeom>
        </p:spPr>
      </p:pic>
      <p:sp>
        <p:nvSpPr>
          <p:cNvPr id="7" name="正方形/長方形 12">
            <a:extLst>
              <a:ext uri="{FF2B5EF4-FFF2-40B4-BE49-F238E27FC236}">
                <a16:creationId xmlns:a16="http://schemas.microsoft.com/office/drawing/2014/main" id="{8AB9DD68-14E5-4706-BFCF-AFD4CF9E3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218" y="5397196"/>
            <a:ext cx="3400290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70" eaLnBrk="1" hangingPunct="1"/>
            <a:r>
              <a:rPr lang="en-US" altLang="ja-JP" sz="1867" b="1" dirty="0">
                <a:solidFill>
                  <a:srgbClr val="000000"/>
                </a:solidFill>
              </a:rPr>
              <a:t>Single particle potential of </a:t>
            </a:r>
            <a:r>
              <a:rPr lang="en-US" altLang="ja-JP" sz="1867" b="1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endParaRPr lang="ja-JP" altLang="en-US" sz="1867" b="1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B9A95DD-0CDA-46B4-BCFF-FCFA80B681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63" t="2950" r="47905" b="29089"/>
          <a:stretch/>
        </p:blipFill>
        <p:spPr>
          <a:xfrm>
            <a:off x="6096000" y="1469784"/>
            <a:ext cx="5327073" cy="401460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2F4E65-0A7F-449C-87E5-19F427E964F2}"/>
              </a:ext>
            </a:extLst>
          </p:cNvPr>
          <p:cNvSpPr txBox="1"/>
          <p:nvPr/>
        </p:nvSpPr>
        <p:spPr>
          <a:xfrm>
            <a:off x="155483" y="1447456"/>
            <a:ext cx="23973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de-DE" altLang="ja-JP" sz="1600" dirty="0">
                <a:solidFill>
                  <a:srgbClr val="000000"/>
                </a:solidFill>
                <a:latin typeface="Arial"/>
                <a:ea typeface="ＭＳ Ｐゴシック"/>
              </a:rPr>
              <a:t>D.Gerstung , N. Kaiser, W. Weise, </a:t>
            </a:r>
          </a:p>
          <a:p>
            <a:pPr defTabSz="1219170"/>
            <a:r>
              <a:rPr lang="en-US" altLang="ja-JP" sz="1600" dirty="0">
                <a:solidFill>
                  <a:srgbClr val="000000"/>
                </a:solidFill>
                <a:latin typeface="Arial"/>
                <a:ea typeface="ＭＳ Ｐゴシック"/>
              </a:rPr>
              <a:t>Eur. Phys. J. A (2020) 56:175.</a:t>
            </a:r>
            <a:endParaRPr lang="ja-JP" altLang="en-US" sz="16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F8252F1-7256-466B-8EDA-6D61DC657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940" y="5397196"/>
            <a:ext cx="427713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70" eaLnBrk="1" hangingPunct="1"/>
            <a:r>
              <a:rPr lang="en-US" altLang="ja-JP" sz="1867" b="1" dirty="0">
                <a:solidFill>
                  <a:srgbClr val="000000"/>
                </a:solidFill>
              </a:rPr>
              <a:t>Chemical potential of neutron and </a:t>
            </a:r>
            <a:r>
              <a:rPr lang="en-US" altLang="ja-JP" sz="1867" b="1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endParaRPr lang="ja-JP" altLang="en-US" sz="1867" b="1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14" name="正方形/長方形 12">
            <a:extLst>
              <a:ext uri="{FF2B5EF4-FFF2-40B4-BE49-F238E27FC236}">
                <a16:creationId xmlns:a16="http://schemas.microsoft.com/office/drawing/2014/main" id="{B4297205-D324-4777-9ACC-D10E911CA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992" y="5804562"/>
            <a:ext cx="9443214" cy="9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70" eaLnBrk="1" hangingPunct="1"/>
            <a:r>
              <a:rPr lang="en-US" altLang="ja-JP" sz="1867" dirty="0">
                <a:solidFill>
                  <a:srgbClr val="000000"/>
                </a:solidFill>
              </a:rPr>
              <a:t>If this interaction is correct, Λ’s do not appear and the hyperon puzzle is solved. </a:t>
            </a:r>
          </a:p>
          <a:p>
            <a:pPr defTabSz="1219170" eaLnBrk="1" hangingPunct="1"/>
            <a:r>
              <a:rPr lang="en-US" altLang="ja-JP" sz="1867" dirty="0">
                <a:solidFill>
                  <a:srgbClr val="000000"/>
                </a:solidFill>
              </a:rPr>
              <a:t>But this interaction is based on very poor ΛN</a:t>
            </a:r>
            <a:r>
              <a:rPr lang="ja-JP" altLang="en-US" sz="1867" dirty="0">
                <a:solidFill>
                  <a:srgbClr val="000000"/>
                </a:solidFill>
              </a:rPr>
              <a:t> </a:t>
            </a:r>
            <a:r>
              <a:rPr lang="en-US" altLang="ja-JP" sz="1867" dirty="0">
                <a:solidFill>
                  <a:srgbClr val="000000"/>
                </a:solidFill>
              </a:rPr>
              <a:t>scattering data, and 3BF is assumed.</a:t>
            </a:r>
          </a:p>
          <a:p>
            <a:pPr defTabSz="1219170" eaLnBrk="1" hangingPunct="1"/>
            <a:r>
              <a:rPr lang="en-US" altLang="ja-JP" sz="1867" dirty="0">
                <a:solidFill>
                  <a:srgbClr val="000000"/>
                </a:solidFill>
              </a:rPr>
              <a:t>=&gt; </a:t>
            </a:r>
            <a:r>
              <a:rPr lang="en-US" altLang="ja-JP" sz="1867" b="1" dirty="0">
                <a:solidFill>
                  <a:srgbClr val="C00000"/>
                </a:solidFill>
              </a:rPr>
              <a:t>We should determine realistic ΛN and ΛNN forces.</a:t>
            </a:r>
            <a:endParaRPr lang="ja-JP" altLang="en-US" sz="1867" b="1" dirty="0">
              <a:solidFill>
                <a:srgbClr val="C00000"/>
              </a:solidFill>
            </a:endParaRPr>
          </a:p>
        </p:txBody>
      </p:sp>
      <p:sp>
        <p:nvSpPr>
          <p:cNvPr id="15" name="正方形/長方形 12">
            <a:extLst>
              <a:ext uri="{FF2B5EF4-FFF2-40B4-BE49-F238E27FC236}">
                <a16:creationId xmlns:a16="http://schemas.microsoft.com/office/drawing/2014/main" id="{FFA86BF0-30D7-4962-BFCF-8DBD14054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4930" y="1678978"/>
            <a:ext cx="31069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1219170" eaLnBrk="1" hangingPunct="1"/>
            <a:r>
              <a:rPr lang="ja-JP" altLang="en-US" sz="1600" b="1" dirty="0">
                <a:solidFill>
                  <a:srgbClr val="C00000"/>
                </a:solidFill>
              </a:rPr>
              <a:t>“</a:t>
            </a:r>
            <a:r>
              <a:rPr lang="en-US" altLang="ja-JP" sz="1600" b="1" dirty="0">
                <a:solidFill>
                  <a:srgbClr val="C00000"/>
                </a:solidFill>
              </a:rPr>
              <a:t>Decuplet </a:t>
            </a:r>
            <a:r>
              <a:rPr lang="en-US" altLang="ja-JP" sz="1600" b="1">
                <a:solidFill>
                  <a:srgbClr val="C00000"/>
                </a:solidFill>
              </a:rPr>
              <a:t>saturation</a:t>
            </a:r>
            <a:r>
              <a:rPr lang="ja-JP" altLang="en-US" sz="1600" b="1">
                <a:solidFill>
                  <a:srgbClr val="C00000"/>
                </a:solidFill>
              </a:rPr>
              <a:t>” </a:t>
            </a:r>
            <a:r>
              <a:rPr lang="en-US" altLang="ja-JP" sz="1600" b="1">
                <a:solidFill>
                  <a:srgbClr val="C00000"/>
                </a:solidFill>
              </a:rPr>
              <a:t>approx.</a:t>
            </a:r>
            <a:endParaRPr lang="ja-JP" altLang="en-US" sz="1600" b="1" dirty="0">
              <a:solidFill>
                <a:srgbClr val="C00000"/>
              </a:solidFill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1BE8DC8-5A0B-4CE8-9BF4-1383A994D8BA}"/>
              </a:ext>
            </a:extLst>
          </p:cNvPr>
          <p:cNvCxnSpPr/>
          <p:nvPr/>
        </p:nvCxnSpPr>
        <p:spPr>
          <a:xfrm flipH="1">
            <a:off x="7866451" y="1943267"/>
            <a:ext cx="216024" cy="31614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0FDFC32-4548-4740-9F81-4FD431FD1F3E}"/>
              </a:ext>
            </a:extLst>
          </p:cNvPr>
          <p:cNvCxnSpPr/>
          <p:nvPr/>
        </p:nvCxnSpPr>
        <p:spPr>
          <a:xfrm flipH="1">
            <a:off x="4749188" y="2439782"/>
            <a:ext cx="216024" cy="31614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641082" y="859017"/>
            <a:ext cx="1078199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ja-JP" sz="2133" dirty="0">
                <a:solidFill>
                  <a:srgbClr val="000000"/>
                </a:solidFill>
                <a:latin typeface="Arial"/>
                <a:ea typeface="ＭＳ Ｐゴシック"/>
              </a:rPr>
              <a:t>Chiral EFT nuclear force is being extended to BB forces via SU(3)f  (</a:t>
            </a:r>
            <a:r>
              <a:rPr lang="en-US" altLang="ja-JP" sz="2133" dirty="0" err="1">
                <a:solidFill>
                  <a:srgbClr val="000000"/>
                </a:solidFill>
                <a:latin typeface="Arial"/>
                <a:ea typeface="ＭＳ Ｐゴシック"/>
              </a:rPr>
              <a:t>Haidenbauer</a:t>
            </a:r>
            <a:r>
              <a:rPr lang="en-US" altLang="ja-JP" sz="2133" dirty="0">
                <a:solidFill>
                  <a:srgbClr val="000000"/>
                </a:solidFill>
                <a:latin typeface="Arial"/>
                <a:ea typeface="ＭＳ Ｐゴシック"/>
              </a:rPr>
              <a:t> et al.)</a:t>
            </a:r>
            <a:endParaRPr lang="ja-JP" altLang="en-US" sz="2133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F17FD7A-D5EC-2409-FA48-BE3BB433F967}"/>
              </a:ext>
            </a:extLst>
          </p:cNvPr>
          <p:cNvSpPr/>
          <p:nvPr/>
        </p:nvSpPr>
        <p:spPr>
          <a:xfrm>
            <a:off x="11420207" y="-79474"/>
            <a:ext cx="35618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latin typeface="Arial"/>
                <a:ea typeface="ＭＳ Ｐゴシック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6451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D9B61-C6C7-242F-9E00-B0303045F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A2F51D2C-C6A7-B6E4-87C7-4E7BBDC1A742}"/>
              </a:ext>
            </a:extLst>
          </p:cNvPr>
          <p:cNvGrpSpPr/>
          <p:nvPr/>
        </p:nvGrpSpPr>
        <p:grpSpPr>
          <a:xfrm>
            <a:off x="6661187" y="5110778"/>
            <a:ext cx="1834451" cy="1006328"/>
            <a:chOff x="4995890" y="3833084"/>
            <a:chExt cx="1375838" cy="754746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CB625037-37DC-4E2B-3661-1AF1A612A988}"/>
                </a:ext>
              </a:extLst>
            </p:cNvPr>
            <p:cNvSpPr/>
            <p:nvPr/>
          </p:nvSpPr>
          <p:spPr>
            <a:xfrm>
              <a:off x="4995890" y="4241581"/>
              <a:ext cx="1375838" cy="3462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1219140">
                <a:defRPr/>
              </a:pPr>
              <a:r>
                <a:rPr lang="en-US" altLang="ja-JP" sz="2400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Realistic EOS</a:t>
              </a:r>
              <a:endParaRPr lang="ja-JP" altLang="ja-JP" sz="2400" b="1" kern="1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7" name="下矢印 16">
              <a:extLst>
                <a:ext uri="{FF2B5EF4-FFF2-40B4-BE49-F238E27FC236}">
                  <a16:creationId xmlns:a16="http://schemas.microsoft.com/office/drawing/2014/main" id="{A1C7BA57-8F97-C2EC-520A-F81B1ACABA80}"/>
                </a:ext>
              </a:extLst>
            </p:cNvPr>
            <p:cNvSpPr/>
            <p:nvPr/>
          </p:nvSpPr>
          <p:spPr>
            <a:xfrm rot="10800000" flipV="1">
              <a:off x="5392079" y="3833084"/>
              <a:ext cx="669036" cy="397326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ja-JP" altLang="en-US" sz="240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25" name="上下矢印 24">
            <a:extLst>
              <a:ext uri="{FF2B5EF4-FFF2-40B4-BE49-F238E27FC236}">
                <a16:creationId xmlns:a16="http://schemas.microsoft.com/office/drawing/2014/main" id="{8E6FAC89-F5C6-744E-88D2-BA41F2D5D62F}"/>
              </a:ext>
            </a:extLst>
          </p:cNvPr>
          <p:cNvSpPr/>
          <p:nvPr/>
        </p:nvSpPr>
        <p:spPr>
          <a:xfrm rot="5400000">
            <a:off x="5579697" y="5267172"/>
            <a:ext cx="863600" cy="1323744"/>
          </a:xfrm>
          <a:prstGeom prst="upDownArrow">
            <a:avLst>
              <a:gd name="adj1" fmla="val 50000"/>
              <a:gd name="adj2" fmla="val 41659"/>
            </a:avLst>
          </a:prstGeom>
          <a:solidFill>
            <a:srgbClr val="FF8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40">
              <a:defRPr/>
            </a:pP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24950" name="タイトル 1">
            <a:extLst>
              <a:ext uri="{FF2B5EF4-FFF2-40B4-BE49-F238E27FC236}">
                <a16:creationId xmlns:a16="http://schemas.microsoft.com/office/drawing/2014/main" id="{2B4F4521-7A22-8E68-EA5F-DF4880C92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692" y="34357"/>
            <a:ext cx="816457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defTabSz="91279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3200" b="1" u="sng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Strategy for solving the hyperon puzzle</a:t>
            </a:r>
            <a:endParaRPr lang="ja-JP" altLang="en-US" sz="3200" b="1" u="sng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91E08132-1A02-604A-2107-783B9BAB47DF}"/>
              </a:ext>
            </a:extLst>
          </p:cNvPr>
          <p:cNvGrpSpPr/>
          <p:nvPr/>
        </p:nvGrpSpPr>
        <p:grpSpPr>
          <a:xfrm>
            <a:off x="1142514" y="5414600"/>
            <a:ext cx="4795837" cy="1272751"/>
            <a:chOff x="6516217" y="1612618"/>
            <a:chExt cx="2669289" cy="1044014"/>
          </a:xfrm>
        </p:grpSpPr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7B8EB531-6BE8-D91C-EBA5-87AB06FA5554}"/>
                </a:ext>
              </a:extLst>
            </p:cNvPr>
            <p:cNvSpPr/>
            <p:nvPr/>
          </p:nvSpPr>
          <p:spPr>
            <a:xfrm>
              <a:off x="6516217" y="1635646"/>
              <a:ext cx="2333233" cy="1020986"/>
            </a:xfrm>
            <a:prstGeom prst="rect">
              <a:avLst/>
            </a:prstGeom>
            <a:solidFill>
              <a:srgbClr val="DFC9E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867" b="1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A7F936E8-379F-BA64-26F6-F0CA6E51D5FB}"/>
                </a:ext>
              </a:extLst>
            </p:cNvPr>
            <p:cNvSpPr/>
            <p:nvPr/>
          </p:nvSpPr>
          <p:spPr>
            <a:xfrm>
              <a:off x="6585229" y="1612618"/>
              <a:ext cx="2264221" cy="412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40">
                <a:defRPr/>
              </a:pPr>
              <a:r>
                <a:rPr lang="en-US" altLang="ja-JP" sz="2667" b="1" kern="10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Observational data </a:t>
              </a:r>
              <a:r>
                <a:rPr lang="en-US" altLang="ja-JP" sz="2667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of NS</a:t>
              </a:r>
              <a:endParaRPr lang="ja-JP" altLang="ja-JP" sz="2667" b="1" kern="1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061DD834-23BD-876E-3111-38C5D8AF42B2}"/>
                </a:ext>
              </a:extLst>
            </p:cNvPr>
            <p:cNvSpPr/>
            <p:nvPr/>
          </p:nvSpPr>
          <p:spPr>
            <a:xfrm>
              <a:off x="6625662" y="1995663"/>
              <a:ext cx="2559844" cy="6142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9140">
                <a:defRPr/>
              </a:pPr>
              <a:r>
                <a:rPr lang="ja-JP" altLang="en-US" sz="2133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・Ｘ</a:t>
              </a:r>
              <a:r>
                <a:rPr lang="en-US" altLang="ja-JP" sz="2133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rays (NICER, XRISM..)</a:t>
              </a:r>
            </a:p>
            <a:p>
              <a:pPr defTabSz="1219140">
                <a:defRPr/>
              </a:pPr>
              <a:r>
                <a:rPr lang="ja-JP" altLang="en-US" sz="2133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・</a:t>
              </a:r>
              <a:r>
                <a:rPr lang="en-US" altLang="ja-JP" sz="2133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Gravitational Waves</a:t>
              </a: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5179C74D-4A73-5205-F556-A86B8F98A1ED}"/>
              </a:ext>
            </a:extLst>
          </p:cNvPr>
          <p:cNvGrpSpPr/>
          <p:nvPr/>
        </p:nvGrpSpPr>
        <p:grpSpPr>
          <a:xfrm>
            <a:off x="9158910" y="5471406"/>
            <a:ext cx="2807420" cy="1231107"/>
            <a:chOff x="6963038" y="3952500"/>
            <a:chExt cx="2105565" cy="923330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D82BFF7A-7B71-132D-3284-658C227B1D97}"/>
                </a:ext>
              </a:extLst>
            </p:cNvPr>
            <p:cNvSpPr/>
            <p:nvPr/>
          </p:nvSpPr>
          <p:spPr>
            <a:xfrm>
              <a:off x="7293830" y="3952500"/>
              <a:ext cx="1774773" cy="900247"/>
            </a:xfrm>
            <a:prstGeom prst="rect">
              <a:avLst/>
            </a:prstGeom>
            <a:solidFill>
              <a:srgbClr val="FFD1DA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 defTabSz="1219140">
                <a:defRPr/>
              </a:pPr>
              <a:r>
                <a:rPr lang="en-US" altLang="ja-JP" sz="2400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Understanding </a:t>
              </a:r>
            </a:p>
            <a:p>
              <a:pPr algn="ctr" defTabSz="1219140">
                <a:defRPr/>
              </a:pPr>
              <a:r>
                <a:rPr lang="en-US" altLang="ja-JP" sz="2400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high density matter in NS</a:t>
              </a:r>
              <a:endParaRPr lang="ja-JP" altLang="ja-JP" sz="2400" b="1" kern="1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1" name="下矢印 30">
              <a:extLst>
                <a:ext uri="{FF2B5EF4-FFF2-40B4-BE49-F238E27FC236}">
                  <a16:creationId xmlns:a16="http://schemas.microsoft.com/office/drawing/2014/main" id="{641D3B92-E46A-A7C9-AAB2-A9BC10595AFE}"/>
                </a:ext>
              </a:extLst>
            </p:cNvPr>
            <p:cNvSpPr/>
            <p:nvPr/>
          </p:nvSpPr>
          <p:spPr>
            <a:xfrm rot="5400000" flipV="1">
              <a:off x="6711945" y="4264372"/>
              <a:ext cx="862551" cy="360366"/>
            </a:xfrm>
            <a:prstGeom prst="downArrow">
              <a:avLst/>
            </a:prstGeom>
            <a:solidFill>
              <a:srgbClr val="FF8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ja-JP" altLang="en-US" sz="240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D1DC363-2BD5-309B-3A57-5A7F0D51B75F}"/>
              </a:ext>
            </a:extLst>
          </p:cNvPr>
          <p:cNvSpPr txBox="1"/>
          <p:nvPr/>
        </p:nvSpPr>
        <p:spPr>
          <a:xfrm>
            <a:off x="5779060" y="2154488"/>
            <a:ext cx="4742545" cy="1118127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ja-JP" sz="2400" b="1" kern="100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rPr>
              <a:t>YN/YY int. in free space</a:t>
            </a:r>
          </a:p>
          <a:p>
            <a:pPr algn="ctr" defTabSz="1219140">
              <a:defRPr/>
            </a:pPr>
            <a:r>
              <a:rPr lang="en-US" altLang="ja-JP" sz="2133" b="1" kern="1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rPr>
              <a:t>SU(3)</a:t>
            </a:r>
            <a:r>
              <a:rPr lang="en-US" altLang="ja-JP" sz="2133" b="1" kern="100" baseline="-25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2133" b="1" kern="1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rPr>
              <a:t> chiral EFT / Meson-exch. models</a:t>
            </a:r>
          </a:p>
          <a:p>
            <a:pPr algn="ctr" defTabSz="1219140">
              <a:defRPr/>
            </a:pPr>
            <a:r>
              <a:rPr lang="ja-JP" altLang="en-US" sz="2133" b="1" kern="1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rPr>
              <a:t>⇒ </a:t>
            </a:r>
            <a:r>
              <a:rPr lang="en-US" altLang="ja-JP" sz="2133" b="1" kern="1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rPr>
              <a:t>“Realistic” YN/YY models 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4D4D0DC-1950-13E5-A8C0-9673844AF24E}"/>
              </a:ext>
            </a:extLst>
          </p:cNvPr>
          <p:cNvSpPr txBox="1"/>
          <p:nvPr/>
        </p:nvSpPr>
        <p:spPr>
          <a:xfrm>
            <a:off x="7120619" y="4209092"/>
            <a:ext cx="4570499" cy="830997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ja-JP" sz="2400" b="1" kern="100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rPr>
              <a:t>YN/YY int. in nuclear matter</a:t>
            </a:r>
          </a:p>
          <a:p>
            <a:pPr algn="ctr" defTabSz="1219140">
              <a:defRPr/>
            </a:pPr>
            <a:r>
              <a:rPr lang="en-US" altLang="ja-JP" sz="2133" b="1" kern="100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rPr>
              <a:t>=</a:t>
            </a:r>
            <a:r>
              <a:rPr lang="en-US" altLang="ja-JP" sz="2400" b="1" kern="100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rPr>
              <a:t>YNN 3B int.</a:t>
            </a:r>
            <a:r>
              <a:rPr lang="en-US" altLang="ja-JP" sz="2133" b="1" kern="100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33" b="1" kern="1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rPr>
              <a:t>(chiral EFT framework)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4CFD1414-FDD1-9046-2604-E29FE50538AF}"/>
              </a:ext>
            </a:extLst>
          </p:cNvPr>
          <p:cNvGrpSpPr/>
          <p:nvPr/>
        </p:nvGrpSpPr>
        <p:grpSpPr>
          <a:xfrm>
            <a:off x="311540" y="3902127"/>
            <a:ext cx="4487097" cy="1166064"/>
            <a:chOff x="233654" y="2926594"/>
            <a:chExt cx="3365323" cy="874548"/>
          </a:xfrm>
        </p:grpSpPr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8D2C2AB5-B775-9FF5-E86E-62937D5A7E8F}"/>
                </a:ext>
              </a:extLst>
            </p:cNvPr>
            <p:cNvGrpSpPr/>
            <p:nvPr/>
          </p:nvGrpSpPr>
          <p:grpSpPr>
            <a:xfrm>
              <a:off x="233654" y="2926594"/>
              <a:ext cx="3365323" cy="874548"/>
              <a:chOff x="233654" y="2926594"/>
              <a:chExt cx="3365323" cy="874548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92578CB-AB5C-25F2-959C-49BDF1CC9572}"/>
                  </a:ext>
                </a:extLst>
              </p:cNvPr>
              <p:cNvSpPr/>
              <p:nvPr/>
            </p:nvSpPr>
            <p:spPr>
              <a:xfrm>
                <a:off x="548059" y="3485719"/>
                <a:ext cx="3050918" cy="315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40">
                  <a:defRPr/>
                </a:pPr>
                <a:r>
                  <a:rPr lang="en-US" altLang="ja-JP" sz="2133" b="1" kern="100"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133" b="1" kern="100" dirty="0" err="1"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e,e’K</a:t>
                </a:r>
                <a:r>
                  <a:rPr lang="en-US" altLang="ja-JP" sz="2133" b="1" kern="100"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)@</a:t>
                </a:r>
                <a:r>
                  <a:rPr lang="en-US" altLang="ja-JP" sz="2133" b="1" kern="100">
                    <a:solidFill>
                      <a:srgbClr val="0000FF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JLab ;</a:t>
                </a:r>
                <a:r>
                  <a:rPr lang="en-US" altLang="ja-JP" sz="2133" b="1" kern="10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(</a:t>
                </a:r>
                <a:r>
                  <a:rPr lang="en-US" altLang="ja-JP" sz="2133" b="1" kern="100">
                    <a:solidFill>
                      <a:prstClr val="black"/>
                    </a:solidFill>
                    <a:latin typeface="Symbol" panose="05050102010706020507" pitchFamily="18" charset="2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sz="2133" b="1" kern="10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,K)@</a:t>
                </a:r>
                <a:r>
                  <a:rPr lang="en-US" altLang="ja-JP" sz="2133" b="1" kern="100">
                    <a:solidFill>
                      <a:srgbClr val="C00000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J-PARC</a:t>
                </a:r>
                <a:r>
                  <a:rPr lang="en-US" altLang="ja-JP" sz="2133" b="1" kern="100">
                    <a:solidFill>
                      <a:srgbClr val="0000FF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</a:t>
                </a:r>
                <a:endParaRPr lang="en-US" altLang="ja-JP" sz="2133" b="1" kern="100" dirty="0">
                  <a:solidFill>
                    <a:srgbClr val="0000FF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EA2BBFF6-14E6-06FF-7688-3A04ECE7EA16}"/>
                  </a:ext>
                </a:extLst>
              </p:cNvPr>
              <p:cNvSpPr/>
              <p:nvPr/>
            </p:nvSpPr>
            <p:spPr>
              <a:xfrm>
                <a:off x="233654" y="2926594"/>
                <a:ext cx="2716256" cy="623248"/>
              </a:xfrm>
              <a:prstGeom prst="rect">
                <a:avLst/>
              </a:prstGeom>
              <a:solidFill>
                <a:srgbClr val="9DEDCD"/>
              </a:solidFill>
            </p:spPr>
            <p:txBody>
              <a:bodyPr wrap="square">
                <a:spAutoFit/>
              </a:bodyPr>
              <a:lstStyle/>
              <a:p>
                <a:pPr algn="ctr" defTabSz="1219140">
                  <a:defRPr/>
                </a:pPr>
                <a:r>
                  <a:rPr lang="en-US" altLang="ja-JP" sz="2400" b="1" kern="1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Precise B</a:t>
                </a:r>
                <a:r>
                  <a:rPr lang="en-US" altLang="ja-JP" sz="2400" b="1" kern="100" baseline="-25000" dirty="0">
                    <a:solidFill>
                      <a:prstClr val="black"/>
                    </a:solidFill>
                    <a:latin typeface="Symbol" panose="05050102010706020507" pitchFamily="18" charset="2"/>
                    <a:ea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altLang="ja-JP" sz="2400" b="1" kern="1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data of</a:t>
                </a:r>
              </a:p>
              <a:p>
                <a:pPr algn="ctr" defTabSz="1219140">
                  <a:defRPr/>
                </a:pPr>
                <a:r>
                  <a:rPr lang="en-US" altLang="ja-JP" sz="2400" b="1" kern="1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various </a:t>
                </a:r>
                <a:r>
                  <a:rPr lang="ja-JP" altLang="ja-JP" sz="2400" b="1" kern="1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r>
                  <a:rPr lang="en-US" altLang="ja-JP" sz="2400" b="1" kern="1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ja-JP" sz="2400" b="1" kern="1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hypernuclei</a:t>
                </a:r>
                <a:endParaRPr lang="ja-JP" altLang="ja-JP" sz="2400" b="1" kern="100" dirty="0">
                  <a:solidFill>
                    <a:prstClr val="black"/>
                  </a:solidFill>
                  <a:latin typeface="Calibri" panose="020F0502020204030204" pitchFamily="34" charset="0"/>
                  <a:ea typeface="游ゴシック" panose="020B0400000000000000" pitchFamily="50" charset="-128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4" name="下矢印 34">
              <a:extLst>
                <a:ext uri="{FF2B5EF4-FFF2-40B4-BE49-F238E27FC236}">
                  <a16:creationId xmlns:a16="http://schemas.microsoft.com/office/drawing/2014/main" id="{A661A852-8D5B-6C70-1197-69EB69CCC0A7}"/>
                </a:ext>
              </a:extLst>
            </p:cNvPr>
            <p:cNvSpPr/>
            <p:nvPr/>
          </p:nvSpPr>
          <p:spPr>
            <a:xfrm rot="5400000" flipV="1">
              <a:off x="3001945" y="3128070"/>
              <a:ext cx="477054" cy="576798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ja-JP" altLang="en-US" sz="240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58" name="下矢印 34">
            <a:extLst>
              <a:ext uri="{FF2B5EF4-FFF2-40B4-BE49-F238E27FC236}">
                <a16:creationId xmlns:a16="http://schemas.microsoft.com/office/drawing/2014/main" id="{A7C73872-AFE0-18BE-8830-CAF8324DC8E7}"/>
              </a:ext>
            </a:extLst>
          </p:cNvPr>
          <p:cNvSpPr/>
          <p:nvPr/>
        </p:nvSpPr>
        <p:spPr>
          <a:xfrm rot="10800000" flipV="1">
            <a:off x="5857053" y="3327196"/>
            <a:ext cx="846003" cy="608741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40">
              <a:defRPr/>
            </a:pPr>
            <a:endParaRPr lang="ja-JP" altLang="en-US" sz="240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BAE0DD6-AB46-69F4-B625-5A46256D88A3}"/>
              </a:ext>
            </a:extLst>
          </p:cNvPr>
          <p:cNvGrpSpPr/>
          <p:nvPr/>
        </p:nvGrpSpPr>
        <p:grpSpPr>
          <a:xfrm>
            <a:off x="10442872" y="2247717"/>
            <a:ext cx="1620109" cy="830997"/>
            <a:chOff x="3072225" y="3042456"/>
            <a:chExt cx="1360295" cy="623248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7986FDA-B014-1823-F666-363B8A27BD5C}"/>
                </a:ext>
              </a:extLst>
            </p:cNvPr>
            <p:cNvSpPr/>
            <p:nvPr/>
          </p:nvSpPr>
          <p:spPr>
            <a:xfrm>
              <a:off x="3331691" y="3042456"/>
              <a:ext cx="1100829" cy="6232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1219140">
                <a:defRPr/>
              </a:pPr>
              <a:r>
                <a:rPr lang="en-US" altLang="ja-JP" sz="2400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Lattice</a:t>
              </a:r>
              <a:r>
                <a:rPr lang="ja-JP" altLang="en-US" sz="2400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2400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QCD</a:t>
              </a:r>
              <a:endParaRPr lang="ja-JP" altLang="ja-JP" sz="2400" b="1" kern="1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6" name="下矢印 23">
              <a:extLst>
                <a:ext uri="{FF2B5EF4-FFF2-40B4-BE49-F238E27FC236}">
                  <a16:creationId xmlns:a16="http://schemas.microsoft.com/office/drawing/2014/main" id="{34E3E1F8-7DDE-3CAA-411A-2D918139AA80}"/>
                </a:ext>
              </a:extLst>
            </p:cNvPr>
            <p:cNvSpPr/>
            <p:nvPr/>
          </p:nvSpPr>
          <p:spPr>
            <a:xfrm rot="16200000" flipV="1">
              <a:off x="2983182" y="3280388"/>
              <a:ext cx="422206" cy="244120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ja-JP" altLang="en-US" sz="1867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D941979F-98E9-134A-13A9-3ADA1CDD4BF4}"/>
              </a:ext>
            </a:extLst>
          </p:cNvPr>
          <p:cNvGrpSpPr/>
          <p:nvPr/>
        </p:nvGrpSpPr>
        <p:grpSpPr>
          <a:xfrm>
            <a:off x="4705162" y="3977823"/>
            <a:ext cx="2397657" cy="1077026"/>
            <a:chOff x="3528871" y="2983366"/>
            <a:chExt cx="1798243" cy="807769"/>
          </a:xfrm>
        </p:grpSpPr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518B4EAF-1573-99A6-8ED9-BEFA4E3F815C}"/>
                </a:ext>
              </a:extLst>
            </p:cNvPr>
            <p:cNvSpPr/>
            <p:nvPr/>
          </p:nvSpPr>
          <p:spPr>
            <a:xfrm>
              <a:off x="3528871" y="2983366"/>
              <a:ext cx="1339572" cy="8077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1219140">
                <a:defRPr/>
              </a:pPr>
              <a:r>
                <a:rPr lang="en-US" altLang="ja-JP" sz="2133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Calc. of </a:t>
              </a:r>
              <a:r>
                <a:rPr lang="en-US" altLang="ja-JP" sz="2133" b="1" kern="100" dirty="0" err="1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hypernuclear</a:t>
              </a:r>
              <a:r>
                <a:rPr lang="en-US" altLang="ja-JP" sz="2133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 Structure</a:t>
              </a:r>
              <a:endParaRPr lang="ja-JP" altLang="ja-JP" sz="2133" b="1" kern="1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24928" name="下矢印 34">
              <a:extLst>
                <a:ext uri="{FF2B5EF4-FFF2-40B4-BE49-F238E27FC236}">
                  <a16:creationId xmlns:a16="http://schemas.microsoft.com/office/drawing/2014/main" id="{59FFC0B9-7A1F-CC10-2A33-2E904BF345E3}"/>
                </a:ext>
              </a:extLst>
            </p:cNvPr>
            <p:cNvSpPr/>
            <p:nvPr/>
          </p:nvSpPr>
          <p:spPr>
            <a:xfrm rot="5400000" flipV="1">
              <a:off x="4873426" y="3192740"/>
              <a:ext cx="462055" cy="445320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ja-JP" altLang="en-US" sz="240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2E735898-7D96-6161-4E7A-EF78550BC9B4}"/>
              </a:ext>
            </a:extLst>
          </p:cNvPr>
          <p:cNvGrpSpPr/>
          <p:nvPr/>
        </p:nvGrpSpPr>
        <p:grpSpPr>
          <a:xfrm>
            <a:off x="7578413" y="730700"/>
            <a:ext cx="3293299" cy="1406789"/>
            <a:chOff x="5688149" y="505994"/>
            <a:chExt cx="2469974" cy="1055092"/>
          </a:xfrm>
        </p:grpSpPr>
        <p:sp>
          <p:nvSpPr>
            <p:cNvPr id="59" name="下矢印 21">
              <a:extLst>
                <a:ext uri="{FF2B5EF4-FFF2-40B4-BE49-F238E27FC236}">
                  <a16:creationId xmlns:a16="http://schemas.microsoft.com/office/drawing/2014/main" id="{B7C76FA9-70DC-6467-B740-6E605E0B4ACC}"/>
                </a:ext>
              </a:extLst>
            </p:cNvPr>
            <p:cNvSpPr/>
            <p:nvPr/>
          </p:nvSpPr>
          <p:spPr>
            <a:xfrm>
              <a:off x="5898573" y="1211527"/>
              <a:ext cx="632376" cy="349559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ja-JP" altLang="en-US" sz="240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D985D1BB-94FD-F236-D492-B46D4B42F608}"/>
                </a:ext>
              </a:extLst>
            </p:cNvPr>
            <p:cNvGrpSpPr/>
            <p:nvPr/>
          </p:nvGrpSpPr>
          <p:grpSpPr>
            <a:xfrm>
              <a:off x="5688149" y="505994"/>
              <a:ext cx="2469974" cy="930339"/>
              <a:chOff x="5688149" y="505994"/>
              <a:chExt cx="2469974" cy="930339"/>
            </a:xfrm>
          </p:grpSpPr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4E71D166-6BA8-2B5B-77FC-A198830418CF}"/>
                  </a:ext>
                </a:extLst>
              </p:cNvPr>
              <p:cNvSpPr/>
              <p:nvPr/>
            </p:nvSpPr>
            <p:spPr>
              <a:xfrm>
                <a:off x="5688149" y="505994"/>
                <a:ext cx="2362066" cy="715580"/>
              </a:xfrm>
              <a:prstGeom prst="rect">
                <a:avLst/>
              </a:prstGeom>
              <a:solidFill>
                <a:srgbClr val="BAE2D1"/>
              </a:solidFill>
            </p:spPr>
            <p:txBody>
              <a:bodyPr wrap="square">
                <a:spAutoFit/>
              </a:bodyPr>
              <a:lstStyle/>
              <a:p>
                <a:pPr algn="ctr" defTabSz="1219140">
                  <a:defRPr/>
                </a:pPr>
                <a:endParaRPr lang="en-US" altLang="ja-JP" sz="400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 algn="ctr" defTabSz="1219140">
                  <a:defRPr/>
                </a:pPr>
                <a:r>
                  <a:rPr lang="en-US" altLang="ja-JP" sz="2400" b="1" kern="1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Λ</a:t>
                </a:r>
                <a:r>
                  <a:rPr lang="en-US" altLang="ja-JP" sz="2400" b="1" kern="1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N, ΣN, </a:t>
                </a:r>
                <a:r>
                  <a:rPr lang="en-US" altLang="ja-JP" sz="2400" b="1" kern="1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ΛΛ, ΞN, </a:t>
                </a:r>
                <a:r>
                  <a:rPr lang="en-US" altLang="ja-JP" sz="2400" b="1" kern="1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... </a:t>
                </a:r>
              </a:p>
              <a:p>
                <a:pPr algn="ctr" defTabSz="1219140">
                  <a:defRPr/>
                </a:pPr>
                <a:r>
                  <a:rPr lang="en-US" altLang="ja-JP" sz="2400" b="1" kern="100" dirty="0" err="1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Femtoscopy</a:t>
                </a:r>
                <a:r>
                  <a:rPr lang="en-US" altLang="ja-JP" sz="2400" b="1" kern="1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data</a:t>
                </a:r>
              </a:p>
              <a:p>
                <a:pPr algn="ctr" defTabSz="1219140">
                  <a:defRPr/>
                </a:pPr>
                <a:endParaRPr lang="ja-JP" altLang="ja-JP" sz="400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930" name="テキスト ボックス 124929">
                <a:extLst>
                  <a:ext uri="{FF2B5EF4-FFF2-40B4-BE49-F238E27FC236}">
                    <a16:creationId xmlns:a16="http://schemas.microsoft.com/office/drawing/2014/main" id="{C7BDDEC6-7E25-30BF-6FCB-B2D663CFFBE4}"/>
                  </a:ext>
                </a:extLst>
              </p:cNvPr>
              <p:cNvSpPr txBox="1"/>
              <p:nvPr/>
            </p:nvSpPr>
            <p:spPr>
              <a:xfrm>
                <a:off x="6473726" y="1120910"/>
                <a:ext cx="1684397" cy="315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defRPr/>
                </a:pPr>
                <a:r>
                  <a:rPr lang="en-US" altLang="ja-JP" sz="2133" b="1" kern="10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@</a:t>
                </a:r>
                <a:r>
                  <a:rPr lang="en-US" altLang="ja-JP" sz="2133" b="1" kern="100">
                    <a:solidFill>
                      <a:srgbClr val="0000FF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STAR, ALICE,...</a:t>
                </a:r>
                <a:endParaRPr lang="en-US" altLang="ja-JP" sz="2133" b="1" kern="100" dirty="0">
                  <a:solidFill>
                    <a:srgbClr val="0000FF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B48A86A2-4EF7-61DE-C3B1-24FBC7CBB02E}"/>
              </a:ext>
            </a:extLst>
          </p:cNvPr>
          <p:cNvGrpSpPr/>
          <p:nvPr/>
        </p:nvGrpSpPr>
        <p:grpSpPr>
          <a:xfrm>
            <a:off x="3109001" y="754648"/>
            <a:ext cx="4135801" cy="1370974"/>
            <a:chOff x="2331750" y="565986"/>
            <a:chExt cx="3101851" cy="1028231"/>
          </a:xfrm>
        </p:grpSpPr>
        <p:sp>
          <p:nvSpPr>
            <p:cNvPr id="50" name="下矢印 21">
              <a:extLst>
                <a:ext uri="{FF2B5EF4-FFF2-40B4-BE49-F238E27FC236}">
                  <a16:creationId xmlns:a16="http://schemas.microsoft.com/office/drawing/2014/main" id="{0B0480F4-37DE-0F4D-3318-017530FBCCA7}"/>
                </a:ext>
              </a:extLst>
            </p:cNvPr>
            <p:cNvSpPr/>
            <p:nvPr/>
          </p:nvSpPr>
          <p:spPr>
            <a:xfrm>
              <a:off x="4775306" y="1244658"/>
              <a:ext cx="658295" cy="349559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ja-JP" altLang="en-US" sz="240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90EE84B2-0102-C441-77BA-C29A149C43D8}"/>
                </a:ext>
              </a:extLst>
            </p:cNvPr>
            <p:cNvGrpSpPr/>
            <p:nvPr/>
          </p:nvGrpSpPr>
          <p:grpSpPr>
            <a:xfrm>
              <a:off x="2331750" y="565986"/>
              <a:ext cx="3101851" cy="913986"/>
              <a:chOff x="2307223" y="522347"/>
              <a:chExt cx="3101851" cy="913986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84F0A039-7F7A-1BED-0640-CD44AD7E7AA1}"/>
                  </a:ext>
                </a:extLst>
              </p:cNvPr>
              <p:cNvSpPr/>
              <p:nvPr/>
            </p:nvSpPr>
            <p:spPr>
              <a:xfrm>
                <a:off x="3105513" y="522347"/>
                <a:ext cx="2303561" cy="623248"/>
              </a:xfrm>
              <a:prstGeom prst="rect">
                <a:avLst/>
              </a:prstGeom>
              <a:solidFill>
                <a:srgbClr val="C2E49C"/>
              </a:solidFill>
            </p:spPr>
            <p:txBody>
              <a:bodyPr wrap="square">
                <a:spAutoFit/>
              </a:bodyPr>
              <a:lstStyle/>
              <a:p>
                <a:pPr algn="ctr" defTabSz="1219140">
                  <a:defRPr/>
                </a:pPr>
                <a:r>
                  <a:rPr lang="en-US" altLang="ja-JP" sz="2400" b="1" kern="1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High quality </a:t>
                </a:r>
              </a:p>
              <a:p>
                <a:pPr algn="ctr" defTabSz="1219140">
                  <a:defRPr/>
                </a:pPr>
                <a:r>
                  <a:rPr lang="ja-JP" altLang="ja-JP" sz="2400" b="1" kern="1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r>
                  <a:rPr lang="en-US" altLang="ja-JP" sz="2400" b="1" kern="1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N,ΣN </a:t>
                </a:r>
                <a:r>
                  <a:rPr lang="en-US" altLang="ja-JP" sz="2400" b="1" kern="1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scattering data   </a:t>
                </a:r>
                <a:endParaRPr lang="ja-JP" altLang="ja-JP" sz="2400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931" name="テキスト ボックス 124930">
                <a:extLst>
                  <a:ext uri="{FF2B5EF4-FFF2-40B4-BE49-F238E27FC236}">
                    <a16:creationId xmlns:a16="http://schemas.microsoft.com/office/drawing/2014/main" id="{55B9FDA4-E401-0749-8105-C6AC08AD1BC3}"/>
                  </a:ext>
                </a:extLst>
              </p:cNvPr>
              <p:cNvSpPr txBox="1"/>
              <p:nvPr/>
            </p:nvSpPr>
            <p:spPr>
              <a:xfrm>
                <a:off x="2307223" y="1120910"/>
                <a:ext cx="2716857" cy="315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defRPr/>
                </a:pPr>
                <a:r>
                  <a:rPr lang="en-US" altLang="ja-JP" sz="2133" b="1" kern="1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@</a:t>
                </a:r>
                <a:r>
                  <a:rPr lang="en-US" altLang="ja-JP" sz="2133" b="1" kern="100" dirty="0">
                    <a:solidFill>
                      <a:srgbClr val="C00000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J-PARC</a:t>
                </a:r>
                <a:r>
                  <a:rPr lang="en-US" altLang="ja-JP" sz="2133" b="1" kern="100" dirty="0">
                    <a:solidFill>
                      <a:srgbClr val="0000FF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, </a:t>
                </a:r>
                <a:r>
                  <a:rPr lang="en-US" altLang="ja-JP" sz="2133" b="1" kern="100" dirty="0" err="1">
                    <a:solidFill>
                      <a:srgbClr val="0000FF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JLab</a:t>
                </a:r>
                <a:r>
                  <a:rPr lang="en-US" altLang="ja-JP" sz="2133" b="1" kern="100" dirty="0">
                    <a:solidFill>
                      <a:srgbClr val="0000FF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, SPring-8,..</a:t>
                </a:r>
              </a:p>
            </p:txBody>
          </p:sp>
        </p:grp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6CC8E29E-F6E3-C4CB-A759-DE1ECF3BBA49}"/>
              </a:ext>
            </a:extLst>
          </p:cNvPr>
          <p:cNvGrpSpPr/>
          <p:nvPr/>
        </p:nvGrpSpPr>
        <p:grpSpPr>
          <a:xfrm>
            <a:off x="7085681" y="3478551"/>
            <a:ext cx="5016440" cy="771961"/>
            <a:chOff x="5314261" y="2608914"/>
            <a:chExt cx="3762330" cy="578971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7064BF9-D0EB-4825-05CC-D2DC64B82428}"/>
                </a:ext>
              </a:extLst>
            </p:cNvPr>
            <p:cNvSpPr/>
            <p:nvPr/>
          </p:nvSpPr>
          <p:spPr>
            <a:xfrm>
              <a:off x="6869182" y="2608914"/>
              <a:ext cx="2207409" cy="392415"/>
            </a:xfrm>
            <a:prstGeom prst="rect">
              <a:avLst/>
            </a:prstGeom>
            <a:solidFill>
              <a:srgbClr val="BAE2D1"/>
            </a:solidFill>
          </p:spPr>
          <p:txBody>
            <a:bodyPr wrap="square">
              <a:spAutoFit/>
            </a:bodyPr>
            <a:lstStyle/>
            <a:p>
              <a:pPr algn="ctr" defTabSz="1219140">
                <a:defRPr/>
              </a:pPr>
              <a:endParaRPr lang="en-US" altLang="ja-JP" sz="400" b="1" kern="1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 defTabSz="1219140">
                <a:defRPr/>
              </a:pPr>
              <a:r>
                <a:rPr lang="en-US" altLang="ja-JP" sz="2400" b="1" kern="100" dirty="0" err="1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Λd</a:t>
              </a:r>
              <a:r>
                <a:rPr lang="en-US" altLang="ja-JP" sz="2400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, Λ</a:t>
              </a:r>
              <a:r>
                <a:rPr lang="en-US" altLang="ja-JP" sz="2400" b="1" kern="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NN </a:t>
              </a:r>
              <a:r>
                <a:rPr lang="en-US" altLang="ja-JP" sz="2400" b="1" kern="100" dirty="0" err="1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Femtoscopy</a:t>
              </a:r>
              <a:endParaRPr lang="ja-JP" altLang="ja-JP" sz="400" b="1" kern="1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44A37415-6EC4-F4E1-302A-F491714EA2E5}"/>
                </a:ext>
              </a:extLst>
            </p:cNvPr>
            <p:cNvSpPr/>
            <p:nvPr/>
          </p:nvSpPr>
          <p:spPr>
            <a:xfrm>
              <a:off x="5314261" y="2614044"/>
              <a:ext cx="1466278" cy="392415"/>
            </a:xfrm>
            <a:prstGeom prst="rect">
              <a:avLst/>
            </a:prstGeom>
            <a:solidFill>
              <a:srgbClr val="C2E49C"/>
            </a:solidFill>
          </p:spPr>
          <p:txBody>
            <a:bodyPr wrap="square">
              <a:spAutoFit/>
            </a:bodyPr>
            <a:lstStyle/>
            <a:p>
              <a:pPr algn="ctr" defTabSz="1219140">
                <a:defRPr/>
              </a:pPr>
              <a:endParaRPr lang="en-US" altLang="ja-JP" sz="400" b="1" kern="1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 defTabSz="1219140">
                <a:defRPr/>
              </a:pPr>
              <a:r>
                <a:rPr lang="en-US" altLang="ja-JP" sz="2400" b="1" kern="100" dirty="0" err="1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Λ</a:t>
              </a:r>
              <a:r>
                <a:rPr lang="en-US" altLang="ja-JP" sz="2400" b="1" kern="100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ja-JP" altLang="en-US" sz="2400" b="1" kern="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ja-JP" sz="2400" b="1" kern="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scattering</a:t>
              </a:r>
              <a:endParaRPr lang="ja-JP" altLang="ja-JP" sz="400" b="1" kern="1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2" name="下矢印 21">
              <a:extLst>
                <a:ext uri="{FF2B5EF4-FFF2-40B4-BE49-F238E27FC236}">
                  <a16:creationId xmlns:a16="http://schemas.microsoft.com/office/drawing/2014/main" id="{34EB6CDD-7A10-E07C-0DE5-0F68B8BF7077}"/>
                </a:ext>
              </a:extLst>
            </p:cNvPr>
            <p:cNvSpPr/>
            <p:nvPr/>
          </p:nvSpPr>
          <p:spPr>
            <a:xfrm>
              <a:off x="7408925" y="3025603"/>
              <a:ext cx="641290" cy="162282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ja-JP" altLang="en-US" sz="240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3" name="下矢印 21">
              <a:extLst>
                <a:ext uri="{FF2B5EF4-FFF2-40B4-BE49-F238E27FC236}">
                  <a16:creationId xmlns:a16="http://schemas.microsoft.com/office/drawing/2014/main" id="{4BC48830-BD91-AF31-4026-70105E73C673}"/>
                </a:ext>
              </a:extLst>
            </p:cNvPr>
            <p:cNvSpPr/>
            <p:nvPr/>
          </p:nvSpPr>
          <p:spPr>
            <a:xfrm>
              <a:off x="5995990" y="3025603"/>
              <a:ext cx="641290" cy="162282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ja-JP" altLang="en-US" sz="240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10" name="下矢印 34">
            <a:extLst>
              <a:ext uri="{FF2B5EF4-FFF2-40B4-BE49-F238E27FC236}">
                <a16:creationId xmlns:a16="http://schemas.microsoft.com/office/drawing/2014/main" id="{C694F3D8-436C-48B4-66A3-5E131536A617}"/>
              </a:ext>
            </a:extLst>
          </p:cNvPr>
          <p:cNvSpPr/>
          <p:nvPr/>
        </p:nvSpPr>
        <p:spPr>
          <a:xfrm rot="7041160" flipV="1">
            <a:off x="3665910" y="2807326"/>
            <a:ext cx="438009" cy="1882517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40">
              <a:defRPr/>
            </a:pPr>
            <a:endParaRPr lang="ja-JP" altLang="en-US" sz="240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342BA0C6-FDB8-4030-08A4-B9CF34A92E1B}"/>
              </a:ext>
            </a:extLst>
          </p:cNvPr>
          <p:cNvGrpSpPr/>
          <p:nvPr/>
        </p:nvGrpSpPr>
        <p:grpSpPr>
          <a:xfrm>
            <a:off x="336845" y="1254230"/>
            <a:ext cx="5540121" cy="2404647"/>
            <a:chOff x="252633" y="940672"/>
            <a:chExt cx="4155091" cy="1803485"/>
          </a:xfrm>
        </p:grpSpPr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BF31707B-7AFC-77DA-9577-DF5C29E36117}"/>
                </a:ext>
              </a:extLst>
            </p:cNvPr>
            <p:cNvSpPr/>
            <p:nvPr/>
          </p:nvSpPr>
          <p:spPr>
            <a:xfrm>
              <a:off x="833908" y="2428734"/>
              <a:ext cx="1406275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40">
                <a:defRPr/>
              </a:pPr>
              <a:r>
                <a:rPr lang="en-US" altLang="ja-JP" sz="2133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(K,K)@</a:t>
              </a:r>
              <a:r>
                <a:rPr lang="en-US" altLang="ja-JP" sz="2133" b="1" kern="100" dirty="0">
                  <a:solidFill>
                    <a:srgbClr val="C00000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J-PARC</a:t>
              </a:r>
              <a:r>
                <a:rPr lang="en-US" altLang="ja-JP" sz="2133" b="1" kern="100" dirty="0">
                  <a:solidFill>
                    <a:srgbClr val="0000FF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27823200-C47E-D390-0D1B-3AA6C8256757}"/>
                </a:ext>
              </a:extLst>
            </p:cNvPr>
            <p:cNvGrpSpPr/>
            <p:nvPr/>
          </p:nvGrpSpPr>
          <p:grpSpPr>
            <a:xfrm>
              <a:off x="304906" y="940672"/>
              <a:ext cx="4102818" cy="1538872"/>
              <a:chOff x="273525" y="959546"/>
              <a:chExt cx="4102818" cy="1538872"/>
            </a:xfrm>
          </p:grpSpPr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959AD438-A2EF-C541-A31D-E5D7E8FDC41D}"/>
                  </a:ext>
                </a:extLst>
              </p:cNvPr>
              <p:cNvGrpSpPr/>
              <p:nvPr/>
            </p:nvGrpSpPr>
            <p:grpSpPr>
              <a:xfrm>
                <a:off x="273525" y="959546"/>
                <a:ext cx="4102818" cy="1538872"/>
                <a:chOff x="273525" y="959546"/>
                <a:chExt cx="4102818" cy="1538872"/>
              </a:xfrm>
            </p:grpSpPr>
            <p:sp>
              <p:nvSpPr>
                <p:cNvPr id="52" name="正方形/長方形 51">
                  <a:extLst>
                    <a:ext uri="{FF2B5EF4-FFF2-40B4-BE49-F238E27FC236}">
                      <a16:creationId xmlns:a16="http://schemas.microsoft.com/office/drawing/2014/main" id="{8EA5A881-C839-55A6-7896-F2BD85AD3608}"/>
                    </a:ext>
                  </a:extLst>
                </p:cNvPr>
                <p:cNvSpPr/>
                <p:nvPr/>
              </p:nvSpPr>
              <p:spPr>
                <a:xfrm>
                  <a:off x="311961" y="1875170"/>
                  <a:ext cx="1952202" cy="623248"/>
                </a:xfrm>
                <a:prstGeom prst="rect">
                  <a:avLst/>
                </a:prstGeom>
                <a:solidFill>
                  <a:srgbClr val="9DEDCD"/>
                </a:solidFill>
              </p:spPr>
              <p:txBody>
                <a:bodyPr wrap="square">
                  <a:spAutoFit/>
                </a:bodyPr>
                <a:lstStyle/>
                <a:p>
                  <a:pPr algn="ctr" defTabSz="1219140">
                    <a:defRPr/>
                  </a:pPr>
                  <a:r>
                    <a:rPr lang="en-US" altLang="ja-JP" sz="2400" b="1" kern="100" dirty="0">
                      <a:solidFill>
                        <a:prstClr val="black"/>
                      </a:solidFill>
                      <a:latin typeface="Calibri" panose="020F0502020204030204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ΞN, ΛΛ </a:t>
                  </a:r>
                  <a:r>
                    <a:rPr lang="en-US" altLang="ja-JP" sz="2400" b="1" kern="100" dirty="0" err="1">
                      <a:solidFill>
                        <a:prstClr val="black"/>
                      </a:solidFill>
                      <a:latin typeface="Calibri" panose="020F0502020204030204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hypernuclear</a:t>
                  </a:r>
                  <a:r>
                    <a:rPr lang="en-US" altLang="ja-JP" sz="2400" b="1" kern="100" dirty="0">
                      <a:solidFill>
                        <a:prstClr val="black"/>
                      </a:solidFill>
                      <a:latin typeface="Calibri" panose="020F0502020204030204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 data</a:t>
                  </a:r>
                </a:p>
              </p:txBody>
            </p:sp>
            <p:sp>
              <p:nvSpPr>
                <p:cNvPr id="56" name="下矢印 34">
                  <a:extLst>
                    <a:ext uri="{FF2B5EF4-FFF2-40B4-BE49-F238E27FC236}">
                      <a16:creationId xmlns:a16="http://schemas.microsoft.com/office/drawing/2014/main" id="{D2CAE0B4-40DA-68CE-2E69-A7C00BD99883}"/>
                    </a:ext>
                  </a:extLst>
                </p:cNvPr>
                <p:cNvSpPr/>
                <p:nvPr/>
              </p:nvSpPr>
              <p:spPr>
                <a:xfrm rot="5400000" flipV="1">
                  <a:off x="2289524" y="2034474"/>
                  <a:ext cx="344504" cy="343102"/>
                </a:xfrm>
                <a:prstGeom prst="downArrow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40">
                    <a:defRPr/>
                  </a:pPr>
                  <a:endParaRPr lang="ja-JP" altLang="en-US" sz="2400">
                    <a:solidFill>
                      <a:prstClr val="white"/>
                    </a:solidFill>
                    <a:latin typeface="Calibri" panose="020F0502020204030204"/>
                    <a:ea typeface="游ゴシック" panose="020B0400000000000000" pitchFamily="50" charset="-128"/>
                  </a:endParaRPr>
                </a:p>
              </p:txBody>
            </p:sp>
            <p:grpSp>
              <p:nvGrpSpPr>
                <p:cNvPr id="21" name="グループ化 20">
                  <a:extLst>
                    <a:ext uri="{FF2B5EF4-FFF2-40B4-BE49-F238E27FC236}">
                      <a16:creationId xmlns:a16="http://schemas.microsoft.com/office/drawing/2014/main" id="{EC04C6CD-15DE-BFBC-0104-738AE15080D3}"/>
                    </a:ext>
                  </a:extLst>
                </p:cNvPr>
                <p:cNvGrpSpPr/>
                <p:nvPr/>
              </p:nvGrpSpPr>
              <p:grpSpPr>
                <a:xfrm>
                  <a:off x="273525" y="959546"/>
                  <a:ext cx="4102818" cy="1498131"/>
                  <a:chOff x="273525" y="959546"/>
                  <a:chExt cx="4102818" cy="1498131"/>
                </a:xfrm>
              </p:grpSpPr>
              <p:sp>
                <p:nvSpPr>
                  <p:cNvPr id="57" name="下矢印 34">
                    <a:extLst>
                      <a:ext uri="{FF2B5EF4-FFF2-40B4-BE49-F238E27FC236}">
                        <a16:creationId xmlns:a16="http://schemas.microsoft.com/office/drawing/2014/main" id="{4E997934-DC26-F139-33BD-0F02F7A630DE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3901166" y="1953557"/>
                    <a:ext cx="562086" cy="388269"/>
                  </a:xfrm>
                  <a:prstGeom prst="downArrow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219140">
                      <a:defRPr/>
                    </a:pPr>
                    <a:endParaRPr lang="ja-JP" altLang="en-US" sz="2400">
                      <a:solidFill>
                        <a:prstClr val="white"/>
                      </a:solidFill>
                      <a:latin typeface="Calibri" panose="020F0502020204030204"/>
                      <a:ea typeface="游ゴシック" panose="020B0400000000000000" pitchFamily="50" charset="-128"/>
                    </a:endParaRPr>
                  </a:p>
                </p:txBody>
              </p:sp>
              <p:grpSp>
                <p:nvGrpSpPr>
                  <p:cNvPr id="19" name="グループ化 18">
                    <a:extLst>
                      <a:ext uri="{FF2B5EF4-FFF2-40B4-BE49-F238E27FC236}">
                        <a16:creationId xmlns:a16="http://schemas.microsoft.com/office/drawing/2014/main" id="{9EA27C57-0141-B4A3-6343-68A6ADA1D741}"/>
                      </a:ext>
                    </a:extLst>
                  </p:cNvPr>
                  <p:cNvGrpSpPr/>
                  <p:nvPr/>
                </p:nvGrpSpPr>
                <p:grpSpPr>
                  <a:xfrm>
                    <a:off x="273525" y="959546"/>
                    <a:ext cx="3714549" cy="1498131"/>
                    <a:chOff x="273525" y="959546"/>
                    <a:chExt cx="3714549" cy="1498131"/>
                  </a:xfrm>
                </p:grpSpPr>
                <p:sp>
                  <p:nvSpPr>
                    <p:cNvPr id="49" name="正方形/長方形 48">
                      <a:extLst>
                        <a:ext uri="{FF2B5EF4-FFF2-40B4-BE49-F238E27FC236}">
                          <a16:creationId xmlns:a16="http://schemas.microsoft.com/office/drawing/2014/main" id="{1D3538C0-6A95-F5EC-4A72-AAC7337504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48503" y="1649908"/>
                      <a:ext cx="1339571" cy="807769"/>
                    </a:xfrm>
                    <a:prstGeom prst="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 w="28575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 defTabSz="1219140">
                        <a:defRPr/>
                      </a:pPr>
                      <a:r>
                        <a:rPr lang="en-US" altLang="ja-JP" sz="2133" b="1" kern="100" dirty="0">
                          <a:solidFill>
                            <a:prstClr val="black"/>
                          </a:solidFill>
                          <a:latin typeface="Calibri" panose="020F0502020204030204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Calc. of </a:t>
                      </a:r>
                      <a:r>
                        <a:rPr lang="en-US" altLang="ja-JP" sz="2133" b="1" kern="100" dirty="0" err="1">
                          <a:solidFill>
                            <a:prstClr val="black"/>
                          </a:solidFill>
                          <a:latin typeface="Calibri" panose="020F0502020204030204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hypernuclear</a:t>
                      </a:r>
                      <a:r>
                        <a:rPr lang="en-US" altLang="ja-JP" sz="2133" b="1" kern="100" dirty="0">
                          <a:solidFill>
                            <a:prstClr val="black"/>
                          </a:solidFill>
                          <a:latin typeface="Calibri" panose="020F0502020204030204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 Structure</a:t>
                      </a:r>
                      <a:endParaRPr lang="ja-JP" altLang="ja-JP" sz="2133" b="1" kern="100" dirty="0">
                        <a:solidFill>
                          <a:prstClr val="black"/>
                        </a:solidFill>
                        <a:latin typeface="Calibri" panose="020F0502020204030204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1" name="正方形/長方形 50">
                      <a:extLst>
                        <a:ext uri="{FF2B5EF4-FFF2-40B4-BE49-F238E27FC236}">
                          <a16:creationId xmlns:a16="http://schemas.microsoft.com/office/drawing/2014/main" id="{83170980-1AC9-AFCB-779C-112E23D40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25" y="959546"/>
                      <a:ext cx="2020164" cy="623247"/>
                    </a:xfrm>
                    <a:prstGeom prst="rect">
                      <a:avLst/>
                    </a:prstGeom>
                    <a:solidFill>
                      <a:srgbClr val="9DEDCD"/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pPr algn="ctr" defTabSz="1219140">
                        <a:defRPr/>
                      </a:pPr>
                      <a:r>
                        <a:rPr lang="en-US" altLang="ja-JP" sz="2400" b="1" kern="100" dirty="0">
                          <a:solidFill>
                            <a:prstClr val="black"/>
                          </a:solidFill>
                          <a:latin typeface="Calibri" panose="020F0502020204030204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Precise light Λ</a:t>
                      </a:r>
                    </a:p>
                    <a:p>
                      <a:pPr algn="ctr" defTabSz="1219140">
                        <a:defRPr/>
                      </a:pPr>
                      <a:r>
                        <a:rPr lang="en-US" altLang="ja-JP" sz="2400" b="1" kern="100" dirty="0">
                          <a:solidFill>
                            <a:prstClr val="black"/>
                          </a:solidFill>
                          <a:latin typeface="Calibri" panose="020F0502020204030204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Hypernuclear data</a:t>
                      </a:r>
                    </a:p>
                  </p:txBody>
                </p:sp>
              </p:grpSp>
            </p:grpSp>
          </p:grpSp>
          <p:sp>
            <p:nvSpPr>
              <p:cNvPr id="20" name="下矢印 34">
                <a:extLst>
                  <a:ext uri="{FF2B5EF4-FFF2-40B4-BE49-F238E27FC236}">
                    <a16:creationId xmlns:a16="http://schemas.microsoft.com/office/drawing/2014/main" id="{54979A6F-E65B-BF02-BA90-4F51E70507DC}"/>
                  </a:ext>
                </a:extLst>
              </p:cNvPr>
              <p:cNvSpPr/>
              <p:nvPr/>
            </p:nvSpPr>
            <p:spPr>
              <a:xfrm rot="7212749" flipV="1">
                <a:off x="2309064" y="1530196"/>
                <a:ext cx="344504" cy="343102"/>
              </a:xfrm>
              <a:prstGeom prst="downArrow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40">
                  <a:defRPr/>
                </a:pPr>
                <a:endParaRPr lang="ja-JP" altLang="en-US" sz="2400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33BC1241-A35B-6249-8B91-55968A2CCAAD}"/>
                </a:ext>
              </a:extLst>
            </p:cNvPr>
            <p:cNvSpPr txBox="1"/>
            <p:nvPr/>
          </p:nvSpPr>
          <p:spPr>
            <a:xfrm>
              <a:off x="252633" y="1501232"/>
              <a:ext cx="2204515" cy="3154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40">
                <a:defRPr/>
              </a:pPr>
              <a:r>
                <a:rPr lang="en-US" altLang="ja-JP" sz="2133" b="1" kern="1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@</a:t>
              </a:r>
              <a:r>
                <a:rPr lang="en-US" altLang="ja-JP" sz="2133" b="1" kern="100" dirty="0">
                  <a:solidFill>
                    <a:srgbClr val="C00000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J-PARC</a:t>
              </a:r>
              <a:r>
                <a:rPr lang="en-US" altLang="ja-JP" sz="2133" b="1" kern="100">
                  <a:solidFill>
                    <a:srgbClr val="0000FF"/>
                  </a:solidFill>
                  <a:latin typeface="Calibri" panose="020F0502020204030204"/>
                  <a:ea typeface="游ゴシック" panose="020B0400000000000000" pitchFamily="50" charset="-128"/>
                  <a:cs typeface="Times New Roman" panose="02020603050405020304" pitchFamily="18" charset="0"/>
                </a:rPr>
                <a:t>, STAR,ALICE,…</a:t>
              </a:r>
              <a:endParaRPr lang="en-US" altLang="ja-JP" sz="2133" b="1" kern="100" dirty="0">
                <a:solidFill>
                  <a:srgbClr val="0000FF"/>
                </a:solidFill>
                <a:latin typeface="Calibri" panose="020F0502020204030204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7553B60C-539C-A951-0DDB-FEA7E9DE690E}"/>
              </a:ext>
            </a:extLst>
          </p:cNvPr>
          <p:cNvGrpSpPr/>
          <p:nvPr/>
        </p:nvGrpSpPr>
        <p:grpSpPr>
          <a:xfrm>
            <a:off x="406542" y="629669"/>
            <a:ext cx="7171871" cy="4345264"/>
            <a:chOff x="138538" y="485392"/>
            <a:chExt cx="5378903" cy="3258948"/>
          </a:xfrm>
        </p:grpSpPr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0943A2C9-2AEF-DC33-D956-0A0EC0692C47}"/>
                </a:ext>
              </a:extLst>
            </p:cNvPr>
            <p:cNvSpPr/>
            <p:nvPr/>
          </p:nvSpPr>
          <p:spPr>
            <a:xfrm>
              <a:off x="2622092" y="485392"/>
              <a:ext cx="2895349" cy="819994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124933" name="楕円 124932">
              <a:extLst>
                <a:ext uri="{FF2B5EF4-FFF2-40B4-BE49-F238E27FC236}">
                  <a16:creationId xmlns:a16="http://schemas.microsoft.com/office/drawing/2014/main" id="{49EC6644-FD71-B708-334E-23C0281E84B1}"/>
                </a:ext>
              </a:extLst>
            </p:cNvPr>
            <p:cNvSpPr/>
            <p:nvPr/>
          </p:nvSpPr>
          <p:spPr>
            <a:xfrm>
              <a:off x="138538" y="718839"/>
              <a:ext cx="2793218" cy="3025501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F3E9231-5C53-4DF5-B706-AE2A484BB005}"/>
              </a:ext>
            </a:extLst>
          </p:cNvPr>
          <p:cNvSpPr/>
          <p:nvPr/>
        </p:nvSpPr>
        <p:spPr>
          <a:xfrm>
            <a:off x="11420207" y="-79474"/>
            <a:ext cx="35618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latin typeface="Arial"/>
                <a:ea typeface="ＭＳ Ｐゴシック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34616621"/>
      </p:ext>
    </p:extLst>
  </p:cSld>
  <p:clrMapOvr>
    <a:masterClrMapping/>
  </p:clrMapOvr>
  <p:transition spd="slow" advTm="81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6" grpId="0" animBg="1"/>
      <p:bldP spid="47" grpId="0" animBg="1"/>
      <p:bldP spid="5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804BA-44AA-5582-38ED-CE4A799F7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テキスト ボックス 5">
            <a:extLst>
              <a:ext uri="{FF2B5EF4-FFF2-40B4-BE49-F238E27FC236}">
                <a16:creationId xmlns:a16="http://schemas.microsoft.com/office/drawing/2014/main" id="{A1C4753B-1D68-64B9-8B1C-9E9797850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574" y="1931361"/>
            <a:ext cx="9456852" cy="3703643"/>
          </a:xfrm>
          <a:prstGeom prst="rect">
            <a:avLst/>
          </a:prstGeom>
          <a:solidFill>
            <a:srgbClr val="FFFF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33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4800" b="1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ja-JP" sz="4800" b="1">
                <a:latin typeface="Arial"/>
              </a:rPr>
              <a:t>. </a:t>
            </a:r>
            <a:r>
              <a:rPr lang="en-US" altLang="ja-JP" sz="4800" b="1">
                <a:latin typeface="Arial"/>
                <a:ea typeface="ＭＳ Ｐゴシック"/>
              </a:rPr>
              <a:t>Present status of hypernuclear experiments</a:t>
            </a:r>
          </a:p>
          <a:p>
            <a:pPr algn="ctr" defTabSz="91433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4800" b="1" dirty="0">
              <a:solidFill>
                <a:srgbClr val="000000"/>
              </a:solidFill>
              <a:latin typeface="Arial"/>
            </a:endParaRPr>
          </a:p>
          <a:p>
            <a:pPr algn="ctr" defTabSz="91433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4800" b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2.1 </a:t>
            </a:r>
            <a:r>
              <a:rPr lang="ja-JP" altLang="en-US" sz="4800" b="1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 </a:t>
            </a:r>
            <a:r>
              <a:rPr lang="en-US" altLang="ja-JP" sz="4800" b="1">
                <a:solidFill>
                  <a:srgbClr val="000000"/>
                </a:solidFill>
              </a:rPr>
              <a:t>Light hypernuclei</a:t>
            </a:r>
            <a:endParaRPr lang="en-US" altLang="ja-JP" sz="4800" b="1" dirty="0">
              <a:solidFill>
                <a:srgbClr val="000000"/>
              </a:solidFill>
            </a:endParaRPr>
          </a:p>
          <a:p>
            <a:pPr algn="ctr" defTabSz="91433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4267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0483908"/>
      </p:ext>
    </p:extLst>
  </p:cSld>
  <p:clrMapOvr>
    <a:masterClrMapping/>
  </p:clrMapOvr>
  <p:transition spd="slow" advTm="52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8D43D85-1207-491D-8D21-20EAE57324AA}"/>
              </a:ext>
            </a:extLst>
          </p:cNvPr>
          <p:cNvSpPr txBox="1"/>
          <p:nvPr/>
        </p:nvSpPr>
        <p:spPr>
          <a:xfrm>
            <a:off x="710499" y="20533"/>
            <a:ext cx="11001197" cy="802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267"/>
              </a:lnSpc>
              <a:spcAft>
                <a:spcPts val="400"/>
              </a:spcAft>
            </a:pPr>
            <a:r>
              <a:rPr lang="en-US" altLang="ja-JP" sz="3600" b="1" u="sng" dirty="0"/>
              <a:t>Hypertriton (</a:t>
            </a:r>
            <a:r>
              <a:rPr lang="en-US" altLang="ja-JP" sz="3600" b="1" u="sng" baseline="30000" dirty="0"/>
              <a:t>3</a:t>
            </a:r>
            <a:r>
              <a:rPr lang="en-US" altLang="ja-JP" sz="3600" b="1" u="sng" baseline="-25000" dirty="0">
                <a:latin typeface="Symbol" panose="05050102010706020507" pitchFamily="18" charset="2"/>
              </a:rPr>
              <a:t>L</a:t>
            </a:r>
            <a:r>
              <a:rPr lang="en-US" altLang="ja-JP" sz="3600" b="1" u="sng" dirty="0"/>
              <a:t>H): benchmark for YN interaction</a:t>
            </a:r>
            <a:endParaRPr lang="en-US" altLang="ja-JP" sz="3600" b="1" u="sng" dirty="0">
              <a:latin typeface="Symbol" panose="05050102010706020507" pitchFamily="18" charset="2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88536"/>
              </p:ext>
            </p:extLst>
          </p:nvPr>
        </p:nvGraphicFramePr>
        <p:xfrm>
          <a:off x="3706700" y="1489693"/>
          <a:ext cx="8387408" cy="5279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771">
                  <a:extLst>
                    <a:ext uri="{9D8B030D-6E8A-4147-A177-3AD203B41FA5}">
                      <a16:colId xmlns:a16="http://schemas.microsoft.com/office/drawing/2014/main" val="21279682"/>
                    </a:ext>
                  </a:extLst>
                </a:gridCol>
                <a:gridCol w="1644589">
                  <a:extLst>
                    <a:ext uri="{9D8B030D-6E8A-4147-A177-3AD203B41FA5}">
                      <a16:colId xmlns:a16="http://schemas.microsoft.com/office/drawing/2014/main" val="22456007"/>
                    </a:ext>
                  </a:extLst>
                </a:gridCol>
                <a:gridCol w="1571497">
                  <a:extLst>
                    <a:ext uri="{9D8B030D-6E8A-4147-A177-3AD203B41FA5}">
                      <a16:colId xmlns:a16="http://schemas.microsoft.com/office/drawing/2014/main" val="1986251025"/>
                    </a:ext>
                  </a:extLst>
                </a:gridCol>
                <a:gridCol w="1730503">
                  <a:extLst>
                    <a:ext uri="{9D8B030D-6E8A-4147-A177-3AD203B41FA5}">
                      <a16:colId xmlns:a16="http://schemas.microsoft.com/office/drawing/2014/main" val="372358908"/>
                    </a:ext>
                  </a:extLst>
                </a:gridCol>
                <a:gridCol w="1851048">
                  <a:extLst>
                    <a:ext uri="{9D8B030D-6E8A-4147-A177-3AD203B41FA5}">
                      <a16:colId xmlns:a16="http://schemas.microsoft.com/office/drawing/2014/main" val="3767962445"/>
                    </a:ext>
                  </a:extLst>
                </a:gridCol>
              </a:tblGrid>
              <a:tr h="5436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</a:rPr>
                        <a:t>Experiment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</a:rPr>
                        <a:t>Reaction</a:t>
                      </a:r>
                      <a:endParaRPr kumimoji="1" lang="ja-JP" alt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kumimoji="1" lang="ja-JP" alt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t </a:t>
                      </a:r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en-US" altLang="ja-JP" sz="21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2100" baseline="-250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H) 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en-US" altLang="ja-JP" sz="1600" dirty="0" err="1">
                          <a:solidFill>
                            <a:schemeClr val="tx1"/>
                          </a:solidFill>
                        </a:rPr>
                        <a:t>ps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kumimoji="1" lang="en-US" altLang="ja-JP" sz="2100" baseline="-250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en-US" altLang="ja-JP" sz="21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2100" baseline="-250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H) 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keV]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91281562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en-US" altLang="ja-JP" sz="1900" b="1" dirty="0"/>
                        <a:t>STAR</a:t>
                      </a:r>
                      <a:endParaRPr kumimoji="1" lang="ja-JP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 (</a:t>
                      </a:r>
                      <a:r>
                        <a:rPr kumimoji="1" lang="en-US" altLang="ja-JP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Au+Au</a:t>
                      </a:r>
                      <a:r>
                        <a:rPr kumimoji="1" lang="en-US" altLang="ja-JP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r>
                        <a:rPr kumimoji="1" lang="en-US" altLang="ja-JP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s=3GeV</a:t>
                      </a:r>
                      <a:endParaRPr kumimoji="1" lang="ja-JP" alt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decay length</a:t>
                      </a:r>
                      <a:endParaRPr kumimoji="1" lang="ja-JP" altLang="en-US" sz="16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dirty="0"/>
                        <a:t>inv. mass</a:t>
                      </a:r>
                      <a:endParaRPr kumimoji="1" lang="ja-JP" alt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221±15±19</a:t>
                      </a:r>
                      <a:endParaRPr kumimoji="1" lang="ja-JP" alt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1" lang="en-US" altLang="ja-JP" sz="16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1" lang="en-US" altLang="ja-JP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41±0</a:t>
                      </a:r>
                      <a:r>
                        <a:rPr kumimoji="1" lang="en-US" altLang="ja-JP" sz="16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1" lang="en-US" altLang="ja-JP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12±0</a:t>
                      </a:r>
                      <a:r>
                        <a:rPr kumimoji="1" lang="en-US" altLang="ja-JP" sz="16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1" lang="en-US" altLang="ja-JP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35006015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en-US" altLang="ja-JP" sz="1900" b="1" dirty="0"/>
                        <a:t>ALICE</a:t>
                      </a:r>
                      <a:endParaRPr kumimoji="1" lang="ja-JP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900" dirty="0"/>
                        <a:t>HI </a:t>
                      </a:r>
                      <a:r>
                        <a:rPr kumimoji="1" lang="en-US" altLang="ja-JP" sz="1500" dirty="0"/>
                        <a:t>(</a:t>
                      </a:r>
                      <a:r>
                        <a:rPr kumimoji="1" lang="en-US" altLang="ja-JP" sz="1500" dirty="0" err="1"/>
                        <a:t>Pb+Pb</a:t>
                      </a:r>
                      <a:r>
                        <a:rPr kumimoji="1" lang="en-US" altLang="ja-JP" sz="1500" dirty="0"/>
                        <a:t>)</a:t>
                      </a:r>
                    </a:p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r>
                        <a:rPr kumimoji="1" lang="en-US" altLang="ja-JP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s=5TeV</a:t>
                      </a:r>
                      <a:endParaRPr kumimoji="1" lang="ja-JP" altLang="en-US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decay length</a:t>
                      </a:r>
                      <a:endParaRPr kumimoji="1" lang="ja-JP" altLang="en-US" sz="1600" dirty="0"/>
                    </a:p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inv. mass</a:t>
                      </a:r>
                      <a:endParaRPr kumimoji="1" lang="ja-JP" alt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  <a:r>
                        <a:rPr kumimoji="1" lang="en-US" altLang="ja-JP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kumimoji="1" lang="en-US" altLang="ja-JP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kumimoji="1" lang="en-US" altLang="ja-JP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kumimoji="1" lang="en-US" altLang="ja-JP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0.102±0.063</a:t>
                      </a:r>
                    </a:p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±0.067</a:t>
                      </a:r>
                      <a:endParaRPr kumimoji="1" lang="en-US" altLang="ja-JP" sz="1600" i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24369803"/>
                  </a:ext>
                </a:extLst>
              </a:tr>
              <a:tr h="64186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en-US" altLang="ja-JP" sz="1900" b="1" dirty="0"/>
                        <a:t>HADES</a:t>
                      </a:r>
                      <a:endParaRPr kumimoji="1" lang="ja-JP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900" dirty="0"/>
                        <a:t>HI</a:t>
                      </a:r>
                      <a:r>
                        <a:rPr kumimoji="1" lang="en-US" altLang="ja-JP" sz="1900" baseline="0" dirty="0"/>
                        <a:t> (</a:t>
                      </a:r>
                      <a:r>
                        <a:rPr kumimoji="1" lang="en-US" altLang="ja-JP" sz="1500" dirty="0" err="1"/>
                        <a:t>Ag+Ag</a:t>
                      </a:r>
                      <a:r>
                        <a:rPr kumimoji="1" lang="en-US" altLang="ja-JP" sz="1500" dirty="0"/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500" dirty="0"/>
                        <a:t>√</a:t>
                      </a:r>
                      <a:r>
                        <a:rPr kumimoji="1" lang="en-US" altLang="ja-JP" sz="1500" dirty="0"/>
                        <a:t>s=2.55GeV</a:t>
                      </a:r>
                      <a:endParaRPr kumimoji="1" lang="ja-JP" altLang="en-US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decay length</a:t>
                      </a:r>
                      <a:endParaRPr kumimoji="1" lang="ja-JP" alt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b="0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239±23±18</a:t>
                      </a:r>
                      <a:r>
                        <a:rPr kumimoji="1" lang="en-US" altLang="ja-JP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/>
                        <a:t>-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55087440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en-US" altLang="ja-JP" sz="1900" b="1" dirty="0"/>
                        <a:t>WASA-FRS</a:t>
                      </a:r>
                      <a:endParaRPr kumimoji="1" lang="ja-JP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1" lang="en-US" altLang="ja-JP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Li+</a:t>
                      </a:r>
                      <a:r>
                        <a:rPr kumimoji="1" lang="en-US" altLang="ja-JP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500" dirty="0"/>
                        <a:t>2GeVA</a:t>
                      </a:r>
                      <a:endParaRPr kumimoji="1" lang="ja-JP" alt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decay length</a:t>
                      </a:r>
                      <a:endParaRPr kumimoji="1" lang="ja-JP" alt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under analysis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under analysis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60840755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en-US" altLang="ja-JP" sz="1900" b="1" dirty="0"/>
                        <a:t>  J-PARC E73</a:t>
                      </a:r>
                      <a:endParaRPr kumimoji="1" lang="ja-JP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900" baseline="30000" dirty="0"/>
                        <a:t>3,4</a:t>
                      </a:r>
                      <a:r>
                        <a:rPr kumimoji="1" lang="en-US" altLang="ja-JP" sz="1900" dirty="0"/>
                        <a:t>He(K</a:t>
                      </a:r>
                      <a:r>
                        <a:rPr kumimoji="1" lang="en-US" altLang="ja-JP" sz="1900" baseline="30000" dirty="0"/>
                        <a:t>-</a:t>
                      </a:r>
                      <a:r>
                        <a:rPr kumimoji="1" lang="en-US" altLang="ja-JP" sz="1900" dirty="0"/>
                        <a:t>,</a:t>
                      </a:r>
                      <a:r>
                        <a:rPr kumimoji="1" lang="en-US" altLang="ja-JP" sz="1900" dirty="0">
                          <a:latin typeface="Symbol" panose="05050102010706020507" pitchFamily="18" charset="2"/>
                        </a:rPr>
                        <a:t>p</a:t>
                      </a:r>
                      <a:r>
                        <a:rPr kumimoji="1" lang="en-US" altLang="ja-JP" sz="1900" baseline="30000" dirty="0"/>
                        <a:t>0</a:t>
                      </a:r>
                      <a:r>
                        <a:rPr kumimoji="1" lang="en-US" altLang="ja-JP" sz="1900" dirty="0"/>
                        <a:t>)</a:t>
                      </a:r>
                      <a:endParaRPr kumimoji="1" lang="ja-JP" alt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dirty="0"/>
                        <a:t>decay</a:t>
                      </a:r>
                      <a:r>
                        <a:rPr kumimoji="1" lang="en-US" altLang="ja-JP" sz="1600" baseline="0" dirty="0"/>
                        <a:t> </a:t>
                      </a:r>
                      <a:r>
                        <a:rPr kumimoji="1" lang="en-US" altLang="ja-JP" sz="1600" dirty="0">
                          <a:latin typeface="Symbol" panose="05050102010706020507" pitchFamily="18" charset="2"/>
                        </a:rPr>
                        <a:t>p</a:t>
                      </a:r>
                      <a:r>
                        <a:rPr kumimoji="1" lang="en-US" altLang="ja-JP" sz="1600" baseline="30000" dirty="0"/>
                        <a:t>- </a:t>
                      </a:r>
                      <a:r>
                        <a:rPr kumimoji="1" lang="en-US" altLang="ja-JP" sz="1600" baseline="0" dirty="0"/>
                        <a:t>timing</a:t>
                      </a:r>
                      <a:endParaRPr kumimoji="1" lang="ja-JP" alt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dirty="0"/>
                        <a:t>Under analysis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2100" dirty="0"/>
                        <a:t>-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79191896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en-US" altLang="ja-JP" sz="1900" b="1" dirty="0"/>
                        <a:t>J-PARC</a:t>
                      </a:r>
                      <a:r>
                        <a:rPr kumimoji="1" lang="en-US" altLang="ja-JP" sz="1900" b="1" baseline="0" dirty="0"/>
                        <a:t> E07</a:t>
                      </a:r>
                      <a:endParaRPr kumimoji="1" lang="ja-JP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dirty="0"/>
                        <a:t>K</a:t>
                      </a:r>
                      <a:r>
                        <a:rPr kumimoji="1" lang="en-US" altLang="ja-JP" sz="1600" baseline="30000" dirty="0"/>
                        <a:t>-</a:t>
                      </a:r>
                      <a:r>
                        <a:rPr kumimoji="1" lang="en-US" altLang="ja-JP" sz="1600" dirty="0"/>
                        <a:t> on emulsion</a:t>
                      </a:r>
                      <a:endParaRPr kumimoji="1" lang="ja-JP" alt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dirty="0"/>
                        <a:t>decay energy</a:t>
                      </a:r>
                      <a:endParaRPr kumimoji="1" lang="ja-JP" alt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-</a:t>
                      </a:r>
                      <a:endParaRPr kumimoji="1" lang="ja-JP" altLang="en-US" sz="16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>
                          <a:solidFill>
                            <a:srgbClr val="C00000"/>
                          </a:solidFill>
                        </a:rPr>
                        <a:t>0.23±0.11</a:t>
                      </a:r>
                    </a:p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>
                          <a:solidFill>
                            <a:srgbClr val="C00000"/>
                          </a:solidFill>
                        </a:rPr>
                        <a:t>±0.05</a:t>
                      </a:r>
                      <a:endParaRPr kumimoji="1" lang="ja-JP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74532609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marL="0" marR="0" lvl="0" indent="0" algn="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900" b="1" dirty="0"/>
                        <a:t>MAMI</a:t>
                      </a:r>
                      <a:endParaRPr kumimoji="1" lang="ja-JP" altLang="en-US" sz="1900" b="1" dirty="0"/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900" baseline="30000" dirty="0"/>
                        <a:t>7</a:t>
                      </a:r>
                      <a:r>
                        <a:rPr kumimoji="1" lang="en-US" altLang="ja-JP" sz="1900" dirty="0"/>
                        <a:t>Li(</a:t>
                      </a:r>
                      <a:r>
                        <a:rPr kumimoji="1" lang="en-US" altLang="ja-JP" sz="1900" dirty="0" err="1"/>
                        <a:t>e,K</a:t>
                      </a:r>
                      <a:r>
                        <a:rPr kumimoji="1" lang="en-US" altLang="ja-JP" sz="1900" baseline="30000" dirty="0"/>
                        <a:t>+</a:t>
                      </a:r>
                      <a:r>
                        <a:rPr kumimoji="1" lang="en-US" altLang="ja-JP" sz="1900" dirty="0"/>
                        <a:t>)</a:t>
                      </a:r>
                      <a:endParaRPr kumimoji="1" lang="ja-JP" altLang="en-US" sz="1900" dirty="0"/>
                    </a:p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decay </a:t>
                      </a:r>
                      <a:r>
                        <a:rPr kumimoji="1" lang="en-US" altLang="ja-JP" sz="1600" dirty="0">
                          <a:latin typeface="Symbol" panose="05050102010706020507" pitchFamily="18" charset="2"/>
                        </a:rPr>
                        <a:t>p</a:t>
                      </a:r>
                      <a:r>
                        <a:rPr kumimoji="1" lang="en-US" altLang="ja-JP" sz="1600" baseline="30000" dirty="0"/>
                        <a:t>-</a:t>
                      </a:r>
                      <a:r>
                        <a:rPr kumimoji="1" lang="en-US" altLang="ja-JP" sz="1600" dirty="0"/>
                        <a:t> momentum</a:t>
                      </a:r>
                      <a:endParaRPr kumimoji="1" lang="ja-JP" alt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-</a:t>
                      </a:r>
                      <a:endParaRPr kumimoji="1" lang="ja-JP" altLang="en-US" sz="1600" dirty="0"/>
                    </a:p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data coming</a:t>
                      </a:r>
                      <a:endParaRPr kumimoji="1" lang="ja-JP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36856436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8CE04A-9E98-49E6-3118-F1404A2060D4}"/>
              </a:ext>
            </a:extLst>
          </p:cNvPr>
          <p:cNvSpPr txBox="1"/>
          <p:nvPr/>
        </p:nvSpPr>
        <p:spPr>
          <a:xfrm>
            <a:off x="54942" y="2354211"/>
            <a:ext cx="38177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ja-JP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long believed:  </a:t>
            </a:r>
          </a:p>
          <a:p>
            <a:pPr>
              <a:buClr>
                <a:srgbClr val="C00000"/>
              </a:buClr>
            </a:pPr>
            <a:r>
              <a:rPr lang="en-US" altLang="ja-JP" sz="2000"/>
              <a:t>     </a:t>
            </a:r>
            <a:r>
              <a:rPr lang="en-US" altLang="ja-JP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ja-JP" sz="2000" baseline="-25000">
                <a:latin typeface="Symbol" panose="05050102010706020507" pitchFamily="18" charset="2"/>
              </a:rPr>
              <a:t>L</a:t>
            </a:r>
            <a:r>
              <a:rPr lang="en-US" altLang="ja-JP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 130 keV (old emulsion)</a:t>
            </a:r>
          </a:p>
          <a:p>
            <a:pPr>
              <a:buClr>
                <a:srgbClr val="C00000"/>
              </a:buClr>
            </a:pPr>
            <a:r>
              <a:rPr lang="en-US" altLang="ja-JP" sz="2000"/>
              <a:t>     =&gt;</a:t>
            </a:r>
            <a:r>
              <a:rPr lang="ja-JP" altLang="en-US" sz="2000"/>
              <a:t> </a:t>
            </a:r>
            <a:r>
              <a:rPr lang="en-US" altLang="ja-JP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radius ~(2</a:t>
            </a:r>
            <a:r>
              <a:rPr lang="en-US" altLang="ja-JP" sz="200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ja-JP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ja-JP" sz="2000" baseline="-2500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ja-JP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ja-JP" sz="2000" baseline="30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-1/2</a:t>
            </a:r>
            <a:r>
              <a:rPr lang="en-US" altLang="ja-JP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~ 15 fm             </a:t>
            </a:r>
          </a:p>
          <a:p>
            <a:pPr>
              <a:buClr>
                <a:srgbClr val="C00000"/>
              </a:buClr>
            </a:pPr>
            <a:r>
              <a:rPr lang="en-US" altLang="ja-JP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=&gt;  </a:t>
            </a:r>
            <a:r>
              <a:rPr lang="en-US" altLang="ja-JP" sz="2000">
                <a:latin typeface="Symbol" panose="05050102010706020507" pitchFamily="18" charset="2"/>
                <a:sym typeface="Wingdings" panose="05000000000000000000" pitchFamily="2" charset="2"/>
              </a:rPr>
              <a:t>t </a:t>
            </a:r>
            <a:r>
              <a:rPr lang="en-US" altLang="ja-JP" sz="2000">
                <a:sym typeface="Wingdings" panose="05000000000000000000" pitchFamily="2" charset="2"/>
              </a:rPr>
              <a:t>~ </a:t>
            </a:r>
            <a:r>
              <a:rPr lang="en-US" altLang="ja-JP" sz="200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altLang="ja-JP" sz="2000" baseline="-25000">
                <a:latin typeface="Symbol" panose="05050102010706020507" pitchFamily="18" charset="2"/>
              </a:rPr>
              <a:t>L(</a:t>
            </a:r>
            <a:r>
              <a:rPr lang="en-US" altLang="ja-JP" sz="2000" baseline="-25000">
                <a:sym typeface="Wingdings" panose="05000000000000000000" pitchFamily="2" charset="2"/>
              </a:rPr>
              <a:t>free)</a:t>
            </a:r>
            <a:r>
              <a:rPr lang="en-US" altLang="ja-JP" sz="2000">
                <a:sym typeface="Wingdings" panose="05000000000000000000" pitchFamily="2" charset="2"/>
              </a:rPr>
              <a:t> </a:t>
            </a:r>
            <a:r>
              <a:rPr lang="en-US" altLang="ja-JP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(263 ps)</a:t>
            </a:r>
            <a:endParaRPr lang="en-US" altLang="ja-JP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3CBE282-ABEA-F08F-4F0A-1725441D4459}"/>
              </a:ext>
            </a:extLst>
          </p:cNvPr>
          <p:cNvSpPr txBox="1"/>
          <p:nvPr/>
        </p:nvSpPr>
        <p:spPr>
          <a:xfrm>
            <a:off x="6308900" y="1069129"/>
            <a:ext cx="540279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133" b="1" dirty="0"/>
              <a:t>New data </a:t>
            </a:r>
            <a:r>
              <a:rPr lang="en-US" altLang="ja-JP" sz="2133" b="1"/>
              <a:t>after 2018 </a:t>
            </a:r>
            <a:endParaRPr lang="ja-JP" altLang="en-US" sz="2133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7EA40E-D5E2-F2C9-1503-B1DE0AB3F87E}"/>
              </a:ext>
            </a:extLst>
          </p:cNvPr>
          <p:cNvSpPr txBox="1"/>
          <p:nvPr/>
        </p:nvSpPr>
        <p:spPr>
          <a:xfrm>
            <a:off x="85594" y="3940814"/>
            <a:ext cx="36790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spcBef>
                <a:spcPts val="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Previous data of </a:t>
            </a:r>
            <a:r>
              <a:rPr lang="en-US" altLang="ja-JP" sz="2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much shorter than  </a:t>
            </a:r>
            <a:r>
              <a:rPr lang="en-US" altLang="ja-JP" sz="2000" dirty="0" err="1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ja-JP" sz="2000" baseline="-25000" dirty="0" err="1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ja-JP" sz="2000" baseline="-25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(free), look inconsistent with the small B</a:t>
            </a:r>
            <a:r>
              <a:rPr lang="en-US" altLang="ja-JP" sz="2000" baseline="-25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694A0E1-B7FE-761E-5C26-072055687513}"/>
              </a:ext>
            </a:extLst>
          </p:cNvPr>
          <p:cNvSpPr txBox="1"/>
          <p:nvPr/>
        </p:nvSpPr>
        <p:spPr>
          <a:xfrm>
            <a:off x="97892" y="5064697"/>
            <a:ext cx="36175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spcBef>
                <a:spcPts val="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ja-JP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Hypertriton’s B</a:t>
            </a:r>
            <a:r>
              <a:rPr lang="en-US" altLang="ja-JP" sz="2000" baseline="-2500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ja-JP" sz="200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an important benchmark for </a:t>
            </a:r>
            <a:r>
              <a:rPr lang="en-US" altLang="ja-JP" sz="200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ja-JP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interaction in free space (but with a little effect of </a:t>
            </a:r>
            <a:r>
              <a:rPr lang="en-US" altLang="ja-JP" sz="2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NN 3BF.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0F5DC8-BD51-67F1-4C70-2D9B30F40306}"/>
              </a:ext>
            </a:extLst>
          </p:cNvPr>
          <p:cNvGrpSpPr/>
          <p:nvPr/>
        </p:nvGrpSpPr>
        <p:grpSpPr>
          <a:xfrm>
            <a:off x="552850" y="547008"/>
            <a:ext cx="2116830" cy="2123168"/>
            <a:chOff x="7138766" y="359805"/>
            <a:chExt cx="2116830" cy="212316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5552B55-D0F5-7699-D809-95EA893CBA04}"/>
                </a:ext>
              </a:extLst>
            </p:cNvPr>
            <p:cNvSpPr/>
            <p:nvPr/>
          </p:nvSpPr>
          <p:spPr>
            <a:xfrm>
              <a:off x="7784970" y="1232598"/>
              <a:ext cx="236247" cy="226797"/>
            </a:xfrm>
            <a:prstGeom prst="ellipse">
              <a:avLst/>
            </a:prstGeom>
            <a:gradFill flip="none" rotWithShape="1">
              <a:gsLst>
                <a:gs pos="56000">
                  <a:srgbClr val="4141FF"/>
                </a:gs>
                <a:gs pos="0">
                  <a:schemeClr val="bg1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C01F4E02-ADC9-424C-B784-976BACD3E063}"/>
                </a:ext>
              </a:extLst>
            </p:cNvPr>
            <p:cNvSpPr/>
            <p:nvPr/>
          </p:nvSpPr>
          <p:spPr>
            <a:xfrm>
              <a:off x="8028838" y="1079775"/>
              <a:ext cx="236247" cy="226797"/>
            </a:xfrm>
            <a:prstGeom prst="ellipse">
              <a:avLst/>
            </a:prstGeom>
            <a:gradFill flip="none" rotWithShape="1">
              <a:gsLst>
                <a:gs pos="42000">
                  <a:srgbClr val="20874F"/>
                </a:gs>
                <a:gs pos="98000">
                  <a:srgbClr val="007635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333DCBE6-0C22-8A75-0717-E9BCC1CBE593}"/>
                </a:ext>
              </a:extLst>
            </p:cNvPr>
            <p:cNvSpPr/>
            <p:nvPr/>
          </p:nvSpPr>
          <p:spPr>
            <a:xfrm>
              <a:off x="7138766" y="359805"/>
              <a:ext cx="2116830" cy="2123168"/>
            </a:xfrm>
            <a:prstGeom prst="ellipse">
              <a:avLst/>
            </a:prstGeom>
            <a:solidFill>
              <a:srgbClr val="FF2929">
                <a:alpha val="25000"/>
              </a:srgbClr>
            </a:solidFill>
            <a:ln>
              <a:solidFill>
                <a:srgbClr val="B4AEF0"/>
              </a:solidFill>
            </a:ln>
            <a:effectLst>
              <a:softEdge rad="406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F9FAEC9D-F11A-DED3-FE1F-35CC4FD7D937}"/>
                </a:ext>
              </a:extLst>
            </p:cNvPr>
            <p:cNvSpPr/>
            <p:nvPr/>
          </p:nvSpPr>
          <p:spPr>
            <a:xfrm>
              <a:off x="8473616" y="1584573"/>
              <a:ext cx="236247" cy="226797"/>
            </a:xfrm>
            <a:prstGeom prst="ellipse">
              <a:avLst/>
            </a:prstGeom>
            <a:gradFill flip="none" rotWithShape="1">
              <a:gsLst>
                <a:gs pos="56000">
                  <a:srgbClr val="C00000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07C0E6B-A18B-9554-E2E8-D0AE28171907}"/>
              </a:ext>
            </a:extLst>
          </p:cNvPr>
          <p:cNvCxnSpPr/>
          <p:nvPr/>
        </p:nvCxnSpPr>
        <p:spPr>
          <a:xfrm>
            <a:off x="1478919" y="1520313"/>
            <a:ext cx="426720" cy="28194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0528E65-6048-1D53-2749-5130CD25D31C}"/>
              </a:ext>
            </a:extLst>
          </p:cNvPr>
          <p:cNvSpPr/>
          <p:nvPr/>
        </p:nvSpPr>
        <p:spPr>
          <a:xfrm>
            <a:off x="1982009" y="1476617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Symbol" panose="05050102010706020507" pitchFamily="18" charset="2"/>
              </a:rPr>
              <a:t>L</a:t>
            </a:r>
            <a:endParaRPr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9CC954A-CC42-9AAF-2ECC-6658C4053819}"/>
              </a:ext>
            </a:extLst>
          </p:cNvPr>
          <p:cNvSpPr/>
          <p:nvPr/>
        </p:nvSpPr>
        <p:spPr>
          <a:xfrm>
            <a:off x="1455613" y="91341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ja-JP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AD75E1D-0F59-0DF6-ABE8-A6B4F1D3320D}"/>
              </a:ext>
            </a:extLst>
          </p:cNvPr>
          <p:cNvSpPr/>
          <p:nvPr/>
        </p:nvSpPr>
        <p:spPr>
          <a:xfrm>
            <a:off x="933186" y="142392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ja-JP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F5CEE69-4E77-F53D-F9B3-0414838F933B}"/>
              </a:ext>
            </a:extLst>
          </p:cNvPr>
          <p:cNvSpPr txBox="1"/>
          <p:nvPr/>
        </p:nvSpPr>
        <p:spPr>
          <a:xfrm>
            <a:off x="974390" y="1773846"/>
            <a:ext cx="1028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 15 fm </a:t>
            </a:r>
            <a:endParaRPr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C101F98-CBAF-5D8D-6046-790EDEF23AD8}"/>
              </a:ext>
            </a:extLst>
          </p:cNvPr>
          <p:cNvSpPr txBox="1"/>
          <p:nvPr/>
        </p:nvSpPr>
        <p:spPr>
          <a:xfrm>
            <a:off x="2006479" y="901460"/>
            <a:ext cx="670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1" baseline="30000">
                <a:solidFill>
                  <a:schemeClr val="tx1"/>
                </a:solidFill>
              </a:rPr>
              <a:t>3</a:t>
            </a:r>
            <a:r>
              <a:rPr kumimoji="1" lang="en-US" altLang="ja-JP" sz="2400" b="1" baseline="-250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>
                <a:solidFill>
                  <a:schemeClr val="tx1"/>
                </a:solidFill>
              </a:rPr>
              <a:t>H</a:t>
            </a:r>
            <a:endParaRPr lang="ja-JP" altLang="en-US" sz="2400" b="1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1F3E86-56BF-EC48-4618-43F6CA35ACDC}"/>
              </a:ext>
            </a:extLst>
          </p:cNvPr>
          <p:cNvSpPr txBox="1"/>
          <p:nvPr/>
        </p:nvSpPr>
        <p:spPr>
          <a:xfrm>
            <a:off x="10089823" y="863674"/>
            <a:ext cx="2006479" cy="70890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i="1" dirty="0">
                <a:solidFill>
                  <a:schemeClr val="tx1"/>
                </a:solidFill>
              </a:rPr>
              <a:t>Not </a:t>
            </a:r>
          </a:p>
          <a:p>
            <a:pPr algn="ctr"/>
            <a:r>
              <a:rPr kumimoji="1" lang="en-US" altLang="ja-JP" sz="2000" b="1" i="1" dirty="0">
                <a:solidFill>
                  <a:schemeClr val="tx1"/>
                </a:solidFill>
              </a:rPr>
              <a:t>converged yet</a:t>
            </a:r>
            <a:endParaRPr lang="ja-JP" altLang="en-US" sz="2000" b="1" i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03AD381-FA63-8D7A-8E83-55A6481D6410}"/>
              </a:ext>
            </a:extLst>
          </p:cNvPr>
          <p:cNvSpPr/>
          <p:nvPr/>
        </p:nvSpPr>
        <p:spPr>
          <a:xfrm>
            <a:off x="11420207" y="-79474"/>
            <a:ext cx="35618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latin typeface="Arial"/>
                <a:ea typeface="ＭＳ Ｐゴシック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898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8|22|22.6|35.4|47.3|6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4.4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16.2|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8|14.6|3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48.2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|7.2|41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|7.2|41.2|1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|75.8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xis">
  <a:themeElements>
    <a:clrScheme name="Axis 1">
      <a:dk1>
        <a:srgbClr val="080808"/>
      </a:dk1>
      <a:lt1>
        <a:srgbClr val="F8F8F8"/>
      </a:lt1>
      <a:dk2>
        <a:srgbClr val="330000"/>
      </a:dk2>
      <a:lt2>
        <a:srgbClr val="FFFFFF"/>
      </a:lt2>
      <a:accent1>
        <a:srgbClr val="FF9900"/>
      </a:accent1>
      <a:accent2>
        <a:srgbClr val="CC3300"/>
      </a:accent2>
      <a:accent3>
        <a:srgbClr val="ADAAAA"/>
      </a:accent3>
      <a:accent4>
        <a:srgbClr val="D4D4D4"/>
      </a:accent4>
      <a:accent5>
        <a:srgbClr val="FFCAAA"/>
      </a:accent5>
      <a:accent6>
        <a:srgbClr val="B92D00"/>
      </a:accent6>
      <a:hlink>
        <a:srgbClr val="CC6600"/>
      </a:hlink>
      <a:folHlink>
        <a:srgbClr val="B2B282"/>
      </a:folHlink>
    </a:clrScheme>
    <a:fontScheme name="Axi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4886</TotalTime>
  <Words>2476</Words>
  <Application>Microsoft Office PowerPoint</Application>
  <PresentationFormat>ワイド画面</PresentationFormat>
  <Paragraphs>561</Paragraphs>
  <Slides>27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27</vt:i4>
      </vt:variant>
    </vt:vector>
  </HeadingPairs>
  <TitlesOfParts>
    <vt:vector size="45" baseType="lpstr">
      <vt:lpstr>-apple-system</vt:lpstr>
      <vt:lpstr>ＭＳ Ｐゴシック</vt:lpstr>
      <vt:lpstr>NewPXMI_gnu</vt:lpstr>
      <vt:lpstr>pxmiaX</vt:lpstr>
      <vt:lpstr>pxsys</vt:lpstr>
      <vt:lpstr>UD デジタル 教科書体 N-B</vt:lpstr>
      <vt:lpstr>Meiryo</vt:lpstr>
      <vt:lpstr>游ゴシック</vt:lpstr>
      <vt:lpstr>游明朝</vt:lpstr>
      <vt:lpstr>Arial</vt:lpstr>
      <vt:lpstr>Calibri</vt:lpstr>
      <vt:lpstr>Cambria Math</vt:lpstr>
      <vt:lpstr>Helvetica</vt:lpstr>
      <vt:lpstr>Symbol</vt:lpstr>
      <vt:lpstr>Times New Roman</vt:lpstr>
      <vt:lpstr>Wingdings</vt:lpstr>
      <vt:lpstr>標準デザイン</vt:lpstr>
      <vt:lpstr>Axis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 new hypertriton BL value from emulsion</vt:lpstr>
      <vt:lpstr>Charge Symmetry Breaking (CSB) in A=4 L hypernuclei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Present and future : Lp scattering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Hadron Experimental Facility extension Project</vt:lpstr>
      <vt:lpstr>PowerPoint プレゼンテーション</vt:lpstr>
      <vt:lpstr>Backup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Hirokazu Tamura</dc:creator>
  <cp:lastModifiedBy>Hirokazu Tamura</cp:lastModifiedBy>
  <cp:revision>55</cp:revision>
  <dcterms:created xsi:type="dcterms:W3CDTF">2025-09-25T10:03:36Z</dcterms:created>
  <dcterms:modified xsi:type="dcterms:W3CDTF">2025-10-17T01:14:24Z</dcterms:modified>
</cp:coreProperties>
</file>