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58" r:id="rId3"/>
    <p:sldId id="282" r:id="rId4"/>
    <p:sldId id="259" r:id="rId5"/>
    <p:sldId id="287" r:id="rId6"/>
    <p:sldId id="286" r:id="rId7"/>
    <p:sldId id="291" r:id="rId8"/>
    <p:sldId id="292" r:id="rId9"/>
    <p:sldId id="293" r:id="rId10"/>
    <p:sldId id="295" r:id="rId11"/>
    <p:sldId id="294" r:id="rId12"/>
    <p:sldId id="296" r:id="rId13"/>
    <p:sldId id="280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BE79-2970-4458-AB8A-6BBF7CA62F8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D757-8141-4693-ACD1-ED0AA0212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3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9FAE-F3BB-C136-D1EC-1EE328B2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FEB6E0-216D-2D74-0F8C-52D40BA19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33457B-44FF-7512-BFF3-687634F4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0C41-22E9-89EB-4C8F-E6E0470FD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6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03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82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6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18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16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095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9B20-7938-6CA4-6EE9-29626943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A827DD-9B08-B11F-25E4-61B2FC0E0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F79F51-CCAB-1FB8-4B60-F09A24BE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611622-A0DD-3FFF-49D2-1FF9A81DE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7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63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3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61855-A748-985B-83D0-EAAFBD19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2FE5CC-2190-FC6B-3401-8E304C366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D1DE53-7EBE-A019-C8AF-28EDAD411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905F50-EC05-45CB-4DD9-49449C3A7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C1E86-A56D-3754-66D1-EF07CCF37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1D5D273-39FD-B951-CA9B-EAFE53C792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3017744-2F98-FF11-83E9-231E83733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9A9E0E-C68E-AB23-6F66-7BA739836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46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2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19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7B8B-B99A-8776-BEC2-DEFBC1F7D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EE3CF2-1609-7240-D5AA-FA4F0B2FF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287DEE-A8F3-092F-B88F-0B1C7180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A79251-6EF1-9C2C-EFF6-F2A0F0734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3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20595-1935-A763-D995-42D298EDB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2BAE26-2416-8B83-8FCD-B0896C0F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25FEA7-29D0-21B8-3392-5073DBFF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DE530-D214-594A-F023-382B736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D86E4-BC5A-4415-6A45-90F062BD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22A13-99EE-66A4-AB23-05B6D3D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2B89E9-34CA-558C-FCBB-13174042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ECDCD-C87D-145F-D3BD-2516D5C1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BE7E6-1A13-312C-3FF7-E99100AD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FA0EC-17C3-95B7-1CFE-0FBF770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8274F9-7E7F-A87C-76D7-9893EEB5B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4C99FE-E7D8-3019-09E6-054CE03F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66A7C-5542-A0D9-1AAE-59576355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A9D1EB-145E-66EC-291A-0D2B3ACF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3A3BC-5FEE-C64D-B7ED-9D69767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0974E-68BE-4C11-5565-96DC764B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68404-E58E-13AF-7D84-E1FD6C49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56D1A-54FD-049E-D6C4-FF6E0DB7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C62B6-FC9F-B6D1-4024-BBD01EAD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8221-EB55-33F7-7C78-B585E65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D68C-7B65-3A9E-9E39-917CEA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4727A-CC13-47B2-E1CC-C2BE931E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29C24-9CB8-CA75-29CC-FE4E84B0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8086A-1D72-A611-8EF5-AB43FF09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74DFCE-8958-735A-BD1E-7B8C2099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6A8B0-A9F9-BCEA-C82A-152CC775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A6BEA-A0BB-37A5-209A-9C5AC5683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1CBBBA-2A0B-0B10-6E65-2EFFC847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A0BCBD-EE02-8909-9926-1F29B620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FC7D1-D0C1-2276-FC10-9C939097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1C932-D466-F753-89F8-600E5ADF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8BE9D-937F-C31E-95B2-C7A8A8B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E0277-224F-733C-8CAB-4C866846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0522F6-E6B8-052C-F720-1F53E2F6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39B10D-7BE6-A2A9-5846-DFB7CE33E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4A0B8E-5D96-863D-D94A-1342218FF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546EE-F835-86F3-7FA2-C4EBA142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A5FCA1-CD09-F3CD-8FC2-1290C876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C81B7E-6468-3208-F31F-E8FA1E79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FC405-9111-D3E8-69D6-9799F584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290B2B-69CB-4AEF-7628-6AA4DA31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99320E-423F-8873-EF5A-390DE3E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7CA67-9900-003B-A1A9-85370E5B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CDAD4B-9E5D-690E-BB7D-2C178A5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686A5-8D33-EB22-C48C-19A93A8C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0AA654-0303-2E2E-9371-510809AF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3E743-E7AB-4024-8FEB-03289D58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8604-F0C9-7ECD-C189-8EE5AB03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9EAA80-A347-66B2-6527-AFBD675F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0B9C1-3E1D-FEF4-EDD1-D1B6F8AC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47828-86A6-CA9B-41DB-A1B519D6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257B10-A1C5-8C7E-13B9-F0DA803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3B327-6A4A-F862-08E4-F1F7068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04E82-955A-2C87-458D-618EBD3D6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2B8C18-0BED-92D7-06C0-1751D23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B7FD5-C660-D174-995D-DBD603C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0A89B-3C45-1D00-6015-890D203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51657F-9804-F2BE-C802-21BE877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E75290-F013-897E-216B-64E85C2C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3DA53-96D6-A7DE-B6CF-64FB2094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3756C-A304-AD84-8675-F872B5CCB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B4F0-0475-45A8-86CA-A5DB62C768C9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A3E46-31F6-F75C-8E98-04589C2CF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AA4B6-657B-B216-D40B-CFE76259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1.png"/><Relationship Id="rId9" Type="http://schemas.openxmlformats.org/officeDocument/2006/relationships/image" Target="../media/image3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F25B-FA03-D8EB-0476-510FD2A5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5BB774-831B-0902-146A-A59170A0A138}"/>
              </a:ext>
            </a:extLst>
          </p:cNvPr>
          <p:cNvSpPr txBox="1"/>
          <p:nvPr/>
        </p:nvSpPr>
        <p:spPr>
          <a:xfrm>
            <a:off x="0" y="1457325"/>
            <a:ext cx="12192000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Digitization and Reconstruction of Muon Detector in CEPCSW</a:t>
            </a:r>
          </a:p>
          <a:p>
            <a:pPr algn="ctr">
              <a:lnSpc>
                <a:spcPct val="150000"/>
              </a:lnSpc>
            </a:pPr>
            <a:endParaRPr lang="en-US" altLang="zh-CN" sz="2800" b="1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Weiqi Meng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2024.12.30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7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/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/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825D81-6EDF-49CD-99FB-75C5AF124F23}"/>
                  </a:ext>
                </a:extLst>
              </p:cNvPr>
              <p:cNvSpPr txBox="1"/>
              <p:nvPr/>
            </p:nvSpPr>
            <p:spPr>
              <a:xfrm>
                <a:off x="3036000" y="62294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825D81-6EDF-49CD-99FB-75C5AF124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00" y="6229470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1C3CCDD-AA43-4E43-90B8-F7CA4D1A97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2000" y="869575"/>
            <a:ext cx="6084000" cy="44829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EB88F3-4580-4177-B503-B1A8B959A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00" y="869575"/>
            <a:ext cx="6084000" cy="44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/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/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205F95F4-46AC-4345-9428-D5D1BD9DF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47631"/>
            <a:ext cx="6084000" cy="41627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7F3FA6-954F-4F17-B294-1B93BA56C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8002" y="1347631"/>
            <a:ext cx="6084000" cy="4162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4FCEB0-EC2F-4A6B-B6F4-1F353FBBCA00}"/>
                  </a:ext>
                </a:extLst>
              </p:cNvPr>
              <p:cNvSpPr txBox="1"/>
              <p:nvPr/>
            </p:nvSpPr>
            <p:spPr>
              <a:xfrm>
                <a:off x="3036000" y="62294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64FCEB0-EC2F-4A6B-B6F4-1F353FBBC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00" y="6229470"/>
                <a:ext cx="6096000" cy="369332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5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1DDEFE-D68A-4104-9F2A-430B2F226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1" y="618563"/>
            <a:ext cx="5355849" cy="34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1AFB803-9AC6-4E74-B823-1F45B7EF1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18563"/>
            <a:ext cx="5314953" cy="34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075C3EB-95C5-413A-A18E-34AECA3972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17497"/>
                  </p:ext>
                </p:extLst>
              </p:nvPr>
            </p:nvGraphicFramePr>
            <p:xfrm>
              <a:off x="84000" y="4614198"/>
              <a:ext cx="12024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57922357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3001650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991(96.7%)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967(95.5%)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803(86.0%)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E075C3EB-95C5-413A-A18E-34AECA3972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17497"/>
                  </p:ext>
                </p:extLst>
              </p:nvPr>
            </p:nvGraphicFramePr>
            <p:xfrm>
              <a:off x="84000" y="4614198"/>
              <a:ext cx="12024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3579223574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30016505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801826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7736" t="-1639" r="-1004403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6250" t="-1639" r="-89812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38365" t="-1639" r="-803774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5625" t="-1639" r="-69875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35625" t="-1639" r="-59875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39623" t="-1639" r="-502516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35000" t="-1639" r="-39937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40252" t="-1639" r="-30188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375" t="-1639" r="-2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0000" r="-801826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3279" r="-801826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991(96.7%)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3279" r="-801826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967(95.5%)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851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803(86.0%)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494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644703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979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910 (95.5%)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960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961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656 (69.6%)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816 (82.1%)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912 (91.3%)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860 (86.0%)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644703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979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991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910 (95.5%)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960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961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656 (69.6%)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816 (82.1%)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912 (91.3%)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860 (86.0%)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718068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907 (90.9%)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870 (87.3%)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827 (83.2%)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677 (71.7%)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(96.8%)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917 (95.6%)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718068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883 (93.5%)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907 (90.9%)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870 (87.3%)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827 (83.2%)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677 (71.7%)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953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(96.8%)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917 (95.6%)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354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570252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926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971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957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(95.7%)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(95.9%)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929 (93.0%)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943 (94.3%)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(93.9%)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570252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926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971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957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(95.7%)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968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(95.9%)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929 (93.0%)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943 (94.3%)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(93.9%)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79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 (94.5%)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(91.5%)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279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958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938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944 (94.5%)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913 (91.5%)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699 (70.0%)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993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930 (96.2%)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432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7001787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932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976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7001787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932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976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985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922 (96.6%)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967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994 (99.4%)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964 (96.4%)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983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102322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(99.0%)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778 (78.0%)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9102322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974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941 (98.1%)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988 (99.0%)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959 (96.0%)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778 (78.0%)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(97.1%)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970 (98.3%)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934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722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73D1-11FE-ACF5-6D2E-F8C345A2E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105394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920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914 (96.3%)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963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951 (95.3%)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>
                <a:extLst>
                  <a:ext uri="{FF2B5EF4-FFF2-40B4-BE49-F238E27FC236}">
                    <a16:creationId xmlns:a16="http://schemas.microsoft.com/office/drawing/2014/main" id="{6CCC516D-97BC-BDBC-F9CA-82C9D09FB1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105394"/>
                  </p:ext>
                </p:extLst>
              </p:nvPr>
            </p:nvGraphicFramePr>
            <p:xfrm>
              <a:off x="569999" y="1162786"/>
              <a:ext cx="1105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639" r="-728767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639" r="-8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1348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19663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00000" r="-728767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3279" r="-72876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920 (96.9%)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973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981 (98.2%)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03279" r="-72876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914 (96.3%)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963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(97.3%)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 (98.7%)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951 (95.3%)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(99.6%)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996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0241819-98E6-5615-7A30-D768B32C1D71}"/>
                  </a:ext>
                </a:extLst>
              </p:cNvPr>
              <p:cNvSpPr txBox="1"/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Nu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layer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r>
                  <a:rPr lang="zh-CN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AC7524E-8234-93E7-B612-1BBDA35E3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6" y="633943"/>
                <a:ext cx="4045286" cy="395493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4432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120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160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(98.5%)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 (95.1%)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965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916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CB8AD419-18EA-7192-3664-6A037BD83D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1444326"/>
                  </p:ext>
                </p:extLst>
              </p:nvPr>
            </p:nvGraphicFramePr>
            <p:xfrm>
              <a:off x="569999" y="3344011"/>
              <a:ext cx="99720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79589654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639" r="-64794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3729" t="-1639" r="-7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3729" t="-1639" r="-60169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910" t="-1639" r="-498315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24294" t="-1639" r="-4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24294" t="-1639" r="-3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4294" t="-1639" r="-20113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0225" t="-1639" r="-100000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24859" t="-1639" r="-565" b="-3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101639" r="-64794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201639" r="-64794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999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(98.0%)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972 (98.5%)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924 (97.4%)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301639" r="-64794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 (99.8%)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995 (99.5%)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949 (95.1%)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975 (97.7%)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965 (97.0%)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966 (97.9%)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916 (96.5%)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53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9E52B4A-0DA8-8E94-9F05-B42B2804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99" y="-1418"/>
            <a:ext cx="3952941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B96AF5-D22F-C945-500E-5F0E3DFD4187}"/>
                  </a:ext>
                </a:extLst>
              </p:cNvPr>
              <p:cNvSpPr txBox="1"/>
              <p:nvPr/>
            </p:nvSpPr>
            <p:spPr>
              <a:xfrm>
                <a:off x="8152131" y="1098000"/>
                <a:ext cx="2161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=1.41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2B96AF5-D22F-C945-500E-5F0E3DFD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131" y="1098000"/>
                <a:ext cx="216102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CECA7BD-EB39-CF4A-DC54-05D27E647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2" y="2646596"/>
            <a:ext cx="3857143" cy="30585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E1CCF-2157-8678-FC85-AF1EE83F9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937" y="2880000"/>
            <a:ext cx="3857143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30D5B46-35B5-6190-B2FA-E4A5A131D0F0}"/>
              </a:ext>
            </a:extLst>
          </p:cNvPr>
          <p:cNvSpPr txBox="1"/>
          <p:nvPr/>
        </p:nvSpPr>
        <p:spPr>
          <a:xfrm>
            <a:off x="2424498" y="2882208"/>
            <a:ext cx="320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H, Wang X, Ma W, et al. Journal of Instrumentation, 2024, 19(06): P06020.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/>
              <p:nvPr/>
            </p:nvSpPr>
            <p:spPr>
              <a:xfrm>
                <a:off x="7050390" y="5761418"/>
                <a:ext cx="393052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=16.0813×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/50.8147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+19.5474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90" y="5761418"/>
                <a:ext cx="3930523" cy="379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742950" y="517928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94F8E2-082B-09FA-F8F1-CB995218550C}"/>
              </a:ext>
            </a:extLst>
          </p:cNvPr>
          <p:cNvSpPr txBox="1"/>
          <p:nvPr/>
        </p:nvSpPr>
        <p:spPr>
          <a:xfrm>
            <a:off x="0" y="5705169"/>
            <a:ext cx="5743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number of photons received by the SiPM at the scintillator endpoint and the distance from the hit point to the SiPM under 1 mip energy deposition.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E3D6D-2378-8290-E429-9D405B2803E0}"/>
              </a:ext>
            </a:extLst>
          </p:cNvPr>
          <p:cNvSpPr txBox="1"/>
          <p:nvPr/>
        </p:nvSpPr>
        <p:spPr>
          <a:xfrm>
            <a:off x="6210299" y="6179218"/>
            <a:ext cx="57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fitting results of the distribution shown in the left figure.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F80A11-A8A8-849D-6232-E4AD7D31B192}"/>
                  </a:ext>
                </a:extLst>
              </p:cNvPr>
              <p:cNvSpPr txBox="1"/>
              <p:nvPr/>
            </p:nvSpPr>
            <p:spPr>
              <a:xfrm>
                <a:off x="4985437" y="2224952"/>
                <a:ext cx="6830775" cy="2408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EDe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hit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&lt;100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EDe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strip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 0.1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fudge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=1.00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16.0813×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/50.8147</m:t>
                            </m:r>
                          </m:sup>
                        </m:s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+19.5474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dep</m:t>
                            </m:r>
                          </m:sub>
                        </m:sSub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1.41 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MeV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47.09 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mV</m:t>
                        </m:r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23</m:t>
                        </m:r>
                      </m:den>
                    </m:f>
                  </m:oMath>
                </a14:m>
                <a:endParaRPr lang="en-US" altLang="zh-CN" b="0" i="1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σ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=7.922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mV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ADC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Random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Landau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F80A11-A8A8-849D-6232-E4AD7D31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37" y="2224952"/>
                <a:ext cx="6830775" cy="2408095"/>
              </a:xfrm>
              <a:prstGeom prst="rect">
                <a:avLst/>
              </a:prstGeom>
              <a:blipFill>
                <a:blip r:embed="rId3"/>
                <a:stretch>
                  <a:fillRect l="-625" b="-2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D1617B8-70A2-F40F-4284-E9E2E8712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" y="1498454"/>
            <a:ext cx="3600000" cy="2811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D92B92-A750-4A65-0F5B-4318BAC54AF8}"/>
                  </a:ext>
                </a:extLst>
              </p:cNvPr>
              <p:cNvSpPr txBox="1"/>
              <p:nvPr/>
            </p:nvSpPr>
            <p:spPr>
              <a:xfrm>
                <a:off x="638175" y="4309882"/>
                <a:ext cx="360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𝐴𝐷𝐶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=47.09</m:t>
                      </m:r>
                    </m:oMath>
                  </m:oMathPara>
                </a14:m>
                <a:endParaRPr lang="en-US" altLang="zh-C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.=23   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=7.922</m:t>
                      </m:r>
                    </m:oMath>
                  </m:oMathPara>
                </a14:m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4D92B92-A750-4A65-0F5B-4318BAC54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4309882"/>
                <a:ext cx="3600000" cy="646331"/>
              </a:xfrm>
              <a:prstGeom prst="rect">
                <a:avLst/>
              </a:prstGeom>
              <a:blipFill>
                <a:blip r:embed="rId5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84642BD-7481-7DDF-FF76-99883A4580BB}"/>
              </a:ext>
            </a:extLst>
          </p:cNvPr>
          <p:cNvSpPr txBox="1"/>
          <p:nvPr/>
        </p:nvSpPr>
        <p:spPr>
          <a:xfrm>
            <a:off x="352425" y="4956213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ADC distribution corresponding to the SiPM output for a 1 MIP energy deposition.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742950" y="517928"/>
            <a:ext cx="6096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</p:spTree>
    <p:extLst>
      <p:ext uri="{BB962C8B-B14F-4D97-AF65-F5344CB8AC3E}">
        <p14:creationId xmlns:p14="http://schemas.microsoft.com/office/powerpoint/2010/main" val="418279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D1B0F-1AF2-5601-92DE-97FC25C3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EEDEBB-2D1D-B2C9-7963-EADB7511FDD3}"/>
                  </a:ext>
                </a:extLst>
              </p:cNvPr>
              <p:cNvSpPr txBox="1"/>
              <p:nvPr/>
            </p:nvSpPr>
            <p:spPr>
              <a:xfrm>
                <a:off x="133350" y="536883"/>
                <a:ext cx="7878524" cy="2165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Reconstruction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Find the point with the smallest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in each section as the starting point, then search for the point closest to the previous point layer by layer.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Use RANSAC to select the points, and use linear fitting to fit the track of these points, and select the one with the smallest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3EEDEBB-2D1D-B2C9-7963-EADB7511F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536883"/>
                <a:ext cx="7878524" cy="2165849"/>
              </a:xfrm>
              <a:prstGeom prst="rect">
                <a:avLst/>
              </a:prstGeom>
              <a:blipFill>
                <a:blip r:embed="rId3"/>
                <a:stretch>
                  <a:fillRect l="-851" r="-619" b="-3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图片 52">
            <a:extLst>
              <a:ext uri="{FF2B5EF4-FFF2-40B4-BE49-F238E27FC236}">
                <a16:creationId xmlns:a16="http://schemas.microsoft.com/office/drawing/2014/main" id="{39B3B480-DF1B-86EC-06E2-5A99943C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002" y="3429000"/>
            <a:ext cx="2996129" cy="216000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3FD258A9-0001-F9F8-B5DC-4CAE08C8D77C}"/>
              </a:ext>
            </a:extLst>
          </p:cNvPr>
          <p:cNvSpPr txBox="1"/>
          <p:nvPr/>
        </p:nvSpPr>
        <p:spPr>
          <a:xfrm>
            <a:off x="1262979" y="5735227"/>
            <a:ext cx="368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Barrel, layer1 gives pos.x and pos.y, layer2 gives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10F180E-7EDF-52D8-6489-4633A7A1E300}"/>
              </a:ext>
            </a:extLst>
          </p:cNvPr>
          <p:cNvSpPr txBox="1"/>
          <p:nvPr/>
        </p:nvSpPr>
        <p:spPr>
          <a:xfrm>
            <a:off x="6680021" y="5735226"/>
            <a:ext cx="43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Endcap, layer1 gives pos.y, layer2 gives pos.x, both can give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5A776469-D42F-573B-3BB8-0D1622A638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1" r="23828" b="282"/>
          <a:stretch/>
        </p:blipFill>
        <p:spPr>
          <a:xfrm>
            <a:off x="8429453" y="0"/>
            <a:ext cx="3469294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75DA65-C9F0-FFEA-E975-2589F87A0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1394" y="3513637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241A6-C294-342E-66EC-C3C99195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224E53-EC92-22BF-9641-80FCD745F2A2}"/>
                  </a:ext>
                </a:extLst>
              </p:cNvPr>
              <p:cNvSpPr txBox="1"/>
              <p:nvPr/>
            </p:nvSpPr>
            <p:spPr>
              <a:xfrm>
                <a:off x="0" y="4717018"/>
                <a:ext cx="4505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9224E53-EC92-22BF-9641-80FCD745F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7018"/>
                <a:ext cx="4505511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FDBC79E-7228-D4EA-E541-7155014509CD}"/>
              </a:ext>
            </a:extLst>
          </p:cNvPr>
          <p:cNvSpPr txBox="1"/>
          <p:nvPr/>
        </p:nvSpPr>
        <p:spPr>
          <a:xfrm>
            <a:off x="4619625" y="1088238"/>
            <a:ext cx="7572375" cy="419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Muonid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Record the superlayers with scintillator signals.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the barrel part: the particle is considered a muon when the number of superlayers with signals in one sector and its adjacent sector exceeds 3 or 4.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the endcap part: the particle is considered a muon when the number of superlayers with signals inside one end of the endcap exceeds 3 or 4.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the particle passes through both the barrel and the endcap, it is considered a muon when the sum of the number of superlayers with signals in the barrel and endcap exceeds 3 or 4.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73AD9E-7168-4AFB-B6F0-28DFFFBA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01" y="1747017"/>
            <a:ext cx="407630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/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BCD08E0-31DE-4734-819B-03F562A9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204" y="0"/>
            <a:ext cx="4076307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FC00C9-50E7-45E5-B333-347D55B01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488" y="0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/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C6903C0-86F5-4CC5-B25C-46E6E0686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204" y="3424002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/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0771895D-8600-4F11-9CA8-CED4DFD80A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7486" y="3424002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/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2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/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F787812-E047-47F1-97AF-2BB60836A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6" y="2880000"/>
                <a:ext cx="4076306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/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9325BEB-E695-4C1C-830E-61C5BCB0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8" y="2880000"/>
                <a:ext cx="4076306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/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B03353E-77A5-48D9-99CD-C35A6097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04" y="6304002"/>
                <a:ext cx="40763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/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6399CD6-D77E-4203-94B9-5A4C22C30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84" y="6304002"/>
                <a:ext cx="407630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B6B6004-D1B4-41AF-AA10-7665EA704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511" y="3424002"/>
            <a:ext cx="3987692" cy="28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046527-AE66-4696-B7AE-F67097A402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791" y="3424002"/>
            <a:ext cx="3987692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85512C-A1F0-490E-98AA-FFDEEE913F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1791" y="0"/>
            <a:ext cx="3987692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F3AC779-0243-4F6F-BF5B-20F99BDAE7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62511" y="0"/>
            <a:ext cx="398769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E51AFB7-6824-4C53-81AB-8E7BC56D0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917764"/>
                  </p:ext>
                </p:extLst>
              </p:nvPr>
            </p:nvGraphicFramePr>
            <p:xfrm>
              <a:off x="984000" y="606269"/>
              <a:ext cx="10224000" cy="163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=22.5°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=70°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  <m: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=15°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=50°</m:t>
                                </m:r>
                              </m:oMath>
                            </m:oMathPara>
                          </a14:m>
                          <a:endPara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=0°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events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≥3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superlayer</m:t>
                                    </m:r>
                                  </m:sub>
                                </m:sSub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</a:rPr>
                                  <m:t>≥4</m:t>
                                </m:r>
                              </m:oMath>
                            </m:oMathPara>
                          </a14:m>
                          <a:endParaRPr lang="zh-CN" altLang="en-US" sz="1400" i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2E51AFB7-6824-4C53-81AB-8E7BC56D02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917764"/>
                  </p:ext>
                </p:extLst>
              </p:nvPr>
            </p:nvGraphicFramePr>
            <p:xfrm>
              <a:off x="984000" y="606269"/>
              <a:ext cx="10224000" cy="1630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32000">
                      <a:extLst>
                        <a:ext uri="{9D8B030D-6E8A-4147-A177-3AD203B41FA5}">
                          <a16:colId xmlns:a16="http://schemas.microsoft.com/office/drawing/2014/main" val="134629377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59124289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0014145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84615061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456778629"/>
                        </a:ext>
                      </a:extLst>
                    </a:gridCol>
                    <a:gridCol w="1332000">
                      <a:extLst>
                        <a:ext uri="{9D8B030D-6E8A-4147-A177-3AD203B41FA5}">
                          <a16:colId xmlns:a16="http://schemas.microsoft.com/office/drawing/2014/main" val="4090202438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982224299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636630311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0785927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76" r="-666667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729" t="-1176" r="-7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3729" t="-1176" r="-6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3729" t="-1176" r="-524859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688" t="-1176" r="-244495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7458" t="-1176" r="-201130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3258" t="-1176" r="-100000" b="-22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8023" t="-1176" r="-565" b="-22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4566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140984" r="-666667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25688" t="-140984" r="-244495" b="-2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52659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40984" r="-666667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997 (100%)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5688" t="-240984" r="-244495" b="-1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982 (98.4%)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3261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40984" r="-666667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878 (88.1%)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688" t="-340984" r="-244495" b="-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790 (79.2%)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632367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34226D52-4D39-4BB0-B55F-E1DB66A02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t="1" r="23828" b="282"/>
          <a:stretch/>
        </p:blipFill>
        <p:spPr>
          <a:xfrm>
            <a:off x="8160512" y="2781824"/>
            <a:ext cx="4031488" cy="3765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662F99-C1C5-497E-BE00-D7C446E32A77}"/>
                  </a:ext>
                </a:extLst>
              </p:cNvPr>
              <p:cNvSpPr txBox="1"/>
              <p:nvPr/>
            </p:nvSpPr>
            <p:spPr>
              <a:xfrm>
                <a:off x="7901" y="5882399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662F99-C1C5-497E-BE00-D7C446E3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" y="5882399"/>
                <a:ext cx="4076306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1AD6101-B0C6-4DD0-B9BC-65AEC4506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" y="3002399"/>
            <a:ext cx="4076307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0D0930F-0BB5-47A6-9067-331CB7476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4206" y="3002399"/>
            <a:ext cx="407630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0CD327-CF28-441A-A777-93C3548FCCDD}"/>
                  </a:ext>
                </a:extLst>
              </p:cNvPr>
              <p:cNvSpPr txBox="1"/>
              <p:nvPr/>
            </p:nvSpPr>
            <p:spPr>
              <a:xfrm>
                <a:off x="4084206" y="5882399"/>
                <a:ext cx="40763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sz="1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0CD327-CF28-441A-A777-93C3548F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206" y="5882399"/>
                <a:ext cx="4076306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19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09F1-37B9-49E7-F812-A9E8C748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79EA31-D381-4E74-9BC9-A60CB460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576"/>
            <a:ext cx="6084000" cy="44829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9177BF-3632-4E4E-9F0C-1E74F312F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00" y="869577"/>
            <a:ext cx="6084000" cy="4482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/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BCB65F-F2E3-45A9-A03A-8C8A13DA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00" y="5593572"/>
                <a:ext cx="6096000" cy="394852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/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latin typeface="Cambria Math" panose="02040503050406030204" pitchFamily="18" charset="0"/>
                            </a:rPr>
                            <m:t>superlayer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387271E-13C0-47F4-85EA-5B346E9A8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93571"/>
                <a:ext cx="6096000" cy="394852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825D81-6EDF-49CD-99FB-75C5AF124F23}"/>
                  </a:ext>
                </a:extLst>
              </p:cNvPr>
              <p:cNvSpPr txBox="1"/>
              <p:nvPr/>
            </p:nvSpPr>
            <p:spPr>
              <a:xfrm>
                <a:off x="3036000" y="62294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9825D81-6EDF-49CD-99FB-75C5AF124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00" y="6229470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7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8710</TotalTime>
  <Words>1461</Words>
  <Application>Microsoft Office PowerPoint</Application>
  <PresentationFormat>宽屏</PresentationFormat>
  <Paragraphs>458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炜棋 孟</dc:creator>
  <cp:lastModifiedBy>炜棋 孟</cp:lastModifiedBy>
  <cp:revision>106</cp:revision>
  <cp:lastPrinted>2025-01-16T06:46:49Z</cp:lastPrinted>
  <dcterms:created xsi:type="dcterms:W3CDTF">2024-07-07T16:57:31Z</dcterms:created>
  <dcterms:modified xsi:type="dcterms:W3CDTF">2025-02-27T15:19:32Z</dcterms:modified>
</cp:coreProperties>
</file>