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405" r:id="rId4"/>
    <p:sldId id="407" r:id="rId5"/>
    <p:sldId id="408" r:id="rId6"/>
    <p:sldId id="404" r:id="rId7"/>
    <p:sldId id="257" r:id="rId8"/>
    <p:sldId id="259" r:id="rId9"/>
    <p:sldId id="25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5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675A9-F0E9-E06B-94C9-2DD7B878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7BB6C89-9922-D1A4-39AA-23BB596E2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43A461-8423-59AE-48BB-1618DA244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BD1503-8336-413E-F187-18655AF74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83DA22-FB59-B04E-584A-104791E5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9796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CB050-F7DC-31A7-5E0A-320392F8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651427-6F4A-09C4-3485-50DE8C2A0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545D7D-BA07-962F-7AC5-AFBA6DE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22D5B5-455A-BCB2-2F33-D25BAC2A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016CD-A975-5DE2-BD3C-6C2B474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949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29DC86-59B7-9BAE-C57C-9104A041B9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77E9DA-064C-9BAC-BA33-95224A5CD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AB718-5CBC-6092-3BFB-4C1054AB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E8083E-86DB-0678-B928-6858F7D5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FAB11-DA3F-06BC-BBCB-31F6DC5E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90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60B5C-AC58-625E-8468-646E5CDE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11A8D6-4F5E-535A-D84F-04E0C3635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79350-FC80-16F7-2A80-4204BF88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6597C0-A983-C9AB-3254-C91A3F08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B4A7FA-8B26-57E6-9258-D4AAB96E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4948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6F5AA-D581-8B21-C750-A234C2E5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532F0A-E368-2A75-6CF5-FCC0627BF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835E41-A4F1-9ADD-E49E-C6A83FB3A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36F1A6-8E5A-0399-63FA-0A9976FA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A4A0F1-AC38-C1F7-CE7C-DB47ACF9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2756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D9CD3-08E2-88C8-9754-D41EF6B8D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B1217-63F4-92F4-3D0C-00BB903EB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7E9E8E6-7872-512D-2255-30741E3DD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A45A0FB-CA4F-E0F3-C692-4CC060B23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D5D069-A8A3-F2A3-5CEA-9938F354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DE3706-059A-4803-C7DC-60E97E30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2226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B36EA-3191-7C86-9742-144B0327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B7112C-2058-326D-9C49-24F37B2A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C774D69-E891-1FB8-52E7-E54EEABC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36CBC6-EB2E-3F45-9D90-E3F0EEF64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AA80B33-7652-C81C-08FE-531366983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9DBC5A7-C11D-96E0-D523-867222E2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68F3B7C-81C9-4AE5-8C3E-991A8867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B12CFA-ED04-1969-AF50-08F3ED42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283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F66C1B-8FAE-B3D9-FDD8-55AAFD1D7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7D71F6-0A57-7DA2-F424-C5D0CC783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8432EF2-B3AF-8E2E-79A3-9806C63EA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11BF443-24AD-695E-2FE1-B81725167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77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08BF2D-F3D8-42AD-D254-F0396F6F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B79FD98-D727-60BB-CE2D-096BF31F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3560A8-3B54-4EB9-CDEA-EF612FC9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243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660BE1-256B-4A1B-DB97-CCC0AB72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B056B3-5DF1-EDD6-7978-CAC24A2AD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0718C4-0F5C-53BB-CC57-B9EB3C15D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A4467-0559-FAFA-375D-4E8C85AF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4F4AF-0439-E2F4-69FC-DA9514F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B463DB-450E-3285-F435-4A517531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99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16D0F5-493A-0A7F-8C37-2C399701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26891A-70CB-6D5B-09AD-B398CE7BF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2519CE-4D90-E06A-0A35-46324A9F8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C408CD-20B1-5588-80B4-CD8B0B40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C941F9-A09E-6FE3-78A5-3BF2BC284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5053C5A-E93B-88B2-FE60-B5F8EA061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881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1EF590A-693D-3CA6-0C21-F9C0915B9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3625C4-EB8D-D169-BD83-3D039FAF2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4A0006-B837-8DDE-720B-6E0EA1281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A3A1D-4538-AB4C-A950-08561AD0A1B4}" type="datetimeFigureOut">
              <a:rPr kumimoji="1" lang="zh-CN" altLang="en-US" smtClean="0"/>
              <a:t>2025/2/28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0664A3-9B69-F3F4-F013-F60A40E25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94CF1A-4690-DF96-A73B-17510E198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FABE4-357B-834E-B3FA-479B59A967C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68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E05A501-5F48-DA37-5599-0FCBB48C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97" y="577640"/>
            <a:ext cx="7018640" cy="7777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BBBA14C-435C-78E7-4492-6DF893D7E8C8}"/>
              </a:ext>
            </a:extLst>
          </p:cNvPr>
          <p:cNvSpPr txBox="1"/>
          <p:nvPr/>
        </p:nvSpPr>
        <p:spPr>
          <a:xfrm>
            <a:off x="432486" y="302740"/>
            <a:ext cx="191077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isospin-sum rule test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332F67D-E874-B18D-A87E-76F14EFC4DA1}"/>
              </a:ext>
            </a:extLst>
          </p:cNvPr>
          <p:cNvSpPr txBox="1"/>
          <p:nvPr/>
        </p:nvSpPr>
        <p:spPr>
          <a:xfrm>
            <a:off x="418970" y="1197361"/>
            <a:ext cx="3089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Parameter: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63C3A2-E571-A9DC-21B4-6648AD640DCB}"/>
                  </a:ext>
                </a:extLst>
              </p:cNvPr>
              <p:cNvSpPr txBox="1"/>
              <p:nvPr/>
            </p:nvSpPr>
            <p:spPr>
              <a:xfrm>
                <a:off x="797219" y="1706143"/>
                <a:ext cx="3328027" cy="5177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=0.9310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±0.0043±0.0030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263C3A2-E571-A9DC-21B4-6648AD640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219" y="1706143"/>
                <a:ext cx="3328027" cy="517770"/>
              </a:xfrm>
              <a:prstGeom prst="rect">
                <a:avLst/>
              </a:prstGeom>
              <a:blipFill>
                <a:blip r:embed="rId3"/>
                <a:stretch>
                  <a:fillRect r="-114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E787350-B8AE-EE74-722F-237B79DB0F70}"/>
                  </a:ext>
                </a:extLst>
              </p:cNvPr>
              <p:cNvSpPr txBox="1"/>
              <p:nvPr/>
            </p:nvSpPr>
            <p:spPr>
              <a:xfrm>
                <a:off x="4125246" y="1702467"/>
                <a:ext cx="6100762" cy="610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kumimoji="1"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=0.9273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±0.0033(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from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PDG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E787350-B8AE-EE74-722F-237B79DB0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246" y="1702467"/>
                <a:ext cx="6100762" cy="610103"/>
              </a:xfrm>
              <a:prstGeom prst="rect">
                <a:avLst/>
              </a:prstGeom>
              <a:blipFill>
                <a:blip r:embed="rId4"/>
                <a:stretch>
                  <a:fillRect b="-20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FFFC5896-6A18-C893-A6B3-F0F5AB2A22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14"/>
          <a:stretch/>
        </p:blipFill>
        <p:spPr>
          <a:xfrm>
            <a:off x="432486" y="2428460"/>
            <a:ext cx="9099691" cy="278125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CED75EB-3BA1-FDD0-0DDF-C9A3159C8002}"/>
              </a:ext>
            </a:extLst>
          </p:cNvPr>
          <p:cNvSpPr txBox="1"/>
          <p:nvPr/>
        </p:nvSpPr>
        <p:spPr>
          <a:xfrm>
            <a:off x="957673" y="5414262"/>
            <a:ext cx="90996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I_Kpi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0.0224 ± 0.1591 (stat) ± 0.0423 (sys)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F70481F-6672-BA5D-784E-ACFDCF904B97}"/>
              </a:ext>
            </a:extLst>
          </p:cNvPr>
          <p:cNvSpPr txBox="1"/>
          <p:nvPr/>
        </p:nvSpPr>
        <p:spPr>
          <a:xfrm>
            <a:off x="957673" y="5962923"/>
            <a:ext cx="7579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I_Kpi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0.0025 ± 0.1564 (stat) ± 0.0422 (sys)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C6D63257-4E10-8557-A9EC-2E655F752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4801" y="5708902"/>
            <a:ext cx="3269526" cy="61010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358CF9-3535-7E0C-F55A-ABB6F40AB8CD}"/>
              </a:ext>
            </a:extLst>
          </p:cNvPr>
          <p:cNvSpPr txBox="1"/>
          <p:nvPr/>
        </p:nvSpPr>
        <p:spPr>
          <a:xfrm>
            <a:off x="957673" y="6488668"/>
            <a:ext cx="734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I_Kpi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0.0136 ± 0.1566 (stat) ± 0.0422 (sys)</a:t>
            </a:r>
          </a:p>
        </p:txBody>
      </p:sp>
    </p:spTree>
    <p:extLst>
      <p:ext uri="{BB962C8B-B14F-4D97-AF65-F5344CB8AC3E}">
        <p14:creationId xmlns:p14="http://schemas.microsoft.com/office/powerpoint/2010/main" val="397933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BC2B2F-7EFD-1285-B2BA-03E76DF43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2200"/>
            <a:ext cx="3981356" cy="27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D414D8-E01B-913F-A8B3-9A1A9D885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856"/>
            <a:ext cx="3981356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95DA1E6-F6D5-D521-E4CC-CD3BEA5D0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7" y="3640856"/>
            <a:ext cx="3981356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2E722B-D887-4335-E9A3-82FC00756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7507" y="940856"/>
            <a:ext cx="3981356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F95F6E-80EB-DA39-2303-3C26EAD7A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3242" y="3632200"/>
            <a:ext cx="3981356" cy="27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0CEF0B-1342-7A5D-C277-A20C9B477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3242" y="940856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4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 pipi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2077A3-2F4B-9338-2056-5F40EE56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0837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FBA07E-CC70-DCD4-59F8-292BA33D6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2941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C601301-F6A6-F8CE-BB73-FD4BDA0767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1356" y="3793643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7115A66-F463-EF40-6A45-ACD4BCF3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356" y="1040837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ADC5765-C26B-1329-CBE3-5F918DB94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2667" y="3793643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EB392E6-47DF-9135-7427-19CF0AE70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2667" y="1040837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37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Belle2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kpi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956073A-49F6-C3CC-E9A3-050E7E7C5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7800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D983A6A-91E6-CE26-19F9-24DB0AFE4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444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0BC5401-D4E6-CB6B-B761-34F5D1E82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136" y="3987800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08D9AD-6EE7-BA5D-91AF-D3A6DE7F5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517" y="857444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DD6B36B-F560-61CA-C4C9-6BCA3A71A6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5221" y="3987800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E2CDE84-E952-BEA5-5CB0-BD43A1C32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221" y="857444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3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BCA07C-27DD-0B18-0BE1-A65822AC8273}"/>
              </a:ext>
            </a:extLst>
          </p:cNvPr>
          <p:cNvSpPr txBox="1"/>
          <p:nvPr/>
        </p:nvSpPr>
        <p:spPr>
          <a:xfrm>
            <a:off x="0" y="77958"/>
            <a:ext cx="57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fit to belle and belle2 sample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Belle2 pipi fitting plots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10CB144-A45D-F718-1775-C060DB730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819816"/>
            <a:ext cx="3981356" cy="270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BC7501-0F02-F9C2-0E3C-611018436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729000"/>
            <a:ext cx="3981356" cy="270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EAB684-EF99-6115-C227-9B82DF8319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6" y="3819816"/>
            <a:ext cx="3981356" cy="27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F84B04-5BCA-D3EE-C030-9445BD249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322" y="859590"/>
            <a:ext cx="3981356" cy="270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E45D86D-4432-F687-BAFD-0843A7649E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0646" y="3819816"/>
            <a:ext cx="3981356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4C306E0-EA9E-AFAB-4910-00BF4CC7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0646" y="859590"/>
            <a:ext cx="398135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5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9005BA-4E84-29B5-7E16-282AF7663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501154"/>
                  </p:ext>
                </p:extLst>
              </p:nvPr>
            </p:nvGraphicFramePr>
            <p:xfrm>
              <a:off x="0" y="1003889"/>
              <a:ext cx="11986054" cy="491199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98751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506953">
                      <a:extLst>
                        <a:ext uri="{9D8B030D-6E8A-4147-A177-3AD203B41FA5}">
                          <a16:colId xmlns:a16="http://schemas.microsoft.com/office/drawing/2014/main" val="3417075898"/>
                        </a:ext>
                      </a:extLst>
                    </a:gridCol>
                    <a:gridCol w="1755006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08206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02755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25617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20842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𝑻𝒚𝒑𝒆</m:t>
                                </m:r>
                              </m:oMath>
                            </m:oMathPara>
                          </a14:m>
                          <a:endParaRPr lang="zh-CN" altLang="en-US" sz="160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𝑪𝑷</m:t>
                                    </m:r>
                                  </m:sub>
                                </m:sSub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𝑩𝒓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altLang="zh-CN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US" altLang="zh-CN" sz="1600" b="1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 smtClean="0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sz="1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sz="1600" b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sz="1600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𝑴𝑪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771/fb+515/fb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.027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3.20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0.2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−0.0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31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𝒊𝒎𝒑𝒓𝒐𝒗𝒆𝒎𝒆𝒏𝒕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17%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%↑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18%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21%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2818965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𝐦𝐲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𝐦𝐞𝐚𝐬𝐮𝐫𝐞𝐦𝐞𝐧𝐭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0.017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(13.07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0.22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−0.009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0.027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(6.56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0.18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4950494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𝒊𝒎𝒑𝒓𝒐𝒗𝒆𝒎𝒆𝒏𝒕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6%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8%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  <a:p>
                          <a:pPr/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20%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5%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7511147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𝐩𝐫𝐞𝐯𝐢𝐨𝐮𝐬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smtClean="0">
                                    <a:latin typeface="Cambria Math" panose="02040503050406030204" pitchFamily="18" charset="0"/>
                                  </a:rPr>
                                  <m:t>𝐫𝐞𝐬𝐮𝐥𝐭𝐬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&amp; 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771/fb+365/fb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29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.2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17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latin typeface="Cambria Math" panose="02040503050406030204" pitchFamily="18" charset="0"/>
                                  </a:rPr>
                                  <m:t>47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sz="1600" b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a:rPr lang="en-US" altLang="zh-CN" sz="1600" b="0" smtClean="0"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𝑷𝑫𝑮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0.030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±0.013</m:t>
                                </m:r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(12.9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0.03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±0.04</m:t>
                                </m:r>
                              </m:oMath>
                            </m:oMathPara>
                          </a14:m>
                          <a:endParaRPr lang="zh-CN" altLang="en-US" sz="1600" b="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(5.5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±0.4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9512442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𝒑𝒖𝒃𝒍𝒊𝒔𝒉𝒆𝒅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 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771/fb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0.043±0.024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(12.62±0.31)×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0.025±0.043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(5.86±0.26)×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088404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𝒑𝒖𝒃𝒍𝒊𝒔𝒉𝒆𝒅</m:t>
                                </m:r>
                              </m:oMath>
                            </m:oMathPara>
                          </a14:m>
                          <a:endParaRPr lang="en-US" altLang="zh-CN" sz="16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2(</m:t>
                                </m:r>
                                <m:r>
                                  <a:rPr lang="en-US" altLang="zh-CN" sz="1600" b="1" i="1" smtClean="0">
                                    <a:latin typeface="Cambria Math" panose="02040503050406030204" pitchFamily="18" charset="0"/>
                                  </a:rPr>
                                  <m:t>𝑫𝒂𝒕𝒂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600" b="0" dirty="0"/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i="0" dirty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365/fb</a:t>
                          </a: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.013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(1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38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82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±0.0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(5.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02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±0.</m:t>
                                </m:r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US" altLang="zh-CN" sz="16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)×</m:t>
                                </m:r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600" b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60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2082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>
                <a:extLst>
                  <a:ext uri="{FF2B5EF4-FFF2-40B4-BE49-F238E27FC236}">
                    <a16:creationId xmlns:a16="http://schemas.microsoft.com/office/drawing/2014/main" id="{7B9005BA-4E84-29B5-7E16-282AF7663E1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8501154"/>
                  </p:ext>
                </p:extLst>
              </p:nvPr>
            </p:nvGraphicFramePr>
            <p:xfrm>
              <a:off x="0" y="1003889"/>
              <a:ext cx="11986054" cy="4911993"/>
            </p:xfrm>
            <a:graphic>
              <a:graphicData uri="http://schemas.openxmlformats.org/drawingml/2006/table">
                <a:tbl>
                  <a:tblPr firstRow="1" bandRow="1">
                    <a:tableStyleId>{5FD0F851-EC5A-4D38-B0AD-8093EC10F338}</a:tableStyleId>
                  </a:tblPr>
                  <a:tblGrid>
                    <a:gridCol w="1987517">
                      <a:extLst>
                        <a:ext uri="{9D8B030D-6E8A-4147-A177-3AD203B41FA5}">
                          <a16:colId xmlns:a16="http://schemas.microsoft.com/office/drawing/2014/main" val="185231049"/>
                        </a:ext>
                      </a:extLst>
                    </a:gridCol>
                    <a:gridCol w="1506953">
                      <a:extLst>
                        <a:ext uri="{9D8B030D-6E8A-4147-A177-3AD203B41FA5}">
                          <a16:colId xmlns:a16="http://schemas.microsoft.com/office/drawing/2014/main" val="3417075898"/>
                        </a:ext>
                      </a:extLst>
                    </a:gridCol>
                    <a:gridCol w="1755006">
                      <a:extLst>
                        <a:ext uri="{9D8B030D-6E8A-4147-A177-3AD203B41FA5}">
                          <a16:colId xmlns:a16="http://schemas.microsoft.com/office/drawing/2014/main" val="2133158330"/>
                        </a:ext>
                      </a:extLst>
                    </a:gridCol>
                    <a:gridCol w="2308206">
                      <a:extLst>
                        <a:ext uri="{9D8B030D-6E8A-4147-A177-3AD203B41FA5}">
                          <a16:colId xmlns:a16="http://schemas.microsoft.com/office/drawing/2014/main" val="2197989758"/>
                        </a:ext>
                      </a:extLst>
                    </a:gridCol>
                    <a:gridCol w="2002755">
                      <a:extLst>
                        <a:ext uri="{9D8B030D-6E8A-4147-A177-3AD203B41FA5}">
                          <a16:colId xmlns:a16="http://schemas.microsoft.com/office/drawing/2014/main" val="2163030549"/>
                        </a:ext>
                      </a:extLst>
                    </a:gridCol>
                    <a:gridCol w="2425617">
                      <a:extLst>
                        <a:ext uri="{9D8B030D-6E8A-4147-A177-3AD203B41FA5}">
                          <a16:colId xmlns:a16="http://schemas.microsoft.com/office/drawing/2014/main" val="3208547791"/>
                        </a:ext>
                      </a:extLst>
                    </a:gridCol>
                  </a:tblGrid>
                  <a:tr h="340805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3704" r="-567797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3704" r="-385507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3704" r="-192308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3704" r="-121519" b="-13592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3704" r="-524" b="-1359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33484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62222" r="-501911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62222" r="-567797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62222" r="-385507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62222" r="-192308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62222" r="-121519" b="-7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62222" r="-524" b="-71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5693059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165909" r="-501911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165909" r="-385507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165909" r="-192308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165909" r="-121519" b="-63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165909" r="-524" b="-63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8189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260000" r="-501911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260000" r="-567797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260000" r="-385507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260000" r="-192308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260000" r="-121519" b="-5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260000" r="-524" b="-5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49504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352174" r="-501911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altLang="zh-CN" sz="1600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352174" r="-385507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352174" r="-192308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352174" r="-121519" b="-4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352174" r="-524" b="-4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751114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452174" r="-501911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452174" r="-567797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452174" r="-385507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452174" r="-192308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452174" r="-121519" b="-30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452174" r="-524" b="-30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16820721"/>
                      </a:ext>
                    </a:extLst>
                  </a:tr>
                  <a:tr h="54823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590698" r="-501911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zh-CN" altLang="en-US" sz="1600" b="0" i="0" dirty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590698" r="-385507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590698" r="-192308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590698" r="-121519" b="-227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590698" r="-524" b="-2279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951244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660000" r="-501911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660000" r="-567797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660000" r="-385507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660000" r="-192308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660000" r="-121519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660000" r="-524" b="-11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2408840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t="-743478" r="-501911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33051" t="-743478" r="-56779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9275" t="-743478" r="-385507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26923" t="-743478" r="-192308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76582" t="-743478" r="-121519" b="-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94241" t="-743478" r="-524" b="-1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32082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090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719704-7FBE-C4C2-54DB-8EBC4016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542" y="1256944"/>
            <a:ext cx="4419600" cy="2997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47290C-5A39-9A1A-488A-A83F5D1B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22" y="1256944"/>
            <a:ext cx="4419600" cy="2997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AEF04ED-7F94-FF59-4673-E447E71BA1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9922" y="4858677"/>
              <a:ext cx="8127999" cy="148475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𝒆𝒇𝒇𝒊𝒄𝒊𝒆𝒏𝒄𝒚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𝑩𝑫𝑻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𝝅</m:t>
                                    </m:r>
                                  </m:e>
                                  <m:sup>
                                    <m:r>
                                      <a:rPr lang="en-US" altLang="zh-CN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𝑩𝑫𝑻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[%]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72.108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0.596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574980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𝑠𝑖𝑚𝑢𝑙𝑎𝑡𝑖𝑜𝑛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73.189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0.086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𝑅𝑎𝑡𝑖𝑜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98.522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0.822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𝑡𝑜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𝑏𝑒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𝑑𝑜𝑛𝑒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42978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AEF04ED-7F94-FF59-4673-E447E71BA10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49922" y="4858677"/>
              <a:ext cx="8127999" cy="1484757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22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3333" r="-200000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3333" r="-100939" b="-3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333" r="-467" b="-3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106897" r="-200000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106897" r="-100939" b="-2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106897" r="-467" b="-2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74980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200000" r="-200000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200000" r="-10093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200000" r="-467" b="-11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467" t="-310345" r="-200000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00939" t="-310345" r="-100939" b="-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00000" t="-310345" r="-467" b="-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42978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/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blipFill>
                <a:blip r:embed="rId5"/>
                <a:stretch>
                  <a:fillRect l="-1571" t="-4348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1840745-A1C7-C020-4CE1-547F390EE27E}"/>
              </a:ext>
            </a:extLst>
          </p:cNvPr>
          <p:cNvSpPr txBox="1"/>
          <p:nvPr/>
        </p:nvSpPr>
        <p:spPr>
          <a:xfrm>
            <a:off x="363127" y="98963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Sample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5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8719704-7FBE-C4C2-54DB-8EBC40166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511" y="992249"/>
            <a:ext cx="4419600" cy="2997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47290C-5A39-9A1A-488A-A83F5D1B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91" y="992249"/>
            <a:ext cx="4419600" cy="29972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0E96AD7-5C09-078F-A770-CDD134FAB251}"/>
              </a:ext>
            </a:extLst>
          </p:cNvPr>
          <p:cNvSpPr txBox="1"/>
          <p:nvPr/>
        </p:nvSpPr>
        <p:spPr>
          <a:xfrm>
            <a:off x="3152902" y="4421314"/>
            <a:ext cx="6097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BtoDpi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 (4.06 ± 0.05)e-03</a:t>
            </a:r>
          </a:p>
          <a:p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Br(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BtoDpi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 = (4.61 ± 0.10)e-03(</a:t>
            </a:r>
            <a:r>
              <a:rPr lang="en" altLang="zh-CN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pdg</a:t>
            </a:r>
            <a:r>
              <a:rPr lang="en" altLang="zh-CN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/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acc>
                        <m:accPr>
                          <m:chr m:val="̅"/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41CD122-C699-563D-CD67-8FE7EF336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27" y="446359"/>
                <a:ext cx="2414764" cy="276999"/>
              </a:xfrm>
              <a:prstGeom prst="rect">
                <a:avLst/>
              </a:prstGeom>
              <a:blipFill>
                <a:blip r:embed="rId4"/>
                <a:stretch>
                  <a:fillRect l="-1571" t="-4348" b="-30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01840745-A1C7-C020-4CE1-547F390EE27E}"/>
              </a:ext>
            </a:extLst>
          </p:cNvPr>
          <p:cNvSpPr txBox="1"/>
          <p:nvPr/>
        </p:nvSpPr>
        <p:spPr>
          <a:xfrm>
            <a:off x="363127" y="98963"/>
            <a:ext cx="17440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Sample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BBB713B-6517-4649-DCED-C197EAF8AC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7891" y="5309491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𝒆𝒇𝒇𝒊𝒄𝒊𝒆𝒏𝒄𝒚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𝒃𝒆𝒍𝒍𝒆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zh-CN" altLang="en-US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9.76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7.69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𝑠𝑐𝑓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15.2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5.41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26719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0BBB713B-6517-4649-DCED-C197EAF8AC0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37891" y="5309491"/>
              <a:ext cx="8127999" cy="1112520"/>
            </p:xfrm>
            <a:graphic>
              <a:graphicData uri="http://schemas.openxmlformats.org/drawingml/2006/table">
                <a:tbl>
                  <a:tblPr firstRow="1" bandRow="1">
                    <a:tableStyleId>{3B4B98B0-60AC-42C2-AFA5-B58CD77FA1E5}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508918514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61941644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967006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3448" r="-200000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3448" r="-100939" b="-2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3448" r="-467" b="-2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94221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100000" r="-200000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100000" r="-100939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100000" r="-467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9632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t="-206897" r="-200000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00469" t="-206897" r="-100939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5"/>
                          <a:stretch>
                            <a:fillRect l="-199533" t="-206897" r="-467" b="-137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62671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1315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8A02BAF-6EFF-D138-0F6B-DF4A3DB1B00A}"/>
              </a:ext>
            </a:extLst>
          </p:cNvPr>
          <p:cNvSpPr txBox="1"/>
          <p:nvPr/>
        </p:nvSpPr>
        <p:spPr>
          <a:xfrm>
            <a:off x="363127" y="98963"/>
            <a:ext cx="120545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Belle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PID</a:t>
            </a:r>
          </a:p>
          <a:p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4A1B91-E2B8-747B-D9B4-EEFF60DE6951}"/>
                  </a:ext>
                </a:extLst>
              </p:cNvPr>
              <p:cNvSpPr txBox="1"/>
              <p:nvPr/>
            </p:nvSpPr>
            <p:spPr>
              <a:xfrm>
                <a:off x="965856" y="1142157"/>
                <a:ext cx="15202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𝐾𝑎𝑜𝑛𝐼𝐷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94A1B91-E2B8-747B-D9B4-EEFF60DE6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56" y="1142157"/>
                <a:ext cx="1520224" cy="276999"/>
              </a:xfrm>
              <a:prstGeom prst="rect">
                <a:avLst/>
              </a:prstGeom>
              <a:blipFill>
                <a:blip r:embed="rId2"/>
                <a:stretch>
                  <a:fillRect l="-8264" t="-17391" r="-4132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1A4751AF-521F-678B-284F-3B9C40B899D9}"/>
              </a:ext>
            </a:extLst>
          </p:cNvPr>
          <p:cNvSpPr txBox="1"/>
          <p:nvPr/>
        </p:nvSpPr>
        <p:spPr>
          <a:xfrm>
            <a:off x="1931068" y="1714790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kaonid eff corr = 0.994976</a:t>
            </a:r>
          </a:p>
          <a:p>
            <a:r>
              <a:rPr lang="zh-CN" altLang="en-US" dirty="0"/>
              <a:t>kaonid eff uncertainty = 0.0152306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A0A8875-AA23-9535-6638-11C405CD6529}"/>
                  </a:ext>
                </a:extLst>
              </p:cNvPr>
              <p:cNvSpPr txBox="1"/>
              <p:nvPr/>
            </p:nvSpPr>
            <p:spPr>
              <a:xfrm>
                <a:off x="965856" y="4238439"/>
                <a:ext cx="144648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𝑃𝑖𝑜𝑛𝐼𝐷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A0A8875-AA23-9535-6638-11C405CD6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856" y="4238439"/>
                <a:ext cx="1446486" cy="276999"/>
              </a:xfrm>
              <a:prstGeom prst="rect">
                <a:avLst/>
              </a:prstGeom>
              <a:blipFill>
                <a:blip r:embed="rId3"/>
                <a:stretch>
                  <a:fillRect l="-8621" t="-17391" r="-3448" b="-391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C60B2645-B4F2-9E3C-0E0C-C4438D9BF613}"/>
              </a:ext>
            </a:extLst>
          </p:cNvPr>
          <p:cNvSpPr txBox="1"/>
          <p:nvPr/>
        </p:nvSpPr>
        <p:spPr>
          <a:xfrm>
            <a:off x="1931068" y="4857238"/>
            <a:ext cx="610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kaonid eff corr = 0.993511</a:t>
            </a:r>
          </a:p>
          <a:p>
            <a:r>
              <a:rPr lang="zh-CN" altLang="en-US" dirty="0"/>
              <a:t>kaonid eff uncertainty = 0.0064029</a:t>
            </a:r>
          </a:p>
        </p:txBody>
      </p:sp>
    </p:spTree>
    <p:extLst>
      <p:ext uri="{BB962C8B-B14F-4D97-AF65-F5344CB8AC3E}">
        <p14:creationId xmlns:p14="http://schemas.microsoft.com/office/powerpoint/2010/main" val="261924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403</Words>
  <Application>Microsoft Macintosh PowerPoint</Application>
  <PresentationFormat>宽屏</PresentationFormat>
  <Paragraphs>104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Menlo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5</cp:revision>
  <dcterms:created xsi:type="dcterms:W3CDTF">2025-02-24T11:34:12Z</dcterms:created>
  <dcterms:modified xsi:type="dcterms:W3CDTF">2025-02-28T08:12:57Z</dcterms:modified>
</cp:coreProperties>
</file>