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2" r:id="rId1"/>
    <p:sldMasterId id="2147483843" r:id="rId2"/>
  </p:sldMasterIdLst>
  <p:notesMasterIdLst>
    <p:notesMasterId r:id="rId40"/>
  </p:notesMasterIdLst>
  <p:handoutMasterIdLst>
    <p:handoutMasterId r:id="rId41"/>
  </p:handoutMasterIdLst>
  <p:sldIdLst>
    <p:sldId id="836" r:id="rId3"/>
    <p:sldId id="841" r:id="rId4"/>
    <p:sldId id="951" r:id="rId5"/>
    <p:sldId id="1001" r:id="rId6"/>
    <p:sldId id="1002" r:id="rId7"/>
    <p:sldId id="996" r:id="rId8"/>
    <p:sldId id="1006" r:id="rId9"/>
    <p:sldId id="1007" r:id="rId10"/>
    <p:sldId id="997" r:id="rId11"/>
    <p:sldId id="1004" r:id="rId12"/>
    <p:sldId id="1008" r:id="rId13"/>
    <p:sldId id="1013" r:id="rId14"/>
    <p:sldId id="1014" r:id="rId15"/>
    <p:sldId id="1015" r:id="rId16"/>
    <p:sldId id="999" r:id="rId17"/>
    <p:sldId id="1010" r:id="rId18"/>
    <p:sldId id="1016" r:id="rId19"/>
    <p:sldId id="1017" r:id="rId20"/>
    <p:sldId id="1011" r:id="rId21"/>
    <p:sldId id="1018" r:id="rId22"/>
    <p:sldId id="1012" r:id="rId23"/>
    <p:sldId id="1019" r:id="rId24"/>
    <p:sldId id="1020" r:id="rId25"/>
    <p:sldId id="1021" r:id="rId26"/>
    <p:sldId id="1022" r:id="rId27"/>
    <p:sldId id="1023" r:id="rId28"/>
    <p:sldId id="1024" r:id="rId29"/>
    <p:sldId id="1000" r:id="rId30"/>
    <p:sldId id="1025" r:id="rId31"/>
    <p:sldId id="1026" r:id="rId32"/>
    <p:sldId id="1027" r:id="rId33"/>
    <p:sldId id="1028" r:id="rId34"/>
    <p:sldId id="1029" r:id="rId35"/>
    <p:sldId id="1030" r:id="rId36"/>
    <p:sldId id="1009" r:id="rId37"/>
    <p:sldId id="1031" r:id="rId38"/>
    <p:sldId id="1032" r:id="rId3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6FF"/>
    <a:srgbClr val="0080FF"/>
    <a:srgbClr val="1EC0FF"/>
    <a:srgbClr val="014A92"/>
    <a:srgbClr val="0101FD"/>
    <a:srgbClr val="B9B3BD"/>
    <a:srgbClr val="008100"/>
    <a:srgbClr val="A3DAFF"/>
    <a:srgbClr val="6AC8FF"/>
    <a:srgbClr val="002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730" y="91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code.ihep.ac.cn/zhangkl/whizardai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code.ihep.ac.cn/zhangkl/whizardai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86906-165E-42B0-8A77-B21A49D15A5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AF2EB4-FEBD-43F8-83FE-D2C087261804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kern="1200" dirty="0" err="1"/>
            <a:t>WhizardAis</a:t>
          </a:r>
          <a:r>
            <a:rPr lang="en-US" sz="2000" b="1" kern="1200" dirty="0">
              <a:sym typeface="Wingdings" panose="05000000000000000000" pitchFamily="2" charset="2"/>
            </a:rPr>
            <a:t> 1.95 </a:t>
          </a:r>
          <a:r>
            <a:rPr lang="en-US" sz="2000" kern="1200" dirty="0">
              <a:sym typeface="Wingdings" panose="05000000000000000000" pitchFamily="2" charset="2"/>
            </a:rPr>
            <a:t>for hard processes; </a:t>
          </a:r>
          <a:r>
            <a:rPr lang="en-US" sz="2000" b="1" kern="1200" dirty="0">
              <a:sym typeface="Wingdings" panose="05000000000000000000" pitchFamily="2" charset="2"/>
            </a:rPr>
            <a:t>Pythia</a:t>
          </a:r>
          <a:r>
            <a:rPr lang="en-US" sz="2000" kern="1200" dirty="0">
              <a:sym typeface="Wingdings" panose="05000000000000000000" pitchFamily="2" charset="2"/>
            </a:rPr>
            <a:t> for </a:t>
          </a:r>
          <a:r>
            <a:rPr lang="en-US" sz="2000" kern="1200" dirty="0" err="1">
              <a:sym typeface="Wingdings" panose="05000000000000000000" pitchFamily="2" charset="2"/>
            </a:rPr>
            <a:t>hardonization</a:t>
          </a:r>
          <a:endParaRPr lang="en-US" sz="2000" kern="1200" dirty="0"/>
        </a:p>
      </dgm:t>
    </dgm:pt>
    <dgm:pt modelId="{C9A7D973-710C-47CD-BF13-AE402DE17F3B}" type="parTrans" cxnId="{7641F33B-A405-46DA-85EC-ECB4EDFF7180}">
      <dgm:prSet/>
      <dgm:spPr/>
      <dgm:t>
        <a:bodyPr/>
        <a:lstStyle/>
        <a:p>
          <a:endParaRPr lang="en-US"/>
        </a:p>
      </dgm:t>
    </dgm:pt>
    <dgm:pt modelId="{9BF750F7-F5A0-4A4C-9988-0F6FB984E7D9}" type="sibTrans" cxnId="{7641F33B-A405-46DA-85EC-ECB4EDFF7180}">
      <dgm:prSet/>
      <dgm:spPr/>
      <dgm:t>
        <a:bodyPr/>
        <a:lstStyle/>
        <a:p>
          <a:endParaRPr lang="en-US"/>
        </a:p>
      </dgm:t>
    </dgm:pt>
    <dgm:pt modelId="{2BB40B0F-DF68-4844-B4F9-63075C4F09C4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kern="1200" dirty="0"/>
            <a:t>See the tutorial in </a:t>
          </a:r>
          <a:r>
            <a:rPr lang="en-US" sz="2000" kern="1200" dirty="0">
              <a:latin typeface="+mj-lt"/>
              <a:hlinkClick xmlns:r="http://schemas.openxmlformats.org/officeDocument/2006/relationships" r:id="rId1"/>
            </a:rPr>
            <a:t>https://code.ihep.ac.cn/zhangkl/whizardais</a:t>
          </a:r>
          <a:endParaRPr lang="en-US" sz="2000" kern="1200" dirty="0">
            <a:latin typeface="+mj-lt"/>
          </a:endParaRPr>
        </a:p>
      </dgm:t>
    </dgm:pt>
    <dgm:pt modelId="{CA31FD72-F839-456F-9BB6-E2723D07624A}" type="parTrans" cxnId="{437CBE3A-B392-41FC-A9F5-9E04A7461D8F}">
      <dgm:prSet/>
      <dgm:spPr/>
      <dgm:t>
        <a:bodyPr/>
        <a:lstStyle/>
        <a:p>
          <a:endParaRPr lang="en-US"/>
        </a:p>
      </dgm:t>
    </dgm:pt>
    <dgm:pt modelId="{8AFC15D3-F816-4F9D-8CA9-AE8622826FD5}" type="sibTrans" cxnId="{437CBE3A-B392-41FC-A9F5-9E04A7461D8F}">
      <dgm:prSet/>
      <dgm:spPr/>
      <dgm:t>
        <a:bodyPr/>
        <a:lstStyle/>
        <a:p>
          <a:endParaRPr lang="en-US"/>
        </a:p>
      </dgm:t>
    </dgm:pt>
    <dgm:pt modelId="{6F13062A-6AB8-4AF6-8E3A-3C432C4C5843}">
      <dgm:prSet phldrT="[Texte]"/>
      <dgm:spPr/>
      <dgm:t>
        <a:bodyPr/>
        <a:lstStyle/>
        <a:p>
          <a:r>
            <a:rPr lang="en-US" dirty="0"/>
            <a:t>Simulation</a:t>
          </a:r>
        </a:p>
      </dgm:t>
    </dgm:pt>
    <dgm:pt modelId="{C3FF44E3-A17C-47A0-BD15-0DDD577BBD11}" type="parTrans" cxnId="{09B0C308-28AC-42D6-8FA5-552DF03DB7A2}">
      <dgm:prSet/>
      <dgm:spPr/>
      <dgm:t>
        <a:bodyPr/>
        <a:lstStyle/>
        <a:p>
          <a:endParaRPr lang="en-US"/>
        </a:p>
      </dgm:t>
    </dgm:pt>
    <dgm:pt modelId="{5BFEB3B6-516B-4845-9CC7-55B87F6B97EB}" type="sibTrans" cxnId="{09B0C308-28AC-42D6-8FA5-552DF03DB7A2}">
      <dgm:prSet/>
      <dgm:spPr/>
      <dgm:t>
        <a:bodyPr/>
        <a:lstStyle/>
        <a:p>
          <a:endParaRPr lang="en-US"/>
        </a:p>
      </dgm:t>
    </dgm:pt>
    <dgm:pt modelId="{27E0B7D6-94E8-4EEC-86C6-CA4A2D8141B7}">
      <dgm:prSet phldrT="[Texte]" custT="1"/>
      <dgm:spPr/>
      <dgm:t>
        <a:bodyPr/>
        <a:lstStyle/>
        <a:p>
          <a:r>
            <a:rPr lang="en-US" sz="2000" dirty="0"/>
            <a:t>Detector response simulated by </a:t>
          </a:r>
          <a:r>
            <a:rPr lang="en-US" sz="2000" b="1" dirty="0" err="1"/>
            <a:t>Geant</a:t>
          </a:r>
          <a:r>
            <a:rPr lang="en-US" sz="2000" b="1" dirty="0"/>
            <a:t> 4</a:t>
          </a:r>
        </a:p>
      </dgm:t>
    </dgm:pt>
    <dgm:pt modelId="{E66113B3-D2AE-4833-B70C-36CCCB84D112}" type="parTrans" cxnId="{A147FFBB-BE9A-4DA4-816F-01959A881A97}">
      <dgm:prSet/>
      <dgm:spPr/>
      <dgm:t>
        <a:bodyPr/>
        <a:lstStyle/>
        <a:p>
          <a:endParaRPr lang="en-US"/>
        </a:p>
      </dgm:t>
    </dgm:pt>
    <dgm:pt modelId="{19F0D745-33D5-464A-BB0B-11D6936E9C23}" type="sibTrans" cxnId="{A147FFBB-BE9A-4DA4-816F-01959A881A97}">
      <dgm:prSet/>
      <dgm:spPr/>
      <dgm:t>
        <a:bodyPr/>
        <a:lstStyle/>
        <a:p>
          <a:endParaRPr lang="en-US"/>
        </a:p>
      </dgm:t>
    </dgm:pt>
    <dgm:pt modelId="{EC6491D3-D22B-4B08-ABBB-A1F99C87582D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cd Reconstruction/</a:t>
          </a:r>
          <a:r>
            <a:rPr lang="en-US" sz="2000" dirty="0" err="1">
              <a:latin typeface="+mj-lt"/>
            </a:rPr>
            <a:t>RecPFACyber</a:t>
          </a:r>
          <a:r>
            <a:rPr lang="en-US" sz="2000" dirty="0">
              <a:latin typeface="+mj-lt"/>
            </a:rPr>
            <a:t>/script/;</a:t>
          </a:r>
        </a:p>
      </dgm:t>
    </dgm:pt>
    <dgm:pt modelId="{39EF4D10-26AE-4AB1-8B68-33ED08694B8C}" type="parTrans" cxnId="{07E29B57-2721-4EE5-9C26-66BC8A714A77}">
      <dgm:prSet/>
      <dgm:spPr/>
      <dgm:t>
        <a:bodyPr/>
        <a:lstStyle/>
        <a:p>
          <a:endParaRPr lang="en-US"/>
        </a:p>
      </dgm:t>
    </dgm:pt>
    <dgm:pt modelId="{D26CD903-CA12-4260-93B0-2A681D0B3BBA}" type="sibTrans" cxnId="{07E29B57-2721-4EE5-9C26-66BC8A714A77}">
      <dgm:prSet/>
      <dgm:spPr/>
      <dgm:t>
        <a:bodyPr/>
        <a:lstStyle/>
        <a:p>
          <a:endParaRPr lang="en-US"/>
        </a:p>
      </dgm:t>
    </dgm:pt>
    <dgm:pt modelId="{0C57A258-DE9D-44FF-A15C-8355E57B54B0}">
      <dgm:prSet phldrT="[Texte]"/>
      <dgm:spPr/>
      <dgm:t>
        <a:bodyPr/>
        <a:lstStyle/>
        <a:p>
          <a:r>
            <a:rPr lang="en-US" dirty="0"/>
            <a:t>Digitization</a:t>
          </a:r>
        </a:p>
      </dgm:t>
    </dgm:pt>
    <dgm:pt modelId="{3ACA2379-C681-4666-91B1-A1BF26B8EC52}" type="parTrans" cxnId="{6CACDCBB-FA14-480B-95F3-2A9F898CF762}">
      <dgm:prSet/>
      <dgm:spPr/>
      <dgm:t>
        <a:bodyPr/>
        <a:lstStyle/>
        <a:p>
          <a:endParaRPr lang="en-US"/>
        </a:p>
      </dgm:t>
    </dgm:pt>
    <dgm:pt modelId="{5B548B28-C86D-4F75-8BD6-8B3715C2BF22}" type="sibTrans" cxnId="{6CACDCBB-FA14-480B-95F3-2A9F898CF762}">
      <dgm:prSet/>
      <dgm:spPr/>
      <dgm:t>
        <a:bodyPr/>
        <a:lstStyle/>
        <a:p>
          <a:endParaRPr lang="en-US"/>
        </a:p>
      </dgm:t>
    </dgm:pt>
    <dgm:pt modelId="{F2D250D4-B2F8-4752-8639-5020E7E35FBC}">
      <dgm:prSet phldrT="[Texte]" custT="1"/>
      <dgm:spPr/>
      <dgm:t>
        <a:bodyPr/>
        <a:lstStyle/>
        <a:p>
          <a:r>
            <a:rPr lang="en-US" sz="2000" kern="1200" dirty="0"/>
            <a:t>Digitization of ECAL and HCAL information</a:t>
          </a:r>
        </a:p>
      </dgm:t>
    </dgm:pt>
    <dgm:pt modelId="{A174E17D-7687-4486-AE70-028C8F5E4E65}" type="parTrans" cxnId="{0173E437-693C-4130-B757-383A7DBC1A0F}">
      <dgm:prSet/>
      <dgm:spPr/>
      <dgm:t>
        <a:bodyPr/>
        <a:lstStyle/>
        <a:p>
          <a:endParaRPr lang="en-US"/>
        </a:p>
      </dgm:t>
    </dgm:pt>
    <dgm:pt modelId="{22D0FC50-6CA2-4143-8497-09A6CFCC9437}" type="sibTrans" cxnId="{0173E437-693C-4130-B757-383A7DBC1A0F}">
      <dgm:prSet/>
      <dgm:spPr/>
      <dgm:t>
        <a:bodyPr/>
        <a:lstStyle/>
        <a:p>
          <a:endParaRPr lang="en-US"/>
        </a:p>
      </dgm:t>
    </dgm:pt>
    <dgm:pt modelId="{E98DA503-3B37-4391-A395-D18145E69842}">
      <dgm:prSet phldrT="[Texte]"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digi.py</a:t>
          </a:r>
        </a:p>
      </dgm:t>
    </dgm:pt>
    <dgm:pt modelId="{A0FD6159-3956-4F87-8B0A-502CA308EADF}" type="parTrans" cxnId="{04DF4B85-96BF-4DE5-917D-E4D7169D8530}">
      <dgm:prSet/>
      <dgm:spPr/>
      <dgm:t>
        <a:bodyPr/>
        <a:lstStyle/>
        <a:p>
          <a:endParaRPr lang="en-US"/>
        </a:p>
      </dgm:t>
    </dgm:pt>
    <dgm:pt modelId="{99B80B46-86C9-4EF9-9C5B-1ADDB5C7A010}" type="sibTrans" cxnId="{04DF4B85-96BF-4DE5-917D-E4D7169D8530}">
      <dgm:prSet/>
      <dgm:spPr/>
      <dgm:t>
        <a:bodyPr/>
        <a:lstStyle/>
        <a:p>
          <a:endParaRPr lang="en-US"/>
        </a:p>
      </dgm:t>
    </dgm:pt>
    <dgm:pt modelId="{7FDB2A71-C31B-47E1-B3EE-13E472584B88}">
      <dgm:prSet phldrT="[Texte]"/>
      <dgm:spPr/>
      <dgm:t>
        <a:bodyPr/>
        <a:lstStyle/>
        <a:p>
          <a:r>
            <a:rPr lang="en-US" dirty="0"/>
            <a:t>Physics process</a:t>
          </a:r>
        </a:p>
      </dgm:t>
    </dgm:pt>
    <dgm:pt modelId="{B24CAD4D-58EA-49D0-B4E9-FFC83E319FA2}" type="sibTrans" cxnId="{C988D066-E52A-44E2-982D-B4DDEB371C1E}">
      <dgm:prSet/>
      <dgm:spPr/>
      <dgm:t>
        <a:bodyPr/>
        <a:lstStyle/>
        <a:p>
          <a:endParaRPr lang="en-US"/>
        </a:p>
      </dgm:t>
    </dgm:pt>
    <dgm:pt modelId="{C099A9F1-548C-4214-8D11-28C1F05BBB2D}" type="parTrans" cxnId="{C988D066-E52A-44E2-982D-B4DDEB371C1E}">
      <dgm:prSet/>
      <dgm:spPr/>
      <dgm:t>
        <a:bodyPr/>
        <a:lstStyle/>
        <a:p>
          <a:endParaRPr lang="en-US"/>
        </a:p>
      </dgm:t>
    </dgm:pt>
    <dgm:pt modelId="{2DBBB49E-EEA5-4B27-B862-13E6FFBA8B79}">
      <dgm:prSet phldrT="[Texte]"/>
      <dgm:spPr/>
      <dgm:t>
        <a:bodyPr/>
        <a:lstStyle/>
        <a:p>
          <a:r>
            <a:rPr lang="en-US" dirty="0"/>
            <a:t>Tracking</a:t>
          </a:r>
        </a:p>
      </dgm:t>
    </dgm:pt>
    <dgm:pt modelId="{D72588D5-2E16-4795-81DA-D762F0E229C5}" type="parTrans" cxnId="{F2636D18-E3C4-410E-83D0-F7CC26C7A7BD}">
      <dgm:prSet/>
      <dgm:spPr/>
      <dgm:t>
        <a:bodyPr/>
        <a:lstStyle/>
        <a:p>
          <a:endParaRPr lang="en-US"/>
        </a:p>
      </dgm:t>
    </dgm:pt>
    <dgm:pt modelId="{FF878691-01FF-4BBB-AE0E-0F4A367DA036}" type="sibTrans" cxnId="{F2636D18-E3C4-410E-83D0-F7CC26C7A7BD}">
      <dgm:prSet/>
      <dgm:spPr/>
      <dgm:t>
        <a:bodyPr/>
        <a:lstStyle/>
        <a:p>
          <a:endParaRPr lang="en-US"/>
        </a:p>
      </dgm:t>
    </dgm:pt>
    <dgm:pt modelId="{40013AB6-5490-4958-85BD-129962749DD2}">
      <dgm:prSet phldrT="[Texte]"/>
      <dgm:spPr/>
      <dgm:t>
        <a:bodyPr/>
        <a:lstStyle/>
        <a:p>
          <a:r>
            <a:rPr lang="en-US" dirty="0"/>
            <a:t>Reconstruction</a:t>
          </a:r>
        </a:p>
      </dgm:t>
    </dgm:pt>
    <dgm:pt modelId="{3C320E61-AFD6-440C-A698-8F4F936FE83A}" type="parTrans" cxnId="{B739A666-CC01-4151-8E5F-A8F7B2D9786A}">
      <dgm:prSet/>
      <dgm:spPr/>
      <dgm:t>
        <a:bodyPr/>
        <a:lstStyle/>
        <a:p>
          <a:endParaRPr lang="en-US"/>
        </a:p>
      </dgm:t>
    </dgm:pt>
    <dgm:pt modelId="{61748003-EFBD-4DAC-8925-C13C625C4D4D}" type="sibTrans" cxnId="{B739A666-CC01-4151-8E5F-A8F7B2D9786A}">
      <dgm:prSet/>
      <dgm:spPr/>
      <dgm:t>
        <a:bodyPr/>
        <a:lstStyle/>
        <a:p>
          <a:endParaRPr lang="en-US"/>
        </a:p>
      </dgm:t>
    </dgm:pt>
    <dgm:pt modelId="{870270D8-C198-442A-A7A0-6D8F9442B2CA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latin typeface="+mj-lt"/>
            </a:rPr>
            <a:t>./run.sh sim.py</a:t>
          </a:r>
        </a:p>
      </dgm:t>
    </dgm:pt>
    <dgm:pt modelId="{7872C9AB-7E50-497D-A099-76DA660949EA}" type="parTrans" cxnId="{B34031A0-E285-477B-9273-CA3245B5C751}">
      <dgm:prSet/>
      <dgm:spPr/>
      <dgm:t>
        <a:bodyPr/>
        <a:lstStyle/>
        <a:p>
          <a:endParaRPr lang="en-US"/>
        </a:p>
      </dgm:t>
    </dgm:pt>
    <dgm:pt modelId="{E280B4B8-1C87-4080-81E4-C6F30361A892}" type="sibTrans" cxnId="{B34031A0-E285-477B-9273-CA3245B5C751}">
      <dgm:prSet/>
      <dgm:spPr/>
      <dgm:t>
        <a:bodyPr/>
        <a:lstStyle/>
        <a:p>
          <a:endParaRPr lang="en-US"/>
        </a:p>
      </dgm:t>
    </dgm:pt>
    <dgm:pt modelId="{7210F2D2-28BE-4366-84FC-C1530ED0E6FF}">
      <dgm:prSet phldrT="[Texte]" custT="1"/>
      <dgm:spPr/>
      <dgm:t>
        <a:bodyPr/>
        <a:lstStyle/>
        <a:p>
          <a:r>
            <a:rPr lang="en-US" sz="2000" kern="1200" dirty="0"/>
            <a:t>Digitization of vertex detector, tracker</a:t>
          </a:r>
        </a:p>
      </dgm:t>
    </dgm:pt>
    <dgm:pt modelId="{4D2CE462-5D44-4BF2-A43D-707884E9A29F}" type="parTrans" cxnId="{1DB87FB2-817B-431F-85A7-D508DA4DDEBD}">
      <dgm:prSet/>
      <dgm:spPr/>
      <dgm:t>
        <a:bodyPr/>
        <a:lstStyle/>
        <a:p>
          <a:endParaRPr lang="en-US"/>
        </a:p>
      </dgm:t>
    </dgm:pt>
    <dgm:pt modelId="{D1EAAA18-8310-4967-81D4-6BD60EF3790F}" type="sibTrans" cxnId="{1DB87FB2-817B-431F-85A7-D508DA4DDEBD}">
      <dgm:prSet/>
      <dgm:spPr/>
      <dgm:t>
        <a:bodyPr/>
        <a:lstStyle/>
        <a:p>
          <a:endParaRPr lang="en-US"/>
        </a:p>
      </dgm:t>
    </dgm:pt>
    <dgm:pt modelId="{D0686AE1-59D7-4A9B-8BFA-DD504AFB6F79}">
      <dgm:prSet phldrT="[Texte]"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tracking.py</a:t>
          </a:r>
        </a:p>
      </dgm:t>
    </dgm:pt>
    <dgm:pt modelId="{BE34599C-DD61-42ED-AE10-0303808AE6D5}" type="parTrans" cxnId="{E1A011E6-D466-406C-9DE3-A8CA07159BCA}">
      <dgm:prSet/>
      <dgm:spPr/>
      <dgm:t>
        <a:bodyPr/>
        <a:lstStyle/>
        <a:p>
          <a:endParaRPr lang="en-US"/>
        </a:p>
      </dgm:t>
    </dgm:pt>
    <dgm:pt modelId="{B0FC380E-4B64-491B-8FF3-3B42C112DFA1}" type="sibTrans" cxnId="{E1A011E6-D466-406C-9DE3-A8CA07159BCA}">
      <dgm:prSet/>
      <dgm:spPr/>
      <dgm:t>
        <a:bodyPr/>
        <a:lstStyle/>
        <a:p>
          <a:endParaRPr lang="en-US"/>
        </a:p>
      </dgm:t>
    </dgm:pt>
    <dgm:pt modelId="{3CA59E4D-E4E2-44E3-8473-0039D23CE75C}">
      <dgm:prSet phldrT="[Texte]" custT="1"/>
      <dgm:spPr/>
      <dgm:t>
        <a:bodyPr/>
        <a:lstStyle/>
        <a:p>
          <a:r>
            <a:rPr lang="en-US" sz="2000" kern="1200" dirty="0"/>
            <a:t>Particle flow algorithm to reconstruct objects (PFO)</a:t>
          </a:r>
        </a:p>
      </dgm:t>
    </dgm:pt>
    <dgm:pt modelId="{C12021DE-306B-4858-BB0D-45DBCAF7A1C4}" type="parTrans" cxnId="{F67B8322-A29C-469B-A31E-E487FE568F36}">
      <dgm:prSet/>
      <dgm:spPr/>
      <dgm:t>
        <a:bodyPr/>
        <a:lstStyle/>
        <a:p>
          <a:endParaRPr lang="en-US"/>
        </a:p>
      </dgm:t>
    </dgm:pt>
    <dgm:pt modelId="{6537E4B7-EA9D-4536-B93E-D1F3818292FC}" type="sibTrans" cxnId="{F67B8322-A29C-469B-A31E-E487FE568F36}">
      <dgm:prSet/>
      <dgm:spPr/>
      <dgm:t>
        <a:bodyPr/>
        <a:lstStyle/>
        <a:p>
          <a:endParaRPr lang="en-US"/>
        </a:p>
      </dgm:t>
    </dgm:pt>
    <dgm:pt modelId="{2FDAD5DD-ADAE-4258-9D26-52BD2BC36830}">
      <dgm:prSet phldrT="[Texte]"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rec.py</a:t>
          </a:r>
        </a:p>
      </dgm:t>
    </dgm:pt>
    <dgm:pt modelId="{83B4E607-F17A-4A8F-A7D8-15D65427CE3A}" type="parTrans" cxnId="{F87AA655-FD32-4422-87D1-DB4B79850EDA}">
      <dgm:prSet/>
      <dgm:spPr/>
      <dgm:t>
        <a:bodyPr/>
        <a:lstStyle/>
        <a:p>
          <a:endParaRPr lang="en-US"/>
        </a:p>
      </dgm:t>
    </dgm:pt>
    <dgm:pt modelId="{339DA808-178E-416B-BD60-EA34AA1C4072}" type="sibTrans" cxnId="{F87AA655-FD32-4422-87D1-DB4B79850EDA}">
      <dgm:prSet/>
      <dgm:spPr/>
      <dgm:t>
        <a:bodyPr/>
        <a:lstStyle/>
        <a:p>
          <a:endParaRPr lang="en-US"/>
        </a:p>
      </dgm:t>
    </dgm:pt>
    <dgm:pt modelId="{08BE6EA7-9A87-49F0-8FB8-8A1A72EDA38A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 need to run ourselves</a:t>
          </a:r>
        </a:p>
      </dgm:t>
    </dgm:pt>
    <dgm:pt modelId="{EFC800B4-7288-4A47-B50F-516B0EEE3390}" type="parTrans" cxnId="{4D83AF23-80D6-40B2-9617-477684E1E2FE}">
      <dgm:prSet/>
      <dgm:spPr/>
      <dgm:t>
        <a:bodyPr/>
        <a:lstStyle/>
        <a:p>
          <a:endParaRPr lang="en-US"/>
        </a:p>
      </dgm:t>
    </dgm:pt>
    <dgm:pt modelId="{F4D822E5-5E53-492F-882B-1F8F48F5C301}" type="sibTrans" cxnId="{4D83AF23-80D6-40B2-9617-477684E1E2FE}">
      <dgm:prSet/>
      <dgm:spPr/>
      <dgm:t>
        <a:bodyPr/>
        <a:lstStyle/>
        <a:p>
          <a:endParaRPr lang="en-US"/>
        </a:p>
      </dgm:t>
    </dgm:pt>
    <dgm:pt modelId="{51707E8D-05E9-4BB8-9C2B-3B8BD7E7C8D2}">
      <dgm:prSet phldrT="[Texte]" custT="1"/>
      <dgm:spPr/>
      <dgm:t>
        <a:bodyPr/>
        <a:lstStyle/>
        <a:p>
          <a:r>
            <a:rPr lang="en-US" sz="2000" kern="1200" dirty="0"/>
            <a:t>Particle identification (work in progress)</a:t>
          </a:r>
        </a:p>
      </dgm:t>
    </dgm:pt>
    <dgm:pt modelId="{5AA20B25-CB1A-4E35-9C6A-6E1EAF96005C}" type="parTrans" cxnId="{1657B809-C57C-42F3-B114-A769C2AF5313}">
      <dgm:prSet/>
      <dgm:spPr/>
      <dgm:t>
        <a:bodyPr/>
        <a:lstStyle/>
        <a:p>
          <a:endParaRPr lang="en-US"/>
        </a:p>
      </dgm:t>
    </dgm:pt>
    <dgm:pt modelId="{32315AAB-6BFF-4DCB-8AD8-7CE4F238B17A}" type="sibTrans" cxnId="{1657B809-C57C-42F3-B114-A769C2AF5313}">
      <dgm:prSet/>
      <dgm:spPr/>
      <dgm:t>
        <a:bodyPr/>
        <a:lstStyle/>
        <a:p>
          <a:endParaRPr lang="en-US"/>
        </a:p>
      </dgm:t>
    </dgm:pt>
    <dgm:pt modelId="{0707DA34-2A40-491B-A9E2-7D2C2281E927}" type="pres">
      <dgm:prSet presAssocID="{18E86906-165E-42B0-8A77-B21A49D15A53}" presName="Name0" presStyleCnt="0">
        <dgm:presLayoutVars>
          <dgm:dir/>
          <dgm:animLvl val="lvl"/>
          <dgm:resizeHandles val="exact"/>
        </dgm:presLayoutVars>
      </dgm:prSet>
      <dgm:spPr/>
    </dgm:pt>
    <dgm:pt modelId="{3190D50F-7080-4641-87A1-6515F8371ADD}" type="pres">
      <dgm:prSet presAssocID="{7FDB2A71-C31B-47E1-B3EE-13E472584B88}" presName="linNode" presStyleCnt="0"/>
      <dgm:spPr/>
    </dgm:pt>
    <dgm:pt modelId="{0649AC42-3CC2-44DC-AE6F-F3F36459F914}" type="pres">
      <dgm:prSet presAssocID="{7FDB2A71-C31B-47E1-B3EE-13E472584B88}" presName="parentText" presStyleLbl="node1" presStyleIdx="0" presStyleCnt="5" custScaleX="187948" custScaleY="98403">
        <dgm:presLayoutVars>
          <dgm:chMax val="1"/>
          <dgm:bulletEnabled val="1"/>
        </dgm:presLayoutVars>
      </dgm:prSet>
      <dgm:spPr/>
    </dgm:pt>
    <dgm:pt modelId="{57C9CB42-68F5-45D1-9B9D-6F48D29ECDED}" type="pres">
      <dgm:prSet presAssocID="{7FDB2A71-C31B-47E1-B3EE-13E472584B88}" presName="descendantText" presStyleLbl="alignAccFollowNode1" presStyleIdx="0" presStyleCnt="5" custScaleX="294246" custScaleY="109432">
        <dgm:presLayoutVars>
          <dgm:bulletEnabled val="1"/>
        </dgm:presLayoutVars>
      </dgm:prSet>
      <dgm:spPr/>
    </dgm:pt>
    <dgm:pt modelId="{30A3DA4D-7FEC-44A1-B8ED-6BE51A8E39DA}" type="pres">
      <dgm:prSet presAssocID="{B24CAD4D-58EA-49D0-B4E9-FFC83E319FA2}" presName="sp" presStyleCnt="0"/>
      <dgm:spPr/>
    </dgm:pt>
    <dgm:pt modelId="{E878CA89-9EA9-40C6-AD06-1DFDF5232CE3}" type="pres">
      <dgm:prSet presAssocID="{6F13062A-6AB8-4AF6-8E3A-3C432C4C5843}" presName="linNode" presStyleCnt="0"/>
      <dgm:spPr/>
    </dgm:pt>
    <dgm:pt modelId="{ABD89151-0FD8-4FE5-BB9D-BA01E68BF1E7}" type="pres">
      <dgm:prSet presAssocID="{6F13062A-6AB8-4AF6-8E3A-3C432C4C5843}" presName="parentText" presStyleLbl="node1" presStyleIdx="1" presStyleCnt="5" custScaleX="187948">
        <dgm:presLayoutVars>
          <dgm:chMax val="1"/>
          <dgm:bulletEnabled val="1"/>
        </dgm:presLayoutVars>
      </dgm:prSet>
      <dgm:spPr/>
    </dgm:pt>
    <dgm:pt modelId="{219DB404-92F4-4CBA-A993-87666FC36ABA}" type="pres">
      <dgm:prSet presAssocID="{6F13062A-6AB8-4AF6-8E3A-3C432C4C5843}" presName="descendantText" presStyleLbl="alignAccFollowNode1" presStyleIdx="1" presStyleCnt="5" custScaleX="294246" custScaleY="113276">
        <dgm:presLayoutVars>
          <dgm:bulletEnabled val="1"/>
        </dgm:presLayoutVars>
      </dgm:prSet>
      <dgm:spPr/>
    </dgm:pt>
    <dgm:pt modelId="{D5F96429-71A0-4C08-86A0-40A70F8E71F8}" type="pres">
      <dgm:prSet presAssocID="{5BFEB3B6-516B-4845-9CC7-55B87F6B97EB}" presName="sp" presStyleCnt="0"/>
      <dgm:spPr/>
    </dgm:pt>
    <dgm:pt modelId="{BC1859A8-A68B-4AEB-87C4-E7EAD4721C17}" type="pres">
      <dgm:prSet presAssocID="{0C57A258-DE9D-44FF-A15C-8355E57B54B0}" presName="linNode" presStyleCnt="0"/>
      <dgm:spPr/>
    </dgm:pt>
    <dgm:pt modelId="{877056EB-2D33-42FB-A4F1-931020D823B1}" type="pres">
      <dgm:prSet presAssocID="{0C57A258-DE9D-44FF-A15C-8355E57B54B0}" presName="parentText" presStyleLbl="node1" presStyleIdx="2" presStyleCnt="5" custScaleX="187948">
        <dgm:presLayoutVars>
          <dgm:chMax val="1"/>
          <dgm:bulletEnabled val="1"/>
        </dgm:presLayoutVars>
      </dgm:prSet>
      <dgm:spPr/>
    </dgm:pt>
    <dgm:pt modelId="{FAF9D888-8CFE-4090-851D-4F49C30D4579}" type="pres">
      <dgm:prSet presAssocID="{0C57A258-DE9D-44FF-A15C-8355E57B54B0}" presName="descendantText" presStyleLbl="alignAccFollowNode1" presStyleIdx="2" presStyleCnt="5" custScaleX="294246" custScaleY="113276">
        <dgm:presLayoutVars>
          <dgm:bulletEnabled val="1"/>
        </dgm:presLayoutVars>
      </dgm:prSet>
      <dgm:spPr/>
    </dgm:pt>
    <dgm:pt modelId="{EA1D95B1-B36A-4B87-B063-810027F9700C}" type="pres">
      <dgm:prSet presAssocID="{5B548B28-C86D-4F75-8BD6-8B3715C2BF22}" presName="sp" presStyleCnt="0"/>
      <dgm:spPr/>
    </dgm:pt>
    <dgm:pt modelId="{E9745378-07F4-4CA4-98E9-81E18195B16D}" type="pres">
      <dgm:prSet presAssocID="{2DBBB49E-EEA5-4B27-B862-13E6FFBA8B79}" presName="linNode" presStyleCnt="0"/>
      <dgm:spPr/>
    </dgm:pt>
    <dgm:pt modelId="{59E11113-5451-4DD4-8486-55F57D0976F1}" type="pres">
      <dgm:prSet presAssocID="{2DBBB49E-EEA5-4B27-B862-13E6FFBA8B79}" presName="parentText" presStyleLbl="node1" presStyleIdx="3" presStyleCnt="5" custScaleX="187948">
        <dgm:presLayoutVars>
          <dgm:chMax val="1"/>
          <dgm:bulletEnabled val="1"/>
        </dgm:presLayoutVars>
      </dgm:prSet>
      <dgm:spPr/>
    </dgm:pt>
    <dgm:pt modelId="{8C4F43FA-384A-445B-8ADD-B6A7844AB335}" type="pres">
      <dgm:prSet presAssocID="{2DBBB49E-EEA5-4B27-B862-13E6FFBA8B79}" presName="descendantText" presStyleLbl="alignAccFollowNode1" presStyleIdx="3" presStyleCnt="5" custScaleX="294246" custScaleY="113276">
        <dgm:presLayoutVars>
          <dgm:bulletEnabled val="1"/>
        </dgm:presLayoutVars>
      </dgm:prSet>
      <dgm:spPr/>
    </dgm:pt>
    <dgm:pt modelId="{18658B4A-FFDB-4BD5-865A-B8C950EFF140}" type="pres">
      <dgm:prSet presAssocID="{FF878691-01FF-4BBB-AE0E-0F4A367DA036}" presName="sp" presStyleCnt="0"/>
      <dgm:spPr/>
    </dgm:pt>
    <dgm:pt modelId="{010B7EF8-D057-45CD-B842-9B7F3704F7A5}" type="pres">
      <dgm:prSet presAssocID="{40013AB6-5490-4958-85BD-129962749DD2}" presName="linNode" presStyleCnt="0"/>
      <dgm:spPr/>
    </dgm:pt>
    <dgm:pt modelId="{16D7FD7F-5511-44DD-8068-7EFC17BD4D7E}" type="pres">
      <dgm:prSet presAssocID="{40013AB6-5490-4958-85BD-129962749DD2}" presName="parentText" presStyleLbl="node1" presStyleIdx="4" presStyleCnt="5" custScaleX="187948">
        <dgm:presLayoutVars>
          <dgm:chMax val="1"/>
          <dgm:bulletEnabled val="1"/>
        </dgm:presLayoutVars>
      </dgm:prSet>
      <dgm:spPr/>
    </dgm:pt>
    <dgm:pt modelId="{9FD1415B-804C-44FE-82BD-7E5DD9DA2B82}" type="pres">
      <dgm:prSet presAssocID="{40013AB6-5490-4958-85BD-129962749DD2}" presName="descendantText" presStyleLbl="alignAccFollowNode1" presStyleIdx="4" presStyleCnt="5" custScaleX="294246" custScaleY="113276">
        <dgm:presLayoutVars>
          <dgm:bulletEnabled val="1"/>
        </dgm:presLayoutVars>
      </dgm:prSet>
      <dgm:spPr/>
    </dgm:pt>
  </dgm:ptLst>
  <dgm:cxnLst>
    <dgm:cxn modelId="{E32A7607-74C7-4A7B-948F-B2ACC809DD32}" type="presOf" srcId="{2BB40B0F-DF68-4844-B4F9-63075C4F09C4}" destId="{57C9CB42-68F5-45D1-9B9D-6F48D29ECDED}" srcOrd="0" destOrd="1" presId="urn:microsoft.com/office/officeart/2005/8/layout/vList5"/>
    <dgm:cxn modelId="{09B0C308-28AC-42D6-8FA5-552DF03DB7A2}" srcId="{18E86906-165E-42B0-8A77-B21A49D15A53}" destId="{6F13062A-6AB8-4AF6-8E3A-3C432C4C5843}" srcOrd="1" destOrd="0" parTransId="{C3FF44E3-A17C-47A0-BD15-0DDD577BBD11}" sibTransId="{5BFEB3B6-516B-4845-9CC7-55B87F6B97EB}"/>
    <dgm:cxn modelId="{1657B809-C57C-42F3-B114-A769C2AF5313}" srcId="{40013AB6-5490-4958-85BD-129962749DD2}" destId="{51707E8D-05E9-4BB8-9C2B-3B8BD7E7C8D2}" srcOrd="1" destOrd="0" parTransId="{5AA20B25-CB1A-4E35-9C6A-6E1EAF96005C}" sibTransId="{32315AAB-6BFF-4DCB-8AD8-7CE4F238B17A}"/>
    <dgm:cxn modelId="{F2636D18-E3C4-410E-83D0-F7CC26C7A7BD}" srcId="{18E86906-165E-42B0-8A77-B21A49D15A53}" destId="{2DBBB49E-EEA5-4B27-B862-13E6FFBA8B79}" srcOrd="3" destOrd="0" parTransId="{D72588D5-2E16-4795-81DA-D762F0E229C5}" sibTransId="{FF878691-01FF-4BBB-AE0E-0F4A367DA036}"/>
    <dgm:cxn modelId="{D7358F18-E66F-47E9-BE7B-F4D1B795AD06}" type="presOf" srcId="{08BE6EA7-9A87-49F0-8FB8-8A1A72EDA38A}" destId="{57C9CB42-68F5-45D1-9B9D-6F48D29ECDED}" srcOrd="0" destOrd="2" presId="urn:microsoft.com/office/officeart/2005/8/layout/vList5"/>
    <dgm:cxn modelId="{9AE86D1D-AE4D-431D-9278-511224DB09CE}" type="presOf" srcId="{7210F2D2-28BE-4366-84FC-C1530ED0E6FF}" destId="{8C4F43FA-384A-445B-8ADD-B6A7844AB335}" srcOrd="0" destOrd="0" presId="urn:microsoft.com/office/officeart/2005/8/layout/vList5"/>
    <dgm:cxn modelId="{F67B8322-A29C-469B-A31E-E487FE568F36}" srcId="{40013AB6-5490-4958-85BD-129962749DD2}" destId="{3CA59E4D-E4E2-44E3-8473-0039D23CE75C}" srcOrd="0" destOrd="0" parTransId="{C12021DE-306B-4858-BB0D-45DBCAF7A1C4}" sibTransId="{6537E4B7-EA9D-4536-B93E-D1F3818292FC}"/>
    <dgm:cxn modelId="{4D83AF23-80D6-40B2-9617-477684E1E2FE}" srcId="{7FDB2A71-C31B-47E1-B3EE-13E472584B88}" destId="{08BE6EA7-9A87-49F0-8FB8-8A1A72EDA38A}" srcOrd="2" destOrd="0" parTransId="{EFC800B4-7288-4A47-B50F-516B0EEE3390}" sibTransId="{F4D822E5-5E53-492F-882B-1F8F48F5C301}"/>
    <dgm:cxn modelId="{438DC232-AE2F-47B3-8289-CBBCAFFC2A7A}" type="presOf" srcId="{6F13062A-6AB8-4AF6-8E3A-3C432C4C5843}" destId="{ABD89151-0FD8-4FE5-BB9D-BA01E68BF1E7}" srcOrd="0" destOrd="0" presId="urn:microsoft.com/office/officeart/2005/8/layout/vList5"/>
    <dgm:cxn modelId="{0173E437-693C-4130-B757-383A7DBC1A0F}" srcId="{0C57A258-DE9D-44FF-A15C-8355E57B54B0}" destId="{F2D250D4-B2F8-4752-8639-5020E7E35FBC}" srcOrd="0" destOrd="0" parTransId="{A174E17D-7687-4486-AE70-028C8F5E4E65}" sibTransId="{22D0FC50-6CA2-4143-8497-09A6CFCC9437}"/>
    <dgm:cxn modelId="{B2B75F39-738A-412A-A724-2D5AE404E8B4}" type="presOf" srcId="{0C57A258-DE9D-44FF-A15C-8355E57B54B0}" destId="{877056EB-2D33-42FB-A4F1-931020D823B1}" srcOrd="0" destOrd="0" presId="urn:microsoft.com/office/officeart/2005/8/layout/vList5"/>
    <dgm:cxn modelId="{437CBE3A-B392-41FC-A9F5-9E04A7461D8F}" srcId="{7FDB2A71-C31B-47E1-B3EE-13E472584B88}" destId="{2BB40B0F-DF68-4844-B4F9-63075C4F09C4}" srcOrd="1" destOrd="0" parTransId="{CA31FD72-F839-456F-9BB6-E2723D07624A}" sibTransId="{8AFC15D3-F816-4F9D-8CA9-AE8622826FD5}"/>
    <dgm:cxn modelId="{7641F33B-A405-46DA-85EC-ECB4EDFF7180}" srcId="{7FDB2A71-C31B-47E1-B3EE-13E472584B88}" destId="{21AF2EB4-FEBD-43F8-83FE-D2C087261804}" srcOrd="0" destOrd="0" parTransId="{C9A7D973-710C-47CD-BF13-AE402DE17F3B}" sibTransId="{9BF750F7-F5A0-4A4C-9988-0F6FB984E7D9}"/>
    <dgm:cxn modelId="{2DF6353C-F538-4C5F-85C5-404AC48527E1}" type="presOf" srcId="{F2D250D4-B2F8-4752-8639-5020E7E35FBC}" destId="{FAF9D888-8CFE-4090-851D-4F49C30D4579}" srcOrd="0" destOrd="0" presId="urn:microsoft.com/office/officeart/2005/8/layout/vList5"/>
    <dgm:cxn modelId="{B739A666-CC01-4151-8E5F-A8F7B2D9786A}" srcId="{18E86906-165E-42B0-8A77-B21A49D15A53}" destId="{40013AB6-5490-4958-85BD-129962749DD2}" srcOrd="4" destOrd="0" parTransId="{3C320E61-AFD6-440C-A698-8F4F936FE83A}" sibTransId="{61748003-EFBD-4DAC-8925-C13C625C4D4D}"/>
    <dgm:cxn modelId="{C988D066-E52A-44E2-982D-B4DDEB371C1E}" srcId="{18E86906-165E-42B0-8A77-B21A49D15A53}" destId="{7FDB2A71-C31B-47E1-B3EE-13E472584B88}" srcOrd="0" destOrd="0" parTransId="{C099A9F1-548C-4214-8D11-28C1F05BBB2D}" sibTransId="{B24CAD4D-58EA-49D0-B4E9-FFC83E319FA2}"/>
    <dgm:cxn modelId="{90332873-71A5-4FE6-9DC4-1D4F597EF01A}" type="presOf" srcId="{18E86906-165E-42B0-8A77-B21A49D15A53}" destId="{0707DA34-2A40-491B-A9E2-7D2C2281E927}" srcOrd="0" destOrd="0" presId="urn:microsoft.com/office/officeart/2005/8/layout/vList5"/>
    <dgm:cxn modelId="{F87AA655-FD32-4422-87D1-DB4B79850EDA}" srcId="{40013AB6-5490-4958-85BD-129962749DD2}" destId="{2FDAD5DD-ADAE-4258-9D26-52BD2BC36830}" srcOrd="2" destOrd="0" parTransId="{83B4E607-F17A-4A8F-A7D8-15D65427CE3A}" sibTransId="{339DA808-178E-416B-BD60-EA34AA1C4072}"/>
    <dgm:cxn modelId="{07E29B57-2721-4EE5-9C26-66BC8A714A77}" srcId="{6F13062A-6AB8-4AF6-8E3A-3C432C4C5843}" destId="{EC6491D3-D22B-4B08-ABBB-A1F99C87582D}" srcOrd="1" destOrd="0" parTransId="{39EF4D10-26AE-4AB1-8B68-33ED08694B8C}" sibTransId="{D26CD903-CA12-4260-93B0-2A681D0B3BBA}"/>
    <dgm:cxn modelId="{DAA08E5A-BE7A-421C-9E25-4BBA09BAC190}" type="presOf" srcId="{3CA59E4D-E4E2-44E3-8473-0039D23CE75C}" destId="{9FD1415B-804C-44FE-82BD-7E5DD9DA2B82}" srcOrd="0" destOrd="0" presId="urn:microsoft.com/office/officeart/2005/8/layout/vList5"/>
    <dgm:cxn modelId="{3420EE82-D7DC-4A02-800F-7FC5F3073AAD}" type="presOf" srcId="{51707E8D-05E9-4BB8-9C2B-3B8BD7E7C8D2}" destId="{9FD1415B-804C-44FE-82BD-7E5DD9DA2B82}" srcOrd="0" destOrd="1" presId="urn:microsoft.com/office/officeart/2005/8/layout/vList5"/>
    <dgm:cxn modelId="{04DF4B85-96BF-4DE5-917D-E4D7169D8530}" srcId="{0C57A258-DE9D-44FF-A15C-8355E57B54B0}" destId="{E98DA503-3B37-4391-A395-D18145E69842}" srcOrd="1" destOrd="0" parTransId="{A0FD6159-3956-4F87-8B0A-502CA308EADF}" sibTransId="{99B80B46-86C9-4EF9-9C5B-1ADDB5C7A010}"/>
    <dgm:cxn modelId="{8757D585-5787-4287-A4BF-90164F8259EE}" type="presOf" srcId="{7FDB2A71-C31B-47E1-B3EE-13E472584B88}" destId="{0649AC42-3CC2-44DC-AE6F-F3F36459F914}" srcOrd="0" destOrd="0" presId="urn:microsoft.com/office/officeart/2005/8/layout/vList5"/>
    <dgm:cxn modelId="{65982B92-2FAE-4537-BF33-8A75B52B6F68}" type="presOf" srcId="{27E0B7D6-94E8-4EEC-86C6-CA4A2D8141B7}" destId="{219DB404-92F4-4CBA-A993-87666FC36ABA}" srcOrd="0" destOrd="0" presId="urn:microsoft.com/office/officeart/2005/8/layout/vList5"/>
    <dgm:cxn modelId="{27D72296-0740-499C-9B3E-4AA9CCBBEAD9}" type="presOf" srcId="{2FDAD5DD-ADAE-4258-9D26-52BD2BC36830}" destId="{9FD1415B-804C-44FE-82BD-7E5DD9DA2B82}" srcOrd="0" destOrd="2" presId="urn:microsoft.com/office/officeart/2005/8/layout/vList5"/>
    <dgm:cxn modelId="{B34031A0-E285-477B-9273-CA3245B5C751}" srcId="{6F13062A-6AB8-4AF6-8E3A-3C432C4C5843}" destId="{870270D8-C198-442A-A7A0-6D8F9442B2CA}" srcOrd="2" destOrd="0" parTransId="{7872C9AB-7E50-497D-A099-76DA660949EA}" sibTransId="{E280B4B8-1C87-4080-81E4-C6F30361A892}"/>
    <dgm:cxn modelId="{E9F162A5-4313-4BB8-96C7-236662DF73A2}" type="presOf" srcId="{21AF2EB4-FEBD-43F8-83FE-D2C087261804}" destId="{57C9CB42-68F5-45D1-9B9D-6F48D29ECDED}" srcOrd="0" destOrd="0" presId="urn:microsoft.com/office/officeart/2005/8/layout/vList5"/>
    <dgm:cxn modelId="{329C86AA-76E6-4C32-B019-9A6303E58E86}" type="presOf" srcId="{870270D8-C198-442A-A7A0-6D8F9442B2CA}" destId="{219DB404-92F4-4CBA-A993-87666FC36ABA}" srcOrd="0" destOrd="2" presId="urn:microsoft.com/office/officeart/2005/8/layout/vList5"/>
    <dgm:cxn modelId="{1DB87FB2-817B-431F-85A7-D508DA4DDEBD}" srcId="{2DBBB49E-EEA5-4B27-B862-13E6FFBA8B79}" destId="{7210F2D2-28BE-4366-84FC-C1530ED0E6FF}" srcOrd="0" destOrd="0" parTransId="{4D2CE462-5D44-4BF2-A43D-707884E9A29F}" sibTransId="{D1EAAA18-8310-4967-81D4-6BD60EF3790F}"/>
    <dgm:cxn modelId="{6B7AD0B6-737B-4477-9884-ADCB6A360106}" type="presOf" srcId="{E98DA503-3B37-4391-A395-D18145E69842}" destId="{FAF9D888-8CFE-4090-851D-4F49C30D4579}" srcOrd="0" destOrd="1" presId="urn:microsoft.com/office/officeart/2005/8/layout/vList5"/>
    <dgm:cxn modelId="{6CACDCBB-FA14-480B-95F3-2A9F898CF762}" srcId="{18E86906-165E-42B0-8A77-B21A49D15A53}" destId="{0C57A258-DE9D-44FF-A15C-8355E57B54B0}" srcOrd="2" destOrd="0" parTransId="{3ACA2379-C681-4666-91B1-A1BF26B8EC52}" sibTransId="{5B548B28-C86D-4F75-8BD6-8B3715C2BF22}"/>
    <dgm:cxn modelId="{A147FFBB-BE9A-4DA4-816F-01959A881A97}" srcId="{6F13062A-6AB8-4AF6-8E3A-3C432C4C5843}" destId="{27E0B7D6-94E8-4EEC-86C6-CA4A2D8141B7}" srcOrd="0" destOrd="0" parTransId="{E66113B3-D2AE-4833-B70C-36CCCB84D112}" sibTransId="{19F0D745-33D5-464A-BB0B-11D6936E9C23}"/>
    <dgm:cxn modelId="{FF220FD4-F841-4EED-A830-B21A174F87CA}" type="presOf" srcId="{EC6491D3-D22B-4B08-ABBB-A1F99C87582D}" destId="{219DB404-92F4-4CBA-A993-87666FC36ABA}" srcOrd="0" destOrd="1" presId="urn:microsoft.com/office/officeart/2005/8/layout/vList5"/>
    <dgm:cxn modelId="{B0D766D4-A4A8-4A1C-B87A-B4E2664BD097}" type="presOf" srcId="{40013AB6-5490-4958-85BD-129962749DD2}" destId="{16D7FD7F-5511-44DD-8068-7EFC17BD4D7E}" srcOrd="0" destOrd="0" presId="urn:microsoft.com/office/officeart/2005/8/layout/vList5"/>
    <dgm:cxn modelId="{E1A011E6-D466-406C-9DE3-A8CA07159BCA}" srcId="{2DBBB49E-EEA5-4B27-B862-13E6FFBA8B79}" destId="{D0686AE1-59D7-4A9B-8BFA-DD504AFB6F79}" srcOrd="1" destOrd="0" parTransId="{BE34599C-DD61-42ED-AE10-0303808AE6D5}" sibTransId="{B0FC380E-4B64-491B-8FF3-3B42C112DFA1}"/>
    <dgm:cxn modelId="{FD3639F8-2D8D-4FB4-BF18-DBEA713A6F03}" type="presOf" srcId="{2DBBB49E-EEA5-4B27-B862-13E6FFBA8B79}" destId="{59E11113-5451-4DD4-8486-55F57D0976F1}" srcOrd="0" destOrd="0" presId="urn:microsoft.com/office/officeart/2005/8/layout/vList5"/>
    <dgm:cxn modelId="{58203CF9-2A38-4064-9E90-2E298C163EC2}" type="presOf" srcId="{D0686AE1-59D7-4A9B-8BFA-DD504AFB6F79}" destId="{8C4F43FA-384A-445B-8ADD-B6A7844AB335}" srcOrd="0" destOrd="1" presId="urn:microsoft.com/office/officeart/2005/8/layout/vList5"/>
    <dgm:cxn modelId="{B7C2B3B5-B908-46C2-B117-678AEF73CB8F}" type="presParOf" srcId="{0707DA34-2A40-491B-A9E2-7D2C2281E927}" destId="{3190D50F-7080-4641-87A1-6515F8371ADD}" srcOrd="0" destOrd="0" presId="urn:microsoft.com/office/officeart/2005/8/layout/vList5"/>
    <dgm:cxn modelId="{E6FDF4EA-C5A1-4C0A-90DE-2B3B26D2B2F8}" type="presParOf" srcId="{3190D50F-7080-4641-87A1-6515F8371ADD}" destId="{0649AC42-3CC2-44DC-AE6F-F3F36459F914}" srcOrd="0" destOrd="0" presId="urn:microsoft.com/office/officeart/2005/8/layout/vList5"/>
    <dgm:cxn modelId="{7DB103F8-28DB-461C-BDDE-40B40B889467}" type="presParOf" srcId="{3190D50F-7080-4641-87A1-6515F8371ADD}" destId="{57C9CB42-68F5-45D1-9B9D-6F48D29ECDED}" srcOrd="1" destOrd="0" presId="urn:microsoft.com/office/officeart/2005/8/layout/vList5"/>
    <dgm:cxn modelId="{380362AA-8D28-4003-8B55-07DB6E19CBEF}" type="presParOf" srcId="{0707DA34-2A40-491B-A9E2-7D2C2281E927}" destId="{30A3DA4D-7FEC-44A1-B8ED-6BE51A8E39DA}" srcOrd="1" destOrd="0" presId="urn:microsoft.com/office/officeart/2005/8/layout/vList5"/>
    <dgm:cxn modelId="{6866293D-7038-4218-9CC4-7FD1BC9E409E}" type="presParOf" srcId="{0707DA34-2A40-491B-A9E2-7D2C2281E927}" destId="{E878CA89-9EA9-40C6-AD06-1DFDF5232CE3}" srcOrd="2" destOrd="0" presId="urn:microsoft.com/office/officeart/2005/8/layout/vList5"/>
    <dgm:cxn modelId="{07B82376-B45B-4A2A-8850-7BF728ABE79B}" type="presParOf" srcId="{E878CA89-9EA9-40C6-AD06-1DFDF5232CE3}" destId="{ABD89151-0FD8-4FE5-BB9D-BA01E68BF1E7}" srcOrd="0" destOrd="0" presId="urn:microsoft.com/office/officeart/2005/8/layout/vList5"/>
    <dgm:cxn modelId="{A829E533-9C22-4823-8768-A5ECCE8BFF96}" type="presParOf" srcId="{E878CA89-9EA9-40C6-AD06-1DFDF5232CE3}" destId="{219DB404-92F4-4CBA-A993-87666FC36ABA}" srcOrd="1" destOrd="0" presId="urn:microsoft.com/office/officeart/2005/8/layout/vList5"/>
    <dgm:cxn modelId="{0410159C-4DF2-4A12-9BBD-00C42A47BF68}" type="presParOf" srcId="{0707DA34-2A40-491B-A9E2-7D2C2281E927}" destId="{D5F96429-71A0-4C08-86A0-40A70F8E71F8}" srcOrd="3" destOrd="0" presId="urn:microsoft.com/office/officeart/2005/8/layout/vList5"/>
    <dgm:cxn modelId="{438E8004-CB3E-4884-95C6-66CBBFDA1DA7}" type="presParOf" srcId="{0707DA34-2A40-491B-A9E2-7D2C2281E927}" destId="{BC1859A8-A68B-4AEB-87C4-E7EAD4721C17}" srcOrd="4" destOrd="0" presId="urn:microsoft.com/office/officeart/2005/8/layout/vList5"/>
    <dgm:cxn modelId="{82A53AC9-F8CF-43F7-B4D2-F65DF1CD0FB4}" type="presParOf" srcId="{BC1859A8-A68B-4AEB-87C4-E7EAD4721C17}" destId="{877056EB-2D33-42FB-A4F1-931020D823B1}" srcOrd="0" destOrd="0" presId="urn:microsoft.com/office/officeart/2005/8/layout/vList5"/>
    <dgm:cxn modelId="{92928CA7-276C-4574-A59A-F91E8DBB7611}" type="presParOf" srcId="{BC1859A8-A68B-4AEB-87C4-E7EAD4721C17}" destId="{FAF9D888-8CFE-4090-851D-4F49C30D4579}" srcOrd="1" destOrd="0" presId="urn:microsoft.com/office/officeart/2005/8/layout/vList5"/>
    <dgm:cxn modelId="{9AB44F90-19D1-4DA3-9612-BF0EF401E1FD}" type="presParOf" srcId="{0707DA34-2A40-491B-A9E2-7D2C2281E927}" destId="{EA1D95B1-B36A-4B87-B063-810027F9700C}" srcOrd="5" destOrd="0" presId="urn:microsoft.com/office/officeart/2005/8/layout/vList5"/>
    <dgm:cxn modelId="{0EA2FC3B-3D53-487A-84CA-9EE90E0AF4BB}" type="presParOf" srcId="{0707DA34-2A40-491B-A9E2-7D2C2281E927}" destId="{E9745378-07F4-4CA4-98E9-81E18195B16D}" srcOrd="6" destOrd="0" presId="urn:microsoft.com/office/officeart/2005/8/layout/vList5"/>
    <dgm:cxn modelId="{BAB6028C-B29C-484D-AAAD-33C33A7E3041}" type="presParOf" srcId="{E9745378-07F4-4CA4-98E9-81E18195B16D}" destId="{59E11113-5451-4DD4-8486-55F57D0976F1}" srcOrd="0" destOrd="0" presId="urn:microsoft.com/office/officeart/2005/8/layout/vList5"/>
    <dgm:cxn modelId="{3E08A0EA-C89A-4310-94C9-7E4164C5672B}" type="presParOf" srcId="{E9745378-07F4-4CA4-98E9-81E18195B16D}" destId="{8C4F43FA-384A-445B-8ADD-B6A7844AB335}" srcOrd="1" destOrd="0" presId="urn:microsoft.com/office/officeart/2005/8/layout/vList5"/>
    <dgm:cxn modelId="{EF483A69-421E-48EF-AC03-066CE4463798}" type="presParOf" srcId="{0707DA34-2A40-491B-A9E2-7D2C2281E927}" destId="{18658B4A-FFDB-4BD5-865A-B8C950EFF140}" srcOrd="7" destOrd="0" presId="urn:microsoft.com/office/officeart/2005/8/layout/vList5"/>
    <dgm:cxn modelId="{1DC12B8A-E87F-43AA-A19A-FB2D84499C7A}" type="presParOf" srcId="{0707DA34-2A40-491B-A9E2-7D2C2281E927}" destId="{010B7EF8-D057-45CD-B842-9B7F3704F7A5}" srcOrd="8" destOrd="0" presId="urn:microsoft.com/office/officeart/2005/8/layout/vList5"/>
    <dgm:cxn modelId="{5A347DD8-53FD-4BEC-A813-5B0607BD5053}" type="presParOf" srcId="{010B7EF8-D057-45CD-B842-9B7F3704F7A5}" destId="{16D7FD7F-5511-44DD-8068-7EFC17BD4D7E}" srcOrd="0" destOrd="0" presId="urn:microsoft.com/office/officeart/2005/8/layout/vList5"/>
    <dgm:cxn modelId="{0E7FF6E1-212E-4482-BB48-AFF76052B2C7}" type="presParOf" srcId="{010B7EF8-D057-45CD-B842-9B7F3704F7A5}" destId="{9FD1415B-804C-44FE-82BD-7E5DD9DA2B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9CB42-68F5-45D1-9B9D-6F48D29ECDED}">
      <dsp:nvSpPr>
        <dsp:cNvPr id="0" name=""/>
        <dsp:cNvSpPr/>
      </dsp:nvSpPr>
      <dsp:spPr>
        <a:xfrm rot="5400000">
          <a:off x="5671837" y="-3035331"/>
          <a:ext cx="974973" cy="71674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 err="1"/>
            <a:t>WhizardAis</a:t>
          </a:r>
          <a:r>
            <a:rPr lang="en-US" sz="2000" b="1" kern="1200" dirty="0">
              <a:sym typeface="Wingdings" panose="05000000000000000000" pitchFamily="2" charset="2"/>
            </a:rPr>
            <a:t> 1.95 </a:t>
          </a:r>
          <a:r>
            <a:rPr lang="en-US" sz="2000" kern="1200" dirty="0">
              <a:sym typeface="Wingdings" panose="05000000000000000000" pitchFamily="2" charset="2"/>
            </a:rPr>
            <a:t>for hard processes; </a:t>
          </a:r>
          <a:r>
            <a:rPr lang="en-US" sz="2000" b="1" kern="1200" dirty="0">
              <a:sym typeface="Wingdings" panose="05000000000000000000" pitchFamily="2" charset="2"/>
            </a:rPr>
            <a:t>Pythia</a:t>
          </a:r>
          <a:r>
            <a:rPr lang="en-US" sz="2000" kern="1200" dirty="0">
              <a:sym typeface="Wingdings" panose="05000000000000000000" pitchFamily="2" charset="2"/>
            </a:rPr>
            <a:t> for </a:t>
          </a:r>
          <a:r>
            <a:rPr lang="en-US" sz="2000" kern="1200" dirty="0" err="1">
              <a:sym typeface="Wingdings" panose="05000000000000000000" pitchFamily="2" charset="2"/>
            </a:rPr>
            <a:t>hardonization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See the tutorial in </a:t>
          </a:r>
          <a:r>
            <a:rPr lang="en-US" sz="2000" kern="1200" dirty="0">
              <a:latin typeface="+mj-lt"/>
              <a:hlinkClick xmlns:r="http://schemas.openxmlformats.org/officeDocument/2006/relationships" r:id="rId1"/>
            </a:rPr>
            <a:t>https://code.ihep.ac.cn/zhangkl/whizardais</a:t>
          </a:r>
          <a:endParaRPr lang="en-US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 need to run ourselves</a:t>
          </a:r>
        </a:p>
      </dsp:txBody>
      <dsp:txXfrm rot="-5400000">
        <a:off x="2575614" y="108486"/>
        <a:ext cx="7119826" cy="879785"/>
      </dsp:txXfrm>
    </dsp:sp>
    <dsp:sp modelId="{0649AC42-3CC2-44DC-AE6F-F3F36459F914}">
      <dsp:nvSpPr>
        <dsp:cNvPr id="0" name=""/>
        <dsp:cNvSpPr/>
      </dsp:nvSpPr>
      <dsp:spPr>
        <a:xfrm>
          <a:off x="404" y="434"/>
          <a:ext cx="2575209" cy="1095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Physics process</a:t>
          </a:r>
        </a:p>
      </dsp:txBody>
      <dsp:txXfrm>
        <a:off x="53901" y="53931"/>
        <a:ext cx="2468215" cy="988895"/>
      </dsp:txXfrm>
    </dsp:sp>
    <dsp:sp modelId="{219DB404-92F4-4CBA-A993-87666FC36ABA}">
      <dsp:nvSpPr>
        <dsp:cNvPr id="0" name=""/>
        <dsp:cNvSpPr/>
      </dsp:nvSpPr>
      <dsp:spPr>
        <a:xfrm rot="5400000">
          <a:off x="5654714" y="-1874864"/>
          <a:ext cx="1009221" cy="7167420"/>
        </a:xfrm>
        <a:prstGeom prst="round2SameRect">
          <a:avLst/>
        </a:prstGeom>
        <a:solidFill>
          <a:schemeClr val="accent3">
            <a:tint val="40000"/>
            <a:alpha val="90000"/>
            <a:hueOff val="-24808"/>
            <a:satOff val="-9480"/>
            <a:lumOff val="-12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4808"/>
              <a:satOff val="-9480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Detector response simulated by </a:t>
          </a:r>
          <a:r>
            <a:rPr lang="en-US" sz="2000" b="1" kern="1200" dirty="0" err="1"/>
            <a:t>Geant</a:t>
          </a:r>
          <a:r>
            <a:rPr lang="en-US" sz="2000" b="1" kern="1200" dirty="0"/>
            <a:t> 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cd Reconstruction/</a:t>
          </a:r>
          <a:r>
            <a:rPr lang="en-US" sz="2000" kern="1200" dirty="0" err="1">
              <a:latin typeface="+mj-lt"/>
            </a:rPr>
            <a:t>RecPFACyber</a:t>
          </a:r>
          <a:r>
            <a:rPr lang="en-US" sz="2000" kern="1200" dirty="0">
              <a:latin typeface="+mj-lt"/>
            </a:rPr>
            <a:t>/script/;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latin typeface="+mj-lt"/>
            </a:rPr>
            <a:t>./run.sh sim.py</a:t>
          </a:r>
        </a:p>
      </dsp:txBody>
      <dsp:txXfrm rot="-5400000">
        <a:off x="2575615" y="1253501"/>
        <a:ext cx="7118154" cy="910689"/>
      </dsp:txXfrm>
    </dsp:sp>
    <dsp:sp modelId="{ABD89151-0FD8-4FE5-BB9D-BA01E68BF1E7}">
      <dsp:nvSpPr>
        <dsp:cNvPr id="0" name=""/>
        <dsp:cNvSpPr/>
      </dsp:nvSpPr>
      <dsp:spPr>
        <a:xfrm>
          <a:off x="404" y="1152007"/>
          <a:ext cx="2575209" cy="1113675"/>
        </a:xfrm>
        <a:prstGeom prst="roundRect">
          <a:avLst/>
        </a:prstGeom>
        <a:solidFill>
          <a:schemeClr val="accent3">
            <a:hueOff val="107142"/>
            <a:satOff val="-12023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Simulation</a:t>
          </a:r>
        </a:p>
      </dsp:txBody>
      <dsp:txXfrm>
        <a:off x="54769" y="1206372"/>
        <a:ext cx="2466479" cy="1004945"/>
      </dsp:txXfrm>
    </dsp:sp>
    <dsp:sp modelId="{FAF9D888-8CFE-4090-851D-4F49C30D4579}">
      <dsp:nvSpPr>
        <dsp:cNvPr id="0" name=""/>
        <dsp:cNvSpPr/>
      </dsp:nvSpPr>
      <dsp:spPr>
        <a:xfrm rot="5400000">
          <a:off x="5654714" y="-705506"/>
          <a:ext cx="1009221" cy="7167420"/>
        </a:xfrm>
        <a:prstGeom prst="round2SameRect">
          <a:avLst/>
        </a:prstGeom>
        <a:solidFill>
          <a:schemeClr val="accent3">
            <a:tint val="40000"/>
            <a:alpha val="90000"/>
            <a:hueOff val="-49615"/>
            <a:satOff val="-18960"/>
            <a:lumOff val="-2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9615"/>
              <a:satOff val="-18960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Digitization of ECAL and HCAL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digi.py</a:t>
          </a:r>
        </a:p>
      </dsp:txBody>
      <dsp:txXfrm rot="-5400000">
        <a:off x="2575615" y="2422859"/>
        <a:ext cx="7118154" cy="910689"/>
      </dsp:txXfrm>
    </dsp:sp>
    <dsp:sp modelId="{877056EB-2D33-42FB-A4F1-931020D823B1}">
      <dsp:nvSpPr>
        <dsp:cNvPr id="0" name=""/>
        <dsp:cNvSpPr/>
      </dsp:nvSpPr>
      <dsp:spPr>
        <a:xfrm>
          <a:off x="404" y="2321366"/>
          <a:ext cx="2575209" cy="1113675"/>
        </a:xfrm>
        <a:prstGeom prst="roundRect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Digitization</a:t>
          </a:r>
        </a:p>
      </dsp:txBody>
      <dsp:txXfrm>
        <a:off x="54769" y="2375731"/>
        <a:ext cx="2466479" cy="1004945"/>
      </dsp:txXfrm>
    </dsp:sp>
    <dsp:sp modelId="{8C4F43FA-384A-445B-8ADD-B6A7844AB335}">
      <dsp:nvSpPr>
        <dsp:cNvPr id="0" name=""/>
        <dsp:cNvSpPr/>
      </dsp:nvSpPr>
      <dsp:spPr>
        <a:xfrm rot="5400000">
          <a:off x="5654714" y="463852"/>
          <a:ext cx="1009221" cy="7167420"/>
        </a:xfrm>
        <a:prstGeom prst="round2SameRect">
          <a:avLst/>
        </a:prstGeom>
        <a:solidFill>
          <a:schemeClr val="accent3">
            <a:tint val="40000"/>
            <a:alpha val="90000"/>
            <a:hueOff val="-74423"/>
            <a:satOff val="-28441"/>
            <a:lumOff val="-38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4423"/>
              <a:satOff val="-28441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Digitization of vertex detector, tracker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tracking.py</a:t>
          </a:r>
        </a:p>
      </dsp:txBody>
      <dsp:txXfrm rot="-5400000">
        <a:off x="2575615" y="3592217"/>
        <a:ext cx="7118154" cy="910689"/>
      </dsp:txXfrm>
    </dsp:sp>
    <dsp:sp modelId="{59E11113-5451-4DD4-8486-55F57D0976F1}">
      <dsp:nvSpPr>
        <dsp:cNvPr id="0" name=""/>
        <dsp:cNvSpPr/>
      </dsp:nvSpPr>
      <dsp:spPr>
        <a:xfrm>
          <a:off x="404" y="3490725"/>
          <a:ext cx="2575209" cy="1113675"/>
        </a:xfrm>
        <a:prstGeom prst="roundRect">
          <a:avLst/>
        </a:prstGeom>
        <a:solidFill>
          <a:schemeClr val="accent3">
            <a:hueOff val="321426"/>
            <a:satOff val="-36069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Tracking</a:t>
          </a:r>
        </a:p>
      </dsp:txBody>
      <dsp:txXfrm>
        <a:off x="54769" y="3545090"/>
        <a:ext cx="2466479" cy="1004945"/>
      </dsp:txXfrm>
    </dsp:sp>
    <dsp:sp modelId="{9FD1415B-804C-44FE-82BD-7E5DD9DA2B82}">
      <dsp:nvSpPr>
        <dsp:cNvPr id="0" name=""/>
        <dsp:cNvSpPr/>
      </dsp:nvSpPr>
      <dsp:spPr>
        <a:xfrm rot="5400000">
          <a:off x="5654714" y="1633211"/>
          <a:ext cx="1009221" cy="7167420"/>
        </a:xfrm>
        <a:prstGeom prst="round2SameRect">
          <a:avLst/>
        </a:prstGeom>
        <a:solidFill>
          <a:schemeClr val="accent3">
            <a:tint val="40000"/>
            <a:alpha val="90000"/>
            <a:hueOff val="-99230"/>
            <a:satOff val="-37921"/>
            <a:lumOff val="-5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230"/>
              <a:satOff val="-3792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Particle flow algorithm to reconstruct objects (PFO)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Particle identification (work in progress)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./run.sh rec.py</a:t>
          </a:r>
        </a:p>
      </dsp:txBody>
      <dsp:txXfrm rot="-5400000">
        <a:off x="2575615" y="4761576"/>
        <a:ext cx="7118154" cy="910689"/>
      </dsp:txXfrm>
    </dsp:sp>
    <dsp:sp modelId="{16D7FD7F-5511-44DD-8068-7EFC17BD4D7E}">
      <dsp:nvSpPr>
        <dsp:cNvPr id="0" name=""/>
        <dsp:cNvSpPr/>
      </dsp:nvSpPr>
      <dsp:spPr>
        <a:xfrm>
          <a:off x="404" y="4660084"/>
          <a:ext cx="2575209" cy="1113675"/>
        </a:xfrm>
        <a:prstGeom prst="round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Reconstruction</a:t>
          </a:r>
        </a:p>
      </dsp:txBody>
      <dsp:txXfrm>
        <a:off x="54769" y="4714449"/>
        <a:ext cx="2466479" cy="100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2A48B96-639E-45A3-A0BA-2464DFDB1FAA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6837353-30EB-4A48-80EB-173D804AEFBD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5pm Friday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96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4CAFC-4D09-4BA1-B053-1A6B9B3F4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DAF5E1-5B03-48EC-8B6B-B77A15681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8CC3E-4A07-4408-B0C0-35CA8FB7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BD83-3B3D-4BBB-B0A9-896690BC6E47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E55E8-337F-4980-9562-728D9FA2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61C3E-8690-4D79-81FD-8904EEF6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2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6376B-E9B9-43D7-AFBD-F081D4D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96824D-E25C-4130-A0B4-268EAD3EF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46F6C-0CA9-44E8-A6BA-BE816013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A509-718D-4099-8BD7-6CB382D0908B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36563-C23E-470F-944A-69827D5E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493FD-D0F5-428D-A2BB-BEE62074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56B66F-D23D-44DC-860D-C02E6B03D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32D7D-6563-406B-B369-9C2191AAD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5C228E-A481-4FF9-906F-698FF1EC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EFB-857F-427F-9B42-9B7308CB67F9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27D93-587C-4CFC-9058-9FF3B5E1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2105C6-7B09-4CA6-A287-17CA82C1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2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646-2A46-439F-BE79-980FE15D7FCC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1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25A1-5E40-4226-83B5-98CCEE6479DE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2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7A1F-998A-4B3E-B69A-DFDC9639A6F1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1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228A-1F2F-45C4-AD7A-11C3F2608470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1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A9F1-03BD-4035-9D03-FBAE54BC2FBC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12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F27-0D1F-43E2-8DF7-DB1665FF971F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6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AA63-5C9D-462D-804A-FEE85D3D10B5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05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19A-9E47-4D23-87FF-079A79BF44DB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0FC65-5A6C-4BAE-A979-6E162C3E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EA899-9223-4D16-A588-E1A6653C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E5923-7DD0-44A2-95DF-8F77E45D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F6BC-EEFC-49A7-8E5B-0FDA3AA0D140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AE4B0-9B09-4D3F-A7D6-E8A13943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328BF4-8002-425B-80F5-4404C7F3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2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2788-EC8A-4CE6-9180-9B602B76AFED}" type="datetime1">
              <a:rPr lang="en-US" altLang="zh-CN" smtClean="0"/>
              <a:t>3/4/2025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6B15-B1B4-4A14-9664-E910AC0D10BF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9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629D-E787-4EA8-8DF8-89C38C309393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246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C553-D5DC-468A-B1CF-06A892AC79EA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0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569C-F945-42FB-A482-B480C4B1558D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753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12AC-3CCC-4EE7-B62A-8B5F5E236CB4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ABA6-9309-411E-88DC-8FA2FCEE571D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73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C091-B8EE-4BBC-B934-3F9582710724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15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D5544-1888-46E3-9033-F10FBF5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894BDC-727A-4998-8A09-EEBD277B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50637-01D0-4C47-AB03-46B8367C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E6E-DCAF-456D-9F51-16CF6EE3F92A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B12B9-5258-4FF8-99E3-C9703CED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38AF8-587C-4837-A457-2292BA15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06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3B651-88B8-425F-B18B-01E45B5F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62A0E-1274-4406-A877-D063FA806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15C53E-5ADF-431A-9DEA-4A643FE7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483E4E-030F-41DA-9376-B61C871D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4F9-00CE-4AE0-8002-46AB8D21D9EC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E65A18-21B0-4DAE-92ED-D3A68306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C1F482-09C3-4FB5-98F6-D2C4C572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1C5B2-9F71-4BBA-8FA6-F541A5FC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1192F-8C8C-401E-A2BA-CA37874A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1AE7CC-EB27-428B-AE82-407BD9A87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5D308B-FF04-4445-9217-5AEBEEC1B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4564EE-CCA9-4B14-860A-CEBFA1886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719468-B28D-4630-B839-F24C1E93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B7DB-1692-46E3-9DDD-B8EEEC83D8C7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6B590C-2BEF-4409-9DB4-94DE254F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09627E-DD1D-47DA-800A-C18FA50F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8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600F9-2484-4957-AF41-6F8F1F9A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7DE81-4B25-410E-A467-90979C9A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528-FFBF-436A-B37A-9E8DFA0C8007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BF79D-0330-4ADE-87D2-8C9610C9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4C713C-F924-4B63-895E-BB76DAB4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8F3272-0425-4E4D-B4F4-8CD26998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F6C-8FA8-4807-A2F7-FC5ADFDA512E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E4FDC3-82B1-423A-81E9-0424850E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99223C-F965-4031-B7D7-8EF4AEC1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1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86606-A378-443C-80DC-70360F42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1099B-E691-4685-BB00-EF7C4DE7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5D1A61-E7F3-4ECF-A3CF-95662AFF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CDDA11-3E7E-4316-8A87-BD907AAE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737E-4B7D-4A40-A0C5-0FBEDD1A0998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68F52A-6A67-4781-81E4-624BBEA9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29521D-93B5-4CE6-9D1C-E03DD232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FEEBC-BFF5-4830-B1FA-5252E843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85D59E-C17A-4700-8FC1-6A51D0A22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8618E3-EAAC-45F3-B257-E7E3E6506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8C2C1-5999-4FC8-ABED-547E3084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1F0B-A5ED-4961-976D-3F9234D95BEA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85AD5-0611-4285-8368-1EC6AFF9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76C27E-FFA2-40D0-B2C0-4436C2B4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04F42D-D0FF-4554-8F48-AEB81C81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5099C-B09A-40BC-923B-0CFC8736D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0B04C-2784-4285-9CD2-4DFEF2FB9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B417-5846-435F-98AD-B6184B7C48E0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39E7F-3D9E-426E-B21A-1B4A47F7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D7F74-7E3E-4797-B1F0-B5482FB85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32992-1E5A-4062-8460-0B3AB660666F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4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dm4hep.web.cern.ch/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hyperlink" Target="https://code.ihep.ac.cn/glliu/CEPCSW/-/blob/CyberPFA-5.0.2-dev/Analysis/MissingET/MissingET.py" TargetMode="External"/><Relationship Id="rId4" Type="http://schemas.openxmlformats.org/officeDocument/2006/relationships/hyperlink" Target="https://code.ihep.ac.cn/glliu/CEPCSW/-/blob/CyberPFA-5.0.2-dev/Analysis/MissingET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ode.ihep.ac.cn/glliu/CEPCSW/-/blob/CyberPFA-5.0.2-dev/Analysis/MissingET/src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hyperlink" Target="https://code.ihep.ac.cn/glliu/CEPCSW/-/blob/CyberPFA-5.0.2-dev/Analysis/MissingET/src/MissingET.cpp?ref_type=heads#L398-466" TargetMode="External"/><Relationship Id="rId5" Type="http://schemas.openxmlformats.org/officeDocument/2006/relationships/hyperlink" Target="https://code.ihep.ac.cn/glliu/CEPCSW/-/blob/CyberPFA-5.0.2-dev/Analysis/MissingET/src/MissingET.cpp?ref_type=heads#L279-396" TargetMode="External"/><Relationship Id="rId4" Type="http://schemas.openxmlformats.org/officeDocument/2006/relationships/hyperlink" Target="https://code.ihep.ac.cn/glliu/CEPCSW/-/blob/CyberPFA-5.0.2-dev/Analysis/MissingET/src/MissingET.cpp?ref_type=heads#L195-27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888/?toke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674-1137/abb4d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s-analysis/HiggsAnalysis-CombinedLimit.gi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hyperlink" Target="https://cms-analysis.github.io/HiggsAnalysis-CombinedLimit/" TargetMode="External"/><Relationship Id="rId4" Type="http://schemas.openxmlformats.org/officeDocument/2006/relationships/hyperlink" Target="https://link.springer.com/article/10.1007/s41781-024-00121-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ey4hep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https://gaudi.web.cern.ch/gaud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authentication/connecting-to-github-with-ssh/generating-a-new-ssh-key-and-adding-it-to-the-ssh-agen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opscience.iop.org/article/10.1088/1674-1137/abb4d8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ndico.cern.ch/event/1474959/#19-h-invisible-and-h-mumu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https://arxiv.org/abs/1909.07537" TargetMode="External"/><Relationship Id="rId5" Type="http://schemas.openxmlformats.org/officeDocument/2006/relationships/hyperlink" Target="http://dx.doi.org/10.1103/PhysRevD.105.092007" TargetMode="External"/><Relationship Id="rId4" Type="http://schemas.openxmlformats.org/officeDocument/2006/relationships/hyperlink" Target="https://link.springer.com/article/10.1007/JHEP08(2022)104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">
            <a:extLst>
              <a:ext uri="{FF2B5EF4-FFF2-40B4-BE49-F238E27FC236}">
                <a16:creationId xmlns:a16="http://schemas.microsoft.com/office/drawing/2014/main" id="{8DF8DB03-7E83-453A-8C72-1FF9A4ABAFDE}"/>
              </a:ext>
            </a:extLst>
          </p:cNvPr>
          <p:cNvSpPr txBox="1"/>
          <p:nvPr/>
        </p:nvSpPr>
        <p:spPr>
          <a:xfrm>
            <a:off x="7160911" y="4741964"/>
            <a:ext cx="4710016" cy="14384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3200" dirty="0">
                <a:latin typeface="Domitian" panose="02040502050505030304" pitchFamily="18" charset="0"/>
                <a:cs typeface="Cambria" panose="02040503050406030204" charset="0"/>
              </a:rPr>
              <a:t>Geliang Liu (</a:t>
            </a:r>
            <a:r>
              <a:rPr lang="zh-CN" altLang="en-US" sz="3200" dirty="0">
                <a:latin typeface="Domitian" panose="02040502050505030304" pitchFamily="18" charset="0"/>
                <a:cs typeface="Cambria" panose="02040503050406030204" charset="0"/>
              </a:rPr>
              <a:t>刘格良</a:t>
            </a:r>
            <a:r>
              <a:rPr lang="en-US" altLang="zh-CN" sz="3200" dirty="0">
                <a:latin typeface="Domitian" panose="02040502050505030304" pitchFamily="18" charset="0"/>
                <a:cs typeface="Cambria" panose="0204050305040603020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fr-FR" altLang="zh-CN" sz="3200" dirty="0">
                <a:latin typeface="Domitian" panose="02040502050505030304" pitchFamily="18" charset="0"/>
                <a:cs typeface="Cambria" panose="02040503050406030204" charset="0"/>
              </a:rPr>
              <a:t>Mar. 4th, 2025</a:t>
            </a:r>
            <a:endParaRPr lang="en-US" altLang="zh-CN" sz="3200" dirty="0">
              <a:latin typeface="Domitian" panose="02040502050505030304" pitchFamily="18" charset="0"/>
              <a:cs typeface="Cambria" panose="02040503050406030204" charset="0"/>
            </a:endParaRP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0A76B717-5229-4815-8E81-BB5BE17FF903}"/>
              </a:ext>
            </a:extLst>
          </p:cNvPr>
          <p:cNvSpPr txBox="1"/>
          <p:nvPr/>
        </p:nvSpPr>
        <p:spPr>
          <a:xfrm>
            <a:off x="1637796" y="1377386"/>
            <a:ext cx="8916408" cy="2585323"/>
          </a:xfrm>
          <a:prstGeom prst="round2DiagRect">
            <a:avLst>
              <a:gd name="adj1" fmla="val 0"/>
              <a:gd name="adj2" fmla="val 0"/>
            </a:avLst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zh-C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8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Tutorials of Physics Analyses on CEPC ref-TDR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8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964104B-3A32-4742-A260-5C40B6E4A7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31" y="4576104"/>
            <a:ext cx="3792248" cy="1829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B926E5-C7A7-4788-A5D7-6FA3FA2A9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" y="4576104"/>
            <a:ext cx="3005968" cy="177012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30F9D-1047-47AC-AC4A-87CD53FF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5C46-7920-412A-ACEC-A84E7BE64C09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7136B-E497-45E3-8480-FF410DC3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13ACB6-71D7-4D6F-A785-BD30A748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7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6CB4-E2E4-428C-9603-9B9B4C9318B5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Steps (See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Kaili’s</a:t>
            </a:r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tutorial)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graphicFrame>
        <p:nvGraphicFramePr>
          <p:cNvPr id="37" name="Diagramme 36">
            <a:extLst>
              <a:ext uri="{FF2B5EF4-FFF2-40B4-BE49-F238E27FC236}">
                <a16:creationId xmlns:a16="http://schemas.microsoft.com/office/drawing/2014/main" id="{0B53616A-48CC-4005-8E96-9BB2D2D3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85854"/>
              </p:ext>
            </p:extLst>
          </p:nvPr>
        </p:nvGraphicFramePr>
        <p:xfrm>
          <a:off x="2080491" y="700075"/>
          <a:ext cx="9743440" cy="577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èche : courbe vers le haut 1">
            <a:extLst>
              <a:ext uri="{FF2B5EF4-FFF2-40B4-BE49-F238E27FC236}">
                <a16:creationId xmlns:a16="http://schemas.microsoft.com/office/drawing/2014/main" id="{5DDEFF06-35F9-45D8-B07B-CED35B9B04C7}"/>
              </a:ext>
            </a:extLst>
          </p:cNvPr>
          <p:cNvSpPr/>
          <p:nvPr/>
        </p:nvSpPr>
        <p:spPr>
          <a:xfrm rot="5400000">
            <a:off x="1306108" y="1575634"/>
            <a:ext cx="909955" cy="448311"/>
          </a:xfrm>
          <a:prstGeom prst="curvedUpArrow">
            <a:avLst/>
          </a:prstGeom>
          <a:solidFill>
            <a:srgbClr val="297F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D6C998-AC66-4F8B-9E1C-95520F1EE2C5}"/>
              </a:ext>
            </a:extLst>
          </p:cNvPr>
          <p:cNvSpPr txBox="1"/>
          <p:nvPr/>
        </p:nvSpPr>
        <p:spPr>
          <a:xfrm>
            <a:off x="379464" y="1410690"/>
            <a:ext cx="10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stdhep</a:t>
            </a:r>
            <a:endParaRPr lang="en-US" sz="2400" dirty="0"/>
          </a:p>
        </p:txBody>
      </p:sp>
      <p:sp>
        <p:nvSpPr>
          <p:cNvPr id="38" name="Flèche : courbe vers le haut 37">
            <a:extLst>
              <a:ext uri="{FF2B5EF4-FFF2-40B4-BE49-F238E27FC236}">
                <a16:creationId xmlns:a16="http://schemas.microsoft.com/office/drawing/2014/main" id="{27F2D453-54A0-49D1-9719-18B19E9CD64A}"/>
              </a:ext>
            </a:extLst>
          </p:cNvPr>
          <p:cNvSpPr/>
          <p:nvPr/>
        </p:nvSpPr>
        <p:spPr>
          <a:xfrm rot="5400000">
            <a:off x="1306108" y="2758963"/>
            <a:ext cx="909955" cy="448311"/>
          </a:xfrm>
          <a:prstGeom prst="curvedUpArrow">
            <a:avLst/>
          </a:prstGeom>
          <a:solidFill>
            <a:srgbClr val="297FD5">
              <a:hueOff val="107142"/>
              <a:satOff val="-12023"/>
              <a:lumOff val="2059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947E8EE-35CF-4595-916D-6A1D9602D237}"/>
              </a:ext>
            </a:extLst>
          </p:cNvPr>
          <p:cNvSpPr txBox="1"/>
          <p:nvPr/>
        </p:nvSpPr>
        <p:spPr>
          <a:xfrm>
            <a:off x="336953" y="2644175"/>
            <a:ext cx="122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sim.root</a:t>
            </a:r>
            <a:endParaRPr lang="en-US" sz="2400" dirty="0"/>
          </a:p>
        </p:txBody>
      </p:sp>
      <p:sp>
        <p:nvSpPr>
          <p:cNvPr id="40" name="Flèche : courbe vers le haut 39">
            <a:extLst>
              <a:ext uri="{FF2B5EF4-FFF2-40B4-BE49-F238E27FC236}">
                <a16:creationId xmlns:a16="http://schemas.microsoft.com/office/drawing/2014/main" id="{EA470AEF-4471-4810-B7BE-E3D610F7E29A}"/>
              </a:ext>
            </a:extLst>
          </p:cNvPr>
          <p:cNvSpPr/>
          <p:nvPr/>
        </p:nvSpPr>
        <p:spPr>
          <a:xfrm rot="5400000">
            <a:off x="1306108" y="3942291"/>
            <a:ext cx="909955" cy="448311"/>
          </a:xfrm>
          <a:prstGeom prst="curvedUpArrow">
            <a:avLst/>
          </a:prstGeom>
          <a:solidFill>
            <a:srgbClr val="297FD5">
              <a:hueOff val="214284"/>
              <a:satOff val="-24046"/>
              <a:lumOff val="4118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4B93707-4BF0-40A6-A1C2-FDC17AC4555A}"/>
              </a:ext>
            </a:extLst>
          </p:cNvPr>
          <p:cNvSpPr txBox="1"/>
          <p:nvPr/>
        </p:nvSpPr>
        <p:spPr>
          <a:xfrm>
            <a:off x="336953" y="3827503"/>
            <a:ext cx="116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dig.root</a:t>
            </a:r>
            <a:endParaRPr lang="en-US" sz="2400" dirty="0"/>
          </a:p>
        </p:txBody>
      </p:sp>
      <p:sp>
        <p:nvSpPr>
          <p:cNvPr id="42" name="Flèche : courbe vers le haut 41">
            <a:extLst>
              <a:ext uri="{FF2B5EF4-FFF2-40B4-BE49-F238E27FC236}">
                <a16:creationId xmlns:a16="http://schemas.microsoft.com/office/drawing/2014/main" id="{5AF20496-D790-4190-97C1-F6F3F02E0272}"/>
              </a:ext>
            </a:extLst>
          </p:cNvPr>
          <p:cNvSpPr/>
          <p:nvPr/>
        </p:nvSpPr>
        <p:spPr>
          <a:xfrm rot="5400000">
            <a:off x="1306108" y="5013518"/>
            <a:ext cx="909955" cy="448311"/>
          </a:xfrm>
          <a:prstGeom prst="curvedUpArrow">
            <a:avLst/>
          </a:prstGeom>
          <a:solidFill>
            <a:srgbClr val="297FD5">
              <a:hueOff val="321426"/>
              <a:satOff val="-36069"/>
              <a:lumOff val="6177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157B75C-1365-4F73-A5A0-8815F8DECDAA}"/>
              </a:ext>
            </a:extLst>
          </p:cNvPr>
          <p:cNvSpPr txBox="1"/>
          <p:nvPr/>
        </p:nvSpPr>
        <p:spPr>
          <a:xfrm>
            <a:off x="336953" y="4898730"/>
            <a:ext cx="11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trk.root</a:t>
            </a:r>
            <a:endParaRPr lang="en-US" sz="2400" dirty="0"/>
          </a:p>
        </p:txBody>
      </p:sp>
      <p:sp>
        <p:nvSpPr>
          <p:cNvPr id="44" name="Flèche : gauche 43">
            <a:extLst>
              <a:ext uri="{FF2B5EF4-FFF2-40B4-BE49-F238E27FC236}">
                <a16:creationId xmlns:a16="http://schemas.microsoft.com/office/drawing/2014/main" id="{93EE8083-5081-4C6C-B3E7-ED43CB20E996}"/>
              </a:ext>
            </a:extLst>
          </p:cNvPr>
          <p:cNvSpPr/>
          <p:nvPr/>
        </p:nvSpPr>
        <p:spPr>
          <a:xfrm rot="20426569">
            <a:off x="1096871" y="6141882"/>
            <a:ext cx="909955" cy="283120"/>
          </a:xfrm>
          <a:prstGeom prst="leftArrow">
            <a:avLst>
              <a:gd name="adj1" fmla="val 40390"/>
              <a:gd name="adj2" fmla="val 50000"/>
            </a:avLst>
          </a:prstGeom>
          <a:solidFill>
            <a:srgbClr val="297FD5">
              <a:hueOff val="428568"/>
              <a:satOff val="-48092"/>
              <a:lumOff val="8236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5C87CA-F40F-47AF-A03B-928BEA005933}"/>
              </a:ext>
            </a:extLst>
          </p:cNvPr>
          <p:cNvSpPr txBox="1"/>
          <p:nvPr/>
        </p:nvSpPr>
        <p:spPr>
          <a:xfrm>
            <a:off x="336953" y="5744444"/>
            <a:ext cx="117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rec.root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795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A954-10F7-4150-927F-903D765A8215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Job submission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840609"/>
            <a:ext cx="12192000" cy="560153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Download the 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clone git@code.ihep.ac.cn:glliu/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cepcsw_tutorial.git</a:t>
            </a:r>
            <a:endParaRPr lang="en-US" altLang="zh-CN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cepcsw_tutorial</a:t>
            </a:r>
            <a:endParaRPr lang="en-US" altLang="zh-CN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checkout master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Understand what this is doing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check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jobs/CEPC_Hinvi.sh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Take the inputs of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stdhep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from </a:t>
            </a:r>
            <a:r>
              <a:rPr lang="en-US" altLang="zh-CN" dirty="0" err="1">
                <a:ea typeface="Cambria" panose="02040503050406030204"/>
                <a:sym typeface="Wingdings" panose="05000000000000000000" pitchFamily="2" charset="2"/>
              </a:rPr>
              <a:t>Kaili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(each file 1000 events, split into 5 jobs;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iFile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defines </a:t>
            </a:r>
            <a:r>
              <a:rPr lang="en-US" altLang="zh-CN" dirty="0" err="1">
                <a:ea typeface="Cambria" panose="02040503050406030204"/>
                <a:sym typeface="Wingdings" panose="05000000000000000000" pitchFamily="2" charset="2"/>
              </a:rPr>
              <a:t>N_Files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to be read)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Five steps: 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sim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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digi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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trk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 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rec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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tre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(</a:t>
            </a:r>
            <a:r>
              <a:rPr lang="en-US" altLang="zh-CN" dirty="0" err="1">
                <a:ea typeface="Cambria" panose="02040503050406030204"/>
                <a:sym typeface="Wingdings" panose="05000000000000000000" pitchFamily="2" charset="2"/>
              </a:rPr>
              <a:t>TTree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production, to read </a:t>
            </a:r>
            <a:r>
              <a:rPr lang="en-US" altLang="zh-CN" dirty="0" err="1">
                <a:ea typeface="Cambria" panose="02040503050406030204"/>
                <a:sym typeface="Wingdings" panose="05000000000000000000" pitchFamily="2" charset="2"/>
              </a:rPr>
              <a:t>rec.root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, introduced later)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Write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sh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files to source CEPCSW environment and run the job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Use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hep_sub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to submit jobs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Modify yourself: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Change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CurrPath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to the folder you want to save the samples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Change the CEPCSW environment to your own path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Job launching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/path/to/your/CEPCSW/repository; source 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/path/to/your/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cepc_tutorial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/jobs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source CEPC_Hinvi.sh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Check job status: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hep_q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 –g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 –u username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BB9A7-E6E4-4C0C-98DE-8E039FCFECE7}"/>
              </a:ext>
            </a:extLst>
          </p:cNvPr>
          <p:cNvSpPr/>
          <p:nvPr/>
        </p:nvSpPr>
        <p:spPr>
          <a:xfrm>
            <a:off x="7693891" y="4258663"/>
            <a:ext cx="44981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ea typeface="Cambria" panose="02040503050406030204"/>
              </a:rPr>
              <a:t>WARNING !!!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Do NOT direct run!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Make sure you made the changes!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Make sure </a:t>
            </a:r>
            <a:r>
              <a:rPr lang="en-US" altLang="zh-CN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iFile</a:t>
            </a:r>
            <a:r>
              <a:rPr lang="en-US" altLang="zh-CN" dirty="0">
                <a:latin typeface="+mj-lt"/>
                <a:ea typeface="Cambria" panose="02040503050406030204"/>
                <a:sym typeface="Wingdings" panose="05000000000000000000" pitchFamily="2" charset="2"/>
              </a:rPr>
              <a:t>=1</a:t>
            </a:r>
            <a:r>
              <a:rPr lang="en-US" altLang="zh-CN" dirty="0">
                <a:ea typeface="Cambria" panose="02040503050406030204"/>
                <a:sym typeface="Wingdings" panose="05000000000000000000" pitchFamily="2" charset="2"/>
              </a:rPr>
              <a:t> for check first!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972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E512-A197-423C-9AC1-C3632ACB9203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Available samples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577049" y="970260"/>
            <a:ext cx="10730143" cy="53860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stdhep</a:t>
            </a: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 (hard process + hadronization):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Produced by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Kaili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On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lxlogin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cefs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higgs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zhangkl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stdhep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No need to produce ourselves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Full simulated and reconstructed samples: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 have produced some for both </a:t>
            </a: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Higgs boson invisible decays</a:t>
            </a:r>
            <a:r>
              <a:rPr lang="en-US" altLang="zh-CN" sz="2000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and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Under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git@code.ihep.ac.cn:glliu/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CEPCSW.git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On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lxlogin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cefs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higgs</a:t>
            </a:r>
            <a:r>
              <a:rPr lang="en-US" sz="2000" dirty="0">
                <a:latin typeface="+mj-lt"/>
                <a:ea typeface="Cambria" panose="02040503050406030204"/>
              </a:rPr>
              <a:t>/</a:t>
            </a:r>
            <a:r>
              <a:rPr lang="en-US" sz="2000" dirty="0" err="1">
                <a:latin typeface="+mj-lt"/>
                <a:ea typeface="Cambria" panose="02040503050406030204"/>
              </a:rPr>
              <a:t>liugeliang</a:t>
            </a:r>
            <a:r>
              <a:rPr lang="en-US" sz="2000" dirty="0">
                <a:latin typeface="+mj-lt"/>
                <a:ea typeface="Cambria" panose="02040503050406030204"/>
              </a:rPr>
              <a:t>/CEPC/202501/Production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0080FF"/>
                </a:solidFill>
                <a:latin typeface="+mj-lt"/>
                <a:ea typeface="Cambria" panose="02040503050406030204"/>
              </a:rPr>
              <a:t>Hinvi</a:t>
            </a:r>
            <a:r>
              <a:rPr lang="en-US" sz="2000" b="1" dirty="0">
                <a:solidFill>
                  <a:srgbClr val="0080FF"/>
                </a:solidFill>
                <a:latin typeface="+mj-lt"/>
                <a:ea typeface="Cambria" panose="02040503050406030204"/>
              </a:rPr>
              <a:t>/: </a:t>
            </a:r>
            <a:r>
              <a:rPr lang="en-US" sz="2000" b="1" dirty="0">
                <a:solidFill>
                  <a:srgbClr val="0080FF"/>
                </a:solidFill>
                <a:ea typeface="Cambria" panose="02040503050406030204"/>
              </a:rPr>
              <a:t>signal samples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80FF"/>
                </a:solidFill>
                <a:latin typeface="+mj-lt"/>
                <a:ea typeface="Cambria" panose="02040503050406030204"/>
              </a:rPr>
              <a:t>4fermions/, 2fermions/: </a:t>
            </a:r>
            <a:r>
              <a:rPr lang="en-US" sz="2000" b="1" dirty="0">
                <a:solidFill>
                  <a:srgbClr val="0080FF"/>
                </a:solidFill>
                <a:ea typeface="Cambria" panose="02040503050406030204"/>
              </a:rPr>
              <a:t>4-fermion and 2-fermion-final-state background samples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80FF"/>
                </a:solidFill>
                <a:latin typeface="+mj-lt"/>
                <a:ea typeface="Cambria" panose="02040503050406030204"/>
              </a:rPr>
              <a:t>HX/: </a:t>
            </a:r>
            <a:r>
              <a:rPr lang="en-US" sz="2000" b="1" dirty="0">
                <a:solidFill>
                  <a:srgbClr val="0080FF"/>
                </a:solidFill>
                <a:ea typeface="Cambria" panose="02040503050406030204"/>
              </a:rPr>
              <a:t>inclusive Higgs boson decays (another background)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With limited statistics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Production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en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masse after new CEPCSW release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Sample name conventions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For explanation: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cefs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zhangkl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stdhep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fr-F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cepc_sample_note_latest.pdf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475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707886"/>
            <a:ext cx="12192000" cy="570925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Output of reconstruction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/>
              </a:rPr>
              <a:t>In the repository for each process: </a:t>
            </a:r>
            <a:r>
              <a:rPr lang="en-US" sz="2000" dirty="0">
                <a:latin typeface="+mj-lt"/>
                <a:ea typeface="Cambria" panose="02040503050406030204"/>
              </a:rPr>
              <a:t>Combined/rec*root </a:t>
            </a:r>
            <a:r>
              <a:rPr lang="en-US" sz="2000" dirty="0">
                <a:ea typeface="Cambria" panose="02040503050406030204"/>
              </a:rPr>
              <a:t>are the output from reconstruction.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</a:rPr>
              <a:t>As a </a:t>
            </a:r>
            <a:r>
              <a:rPr lang="en-US" altLang="zh-CN" sz="2000" dirty="0" err="1">
                <a:latin typeface="+mj-lt"/>
                <a:ea typeface="Cambria" panose="02040503050406030204"/>
              </a:rPr>
              <a:t>TTree</a:t>
            </a:r>
            <a:r>
              <a:rPr lang="en-US" altLang="zh-CN" sz="2000" dirty="0">
                <a:ea typeface="Cambria" panose="02040503050406030204"/>
              </a:rPr>
              <a:t>, and can be directly read.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</a:rPr>
              <a:t>A more convenient way is to read it in the format of </a:t>
            </a:r>
            <a:r>
              <a:rPr lang="en-US" altLang="zh-CN" sz="2000" dirty="0">
                <a:latin typeface="+mj-lt"/>
                <a:ea typeface="Cambria" panose="02040503050406030204"/>
              </a:rPr>
              <a:t>edm4hep</a:t>
            </a:r>
            <a:r>
              <a:rPr lang="en-US" altLang="zh-CN" sz="2000" dirty="0">
                <a:ea typeface="Cambria" panose="02040503050406030204"/>
              </a:rPr>
              <a:t>: </a:t>
            </a:r>
            <a:r>
              <a:rPr lang="en-US" altLang="zh-CN" sz="2000" dirty="0">
                <a:ea typeface="Cambria" panose="02040503050406030204"/>
                <a:hlinkClick r:id="rId3"/>
              </a:rPr>
              <a:t>documentation</a:t>
            </a:r>
            <a:endParaRPr lang="en-US" altLang="zh-CN" sz="2000" dirty="0">
              <a:ea typeface="Cambria" panose="02040503050406030204"/>
            </a:endParaRPr>
          </a:p>
          <a:p>
            <a:r>
              <a:rPr lang="en-US" altLang="zh-CN" sz="1050" b="1" dirty="0">
                <a:solidFill>
                  <a:srgbClr val="03A6FF"/>
                </a:solidFill>
                <a:ea typeface="Cambria" panose="02040503050406030204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Example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4"/>
              </a:rPr>
              <a:t>https://code.ihep.ac.cn/glliu/CEPCSW/-/blob/CyberPFA-5.0.2-dev/Analysis/MissingET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r>
              <a:rPr lang="en-US" altLang="zh-CN" sz="1050" b="1" dirty="0">
                <a:solidFill>
                  <a:srgbClr val="03A6FF"/>
                </a:solidFill>
                <a:ea typeface="Cambria" panose="02040503050406030204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Understand the python script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  <a:hlinkClick r:id="rId5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Analysis/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MissingET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Check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MissingET.py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Input files: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Input collections from the files: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Inherit the algorithm: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Output: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6F92A4-7AF1-4E68-AD82-3C86432D83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5"/>
          <a:stretch/>
        </p:blipFill>
        <p:spPr>
          <a:xfrm>
            <a:off x="2051521" y="4230822"/>
            <a:ext cx="9221772" cy="247685"/>
          </a:xfrm>
          <a:prstGeom prst="rect">
            <a:avLst/>
          </a:prstGeom>
        </p:spPr>
      </p:pic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C55C-4768-4FB6-BB75-6012E0D8CA4A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Geliang Liu</a:t>
            </a:r>
            <a:endParaRPr lang="zh-CN" altLang="en-US" dirty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to read samples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445BAC-48FF-4933-A101-CB4BC5B4D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63" y="4565232"/>
            <a:ext cx="7817115" cy="7225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C13021-BD41-4DD5-B04F-71F080D7B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367" y="5299350"/>
            <a:ext cx="3410426" cy="495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EFA144-C810-422B-8F60-BDB796703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070" y="6026271"/>
            <a:ext cx="4734586" cy="247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286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F2D-775D-48A6-8606-67B9BFE49E23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to read samples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707886"/>
            <a:ext cx="12192000" cy="55399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Understand the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3"/>
              </a:rPr>
              <a:t>https://code.ihep.ac.cn/glliu/CEPCSW/-/blob/CyberPFA-5.0.2-dev/Analysis/MissingET/src/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Input collections: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Interferable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properties: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What the algorithm does: compute/save some properties of simulation events in a new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TTree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and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ROOT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file.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4"/>
              </a:rPr>
              <a:t>MissingET.cpp#L195-277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loop over PFOs and compute/save their 4-momentum/isolation/charge/PID information..., as well as the visible 4-momentum.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5"/>
              </a:rPr>
              <a:t>MissingET.cpp#L279-396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: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jet clustering (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ee-kt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algorithm with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Njet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=2), and compute variables related to jet-substructure.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6"/>
              </a:rPr>
              <a:t>MissingET.cpp#L398-466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: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loop over MC particles and save their 4-momentum/charge/flavor/status...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Try yourself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./run.sh Analysis/MissingET/MissingET.py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Check the output!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64B60-2951-42BC-AE93-3B9A3BF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389" y="1555814"/>
            <a:ext cx="9466555" cy="8575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7C962B-B2B8-472A-BEA3-5F71D8924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489" y="2470638"/>
            <a:ext cx="6233836" cy="804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185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109998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867FE-38B0-4653-A9FA-92D4F64A6C0F}"/>
              </a:ext>
            </a:extLst>
          </p:cNvPr>
          <p:cNvSpPr/>
          <p:nvPr/>
        </p:nvSpPr>
        <p:spPr>
          <a:xfrm>
            <a:off x="6415403" y="2828834"/>
            <a:ext cx="5776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Event selection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egoe UI Black" panose="020B0A02040204020203" pitchFamily="34" charset="0"/>
              </a:rPr>
              <a:t>Improve the sensitivity</a:t>
            </a:r>
            <a:endParaRPr lang="en-US" altLang="zh-CN" sz="4800" dirty="0">
              <a:ea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06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D222-6AF2-4B79-B4B4-A4EF0D8D1829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Jupyter</a:t>
            </a:r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-notebook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785594"/>
            <a:ext cx="12192000" cy="55707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Feel free to choose your own tool/language to do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Let’s use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jupyter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-notebook for this tutorial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On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lxlogin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ssh -XY username@lxlogin.ihep.ac.cn -L 8888:localhost: 8888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Change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8888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to your favorite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/path/to/your/CEPCSW/repository/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source 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export JUPYTER_DATA_DIR=$(mktemp -d)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export JUPYTER_CONFIG_DIR=$(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mktemp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jupyter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-notebook --port 8888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(don’t forget to change the number)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You should be able to open the link it generates, starting with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3"/>
              </a:rPr>
              <a:t>http://localhost:8888/?token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=......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If it doesn’t work, restart your terminal, and change to a new port number.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Notebooks for tutorials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ea typeface="Cambria" panose="02040503050406030204"/>
                <a:sym typeface="Wingdings" panose="05000000000000000000" pitchFamily="2" charset="2"/>
              </a:rPr>
              <a:t>Go to </a:t>
            </a: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Analysis/HiggsInvisible/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MissingET.ipynb</a:t>
            </a:r>
            <a:r>
              <a:rPr lang="pt-BR" altLang="zh-CN" sz="2000" dirty="0">
                <a:ea typeface="Cambria" panose="02040503050406030204"/>
                <a:sym typeface="Wingdings" panose="05000000000000000000" pitchFamily="2" charset="2"/>
              </a:rPr>
              <a:t>: draw some plots of key variables in the Higgs boson invisible decay.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LeptonID.ipynb</a:t>
            </a:r>
            <a:r>
              <a:rPr lang="pt-BR" altLang="zh-CN" sz="2000" dirty="0">
                <a:ea typeface="Cambria" panose="02040503050406030204"/>
                <a:sym typeface="Wingdings" panose="05000000000000000000" pitchFamily="2" charset="2"/>
              </a:rPr>
              <a:t>: studies of temperary solutions for lepton identification.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EventSelection.ipynb</a:t>
            </a:r>
            <a:r>
              <a:rPr lang="pt-BR" altLang="zh-CN" sz="2000" dirty="0">
                <a:ea typeface="Cambria" panose="02040503050406030204"/>
                <a:sym typeface="Wingdings" panose="05000000000000000000" pitchFamily="2" charset="2"/>
              </a:rPr>
              <a:t>: perform event selection of the invisible decay analysis and build the statistical model.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54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A252-72EC-453D-B825-D5F7A9CA37D6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Understand the signal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FCF74F-53C9-4E2D-9D7E-F07D33FB348E}"/>
                  </a:ext>
                </a:extLst>
              </p:cNvPr>
              <p:cNvSpPr/>
              <p:nvPr/>
            </p:nvSpPr>
            <p:spPr>
              <a:xfrm>
                <a:off x="0" y="1179923"/>
                <a:ext cx="12192000" cy="4498154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The signal features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Signal process: 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eeZ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(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ee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/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μμ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/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qq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)H(invisible)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Zττ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is not considered for now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2-fermion final state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A large missing energy / momentum: </a:t>
                </a:r>
                <a:r>
                  <a:rPr lang="en-US" altLang="zh-CN" sz="2000" dirty="0">
                    <a:solidFill>
                      <a:srgbClr val="0080FF"/>
                    </a:solidFill>
                    <a:ea typeface="Cambria" panose="02040503050406030204"/>
                    <a:sym typeface="Wingdings" panose="05000000000000000000" pitchFamily="2" charset="2"/>
                  </a:rPr>
                  <a:t>can we reconstruct the Higgs boson as the missing mass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?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Key variables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Visible 4-momentum: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vis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PFO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000" dirty="0">
                  <a:latin typeface="Century Gothic" panose="020B0502020202020204" pitchFamily="34" charset="0"/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Missing 4-momentum: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mis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tot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vis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entury Gothic" panose="020B0502020202020204" pitchFamily="34" charset="0"/>
                    <a:ea typeface="Cambria" panose="02040503050406030204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tot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=(0, 0, 0, 240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GeV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dirty="0">
                  <a:latin typeface="Century Gothic" panose="020B0502020202020204" pitchFamily="34" charset="0"/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Computation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Check </a:t>
                </a:r>
                <a:r>
                  <a:rPr lang="pt-BR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Analysis/HiggsInvisible/MissingET.ipynb </a:t>
                </a:r>
                <a:r>
                  <a:rPr lang="pt-BR" altLang="zh-CN" sz="2000" dirty="0">
                    <a:ea typeface="Cambria" panose="02040503050406030204"/>
                    <a:sym typeface="Wingdings" panose="05000000000000000000" pitchFamily="2" charset="2"/>
                  </a:rPr>
                  <a:t>for computing px, py, pz, pt, p, E or M of these 4-momenta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Reco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-level: loop over PFOs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Gen-level: loop over MC particles with 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status==1 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(final state) and 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PDG!=12/14/16 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(no neutrinos)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0080FF"/>
                    </a:solidFill>
                    <a:ea typeface="Cambria" panose="02040503050406030204"/>
                    <a:sym typeface="Wingdings" panose="05000000000000000000" pitchFamily="2" charset="2"/>
                  </a:rPr>
                  <a:t>Run the notebook!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FCF74F-53C9-4E2D-9D7E-F07D33FB3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9923"/>
                <a:ext cx="12192000" cy="4498154"/>
              </a:xfrm>
              <a:prstGeom prst="rect">
                <a:avLst/>
              </a:prstGeom>
              <a:blipFill>
                <a:blip r:embed="rId3"/>
                <a:stretch>
                  <a:fillRect l="-850" t="-1357" b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362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F0D4-A575-4E62-A92F-38F8DA4BDF60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Understand the signal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869202"/>
            <a:ext cx="12192000" cy="51398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What you may get (take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μμ</a:t>
            </a: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 final state as an example)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The visible mass is around </a:t>
            </a: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91 GeV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, while the missing mass is around </a:t>
            </a: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125 GeV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Check other variables and other signals!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3FE854-9C79-49B2-82DA-677E9458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0" y="1425369"/>
            <a:ext cx="5543930" cy="37321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2D01E6-817C-4CDE-A567-A28C26AF1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5369"/>
            <a:ext cx="5518412" cy="3732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95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847-9996-4516-BFDC-566759E52D49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Baseline selection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FCF74F-53C9-4E2D-9D7E-F07D33FB348E}"/>
                  </a:ext>
                </a:extLst>
              </p:cNvPr>
              <p:cNvSpPr/>
              <p:nvPr/>
            </p:nvSpPr>
            <p:spPr>
              <a:xfrm>
                <a:off x="0" y="707886"/>
                <a:ext cx="12192000" cy="5386090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altLang="zh-CN" sz="2000" dirty="0">
                    <a:ea typeface="Cambria" panose="02040503050406030204"/>
                    <a:sym typeface="Wingdings" panose="05000000000000000000" pitchFamily="2" charset="2"/>
                  </a:rPr>
                  <a:t>Check </a:t>
                </a:r>
                <a:r>
                  <a:rPr lang="pt-BR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Analysis/HiggsInvisible/EventSelection.ipynb</a:t>
                </a:r>
                <a:endParaRPr lang="en-US" altLang="zh-CN" sz="2000" dirty="0">
                  <a:latin typeface="+mj-lt"/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  <a:sym typeface="Wingdings" panose="05000000000000000000" pitchFamily="2" charset="2"/>
                  </a:rPr>
                  <a:t>Prerequisites</a:t>
                </a:r>
                <a:endParaRPr lang="en-US" altLang="zh-CN" sz="28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Necessary imports and settings (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lumi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=20000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Read files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You need to read a complete set of samples, including 1) signals; 2) backgrounds, including 4-fermion, 2-fermion and Higgs boson visible decays.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corresponding weights are computed: 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w = cross section × 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lumi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 / number of events produced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0080FF"/>
                    </a:solidFill>
                    <a:ea typeface="Cambria" panose="02040503050406030204"/>
                    <a:sym typeface="Wingdings" panose="05000000000000000000" pitchFamily="2" charset="2"/>
                  </a:rPr>
                  <a:t>Feel free to run them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Lepton ID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Since lepton ID is not mature enough, I did a coarse study on it, and use a temporary solution in this analysis. A combination of TOF + TPC + E_ECAL/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p_track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+ E_HCAL/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p_track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information.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Check the functions 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Chisq_E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and 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Chisq_Mu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about 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for electron and muon is computed.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Check the functions 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eleID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and 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muID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for lepton ID, to be selected from PFOs: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|</a:t>
                </a:r>
                <a:r>
                  <a:rPr lang="en-US" altLang="zh-CN" sz="2000" dirty="0" err="1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cosθ</a:t>
                </a: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| &lt; 0.99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latin typeface="+mj-lt"/>
                    <a:ea typeface="Cambria" panose="02040503050406030204"/>
                    <a:sym typeface="Wingdings" panose="05000000000000000000" pitchFamily="2" charset="2"/>
                  </a:rPr>
                  <a:t>Charged PFO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000">
                            <a:ea typeface="Cambria" panose="02040503050406030204"/>
                            <a:sym typeface="Wingdings" panose="05000000000000000000" pitchFamily="2" charset="2"/>
                          </a:rPr>
                          <m:t>𝜒</m:t>
                        </m:r>
                      </m:e>
                      <m:sup>
                        <m:r>
                          <a:rPr lang="en-US" altLang="zh-CN" sz="2000">
                            <a:ea typeface="Cambria" panose="02040503050406030204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90% efficiency working point: you may change the working point later to check the effect. 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FCF74F-53C9-4E2D-9D7E-F07D33FB3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7886"/>
                <a:ext cx="12192000" cy="5386090"/>
              </a:xfrm>
              <a:prstGeom prst="rect">
                <a:avLst/>
              </a:prstGeom>
              <a:blipFill>
                <a:blip r:embed="rId3"/>
                <a:stretch>
                  <a:fillRect l="-850" t="-566" r="-900" b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105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8946-77C4-4420-A88E-711351E60FA4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Outlines</a:t>
            </a:r>
            <a:endParaRPr lang="en-US" sz="4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08F3FF-5C68-4348-B5D1-4905AA8DBD71}"/>
              </a:ext>
            </a:extLst>
          </p:cNvPr>
          <p:cNvSpPr/>
          <p:nvPr/>
        </p:nvSpPr>
        <p:spPr>
          <a:xfrm>
            <a:off x="3048502" y="1445231"/>
            <a:ext cx="6094995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ea typeface="Cambria" panose="02040503050406030204"/>
                <a:sym typeface="Wingdings" panose="05000000000000000000" pitchFamily="2" charset="2"/>
              </a:rPr>
              <a:t>CEPCSW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ea typeface="Cambria" panose="02040503050406030204"/>
                <a:sym typeface="Wingdings" panose="05000000000000000000" pitchFamily="2" charset="2"/>
              </a:rPr>
              <a:t>Physics analyses for ref-Detector TDR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ea typeface="Cambria" panose="02040503050406030204"/>
                <a:sym typeface="Wingdings" panose="05000000000000000000" pitchFamily="2" charset="2"/>
              </a:rPr>
              <a:t>Sample production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ea typeface="Cambria" panose="02040503050406030204"/>
                <a:sym typeface="Wingdings" panose="05000000000000000000" pitchFamily="2" charset="2"/>
              </a:rPr>
              <a:t>Event selection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ea typeface="Cambria" panose="02040503050406030204"/>
                <a:sym typeface="Wingdings" panose="05000000000000000000" pitchFamily="2" charset="2"/>
              </a:rPr>
              <a:t>Statistical model and inferences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17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245C-35AC-4431-B207-8CEA861BAFD2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Baseline selection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707886"/>
            <a:ext cx="12192000" cy="566308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Baseline selection: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ee</a:t>
            </a: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μμ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For the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μμ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selection, require exactly 2 muons passing muon ID, with opposite charge.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For the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ee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selection, require exactly 2 electrons passing electron ID, with opposite charge.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Variables: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ee</a:t>
            </a: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μμ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 number of variables are computed and saved in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numpy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arrays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which may be used for further selection.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Include: lepton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pt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/ p; number of charged / neutral PFOs; ΔR,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Δφ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of the two leptons; di-lepton 4-momentum and their recoil; visible and missing 4-momentum; ID score and isolation.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Fill in variables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you may try only the signals, but it takes very long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Skip to </a:t>
            </a: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Read variables from saved outputs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outputs saved in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EventSection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, which can be directly read.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Make plots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for each variable and final state, make a plot composing all backgrounds stacked, and each signal separated.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Used to check their distributions, and how discriminating between signals and backgrounds.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000" b="1" dirty="0">
              <a:solidFill>
                <a:srgbClr val="03A6FF"/>
              </a:solidFill>
              <a:ea typeface="Cambria" panose="02040503050406030204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Baseline selection: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qq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No such selection. The jet clustering algorithm always clusters two jets.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Variables </a:t>
            </a: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: </a:t>
            </a: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qq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Additional variables are computed: jet thrust, energy correlation functions (ECF), N-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subjettinesses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43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E373-6BED-48B0-8AFC-4A3EF6BBEA53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1764328"/>
            <a:ext cx="12192000" cy="298543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Kinematic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Check function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KelSel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different selection criteria are applied to multiple variables in different final states.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Obtained from </a:t>
            </a:r>
            <a:r>
              <a:rPr lang="en-US" sz="2000" dirty="0">
                <a:hlinkClick r:id="rId3"/>
              </a:rPr>
              <a:t>Chinese Phys. C 44 123001</a:t>
            </a:r>
            <a:r>
              <a:rPr lang="en-US" sz="2000" dirty="0"/>
              <a:t>: </a:t>
            </a:r>
            <a:r>
              <a:rPr lang="en-US" sz="2000" dirty="0" err="1"/>
              <a:t>H</a:t>
            </a:r>
            <a:r>
              <a:rPr lang="en-US" sz="2000" dirty="0" err="1">
                <a:sym typeface="Wingdings" panose="05000000000000000000" pitchFamily="2" charset="2"/>
              </a:rPr>
              <a:t>invisible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/>
              <a:t>with CEPC CDR detector.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Selections to be 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optimized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; but before doing it yourself, it is worth using the 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selections in previous analyses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as starting points.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Print yields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you may compute the yields and selection efficiencies. Compare with </a:t>
            </a:r>
            <a:r>
              <a:rPr lang="en-US" sz="2000" dirty="0">
                <a:hlinkClick r:id="rId3"/>
              </a:rPr>
              <a:t>Chinese Phys. C 44 123001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Plots after kinematic selection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similar plots after kinematic selection. Check the effects!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35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B3A2-77B5-4310-B58C-76D1C4E6C053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μμ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E61CCE-3C5E-4032-BCC9-1C5485D57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76" y="1027958"/>
            <a:ext cx="4069546" cy="27156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593442-73C2-4BBA-8049-DAEFF7880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1027958"/>
            <a:ext cx="4069546" cy="27156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0F8E8F-AC75-4F32-BD8C-5AB789CC5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27958"/>
            <a:ext cx="4069545" cy="2727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D30484-D97F-42E1-B566-718AB78DFD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6" y="3757639"/>
            <a:ext cx="4069546" cy="27117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4CDB24-BB7D-4F52-8230-F1C5E773053D}"/>
              </a:ext>
            </a:extLst>
          </p:cNvPr>
          <p:cNvSpPr/>
          <p:nvPr/>
        </p:nvSpPr>
        <p:spPr>
          <a:xfrm>
            <a:off x="423393" y="133612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[120, 150]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B138CA-F9CC-4184-8272-11B4DF8506D6}"/>
              </a:ext>
            </a:extLst>
          </p:cNvPr>
          <p:cNvSpPr/>
          <p:nvPr/>
        </p:nvSpPr>
        <p:spPr>
          <a:xfrm>
            <a:off x="4471652" y="131130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[85, 97]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F7AE5-4666-47DE-A85D-4BD238F69DFF}"/>
              </a:ext>
            </a:extLst>
          </p:cNvPr>
          <p:cNvSpPr/>
          <p:nvPr/>
        </p:nvSpPr>
        <p:spPr>
          <a:xfrm>
            <a:off x="8517008" y="1311301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[12, +</a:t>
            </a:r>
            <a:r>
              <a:rPr lang="zh-CN" altLang="en-US" b="1" dirty="0">
                <a:ea typeface="Cambria" panose="02040503050406030204"/>
              </a:rPr>
              <a:t>∞</a:t>
            </a:r>
            <a:r>
              <a:rPr lang="en-US" altLang="zh-CN" b="1" dirty="0">
                <a:ea typeface="Cambria" panose="02040503050406030204"/>
              </a:rPr>
              <a:t>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255E72-EB1B-4169-9C8E-A0CB1BC5E546}"/>
              </a:ext>
            </a:extLst>
          </p:cNvPr>
          <p:cNvSpPr/>
          <p:nvPr/>
        </p:nvSpPr>
        <p:spPr>
          <a:xfrm>
            <a:off x="4121745" y="40230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[102, 107]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5C0B7-341D-42B7-937A-E86ADC3439E5}"/>
              </a:ext>
            </a:extLst>
          </p:cNvPr>
          <p:cNvSpPr/>
          <p:nvPr/>
        </p:nvSpPr>
        <p:spPr>
          <a:xfrm>
            <a:off x="6817127" y="3974275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[0, 2.4]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0211ED5-0C1C-48EB-A6A0-4CB0B3940C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65" y="3762304"/>
            <a:ext cx="4069546" cy="26703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1718F12-2EA6-4F98-8AE2-FC5C7A867972}"/>
              </a:ext>
            </a:extLst>
          </p:cNvPr>
          <p:cNvSpPr/>
          <p:nvPr/>
        </p:nvSpPr>
        <p:spPr>
          <a:xfrm>
            <a:off x="6399730" y="4023034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[0, 2.4]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438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9F9F-9A3E-4E22-9FCF-9ABBC5E160B1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μμ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FF531-90BC-420D-99E2-DBEE1E317144}"/>
              </a:ext>
            </a:extLst>
          </p:cNvPr>
          <p:cNvSpPr/>
          <p:nvPr/>
        </p:nvSpPr>
        <p:spPr>
          <a:xfrm>
            <a:off x="-29433" y="529564"/>
            <a:ext cx="684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dirty="0" err="1">
                <a:ea typeface="Cambria" panose="02040503050406030204"/>
              </a:rPr>
              <a:t>μμ</a:t>
            </a:r>
            <a:r>
              <a:rPr lang="en-US" altLang="zh-CN" sz="2400" b="1" dirty="0">
                <a:ea typeface="Cambria" panose="02040503050406030204"/>
              </a:rPr>
              <a:t> final state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989BD9-BF3B-4B4D-98C6-18F21F81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3" y="3275860"/>
            <a:ext cx="4415222" cy="30804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5A2C4A-D82F-4FD5-B694-DF6C11915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14" y="3298023"/>
            <a:ext cx="4538972" cy="308049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F9A9031-EF87-4721-8CA7-99A038BF6C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991229"/>
          <a:ext cx="12191996" cy="196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85">
                  <a:extLst>
                    <a:ext uri="{9D8B030D-6E8A-4147-A177-3AD203B41FA5}">
                      <a16:colId xmlns:a16="http://schemas.microsoft.com/office/drawing/2014/main" val="3453069461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0247243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455931502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814737916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3484684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963408905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31648038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043926168"/>
                    </a:ext>
                  </a:extLst>
                </a:gridCol>
                <a:gridCol w="988873">
                  <a:extLst>
                    <a:ext uri="{9D8B030D-6E8A-4147-A177-3AD203B41FA5}">
                      <a16:colId xmlns:a16="http://schemas.microsoft.com/office/drawing/2014/main" val="66040725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71839380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1364213008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65574403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31386286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eeH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qqH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Hincl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544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yield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2736200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32403400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69705000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4989600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22819400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181522200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73003000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1082137200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4073200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1470653000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880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106555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85917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1558339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1893099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4331596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3576077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44002567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56201059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7736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7696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566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CDR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4873803"/>
                  </a:ext>
                </a:extLst>
              </a:tr>
            </a:tbl>
          </a:graphicData>
        </a:graphic>
      </p:graphicFrame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274BDBA7-CA70-4B78-B121-FD7E638CC88C}"/>
              </a:ext>
            </a:extLst>
          </p:cNvPr>
          <p:cNvSpPr/>
          <p:nvPr/>
        </p:nvSpPr>
        <p:spPr>
          <a:xfrm>
            <a:off x="5280801" y="4301200"/>
            <a:ext cx="1207363" cy="102980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73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06DE4C9-9193-4497-BFD8-F3D3B7F52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65" y="3762304"/>
            <a:ext cx="4069545" cy="2670397"/>
          </a:xfrm>
          <a:prstGeom prst="rect">
            <a:avLst/>
          </a:prstGeom>
        </p:spPr>
      </p:pic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0C9B-C19F-4407-BCD7-46FC511AFF19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ee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E61CCE-3C5E-4032-BCC9-1C5485D57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76" y="1027958"/>
            <a:ext cx="4069546" cy="27156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593442-73C2-4BBA-8049-DAEFF7880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3" y="1027958"/>
            <a:ext cx="4069546" cy="27156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0F8E8F-AC75-4F32-BD8C-5AB789CC5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27958"/>
            <a:ext cx="4069545" cy="2727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D30484-D97F-42E1-B566-718AB78DF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27" y="3743583"/>
            <a:ext cx="4069546" cy="27117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4CDB24-BB7D-4F52-8230-F1C5E773053D}"/>
              </a:ext>
            </a:extLst>
          </p:cNvPr>
          <p:cNvSpPr/>
          <p:nvPr/>
        </p:nvSpPr>
        <p:spPr>
          <a:xfrm>
            <a:off x="423393" y="133612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[120, 170]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B138CA-F9CC-4184-8272-11B4DF8506D6}"/>
              </a:ext>
            </a:extLst>
          </p:cNvPr>
          <p:cNvSpPr/>
          <p:nvPr/>
        </p:nvSpPr>
        <p:spPr>
          <a:xfrm>
            <a:off x="4471652" y="131130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[71, 99]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F7AE5-4666-47DE-A85D-4BD238F69DFF}"/>
              </a:ext>
            </a:extLst>
          </p:cNvPr>
          <p:cNvSpPr/>
          <p:nvPr/>
        </p:nvSpPr>
        <p:spPr>
          <a:xfrm>
            <a:off x="8517008" y="131130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[12, 55]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255E72-EB1B-4169-9C8E-A0CB1BC5E546}"/>
              </a:ext>
            </a:extLst>
          </p:cNvPr>
          <p:cNvSpPr/>
          <p:nvPr/>
        </p:nvSpPr>
        <p:spPr>
          <a:xfrm>
            <a:off x="2436879" y="397427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[101, 107]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5C0B7-341D-42B7-937A-E86ADC3439E5}"/>
              </a:ext>
            </a:extLst>
          </p:cNvPr>
          <p:cNvSpPr/>
          <p:nvPr/>
        </p:nvSpPr>
        <p:spPr>
          <a:xfrm>
            <a:off x="6501424" y="4063654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[1.8, 2.4]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66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AFD7-9680-4D72-A658-E1AA96ACF304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ee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989BD9-BF3B-4B4D-98C6-18F21F815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3" y="3275860"/>
            <a:ext cx="4415221" cy="30804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5A2C4A-D82F-4FD5-B694-DF6C11915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4" y="3299367"/>
            <a:ext cx="4538972" cy="3024534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F9A9031-EF87-4721-8CA7-99A038BF6C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991229"/>
          <a:ext cx="12191996" cy="196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85">
                  <a:extLst>
                    <a:ext uri="{9D8B030D-6E8A-4147-A177-3AD203B41FA5}">
                      <a16:colId xmlns:a16="http://schemas.microsoft.com/office/drawing/2014/main" val="3453069461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0247243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455931502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814737916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3484684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963408905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31648038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043926168"/>
                    </a:ext>
                  </a:extLst>
                </a:gridCol>
                <a:gridCol w="988873">
                  <a:extLst>
                    <a:ext uri="{9D8B030D-6E8A-4147-A177-3AD203B41FA5}">
                      <a16:colId xmlns:a16="http://schemas.microsoft.com/office/drawing/2014/main" val="66040725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71839380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1364213008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65574403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31386286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eeH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qqH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Hincl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544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yield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2736200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32403400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69705000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4989600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22819400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181522200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73003000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1082137200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4073200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1470653000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5880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7595862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2750212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4080038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161423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1092489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451954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12614069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28769739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7736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55517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7696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39.429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9566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CDR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4873803"/>
                  </a:ext>
                </a:extLst>
              </a:tr>
            </a:tbl>
          </a:graphicData>
        </a:graphic>
      </p:graphicFrame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274BDBA7-CA70-4B78-B121-FD7E638CC88C}"/>
              </a:ext>
            </a:extLst>
          </p:cNvPr>
          <p:cNvSpPr/>
          <p:nvPr/>
        </p:nvSpPr>
        <p:spPr>
          <a:xfrm>
            <a:off x="5280801" y="4301200"/>
            <a:ext cx="1207363" cy="102980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84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F870-EF64-49D5-83F1-FF6AA5257BCC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qq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E61CCE-3C5E-4032-BCC9-1C5485D57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84" y="1027958"/>
            <a:ext cx="4052130" cy="27156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593442-73C2-4BBA-8049-DAEFF7880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1029903"/>
            <a:ext cx="4069546" cy="27117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0F8E8F-AC75-4F32-BD8C-5AB789CC5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35739"/>
            <a:ext cx="4069546" cy="27117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D30484-D97F-42E1-B566-718AB78DFD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3741636"/>
            <a:ext cx="4069546" cy="27117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4CDB24-BB7D-4F52-8230-F1C5E773053D}"/>
              </a:ext>
            </a:extLst>
          </p:cNvPr>
          <p:cNvSpPr/>
          <p:nvPr/>
        </p:nvSpPr>
        <p:spPr>
          <a:xfrm>
            <a:off x="423393" y="133612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[100, 150]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B138CA-F9CC-4184-8272-11B4DF8506D6}"/>
              </a:ext>
            </a:extLst>
          </p:cNvPr>
          <p:cNvSpPr/>
          <p:nvPr/>
        </p:nvSpPr>
        <p:spPr>
          <a:xfrm>
            <a:off x="4471652" y="131130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[18, 60]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F7AE5-4666-47DE-A85D-4BD238F69DFF}"/>
              </a:ext>
            </a:extLst>
          </p:cNvPr>
          <p:cNvSpPr/>
          <p:nvPr/>
        </p:nvSpPr>
        <p:spPr>
          <a:xfrm>
            <a:off x="8517008" y="1311301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[90, 117]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255E72-EB1B-4169-9C8E-A0CB1BC5E546}"/>
              </a:ext>
            </a:extLst>
          </p:cNvPr>
          <p:cNvSpPr/>
          <p:nvPr/>
        </p:nvSpPr>
        <p:spPr>
          <a:xfrm>
            <a:off x="2436879" y="397427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[85, 102]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5C0B7-341D-42B7-937A-E86ADC3439E5}"/>
              </a:ext>
            </a:extLst>
          </p:cNvPr>
          <p:cNvSpPr/>
          <p:nvPr/>
        </p:nvSpPr>
        <p:spPr>
          <a:xfrm>
            <a:off x="6817127" y="3974275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[0, 2.4]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0211ED5-0C1C-48EB-A6A0-4CB0B3940C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71" y="3725633"/>
            <a:ext cx="4069544" cy="271173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E84CDFB-2747-4756-A15F-5A90080B09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47840"/>
            <a:ext cx="4069546" cy="269752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1718F12-2EA6-4F98-8AE2-FC5C7A867972}"/>
              </a:ext>
            </a:extLst>
          </p:cNvPr>
          <p:cNvSpPr/>
          <p:nvPr/>
        </p:nvSpPr>
        <p:spPr>
          <a:xfrm>
            <a:off x="4530135" y="400703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[30, 58] GeV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57BC0-6B6E-43FF-B086-80CFD7A7CF7F}"/>
              </a:ext>
            </a:extLst>
          </p:cNvPr>
          <p:cNvSpPr/>
          <p:nvPr/>
        </p:nvSpPr>
        <p:spPr>
          <a:xfrm>
            <a:off x="8575518" y="4037207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Cambria" panose="02040503050406030204"/>
              </a:rPr>
              <a:t>(5, +</a:t>
            </a:r>
            <a:r>
              <a:rPr lang="zh-CN" altLang="en-US" b="1" dirty="0">
                <a:ea typeface="Cambria" panose="02040503050406030204"/>
              </a:rPr>
              <a:t>∞</a:t>
            </a:r>
            <a:r>
              <a:rPr lang="en-US" altLang="zh-CN" b="1" dirty="0">
                <a:ea typeface="Cambria" panose="02040503050406030204"/>
              </a:rPr>
              <a:t>]</a:t>
            </a:r>
            <a:endParaRPr lang="en-US" altLang="zh-CN" sz="16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58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2A46-0177-4674-9849-F1E9E470E170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Kinematic selection: </a:t>
            </a:r>
            <a:r>
              <a:rPr lang="en-US" altLang="zh-CN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qq</a:t>
            </a:r>
            <a:endParaRPr lang="en-US" altLang="zh-CN" sz="4000" b="1" dirty="0">
              <a:latin typeface="Segoe UI Black" panose="020B0A02040204020203" pitchFamily="34" charset="0"/>
              <a:ea typeface="Segoe UI Black" panose="020B0A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989BD9-BF3B-4B4D-98C6-18F21F815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3" y="3330869"/>
            <a:ext cx="4415222" cy="29704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5A2C4A-D82F-4FD5-B694-DF6C11915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14" y="3298023"/>
            <a:ext cx="4538971" cy="308049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F9A9031-EF87-4721-8CA7-99A038BF6C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991229"/>
          <a:ext cx="12191996" cy="16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85">
                  <a:extLst>
                    <a:ext uri="{9D8B030D-6E8A-4147-A177-3AD203B41FA5}">
                      <a16:colId xmlns:a16="http://schemas.microsoft.com/office/drawing/2014/main" val="3453069461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0247243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455931502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814737916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63484684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963408905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316480384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1043926168"/>
                    </a:ext>
                  </a:extLst>
                </a:gridCol>
                <a:gridCol w="988873">
                  <a:extLst>
                    <a:ext uri="{9D8B030D-6E8A-4147-A177-3AD203B41FA5}">
                      <a16:colId xmlns:a16="http://schemas.microsoft.com/office/drawing/2014/main" val="660407253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371839380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1364213008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2655744034"/>
                    </a:ext>
                  </a:extLst>
                </a:gridCol>
                <a:gridCol w="1080433">
                  <a:extLst>
                    <a:ext uri="{9D8B030D-6E8A-4147-A177-3AD203B41FA5}">
                      <a16:colId xmlns:a16="http://schemas.microsoft.com/office/drawing/2014/main" val="31386286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eeH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qqH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zzww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2f</a:t>
                      </a: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Hincl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03A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544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yield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2736200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32403400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69705000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4989600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22819400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181522200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73003000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1082137200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4073200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140800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5880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1626945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244397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182434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601706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97783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7696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59.460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566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CDR 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4873803"/>
                  </a:ext>
                </a:extLst>
              </a:tr>
            </a:tbl>
          </a:graphicData>
        </a:graphic>
      </p:graphicFrame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274BDBA7-CA70-4B78-B121-FD7E638CC88C}"/>
              </a:ext>
            </a:extLst>
          </p:cNvPr>
          <p:cNvSpPr/>
          <p:nvPr/>
        </p:nvSpPr>
        <p:spPr>
          <a:xfrm>
            <a:off x="5280801" y="4301200"/>
            <a:ext cx="1207363" cy="1029809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066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10679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B1D90-718B-4182-B4D3-EBD294EB33CE}"/>
              </a:ext>
            </a:extLst>
          </p:cNvPr>
          <p:cNvSpPr/>
          <p:nvPr/>
        </p:nvSpPr>
        <p:spPr>
          <a:xfrm>
            <a:off x="6415402" y="2459503"/>
            <a:ext cx="5776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Statistical Model and inferences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egoe UI Black" panose="020B0A02040204020203" pitchFamily="34" charset="0"/>
              </a:rPr>
              <a:t>Obtain the results</a:t>
            </a:r>
            <a:endParaRPr lang="en-US" altLang="zh-CN" sz="4800" dirty="0">
              <a:ea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305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D53-9034-47B1-A13B-5254AA0EFB43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Discriminating variable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CF74F-53C9-4E2D-9D7E-F07D33FB348E}"/>
              </a:ext>
            </a:extLst>
          </p:cNvPr>
          <p:cNvSpPr/>
          <p:nvPr/>
        </p:nvSpPr>
        <p:spPr>
          <a:xfrm>
            <a:off x="0" y="952320"/>
            <a:ext cx="12192000" cy="20005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You will need to fit on a certain variable to compute the results you want.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It should have strong separation power between signals and backgrounds.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Typically, 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a score from multivariate analysis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, or a 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mass variable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(if resolution is good).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 this tutorial, we choose the </a:t>
            </a:r>
            <a:r>
              <a:rPr lang="en-US" altLang="zh-CN" sz="2400" b="1" dirty="0">
                <a:solidFill>
                  <a:srgbClr val="0080FF"/>
                </a:solidFill>
                <a:ea typeface="Cambria" panose="02040503050406030204"/>
                <a:sym typeface="Wingdings" panose="05000000000000000000" pitchFamily="2" charset="2"/>
              </a:rPr>
              <a:t>missing mass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For signals, it is concentrated around 125 GeV.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For backgrounds, it is mostly flat, or concentrated somewhere else.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9B09A0-8238-48DD-BBAB-64079119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" y="3135746"/>
            <a:ext cx="4025097" cy="27317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73995E-27ED-4E4B-B36D-F95AD3F29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135746"/>
            <a:ext cx="4025097" cy="26821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14E7B3-9DC6-4498-A154-89E8CCC48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35746"/>
            <a:ext cx="4025096" cy="2731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2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8980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A6903-5CDA-4890-8601-109B1F572BF6}"/>
              </a:ext>
            </a:extLst>
          </p:cNvPr>
          <p:cNvSpPr/>
          <p:nvPr/>
        </p:nvSpPr>
        <p:spPr>
          <a:xfrm>
            <a:off x="6415402" y="2828834"/>
            <a:ext cx="5776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CEPCSW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egoe UI Black" panose="020B0A02040204020203" pitchFamily="34" charset="0"/>
              </a:rPr>
              <a:t>Offline software prototype</a:t>
            </a:r>
            <a:endParaRPr lang="en-US" altLang="zh-CN" sz="4800" dirty="0">
              <a:ea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71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33A5-4968-4697-AD02-D6680688183E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Statistical model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B29DCF-1073-4230-8586-EFF6151743DF}"/>
                  </a:ext>
                </a:extLst>
              </p:cNvPr>
              <p:cNvSpPr/>
              <p:nvPr/>
            </p:nvSpPr>
            <p:spPr>
              <a:xfrm>
                <a:off x="0" y="790930"/>
                <a:ext cx="12192000" cy="502047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Parameter of interest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The variable you want to compute: branching ratio of 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Hinvisible</a:t>
                </a:r>
                <a:endParaRPr lang="en-US" altLang="zh-CN" sz="2000" dirty="0"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Practically, define the signal strength: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𝛍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𝐁𝐑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𝐇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→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𝐢𝐧𝐯𝐢𝐬𝐢𝐛𝐥𝐞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)/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𝐁</m:t>
                    </m:r>
                    <m:sSub>
                      <m:sSubPr>
                        <m:ctrlPr>
                          <a:rPr lang="en-US" altLang="zh-CN" sz="2000" b="1" smtClean="0">
                            <a:solidFill>
                              <a:srgbClr val="0080FF"/>
                            </a:solidFill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0080FF"/>
                            </a:solidFill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𝐑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0080FF"/>
                            </a:solidFill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𝐒𝐌</m:t>
                        </m:r>
                      </m:sub>
                    </m:sSub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𝐇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→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𝐢𝐧𝐯𝐢𝐬𝐢𝐛𝐥𝐞</m:t>
                    </m:r>
                    <m:r>
                      <a:rPr lang="en-US" altLang="zh-CN" sz="2000" b="1" i="0" smtClean="0">
                        <a:solidFill>
                          <a:srgbClr val="0080FF"/>
                        </a:solidFill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rgbClr val="0080FF"/>
                  </a:solidFill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Binned likelihood fits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You are fitting histograms, not functions!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" panose="02040503050406030204"/>
                          <a:sym typeface="Wingdings" panose="05000000000000000000" pitchFamily="2" charset="2"/>
                        </a:rPr>
                        <m:t>L</m:t>
                      </m:r>
                      <m:d>
                        <m:dPr>
                          <m:ctrlPr>
                            <a:rPr lang="en-US" altLang="zh-CN" sz="2000" b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μ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D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Cambria" panose="02040503050406030204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000" b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i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" panose="02040503050406030204"/>
                              <a:sym typeface="Wingdings" panose="05000000000000000000" pitchFamily="2" charset="2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>
                                  <a:latin typeface="Cambria Math" panose="02040503050406030204" pitchFamily="18" charset="0"/>
                                  <a:ea typeface="Cambria" panose="02040503050406030204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>
                                              <a:latin typeface="Cambria Math" panose="02040503050406030204" pitchFamily="18" charset="0"/>
                                              <a:ea typeface="Cambria" panose="02040503050406030204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i="0" smtClean="0">
                                              <a:latin typeface="Cambria Math" panose="02040503050406030204" pitchFamily="18" charset="0"/>
                                              <a:ea typeface="Cambria" panose="02040503050406030204"/>
                                              <a:sym typeface="Wingdings" panose="05000000000000000000" pitchFamily="2" charset="2"/>
                                            </a:rPr>
                                            <m:t>μS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i="0" smtClean="0">
                                              <a:latin typeface="Cambria Math" panose="02040503050406030204" pitchFamily="18" charset="0"/>
                                              <a:ea typeface="Cambria" panose="02040503050406030204"/>
                                              <a:sym typeface="Wingdings" panose="05000000000000000000" pitchFamily="2" charset="2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200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i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zh-CN" sz="2000">
                                  <a:latin typeface="Cambria Math" panose="02040503050406030204" pitchFamily="18" charset="0"/>
                                  <a:ea typeface="Cambria" panose="02040503050406030204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 smtClean="0">
                                  <a:latin typeface="Cambria Math" panose="02040503050406030204" pitchFamily="18" charset="0"/>
                                  <a:ea typeface="Cambria" panose="02040503050406030204"/>
                                  <a:sym typeface="Wingdings" panose="05000000000000000000" pitchFamily="2" charset="2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altLang="zh-CN" sz="2000" i="0" smtClean="0">
                                  <a:latin typeface="Cambria Math" panose="02040503050406030204" pitchFamily="18" charset="0"/>
                                  <a:ea typeface="Cambria" panose="02040503050406030204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μS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 smtClean="0">
                                          <a:latin typeface="Cambria Math" panose="02040503050406030204" pitchFamily="18" charset="0"/>
                                          <a:ea typeface="Cambria" panose="02040503050406030204"/>
                                          <a:sym typeface="Wingdings" panose="05000000000000000000" pitchFamily="2" charset="2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panose="02040503050406030204" pitchFamily="18" charset="0"/>
                                      <a:ea typeface="Cambria" panose="02040503050406030204"/>
                                      <a:sym typeface="Wingdings" panose="05000000000000000000" pitchFamily="2" charset="2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CN" sz="2000" i="0" smtClean="0">
                                  <a:latin typeface="Cambria Math" panose="02040503050406030204" pitchFamily="18" charset="0"/>
                                  <a:ea typeface="Cambria" panose="02040503050406030204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000" dirty="0"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N: number of bins.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0" smtClean="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μS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0" smtClean="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: expected yields in a bin, composing signals and backgrounds.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D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: the data to be fitted 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Aim: find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μ</m:t>
                    </m:r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L</m:t>
                    </m:r>
                    <m:d>
                      <m:dPr>
                        <m:ctrl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μ</m:t>
                        </m:r>
                        <m: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D</m:t>
                        </m:r>
                      </m:e>
                    </m:d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Expected results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We don’t have real data; instead, we fit on Asimov dataset: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i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zh-CN" sz="200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0" smtClean="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0" smtClean="0">
                                <a:latin typeface="Cambria Math" panose="02040503050406030204" pitchFamily="18" charset="0"/>
                                <a:ea typeface="Cambria" panose="02040503050406030204"/>
                                <a:sym typeface="Wingdings" panose="05000000000000000000" pitchFamily="2" charset="2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i</m:t>
                        </m:r>
                      </m:sub>
                    </m:sSub>
                  </m:oMath>
                </a14:m>
                <a:endParaRPr lang="en-US" altLang="zh-CN" sz="2000" dirty="0"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We must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" panose="02040503050406030204"/>
                            <a:sym typeface="Wingdings" panose="05000000000000000000" pitchFamily="2" charset="2"/>
                          </a:rPr>
                          <m:t>best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" panose="02040503050406030204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, but we care about its uncertainty.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B29DCF-1073-4230-8586-EFF615174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0930"/>
                <a:ext cx="12192000" cy="5020477"/>
              </a:xfrm>
              <a:prstGeom prst="rect">
                <a:avLst/>
              </a:prstGeom>
              <a:blipFill>
                <a:blip r:embed="rId3"/>
                <a:stretch>
                  <a:fillRect l="-850" t="-1215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0F49472-279B-4BBE-B613-9420CE9BDB33}"/>
              </a:ext>
            </a:extLst>
          </p:cNvPr>
          <p:cNvSpPr/>
          <p:nvPr/>
        </p:nvSpPr>
        <p:spPr>
          <a:xfrm>
            <a:off x="8360100" y="2978004"/>
            <a:ext cx="383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mbria" panose="02040503050406030204"/>
                <a:sym typeface="Wingdings" panose="05000000000000000000" pitchFamily="2" charset="2"/>
              </a:rPr>
              <a:t>Note: no systematic uncertainties are considered yet !!!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74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59B-F183-49AE-B5C0-4A89A10274F5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The CMS Combine tool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0" y="707886"/>
            <a:ext cx="12192000" cy="55707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 compact tool for statistical analyses, with multiple usages.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  <a:hlinkClick r:id="rId3"/>
              </a:rPr>
              <a:t>Open source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, with an official publication: </a:t>
            </a:r>
            <a:r>
              <a:rPr lang="en-US" sz="2000" dirty="0" err="1">
                <a:latin typeface="+mj-lt"/>
                <a:ea typeface="Cambria" panose="02040503050406030204"/>
                <a:hlinkClick r:id="rId4"/>
              </a:rPr>
              <a:t>Comput</a:t>
            </a:r>
            <a:r>
              <a:rPr lang="en-US" sz="2000" dirty="0">
                <a:latin typeface="+mj-lt"/>
                <a:ea typeface="Cambria" panose="02040503050406030204"/>
                <a:hlinkClick r:id="rId4"/>
              </a:rPr>
              <a:t> </a:t>
            </a:r>
            <a:r>
              <a:rPr lang="en-US" sz="2000" dirty="0" err="1">
                <a:latin typeface="+mj-lt"/>
                <a:ea typeface="Cambria" panose="02040503050406030204"/>
                <a:hlinkClick r:id="rId4"/>
              </a:rPr>
              <a:t>Softw</a:t>
            </a:r>
            <a:r>
              <a:rPr lang="en-US" sz="2000" dirty="0">
                <a:latin typeface="+mj-lt"/>
                <a:ea typeface="Cambria" panose="02040503050406030204"/>
                <a:hlinkClick r:id="rId4"/>
              </a:rPr>
              <a:t> Big Sci 8, 19 (2024)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Tutorial: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  <a:hlinkClick r:id="rId5"/>
              </a:rPr>
              <a:t>https://cms-analysis.github.io/HiggsAnalysis-CombinedLimit/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Again, feel free to choose the tool you are familiar with.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ssh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-XY username@lxlogin.ihep.ac.cn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cefs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/username/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Note: do not enter a CEPCSW environment 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CMS environment: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source /cvmfs/cms.cern.ch/cmsset_default.sh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cmsrel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CMSSW_14_1_0_pre4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CMSSW_14_1_0_pre4/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src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cmsenv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clone https://github.com/cms-analysis/HiggsAnalysis-CombinedLimit.git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HiggsAnalysis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CombinedLimit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HiggsAnalysis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CombinedLimit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fetch origin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checkout v10.1.0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/>
              </a:rPr>
              <a:t>Supplements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clone https://github.com/cms-analysis/CombineHarvester.git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CombineHarvester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/>
              </a:rPr>
              <a:t>Compile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scramv1 b clean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scramv1 b –j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59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A433-E12E-46BB-8915-0A44D4F2A216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Prepare for </a:t>
            </a:r>
            <a:r>
              <a:rPr lang="en-US" sz="40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datacards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0" y="663134"/>
            <a:ext cx="12192000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Go to the last section of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Analysis/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HiggsInvisible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pt-BR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EventSelection.ipynb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Make sure your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datacard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folder exists.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Fill in the histograms (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TH1F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) of missing mass for each process in each final state (channel).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Compute the yield.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Write in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datacards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in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txt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, and shapes in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ROOT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format, for each channel.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Datacards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55E2D3-6381-497C-8797-3D341D898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9" y="2750394"/>
            <a:ext cx="5264821" cy="337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5B7DFB8-CCC8-4DF5-B645-A7BB28BEC937}"/>
              </a:ext>
            </a:extLst>
          </p:cNvPr>
          <p:cNvGrpSpPr/>
          <p:nvPr/>
        </p:nvGrpSpPr>
        <p:grpSpPr>
          <a:xfrm>
            <a:off x="5299970" y="2547684"/>
            <a:ext cx="2968821" cy="369332"/>
            <a:chOff x="4971495" y="3022909"/>
            <a:chExt cx="2968821" cy="369332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F3D209-A021-4872-A829-359E829814AE}"/>
                </a:ext>
              </a:extLst>
            </p:cNvPr>
            <p:cNvSpPr/>
            <p:nvPr/>
          </p:nvSpPr>
          <p:spPr>
            <a:xfrm>
              <a:off x="5370766" y="3022909"/>
              <a:ext cx="2569550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Statement, not necessary</a:t>
              </a:r>
              <a:endParaRPr lang="en-US" dirty="0"/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A2B4D20-7DA3-47E0-A3F2-8525DE392AB5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4971495" y="3207575"/>
              <a:ext cx="399271" cy="14987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F57CD4D-21B7-4CF3-B84B-643852F2B03B}"/>
              </a:ext>
            </a:extLst>
          </p:cNvPr>
          <p:cNvGrpSpPr/>
          <p:nvPr/>
        </p:nvGrpSpPr>
        <p:grpSpPr>
          <a:xfrm>
            <a:off x="2095130" y="2953548"/>
            <a:ext cx="5240383" cy="369332"/>
            <a:chOff x="2449987" y="2898537"/>
            <a:chExt cx="5240383" cy="369332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E90704-8D8F-4CB3-ABD8-F9D9648D3A25}"/>
                </a:ext>
              </a:extLst>
            </p:cNvPr>
            <p:cNvSpPr/>
            <p:nvPr/>
          </p:nvSpPr>
          <p:spPr>
            <a:xfrm>
              <a:off x="5602939" y="2898537"/>
              <a:ext cx="2087431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Number of channels</a:t>
              </a:r>
              <a:endParaRPr lang="en-US" dirty="0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3F257A23-4F3B-4A6E-BA72-359724A77031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2449987" y="3016663"/>
              <a:ext cx="3152952" cy="6654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220C975-75F0-4B73-90DA-BFA40C626C36}"/>
              </a:ext>
            </a:extLst>
          </p:cNvPr>
          <p:cNvGrpSpPr/>
          <p:nvPr/>
        </p:nvGrpSpPr>
        <p:grpSpPr>
          <a:xfrm>
            <a:off x="3346883" y="3174014"/>
            <a:ext cx="6736783" cy="369332"/>
            <a:chOff x="1100812" y="3040665"/>
            <a:chExt cx="6736783" cy="369332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A13427-8073-4379-9F41-E1A792F31121}"/>
                </a:ext>
              </a:extLst>
            </p:cNvPr>
            <p:cNvSpPr/>
            <p:nvPr/>
          </p:nvSpPr>
          <p:spPr>
            <a:xfrm>
              <a:off x="5370766" y="3040665"/>
              <a:ext cx="2466829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Number of processes - 1</a:t>
              </a:r>
              <a:endParaRPr lang="en-US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0C8A543-6243-4072-9148-780F2ABF9C52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1100812" y="3196771"/>
              <a:ext cx="4269954" cy="2856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A50577A-3278-446E-AA4F-C86B095962E8}"/>
              </a:ext>
            </a:extLst>
          </p:cNvPr>
          <p:cNvGrpSpPr/>
          <p:nvPr/>
        </p:nvGrpSpPr>
        <p:grpSpPr>
          <a:xfrm>
            <a:off x="3401555" y="3386815"/>
            <a:ext cx="3693053" cy="369332"/>
            <a:chOff x="3854014" y="3040665"/>
            <a:chExt cx="3693053" cy="369332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067F58-4C6C-4F44-9E88-72826DF9EE95}"/>
                </a:ext>
              </a:extLst>
            </p:cNvPr>
            <p:cNvSpPr/>
            <p:nvPr/>
          </p:nvSpPr>
          <p:spPr>
            <a:xfrm>
              <a:off x="5370766" y="3040665"/>
              <a:ext cx="2176301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For syst uncertainties</a:t>
              </a:r>
              <a:endParaRPr lang="en-US" dirty="0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755106CE-0886-42A7-9772-C678A41544DC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3854014" y="3191279"/>
              <a:ext cx="1516752" cy="3405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1C322E9-8575-49B6-813C-C9E4E4551B8E}"/>
              </a:ext>
            </a:extLst>
          </p:cNvPr>
          <p:cNvGrpSpPr/>
          <p:nvPr/>
        </p:nvGrpSpPr>
        <p:grpSpPr>
          <a:xfrm>
            <a:off x="5023433" y="3895122"/>
            <a:ext cx="5963810" cy="369332"/>
            <a:chOff x="4202436" y="3040665"/>
            <a:chExt cx="5963810" cy="369332"/>
          </a:xfrm>
          <a:solidFill>
            <a:schemeClr val="bg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9497C6-B816-4BE3-88AA-AAD2FEFAAEC4}"/>
                </a:ext>
              </a:extLst>
            </p:cNvPr>
            <p:cNvSpPr/>
            <p:nvPr/>
          </p:nvSpPr>
          <p:spPr>
            <a:xfrm>
              <a:off x="5370766" y="3040665"/>
              <a:ext cx="4795480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The file you put the histograms, and their names.</a:t>
              </a:r>
              <a:endParaRPr lang="en-US" dirty="0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FA1842BD-904E-4568-93E0-86691157754E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4202436" y="3098946"/>
              <a:ext cx="1168330" cy="126385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F4380CB-0DE9-4475-AC2A-D959C72D6A03}"/>
              </a:ext>
            </a:extLst>
          </p:cNvPr>
          <p:cNvGrpSpPr/>
          <p:nvPr/>
        </p:nvGrpSpPr>
        <p:grpSpPr>
          <a:xfrm>
            <a:off x="2174047" y="4595994"/>
            <a:ext cx="3030489" cy="403385"/>
            <a:chOff x="4161034" y="2697907"/>
            <a:chExt cx="3030489" cy="403385"/>
          </a:xfrm>
          <a:solidFill>
            <a:schemeClr val="bg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D42932-A2AA-47DE-9DBD-94ABD1FBAC9F}"/>
                </a:ext>
              </a:extLst>
            </p:cNvPr>
            <p:cNvSpPr/>
            <p:nvPr/>
          </p:nvSpPr>
          <p:spPr>
            <a:xfrm>
              <a:off x="5317292" y="2697907"/>
              <a:ext cx="1874231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Name of channels</a:t>
              </a:r>
              <a:endParaRPr lang="en-US" dirty="0"/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2D8CFF01-2B08-4571-86F9-2B14C53892FC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>
              <a:off x="4161034" y="2882573"/>
              <a:ext cx="1156258" cy="21871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650DB45-70A4-49AF-9E13-CB2EAA3A9731}"/>
              </a:ext>
            </a:extLst>
          </p:cNvPr>
          <p:cNvGrpSpPr/>
          <p:nvPr/>
        </p:nvGrpSpPr>
        <p:grpSpPr>
          <a:xfrm>
            <a:off x="2807027" y="4823827"/>
            <a:ext cx="4528486" cy="369332"/>
            <a:chOff x="2749086" y="2697907"/>
            <a:chExt cx="4528486" cy="369332"/>
          </a:xfrm>
          <a:solidFill>
            <a:schemeClr val="bg1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B85965-CFF4-434F-B002-ED2AA9D3A576}"/>
                </a:ext>
              </a:extLst>
            </p:cNvPr>
            <p:cNvSpPr/>
            <p:nvPr/>
          </p:nvSpPr>
          <p:spPr>
            <a:xfrm>
              <a:off x="5317292" y="2697907"/>
              <a:ext cx="1960280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Name of processes</a:t>
              </a:r>
              <a:endParaRPr lang="en-US" dirty="0"/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52174616-BDF9-4250-8261-38044B89A04A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2749086" y="2882573"/>
              <a:ext cx="2568206" cy="184666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30FAC5C-B7C6-4777-AC78-3CC7CAE0D5EC}"/>
              </a:ext>
            </a:extLst>
          </p:cNvPr>
          <p:cNvGrpSpPr/>
          <p:nvPr/>
        </p:nvGrpSpPr>
        <p:grpSpPr>
          <a:xfrm>
            <a:off x="2612095" y="5070856"/>
            <a:ext cx="9446836" cy="369332"/>
            <a:chOff x="521666" y="2697907"/>
            <a:chExt cx="9446836" cy="369332"/>
          </a:xfrm>
          <a:solidFill>
            <a:schemeClr val="bg1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F616DED-044B-4386-8005-B9C1FCB04135}"/>
                </a:ext>
              </a:extLst>
            </p:cNvPr>
            <p:cNvSpPr/>
            <p:nvPr/>
          </p:nvSpPr>
          <p:spPr>
            <a:xfrm>
              <a:off x="5317292" y="2697907"/>
              <a:ext cx="4651210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Label of processes: signal &lt;= 0, backgrounds &gt; 0</a:t>
              </a:r>
              <a:endParaRPr lang="en-US" dirty="0"/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AD973939-0BA9-4D45-8978-5C25C697D3C6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>
              <a:off x="521666" y="2882573"/>
              <a:ext cx="4795626" cy="131992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F6747B4-1A35-4B2E-B916-02DA9606CC6A}"/>
              </a:ext>
            </a:extLst>
          </p:cNvPr>
          <p:cNvGrpSpPr/>
          <p:nvPr/>
        </p:nvGrpSpPr>
        <p:grpSpPr>
          <a:xfrm>
            <a:off x="4954676" y="5571243"/>
            <a:ext cx="7247938" cy="369332"/>
            <a:chOff x="3862030" y="2697907"/>
            <a:chExt cx="7247938" cy="369332"/>
          </a:xfrm>
          <a:solidFill>
            <a:schemeClr val="bg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DA8126-8D77-45EF-9BC4-9033C4C3BE20}"/>
                </a:ext>
              </a:extLst>
            </p:cNvPr>
            <p:cNvSpPr/>
            <p:nvPr/>
          </p:nvSpPr>
          <p:spPr>
            <a:xfrm>
              <a:off x="5317292" y="2697907"/>
              <a:ext cx="5792676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Yields: should be compatible with the integral of histograms</a:t>
              </a:r>
              <a:endParaRPr lang="en-US" dirty="0"/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4153FBAD-419F-43FB-9A2A-07116799AB0E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3862030" y="2805129"/>
              <a:ext cx="1455262" cy="7744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C000285-9C0A-42FE-910A-0B1C99D581A2}"/>
              </a:ext>
            </a:extLst>
          </p:cNvPr>
          <p:cNvGrpSpPr/>
          <p:nvPr/>
        </p:nvGrpSpPr>
        <p:grpSpPr>
          <a:xfrm>
            <a:off x="4521150" y="5978854"/>
            <a:ext cx="4127468" cy="369332"/>
            <a:chOff x="3862030" y="2697907"/>
            <a:chExt cx="4127468" cy="369332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A0E95E-6C4D-45E3-A699-6C8568B9365E}"/>
                </a:ext>
              </a:extLst>
            </p:cNvPr>
            <p:cNvSpPr/>
            <p:nvPr/>
          </p:nvSpPr>
          <p:spPr>
            <a:xfrm>
              <a:off x="5317292" y="2697907"/>
              <a:ext cx="2672206" cy="36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Cambria" panose="02040503050406030204"/>
                  <a:sym typeface="Wingdings" panose="05000000000000000000" pitchFamily="2" charset="2"/>
                </a:rPr>
                <a:t>Syst uncertainty templates</a:t>
              </a:r>
              <a:endParaRPr lang="en-US" dirty="0"/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954A852F-93C7-40B7-A044-4BC6B7B1CF2E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3862030" y="2805129"/>
              <a:ext cx="1455262" cy="7744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6705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AF39-E442-45A9-AE8C-83964D69645B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Run combine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0" y="663134"/>
            <a:ext cx="12192000" cy="58785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/path/to/your/CMSSW/repository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cmsenv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/path/to/your/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datacard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/folder/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combineCards.py dc*txt &gt; combine.txt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Combine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datacards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 in different channels into one single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datacard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.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mbria" panose="02040503050406030204"/>
              </a:rPr>
              <a:t>text2workspace.py combine.txt -o </a:t>
            </a:r>
            <a:r>
              <a:rPr lang="en-US" sz="2000" dirty="0" err="1">
                <a:latin typeface="+mj-lt"/>
                <a:ea typeface="Cambria" panose="02040503050406030204"/>
              </a:rPr>
              <a:t>workspace.root</a:t>
            </a:r>
            <a:r>
              <a:rPr lang="en-US" sz="2000" dirty="0">
                <a:latin typeface="+mj-lt"/>
                <a:ea typeface="Cambria" panose="02040503050406030204"/>
              </a:rPr>
              <a:t> -m 125 --X-allow-no-background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Convert the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datacards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 into a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RooWorkspace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, containing the complete statistical model.</a:t>
            </a:r>
            <a:endParaRPr lang="en-US" sz="2000" dirty="0">
              <a:latin typeface="+mj-lt"/>
              <a:ea typeface="Cambria" panose="02040503050406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combine -M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MultiDimFit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workspace.root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-t -1 --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algo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=singles --X-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rtd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TMCSO_AdaptivePseudoAsimov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-m 125 --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expectSignal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=1 --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freezeParameters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test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You will get a fitted result with up and down uncertainty at 68% confidence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combine -M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AsymptoticLimits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workspace.root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--run expected -m 125 --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cminDefaultMinimizerStrategy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=0 --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cminFallback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Minuit2,0:0.01 --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cminFallback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Minuit,0:0.001 --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minosAlgo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=stepping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freezeParameters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test --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expectSignal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You will get the upper limit at 95% confidence level.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To compute results in each channel, directly run from text2workspace.py to each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datacard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Can be difficult to understand, but once you are able to run them, let’s understand them little by little!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246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A138-3A20-4EDC-BD9B-01E78C75ADFF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Results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0" y="1417129"/>
            <a:ext cx="12192000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After running all steps, you should be able to get the following results, assuming data of 20 ab-1.</a:t>
            </a:r>
            <a:endParaRPr lang="en-US" altLang="zh-CN" sz="2000" b="1" dirty="0">
              <a:ea typeface="Cambria" panose="02040503050406030204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0" name="Tableau 39">
                <a:extLst>
                  <a:ext uri="{FF2B5EF4-FFF2-40B4-BE49-F238E27FC236}">
                    <a16:creationId xmlns:a16="http://schemas.microsoft.com/office/drawing/2014/main" id="{D3C13940-2B28-4ECC-90D6-6779F12159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527427"/>
                  </p:ext>
                </p:extLst>
              </p:nvPr>
            </p:nvGraphicFramePr>
            <p:xfrm>
              <a:off x="2811307" y="2526482"/>
              <a:ext cx="6569385" cy="208878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67278">
                      <a:extLst>
                        <a:ext uri="{9D8B030D-6E8A-4147-A177-3AD203B41FA5}">
                          <a16:colId xmlns:a16="http://schemas.microsoft.com/office/drawing/2014/main" val="3453069461"/>
                        </a:ext>
                      </a:extLst>
                    </a:gridCol>
                    <a:gridCol w="2526317">
                      <a:extLst>
                        <a:ext uri="{9D8B030D-6E8A-4147-A177-3AD203B41FA5}">
                          <a16:colId xmlns:a16="http://schemas.microsoft.com/office/drawing/2014/main" val="602472434"/>
                        </a:ext>
                      </a:extLst>
                    </a:gridCol>
                    <a:gridCol w="2175790">
                      <a:extLst>
                        <a:ext uri="{9D8B030D-6E8A-4147-A177-3AD203B41FA5}">
                          <a16:colId xmlns:a16="http://schemas.microsoft.com/office/drawing/2014/main" val="1455931502"/>
                        </a:ext>
                      </a:extLst>
                    </a:gridCol>
                  </a:tblGrid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Final state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Upper limit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3754476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ee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1.00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−1.00</m:t>
                                        </m:r>
                                      </m:sub>
                                      <m:sup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+2.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⋅0.1%</m:t>
                                </m:r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0.454%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45880182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μμ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1.00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−0.8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+1.2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⋅0.1%</m:t>
                                </m:r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0.220%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67736758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qq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1.00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−0.6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+0.6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⋅0.1%</m:t>
                                </m:r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0.118%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527696475"/>
                      </a:ext>
                    </a:extLst>
                  </a:tr>
                  <a:tr h="418885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All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1.00</m:t>
                                        </m:r>
                                      </m:e>
                                      <m:sub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−0.5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+0.5</m:t>
                                        </m:r>
                                        <m:r>
                                          <a:rPr lang="en-US" sz="2000" b="0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⋅0.1%</m:t>
                                </m:r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0.965%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1395668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0" name="Tableau 39">
                <a:extLst>
                  <a:ext uri="{FF2B5EF4-FFF2-40B4-BE49-F238E27FC236}">
                    <a16:creationId xmlns:a16="http://schemas.microsoft.com/office/drawing/2014/main" id="{D3C13940-2B28-4ECC-90D6-6779F12159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527427"/>
                  </p:ext>
                </p:extLst>
              </p:nvPr>
            </p:nvGraphicFramePr>
            <p:xfrm>
              <a:off x="2811307" y="2526482"/>
              <a:ext cx="6569385" cy="208878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67278">
                      <a:extLst>
                        <a:ext uri="{9D8B030D-6E8A-4147-A177-3AD203B41FA5}">
                          <a16:colId xmlns:a16="http://schemas.microsoft.com/office/drawing/2014/main" val="3453069461"/>
                        </a:ext>
                      </a:extLst>
                    </a:gridCol>
                    <a:gridCol w="2526317">
                      <a:extLst>
                        <a:ext uri="{9D8B030D-6E8A-4147-A177-3AD203B41FA5}">
                          <a16:colId xmlns:a16="http://schemas.microsoft.com/office/drawing/2014/main" val="602472434"/>
                        </a:ext>
                      </a:extLst>
                    </a:gridCol>
                    <a:gridCol w="2175790">
                      <a:extLst>
                        <a:ext uri="{9D8B030D-6E8A-4147-A177-3AD203B41FA5}">
                          <a16:colId xmlns:a16="http://schemas.microsoft.com/office/drawing/2014/main" val="1455931502"/>
                        </a:ext>
                      </a:extLst>
                    </a:gridCol>
                  </a:tblGrid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Final state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Uncertainty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Upper limit</a:t>
                          </a:r>
                        </a:p>
                      </a:txBody>
                      <a:tcPr marL="7620" marR="7620" marT="7620" marB="0" anchor="ctr">
                        <a:solidFill>
                          <a:srgbClr val="03A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3754476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ee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73976" t="-104348" r="-86506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0.454%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945880182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μμ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73976" t="-207353" r="-86506" b="-2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0.220%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67736758"/>
                      </a:ext>
                    </a:extLst>
                  </a:tr>
                  <a:tr h="41747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altLang="zh-CN" sz="20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qq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73976" t="-302899" r="-86506" b="-123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0.118%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527696475"/>
                      </a:ext>
                    </a:extLst>
                  </a:tr>
                  <a:tr h="418885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All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blipFill>
                          <a:blip r:embed="rId3"/>
                          <a:stretch>
                            <a:fillRect l="-73976" t="-402899" r="-86506" b="-23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0.965%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13956681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956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10679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0BF33-A2B6-44E1-AD34-A88E52A22621}"/>
              </a:ext>
            </a:extLst>
          </p:cNvPr>
          <p:cNvSpPr/>
          <p:nvPr/>
        </p:nvSpPr>
        <p:spPr>
          <a:xfrm>
            <a:off x="6589619" y="3013500"/>
            <a:ext cx="548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73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367F-E472-44B1-B75B-C226B54FB5FD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Conclusion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946951" y="840159"/>
            <a:ext cx="10298097" cy="55707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The physics analysis at CEPC ref-detector follows similar procedures as other experiments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Produce your samples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Study the features of signals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Design the event selection criteria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Build the statistical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Compute the result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There can be some specific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Unique particle identification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Design event selection based on detector efficiency and resolution of CEPC ref-detector.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......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The tutorial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Play with the materials provided in the tutorial!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 all steps: make sure you won’t write to my (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liugeliang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) folder, thanks! :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27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C09-4E68-4F97-A0F0-7DFF8D9FCF7E}" type="datetime1">
              <a:rPr lang="en-US" altLang="zh-CN" smtClean="0"/>
              <a:t>3/4/2025</a:t>
            </a:fld>
            <a:endParaRPr lang="zh-CN" altLang="en-US" dirty="0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Following steps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29DCF-1073-4230-8586-EFF6151743DF}"/>
              </a:ext>
            </a:extLst>
          </p:cNvPr>
          <p:cNvSpPr/>
          <p:nvPr/>
        </p:nvSpPr>
        <p:spPr>
          <a:xfrm>
            <a:off x="946951" y="1393071"/>
            <a:ext cx="10298097" cy="42780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For </a:t>
            </a:r>
            <a:r>
              <a:rPr lang="en-US" altLang="zh-CN" sz="2400" b="1" dirty="0" err="1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Hinvisible</a:t>
            </a: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Selection criteria are not optimized: isolation? Jet substructure? Tau reconstruction? Vertex information?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Discriminating variable needs to be checked: is missing mass the best one? Do we want to use machine learning?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Details to be checked: contributions from other Higgs boson decays,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b="1" dirty="0">
              <a:ea typeface="Cambria" panose="02040503050406030204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3A6FF"/>
                </a:solidFill>
                <a:ea typeface="Cambria" panose="02040503050406030204"/>
                <a:sym typeface="Wingdings" panose="05000000000000000000" pitchFamily="2" charset="2"/>
              </a:rPr>
              <a:t>For physics analyses in general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Just begins, a lot of works are needed for different topics.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Other Higgs boson decay channels.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Zμμ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studies.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Performances of physics objects waiting to be checked under the new release.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148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C9E-FE75-439D-881B-2648651D1D05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Introduction to CEPCSW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EA04E-3E74-459C-9E3B-2057E81F64A1}"/>
              </a:ext>
            </a:extLst>
          </p:cNvPr>
          <p:cNvSpPr/>
          <p:nvPr/>
        </p:nvSpPr>
        <p:spPr>
          <a:xfrm>
            <a:off x="0" y="705558"/>
            <a:ext cx="12192000" cy="58169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An offline software prototype for CEPC ref-detector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Available on “IHEP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gitlab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”: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https://code.ihep.ac.cn/cepc/CEPCSW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Perform full simulation of the CEPC ref-detector Perform offline event reconstruction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Perform physics analyses, accompanied with tools you are familiar with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Detector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detector geometry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Generator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simulate physics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Simulation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simulate detector responses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Digitization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digitize the analog signals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Reconstruction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particle flow algorithm, particle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Analysis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analyze data after event reconstruction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Examples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simple examples to get familiar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Based on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  <a:hlinkClick r:id="rId3"/>
              </a:rPr>
              <a:t>key4hep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Turnkey Software for Future Colliders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  <a:hlinkClick r:id="rId4"/>
              </a:rPr>
              <a:t>Gaudi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framework to build data processing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Let’s keep it short and easy: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Write the algorithm in C++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which contains how you would like to process the data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Build the algorithm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as a module with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cmake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Use a python script to 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call and run the module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Get the 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063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E126-8C00-40BE-B8FA-0A2EA3410BDB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Let’s get start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EA04E-3E74-459C-9E3B-2057E81F64A1}"/>
              </a:ext>
            </a:extLst>
          </p:cNvPr>
          <p:cNvSpPr/>
          <p:nvPr/>
        </p:nvSpPr>
        <p:spPr>
          <a:xfrm>
            <a:off x="0" y="1489120"/>
            <a:ext cx="6096000" cy="49552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err="1">
                <a:solidFill>
                  <a:srgbClr val="03A6FF"/>
                </a:solidFill>
                <a:ea typeface="Cambria" panose="02040503050406030204"/>
              </a:rPr>
              <a:t>Beforhand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ssh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-XY username@lxlogin.ihep.ac.cn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cefs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higgs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/username/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Don’t forget to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  <a:hlinkClick r:id="rId3"/>
              </a:rPr>
              <a:t> create a SSH key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and put it in your account on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code.ihep.ac.cn 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and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 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github</a:t>
            </a:r>
            <a:endParaRPr lang="en-US" altLang="zh-CN" sz="2000" dirty="0">
              <a:latin typeface="+mj-lt"/>
              <a:ea typeface="Cambria" panose="020405030504060302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The version for this tutorial based on 25.1.2 and updates of </a:t>
            </a:r>
            <a:r>
              <a:rPr lang="en-US" altLang="zh-CN" sz="2000" b="1" dirty="0" err="1">
                <a:ea typeface="Cambria" panose="02040503050406030204"/>
                <a:sym typeface="Wingdings" panose="05000000000000000000" pitchFamily="2" charset="2"/>
              </a:rPr>
              <a:t>Fangyi</a:t>
            </a: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clone git@code.ihep.ac.cn:glliu/</a:t>
            </a:r>
            <a:r>
              <a:rPr lang="en-US" altLang="zh-CN" sz="2000" dirty="0" err="1">
                <a:latin typeface="+mj-lt"/>
                <a:ea typeface="Cambria" panose="02040503050406030204"/>
                <a:sym typeface="Wingdings" panose="05000000000000000000" pitchFamily="2" charset="2"/>
              </a:rPr>
              <a:t>CEPCSW.git</a:t>
            </a:r>
            <a:endParaRPr lang="en-US" altLang="zh-CN" sz="2000" dirty="0">
              <a:latin typeface="+mj-lt"/>
              <a:ea typeface="Cambria" panose="02040503050406030204"/>
              <a:sym typeface="Wingdings" panose="05000000000000000000" pitchFamily="2" charset="2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cd CEPCSW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git checkout CyberPFA-5.0.2-dev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A new official version (25.3.0) has been available</a:t>
            </a:r>
            <a:endParaRPr lang="en-US" altLang="zh-CN" sz="2800" b="1" dirty="0">
              <a:solidFill>
                <a:srgbClr val="03A6FF"/>
              </a:solidFill>
              <a:ea typeface="Cambria" panose="02040503050406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ea typeface="Cambria" panose="02040503050406030204"/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F6C1A-DB80-4E9B-BBB5-D1E9B79A4763}"/>
              </a:ext>
            </a:extLst>
          </p:cNvPr>
          <p:cNvSpPr/>
          <p:nvPr/>
        </p:nvSpPr>
        <p:spPr>
          <a:xfrm>
            <a:off x="6096000" y="1489120"/>
            <a:ext cx="6096000" cy="37240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Build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source 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./build.sh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source setup.sh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Every time you change something, don’t forget to run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./build.sh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Example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Run the python script: </a:t>
            </a: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./run.sh Examples/options/helloalg.py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Very simple: print out an int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ea typeface="Cambria" panose="02040503050406030204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9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10679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0BF33-A2B6-44E1-AD34-A88E52A22621}"/>
              </a:ext>
            </a:extLst>
          </p:cNvPr>
          <p:cNvSpPr/>
          <p:nvPr/>
        </p:nvSpPr>
        <p:spPr>
          <a:xfrm>
            <a:off x="6589619" y="2274838"/>
            <a:ext cx="5480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Physics Analyses for CEPC ref-Detector TDR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34D-ACEF-43D3-99B3-04FB74A61201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Physics performance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EA04E-3E74-459C-9E3B-2057E81F64A1}"/>
              </a:ext>
            </a:extLst>
          </p:cNvPr>
          <p:cNvSpPr/>
          <p:nvPr/>
        </p:nvSpPr>
        <p:spPr>
          <a:xfrm>
            <a:off x="0" y="707886"/>
            <a:ext cx="12192000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Detector performances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ea typeface="Cambria" panose="02040503050406030204"/>
                <a:sym typeface="Wingdings" panose="05000000000000000000" pitchFamily="2" charset="2"/>
              </a:rPr>
              <a:t>Tracking / vertexing / PID / jet clustering / jet flavor tagging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010224-9750-48C6-BD4A-16EFF75C6E61}"/>
              </a:ext>
            </a:extLst>
          </p:cNvPr>
          <p:cNvSpPr/>
          <p:nvPr/>
        </p:nvSpPr>
        <p:spPr>
          <a:xfrm>
            <a:off x="6956706" y="3775734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ym typeface="Wingdings" panose="05000000000000000000" pitchFamily="2" charset="2"/>
              </a:rPr>
              <a:t>Output</a:t>
            </a:r>
            <a:endParaRPr lang="en-US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94EDC4-4286-4EA8-B8E5-AE81EE83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3674"/>
            <a:ext cx="5960631" cy="316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FF604F6-ADCF-4151-A70F-0FDCE304CFE3}"/>
              </a:ext>
            </a:extLst>
          </p:cNvPr>
          <p:cNvSpPr/>
          <p:nvPr/>
        </p:nvSpPr>
        <p:spPr>
          <a:xfrm>
            <a:off x="0" y="2779062"/>
            <a:ext cx="6027938" cy="36009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Physics performances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Analyses of physics benchmarks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Proof of detector performances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Hqq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jet clustering / flavor tagging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Hγγ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ECAL energy measurements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Hinvisible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: overall PFA performances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ea typeface="Cambria" panose="02040503050406030204"/>
                <a:sym typeface="Wingdings" panose="05000000000000000000" pitchFamily="2" charset="2"/>
              </a:rPr>
              <a:t>Ability to measure/search for important physics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Higgs boson recoil mass: inclusive measurements; pure measurement on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gZZ</a:t>
            </a:r>
            <a:endParaRPr lang="en-US" altLang="zh-CN" sz="2000" dirty="0">
              <a:ea typeface="Cambria" panose="02040503050406030204"/>
              <a:sym typeface="Wingdings" panose="05000000000000000000" pitchFamily="2" charset="2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Z / top precise measurements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......</a:t>
            </a:r>
          </a:p>
        </p:txBody>
      </p:sp>
      <p:sp>
        <p:nvSpPr>
          <p:cNvPr id="23" name="Flèche : gauche 22">
            <a:extLst>
              <a:ext uri="{FF2B5EF4-FFF2-40B4-BE49-F238E27FC236}">
                <a16:creationId xmlns:a16="http://schemas.microsoft.com/office/drawing/2014/main" id="{F11ABC48-BBB0-4B20-8FB8-855CF49F1091}"/>
              </a:ext>
            </a:extLst>
          </p:cNvPr>
          <p:cNvSpPr/>
          <p:nvPr/>
        </p:nvSpPr>
        <p:spPr>
          <a:xfrm rot="16200000">
            <a:off x="1372815" y="1942076"/>
            <a:ext cx="1178036" cy="495936"/>
          </a:xfrm>
          <a:prstGeom prst="leftArrow">
            <a:avLst>
              <a:gd name="adj1" fmla="val 40390"/>
              <a:gd name="adj2" fmla="val 50000"/>
            </a:avLst>
          </a:prstGeom>
          <a:solidFill>
            <a:srgbClr val="03A6FF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25" name="Flèche : gauche 24">
            <a:extLst>
              <a:ext uri="{FF2B5EF4-FFF2-40B4-BE49-F238E27FC236}">
                <a16:creationId xmlns:a16="http://schemas.microsoft.com/office/drawing/2014/main" id="{79116AA0-D157-413B-9E86-1153794298B0}"/>
              </a:ext>
            </a:extLst>
          </p:cNvPr>
          <p:cNvSpPr/>
          <p:nvPr/>
        </p:nvSpPr>
        <p:spPr>
          <a:xfrm rot="5400000">
            <a:off x="2040326" y="1942081"/>
            <a:ext cx="1178041" cy="495936"/>
          </a:xfrm>
          <a:prstGeom prst="leftArrow">
            <a:avLst>
              <a:gd name="adj1" fmla="val 40390"/>
              <a:gd name="adj2" fmla="val 50000"/>
            </a:avLst>
          </a:prstGeom>
          <a:solidFill>
            <a:srgbClr val="03A6FF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8ABFA-4F08-4DD0-82AA-073104ED2CF7}"/>
              </a:ext>
            </a:extLst>
          </p:cNvPr>
          <p:cNvSpPr/>
          <p:nvPr/>
        </p:nvSpPr>
        <p:spPr>
          <a:xfrm>
            <a:off x="855938" y="1972196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Cambria" panose="02040503050406030204"/>
                <a:sym typeface="Wingdings" panose="05000000000000000000" pitchFamily="2" charset="2"/>
              </a:rPr>
              <a:t>Inputs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B4D3EC-D629-4B5F-B6B4-EF68BF39A15A}"/>
              </a:ext>
            </a:extLst>
          </p:cNvPr>
          <p:cNvSpPr/>
          <p:nvPr/>
        </p:nvSpPr>
        <p:spPr>
          <a:xfrm>
            <a:off x="2787055" y="1998181"/>
            <a:ext cx="881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Cambria" panose="02040503050406030204"/>
                <a:sym typeface="Wingdings" panose="05000000000000000000" pitchFamily="2" charset="2"/>
              </a:rPr>
              <a:t>Proof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45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F6D8B7CB-250C-49BB-A0DC-A4FF9CC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5292-D9D4-4FA3-8784-222B8B52F8A1}" type="datetime1">
              <a:rPr lang="en-US" altLang="zh-CN" smtClean="0"/>
              <a:t>3/4/2025</a:t>
            </a:fld>
            <a:endParaRPr lang="zh-CN" altLang="en-US"/>
          </a:p>
        </p:txBody>
      </p:sp>
      <p:sp>
        <p:nvSpPr>
          <p:cNvPr id="30" name="Espace réservé du pied de page 29">
            <a:extLst>
              <a:ext uri="{FF2B5EF4-FFF2-40B4-BE49-F238E27FC236}">
                <a16:creationId xmlns:a16="http://schemas.microsoft.com/office/drawing/2014/main" id="{F4777EC0-ACF6-4C4F-B16C-A17AB143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Geliang Liu</a:t>
            </a:r>
            <a:endParaRPr lang="zh-CN" altLang="en-US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EBC772CD-134E-4C48-99DC-911B2F6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18235-E66D-4309-9B54-12F263B0D8DB}"/>
              </a:ext>
            </a:extLst>
          </p:cNvPr>
          <p:cNvSpPr/>
          <p:nvPr/>
        </p:nvSpPr>
        <p:spPr>
          <a:xfrm>
            <a:off x="0" y="0"/>
            <a:ext cx="9348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Focus: Higgs boson invisible decay</a:t>
            </a:r>
            <a:endParaRPr lang="en-US" sz="2000" dirty="0">
              <a:latin typeface="Century Gothic" panose="020B0502020202020204" pitchFamily="34" charset="0"/>
              <a:ea typeface="Cambria" panose="02040503050406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AEA04E-3E74-459C-9E3B-2057E81F64A1}"/>
                  </a:ext>
                </a:extLst>
              </p:cNvPr>
              <p:cNvSpPr/>
              <p:nvPr/>
            </p:nvSpPr>
            <p:spPr>
              <a:xfrm>
                <a:off x="0" y="707886"/>
                <a:ext cx="6164062" cy="3570208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Higgs boson production</a:t>
                </a:r>
                <a:endParaRPr lang="en-US" altLang="zh-CN" sz="2000" dirty="0">
                  <a:latin typeface="+mj-lt"/>
                  <a:ea typeface="Cambria" panose="02040503050406030204"/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Higgs 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strahlung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: 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eeZ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*ZH (dominant)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W fusion: </a:t>
                </a:r>
                <a:r>
                  <a:rPr lang="en-US" altLang="zh-CN" sz="2000" dirty="0" err="1">
                    <a:ea typeface="Cambria" panose="02040503050406030204"/>
                    <a:sym typeface="Wingdings" panose="05000000000000000000" pitchFamily="2" charset="2"/>
                  </a:rPr>
                  <a:t>ee</a:t>
                </a:r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dirty="0">
                    <a:ea typeface="Cambria" panose="02040503050406030204"/>
                    <a:sym typeface="Wingdings" panose="05000000000000000000" pitchFamily="2" charset="2"/>
                  </a:rPr>
                  <a:t>H (sub-dominant)</a:t>
                </a:r>
                <a:endParaRPr lang="en-US" altLang="zh-CN" sz="7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1100" b="1" dirty="0">
                  <a:solidFill>
                    <a:srgbClr val="03A6FF"/>
                  </a:solidFill>
                  <a:ea typeface="Cambria" panose="02040503050406030204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b="1" dirty="0">
                    <a:solidFill>
                      <a:srgbClr val="03A6FF"/>
                    </a:solidFill>
                    <a:ea typeface="Cambria" panose="02040503050406030204"/>
                  </a:rPr>
                  <a:t>Previous studies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AEA04E-3E74-459C-9E3B-2057E81F6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7886"/>
                <a:ext cx="6164062" cy="3570208"/>
              </a:xfrm>
              <a:prstGeom prst="rect">
                <a:avLst/>
              </a:prstGeom>
              <a:blipFill>
                <a:blip r:embed="rId3"/>
                <a:stretch>
                  <a:fillRect l="-1682" t="-1536" b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B2C1402-183F-4EFD-BBBF-58919F133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8865"/>
              </p:ext>
            </p:extLst>
          </p:nvPr>
        </p:nvGraphicFramePr>
        <p:xfrm>
          <a:off x="1971955" y="4110235"/>
          <a:ext cx="8028000" cy="2225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1866969135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184690784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05811685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889962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SimHei" panose="02010609060101010101" pitchFamily="49" charset="-122"/>
                          <a:cs typeface="+mn-cs"/>
                        </a:rPr>
                        <a:t>Exps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29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SimHei" panose="02010609060101010101" pitchFamily="49" charset="-122"/>
                          <a:cs typeface="+mn-cs"/>
                        </a:rPr>
                        <a:t>Data</a:t>
                      </a:r>
                    </a:p>
                  </a:txBody>
                  <a:tcPr anchor="ctr">
                    <a:solidFill>
                      <a:srgbClr val="029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SimHei" panose="02010609060101010101" pitchFamily="49" charset="-122"/>
                          <a:cs typeface="+mn-cs"/>
                        </a:rPr>
                        <a:t>Results</a:t>
                      </a:r>
                    </a:p>
                  </a:txBody>
                  <a:tcPr anchor="ctr">
                    <a:solidFill>
                      <a:srgbClr val="029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SimHei" panose="02010609060101010101" pitchFamily="49" charset="-122"/>
                          <a:cs typeface="+mn-cs"/>
                        </a:rPr>
                        <a:t>Publication</a:t>
                      </a:r>
                    </a:p>
                  </a:txBody>
                  <a:tcPr anchor="ctr">
                    <a:solidFill>
                      <a:srgbClr val="029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21432"/>
                  </a:ext>
                </a:extLst>
              </a:tr>
              <a:tr h="156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lt"/>
                          <a:ea typeface="STSong" panose="02010600040101010101" pitchFamily="2" charset="-122"/>
                        </a:rPr>
                        <a:t>ATLAS</a:t>
                      </a:r>
                      <a:endParaRPr lang="en-US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lt"/>
                          <a:ea typeface="STSong" panose="02010600040101010101" pitchFamily="2" charset="-122"/>
                        </a:rPr>
                        <a:t>LHC Run 2</a:t>
                      </a:r>
                      <a:endParaRPr lang="en-US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UL on BR(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</a:rPr>
                        <a:t>H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inv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): 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10%</a:t>
                      </a:r>
                      <a:endParaRPr lang="en-US" i="0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+mn-lt"/>
                          <a:ea typeface="STSong" panose="02010600040101010101" pitchFamily="2" charset="-122"/>
                          <a:hlinkClick r:id="rId4"/>
                        </a:rPr>
                        <a:t>JHEP08(2022)104</a:t>
                      </a:r>
                      <a:endParaRPr lang="en-US" sz="1400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831326"/>
                  </a:ext>
                </a:extLst>
              </a:tr>
              <a:tr h="1564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ea typeface="STSong" panose="02010600040101010101" pitchFamily="2" charset="-122"/>
                        </a:rPr>
                        <a:t>CMS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+mn-lt"/>
                        </a:rPr>
                        <a:t>LHC Run 2</a:t>
                      </a:r>
                      <a:endParaRPr lang="en-US" i="0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UL on BR(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</a:rPr>
                        <a:t>H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inv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): </a:t>
                      </a:r>
                      <a:r>
                        <a:rPr lang="en-US" i="0" dirty="0">
                          <a:latin typeface="+mn-lt"/>
                          <a:ea typeface="STSong" panose="02010600040101010101" pitchFamily="2" charset="-122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  <a:hlinkClick r:id="rId5"/>
                        </a:rPr>
                        <a:t>PRD 105 (2022) 092007</a:t>
                      </a:r>
                      <a:endParaRPr lang="en-US" sz="1400" i="0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666835"/>
                  </a:ext>
                </a:extLst>
              </a:tr>
              <a:tr h="273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lt"/>
                          <a:ea typeface="STSong" panose="02010600040101010101" pitchFamily="2" charset="-122"/>
                        </a:rPr>
                        <a:t>ILC</a:t>
                      </a:r>
                      <a:endParaRPr lang="en-US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250, 350, 500 GeV; 250, 350, 500 fb-1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UL on BR(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</a:rPr>
                        <a:t>H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inv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):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+mn-lt"/>
                          <a:ea typeface="STSong" panose="02010600040101010101" pitchFamily="2" charset="-122"/>
                          <a:cs typeface="+mn-cs"/>
                        </a:rPr>
                        <a:t>0.26%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hlinkClick r:id="rId6"/>
                        </a:rPr>
                        <a:t>arXiv:1909.07537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027187"/>
                  </a:ext>
                </a:extLst>
              </a:tr>
              <a:tr h="156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n-lt"/>
                          <a:ea typeface="STSong" panose="02010600040101010101" pitchFamily="2" charset="-122"/>
                        </a:rPr>
                        <a:t>FCC-</a:t>
                      </a:r>
                      <a:r>
                        <a:rPr lang="en-US" altLang="zh-CN" dirty="0" err="1">
                          <a:latin typeface="+mn-lt"/>
                          <a:ea typeface="STSong" panose="02010600040101010101" pitchFamily="2" charset="-122"/>
                        </a:rPr>
                        <a:t>ee</a:t>
                      </a:r>
                      <a:endParaRPr lang="en-US" sz="1800" dirty="0">
                        <a:latin typeface="+mn-lt"/>
                        <a:ea typeface="STSong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240+365 GeV; 10.8+3 ab-1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+mn-lt"/>
                          <a:ea typeface="STSong" panose="02010600040101010101" pitchFamily="2" charset="-122"/>
                          <a:cs typeface="+mn-cs"/>
                        </a:rPr>
                        <a:t>3.9 </a:t>
                      </a:r>
                      <a:r>
                        <a:rPr lang="en-US" altLang="zh-CN" sz="1800" i="0" kern="1200" dirty="0">
                          <a:solidFill>
                            <a:schemeClr val="dk1"/>
                          </a:solidFill>
                          <a:latin typeface="+mn-lt"/>
                          <a:ea typeface="STSong" panose="02010600040101010101" pitchFamily="2" charset="-122"/>
                          <a:cs typeface="+mn-cs"/>
                        </a:rPr>
                        <a:t>σ on 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BR(H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ZZ4v)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STSong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hlinkClick r:id="rId7"/>
                        </a:rPr>
                        <a:t>Presentation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322610"/>
                  </a:ext>
                </a:extLst>
              </a:tr>
              <a:tr h="1564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STSong" panose="02010600040101010101" pitchFamily="2" charset="-122"/>
                        </a:rPr>
                        <a:t>CEPC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240 GeV, 5.6 ab-1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</a:rPr>
                        <a:t>UL on BR(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</a:rPr>
                        <a:t>H</a:t>
                      </a:r>
                      <a:r>
                        <a:rPr lang="en-US" altLang="zh-CN" i="0" dirty="0" err="1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inv</a:t>
                      </a:r>
                      <a:r>
                        <a:rPr lang="en-US" altLang="zh-CN" i="0" dirty="0">
                          <a:latin typeface="+mn-lt"/>
                          <a:ea typeface="STSong" panose="02010600040101010101" pitchFamily="2" charset="-122"/>
                          <a:sym typeface="Wingdings" panose="05000000000000000000" pitchFamily="2" charset="2"/>
                        </a:rPr>
                        <a:t>):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latin typeface="+mn-lt"/>
                          <a:ea typeface="STSong" panose="02010600040101010101" pitchFamily="2" charset="-122"/>
                          <a:cs typeface="+mn-cs"/>
                        </a:rPr>
                        <a:t>0.26%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hlinkClick r:id="rId8"/>
                        </a:rPr>
                        <a:t>Chinese Phys. C 44 123001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07459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DF07926-8067-481E-A68A-138C1C325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205" y="1810196"/>
            <a:ext cx="3127252" cy="17295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2941EB-E5C0-43E6-A180-6141B56546FD}"/>
              </a:ext>
            </a:extLst>
          </p:cNvPr>
          <p:cNvSpPr/>
          <p:nvPr/>
        </p:nvSpPr>
        <p:spPr>
          <a:xfrm>
            <a:off x="5985955" y="707886"/>
            <a:ext cx="6164062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3A6FF"/>
                </a:solidFill>
                <a:ea typeface="Cambria" panose="02040503050406030204"/>
              </a:rPr>
              <a:t>Invisible decays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eeZ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(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ee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μμ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qq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)H(invisible)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In the SM: HZZ*4v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BR(H4v)=0.106%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BSM: </a:t>
            </a:r>
            <a:r>
              <a:rPr lang="en-US" altLang="zh-CN" sz="2000" dirty="0" err="1">
                <a:ea typeface="Cambria" panose="02040503050406030204"/>
                <a:sym typeface="Wingdings" panose="05000000000000000000" pitchFamily="2" charset="2"/>
              </a:rPr>
              <a:t>Hsparticles</a:t>
            </a:r>
            <a:r>
              <a:rPr lang="en-US" altLang="zh-CN" sz="2000" dirty="0">
                <a:ea typeface="Cambria" panose="02040503050406030204"/>
                <a:sym typeface="Wingdings" panose="05000000000000000000" pitchFamily="2" charset="2"/>
              </a:rPr>
              <a:t> / dark matter / LLPs,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00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E5140F3-B4ED-43ED-A755-B0FDA462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08" r="22892" b="1808"/>
          <a:stretch>
            <a:fillRect/>
          </a:stretch>
        </p:blipFill>
        <p:spPr>
          <a:xfrm>
            <a:off x="281123" y="571013"/>
            <a:ext cx="5715973" cy="5715973"/>
          </a:xfrm>
          <a:custGeom>
            <a:avLst/>
            <a:gdLst>
              <a:gd name="connsiteX0" fmla="*/ 2956265 w 5912529"/>
              <a:gd name="connsiteY0" fmla="*/ 0 h 5912529"/>
              <a:gd name="connsiteX1" fmla="*/ 5912529 w 5912529"/>
              <a:gd name="connsiteY1" fmla="*/ 2956265 h 5912529"/>
              <a:gd name="connsiteX2" fmla="*/ 2956265 w 5912529"/>
              <a:gd name="connsiteY2" fmla="*/ 5912529 h 5912529"/>
              <a:gd name="connsiteX3" fmla="*/ 0 w 5912529"/>
              <a:gd name="connsiteY3" fmla="*/ 2956265 h 59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529" h="5912529">
                <a:moveTo>
                  <a:pt x="2956265" y="0"/>
                </a:moveTo>
                <a:lnTo>
                  <a:pt x="5912529" y="2956265"/>
                </a:lnTo>
                <a:lnTo>
                  <a:pt x="2956265" y="5912529"/>
                </a:lnTo>
                <a:lnTo>
                  <a:pt x="0" y="2956265"/>
                </a:lnTo>
                <a:close/>
              </a:path>
            </a:pathLst>
          </a:cu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id="{98DF461E-1103-4A06-AEB4-FDBADD1D9D18}"/>
              </a:ext>
            </a:extLst>
          </p:cNvPr>
          <p:cNvSpPr/>
          <p:nvPr/>
        </p:nvSpPr>
        <p:spPr>
          <a:xfrm>
            <a:off x="2862140" y="1652368"/>
            <a:ext cx="3553262" cy="3553262"/>
          </a:xfrm>
          <a:prstGeom prst="diamond">
            <a:avLst/>
          </a:prstGeom>
          <a:noFill/>
          <a:ln w="38100">
            <a:solidFill>
              <a:srgbClr val="A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3DA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4D1A5-7AA8-4780-B51E-E61751D6E0D0}"/>
              </a:ext>
            </a:extLst>
          </p:cNvPr>
          <p:cNvSpPr/>
          <p:nvPr/>
        </p:nvSpPr>
        <p:spPr>
          <a:xfrm>
            <a:off x="4231262" y="2584011"/>
            <a:ext cx="10679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A3DA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0BF33-A2B6-44E1-AD34-A88E52A22621}"/>
              </a:ext>
            </a:extLst>
          </p:cNvPr>
          <p:cNvSpPr/>
          <p:nvPr/>
        </p:nvSpPr>
        <p:spPr>
          <a:xfrm>
            <a:off x="6415402" y="2459503"/>
            <a:ext cx="577659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3A6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Sample Production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egoe UI Black" panose="020B0A02040204020203" pitchFamily="34" charset="0"/>
              </a:rPr>
              <a:t>What you need first to do analyses</a:t>
            </a:r>
            <a:endParaRPr lang="en-US" altLang="zh-CN" sz="4800" dirty="0">
              <a:ea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99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Personnalisé 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FDFF5"/>
      </a:accent1>
      <a:accent2>
        <a:srgbClr val="B0D2EC"/>
      </a:accent2>
      <a:accent3>
        <a:srgbClr val="B3ECD9"/>
      </a:accent3>
      <a:accent4>
        <a:srgbClr val="6ED2A9"/>
      </a:accent4>
      <a:accent5>
        <a:srgbClr val="8AD394"/>
      </a:accent5>
      <a:accent6>
        <a:srgbClr val="D5ECB3"/>
      </a:accent6>
      <a:hlink>
        <a:srgbClr val="B2EBF5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62958</TotalTime>
  <Words>3683</Words>
  <Application>Microsoft Office PowerPoint</Application>
  <PresentationFormat>Grand écran</PresentationFormat>
  <Paragraphs>769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56" baseType="lpstr">
      <vt:lpstr>DengXian</vt:lpstr>
      <vt:lpstr>SimHei</vt:lpstr>
      <vt:lpstr>SimSun</vt:lpstr>
      <vt:lpstr>STSong</vt:lpstr>
      <vt:lpstr>STXinwei</vt:lpstr>
      <vt:lpstr>Arial</vt:lpstr>
      <vt:lpstr>Calibri</vt:lpstr>
      <vt:lpstr>Calibri Light</vt:lpstr>
      <vt:lpstr>Cambria</vt:lpstr>
      <vt:lpstr>Cambria Math</vt:lpstr>
      <vt:lpstr>Century Gothic</vt:lpstr>
      <vt:lpstr>Courier New</vt:lpstr>
      <vt:lpstr>Domitian</vt:lpstr>
      <vt:lpstr>Segoe UI Black</vt:lpstr>
      <vt:lpstr>Trebuchet MS</vt:lpstr>
      <vt:lpstr>Wingdings</vt:lpstr>
      <vt:lpstr>Wingdings 3</vt:lpstr>
      <vt:lpstr>Thème Office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Geliang LIU</dc:creator>
  <cp:lastModifiedBy>Geliang LIU</cp:lastModifiedBy>
  <cp:revision>2626</cp:revision>
  <dcterms:created xsi:type="dcterms:W3CDTF">2019-06-19T02:08:00Z</dcterms:created>
  <dcterms:modified xsi:type="dcterms:W3CDTF">2025-03-04T05:28:02Z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9D0F337359D84591AC94EF5CA156D56B</vt:lpwstr>
  </property>
</Properties>
</file>