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704" r:id="rId2"/>
    <p:sldId id="340" r:id="rId3"/>
    <p:sldId id="978" r:id="rId4"/>
    <p:sldId id="670" r:id="rId5"/>
    <p:sldId id="372" r:id="rId6"/>
    <p:sldId id="1058" r:id="rId7"/>
    <p:sldId id="1056" r:id="rId8"/>
    <p:sldId id="560" r:id="rId9"/>
    <p:sldId id="514" r:id="rId10"/>
    <p:sldId id="515" r:id="rId11"/>
    <p:sldId id="461" r:id="rId12"/>
    <p:sldId id="642" r:id="rId13"/>
    <p:sldId id="643" r:id="rId14"/>
    <p:sldId id="645" r:id="rId15"/>
    <p:sldId id="897" r:id="rId16"/>
    <p:sldId id="313" r:id="rId17"/>
    <p:sldId id="317" r:id="rId18"/>
    <p:sldId id="889" r:id="rId19"/>
    <p:sldId id="972" r:id="rId20"/>
    <p:sldId id="890" r:id="rId21"/>
    <p:sldId id="994" r:id="rId22"/>
    <p:sldId id="998" r:id="rId23"/>
    <p:sldId id="981" r:id="rId24"/>
    <p:sldId id="996" r:id="rId25"/>
    <p:sldId id="1066" r:id="rId26"/>
    <p:sldId id="1059" r:id="rId27"/>
    <p:sldId id="1064" r:id="rId28"/>
    <p:sldId id="1060" r:id="rId29"/>
    <p:sldId id="1067" r:id="rId30"/>
    <p:sldId id="1061" r:id="rId31"/>
    <p:sldId id="1062" r:id="rId32"/>
    <p:sldId id="1063" r:id="rId33"/>
    <p:sldId id="678" r:id="rId34"/>
  </p:sldIdLst>
  <p:sldSz cx="10077450" cy="7562850"/>
  <p:notesSz cx="7556500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432FF"/>
    <a:srgbClr val="660066"/>
    <a:srgbClr val="006600"/>
    <a:srgbClr val="00FFFF"/>
    <a:srgbClr val="FF00FF"/>
    <a:srgbClr val="FF0000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2" autoAdjust="0"/>
    <p:restoredTop sz="83451" autoAdjust="0"/>
  </p:normalViewPr>
  <p:slideViewPr>
    <p:cSldViewPr>
      <p:cViewPr varScale="1">
        <p:scale>
          <a:sx n="92" d="100"/>
          <a:sy n="92" d="100"/>
        </p:scale>
        <p:origin x="74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194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9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98613" y="1004888"/>
            <a:ext cx="4575175" cy="3433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72025"/>
            <a:ext cx="5407025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573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40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10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842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Present status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0" name="Notes Placeholder 2"/>
          <p:cNvSpPr txBox="1"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0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AE5FF-0C43-467D-B66D-52D84854773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zh-CN" dirty="0"/>
              <a:t>2017/11/30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87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dirty="0">
                    <a:solidFill>
                      <a:srgbClr val="0000FF"/>
                    </a:solidFill>
                  </a:rPr>
                  <a:t>since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200" b="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12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kumimoji="1" lang="en-US" altLang="zh-CN" sz="1200" b="0" i="1">
                            <a:latin typeface="Cambria Math" panose="02040503050406030204" pitchFamily="18" charset="0"/>
                            <a:ea typeface="Cambria Math" charset="0"/>
                          </a:rPr>
                          <m:t>𝐻𝐹</m:t>
                        </m:r>
                      </m:sup>
                    </m:sSup>
                  </m:oMath>
                </a14:m>
                <a:r>
                  <a:rPr lang="en-US" sz="1200" b="0" dirty="0">
                    <a:solidFill>
                      <a:srgbClr val="0000FF"/>
                    </a:solidFill>
                  </a:rPr>
                  <a:t> can be a sizable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2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2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12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1200" b="0" dirty="0">
                    <a:solidFill>
                      <a:srgbClr val="0000FF"/>
                    </a:solidFill>
                  </a:rPr>
                  <a:t> at high energies (</a:t>
                </a:r>
                <a:r>
                  <a:rPr lang="en-US" sz="1200" b="0" i="1" dirty="0">
                    <a:solidFill>
                      <a:srgbClr val="0000FF"/>
                    </a:solidFill>
                  </a:rPr>
                  <a:t>given the high p</a:t>
                </a:r>
                <a:r>
                  <a:rPr lang="en-US" sz="1200" b="0" i="1" baseline="-25000" dirty="0">
                    <a:solidFill>
                      <a:srgbClr val="0000FF"/>
                    </a:solidFill>
                  </a:rPr>
                  <a:t>0</a:t>
                </a:r>
                <a:r>
                  <a:rPr lang="en-US" sz="1200" b="0" i="1" dirty="0">
                    <a:solidFill>
                      <a:srgbClr val="0000FF"/>
                    </a:solidFill>
                  </a:rPr>
                  <a:t> cut for LF minijets</a:t>
                </a:r>
                <a:r>
                  <a:rPr lang="en-US" sz="1200" b="0" dirty="0">
                    <a:solidFill>
                      <a:srgbClr val="0000FF"/>
                    </a:solidFill>
                  </a:rPr>
                  <a:t>).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b="0" dirty="0">
                    <a:solidFill>
                      <a:srgbClr val="0000FF"/>
                    </a:solidFill>
                  </a:rPr>
                  <a:t>since  </a:t>
                </a:r>
                <a:r>
                  <a:rPr kumimoji="1" lang="en-US" altLang="zh-CN" sz="1200" b="0" i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kumimoji="1" lang="en-US" altLang="zh-CN" sz="1200" b="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^</a:t>
                </a:r>
                <a:r>
                  <a:rPr kumimoji="1" lang="en-US" altLang="zh-CN" sz="1200" b="0" i="0">
                    <a:latin typeface="Cambria Math" panose="02040503050406030204" pitchFamily="18" charset="0"/>
                    <a:ea typeface="Cambria Math" charset="0"/>
                  </a:rPr>
                  <a:t>𝐻𝐹</a:t>
                </a:r>
                <a:r>
                  <a:rPr lang="en-US" sz="1200" b="0" dirty="0">
                    <a:solidFill>
                      <a:srgbClr val="0000FF"/>
                    </a:solidFill>
                  </a:rPr>
                  <a:t> can be a sizable fraction of </a:t>
                </a:r>
                <a:r>
                  <a:rPr kumimoji="1" lang="en-US" altLang="zh-CN" sz="1200" b="0" i="0">
                    <a:latin typeface="Cambria Math" charset="0"/>
                    <a:ea typeface="Cambria Math" charset="0"/>
                    <a:cs typeface="Cambria Math" charset="0"/>
                  </a:rPr>
                  <a:t>𝜎</a:t>
                </a:r>
                <a:r>
                  <a:rPr kumimoji="1" lang="en-US" altLang="zh-CN" sz="1200" b="0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_𝑗𝑒𝑡</a:t>
                </a:r>
                <a:r>
                  <a:rPr lang="en-US" sz="1200" b="0" dirty="0">
                    <a:solidFill>
                      <a:srgbClr val="0000FF"/>
                    </a:solidFill>
                  </a:rPr>
                  <a:t> at high energies (</a:t>
                </a:r>
                <a:r>
                  <a:rPr lang="en-US" sz="1200" b="0" i="1" dirty="0">
                    <a:solidFill>
                      <a:srgbClr val="0000FF"/>
                    </a:solidFill>
                  </a:rPr>
                  <a:t>given the high p</a:t>
                </a:r>
                <a:r>
                  <a:rPr lang="en-US" sz="1200" b="0" i="1" baseline="-25000" dirty="0">
                    <a:solidFill>
                      <a:srgbClr val="0000FF"/>
                    </a:solidFill>
                  </a:rPr>
                  <a:t>0</a:t>
                </a:r>
                <a:r>
                  <a:rPr lang="en-US" sz="1200" b="0" i="1" dirty="0">
                    <a:solidFill>
                      <a:srgbClr val="0000FF"/>
                    </a:solidFill>
                  </a:rPr>
                  <a:t> cut for LF minijets</a:t>
                </a:r>
                <a:r>
                  <a:rPr lang="en-US" sz="1200" b="0" dirty="0">
                    <a:solidFill>
                      <a:srgbClr val="0000FF"/>
                    </a:solidFill>
                  </a:rPr>
                  <a:t>).</a:t>
                </a:r>
              </a:p>
              <a:p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401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C8E95-8FD5-4296-3EC4-6C378854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1B9C8F-F4D6-C853-FD8B-DF15743A4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161C7-5AFA-1C29-B218-A34CB4F1C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49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4D48-0D27-6403-63C5-A9AC4DDB8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F50FA2-763C-3B1C-DBED-90C5A4B00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847CE-ACF5-29BF-F8D7-B9A666CC7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287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AAF9A-32B5-6393-5FA4-5D57E0AC5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5C036E-601E-7E44-2A14-F07B702EB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DEC61-311F-91F5-B859-0706A07C1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dirty="0"/>
              <a:t>AMPT version </a:t>
            </a:r>
            <a:r>
              <a:rPr lang="en-US" dirty="0">
                <a:solidFill>
                  <a:srgbClr val="000000"/>
                </a:solidFill>
                <a:effectLst/>
                <a:latin typeface="Courier" panose="02070309020205020404" pitchFamily="49" charset="0"/>
              </a:rPr>
              <a:t>CC-v25t7fu: has charge conservation and “Moved (anti)baryon coalescence in front of meson coalescence” (similar to new coalescence)</a:t>
            </a:r>
          </a:p>
        </p:txBody>
      </p:sp>
    </p:spTree>
    <p:extLst>
      <p:ext uri="{BB962C8B-B14F-4D97-AF65-F5344CB8AC3E}">
        <p14:creationId xmlns:p14="http://schemas.microsoft.com/office/powerpoint/2010/main" val="3037232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26D16-C756-221D-01A3-8DBE8888F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73411-00DD-0A50-C268-D7719896F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212EBA-C8A3-EEEA-12F3-19DD3885F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3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1AB548-2905-0AAF-41FF-FBB2FA384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D729804-FDC8-D257-F8B4-3EDB2FB08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0CE99113-50BA-E8F6-C9FC-8998B9BE54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8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79563"/>
            <a:ext cx="3916363" cy="29400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3725" cy="3262312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631A5E-937C-1FA8-5B8D-ACE5F5A2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7F70CA61-1881-9176-D486-7581C7C3D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8D706835-77A5-4AA7-A4DD-5B0631D72D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54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CB1D9-BEBD-9859-7560-7AB29996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5CF806DE-9A18-A1B9-923A-F0D08FA177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F594BA50-BDE1-0D0A-8A48-05FD4DE442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66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CEE4A-7BC5-E6FA-FDBC-35DA3AFF9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9F62FE67-F4B7-40DD-3351-C834B0CA65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3735F3FC-5DDE-A05A-C3D7-204D3891A5C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33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804EA-71FE-26A8-877D-C9E4E7D2C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D1DE648B-7736-8557-5525-ACBCAA771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30BD3B4D-F0C6-265B-9B29-29BC9C9F6F8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39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392DE-FA2A-DB3E-8B7C-CD4007F6E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348FF1DA-BA4E-0103-DA4C-2A20C5D67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DEC19E02-1C9F-0C09-2782-8A9303F2A4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7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79194-51C1-6E76-4AF3-A35F81B2D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50AF8FA9-D5CD-2E43-A4CD-20336D9C9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4C88116F-8BBD-7BD1-4875-65FF2A0FD2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97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ln/>
        </p:spPr>
      </p:sp>
      <p:sp>
        <p:nvSpPr>
          <p:cNvPr id="153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0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5C9C2-99A5-0701-6B5C-2956A88F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97537-307B-CA1C-E00F-E1E17F4DC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</p:spPr>
      </p:sp>
      <p:sp>
        <p:nvSpPr>
          <p:cNvPr id="94210" name="Notes Placeholder 2">
            <a:extLst>
              <a:ext uri="{FF2B5EF4-FFF2-40B4-BE49-F238E27FC236}">
                <a16:creationId xmlns:a16="http://schemas.microsoft.com/office/drawing/2014/main" id="{3A80CD91-99F6-5688-E81D-8A9092F846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200" b="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3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1F1A3-FBD1-2C71-8848-67BE77DCA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3E8FA-CB4E-DE04-1724-E381289A3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</p:spPr>
      </p:sp>
      <p:sp>
        <p:nvSpPr>
          <p:cNvPr id="94210" name="Notes Placeholder 2">
            <a:extLst>
              <a:ext uri="{FF2B5EF4-FFF2-40B4-BE49-F238E27FC236}">
                <a16:creationId xmlns:a16="http://schemas.microsoft.com/office/drawing/2014/main" id="{350F2015-3D45-7178-0C71-18D0BFC4CA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Color:</a:t>
            </a:r>
            <a:r>
              <a:rPr lang="en-US" baseline="0" dirty="0"/>
              <a:t> </a:t>
            </a:r>
            <a:r>
              <a:rPr lang="en-US" dirty="0"/>
              <a:t>gluon (2 red), q (2 red), qbar (5 cyan);</a:t>
            </a:r>
            <a:r>
              <a:rPr lang="en-US" baseline="0" dirty="0"/>
              <a:t> </a:t>
            </a:r>
          </a:p>
          <a:p>
            <a:r>
              <a:rPr lang="en-US" dirty="0"/>
              <a:t>pi (15 gray), k (11 light blue), kbar (14 dark gray), K*/K*bar (6 magenta), rho (3 deep green), omega/phi/eta/allOthers (1 white), </a:t>
            </a:r>
            <a:br>
              <a:rPr lang="en-US" dirty="0"/>
            </a:br>
            <a:r>
              <a:rPr lang="en-US" dirty="0"/>
              <a:t>p/n (7 yellow), pbar/nbar (12 violet), Delta/N*/Lambda/Sigma &amp; bar (12 violet).</a:t>
            </a:r>
          </a:p>
        </p:txBody>
      </p:sp>
    </p:spTree>
    <p:extLst>
      <p:ext uri="{BB962C8B-B14F-4D97-AF65-F5344CB8AC3E}">
        <p14:creationId xmlns:p14="http://schemas.microsoft.com/office/powerpoint/2010/main" val="3110898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27225" y="1581150"/>
            <a:ext cx="3916363" cy="293846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685925" y="4805363"/>
            <a:ext cx="4405313" cy="3262312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</p:spPr>
      </p:sp>
      <p:sp>
        <p:nvSpPr>
          <p:cNvPr id="94210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Color:</a:t>
            </a:r>
            <a:r>
              <a:rPr lang="en-US" baseline="0" dirty="0"/>
              <a:t> </a:t>
            </a:r>
            <a:r>
              <a:rPr lang="en-US" dirty="0"/>
              <a:t>gluon (2 red), q (2 red), qbar (5 cyan);</a:t>
            </a:r>
            <a:r>
              <a:rPr lang="en-US" baseline="0" dirty="0"/>
              <a:t> </a:t>
            </a:r>
            <a:r>
              <a:rPr lang="en-US" dirty="0"/>
              <a:t>pi (15 gray), k (11 light blue), kbar (14 dark gray), K*/K*bar (6 magenta), rho (3 deep green), omega/phi/eta/allOthers (1 white), p/n (7 yellow), pbar/nbar (12 violet), Delta/N*/Lambda/Sigma &amp; bar (12 violet).</a:t>
            </a:r>
          </a:p>
          <a:p>
            <a:r>
              <a:rPr lang="en-US" dirty="0"/>
              <a:t>% Look</a:t>
            </a:r>
            <a:r>
              <a:rPr lang="en-US" baseline="0" dirty="0"/>
              <a:t> at bottom m</a:t>
            </a:r>
            <a:r>
              <a:rPr lang="en-US" dirty="0"/>
              <a:t>iddle: an anti-strange</a:t>
            </a:r>
            <a:r>
              <a:rPr lang="en-US" baseline="0" dirty="0"/>
              <a:t> meson (turns out to be K*bar) is created ~3.8 fm/c, then decayed to a Kbar and a pion at ~10.6 fm/c.</a:t>
            </a:r>
          </a:p>
          <a:p>
            <a:r>
              <a:rPr lang="en-US" baseline="0" dirty="0"/>
              <a:t>You can see rho decays on middle to left, a white object decays to pions at top middle.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8613" y="1004888"/>
            <a:ext cx="4573587" cy="3432175"/>
          </a:xfrm>
          <a:ln/>
        </p:spPr>
      </p:sp>
      <p:sp>
        <p:nvSpPr>
          <p:cNvPr id="1945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5437" cy="38100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dirty="0"/>
              <a:t>Hadrons formed via coalescence do not include eta’ in pseudoscalar</a:t>
            </a:r>
            <a:r>
              <a:rPr lang="en-US" baseline="0" dirty="0"/>
              <a:t> mesons, Sigma* or Xi* in decuplet baryons.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98613" y="1004888"/>
            <a:ext cx="4575175" cy="34337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794" name="Notes Placeholder 2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Present status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3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73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0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51062" cy="6237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237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23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4250" cy="1262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5906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39775" y="627063"/>
            <a:ext cx="8604250" cy="623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453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56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1" y="4859341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1" y="3205166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29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8" y="2101850"/>
            <a:ext cx="422592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592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98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1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8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91" y="1692278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91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62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908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81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1" y="301628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8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1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94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6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8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03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4250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8725" y="2181225"/>
            <a:ext cx="86042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8696325" y="7134225"/>
            <a:ext cx="1381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>
              <a:defRPr/>
            </a:pPr>
            <a:fld id="{68A28590-8159-0046-B740-F6F18971D0E6}" type="slidenum">
              <a:rPr lang="en-US" sz="2000" b="0" i="0" smtClean="0">
                <a:solidFill>
                  <a:srgbClr val="000090"/>
                </a:solidFill>
                <a:cs typeface="+mn-cs"/>
              </a:rPr>
              <a:t>‹#›</a:t>
            </a:fld>
            <a:r>
              <a:rPr lang="en-US" sz="2000" b="0" i="0" dirty="0">
                <a:solidFill>
                  <a:srgbClr val="000090"/>
                </a:solidFill>
                <a:cs typeface="+mn-cs"/>
              </a:rPr>
              <a:t>/33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lnSpc>
          <a:spcPts val="2475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" charset="0"/>
          <a:ea typeface="ＭＳ Ｐゴシック" charset="0"/>
          <a:cs typeface="ＭＳ Ｐゴシック" charset="0"/>
        </a:defRPr>
      </a:lvl5pPr>
      <a:lvl6pPr marL="18970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23542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28114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3268663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431800" indent="-323850" algn="l" defTabSz="457200" rtl="0" eaLnBrk="0" fontAlgn="base" hangingPunct="0">
        <a:lnSpc>
          <a:spcPts val="2475"/>
        </a:lnSpc>
        <a:spcBef>
          <a:spcPct val="0"/>
        </a:spcBef>
        <a:spcAft>
          <a:spcPts val="1413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ＭＳ Ｐゴシック" charset="0"/>
        </a:defRPr>
      </a:lvl1pPr>
      <a:lvl2pPr marL="863600" indent="-287338" algn="l" defTabSz="457200" rtl="0" eaLnBrk="0" fontAlgn="base" hangingPunct="0">
        <a:lnSpc>
          <a:spcPts val="2475"/>
        </a:lnSpc>
        <a:spcBef>
          <a:spcPct val="0"/>
        </a:spcBef>
        <a:spcAft>
          <a:spcPts val="1125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295400" indent="-215900" algn="l" defTabSz="457200" rtl="0" eaLnBrk="0" fontAlgn="base" hangingPunct="0">
        <a:lnSpc>
          <a:spcPts val="2475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</a:defRPr>
      </a:lvl3pPr>
      <a:lvl4pPr marL="1727200" indent="-215900" algn="l" defTabSz="457200" rtl="0" eaLnBrk="0" fontAlgn="base" hangingPunct="0">
        <a:lnSpc>
          <a:spcPts val="2475"/>
        </a:lnSpc>
        <a:spcBef>
          <a:spcPct val="0"/>
        </a:spcBef>
        <a:spcAft>
          <a:spcPts val="563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159000" indent="-215900" algn="l" defTabSz="457200" rtl="0" eaLnBrk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5pPr>
      <a:lvl6pPr marL="26162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6pPr>
      <a:lvl7pPr marL="30734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7pPr>
      <a:lvl8pPr marL="35306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8pPr>
      <a:lvl9pPr marL="3987800" indent="-215900" algn="l" defTabSz="457200" rtl="0" fontAlgn="base" hangingPunct="0">
        <a:lnSpc>
          <a:spcPts val="2475"/>
        </a:lnSpc>
        <a:spcBef>
          <a:spcPct val="0"/>
        </a:spcBef>
        <a:spcAft>
          <a:spcPts val="275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NUL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71.png"/><Relationship Id="rId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web.ecu.edu/linz/amp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2"/>
          <p:cNvSpPr txBox="1">
            <a:spLocks noChangeArrowheads="1"/>
          </p:cNvSpPr>
          <p:nvPr/>
        </p:nvSpPr>
        <p:spPr bwMode="auto">
          <a:xfrm>
            <a:off x="1152525" y="611978"/>
            <a:ext cx="78890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b="0" dirty="0">
                <a:solidFill>
                  <a:srgbClr val="000099"/>
                </a:solidFill>
              </a:rPr>
              <a:t>Hadrons from a Multi-Phase Transport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9982A9-28E5-F54C-BEF3-16E6FA6B3D31}"/>
              </a:ext>
            </a:extLst>
          </p:cNvPr>
          <p:cNvSpPr txBox="1"/>
          <p:nvPr/>
        </p:nvSpPr>
        <p:spPr>
          <a:xfrm>
            <a:off x="2752725" y="1339346"/>
            <a:ext cx="44518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Zi-Wei Lin  (</a:t>
            </a:r>
            <a:r>
              <a:rPr lang="zh-CN" altLang="en-US" sz="2600" b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林子威</a:t>
            </a:r>
            <a:r>
              <a:rPr lang="en-US" altLang="zh-CN" sz="2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b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Carolina University (ECU)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42C72-3091-4C56-3F3A-159B5C097DC1}"/>
              </a:ext>
            </a:extLst>
          </p:cNvPr>
          <p:cNvSpPr txBox="1"/>
          <p:nvPr/>
        </p:nvSpPr>
        <p:spPr>
          <a:xfrm>
            <a:off x="423862" y="7007784"/>
            <a:ext cx="728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 dirty="0">
                <a:solidFill>
                  <a:srgbClr val="C00000"/>
                </a:solidFill>
              </a:rPr>
              <a:t>The Hadronic Interaction Workshop at CUHK, Hong Kong, 3/2025</a:t>
            </a:r>
            <a:endParaRPr lang="en-US" sz="2000" b="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DF0DFF-CDC2-CA61-DB95-900A68B26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42780" y="1916690"/>
            <a:ext cx="423949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6735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91525" y="2181225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Side view</a:t>
            </a:r>
            <a:r>
              <a:rPr lang="en-US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8516443" y="3019425"/>
            <a:ext cx="121920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440241" y="3019428"/>
            <a:ext cx="1526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Beam axes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e200-sm-phi90-theta80">
            <a:hlinkClick r:id="" action="ppaction://media"/>
            <a:extLst>
              <a:ext uri="{FF2B5EF4-FFF2-40B4-BE49-F238E27FC236}">
                <a16:creationId xmlns:a16="http://schemas.microsoft.com/office/drawing/2014/main" id="{B9ADC5D5-35F8-5BDA-082F-194D708B7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962025"/>
            <a:ext cx="8128000" cy="609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D2C378-57B2-383E-9A6A-F4AEEB91BED0}"/>
              </a:ext>
            </a:extLst>
          </p:cNvPr>
          <p:cNvSpPr/>
          <p:nvPr/>
        </p:nvSpPr>
        <p:spPr>
          <a:xfrm>
            <a:off x="8162925" y="4467225"/>
            <a:ext cx="2057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1" dirty="0">
                <a:solidFill>
                  <a:schemeClr val="accent2"/>
                </a:solidFill>
              </a:rPr>
              <a:t>Middle region</a:t>
            </a:r>
          </a:p>
          <a:p>
            <a:r>
              <a:rPr lang="en-US" sz="1800" b="0" i="1" dirty="0">
                <a:solidFill>
                  <a:schemeClr val="accent2"/>
                </a:solidFill>
              </a:rPr>
              <a:t>(near mid-rapidity)</a:t>
            </a:r>
            <a:r>
              <a:rPr lang="en-US" sz="1800" b="0" dirty="0">
                <a:solidFill>
                  <a:schemeClr val="accent2"/>
                </a:solidFill>
              </a:rPr>
              <a:t>:</a:t>
            </a:r>
          </a:p>
          <a:p>
            <a:r>
              <a:rPr lang="en-US" sz="2000" b="0" dirty="0"/>
              <a:t>coalescence of </a:t>
            </a:r>
          </a:p>
          <a:p>
            <a:r>
              <a:rPr lang="en-US" sz="2000" b="0" dirty="0">
                <a:solidFill>
                  <a:srgbClr val="FF0000"/>
                </a:solidFill>
              </a:rPr>
              <a:t>q (red) </a:t>
            </a:r>
            <a:r>
              <a:rPr lang="en-US" sz="2000" b="0" dirty="0"/>
              <a:t>and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qbar (cyan)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occurs earlier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920B58-143F-B33A-FFF1-DF13B40925B2}"/>
              </a:ext>
            </a:extLst>
          </p:cNvPr>
          <p:cNvSpPr txBox="1">
            <a:spLocks/>
          </p:cNvSpPr>
          <p:nvPr/>
        </p:nvSpPr>
        <p:spPr bwMode="auto">
          <a:xfrm>
            <a:off x="0" y="-28575"/>
            <a:ext cx="100774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18970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3542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28114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2686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0" kern="0" dirty="0">
                <a:solidFill>
                  <a:srgbClr val="000090"/>
                </a:solidFill>
              </a:rPr>
              <a:t>The same Au+Au event from </a:t>
            </a:r>
            <a:r>
              <a:rPr lang="en-US" sz="2800" b="0" kern="0" dirty="0">
                <a:solidFill>
                  <a:srgbClr val="FF0000"/>
                </a:solidFill>
              </a:rPr>
              <a:t>AMPT-String Melting</a:t>
            </a:r>
            <a:endParaRPr lang="en-US" sz="2800" b="0" kern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5354251"/>
            <a:ext cx="9369425" cy="177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>
                <a:solidFill>
                  <a:srgbClr val="006600"/>
                </a:solidFill>
                <a:latin typeface="Times New Roman"/>
                <a:cs typeface="Times New Roman"/>
              </a:rPr>
              <a:t>All other particles with PYTHIA flavor codes have no secondary interactions, </a:t>
            </a:r>
          </a:p>
          <a:p>
            <a:r>
              <a:rPr lang="en-US" sz="2200" b="0" dirty="0">
                <a:solidFill>
                  <a:srgbClr val="006600"/>
                </a:solidFill>
                <a:latin typeface="Times New Roman"/>
                <a:cs typeface="Times New Roman"/>
              </a:rPr>
              <a:t>but they will be produced (</a:t>
            </a:r>
            <a:r>
              <a:rPr lang="en-US" sz="2200" b="0" i="1" dirty="0">
                <a:solidFill>
                  <a:srgbClr val="006600"/>
                </a:solidFill>
                <a:latin typeface="Times New Roman"/>
                <a:cs typeface="Times New Roman"/>
              </a:rPr>
              <a:t>from HIJING or quark coalescence</a:t>
            </a:r>
            <a:r>
              <a:rPr lang="en-US" sz="2200" b="0" dirty="0">
                <a:solidFill>
                  <a:srgbClr val="006600"/>
                </a:solidFill>
                <a:latin typeface="Times New Roman"/>
                <a:cs typeface="Times New Roman"/>
              </a:rPr>
              <a:t>),</a:t>
            </a:r>
          </a:p>
          <a:p>
            <a:r>
              <a:rPr lang="en-US" sz="2200" b="0" dirty="0">
                <a:solidFill>
                  <a:srgbClr val="006600"/>
                </a:solidFill>
                <a:latin typeface="Times New Roman"/>
                <a:cs typeface="Times New Roman"/>
              </a:rPr>
              <a:t>e.g.</a:t>
            </a:r>
          </a:p>
          <a:p>
            <a:endParaRPr lang="en-US" sz="2200" b="0" dirty="0">
              <a:solidFill>
                <a:srgbClr val="006600"/>
              </a:solidFill>
              <a:latin typeface="Times New Roman"/>
              <a:cs typeface="Times New Roman"/>
            </a:endParaRP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200" b="0" dirty="0">
                <a:solidFill>
                  <a:srgbClr val="006600"/>
                </a:solidFill>
                <a:latin typeface="Times New Roman"/>
                <a:cs typeface="Times New Roman"/>
              </a:rPr>
              <a:t>Each hadron has an explicit isospin/charge.</a:t>
            </a:r>
          </a:p>
        </p:txBody>
      </p:sp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695325" y="657225"/>
            <a:ext cx="8915400" cy="335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789613" algn="l"/>
                <a:tab pos="6513513" algn="l"/>
                <a:tab pos="7237413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HIJING1.0</a:t>
            </a:r>
            <a:r>
              <a:rPr lang="en-GB" dirty="0">
                <a:solidFill>
                  <a:schemeClr val="tx1"/>
                </a:solidFill>
                <a:latin typeface="Times" charset="0"/>
              </a:rPr>
              <a:t>		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Two component model 	(</a:t>
            </a:r>
            <a:r>
              <a:rPr lang="en-GB" b="0" i="1" dirty="0">
                <a:solidFill>
                  <a:schemeClr val="tx1"/>
                </a:solidFill>
                <a:latin typeface="Times" charset="0"/>
              </a:rPr>
              <a:t>soft strings + hard minijets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)</a:t>
            </a:r>
            <a:endParaRPr lang="en-GB" dirty="0">
              <a:solidFill>
                <a:schemeClr val="tx1"/>
              </a:solidFill>
              <a:latin typeface="Times" charset="0"/>
            </a:endParaRP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dirty="0">
              <a:solidFill>
                <a:schemeClr val="tx1"/>
              </a:solidFill>
              <a:latin typeface="Times" charset="0"/>
            </a:endParaRP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ZPC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			parton cascade 	(</a:t>
            </a:r>
            <a:r>
              <a:rPr lang="en-GB" b="0" i="1" dirty="0">
                <a:solidFill>
                  <a:schemeClr val="tx1"/>
                </a:solidFill>
                <a:latin typeface="Times" charset="0"/>
              </a:rPr>
              <a:t>elastic collisions only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)  </a:t>
            </a: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dirty="0">
              <a:solidFill>
                <a:srgbClr val="0000FF"/>
              </a:solidFill>
              <a:latin typeface="Times" charset="0"/>
            </a:endParaRP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Hadronization</a:t>
            </a:r>
            <a:r>
              <a:rPr lang="en-GB" b="0" dirty="0">
                <a:latin typeface="Times" charset="0"/>
              </a:rPr>
              <a:t>	Lund string fragmentation	 (</a:t>
            </a:r>
            <a:r>
              <a:rPr lang="en-GB" b="0" i="1" dirty="0">
                <a:latin typeface="Times" charset="0"/>
              </a:rPr>
              <a:t>AMPT- default</a:t>
            </a:r>
            <a:r>
              <a:rPr lang="en-GB" b="0" dirty="0">
                <a:latin typeface="Times" charset="0"/>
              </a:rPr>
              <a:t>)</a:t>
            </a: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latin typeface="Times" charset="0"/>
              </a:rPr>
              <a:t>				or </a:t>
            </a: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latin typeface="Times" charset="0"/>
              </a:rPr>
              <a:t>				Quark coalescence 	(</a:t>
            </a:r>
            <a:r>
              <a:rPr lang="en-GB" b="0" i="1" dirty="0">
                <a:latin typeface="Times" charset="0"/>
              </a:rPr>
              <a:t>AMPT-</a:t>
            </a:r>
            <a:r>
              <a:rPr lang="en-GB" b="0" i="1" dirty="0">
                <a:solidFill>
                  <a:srgbClr val="FF0000"/>
                </a:solidFill>
                <a:latin typeface="Times" charset="0"/>
              </a:rPr>
              <a:t>String Melting</a:t>
            </a:r>
            <a:r>
              <a:rPr lang="en-GB" b="0" dirty="0">
                <a:latin typeface="Times" charset="0"/>
              </a:rPr>
              <a:t>)</a:t>
            </a:r>
            <a:endParaRPr lang="en-GB" dirty="0">
              <a:solidFill>
                <a:srgbClr val="0000FF"/>
              </a:solidFill>
              <a:latin typeface="Times" charset="0"/>
            </a:endParaRP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GB" dirty="0">
              <a:solidFill>
                <a:srgbClr val="0000FF"/>
              </a:solidFill>
              <a:latin typeface="Times" charset="0"/>
            </a:endParaRP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Extended ART</a:t>
            </a:r>
            <a:r>
              <a:rPr lang="en-GB" dirty="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Hadron cascade, </a:t>
            </a:r>
          </a:p>
          <a:p>
            <a:pPr>
              <a:lnSpc>
                <a:spcPts val="262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chemeClr val="tx1"/>
                </a:solidFill>
                <a:latin typeface="Times" charset="0"/>
              </a:rPr>
              <a:t>				including secondary interactions for</a:t>
            </a:r>
          </a:p>
        </p:txBody>
      </p:sp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928688" y="-28575"/>
            <a:ext cx="8602662" cy="655638"/>
          </a:xfrm>
        </p:spPr>
        <p:txBody>
          <a:bodyPr/>
          <a:lstStyle/>
          <a:p>
            <a:r>
              <a:rPr lang="en-GB" sz="2800" dirty="0">
                <a:solidFill>
                  <a:srgbClr val="000090"/>
                </a:solidFill>
                <a:latin typeface="Times" charset="0"/>
              </a:rPr>
              <a:t>Components of AMPT</a:t>
            </a:r>
          </a:p>
        </p:txBody>
      </p:sp>
      <p:graphicFrame>
        <p:nvGraphicFramePr>
          <p:cNvPr id="1843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525793"/>
              </p:ext>
            </p:extLst>
          </p:nvPr>
        </p:nvGraphicFramePr>
        <p:xfrm>
          <a:off x="2847975" y="3910781"/>
          <a:ext cx="5857875" cy="102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55800" imgH="342900" progId="Equation.3">
                  <p:embed/>
                </p:oleObj>
              </mc:Choice>
              <mc:Fallback>
                <p:oleObj name="Equation" r:id="rId3" imgW="1955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7975" y="3910781"/>
                        <a:ext cx="5857875" cy="1027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06575"/>
              </p:ext>
            </p:extLst>
          </p:nvPr>
        </p:nvGraphicFramePr>
        <p:xfrm>
          <a:off x="1003300" y="6083866"/>
          <a:ext cx="2000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900" imgH="165100" progId="Equation.3">
                  <p:embed/>
                </p:oleObj>
              </mc:Choice>
              <mc:Fallback>
                <p:oleObj name="Equation" r:id="rId5" imgW="7239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3300" y="6083866"/>
                        <a:ext cx="20002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00074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"/>
          <p:cNvSpPr>
            <a:spLocks noChangeArrowheads="1"/>
          </p:cNvSpPr>
          <p:nvPr/>
        </p:nvSpPr>
        <p:spPr bwMode="auto">
          <a:xfrm>
            <a:off x="2089841" y="109663"/>
            <a:ext cx="5897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Selected earlier results: 	particle yields</a:t>
            </a:r>
          </a:p>
        </p:txBody>
      </p:sp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5812159" y="1068840"/>
            <a:ext cx="36776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  <a:cs typeface="Times New Roman" charset="0"/>
              </a:rPr>
              <a:t>AMPT-default for central </a:t>
            </a:r>
          </a:p>
          <a:p>
            <a:r>
              <a:rPr lang="en-US" b="0" dirty="0">
                <a:solidFill>
                  <a:schemeClr val="accent2"/>
                </a:solidFill>
                <a:cs typeface="Times New Roman" charset="0"/>
              </a:rPr>
              <a:t>Au+Au or Pb+Pb collisions: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66725" y="6935677"/>
            <a:ext cx="2909899" cy="39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 b="0" dirty="0">
                <a:solidFill>
                  <a:srgbClr val="008000"/>
                </a:solidFill>
              </a:rPr>
              <a:t>ZWL et al. PRC 72 (2005)</a:t>
            </a:r>
          </a:p>
        </p:txBody>
      </p:sp>
      <p:pic>
        <p:nvPicPr>
          <p:cNvPr id="32772" name="Picture 4" descr="dndy-ratio-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90" y="2218359"/>
            <a:ext cx="429254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7BFC8B-154D-24EB-A1DE-EA92BA90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" y="1899837"/>
            <a:ext cx="5149794" cy="4419599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2A6C9DC-BB38-98C6-EB14-081E1BC0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941003"/>
            <a:ext cx="32896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accent2"/>
                </a:solidFill>
                <a:cs typeface="Times New Roman" charset="0"/>
              </a:rPr>
              <a:t>AMPT-default for</a:t>
            </a:r>
          </a:p>
          <a:p>
            <a:r>
              <a:rPr lang="en-US" b="0" dirty="0">
                <a:solidFill>
                  <a:schemeClr val="accent2"/>
                </a:solidFill>
                <a:cs typeface="Times New Roman" charset="0"/>
              </a:rPr>
              <a:t>p+p or p+pbar collisions:</a:t>
            </a:r>
          </a:p>
        </p:txBody>
      </p:sp>
    </p:spTree>
    <p:extLst>
      <p:ext uri="{BB962C8B-B14F-4D97-AF65-F5344CB8AC3E}">
        <p14:creationId xmlns:p14="http://schemas.microsoft.com/office/powerpoint/2010/main" val="214518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161925" y="2409825"/>
            <a:ext cx="342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FSI</a:t>
            </a:r>
          </a:p>
          <a:p>
            <a:r>
              <a:rPr lang="en-US" b="0" i="1" dirty="0">
                <a:solidFill>
                  <a:srgbClr val="0000FF"/>
                </a:solidFill>
              </a:rPr>
              <a:t>=Final State Interactions:</a:t>
            </a:r>
          </a:p>
          <a:p>
            <a:endParaRPr lang="en-US" b="0" dirty="0">
              <a:solidFill>
                <a:srgbClr val="0000FF"/>
              </a:solidFill>
            </a:endParaRPr>
          </a:p>
          <a:p>
            <a:r>
              <a:rPr lang="en-US" b="0" dirty="0">
                <a:solidFill>
                  <a:srgbClr val="0000FF"/>
                </a:solidFill>
              </a:rPr>
              <a:t>lead to </a:t>
            </a:r>
          </a:p>
          <a:p>
            <a:r>
              <a:rPr lang="en-US" b="0" dirty="0">
                <a:solidFill>
                  <a:srgbClr val="0000FF"/>
                </a:solidFill>
              </a:rPr>
              <a:t>more transverse flow</a:t>
            </a:r>
          </a:p>
          <a:p>
            <a:r>
              <a:rPr lang="en-US" b="0" dirty="0">
                <a:solidFill>
                  <a:srgbClr val="0000FF"/>
                </a:solidFill>
              </a:rPr>
              <a:t>and a harder p</a:t>
            </a:r>
            <a:r>
              <a:rPr lang="en-US" b="0" baseline="-25000" dirty="0">
                <a:solidFill>
                  <a:srgbClr val="0000FF"/>
                </a:solidFill>
              </a:rPr>
              <a:t>T</a:t>
            </a:r>
            <a:r>
              <a:rPr lang="en-US" b="0" dirty="0">
                <a:solidFill>
                  <a:srgbClr val="0000FF"/>
                </a:solidFill>
              </a:rPr>
              <a:t> spectrum</a:t>
            </a:r>
          </a:p>
        </p:txBody>
      </p:sp>
      <p:pic>
        <p:nvPicPr>
          <p:cNvPr id="34819" name="Picture 4" descr="e200-pt-fs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4" y="1648514"/>
            <a:ext cx="5902335" cy="517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5">
                <a:extLst>
                  <a:ext uri="{FF2B5EF4-FFF2-40B4-BE49-F238E27FC236}">
                    <a16:creationId xmlns:a16="http://schemas.microsoft.com/office/drawing/2014/main" id="{64E784B3-5C74-3A13-A308-619F5FFBE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1475" y="962025"/>
                <a:ext cx="4379340" cy="840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0" dirty="0">
                    <a:solidFill>
                      <a:srgbClr val="0432FF"/>
                    </a:solidFill>
                    <a:cs typeface="Times New Roman" charset="0"/>
                  </a:rPr>
                  <a:t>AMPT-default for central Au+Au </a:t>
                </a:r>
              </a:p>
              <a:p>
                <a:r>
                  <a:rPr lang="en-US" b="0" dirty="0">
                    <a:solidFill>
                      <a:srgbClr val="0432FF"/>
                    </a:solidFill>
                    <a:cs typeface="Times New Roman" charset="0"/>
                  </a:rPr>
                  <a:t>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b="0" dirty="0">
                    <a:solidFill>
                      <a:srgbClr val="0432FF"/>
                    </a:solidFill>
                  </a:rPr>
                  <a:t> GeV:</a:t>
                </a:r>
                <a:endParaRPr lang="en-US" b="0" dirty="0">
                  <a:solidFill>
                    <a:srgbClr val="0432FF"/>
                  </a:solidFill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" name="Rectangle 5">
                <a:extLst>
                  <a:ext uri="{FF2B5EF4-FFF2-40B4-BE49-F238E27FC236}">
                    <a16:creationId xmlns:a16="http://schemas.microsoft.com/office/drawing/2014/main" id="{64E784B3-5C74-3A13-A308-619F5FFBE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1475" y="962025"/>
                <a:ext cx="4379340" cy="840936"/>
              </a:xfrm>
              <a:prstGeom prst="rect">
                <a:avLst/>
              </a:prstGeom>
              <a:blipFill>
                <a:blip r:embed="rId4"/>
                <a:stretch>
                  <a:fillRect l="-2023" t="-4412" b="-147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6">
            <a:extLst>
              <a:ext uri="{FF2B5EF4-FFF2-40B4-BE49-F238E27FC236}">
                <a16:creationId xmlns:a16="http://schemas.microsoft.com/office/drawing/2014/main" id="{FB9E7D01-D203-F0B5-D738-8F58FA698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841" y="109663"/>
            <a:ext cx="53933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Selected earlier results: 	 p</a:t>
            </a:r>
            <a:r>
              <a:rPr lang="en-GB" sz="2800" b="0" baseline="-25000" dirty="0">
                <a:solidFill>
                  <a:srgbClr val="000090"/>
                </a:solidFill>
                <a:latin typeface="Times" charset="0"/>
              </a:rPr>
              <a:t>T</a:t>
            </a:r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 spectra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D88C0-C2D5-702A-6504-CA84D674C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6935677"/>
            <a:ext cx="2909899" cy="39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 b="0" dirty="0">
                <a:solidFill>
                  <a:srgbClr val="008000"/>
                </a:solidFill>
              </a:rPr>
              <a:t>ZWL et al. PRC 72 (2005)</a:t>
            </a:r>
          </a:p>
        </p:txBody>
      </p:sp>
    </p:spTree>
    <p:extLst>
      <p:ext uri="{BB962C8B-B14F-4D97-AF65-F5344CB8AC3E}">
        <p14:creationId xmlns:p14="http://schemas.microsoft.com/office/powerpoint/2010/main" val="1223101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865" name="Rectangle 3"/>
              <p:cNvSpPr>
                <a:spLocks noChangeArrowheads="1"/>
              </p:cNvSpPr>
              <p:nvPr/>
            </p:nvSpPr>
            <p:spPr bwMode="auto">
              <a:xfrm>
                <a:off x="495271" y="1343025"/>
                <a:ext cx="3324756" cy="4164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0" dirty="0" err="1">
                    <a:solidFill>
                      <a:srgbClr val="000099"/>
                    </a:solidFill>
                  </a:rPr>
                  <a:t>Anistropic</a:t>
                </a:r>
                <a:r>
                  <a:rPr lang="en-US" b="0" dirty="0">
                    <a:solidFill>
                      <a:srgbClr val="000099"/>
                    </a:solidFill>
                  </a:rPr>
                  <a:t> distributions</a:t>
                </a:r>
              </a:p>
              <a:p>
                <a:r>
                  <a:rPr lang="en-US" b="0" dirty="0">
                    <a:solidFill>
                      <a:srgbClr val="000099"/>
                    </a:solidFill>
                  </a:rPr>
                  <a:t>in the transverse plane:</a:t>
                </a:r>
              </a:p>
              <a:p>
                <a:endParaRPr lang="en-US" b="0" dirty="0">
                  <a:solidFill>
                    <a:srgbClr val="0000FF"/>
                  </a:solidFill>
                </a:endParaRPr>
              </a:p>
              <a:p>
                <a:r>
                  <a:rPr lang="en-US" b="0" dirty="0">
                    <a:solidFill>
                      <a:srgbClr val="0000FF"/>
                    </a:solidFill>
                  </a:rPr>
                  <a:t>elliptic flow v</a:t>
                </a:r>
                <a:r>
                  <a:rPr lang="en-US" b="0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n-US" b="0" dirty="0">
                    <a:solidFill>
                      <a:srgbClr val="0000FF"/>
                    </a:solidFill>
                  </a:rPr>
                  <a:t> </a:t>
                </a:r>
              </a:p>
              <a:p>
                <a:r>
                  <a:rPr lang="en-US" b="0" dirty="0">
                    <a:solidFill>
                      <a:srgbClr val="0000FF"/>
                    </a:solidFill>
                    <a:cs typeface="Times New Roman" charset="0"/>
                  </a:rPr>
                  <a:t>in Au+Au collisions</a:t>
                </a:r>
              </a:p>
              <a:p>
                <a:r>
                  <a:rPr lang="en-US" b="0" dirty="0">
                    <a:solidFill>
                      <a:srgbClr val="0432FF"/>
                    </a:solidFill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b="0" dirty="0">
                    <a:solidFill>
                      <a:srgbClr val="0432FF"/>
                    </a:solidFill>
                  </a:rPr>
                  <a:t> </a:t>
                </a:r>
                <a:r>
                  <a:rPr lang="en-US" b="0" dirty="0">
                    <a:solidFill>
                      <a:srgbClr val="0000FF"/>
                    </a:solidFill>
                    <a:cs typeface="Times New Roman" charset="0"/>
                  </a:rPr>
                  <a:t>GeV</a:t>
                </a:r>
              </a:p>
              <a:p>
                <a:endParaRPr lang="en-US" b="0" dirty="0">
                  <a:solidFill>
                    <a:srgbClr val="0000FF"/>
                  </a:solidFill>
                </a:endParaRPr>
              </a:p>
              <a:p>
                <a:r>
                  <a:rPr lang="en-US" b="0" i="1" dirty="0">
                    <a:solidFill>
                      <a:srgbClr val="FF0000"/>
                    </a:solidFill>
                  </a:rPr>
                  <a:t>AMPT-String Melting:</a:t>
                </a:r>
              </a:p>
              <a:p>
                <a:r>
                  <a:rPr lang="en-US" b="0" i="1" dirty="0">
                    <a:solidFill>
                      <a:srgbClr val="0000FF"/>
                    </a:solidFill>
                  </a:rPr>
                  <a:t>partonic interactions are </a:t>
                </a:r>
              </a:p>
              <a:p>
                <a:r>
                  <a:rPr lang="en-US" b="0" i="1" dirty="0">
                    <a:solidFill>
                      <a:srgbClr val="0000FF"/>
                    </a:solidFill>
                  </a:rPr>
                  <a:t>essential for reproducing</a:t>
                </a:r>
              </a:p>
              <a:p>
                <a:r>
                  <a:rPr lang="en-US" b="0" i="1" dirty="0">
                    <a:solidFill>
                      <a:srgbClr val="0000FF"/>
                    </a:solidFill>
                  </a:rPr>
                  <a:t>the v</a:t>
                </a:r>
                <a:r>
                  <a:rPr lang="en-US" b="0" i="1" baseline="-25000" dirty="0">
                    <a:solidFill>
                      <a:srgbClr val="0000FF"/>
                    </a:solidFill>
                  </a:rPr>
                  <a:t>2  </a:t>
                </a:r>
                <a:r>
                  <a:rPr lang="en-US" b="0" i="1" dirty="0">
                    <a:solidFill>
                      <a:srgbClr val="0000FF"/>
                    </a:solidFill>
                  </a:rPr>
                  <a:t>data</a:t>
                </a:r>
              </a:p>
            </p:txBody>
          </p:sp>
        </mc:Choice>
        <mc:Fallback>
          <p:sp>
            <p:nvSpPr>
              <p:cNvPr id="3686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271" y="1343025"/>
                <a:ext cx="3324756" cy="4164923"/>
              </a:xfrm>
              <a:prstGeom prst="rect">
                <a:avLst/>
              </a:prstGeom>
              <a:blipFill>
                <a:blip r:embed="rId3"/>
                <a:stretch>
                  <a:fillRect l="-2662" t="-1216" r="-1901" b="-273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66" name="Picture 5" descr="v2-b3-e20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13" y="1233488"/>
            <a:ext cx="57807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695325" y="5957888"/>
            <a:ext cx="3124702" cy="72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 b="0" dirty="0">
                <a:solidFill>
                  <a:srgbClr val="008000"/>
                </a:solidFill>
              </a:rPr>
              <a:t>ZWL &amp; Ko, PRC 65 (2002);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</a:pPr>
            <a:r>
              <a:rPr lang="en-GB" sz="2000" b="0" dirty="0">
                <a:solidFill>
                  <a:srgbClr val="008000"/>
                </a:solidFill>
              </a:rPr>
              <a:t>ZWL et al. PRC 72 (2005)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7C257C94-33C5-19AB-7A7A-2983BE7EE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841" y="109663"/>
            <a:ext cx="4267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Selected earlier results: 	 v</a:t>
            </a:r>
            <a:r>
              <a:rPr lang="en-GB" sz="2800" b="0" baseline="-25000" dirty="0">
                <a:solidFill>
                  <a:srgbClr val="000090"/>
                </a:solidFill>
                <a:latin typeface="Times" charset="0"/>
              </a:rPr>
              <a:t>2</a:t>
            </a:r>
            <a:endParaRPr lang="en-GB" sz="2800" b="0" dirty="0">
              <a:solidFill>
                <a:srgbClr val="00009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2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81126" y="-28575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0" dirty="0">
                <a:solidFill>
                  <a:srgbClr val="000099"/>
                </a:solidFill>
                <a:latin typeface="Times" charset="0"/>
              </a:rPr>
              <a:t>Improvement with modern PDFs of nuclei</a:t>
            </a:r>
            <a:endParaRPr lang="zh-CN" altLang="en-US" sz="2800" dirty="0">
              <a:solidFill>
                <a:srgbClr val="000099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64117"/>
            <a:ext cx="4048125" cy="3603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212941" y="621113"/>
                <a:ext cx="4676191" cy="156966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0" dirty="0">
                    <a:ea typeface="Times New Roman" charset="0"/>
                    <a:cs typeface="Times New Roman" charset="0"/>
                  </a:rPr>
                  <a:t>Use modern nuclear parton distribution functions (nPDFs) </a:t>
                </a:r>
              </a:p>
              <a:p>
                <a:r>
                  <a:rPr lang="en-US" altLang="zh-CN" b="0" dirty="0">
                    <a:ea typeface="Times New Roman" charset="0"/>
                    <a:cs typeface="Times New Roman" charset="0"/>
                  </a:rPr>
                  <a:t>to improve </a:t>
                </a:r>
                <a:r>
                  <a:rPr lang="en-US" altLang="zh-CN" b="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heavy flavor </a:t>
                </a:r>
              </a:p>
              <a:p>
                <a:r>
                  <a:rPr lang="en-US" altLang="zh-CN" b="0" dirty="0">
                    <a:ea typeface="Times New Roman" charset="0"/>
                    <a:cs typeface="Times New Roman" charset="0"/>
                  </a:rPr>
                  <a:t>&amp; </a:t>
                </a:r>
                <a:r>
                  <a:rPr lang="en-US" altLang="zh-CN" b="0" dirty="0">
                    <a:solidFill>
                      <a:srgbClr val="FF0000"/>
                    </a:solidFill>
                    <a:ea typeface="Times New Roman" charset="0"/>
                    <a:cs typeface="Times New Roman" charset="0"/>
                  </a:rPr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𝑇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lang="en-US" altLang="zh-CN" b="0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observables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:</m:t>
                    </m:r>
                  </m:oMath>
                </a14:m>
                <a:endParaRPr lang="en-US" altLang="zh-CN" b="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41" y="621113"/>
                <a:ext cx="4676191" cy="1569660"/>
              </a:xfrm>
              <a:prstGeom prst="rect">
                <a:avLst/>
              </a:prstGeom>
              <a:blipFill>
                <a:blip r:embed="rId4"/>
                <a:stretch>
                  <a:fillRect l="-1897" t="-2400" b="-88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132" y="3749040"/>
            <a:ext cx="5028183" cy="34881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5490" y="2584339"/>
            <a:ext cx="4693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0" dirty="0">
                <a:solidFill>
                  <a:srgbClr val="0000FF"/>
                </a:solidFill>
              </a:rPr>
              <a:t>Here we use</a:t>
            </a:r>
          </a:p>
          <a:p>
            <a:r>
              <a:rPr kumimoji="1" lang="en-US" altLang="zh-CN" dirty="0">
                <a:solidFill>
                  <a:srgbClr val="0000FF"/>
                </a:solidFill>
              </a:rPr>
              <a:t>CTEQ6.1M </a:t>
            </a:r>
            <a:r>
              <a:rPr kumimoji="1" lang="en-US" altLang="zh-CN" b="0" dirty="0">
                <a:solidFill>
                  <a:srgbClr val="0000FF"/>
                </a:solidFill>
              </a:rPr>
              <a:t>PDFs for free nucleon;</a:t>
            </a:r>
            <a:endParaRPr kumimoji="1" lang="en-US" altLang="zh-CN" dirty="0">
              <a:solidFill>
                <a:srgbClr val="0000FF"/>
              </a:solidFill>
            </a:endParaRPr>
          </a:p>
          <a:p>
            <a:r>
              <a:rPr kumimoji="1" lang="en-US" altLang="zh-CN" dirty="0">
                <a:solidFill>
                  <a:srgbClr val="0000FF"/>
                </a:solidFill>
              </a:rPr>
              <a:t>EPS09s: </a:t>
            </a:r>
            <a:r>
              <a:rPr kumimoji="1" lang="en-US" altLang="zh-CN" b="0" dirty="0">
                <a:solidFill>
                  <a:srgbClr val="0000FF"/>
                </a:solidFill>
              </a:rPr>
              <a:t>spatial-dependent nuclear shadowing, has Q</a:t>
            </a:r>
            <a:r>
              <a:rPr kumimoji="1" lang="en-US" altLang="zh-CN" b="0" baseline="30000" dirty="0">
                <a:solidFill>
                  <a:srgbClr val="0000FF"/>
                </a:solidFill>
              </a:rPr>
              <a:t>2</a:t>
            </a:r>
            <a:r>
              <a:rPr kumimoji="1" lang="en-US" altLang="zh-CN" b="0" dirty="0">
                <a:solidFill>
                  <a:srgbClr val="0000FF"/>
                </a:solidFill>
              </a:rPr>
              <a:t> evolution.</a:t>
            </a:r>
          </a:p>
        </p:txBody>
      </p:sp>
      <p:sp>
        <p:nvSpPr>
          <p:cNvPr id="8" name="矩形 7"/>
          <p:cNvSpPr/>
          <p:nvPr/>
        </p:nvSpPr>
        <p:spPr>
          <a:xfrm>
            <a:off x="478787" y="7080470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dirty="0">
                <a:solidFill>
                  <a:srgbClr val="0000FF"/>
                </a:solidFill>
                <a:latin typeface="arial" charset="0"/>
              </a:rPr>
              <a:t> </a:t>
            </a:r>
            <a:endParaRPr lang="zh-CN" altLang="en-US">
              <a:solidFill>
                <a:srgbClr val="0000FF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3C4F8127-698F-4122-8CAA-B439AEB25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819" y="1053276"/>
            <a:ext cx="5386784" cy="840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5BDAB0-0E3D-B540-8D5F-FAEB079BA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535" y="2708840"/>
            <a:ext cx="4572000" cy="4815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87A24D-8B66-7348-A52E-2F5B4C1256DD}"/>
              </a:ext>
            </a:extLst>
          </p:cNvPr>
          <p:cNvSpPr/>
          <p:nvPr/>
        </p:nvSpPr>
        <p:spPr>
          <a:xfrm>
            <a:off x="6161899" y="594701"/>
            <a:ext cx="37416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C. Zhang et al., PRC 99 (2019)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C2A84-EF58-BD44-8BE6-7DD87DA6E8CA}"/>
              </a:ext>
            </a:extLst>
          </p:cNvPr>
          <p:cNvSpPr txBox="1"/>
          <p:nvPr/>
        </p:nvSpPr>
        <p:spPr>
          <a:xfrm>
            <a:off x="5876925" y="3238892"/>
            <a:ext cx="354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Nuclear Shadowing for Pb:</a:t>
            </a:r>
          </a:p>
        </p:txBody>
      </p:sp>
    </p:spTree>
    <p:extLst>
      <p:ext uri="{BB962C8B-B14F-4D97-AF65-F5344CB8AC3E}">
        <p14:creationId xmlns:p14="http://schemas.microsoft.com/office/powerpoint/2010/main" val="2231077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44949" y="700415"/>
            <a:ext cx="5666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rgbClr val="0000FF"/>
                </a:solidFill>
                <a:ea typeface="Times New Roman" charset="0"/>
                <a:cs typeface="Times New Roman" charset="0"/>
              </a:rPr>
              <a:t>Initial condition from the HIJING1.0 model: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6" y="1233815"/>
            <a:ext cx="10041779" cy="590041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5B1EEDA-23BA-6DB1-2CCD-55D4FC708DF5}"/>
              </a:ext>
            </a:extLst>
          </p:cNvPr>
          <p:cNvSpPr/>
          <p:nvPr/>
        </p:nvSpPr>
        <p:spPr>
          <a:xfrm>
            <a:off x="1381126" y="-28575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0" dirty="0">
                <a:solidFill>
                  <a:srgbClr val="000099"/>
                </a:solidFill>
                <a:latin typeface="Times" charset="0"/>
              </a:rPr>
              <a:t>Improvement with modern PDFs of nuclei</a:t>
            </a:r>
            <a:endParaRPr lang="zh-CN" altLang="en-US" sz="2800">
              <a:solidFill>
                <a:srgbClr val="000099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2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4505325" y="1316197"/>
                <a:ext cx="5257801" cy="13247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600" b="0" dirty="0">
                    <a:ea typeface="Times New Roman" charset="0"/>
                    <a:cs typeface="Times New Roman" charset="0"/>
                  </a:rPr>
                  <a:t>We determine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  <m:r>
                      <a:rPr kumimoji="1" lang="en-US" altLang="zh-CN" sz="2600" b="0" i="1" baseline="-250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0</m:t>
                    </m:r>
                  </m:oMath>
                </a14:m>
                <a:r>
                  <a:rPr lang="en-US" altLang="zh-CN" sz="2600" b="0" dirty="0">
                    <a:solidFill>
                      <a:srgbClr val="0000FF"/>
                    </a:solidFill>
                  </a:rPr>
                  <a:t> &amp;</a:t>
                </a:r>
                <a:r>
                  <a:rPr lang="zh-CN" altLang="en-US" sz="2600" b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600" b="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altLang="zh-CN" sz="2600" b="0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𝑠𝑜𝑓𝑡</m:t>
                        </m:r>
                      </m:sub>
                    </m:sSub>
                  </m:oMath>
                </a14:m>
                <a:r>
                  <a:rPr lang="en-US" altLang="zh-CN" sz="2600" b="0" dirty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600" b="0" dirty="0">
                    <a:ea typeface="Times New Roman" charset="0"/>
                    <a:cs typeface="Times New Roman" charset="0"/>
                  </a:rPr>
                  <a:t>at different energies (4, ~10</a:t>
                </a:r>
                <a:r>
                  <a:rPr lang="en-US" altLang="zh-CN" sz="2600" b="0" baseline="30000" dirty="0">
                    <a:ea typeface="Times New Roman" charset="0"/>
                    <a:cs typeface="Times New Roman" charset="0"/>
                  </a:rPr>
                  <a:t>5</a:t>
                </a:r>
                <a:r>
                  <a:rPr lang="en-US" altLang="zh-CN" sz="2600" b="0" dirty="0">
                    <a:ea typeface="Times New Roman" charset="0"/>
                    <a:cs typeface="Times New Roman" charset="0"/>
                  </a:rPr>
                  <a:t>) GeV by fitting</a:t>
                </a:r>
                <a:r>
                  <a:rPr lang="zh-CN" altLang="en-US" sz="2600" b="0"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600" b="0" dirty="0">
                    <a:ea typeface="Times New Roman" charset="0"/>
                    <a:cs typeface="Times New Roman" charset="0"/>
                  </a:rPr>
                  <a:t>data on </a:t>
                </a:r>
                <a:r>
                  <a:rPr kumimoji="1" lang="en-US" altLang="zh-CN" sz="2600" b="0" dirty="0"/>
                  <a:t>total</a:t>
                </a:r>
                <a:r>
                  <a:rPr kumimoji="1" lang="zh-CN" altLang="en-US" sz="2600" b="0"/>
                  <a:t> </a:t>
                </a:r>
                <a:r>
                  <a:rPr kumimoji="1" lang="en-US" altLang="zh-CN" sz="2600" b="0" dirty="0"/>
                  <a:t>and</a:t>
                </a:r>
                <a:r>
                  <a:rPr kumimoji="1" lang="zh-CN" altLang="en-US" sz="2600" b="0"/>
                  <a:t> </a:t>
                </a:r>
                <a:r>
                  <a:rPr kumimoji="1" lang="en-US" altLang="zh-CN" sz="2600" b="0" dirty="0"/>
                  <a:t>elastic</a:t>
                </a:r>
                <a:r>
                  <a:rPr kumimoji="1" lang="zh-CN" altLang="en-US" sz="2600" b="0"/>
                  <a:t> </a:t>
                </a:r>
                <a:r>
                  <a:rPr kumimoji="1" lang="en-US" altLang="zh-CN" sz="2600" b="0" i="1" dirty="0"/>
                  <a:t>pp</a:t>
                </a:r>
                <a:r>
                  <a:rPr kumimoji="1" lang="en-US" altLang="zh-CN" sz="2600" b="0" dirty="0"/>
                  <a:t> cross</a:t>
                </a:r>
                <a:r>
                  <a:rPr kumimoji="1" lang="zh-CN" altLang="en-US" sz="2600" b="0"/>
                  <a:t> </a:t>
                </a:r>
                <a:r>
                  <a:rPr kumimoji="1" lang="en-US" altLang="zh-CN" sz="2600" b="0" dirty="0"/>
                  <a:t>sections.</a:t>
                </a:r>
                <a:endParaRPr lang="en-US" altLang="zh-CN" sz="2600" b="0" dirty="0"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325" y="1316197"/>
                <a:ext cx="5257801" cy="1324722"/>
              </a:xfrm>
              <a:prstGeom prst="rect">
                <a:avLst/>
              </a:prstGeom>
              <a:blipFill>
                <a:blip r:embed="rId3"/>
                <a:stretch>
                  <a:fillRect l="-1928" t="-3810" r="-1928" b="-104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34C13E2-F612-FE4A-A39A-109553E3B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67" y="3095625"/>
            <a:ext cx="5135177" cy="41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8AB1B-9B55-C244-96DD-89E46AB76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0548"/>
            <a:ext cx="4299566" cy="4082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F6BFA9B-A52F-4548-9011-691DD7FF2EC5}"/>
                  </a:ext>
                </a:extLst>
              </p:cNvPr>
              <p:cNvSpPr/>
              <p:nvPr/>
            </p:nvSpPr>
            <p:spPr>
              <a:xfrm>
                <a:off x="621263" y="5381625"/>
                <a:ext cx="4324004" cy="1620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600" b="0" dirty="0">
                    <a:solidFill>
                      <a:schemeClr val="tx1"/>
                    </a:solidFill>
                    <a:ea typeface="Times New Roman" charset="0"/>
                    <a:cs typeface="Times New Roman" charset="0"/>
                  </a:rPr>
                  <a:t>→ </a:t>
                </a:r>
                <a14:m>
                  <m:oMath xmlns:m="http://schemas.openxmlformats.org/officeDocument/2006/math">
                    <m:r>
                      <a:rPr kumimoji="1"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  <m:r>
                      <a:rPr kumimoji="1" lang="en-US" altLang="zh-CN" sz="2600" b="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0</m:t>
                    </m:r>
                    <m:r>
                      <a:rPr kumimoji="1" lang="en-US" altLang="zh-CN" sz="2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   </m:t>
                    </m:r>
                    <m:r>
                      <m:rPr>
                        <m:sty m:val="p"/>
                      </m:rPr>
                      <a:rPr kumimoji="1" lang="en-US" altLang="zh-C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for</m:t>
                    </m:r>
                    <m:r>
                      <a:rPr kumimoji="1" lang="en-US" altLang="zh-C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kumimoji="1" lang="en-US" altLang="zh-C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𝑝𝑝</m:t>
                    </m:r>
                    <m:r>
                      <a:rPr kumimoji="1" lang="en-US" altLang="zh-C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zh-C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collisions</m:t>
                    </m:r>
                    <m:r>
                      <a:rPr kumimoji="1" lang="en-US" altLang="zh-C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 (</m:t>
                    </m:r>
                    <m:sSubSup>
                      <m:sSubSupPr>
                        <m:ctrlPr>
                          <a:rPr kumimoji="1" lang="en-US" altLang="zh-CN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0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𝑝𝑝</m:t>
                        </m:r>
                      </m:sup>
                    </m:sSubSup>
                    <m:r>
                      <a:rPr kumimoji="1"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en-US" sz="2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increases strongly with energy </a:t>
                </a:r>
              </a:p>
              <a:p>
                <a:r>
                  <a:rPr lang="en-US" sz="2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6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like in HIJING 2.0</a:t>
                </a:r>
                <a:r>
                  <a:rPr lang="en-US" sz="2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sz="20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Note: </a:t>
                </a:r>
                <a14:m>
                  <m:oMath xmlns:m="http://schemas.openxmlformats.org/officeDocument/2006/math">
                    <m:r>
                      <a:rPr kumimoji="1"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  <m:r>
                      <a:rPr kumimoji="1" lang="en-US" altLang="zh-CN" sz="2000" b="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0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=2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𝐺𝑒𝑉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/</m:t>
                    </m:r>
                    <m:r>
                      <a:rPr kumimoji="1"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𝑐</m:t>
                    </m:r>
                  </m:oMath>
                </a14:m>
                <a:r>
                  <a:rPr lang="en-US" sz="2000" b="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HIJING 1.0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F6BFA9B-A52F-4548-9011-691DD7FF2E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63" y="5381625"/>
                <a:ext cx="4324004" cy="1620380"/>
              </a:xfrm>
              <a:prstGeom prst="rect">
                <a:avLst/>
              </a:prstGeom>
              <a:blipFill>
                <a:blip r:embed="rId6"/>
                <a:stretch>
                  <a:fillRect l="-2339" t="-2326" r="-1462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CAE29DF3-948C-EBE1-0661-4027DE77D157}"/>
                  </a:ext>
                </a:extLst>
              </p:cNvPr>
              <p:cNvSpPr/>
              <p:nvPr/>
            </p:nvSpPr>
            <p:spPr>
              <a:xfrm>
                <a:off x="4124325" y="635306"/>
                <a:ext cx="5638801" cy="491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0" dirty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Fitting</a:t>
                </a:r>
                <a:r>
                  <a:rPr lang="zh-CN" altLang="en-US" b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𝑝</m:t>
                    </m:r>
                    <m:r>
                      <a:rPr kumimoji="1" lang="en-US" altLang="zh-CN" b="0" i="1" baseline="-25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charset="0"/>
                        <a:cs typeface="Times New Roman" charset="0"/>
                      </a:rPr>
                      <m:t>0</m:t>
                    </m:r>
                  </m:oMath>
                </a14:m>
                <a:r>
                  <a:rPr lang="en-US" altLang="zh-CN" b="0" dirty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 &amp;</a:t>
                </a:r>
                <a:r>
                  <a:rPr lang="zh-CN" altLang="en-US" b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l-GR" altLang="zh-CN" b="0" i="1" kern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kern="0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𝑠𝑜𝑓𝑡</m:t>
                        </m:r>
                      </m:sub>
                    </m:sSub>
                  </m:oMath>
                </a14:m>
                <a:r>
                  <a:rPr lang="en-US" altLang="zh-CN" b="0" dirty="0">
                    <a:solidFill>
                      <a:srgbClr val="0000FF"/>
                    </a:solidFill>
                    <a:ea typeface="Times New Roman" charset="0"/>
                    <a:cs typeface="Times New Roman" charset="0"/>
                  </a:rPr>
                  <a:t> in the HIJING1.0 model:</a:t>
                </a:r>
              </a:p>
            </p:txBody>
          </p:sp>
        </mc:Choice>
        <mc:Fallback xmlns="">
          <p:sp>
            <p:nvSpPr>
              <p:cNvPr id="3" name="矩形 8">
                <a:extLst>
                  <a:ext uri="{FF2B5EF4-FFF2-40B4-BE49-F238E27FC236}">
                    <a16:creationId xmlns:a16="http://schemas.microsoft.com/office/drawing/2014/main" id="{CAE29DF3-948C-EBE1-0661-4027DE77D1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635306"/>
                <a:ext cx="5638801" cy="491288"/>
              </a:xfrm>
              <a:prstGeom prst="rect">
                <a:avLst/>
              </a:prstGeom>
              <a:blipFill>
                <a:blip r:embed="rId7"/>
                <a:stretch>
                  <a:fillRect l="-1573" t="-75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2">
            <a:extLst>
              <a:ext uri="{FF2B5EF4-FFF2-40B4-BE49-F238E27FC236}">
                <a16:creationId xmlns:a16="http://schemas.microsoft.com/office/drawing/2014/main" id="{9D25877C-3C06-1DD9-87C7-C1D00819BA20}"/>
              </a:ext>
            </a:extLst>
          </p:cNvPr>
          <p:cNvSpPr/>
          <p:nvPr/>
        </p:nvSpPr>
        <p:spPr>
          <a:xfrm>
            <a:off x="1381126" y="-28575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0" dirty="0">
                <a:solidFill>
                  <a:srgbClr val="000099"/>
                </a:solidFill>
                <a:latin typeface="Times" charset="0"/>
              </a:rPr>
              <a:t>Improvement with modern PDFs of nuclei</a:t>
            </a:r>
            <a:endParaRPr lang="zh-CN" altLang="en-US" sz="2800">
              <a:solidFill>
                <a:srgbClr val="000099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921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9494B-C63A-4D69-83C4-4D667CBE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41" y="47625"/>
            <a:ext cx="7412767" cy="542545"/>
          </a:xfrm>
        </p:spPr>
        <p:txBody>
          <a:bodyPr/>
          <a:lstStyle/>
          <a:p>
            <a:r>
              <a:rPr lang="en-US" altLang="zh-CN" sz="2800" dirty="0">
                <a:solidFill>
                  <a:srgbClr val="000099"/>
                </a:solidFill>
              </a:rPr>
              <a:t>Improvement of heavy flavor productions</a:t>
            </a:r>
            <a:endParaRPr lang="zh-CN" altLang="en-US" sz="2800">
              <a:solidFill>
                <a:srgbClr val="0000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564293" y="1500902"/>
                <a:ext cx="4916246" cy="2585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 b="1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r>
                  <a:rPr lang="en-GB" sz="2800" b="0" dirty="0">
                    <a:solidFill>
                      <a:srgbClr val="0000FF"/>
                    </a:solidFill>
                    <a:latin typeface="Times" charset="0"/>
                  </a:rPr>
                  <a:t>			      </a:t>
                </a:r>
                <a:r>
                  <a:rPr lang="en-GB" altLang="zh-CN" sz="2800" b="0" dirty="0">
                    <a:solidFill>
                      <a:srgbClr val="0000FF"/>
                    </a:solidFill>
                    <a:latin typeface="Times" charset="0"/>
                  </a:rPr>
                  <a:t>cross section </a:t>
                </a:r>
                <a:endParaRPr lang="en-GB" sz="2800" b="0" dirty="0">
                  <a:solidFill>
                    <a:srgbClr val="0000FF"/>
                  </a:solidFill>
                  <a:latin typeface="Times" charset="0"/>
                </a:endParaRPr>
              </a:p>
              <a:p>
                <a:pPr>
                  <a:buClr>
                    <a:srgbClr val="000000"/>
                  </a:buClr>
                  <a:buSzPct val="100000"/>
                </a:pPr>
                <a:r>
                  <a:rPr lang="en-GB" sz="2800" b="0" dirty="0">
                    <a:solidFill>
                      <a:srgbClr val="0000FF"/>
                    </a:solidFill>
                    <a:latin typeface="Times" charset="0"/>
                  </a:rPr>
                  <a:t>in leading-order pQCD</a:t>
                </a:r>
              </a:p>
              <a:p>
                <a:pPr>
                  <a:buClr>
                    <a:srgbClr val="000000"/>
                  </a:buClr>
                  <a:buSzPct val="100000"/>
                </a:pPr>
                <a:r>
                  <a:rPr lang="en-GB" sz="2800" b="0" dirty="0">
                    <a:solidFill>
                      <a:srgbClr val="0000FF"/>
                    </a:solidFill>
                    <a:latin typeface="Times" charset="0"/>
                  </a:rPr>
                  <a:t>is divergent for massless g,</a:t>
                </a:r>
              </a:p>
              <a:p>
                <a:pPr>
                  <a:buClr>
                    <a:srgbClr val="000000"/>
                  </a:buClr>
                  <a:buSzPct val="100000"/>
                </a:pPr>
                <a:r>
                  <a:rPr lang="en-GB" sz="2800" b="0" dirty="0">
                    <a:solidFill>
                      <a:srgbClr val="0000FF"/>
                    </a:solidFill>
                    <a:latin typeface="Times" charset="0"/>
                  </a:rPr>
                  <a:t>so HIJING uses a </a:t>
                </a:r>
                <a14:m>
                  <m:oMath xmlns:m="http://schemas.openxmlformats.org/officeDocument/2006/math">
                    <m:r>
                      <a:rPr lang="en-US" altLang="zh-CN" sz="2800" smtClean="0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𝐦𝐢𝐧𝐢𝐣𝐞𝐭</m:t>
                    </m:r>
                    <m:r>
                      <a:rPr lang="en-US" altLang="zh-CN" sz="2800" smtClean="0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r>
                      <a:rPr lang="en-US" altLang="zh-CN" sz="2800" smtClean="0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𝐜𝐮𝐭𝐨𝐟𝐟</m:t>
                    </m:r>
                    <m:r>
                      <a:rPr lang="en-US" altLang="zh-CN" sz="2800" smtClean="0">
                        <a:solidFill>
                          <a:srgbClr val="0000FF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p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rgbClr val="0000FF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800" b="0" dirty="0">
                    <a:solidFill>
                      <a:srgbClr val="0000FF"/>
                    </a:solidFill>
                    <a:latin typeface="Times" charset="0"/>
                  </a:rPr>
                  <a:t>,</a:t>
                </a:r>
              </a:p>
              <a:p>
                <a:pPr>
                  <a:buClr>
                    <a:srgbClr val="000000"/>
                  </a:buClr>
                  <a:buSzPct val="100000"/>
                </a:pPr>
                <a:r>
                  <a:rPr lang="en-GB" sz="2800" b="0" dirty="0">
                    <a:solidFill>
                      <a:srgbClr val="0000FF"/>
                    </a:solidFill>
                    <a:latin typeface="Times" charset="0"/>
                  </a:rPr>
                  <a:t>but for minijets of ALL flavors.</a:t>
                </a:r>
              </a:p>
            </p:txBody>
          </p:sp>
        </mc:Choice>
        <mc:Fallback xmlns="">
          <p:sp>
            <p:nvSpPr>
              <p:cNvPr id="16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293" y="1500902"/>
                <a:ext cx="4916246" cy="2585323"/>
              </a:xfrm>
              <a:prstGeom prst="rect">
                <a:avLst/>
              </a:prstGeom>
              <a:blipFill>
                <a:blip r:embed="rId2"/>
                <a:stretch>
                  <a:fillRect l="-4381" t="-4412" b="-784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34" y="1531889"/>
            <a:ext cx="4916246" cy="177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403338"/>
              </p:ext>
            </p:extLst>
          </p:nvPr>
        </p:nvGraphicFramePr>
        <p:xfrm>
          <a:off x="564293" y="1571625"/>
          <a:ext cx="1333500" cy="430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3700" imgH="127000" progId="Equation.3">
                  <p:embed/>
                </p:oleObj>
              </mc:Choice>
              <mc:Fallback>
                <p:oleObj name="Equation" r:id="rId4" imgW="393700" imgH="127000" progId="Equation.3">
                  <p:embed/>
                  <p:pic>
                    <p:nvPicPr>
                      <p:cNvPr id="18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293" y="1571625"/>
                        <a:ext cx="1333500" cy="430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90524" y="4497714"/>
            <a:ext cx="9579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0" dirty="0">
                <a:solidFill>
                  <a:srgbClr val="660066"/>
                </a:solidFill>
              </a:rPr>
              <a:t>But heavy flavor production may NOT be subject to this cutoff</a:t>
            </a:r>
          </a:p>
          <a:p>
            <a:r>
              <a:rPr kumimoji="1" lang="en-US" altLang="zh-CN" sz="2800" b="0" dirty="0">
                <a:solidFill>
                  <a:srgbClr val="660066"/>
                </a:solidFill>
              </a:rPr>
              <a:t>due to heavy quark mass &gt;&gt; Λ</a:t>
            </a:r>
            <a:r>
              <a:rPr kumimoji="1" lang="en-US" altLang="zh-CN" sz="2800" b="0" baseline="-25000" dirty="0">
                <a:solidFill>
                  <a:srgbClr val="660066"/>
                </a:solidFill>
              </a:rPr>
              <a:t>QCD</a:t>
            </a:r>
            <a:r>
              <a:rPr kumimoji="1" lang="en-US" altLang="zh-CN" sz="2800" b="0" dirty="0">
                <a:solidFill>
                  <a:srgbClr val="660066"/>
                </a:solidFill>
              </a:rPr>
              <a:t>  	(e.g. in FONLL)</a:t>
            </a:r>
            <a:endParaRPr kumimoji="1" lang="zh-CN" altLang="en-US" sz="2800" b="0" baseline="-25000">
              <a:solidFill>
                <a:srgbClr val="66006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4444" y="6211668"/>
            <a:ext cx="76530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0" dirty="0">
                <a:solidFill>
                  <a:srgbClr val="0000FF"/>
                </a:solidFill>
              </a:rPr>
              <a:t>1) So we now remove the p</a:t>
            </a:r>
            <a:r>
              <a:rPr kumimoji="1" lang="en-US" altLang="zh-CN" sz="2800" b="0" baseline="-25000" dirty="0">
                <a:solidFill>
                  <a:srgbClr val="0000FF"/>
                </a:solidFill>
              </a:rPr>
              <a:t>0</a:t>
            </a:r>
            <a:r>
              <a:rPr kumimoji="1" lang="en-US" altLang="zh-CN" sz="2800" b="0" dirty="0">
                <a:solidFill>
                  <a:srgbClr val="0000FF"/>
                </a:solidFill>
              </a:rPr>
              <a:t> cut on HF productions </a:t>
            </a:r>
          </a:p>
          <a:p>
            <a:r>
              <a:rPr kumimoji="1" lang="en-US" altLang="zh-CN" b="0" dirty="0">
                <a:solidFill>
                  <a:srgbClr val="0000FF"/>
                </a:solidFill>
              </a:rPr>
              <a:t>in the two-component model HIJING &amp; AMPT.</a:t>
            </a:r>
            <a:endParaRPr kumimoji="1" lang="zh-CN" altLang="en-US" b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00815F-3209-2D4D-BC80-EF8676B881F6}"/>
                  </a:ext>
                </a:extLst>
              </p:cNvPr>
              <p:cNvSpPr txBox="1"/>
              <p:nvPr/>
            </p:nvSpPr>
            <p:spPr>
              <a:xfrm>
                <a:off x="1990725" y="5547488"/>
                <a:ext cx="5800819" cy="585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charset="0"/>
                      </a:rPr>
                      <m:t>𝑔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charset="0"/>
                      </a:rPr>
                      <m:t>+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charset="0"/>
                      </a:rPr>
                      <m:t>𝑔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charset="0"/>
                      </a:rPr>
                      <m:t>,</m:t>
                    </m:r>
                  </m:oMath>
                </a14:m>
                <a:r>
                  <a:rPr lang="en-US" sz="3200" b="0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sz="3200" b="0" i="1" smtClean="0">
                        <a:latin typeface="Cambria Math" panose="02040503050406030204" pitchFamily="18" charset="0"/>
                        <a:ea typeface="Cambria Math" charset="0"/>
                      </a:rPr>
                      <m:t>𝑞</m:t>
                    </m:r>
                    <m:r>
                      <a:rPr kumimoji="1" lang="en-US" altLang="zh-CN" sz="3200" b="0" i="1">
                        <a:latin typeface="Cambria Math" panose="02040503050406030204" pitchFamily="18" charset="0"/>
                        <a:ea typeface="Cambria Math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en-US" altLang="zh-CN" sz="3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kumimoji="1" lang="en-US" altLang="zh-CN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kumimoji="1" lang="en-US" altLang="zh-CN" sz="32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en-US" altLang="zh-CN" sz="3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3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kumimoji="1" lang="en-US" altLang="zh-CN" sz="3200" b="0" i="1">
                        <a:latin typeface="Cambria Math" panose="02040503050406030204" pitchFamily="18" charset="0"/>
                        <a:ea typeface="Cambria Math" charset="0"/>
                      </a:rPr>
                      <m:t>,</m:t>
                    </m:r>
                  </m:oMath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00815F-3209-2D4D-BC80-EF8676B88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725" y="5547488"/>
                <a:ext cx="5800819" cy="585930"/>
              </a:xfrm>
              <a:prstGeom prst="rect">
                <a:avLst/>
              </a:prstGeom>
              <a:blipFill>
                <a:blip r:embed="rId7"/>
                <a:stretch>
                  <a:fillRect l="-873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BAE3490-F4FD-BEBC-5A1B-2F5129B9869C}"/>
              </a:ext>
            </a:extLst>
          </p:cNvPr>
          <p:cNvSpPr txBox="1"/>
          <p:nvPr/>
        </p:nvSpPr>
        <p:spPr>
          <a:xfrm>
            <a:off x="6246790" y="733287"/>
            <a:ext cx="356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L. Zheng et al., PRC 101 (2020) </a:t>
            </a:r>
          </a:p>
        </p:txBody>
      </p:sp>
    </p:spTree>
    <p:extLst>
      <p:ext uri="{BB962C8B-B14F-4D97-AF65-F5344CB8AC3E}">
        <p14:creationId xmlns:p14="http://schemas.microsoft.com/office/powerpoint/2010/main" val="423351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C4AC3B8-9538-924E-AA45-1D8F6B670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22" y="3171825"/>
            <a:ext cx="5120503" cy="3807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F74AC0-C23A-4645-B74B-0A7D9CC6C1E2}"/>
              </a:ext>
            </a:extLst>
          </p:cNvPr>
          <p:cNvSpPr txBox="1"/>
          <p:nvPr/>
        </p:nvSpPr>
        <p:spPr>
          <a:xfrm>
            <a:off x="104314" y="3324225"/>
            <a:ext cx="481958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0" dirty="0">
                <a:solidFill>
                  <a:srgbClr val="0000FF"/>
                </a:solidFill>
              </a:rPr>
              <a:t>2) We now include HF in </a:t>
            </a:r>
            <a:r>
              <a:rPr lang="el-GR" altLang="zh-CN" sz="2800" b="0" dirty="0">
                <a:solidFill>
                  <a:srgbClr val="0000FF"/>
                </a:solidFill>
              </a:rPr>
              <a:t>σ</a:t>
            </a:r>
            <a:r>
              <a:rPr lang="en-US" altLang="zh-CN" sz="2800" b="0" baseline="-25000" dirty="0">
                <a:solidFill>
                  <a:srgbClr val="0000FF"/>
                </a:solidFill>
              </a:rPr>
              <a:t>jet</a:t>
            </a:r>
            <a:r>
              <a:rPr lang="en-US" altLang="zh-CN" sz="2800" b="0" dirty="0">
                <a:solidFill>
                  <a:srgbClr val="0000FF"/>
                </a:solidFill>
              </a:rPr>
              <a:t>:</a:t>
            </a:r>
          </a:p>
          <a:p>
            <a:endParaRPr lang="en-US" sz="2800" b="0" dirty="0">
              <a:solidFill>
                <a:srgbClr val="0000FF"/>
              </a:solidFill>
            </a:endParaRPr>
          </a:p>
          <a:p>
            <a:endParaRPr lang="en-US" altLang="zh-CN" sz="2800" b="0" dirty="0">
              <a:solidFill>
                <a:srgbClr val="0000FF"/>
              </a:solidFill>
            </a:endParaRPr>
          </a:p>
          <a:p>
            <a:r>
              <a:rPr lang="en-US" altLang="zh-CN" sz="2800" b="0" dirty="0">
                <a:solidFill>
                  <a:srgbClr val="0000FF"/>
                </a:solidFill>
              </a:rPr>
              <a:t>  sizable effect above a few TeV.</a:t>
            </a:r>
          </a:p>
          <a:p>
            <a:endParaRPr lang="en-US" altLang="zh-CN" sz="2800" b="0" dirty="0">
              <a:solidFill>
                <a:srgbClr val="0000FF"/>
              </a:solidFill>
            </a:endParaRPr>
          </a:p>
          <a:p>
            <a:r>
              <a:rPr lang="en-US" altLang="zh-CN" sz="2800" b="0" dirty="0">
                <a:solidFill>
                  <a:srgbClr val="0000FF"/>
                </a:solidFill>
              </a:rPr>
              <a:t>3) We also make correction </a:t>
            </a:r>
          </a:p>
          <a:p>
            <a:r>
              <a:rPr lang="en-US" altLang="zh-CN" sz="2800" b="0" dirty="0">
                <a:solidFill>
                  <a:srgbClr val="0000FF"/>
                </a:solidFill>
              </a:rPr>
              <a:t>     of factor of ½ </a:t>
            </a:r>
          </a:p>
          <a:p>
            <a:r>
              <a:rPr lang="en-US" altLang="zh-CN" sz="2800" b="0" dirty="0">
                <a:solidFill>
                  <a:srgbClr val="0000FF"/>
                </a:solidFill>
              </a:rPr>
              <a:t>     for certain </a:t>
            </a:r>
            <a:r>
              <a:rPr lang="el-GR" altLang="zh-CN" sz="2800" b="0" dirty="0">
                <a:solidFill>
                  <a:srgbClr val="0000FF"/>
                </a:solidFill>
              </a:rPr>
              <a:t>σ</a:t>
            </a:r>
            <a:r>
              <a:rPr lang="en-US" altLang="zh-CN" sz="2800" b="0" baseline="-25000" dirty="0">
                <a:solidFill>
                  <a:srgbClr val="0000FF"/>
                </a:solidFill>
              </a:rPr>
              <a:t>jet </a:t>
            </a:r>
            <a:r>
              <a:rPr lang="en-US" altLang="zh-CN" sz="2800" b="0" dirty="0">
                <a:solidFill>
                  <a:srgbClr val="0000FF"/>
                </a:solidFill>
              </a:rPr>
              <a:t>channels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2195B-C00F-BC43-8ED3-07A2DAE413E7}"/>
              </a:ext>
            </a:extLst>
          </p:cNvPr>
          <p:cNvSpPr txBox="1"/>
          <p:nvPr/>
        </p:nvSpPr>
        <p:spPr>
          <a:xfrm>
            <a:off x="399805" y="866128"/>
            <a:ext cx="8982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800" b="0" dirty="0">
                <a:solidFill>
                  <a:srgbClr val="0432FF"/>
                </a:solidFill>
              </a:rPr>
              <a:t>σ</a:t>
            </a:r>
            <a:r>
              <a:rPr lang="en-US" altLang="zh-CN" sz="2800" b="0" baseline="-25000" dirty="0">
                <a:solidFill>
                  <a:srgbClr val="0432FF"/>
                </a:solidFill>
              </a:rPr>
              <a:t>jet</a:t>
            </a:r>
            <a:r>
              <a:rPr lang="en-US" altLang="zh-CN" sz="2800" b="0" dirty="0">
                <a:solidFill>
                  <a:srgbClr val="0432FF"/>
                </a:solidFill>
              </a:rPr>
              <a:t> </a:t>
            </a:r>
            <a:r>
              <a:rPr lang="en-US" altLang="zh-CN" sz="2800" b="0" dirty="0"/>
              <a:t>in the HIJING model</a:t>
            </a:r>
          </a:p>
          <a:p>
            <a:r>
              <a:rPr lang="en-US" altLang="zh-CN" sz="2800" b="0" dirty="0"/>
              <a:t>    currently only includes light flavor (LF: u/d/s) minijets,</a:t>
            </a:r>
          </a:p>
          <a:p>
            <a:r>
              <a:rPr lang="en-US" altLang="zh-CN" sz="2800" b="0" dirty="0"/>
              <a:t>then HF &amp; LF minijets are generated according to </a:t>
            </a:r>
          </a:p>
          <a:p>
            <a:r>
              <a:rPr lang="en-US" altLang="zh-CN" sz="2800" b="0" dirty="0"/>
              <a:t>    their relative cross sections.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453844-B3A0-A049-86ED-C828E394B617}"/>
                  </a:ext>
                </a:extLst>
              </p:cNvPr>
              <p:cNvSpPr txBox="1"/>
              <p:nvPr/>
            </p:nvSpPr>
            <p:spPr>
              <a:xfrm>
                <a:off x="1152525" y="3978541"/>
                <a:ext cx="2563555" cy="595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𝑗𝑒𝑡</m:t>
                        </m:r>
                      </m:sub>
                    </m:sSub>
                  </m:oMath>
                </a14:m>
                <a:r>
                  <a:rPr lang="en-US" sz="2800" dirty="0"/>
                  <a:t>=</a:t>
                </a:r>
                <a:r>
                  <a:rPr kumimoji="1" lang="en-US" altLang="zh-CN" sz="28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800" b="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sz="2800" b="0" i="1">
                            <a:latin typeface="Cambria Math" panose="02040503050406030204" pitchFamily="18" charset="0"/>
                          </a:rPr>
                          <m:t>𝑗𝑒𝑡</m:t>
                        </m:r>
                      </m:sub>
                      <m:sup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</a:rPr>
                          <m:t>𝐿𝐹</m:t>
                        </m:r>
                      </m:sup>
                    </m:sSubSup>
                  </m:oMath>
                </a14:m>
                <a:r>
                  <a:rPr lang="en-US" sz="2800" dirty="0"/>
                  <a:t>+</a:t>
                </a:r>
                <a:r>
                  <a:rPr kumimoji="1" lang="en-US" altLang="zh-CN" sz="2800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2800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p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𝐻𝐹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8453844-B3A0-A049-86ED-C828E394B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525" y="3978541"/>
                <a:ext cx="2563555" cy="595548"/>
              </a:xfrm>
              <a:prstGeom prst="rect">
                <a:avLst/>
              </a:prstGeom>
              <a:blipFill>
                <a:blip r:embed="rId4"/>
                <a:stretch>
                  <a:fillRect t="-8511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0A8DFEE7-FD13-470D-3803-885A713E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41" y="47625"/>
            <a:ext cx="7412767" cy="542545"/>
          </a:xfrm>
        </p:spPr>
        <p:txBody>
          <a:bodyPr/>
          <a:lstStyle/>
          <a:p>
            <a:r>
              <a:rPr lang="en-US" altLang="zh-CN" sz="2800" dirty="0">
                <a:solidFill>
                  <a:srgbClr val="000099"/>
                </a:solidFill>
              </a:rPr>
              <a:t>Improvement of heavy flavor productions</a:t>
            </a:r>
            <a:endParaRPr lang="zh-CN" altLang="en-US" sz="2800">
              <a:solidFill>
                <a:srgbClr val="0000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A0F3D-07EE-3954-B49D-A3D210747C6B}"/>
              </a:ext>
            </a:extLst>
          </p:cNvPr>
          <p:cNvSpPr txBox="1"/>
          <p:nvPr/>
        </p:nvSpPr>
        <p:spPr>
          <a:xfrm>
            <a:off x="3110670" y="6857970"/>
            <a:ext cx="356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L. Zheng et al., PRC 101 (2020) </a:t>
            </a:r>
          </a:p>
        </p:txBody>
      </p:sp>
    </p:spTree>
    <p:extLst>
      <p:ext uri="{BB962C8B-B14F-4D97-AF65-F5344CB8AC3E}">
        <p14:creationId xmlns:p14="http://schemas.microsoft.com/office/powerpoint/2010/main" val="275045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124326" y="504825"/>
            <a:ext cx="1828797" cy="34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3200" b="0" dirty="0">
                <a:solidFill>
                  <a:srgbClr val="000090"/>
                </a:solidFill>
                <a:latin typeface="Times" charset="0"/>
              </a:rPr>
              <a:t>Outline</a:t>
            </a:r>
            <a:endParaRPr lang="en-GB" sz="3600" b="0" dirty="0">
              <a:solidFill>
                <a:srgbClr val="000090"/>
              </a:solidFill>
              <a:latin typeface="Time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23925" y="2257425"/>
            <a:ext cx="89154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22313" algn="l"/>
                <a:tab pos="1446213" algn="l"/>
                <a:tab pos="2170113" algn="l"/>
                <a:tab pos="2894013" algn="l"/>
                <a:tab pos="3617913" algn="l"/>
                <a:tab pos="4343400" algn="l"/>
                <a:tab pos="5065713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r>
              <a:rPr lang="en-GB" sz="2800" b="0" dirty="0">
                <a:solidFill>
                  <a:srgbClr val="000099"/>
                </a:solidFill>
                <a:latin typeface="Times" charset="0"/>
              </a:rPr>
              <a:t>A</a:t>
            </a:r>
            <a:r>
              <a:rPr lang="en-US" sz="2800" b="0" dirty="0">
                <a:solidFill>
                  <a:srgbClr val="000099"/>
                </a:solidFill>
              </a:rPr>
              <a:t> Multi-phase Transport (AMPT) Model</a:t>
            </a:r>
          </a:p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endParaRPr lang="en-US" sz="2800" b="0" dirty="0">
              <a:solidFill>
                <a:srgbClr val="000099"/>
              </a:solidFill>
              <a:latin typeface="Times" charset="0"/>
            </a:endParaRPr>
          </a:p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A baryon stopping puzzle</a:t>
            </a:r>
            <a:endParaRPr lang="en-GB" sz="2800" b="0" dirty="0">
              <a:solidFill>
                <a:srgbClr val="000099"/>
              </a:solidFill>
              <a:latin typeface="Times" charset="0"/>
            </a:endParaRPr>
          </a:p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endParaRPr lang="en-GB" sz="2800" b="0" dirty="0">
              <a:solidFill>
                <a:srgbClr val="000099"/>
              </a:solidFill>
              <a:latin typeface="Times" charset="0"/>
            </a:endParaRPr>
          </a:p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r>
              <a:rPr lang="en-GB" sz="2800" b="0" dirty="0">
                <a:solidFill>
                  <a:srgbClr val="000099"/>
                </a:solidFill>
                <a:latin typeface="Times" charset="0"/>
              </a:rPr>
              <a:t>Some results of p+O collisions from AMPT</a:t>
            </a:r>
          </a:p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endParaRPr lang="en-GB" sz="2800" b="0" dirty="0">
              <a:solidFill>
                <a:srgbClr val="000099"/>
              </a:solidFill>
              <a:latin typeface="Times" charset="0"/>
            </a:endParaRPr>
          </a:p>
          <a:p>
            <a:pPr marL="514350" indent="-514350">
              <a:buClr>
                <a:srgbClr val="000000"/>
              </a:buClr>
              <a:buSzPct val="100000"/>
              <a:buFont typeface="+mj-lt"/>
              <a:buAutoNum type="arabicParenR"/>
            </a:pPr>
            <a:r>
              <a:rPr lang="en-GB" sz="2800" b="0" dirty="0">
                <a:solidFill>
                  <a:srgbClr val="000099"/>
                </a:solidFill>
                <a:latin typeface="Times" charset="0"/>
              </a:rPr>
              <a:t>Summary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F562F5-E32F-4866-9287-3F434DDBD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32" y="1240132"/>
            <a:ext cx="6824893" cy="494005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01283D-2774-432F-B637-DCA878318D0B}"/>
              </a:ext>
            </a:extLst>
          </p:cNvPr>
          <p:cNvSpPr txBox="1"/>
          <p:nvPr/>
        </p:nvSpPr>
        <p:spPr>
          <a:xfrm>
            <a:off x="1375194" y="6162496"/>
            <a:ext cx="7664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25" indent="-314925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rgbClr val="006600"/>
                </a:solidFill>
              </a:rPr>
              <a:t>Old/public AMPT charm yield </a:t>
            </a:r>
            <a:r>
              <a:rPr lang="en-US" altLang="zh-CN" dirty="0">
                <a:solidFill>
                  <a:srgbClr val="006600"/>
                </a:solidFill>
              </a:rPr>
              <a:t>&lt;&lt;</a:t>
            </a:r>
            <a:r>
              <a:rPr lang="en-US" altLang="zh-CN" b="0" dirty="0">
                <a:solidFill>
                  <a:srgbClr val="006600"/>
                </a:solidFill>
              </a:rPr>
              <a:t> data</a:t>
            </a:r>
          </a:p>
          <a:p>
            <a:pPr marL="314925" indent="-314925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rgbClr val="006600"/>
                </a:solidFill>
              </a:rPr>
              <a:t>Removing </a:t>
            </a:r>
            <a:r>
              <a:rPr lang="en-US" altLang="zh-CN" b="0" dirty="0">
                <a:solidFill>
                  <a:srgbClr val="0432FF"/>
                </a:solidFill>
              </a:rPr>
              <a:t>p</a:t>
            </a:r>
            <a:r>
              <a:rPr lang="en-US" altLang="zh-CN" b="0" baseline="-25000" dirty="0">
                <a:solidFill>
                  <a:srgbClr val="0432FF"/>
                </a:solidFill>
              </a:rPr>
              <a:t>0</a:t>
            </a:r>
            <a:r>
              <a:rPr lang="en-US" altLang="zh-CN" b="0" dirty="0">
                <a:solidFill>
                  <a:srgbClr val="006600"/>
                </a:solidFill>
              </a:rPr>
              <a:t> greatly enhances charm yield</a:t>
            </a:r>
          </a:p>
          <a:p>
            <a:pPr marL="314925" indent="-314925">
              <a:buFont typeface="Arial" panose="020B0604020202020204" pitchFamily="34" charset="0"/>
              <a:buChar char="•"/>
            </a:pPr>
            <a:r>
              <a:rPr lang="en-US" altLang="zh-CN" b="0" dirty="0">
                <a:solidFill>
                  <a:srgbClr val="006600"/>
                </a:solidFill>
              </a:rPr>
              <a:t>Updated AMPT model well describes the world data</a:t>
            </a:r>
            <a:endParaRPr lang="zh-CN" altLang="en-US" b="0">
              <a:solidFill>
                <a:srgbClr val="006600"/>
              </a:solidFill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C462C77-FCC8-433D-A3A8-F59765255CBE}"/>
              </a:ext>
            </a:extLst>
          </p:cNvPr>
          <p:cNvSpPr txBox="1">
            <a:spLocks/>
          </p:cNvSpPr>
          <p:nvPr/>
        </p:nvSpPr>
        <p:spPr>
          <a:xfrm>
            <a:off x="619125" y="684917"/>
            <a:ext cx="5562600" cy="448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600" b="0" dirty="0">
                <a:solidFill>
                  <a:srgbClr val="0000FF"/>
                </a:solidFill>
              </a:rPr>
              <a:t>Charm quark yields in </a:t>
            </a:r>
            <a:r>
              <a:rPr lang="en-US" altLang="zh-CN" sz="2600" b="0" i="1" dirty="0">
                <a:solidFill>
                  <a:srgbClr val="0000FF"/>
                </a:solidFill>
              </a:rPr>
              <a:t>pp</a:t>
            </a:r>
            <a:r>
              <a:rPr lang="en-US" altLang="zh-CN" sz="2600" b="0" dirty="0">
                <a:solidFill>
                  <a:srgbClr val="0000FF"/>
                </a:solidFill>
              </a:rPr>
              <a:t> collisions:</a:t>
            </a:r>
            <a:endParaRPr lang="zh-CN" altLang="en-US" sz="2600" b="0">
              <a:solidFill>
                <a:srgbClr val="0000FF"/>
              </a:solidFill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3234BDC-82E6-43E3-860B-42AB6A76B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41" y="47625"/>
            <a:ext cx="7412767" cy="542545"/>
          </a:xfrm>
        </p:spPr>
        <p:txBody>
          <a:bodyPr/>
          <a:lstStyle/>
          <a:p>
            <a:r>
              <a:rPr lang="en-US" altLang="zh-CN" sz="2800" dirty="0">
                <a:solidFill>
                  <a:srgbClr val="000099"/>
                </a:solidFill>
              </a:rPr>
              <a:t>Improvement of heavy flavor productions</a:t>
            </a:r>
            <a:endParaRPr lang="zh-CN" altLang="en-US" sz="28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9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C641-E0C1-6C28-B1F2-50B774D7A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7A1541-2368-9F42-1A3A-21CC5C40BD47}"/>
              </a:ext>
            </a:extLst>
          </p:cNvPr>
          <p:cNvSpPr txBox="1"/>
          <p:nvPr/>
        </p:nvSpPr>
        <p:spPr>
          <a:xfrm>
            <a:off x="2447925" y="-7721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2) 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A baryon stopping puzzle</a:t>
            </a:r>
            <a:endParaRPr lang="en-GB" sz="2800" b="0" i="1" dirty="0">
              <a:solidFill>
                <a:srgbClr val="0000FF"/>
              </a:solidFill>
              <a:latin typeface="Times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A11061-C95F-2D76-84B5-6C1C062903CA}"/>
                  </a:ext>
                </a:extLst>
              </p:cNvPr>
              <p:cNvSpPr txBox="1"/>
              <p:nvPr/>
            </p:nvSpPr>
            <p:spPr>
              <a:xfrm>
                <a:off x="390526" y="581025"/>
                <a:ext cx="88392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both versions of AMPT,  the initial baryon stopping is described by </a:t>
                </a:r>
                <a:r>
                  <a:rPr lang="en-GB" altLang="en-US" b="0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HIJING</a:t>
                </a:r>
                <a:r>
                  <a:rPr lang="en-GB" b="0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1.0  </a:t>
                </a:r>
                <a:r>
                  <a:rPr lang="en-GB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the Lund string fragmentation in PYTHIA.</a:t>
                </a:r>
              </a:p>
              <a:p>
                <a:endParaRPr lang="en-GB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have more freedom for adjusting the baryon stopping </a:t>
                </a:r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AMPT</a:t>
                </a:r>
                <a:r>
                  <a:rPr lang="en-GB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en-GB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</a:t>
                </a:r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included the </a:t>
                </a:r>
                <a:r>
                  <a:rPr lang="en-US" b="0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popcorn mechanism</a:t>
                </a:r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introduces 2 additional baryon-antibaryon production channels:</a:t>
                </a:r>
              </a:p>
              <a:p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b="0" dirty="0">
                    <a:cs typeface="Times New Roman" panose="02020603050405020304" pitchFamily="18" charset="0"/>
                  </a:rPr>
                  <a:t> </a:t>
                </a:r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acc>
                      <m:accPr>
                        <m:chr m:val="̅"/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b="0" dirty="0">
                    <a:cs typeface="Times New Roman" panose="02020603050405020304" pitchFamily="18" charset="0"/>
                  </a:rPr>
                  <a:t> </a:t>
                </a:r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configurations</a:t>
                </a: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b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7A11061-C95F-2D76-84B5-6C1C06290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6" y="581025"/>
                <a:ext cx="8839200" cy="2677656"/>
              </a:xfrm>
              <a:prstGeom prst="rect">
                <a:avLst/>
              </a:prstGeom>
              <a:blipFill>
                <a:blip r:embed="rId3"/>
                <a:stretch>
                  <a:fillRect l="-1004" t="-1887" r="-430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52E2BF83-2243-8CD5-47B9-6D647D4AB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836" y="3456480"/>
            <a:ext cx="3109853" cy="2927350"/>
          </a:xfrm>
          <a:prstGeom prst="rect">
            <a:avLst/>
          </a:prstGeom>
        </p:spPr>
      </p:pic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2D9C687B-EA1C-F8D3-7B29-3179EAF16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5" y="3456480"/>
            <a:ext cx="3109854" cy="29919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9C002D-F160-5129-310C-B1428AB12438}"/>
              </a:ext>
            </a:extLst>
          </p:cNvPr>
          <p:cNvSpPr txBox="1"/>
          <p:nvPr/>
        </p:nvSpPr>
        <p:spPr>
          <a:xfrm>
            <a:off x="1076325" y="690596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popcorn mechanism can help but is often not enough.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4B85D1-CB71-4EEF-2799-B03B0129B95C}"/>
              </a:ext>
            </a:extLst>
          </p:cNvPr>
          <p:cNvSpPr txBox="1"/>
          <p:nvPr/>
        </p:nvSpPr>
        <p:spPr>
          <a:xfrm>
            <a:off x="5822581" y="6440324"/>
            <a:ext cx="3536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>
                <a:solidFill>
                  <a:srgbClr val="000099"/>
                </a:solidFill>
                <a:effectLst/>
                <a:latin typeface="Times"/>
              </a:rPr>
              <a:t>pp </a:t>
            </a:r>
            <a:r>
              <a:rPr lang="en-US" sz="2000" b="0" dirty="0">
                <a:solidFill>
                  <a:srgbClr val="000099"/>
                </a:solidFill>
                <a:effectLst/>
                <a:latin typeface="Times"/>
              </a:rPr>
              <a:t>collisions at P</a:t>
            </a:r>
            <a:r>
              <a:rPr lang="en-US" sz="2000" b="0" baseline="-25000" dirty="0">
                <a:solidFill>
                  <a:srgbClr val="000099"/>
                </a:solidFill>
                <a:effectLst/>
                <a:latin typeface="Times"/>
              </a:rPr>
              <a:t>lab</a:t>
            </a:r>
            <a:r>
              <a:rPr lang="en-US" sz="2000" b="0" dirty="0">
                <a:solidFill>
                  <a:srgbClr val="000099"/>
                </a:solidFill>
                <a:effectLst/>
                <a:latin typeface="Times"/>
              </a:rPr>
              <a:t> </a:t>
            </a:r>
            <a:r>
              <a:rPr lang="en-US" sz="2000" b="0" dirty="0">
                <a:solidFill>
                  <a:srgbClr val="000099"/>
                </a:solidFill>
                <a:effectLst/>
                <a:latin typeface="MTSY"/>
              </a:rPr>
              <a:t>= </a:t>
            </a:r>
            <a:r>
              <a:rPr lang="en-US" sz="2000" b="0" dirty="0">
                <a:solidFill>
                  <a:srgbClr val="000099"/>
                </a:solidFill>
                <a:effectLst/>
                <a:latin typeface="Times"/>
              </a:rPr>
              <a:t>400 GeV</a:t>
            </a:r>
            <a:r>
              <a:rPr lang="en-US" sz="2000" b="0" dirty="0">
                <a:solidFill>
                  <a:srgbClr val="000099"/>
                </a:solidFill>
                <a:effectLst/>
                <a:latin typeface="MTMI"/>
              </a:rPr>
              <a:t>/c</a:t>
            </a:r>
            <a:endParaRPr lang="en-US" sz="2800" b="0" dirty="0">
              <a:solidFill>
                <a:srgbClr val="000099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5B35B8-D6D3-563E-0329-032AE4B7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6383081"/>
            <a:ext cx="2909899" cy="39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 b="0" dirty="0">
                <a:solidFill>
                  <a:srgbClr val="008000"/>
                </a:solidFill>
              </a:rPr>
              <a:t>ZWL et al. PRC 72 (2005)</a:t>
            </a:r>
          </a:p>
        </p:txBody>
      </p:sp>
    </p:spTree>
    <p:extLst>
      <p:ext uri="{BB962C8B-B14F-4D97-AF65-F5344CB8AC3E}">
        <p14:creationId xmlns:p14="http://schemas.microsoft.com/office/powerpoint/2010/main" val="2486906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9374E-67DC-9EBD-F515-FC0CA4797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7EDF53A-D8E0-CAC6-5DB2-7AE72BF3C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93" y="3069961"/>
            <a:ext cx="4038600" cy="3936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CE3035-BD3F-3C55-07C0-9BC50E351036}"/>
              </a:ext>
            </a:extLst>
          </p:cNvPr>
          <p:cNvSpPr txBox="1"/>
          <p:nvPr/>
        </p:nvSpPr>
        <p:spPr>
          <a:xfrm>
            <a:off x="1914525" y="748197"/>
            <a:ext cx="6934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Times"/>
              </a:rPr>
              <a:t>Baryon stopping in the AMPT-default model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heavy ion collisions are often reasonable,</a:t>
            </a:r>
          </a:p>
          <a:p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but good comparisons at large rapidities are limited.</a:t>
            </a:r>
            <a:endParaRPr lang="en-US" b="0" dirty="0">
              <a:effectLst/>
              <a:latin typeface="Times"/>
            </a:endParaRPr>
          </a:p>
        </p:txBody>
      </p:sp>
      <p:pic>
        <p:nvPicPr>
          <p:cNvPr id="9" name="Picture 8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6CAB58A8-2104-9D9D-A399-192E83BDB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88" y="3062722"/>
            <a:ext cx="4166892" cy="4103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EA70C1-37A5-0428-A495-A7017242E3D7}"/>
                  </a:ext>
                </a:extLst>
              </p:cNvPr>
              <p:cNvSpPr txBox="1"/>
              <p:nvPr/>
            </p:nvSpPr>
            <p:spPr>
              <a:xfrm>
                <a:off x="5741327" y="2181224"/>
                <a:ext cx="4119013" cy="84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Central Au</a:t>
                </a:r>
                <a:r>
                  <a:rPr lang="en-US" b="0" dirty="0">
                    <a:solidFill>
                      <a:srgbClr val="000099"/>
                    </a:solidFill>
                    <a:effectLst/>
                    <a:latin typeface="MTSY"/>
                  </a:rPr>
                  <a:t>+</a:t>
                </a:r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Au collisions </a:t>
                </a:r>
              </a:p>
              <a:p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at RHIC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  <a:latin typeface="Times"/>
                  </a:rPr>
                  <a:t>56 &amp; 200 GeV</a:t>
                </a:r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EA70C1-37A5-0428-A495-A7017242E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327" y="2181224"/>
                <a:ext cx="4119013" cy="840936"/>
              </a:xfrm>
              <a:prstGeom prst="rect">
                <a:avLst/>
              </a:prstGeom>
              <a:blipFill>
                <a:blip r:embed="rId5"/>
                <a:stretch>
                  <a:fillRect l="-2462" t="-4412" r="-1231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36966B-AB0C-CDC1-A7FE-C8EEFEC11DA1}"/>
                  </a:ext>
                </a:extLst>
              </p:cNvPr>
              <p:cNvSpPr txBox="1"/>
              <p:nvPr/>
            </p:nvSpPr>
            <p:spPr>
              <a:xfrm>
                <a:off x="1076325" y="2181225"/>
                <a:ext cx="3302507" cy="84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Central Pb</a:t>
                </a:r>
                <a:r>
                  <a:rPr lang="en-US" b="0" dirty="0">
                    <a:solidFill>
                      <a:srgbClr val="000099"/>
                    </a:solidFill>
                    <a:effectLst/>
                    <a:latin typeface="MTSY"/>
                  </a:rPr>
                  <a:t>+</a:t>
                </a:r>
                <a:r>
                  <a:rPr lang="en-US" b="0" dirty="0">
                    <a:solidFill>
                      <a:srgbClr val="000099"/>
                    </a:solidFill>
                    <a:latin typeface="Times"/>
                  </a:rPr>
                  <a:t>Pb</a:t>
                </a:r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 collisions </a:t>
                </a:r>
              </a:p>
              <a:p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at SPS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  <a:effectLst/>
                    <a:latin typeface="Times"/>
                  </a:rPr>
                  <a:t>17.3GeV</a:t>
                </a:r>
                <a:endParaRPr lang="en-US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36966B-AB0C-CDC1-A7FE-C8EEFEC11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" y="2181225"/>
                <a:ext cx="3302507" cy="840936"/>
              </a:xfrm>
              <a:prstGeom prst="rect">
                <a:avLst/>
              </a:prstGeom>
              <a:blipFill>
                <a:blip r:embed="rId6"/>
                <a:stretch>
                  <a:fillRect l="-2682" t="-4412" r="-1916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610781-45B7-E151-F26B-158BB3A3DB64}"/>
              </a:ext>
            </a:extLst>
          </p:cNvPr>
          <p:cNvSpPr txBox="1"/>
          <p:nvPr/>
        </p:nvSpPr>
        <p:spPr>
          <a:xfrm>
            <a:off x="2447925" y="-7721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2) 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A baryon stopping puzzle</a:t>
            </a:r>
            <a:endParaRPr lang="en-GB" sz="2800" b="0" i="1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64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338E-D251-96FA-95B8-85F10E079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0CDCCF-DFAA-29A9-7827-7C48346A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702" y="352425"/>
            <a:ext cx="4670223" cy="350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E2E102-2DD0-CF4D-6BB8-1121A7E9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703" y="3781425"/>
            <a:ext cx="4670222" cy="3505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FE7A21-A168-561E-0E65-6419324EA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14" y="1970159"/>
            <a:ext cx="4670223" cy="3505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91D4A3-179D-068D-CEC2-C691EBB8F49D}"/>
              </a:ext>
            </a:extLst>
          </p:cNvPr>
          <p:cNvSpPr txBox="1"/>
          <p:nvPr/>
        </p:nvSpPr>
        <p:spPr>
          <a:xfrm>
            <a:off x="265217" y="5500962"/>
            <a:ext cx="4925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 B:    net-baryon number.</a:t>
            </a:r>
          </a:p>
          <a:p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 Q:    net-electric charge number.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4713B3-8E37-30BC-BCE7-0D83E7EA187C}"/>
              </a:ext>
            </a:extLst>
          </p:cNvPr>
          <p:cNvSpPr txBox="1"/>
          <p:nvPr/>
        </p:nvSpPr>
        <p:spPr>
          <a:xfrm>
            <a:off x="2532388" y="361609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2815F-8761-F2D5-85A9-D9B0FB09D050}"/>
              </a:ext>
            </a:extLst>
          </p:cNvPr>
          <p:cNvSpPr txBox="1"/>
          <p:nvPr/>
        </p:nvSpPr>
        <p:spPr>
          <a:xfrm>
            <a:off x="7629525" y="164336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D1756-87A3-726B-3C01-F9FD04C4F199}"/>
              </a:ext>
            </a:extLst>
          </p:cNvPr>
          <p:cNvSpPr txBox="1"/>
          <p:nvPr/>
        </p:nvSpPr>
        <p:spPr>
          <a:xfrm>
            <a:off x="7521056" y="508751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8B07C-9D0B-CAED-E5F7-5CB866B7C194}"/>
              </a:ext>
            </a:extLst>
          </p:cNvPr>
          <p:cNvSpPr txBox="1"/>
          <p:nvPr/>
        </p:nvSpPr>
        <p:spPr>
          <a:xfrm>
            <a:off x="217138" y="923718"/>
            <a:ext cx="49739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</a:t>
            </a:r>
            <a:r>
              <a:rPr lang="en-US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AMPT-String Melting</a:t>
            </a:r>
          </a:p>
          <a:p>
            <a:r>
              <a:rPr lang="en-US" sz="2600" b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minimum-bias Zr+Zr collisions:</a:t>
            </a:r>
            <a:r>
              <a:rPr lang="en-US" sz="2600" b="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51267-4B83-F828-D238-B193E7E46C17}"/>
              </a:ext>
            </a:extLst>
          </p:cNvPr>
          <p:cNvSpPr txBox="1"/>
          <p:nvPr/>
        </p:nvSpPr>
        <p:spPr>
          <a:xfrm>
            <a:off x="4694451" y="2539394"/>
            <a:ext cx="993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>
                <a:solidFill>
                  <a:schemeClr val="tx1"/>
                </a:solidFill>
                <a:cs typeface="Times New Roman" panose="02020603050405020304" pitchFamily="18" charset="0"/>
              </a:rPr>
              <a:t>⇢ 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87DE8-7340-5E59-76F8-1B2B433C47FB}"/>
              </a:ext>
            </a:extLst>
          </p:cNvPr>
          <p:cNvSpPr txBox="1"/>
          <p:nvPr/>
        </p:nvSpPr>
        <p:spPr>
          <a:xfrm>
            <a:off x="2447925" y="-7721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2) 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A baryon stopping puzzle</a:t>
            </a:r>
            <a:endParaRPr lang="en-GB" sz="2800" b="0" i="1" dirty="0">
              <a:solidFill>
                <a:srgbClr val="0000FF"/>
              </a:solidFill>
              <a:latin typeface="Time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62671-C4F3-7706-40F7-79109AC3D84F}"/>
              </a:ext>
            </a:extLst>
          </p:cNvPr>
          <p:cNvSpPr txBox="1"/>
          <p:nvPr/>
        </p:nvSpPr>
        <p:spPr>
          <a:xfrm>
            <a:off x="217138" y="6685382"/>
            <a:ext cx="5529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ZWL at the Baryon Dynamics workshop, Jan 2024. </a:t>
            </a:r>
          </a:p>
        </p:txBody>
      </p:sp>
    </p:spTree>
    <p:extLst>
      <p:ext uri="{BB962C8B-B14F-4D97-AF65-F5344CB8AC3E}">
        <p14:creationId xmlns:p14="http://schemas.microsoft.com/office/powerpoint/2010/main" val="807161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E510E-7AED-ECC1-1501-88017636A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CCC378-717A-ED64-18A3-0E5409A9ECB8}"/>
              </a:ext>
            </a:extLst>
          </p:cNvPr>
          <p:cNvSpPr txBox="1"/>
          <p:nvPr/>
        </p:nvSpPr>
        <p:spPr>
          <a:xfrm>
            <a:off x="965648" y="1758781"/>
            <a:ext cx="7883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Both AMPT &amp; UrQMD models give		 B/Q*Z/A &lt; 1	</a:t>
            </a:r>
          </a:p>
          <a:p>
            <a:r>
              <a:rPr lang="en-US" b="0" dirty="0">
                <a:solidFill>
                  <a:srgbClr val="0000FF"/>
                </a:solidFill>
              </a:rPr>
              <a:t>at mid-rapidity, for every centrality of </a:t>
            </a:r>
            <a:r>
              <a:rPr lang="en-US" b="0" dirty="0">
                <a:solidFill>
                  <a:srgbClr val="0432FF"/>
                </a:solidFill>
              </a:rPr>
              <a:t>isobar collisions:</a:t>
            </a:r>
            <a:endParaRPr lang="en-US" b="0" dirty="0">
              <a:solidFill>
                <a:srgbClr val="0000FF"/>
              </a:solidFill>
            </a:endParaRPr>
          </a:p>
        </p:txBody>
      </p:sp>
      <p:pic>
        <p:nvPicPr>
          <p:cNvPr id="5" name="Picture 4" descr="A graph of a number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0EDBF6F8-4B1C-E875-9791-A5FC80E7E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538" y="2714625"/>
            <a:ext cx="6465229" cy="4510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79BAF2-1B8C-FA23-1B4F-F37370A60161}"/>
              </a:ext>
            </a:extLst>
          </p:cNvPr>
          <p:cNvSpPr txBox="1"/>
          <p:nvPr/>
        </p:nvSpPr>
        <p:spPr>
          <a:xfrm>
            <a:off x="1189400" y="4314825"/>
            <a:ext cx="1822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Lewis et al., </a:t>
            </a:r>
          </a:p>
          <a:p>
            <a:r>
              <a:rPr lang="en-US" sz="2000" b="0" dirty="0">
                <a:solidFill>
                  <a:srgbClr val="006600"/>
                </a:solidFill>
              </a:rPr>
              <a:t>EPJC 84 (2024)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A7B9C-6DFE-97A5-B63D-2FAF668BC220}"/>
              </a:ext>
            </a:extLst>
          </p:cNvPr>
          <p:cNvSpPr txBox="1"/>
          <p:nvPr/>
        </p:nvSpPr>
        <p:spPr>
          <a:xfrm>
            <a:off x="368638" y="6103403"/>
            <a:ext cx="27126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More UrQMD results in</a:t>
            </a:r>
          </a:p>
          <a:p>
            <a:r>
              <a:rPr lang="en-US" sz="2000" b="0" dirty="0">
                <a:solidFill>
                  <a:srgbClr val="006600"/>
                </a:solidFill>
              </a:rPr>
              <a:t>Lv et al., CPC 48 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5F45E-8EA2-D41B-7CF0-CFF8EAD3645C}"/>
              </a:ext>
            </a:extLst>
          </p:cNvPr>
          <p:cNvSpPr txBox="1"/>
          <p:nvPr/>
        </p:nvSpPr>
        <p:spPr>
          <a:xfrm>
            <a:off x="364052" y="612670"/>
            <a:ext cx="48007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 </a:t>
            </a:r>
            <a:r>
              <a:rPr lang="en-US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B/Q*Z/A 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been proposed </a:t>
            </a:r>
          </a:p>
          <a:p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study baryon stopping.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0634F-5BA2-1A22-EF3A-E955E10EA85F}"/>
              </a:ext>
            </a:extLst>
          </p:cNvPr>
          <p:cNvSpPr txBox="1"/>
          <p:nvPr/>
        </p:nvSpPr>
        <p:spPr>
          <a:xfrm>
            <a:off x="5501303" y="671278"/>
            <a:ext cx="3991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Z. Xu, RBRC workshop on Physics Opportunities from isobar run (2022)</a:t>
            </a:r>
            <a:endParaRPr lang="en-US" sz="2000" b="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F28D7-04AE-0482-342A-1D0C693BEE95}"/>
              </a:ext>
            </a:extLst>
          </p:cNvPr>
          <p:cNvSpPr txBox="1"/>
          <p:nvPr/>
        </p:nvSpPr>
        <p:spPr>
          <a:xfrm>
            <a:off x="2447925" y="-7721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2) 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A baryon stopping puzzle</a:t>
            </a:r>
            <a:endParaRPr lang="en-GB" sz="2800" b="0" i="1" dirty="0">
              <a:solidFill>
                <a:srgbClr val="0000FF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18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9A0249-A28C-CCC0-DB52-49033A486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62618" y="477525"/>
            <a:ext cx="3532909" cy="4572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048A6-CC50-249F-02BC-A5ECCC3CC091}"/>
              </a:ext>
            </a:extLst>
          </p:cNvPr>
          <p:cNvSpPr txBox="1"/>
          <p:nvPr/>
        </p:nvSpPr>
        <p:spPr>
          <a:xfrm>
            <a:off x="612557" y="556230"/>
            <a:ext cx="6413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Rongrong Ma at the Baryon Dynamics workshop, Jan 2024.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64AA7-CF57-054F-AF73-B71F09EAD643}"/>
              </a:ext>
            </a:extLst>
          </p:cNvPr>
          <p:cNvSpPr txBox="1"/>
          <p:nvPr/>
        </p:nvSpPr>
        <p:spPr>
          <a:xfrm>
            <a:off x="1342672" y="1113707"/>
            <a:ext cx="3200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For isobar collisions </a:t>
            </a:r>
            <a:r>
              <a:rPr lang="en-US" b="0" baseline="30000" dirty="0">
                <a:solidFill>
                  <a:schemeClr val="tx1"/>
                </a:solidFill>
              </a:rPr>
              <a:t>96</a:t>
            </a:r>
            <a:r>
              <a:rPr lang="en-US" b="0" dirty="0">
                <a:solidFill>
                  <a:schemeClr val="tx1"/>
                </a:solidFill>
              </a:rPr>
              <a:t>Ru relative to </a:t>
            </a:r>
            <a:r>
              <a:rPr lang="en-US" b="0" baseline="30000" dirty="0">
                <a:solidFill>
                  <a:schemeClr val="tx1"/>
                </a:solidFill>
              </a:rPr>
              <a:t>96</a:t>
            </a:r>
            <a:r>
              <a:rPr lang="en-US" b="0" dirty="0">
                <a:solidFill>
                  <a:schemeClr val="tx1"/>
                </a:solidFill>
              </a:rPr>
              <a:t>Zr</a:t>
            </a:r>
          </a:p>
          <a:p>
            <a:r>
              <a:rPr lang="en-US" b="0" dirty="0">
                <a:solidFill>
                  <a:schemeClr val="tx1"/>
                </a:solidFill>
              </a:rPr>
              <a:t>at mid-rapidity:</a:t>
            </a:r>
          </a:p>
          <a:p>
            <a:endParaRPr lang="en-US" b="0" dirty="0">
              <a:solidFill>
                <a:srgbClr val="0432FF"/>
              </a:solidFill>
            </a:endParaRPr>
          </a:p>
          <a:p>
            <a:r>
              <a:rPr lang="en-US" b="0" dirty="0">
                <a:solidFill>
                  <a:srgbClr val="0432FF"/>
                </a:solidFill>
              </a:rPr>
              <a:t>models give  </a:t>
            </a:r>
          </a:p>
          <a:p>
            <a:r>
              <a:rPr lang="en-US" b="0" dirty="0">
                <a:solidFill>
                  <a:srgbClr val="0432FF"/>
                </a:solidFill>
              </a:rPr>
              <a:t>B/</a:t>
            </a:r>
            <a:r>
              <a:rPr lang="el-GR" b="0" i="0" u="none" strike="noStrike" dirty="0">
                <a:solidFill>
                  <a:srgbClr val="0432FF"/>
                </a:solidFill>
                <a:effectLst/>
                <a:latin typeface="Google Sans"/>
              </a:rPr>
              <a:t>Δ</a:t>
            </a:r>
            <a:r>
              <a:rPr lang="en-US" b="0" dirty="0">
                <a:solidFill>
                  <a:srgbClr val="0432FF"/>
                </a:solidFill>
              </a:rPr>
              <a:t>Q*</a:t>
            </a:r>
            <a:r>
              <a:rPr lang="el-GR" b="0" i="0" u="none" strike="noStrike" dirty="0">
                <a:solidFill>
                  <a:srgbClr val="0432FF"/>
                </a:solidFill>
                <a:effectLst/>
                <a:latin typeface="Google Sans"/>
              </a:rPr>
              <a:t>Δ</a:t>
            </a:r>
            <a:r>
              <a:rPr lang="en-US" b="0" dirty="0">
                <a:solidFill>
                  <a:srgbClr val="0432FF"/>
                </a:solidFill>
              </a:rPr>
              <a:t>Z/A &lt; 1.</a:t>
            </a:r>
          </a:p>
          <a:p>
            <a:endParaRPr lang="en-US" b="0" dirty="0">
              <a:solidFill>
                <a:srgbClr val="0432FF"/>
              </a:solidFill>
            </a:endParaRPr>
          </a:p>
          <a:p>
            <a:r>
              <a:rPr lang="en-US" b="0" dirty="0">
                <a:solidFill>
                  <a:srgbClr val="FF0000"/>
                </a:solidFill>
              </a:rPr>
              <a:t>Preliminary data &gt; 1.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FE960-A700-74E5-2992-F9E2AF05001A}"/>
              </a:ext>
            </a:extLst>
          </p:cNvPr>
          <p:cNvSpPr txBox="1"/>
          <p:nvPr/>
        </p:nvSpPr>
        <p:spPr>
          <a:xfrm>
            <a:off x="466725" y="4599381"/>
            <a:ext cx="92767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99"/>
                </a:solidFill>
              </a:rPr>
              <a:t>The gluon junction, a Y-shaped gauge-invariant configuration</a:t>
            </a:r>
          </a:p>
          <a:p>
            <a:r>
              <a:rPr lang="en-US" b="0" dirty="0">
                <a:solidFill>
                  <a:srgbClr val="000099"/>
                </a:solidFill>
              </a:rPr>
              <a:t>connecting three quarks, has long been suggested to be the carrier </a:t>
            </a:r>
          </a:p>
          <a:p>
            <a:r>
              <a:rPr lang="en-US" b="0" dirty="0">
                <a:solidFill>
                  <a:srgbClr val="000099"/>
                </a:solidFill>
              </a:rPr>
              <a:t>of baryon number; in contrast to the usual picture (</a:t>
            </a:r>
            <a:r>
              <a:rPr lang="en-US" b="0" i="1" dirty="0">
                <a:solidFill>
                  <a:srgbClr val="000099"/>
                </a:solidFill>
              </a:rPr>
              <a:t>where q carries 1/3 B</a:t>
            </a:r>
            <a:r>
              <a:rPr lang="en-US" b="0" dirty="0">
                <a:solidFill>
                  <a:srgbClr val="000099"/>
                </a:solidFill>
              </a:rPr>
              <a:t>).</a:t>
            </a:r>
          </a:p>
          <a:p>
            <a:endParaRPr lang="en-US" b="0" dirty="0">
              <a:solidFill>
                <a:srgbClr val="000099"/>
              </a:solidFill>
            </a:endParaRPr>
          </a:p>
          <a:p>
            <a:endParaRPr lang="en-US" b="0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99"/>
                </a:solidFill>
              </a:rPr>
              <a:t>The gluon junction, as a new mechanism of baryon transport, </a:t>
            </a:r>
          </a:p>
          <a:p>
            <a:r>
              <a:rPr lang="en-US" b="0" dirty="0">
                <a:solidFill>
                  <a:srgbClr val="000099"/>
                </a:solidFill>
              </a:rPr>
              <a:t>should increase B stopping relative to Q stopping.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8F4C7-70A7-88BC-1B37-71FCDBB39CF5}"/>
              </a:ext>
            </a:extLst>
          </p:cNvPr>
          <p:cNvSpPr txBox="1"/>
          <p:nvPr/>
        </p:nvSpPr>
        <p:spPr>
          <a:xfrm>
            <a:off x="6868645" y="6806565"/>
            <a:ext cx="3200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Lewis et al., EPJC 84 (2024)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68212-45B2-7AD4-4C7C-F0228FD00856}"/>
              </a:ext>
            </a:extLst>
          </p:cNvPr>
          <p:cNvSpPr txBox="1"/>
          <p:nvPr/>
        </p:nvSpPr>
        <p:spPr>
          <a:xfrm>
            <a:off x="2447925" y="-7721"/>
            <a:ext cx="4800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2800" b="0" dirty="0">
                <a:solidFill>
                  <a:srgbClr val="000090"/>
                </a:solidFill>
                <a:latin typeface="Times" charset="0"/>
              </a:rPr>
              <a:t>2) </a:t>
            </a:r>
            <a:r>
              <a:rPr lang="en-US" sz="2800" b="0" dirty="0">
                <a:solidFill>
                  <a:srgbClr val="000099"/>
                </a:solidFill>
                <a:latin typeface="Times" charset="0"/>
              </a:rPr>
              <a:t>A baryon stopping puzzle</a:t>
            </a:r>
            <a:endParaRPr lang="en-GB" sz="2800" b="0" i="1" dirty="0">
              <a:solidFill>
                <a:srgbClr val="0000FF"/>
              </a:solidFill>
              <a:latin typeface="Time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82D02-A7D2-76E4-E126-407735C502EE}"/>
              </a:ext>
            </a:extLst>
          </p:cNvPr>
          <p:cNvSpPr txBox="1"/>
          <p:nvPr/>
        </p:nvSpPr>
        <p:spPr>
          <a:xfrm>
            <a:off x="2482850" y="5743515"/>
            <a:ext cx="7036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Rossi and Veneziano, NPB123 (1977); Kharzeev, PLB378 (1996).</a:t>
            </a:r>
          </a:p>
        </p:txBody>
      </p:sp>
    </p:spTree>
    <p:extLst>
      <p:ext uri="{BB962C8B-B14F-4D97-AF65-F5344CB8AC3E}">
        <p14:creationId xmlns:p14="http://schemas.microsoft.com/office/powerpoint/2010/main" val="22968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75D31-C558-BC68-89E4-C2E7EAB50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393997-292D-FC2C-DD74-E6A32EF0B3D6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02D934-420D-5C7C-0D67-2C69C5E822AC}"/>
                  </a:ext>
                </a:extLst>
              </p:cNvPr>
              <p:cNvSpPr txBox="1"/>
              <p:nvPr/>
            </p:nvSpPr>
            <p:spPr>
              <a:xfrm>
                <a:off x="8021747" y="2754564"/>
                <a:ext cx="1612685" cy="370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NN</m:t>
                              </m:r>
                            </m:sub>
                          </m:sSub>
                        </m:e>
                      </m:ra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02D934-420D-5C7C-0D67-2C69C5E82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747" y="2754564"/>
                <a:ext cx="1612685" cy="370614"/>
              </a:xfrm>
              <a:prstGeom prst="rect">
                <a:avLst/>
              </a:prstGeom>
              <a:blipFill>
                <a:blip r:embed="rId3"/>
                <a:stretch>
                  <a:fillRect t="-3226" r="-6250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200902-998D-5966-49A4-708DCB457265}"/>
                  </a:ext>
                </a:extLst>
              </p:cNvPr>
              <p:cNvSpPr txBox="1"/>
              <p:nvPr/>
            </p:nvSpPr>
            <p:spPr>
              <a:xfrm>
                <a:off x="8143703" y="3507409"/>
                <a:ext cx="14907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200902-998D-5966-49A4-708DCB457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703" y="3507409"/>
                <a:ext cx="1490729" cy="369332"/>
              </a:xfrm>
              <a:prstGeom prst="rect">
                <a:avLst/>
              </a:prstGeom>
              <a:blipFill>
                <a:blip r:embed="rId4"/>
                <a:stretch>
                  <a:fillRect l="-4237" r="-678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49594BD-E3B7-9DDC-7019-B2154735BE34}"/>
              </a:ext>
            </a:extLst>
          </p:cNvPr>
          <p:cNvSpPr txBox="1"/>
          <p:nvPr/>
        </p:nvSpPr>
        <p:spPr>
          <a:xfrm>
            <a:off x="493697" y="3572515"/>
            <a:ext cx="119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~15,400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C8DC2E-09A0-6394-0EDB-4091851350F1}"/>
              </a:ext>
            </a:extLst>
          </p:cNvPr>
          <p:cNvSpPr txBox="1"/>
          <p:nvPr/>
        </p:nvSpPr>
        <p:spPr>
          <a:xfrm>
            <a:off x="6245520" y="3519896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~52,200,000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E90737-133D-DAEA-6FC2-8717606B274D}"/>
                  </a:ext>
                </a:extLst>
              </p:cNvPr>
              <p:cNvSpPr txBox="1"/>
              <p:nvPr/>
            </p:nvSpPr>
            <p:spPr>
              <a:xfrm>
                <a:off x="8155148" y="4162425"/>
                <a:ext cx="13031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LAB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E90737-133D-DAEA-6FC2-8717606B2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148" y="4162425"/>
                <a:ext cx="1303177" cy="369332"/>
              </a:xfrm>
              <a:prstGeom prst="rect">
                <a:avLst/>
              </a:prstGeom>
              <a:blipFill>
                <a:blip r:embed="rId5"/>
                <a:stretch>
                  <a:fillRect l="-4854" r="-77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86F2829-B668-CE5F-F180-91C610893691}"/>
              </a:ext>
            </a:extLst>
          </p:cNvPr>
          <p:cNvSpPr txBox="1"/>
          <p:nvPr/>
        </p:nvSpPr>
        <p:spPr>
          <a:xfrm>
            <a:off x="466725" y="4219515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~1.54 x10</a:t>
            </a:r>
            <a:r>
              <a:rPr lang="en-US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AE71AF-177A-53E8-C6E8-886DE2608C55}"/>
              </a:ext>
            </a:extLst>
          </p:cNvPr>
          <p:cNvSpPr txBox="1"/>
          <p:nvPr/>
        </p:nvSpPr>
        <p:spPr>
          <a:xfrm>
            <a:off x="6399103" y="4166896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~5.22 x10</a:t>
            </a:r>
            <a:r>
              <a:rPr lang="en-US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C6CF2B-D66B-F5EA-E122-68C179109118}"/>
              </a:ext>
            </a:extLst>
          </p:cNvPr>
          <p:cNvSpPr txBox="1"/>
          <p:nvPr/>
        </p:nvSpPr>
        <p:spPr>
          <a:xfrm>
            <a:off x="6562725" y="228210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LHC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BE4DA7-B48D-FB88-5C0A-6CAC7F9312CD}"/>
              </a:ext>
            </a:extLst>
          </p:cNvPr>
          <p:cNvSpPr txBox="1"/>
          <p:nvPr/>
        </p:nvSpPr>
        <p:spPr>
          <a:xfrm>
            <a:off x="529043" y="230287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RHIC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57B6C-FFAB-B55E-2989-BCF806394665}"/>
              </a:ext>
            </a:extLst>
          </p:cNvPr>
          <p:cNvSpPr txBox="1"/>
          <p:nvPr/>
        </p:nvSpPr>
        <p:spPr>
          <a:xfrm>
            <a:off x="1449488" y="1449078"/>
            <a:ext cx="636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99"/>
                </a:solidFill>
              </a:rPr>
              <a:t>for minimum bias collisions at these two energies: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4621C7-2F28-EC4D-E61D-76BEE9A79CDD}"/>
              </a:ext>
            </a:extLst>
          </p:cNvPr>
          <p:cNvSpPr txBox="1"/>
          <p:nvPr/>
        </p:nvSpPr>
        <p:spPr>
          <a:xfrm>
            <a:off x="530852" y="2896805"/>
            <a:ext cx="7861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99"/>
                </a:solidFill>
              </a:rPr>
              <a:t>170 GeV			&amp; 	                   9.9 TeV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7B0AD-6FD5-08AC-0A70-BE720C7D0379}"/>
              </a:ext>
            </a:extLst>
          </p:cNvPr>
          <p:cNvSpPr txBox="1"/>
          <p:nvPr/>
        </p:nvSpPr>
        <p:spPr>
          <a:xfrm>
            <a:off x="1283615" y="5392802"/>
            <a:ext cx="8022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/>
              <a:t>“The Large High Altitude Air Shower Observatory (LHAASO) </a:t>
            </a:r>
          </a:p>
          <a:p>
            <a:r>
              <a:rPr lang="en-US" b="0" i="1" dirty="0"/>
              <a:t>can detect cosmic rays with energies ranging from </a:t>
            </a:r>
          </a:p>
          <a:p>
            <a:r>
              <a:rPr lang="en-US" b="0" i="1" dirty="0"/>
              <a:t>around 10</a:t>
            </a:r>
            <a:r>
              <a:rPr lang="en-US" b="0" i="1" baseline="30000" dirty="0"/>
              <a:t>11</a:t>
            </a:r>
            <a:r>
              <a:rPr lang="en-US" b="0" i="1" dirty="0"/>
              <a:t> eV to 10</a:t>
            </a:r>
            <a:r>
              <a:rPr lang="en-US" b="0" i="1" baseline="30000" dirty="0"/>
              <a:t>17</a:t>
            </a:r>
            <a:r>
              <a:rPr lang="en-US" b="0" i="1" dirty="0"/>
              <a:t> eV (100 PeV).”</a:t>
            </a:r>
          </a:p>
        </p:txBody>
      </p:sp>
    </p:spTree>
    <p:extLst>
      <p:ext uri="{BB962C8B-B14F-4D97-AF65-F5344CB8AC3E}">
        <p14:creationId xmlns:p14="http://schemas.microsoft.com/office/powerpoint/2010/main" val="46117311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47364-D61B-95E2-CE8D-7B322268D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4E386-5764-F0C9-FDA0-D4915F8A02F5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AC3836-9F7F-FCDB-0ED0-7486F128A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21" y="733425"/>
            <a:ext cx="4457203" cy="32201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9872C-345D-F383-6C09-DFDD47222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116158"/>
            <a:ext cx="4457202" cy="32686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8F55C4-6DE0-1D9A-73AD-D523EFFE15C3}"/>
                  </a:ext>
                </a:extLst>
              </p:cNvPr>
              <p:cNvSpPr txBox="1"/>
              <p:nvPr/>
            </p:nvSpPr>
            <p:spPr>
              <a:xfrm>
                <a:off x="5495925" y="1146694"/>
                <a:ext cx="4325608" cy="1948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9.9 TeV</a:t>
                </a:r>
              </a:p>
              <a:p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5.22 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1016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eV:</a:t>
                </a:r>
              </a:p>
              <a:p>
                <a:endParaRPr lang="en-US" b="0" dirty="0">
                  <a:solidFill>
                    <a:srgbClr val="0432FF"/>
                  </a:solidFill>
                </a:endParaRPr>
              </a:p>
              <a:p>
                <a:pPr marL="342900" indent="-342900" algn="ctr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0432FF"/>
                    </a:solidFill>
                  </a:rPr>
                  <a:t>rescattering effect seems small</a:t>
                </a:r>
              </a:p>
              <a:p>
                <a:pPr algn="ctr"/>
                <a:r>
                  <a:rPr lang="en-US" b="0" dirty="0">
                    <a:solidFill>
                      <a:srgbClr val="0432FF"/>
                    </a:solidFill>
                  </a:rPr>
                  <a:t>on charged hadrons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78F55C4-6DE0-1D9A-73AD-D523EFFE1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925" y="1146694"/>
                <a:ext cx="4325608" cy="1948931"/>
              </a:xfrm>
              <a:prstGeom prst="rect">
                <a:avLst/>
              </a:prstGeom>
              <a:blipFill>
                <a:blip r:embed="rId5"/>
                <a:stretch>
                  <a:fillRect l="-2047" t="-2597" r="-1462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8E4237B-6946-994E-D03E-48B227DA6F3E}"/>
              </a:ext>
            </a:extLst>
          </p:cNvPr>
          <p:cNvSpPr txBox="1"/>
          <p:nvPr/>
        </p:nvSpPr>
        <p:spPr>
          <a:xfrm>
            <a:off x="5495925" y="4238625"/>
            <a:ext cx="43797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protons dominate at large y </a:t>
            </a:r>
          </a:p>
          <a:p>
            <a:r>
              <a:rPr lang="en-US" b="0" dirty="0">
                <a:solidFill>
                  <a:srgbClr val="0432FF"/>
                </a:solidFill>
              </a:rPr>
              <a:t>	around </a:t>
            </a:r>
            <a:r>
              <a:rPr lang="en-US" b="0" i="1" dirty="0">
                <a:solidFill>
                  <a:srgbClr val="0432FF"/>
                </a:solidFill>
              </a:rPr>
              <a:t>yBeam </a:t>
            </a:r>
            <a:r>
              <a:rPr lang="en-US" b="0" dirty="0">
                <a:solidFill>
                  <a:srgbClr val="0432FF"/>
                </a:solidFill>
              </a:rPr>
              <a:t>(18.5 here),</a:t>
            </a:r>
          </a:p>
          <a:p>
            <a:r>
              <a:rPr lang="en-US" b="0" dirty="0">
                <a:solidFill>
                  <a:srgbClr val="0432FF"/>
                </a:solidFill>
              </a:rPr>
              <a:t>     pions also contribute</a:t>
            </a:r>
          </a:p>
          <a:p>
            <a:endParaRPr lang="en-US" b="0" dirty="0">
              <a:solidFill>
                <a:srgbClr val="0432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there are even some pions</a:t>
            </a:r>
          </a:p>
          <a:p>
            <a:r>
              <a:rPr lang="en-US" b="0" dirty="0">
                <a:solidFill>
                  <a:srgbClr val="0432FF"/>
                </a:solidFill>
              </a:rPr>
              <a:t>	with </a:t>
            </a:r>
            <a:r>
              <a:rPr lang="en-US" b="0" i="1" dirty="0">
                <a:solidFill>
                  <a:srgbClr val="0432FF"/>
                </a:solidFill>
              </a:rPr>
              <a:t>y &gt; yBeam</a:t>
            </a:r>
            <a:endParaRPr lang="en-US" b="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9601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EA445-1D7F-7593-86CE-2EF3F6B52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BDCB3D-76A9-A526-D8CC-39EA94AF413B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23CA9-0923-E263-388E-796739BD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826884"/>
            <a:ext cx="4836868" cy="3499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108576-4475-ED5B-4968-E37C5843D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725" y="807333"/>
            <a:ext cx="4841875" cy="3519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5DE34D-BC88-D436-5B96-CBE031AA05A7}"/>
                  </a:ext>
                </a:extLst>
              </p:cNvPr>
              <p:cNvSpPr txBox="1"/>
              <p:nvPr/>
            </p:nvSpPr>
            <p:spPr>
              <a:xfrm>
                <a:off x="542925" y="4772025"/>
                <a:ext cx="9220200" cy="1948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</a:rPr>
                  <a:t>9.9 TeV: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0432FF"/>
                    </a:solidFill>
                  </a:rPr>
                  <a:t>rescattering effect is small on protons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000099"/>
                    </a:solidFill>
                  </a:rPr>
                  <a:t>popcorn mechanism </a:t>
                </a:r>
                <a:r>
                  <a:rPr lang="en-US" b="0" dirty="0">
                    <a:solidFill>
                      <a:srgbClr val="0432FF"/>
                    </a:solidFill>
                  </a:rPr>
                  <a:t>suppresses protons a few units away from </a:t>
                </a:r>
                <a:r>
                  <a:rPr lang="en-US" b="0" i="1" dirty="0">
                    <a:solidFill>
                      <a:srgbClr val="0432FF"/>
                    </a:solidFill>
                  </a:rPr>
                  <a:t>yBeam</a:t>
                </a:r>
                <a:r>
                  <a:rPr lang="en-US" b="0" dirty="0">
                    <a:solidFill>
                      <a:srgbClr val="0432FF"/>
                    </a:solidFill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rgbClr val="000099"/>
                    </a:solidFill>
                  </a:rPr>
                  <a:t>popcorn mechanism </a:t>
                </a:r>
                <a:r>
                  <a:rPr lang="en-US" b="0" dirty="0">
                    <a:solidFill>
                      <a:srgbClr val="0432FF"/>
                    </a:solidFill>
                  </a:rPr>
                  <a:t>enhances pions at forward rapidities</a:t>
                </a:r>
              </a:p>
              <a:p>
                <a:r>
                  <a:rPr lang="en-US" b="0" dirty="0">
                    <a:solidFill>
                      <a:srgbClr val="0432FF"/>
                    </a:solidFill>
                  </a:rPr>
                  <a:t>	as it increase baryon stopping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5DE34D-BC88-D436-5B96-CBE031AA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4772025"/>
                <a:ext cx="9220200" cy="1948931"/>
              </a:xfrm>
              <a:prstGeom prst="rect">
                <a:avLst/>
              </a:prstGeom>
              <a:blipFill>
                <a:blip r:embed="rId5"/>
                <a:stretch>
                  <a:fillRect l="-963" t="-1935" r="-138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73694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5E0BD-4C19-D70B-0D40-32E8C6FD3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26A6B7-8315-C601-18C5-23334DBCBCB4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BFB20-5F54-263D-2294-E1001290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809625"/>
            <a:ext cx="4712244" cy="3950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A3AE3-1097-0B91-A5EE-C2700D9DF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056" y="809625"/>
            <a:ext cx="3951278" cy="3933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7F7C8F-29B1-8DA1-2932-FA7BD79ADF8D}"/>
              </a:ext>
            </a:extLst>
          </p:cNvPr>
          <p:cNvSpPr/>
          <p:nvPr/>
        </p:nvSpPr>
        <p:spPr>
          <a:xfrm>
            <a:off x="5606467" y="5006970"/>
            <a:ext cx="3124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6600"/>
                </a:solidFill>
              </a:rPr>
              <a:t>ZWL et al, PRC 72 (2005)</a:t>
            </a:r>
            <a:endParaRPr lang="de-DE" sz="2000" b="0" dirty="0">
              <a:solidFill>
                <a:srgbClr val="00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32A17-890A-8189-24F4-4755A492FE60}"/>
              </a:ext>
            </a:extLst>
          </p:cNvPr>
          <p:cNvSpPr txBox="1"/>
          <p:nvPr/>
        </p:nvSpPr>
        <p:spPr>
          <a:xfrm>
            <a:off x="467221" y="5534025"/>
            <a:ext cx="9295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>
                <a:solidFill>
                  <a:srgbClr val="660066"/>
                </a:solidFill>
              </a:rPr>
              <a:t>These features were observed before for p+p collisions at lower energies: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99"/>
                </a:solidFill>
              </a:rPr>
              <a:t>popcorn mechanism </a:t>
            </a:r>
            <a:r>
              <a:rPr lang="en-US" b="0" dirty="0">
                <a:solidFill>
                  <a:srgbClr val="0432FF"/>
                </a:solidFill>
              </a:rPr>
              <a:t>suppresses protons a few units below </a:t>
            </a:r>
            <a:r>
              <a:rPr lang="en-US" b="0" i="1" dirty="0">
                <a:solidFill>
                  <a:srgbClr val="0432FF"/>
                </a:solidFill>
              </a:rPr>
              <a:t>yBeam</a:t>
            </a:r>
            <a:r>
              <a:rPr lang="en-US" b="0" dirty="0">
                <a:solidFill>
                  <a:srgbClr val="0432FF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99"/>
                </a:solidFill>
              </a:rPr>
              <a:t>popcorn mechanism </a:t>
            </a:r>
            <a:r>
              <a:rPr lang="en-US" b="0" dirty="0">
                <a:solidFill>
                  <a:srgbClr val="0432FF"/>
                </a:solidFill>
              </a:rPr>
              <a:t>enhances pions at forward rapidities</a:t>
            </a:r>
          </a:p>
          <a:p>
            <a:r>
              <a:rPr lang="en-US" b="0" dirty="0">
                <a:solidFill>
                  <a:srgbClr val="0432FF"/>
                </a:solidFill>
              </a:rPr>
              <a:t>	as it increase baryon stopping</a:t>
            </a:r>
          </a:p>
        </p:txBody>
      </p:sp>
    </p:spTree>
    <p:extLst>
      <p:ext uri="{BB962C8B-B14F-4D97-AF65-F5344CB8AC3E}">
        <p14:creationId xmlns:p14="http://schemas.microsoft.com/office/powerpoint/2010/main" val="23831398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E5A168-BB1C-7A90-547D-BB10912C1B6B}"/>
              </a:ext>
            </a:extLst>
          </p:cNvPr>
          <p:cNvSpPr txBox="1"/>
          <p:nvPr/>
        </p:nvSpPr>
        <p:spPr>
          <a:xfrm>
            <a:off x="1228725" y="504825"/>
            <a:ext cx="8077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1) A</a:t>
            </a:r>
            <a:r>
              <a:rPr lang="en-US" sz="2800" b="0" dirty="0">
                <a:solidFill>
                  <a:srgbClr val="000099"/>
                </a:solidFill>
              </a:rPr>
              <a:t> Multi-phase Transport (AMPT) Model</a:t>
            </a:r>
          </a:p>
          <a:p>
            <a:endParaRPr lang="en-GB" sz="2400" b="0" dirty="0">
              <a:solidFill>
                <a:srgbClr val="000090"/>
              </a:solidFill>
            </a:endParaRPr>
          </a:p>
          <a:p>
            <a:r>
              <a:rPr lang="en-GB" sz="2400" b="0" dirty="0">
                <a:solidFill>
                  <a:schemeClr val="tx1"/>
                </a:solidFill>
              </a:rPr>
              <a:t>Transport models based on the Boltzmann equation have been developed to study and simulate high energy nuclear collisions.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4CBB0-3033-BDFD-A248-F972C6258C64}"/>
              </a:ext>
            </a:extLst>
          </p:cNvPr>
          <p:cNvSpPr txBox="1"/>
          <p:nvPr/>
        </p:nvSpPr>
        <p:spPr>
          <a:xfrm>
            <a:off x="1076325" y="2714625"/>
            <a:ext cx="8648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They include </a:t>
            </a:r>
          </a:p>
          <a:p>
            <a:r>
              <a:rPr lang="en-US" b="0" dirty="0">
                <a:solidFill>
                  <a:srgbClr val="000099"/>
                </a:solidFill>
              </a:rPr>
              <a:t>ART, HSD, UrQMD, SMASH	</a:t>
            </a:r>
            <a:r>
              <a:rPr lang="en-US" b="0" dirty="0">
                <a:solidFill>
                  <a:schemeClr val="tx1"/>
                </a:solidFill>
              </a:rPr>
              <a:t>(hadron transport)</a:t>
            </a:r>
          </a:p>
          <a:p>
            <a:r>
              <a:rPr lang="en-US" b="0" dirty="0">
                <a:solidFill>
                  <a:srgbClr val="000099"/>
                </a:solidFill>
              </a:rPr>
              <a:t>ZPC, MPC 	</a:t>
            </a:r>
            <a:r>
              <a:rPr lang="en-US" b="0" dirty="0">
                <a:solidFill>
                  <a:schemeClr val="tx1"/>
                </a:solidFill>
              </a:rPr>
              <a:t>(elastic parton transport)</a:t>
            </a:r>
          </a:p>
          <a:p>
            <a:r>
              <a:rPr lang="en-US" b="0" dirty="0">
                <a:solidFill>
                  <a:srgbClr val="000099"/>
                </a:solidFill>
              </a:rPr>
              <a:t>AMPT		</a:t>
            </a:r>
            <a:r>
              <a:rPr lang="en-US" b="0" dirty="0">
                <a:solidFill>
                  <a:schemeClr val="tx1"/>
                </a:solidFill>
              </a:rPr>
              <a:t>(elastic parton transport + hadron transport)</a:t>
            </a:r>
          </a:p>
          <a:p>
            <a:r>
              <a:rPr lang="en-US" b="0" dirty="0">
                <a:solidFill>
                  <a:srgbClr val="000099"/>
                </a:solidFill>
              </a:rPr>
              <a:t>PACIAE	</a:t>
            </a:r>
            <a:r>
              <a:rPr lang="en-US" b="0" dirty="0">
                <a:solidFill>
                  <a:schemeClr val="tx1"/>
                </a:solidFill>
              </a:rPr>
              <a:t>(2-body parton transport + hadron transport)</a:t>
            </a:r>
          </a:p>
          <a:p>
            <a:r>
              <a:rPr lang="en-US" b="0" dirty="0">
                <a:solidFill>
                  <a:srgbClr val="000099"/>
                </a:solidFill>
              </a:rPr>
              <a:t>BAMPS	</a:t>
            </a:r>
            <a:r>
              <a:rPr lang="en-US" b="0" dirty="0">
                <a:solidFill>
                  <a:schemeClr val="tx1"/>
                </a:solidFill>
              </a:rPr>
              <a:t>(2-body plus 2 ↔ 3 parton transport)</a:t>
            </a:r>
          </a:p>
          <a:p>
            <a:r>
              <a:rPr lang="en-US" b="0" dirty="0">
                <a:solidFill>
                  <a:srgbClr val="000099"/>
                </a:solidFill>
              </a:rPr>
              <a:t>PHSD		</a:t>
            </a:r>
            <a:r>
              <a:rPr lang="en-US" b="0" dirty="0">
                <a:solidFill>
                  <a:schemeClr val="tx1"/>
                </a:solidFill>
              </a:rPr>
              <a:t>(off-shell parton transport + hadron transport)</a:t>
            </a:r>
          </a:p>
          <a:p>
            <a:r>
              <a:rPr lang="en-US" b="0" dirty="0">
                <a:solidFill>
                  <a:srgbClr val="000099"/>
                </a:solidFill>
              </a:rPr>
              <a:t>...</a:t>
            </a:r>
          </a:p>
          <a:p>
            <a:endParaRPr lang="en-US" b="0" dirty="0">
              <a:solidFill>
                <a:srgbClr val="000099"/>
              </a:solidFill>
            </a:endParaRPr>
          </a:p>
          <a:p>
            <a:endParaRPr lang="en-US" b="0" dirty="0">
              <a:solidFill>
                <a:srgbClr val="000099"/>
              </a:solidFill>
            </a:endParaRPr>
          </a:p>
          <a:p>
            <a:r>
              <a:rPr lang="en-US" b="0" i="1" dirty="0"/>
              <a:t>There are also event generators without final state rescatterings:</a:t>
            </a:r>
          </a:p>
          <a:p>
            <a:r>
              <a:rPr lang="en-US" b="0" dirty="0">
                <a:solidFill>
                  <a:srgbClr val="000099"/>
                </a:solidFill>
              </a:rPr>
              <a:t>PYTHIA, HIJING, ...</a:t>
            </a:r>
          </a:p>
        </p:txBody>
      </p:sp>
    </p:spTree>
    <p:extLst>
      <p:ext uri="{BB962C8B-B14F-4D97-AF65-F5344CB8AC3E}">
        <p14:creationId xmlns:p14="http://schemas.microsoft.com/office/powerpoint/2010/main" val="3664121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1066-6779-80AE-C16D-07BA5862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5310F3-271A-F07B-DEAE-6B19E7017A3F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D58078-92EB-67C1-F624-619F9357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73" y="906442"/>
            <a:ext cx="4498650" cy="3385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078C79-0210-744C-B6F4-64CE96E6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5" y="830242"/>
            <a:ext cx="4777610" cy="3503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50FC5-EB8F-13A4-C23A-E1FF524F91C7}"/>
              </a:ext>
            </a:extLst>
          </p:cNvPr>
          <p:cNvSpPr txBox="1"/>
          <p:nvPr/>
        </p:nvSpPr>
        <p:spPr>
          <a:xfrm>
            <a:off x="199699" y="5076823"/>
            <a:ext cx="4991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rgbClr val="0432FF"/>
                </a:solidFill>
              </a:rPr>
              <a:t>Anti-protons</a:t>
            </a:r>
            <a:endParaRPr lang="en-US" b="0" dirty="0">
              <a:solidFill>
                <a:srgbClr val="00009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~ protons at mid-rapidity (</a:t>
            </a:r>
            <a:r>
              <a:rPr lang="en-US" b="0" i="1" dirty="0">
                <a:solidFill>
                  <a:srgbClr val="0432FF"/>
                </a:solidFill>
              </a:rPr>
              <a:t>yBeam/2)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much lower at forward rapidities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79D655-5976-455A-1064-EFB8EFB16D02}"/>
              </a:ext>
            </a:extLst>
          </p:cNvPr>
          <p:cNvSpPr txBox="1"/>
          <p:nvPr/>
        </p:nvSpPr>
        <p:spPr>
          <a:xfrm>
            <a:off x="5419725" y="5076823"/>
            <a:ext cx="45400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432FF"/>
                </a:solidFill>
              </a:rPr>
              <a:t>At forward rapidities: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protons dominate at large y </a:t>
            </a:r>
          </a:p>
          <a:p>
            <a:r>
              <a:rPr lang="en-US" b="0" dirty="0">
                <a:solidFill>
                  <a:srgbClr val="0432FF"/>
                </a:solidFill>
              </a:rPr>
              <a:t>	around </a:t>
            </a:r>
            <a:r>
              <a:rPr lang="en-US" b="0" i="1" dirty="0">
                <a:solidFill>
                  <a:srgbClr val="0432FF"/>
                </a:solidFill>
              </a:rPr>
              <a:t>yBeam </a:t>
            </a:r>
            <a:r>
              <a:rPr lang="en-US" b="0" dirty="0">
                <a:solidFill>
                  <a:srgbClr val="0432FF"/>
                </a:solidFill>
              </a:rPr>
              <a:t>(10.4 here),</a:t>
            </a:r>
          </a:p>
          <a:p>
            <a:r>
              <a:rPr lang="en-US" b="0" dirty="0">
                <a:solidFill>
                  <a:srgbClr val="0432FF"/>
                </a:solidFill>
              </a:rPr>
              <a:t>     pions also contribute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even some pions with </a:t>
            </a:r>
            <a:r>
              <a:rPr lang="en-US" b="0" i="1" dirty="0">
                <a:solidFill>
                  <a:srgbClr val="0432FF"/>
                </a:solidFill>
              </a:rPr>
              <a:t>y&gt;yBeam</a:t>
            </a:r>
            <a:endParaRPr lang="en-US" b="0" dirty="0">
              <a:solidFill>
                <a:srgbClr val="0432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0AC98F-1D01-AB3B-5A68-440FCAE9A364}"/>
                  </a:ext>
                </a:extLst>
              </p:cNvPr>
              <p:cNvSpPr txBox="1"/>
              <p:nvPr/>
            </p:nvSpPr>
            <p:spPr>
              <a:xfrm>
                <a:off x="2090144" y="4448655"/>
                <a:ext cx="6302375" cy="471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</a:rPr>
                  <a:t> 170 GeV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LAB</m:t>
                        </m:r>
                      </m:sub>
                    </m:sSub>
                    <m:r>
                      <a:rPr lang="en-US" b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1.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b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1013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eV: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0AC98F-1D01-AB3B-5A68-440FCAE9A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44" y="4448655"/>
                <a:ext cx="6302375" cy="471604"/>
              </a:xfrm>
              <a:prstGeom prst="rect">
                <a:avLst/>
              </a:prstGeom>
              <a:blipFill>
                <a:blip r:embed="rId5"/>
                <a:stretch>
                  <a:fillRect l="-1610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66525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A2D5-E90F-89C6-2663-0999C2C5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50BBEA-DB5A-C682-18D1-5D885FFFDD53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85E3A6-4999-EF01-7279-70210C28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0" y="4162425"/>
            <a:ext cx="4437245" cy="3253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EACEA3-6548-B8EC-21D1-4213CC582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55" y="809625"/>
            <a:ext cx="4436657" cy="325354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5A2821-87B6-F364-9148-BCFE116EDD78}"/>
                  </a:ext>
                </a:extLst>
              </p:cNvPr>
              <p:cNvSpPr txBox="1"/>
              <p:nvPr/>
            </p:nvSpPr>
            <p:spPr>
              <a:xfrm>
                <a:off x="4886325" y="5519621"/>
                <a:ext cx="3378794" cy="471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</a:rPr>
                  <a:t> 170 GeV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5A2821-87B6-F364-9148-BCFE116ED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325" y="5519621"/>
                <a:ext cx="3378794" cy="471604"/>
              </a:xfrm>
              <a:prstGeom prst="rect">
                <a:avLst/>
              </a:prstGeom>
              <a:blipFill>
                <a:blip r:embed="rId5"/>
                <a:stretch>
                  <a:fillRect l="-2622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F605-A8C5-AD38-67ED-FFF910C730A9}"/>
                  </a:ext>
                </a:extLst>
              </p:cNvPr>
              <p:cNvSpPr txBox="1"/>
              <p:nvPr/>
            </p:nvSpPr>
            <p:spPr>
              <a:xfrm>
                <a:off x="4886325" y="1391994"/>
                <a:ext cx="2533835" cy="4716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9.9 TeV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0F605-A8C5-AD38-67ED-FFF910C73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325" y="1391994"/>
                <a:ext cx="2533835" cy="471604"/>
              </a:xfrm>
              <a:prstGeom prst="rect">
                <a:avLst/>
              </a:prstGeom>
              <a:blipFill>
                <a:blip r:embed="rId6"/>
                <a:stretch>
                  <a:fillRect l="-3483" t="-10526" r="-248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25AFFFF-623E-3704-B86C-8FF4BF55EE31}"/>
              </a:ext>
            </a:extLst>
          </p:cNvPr>
          <p:cNvSpPr txBox="1"/>
          <p:nvPr/>
        </p:nvSpPr>
        <p:spPr>
          <a:xfrm>
            <a:off x="5063882" y="2811929"/>
            <a:ext cx="5036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432FF"/>
                </a:solidFill>
              </a:rPr>
              <a:t>At forward rapidities:</a:t>
            </a:r>
          </a:p>
          <a:p>
            <a:r>
              <a:rPr lang="en-US" b="0" dirty="0">
                <a:solidFill>
                  <a:srgbClr val="0432FF"/>
                </a:solidFill>
              </a:rPr>
              <a:t>results are qualitatively similar</a:t>
            </a:r>
          </a:p>
          <a:p>
            <a:r>
              <a:rPr lang="en-US" b="0" dirty="0">
                <a:solidFill>
                  <a:srgbClr val="0432FF"/>
                </a:solidFill>
              </a:rPr>
              <a:t>	at the two energies;</a:t>
            </a:r>
          </a:p>
          <a:p>
            <a:r>
              <a:rPr lang="en-US" b="0" dirty="0">
                <a:solidFill>
                  <a:srgbClr val="0432FF"/>
                </a:solidFill>
              </a:rPr>
              <a:t>consistent with limiting fragmentation</a:t>
            </a:r>
          </a:p>
          <a:p>
            <a:r>
              <a:rPr lang="en-US" b="0" dirty="0">
                <a:solidFill>
                  <a:srgbClr val="0432FF"/>
                </a:solidFill>
              </a:rPr>
              <a:t>	or scaling with (</a:t>
            </a:r>
            <a:r>
              <a:rPr lang="en-US" b="0" i="1" dirty="0">
                <a:solidFill>
                  <a:srgbClr val="0432FF"/>
                </a:solidFill>
              </a:rPr>
              <a:t>y-yBeam</a:t>
            </a:r>
            <a:r>
              <a:rPr lang="en-US" b="0" dirty="0">
                <a:solidFill>
                  <a:srgbClr val="0432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1887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3BCA2-9073-5083-EA7D-18CA88581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633FD4-B879-2AF4-C0E8-1808247EF702}"/>
              </a:ext>
            </a:extLst>
          </p:cNvPr>
          <p:cNvSpPr txBox="1"/>
          <p:nvPr/>
        </p:nvSpPr>
        <p:spPr>
          <a:xfrm>
            <a:off x="1533525" y="47625"/>
            <a:ext cx="685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3) Some results of p+O collisions from AMPT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D9EF7-48E6-70D9-DCD8-44319AF9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43" y="809625"/>
            <a:ext cx="4741510" cy="3529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73BB9-D61F-7065-ED2F-D7EEEA077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124" y="835914"/>
            <a:ext cx="4805131" cy="3529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FE05C-82A3-8D46-11F7-0909439993BB}"/>
              </a:ext>
            </a:extLst>
          </p:cNvPr>
          <p:cNvSpPr txBox="1"/>
          <p:nvPr/>
        </p:nvSpPr>
        <p:spPr>
          <a:xfrm>
            <a:off x="199699" y="5076823"/>
            <a:ext cx="5041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Similar proton results from: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calculations in CMS or LAB frame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AMPT-default &amp; String Melting,</a:t>
            </a:r>
          </a:p>
          <a:p>
            <a:r>
              <a:rPr lang="en-US" b="0" dirty="0">
                <a:solidFill>
                  <a:srgbClr val="0432FF"/>
                </a:solidFill>
              </a:rPr>
              <a:t>     showing little effect from </a:t>
            </a:r>
          </a:p>
          <a:p>
            <a:r>
              <a:rPr lang="en-US" b="0" dirty="0">
                <a:solidFill>
                  <a:srgbClr val="0432FF"/>
                </a:solidFill>
              </a:rPr>
              <a:t>     parton or hadron rescatterings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E6B896-402F-D22D-5FB2-3ED8EE31941C}"/>
                  </a:ext>
                </a:extLst>
              </p:cNvPr>
              <p:cNvSpPr txBox="1"/>
              <p:nvPr/>
            </p:nvSpPr>
            <p:spPr>
              <a:xfrm>
                <a:off x="5608450" y="5248096"/>
                <a:ext cx="392607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</a:rPr>
                  <a:t>Popcorn </a:t>
                </a:r>
                <a:r>
                  <a:rPr lang="en-US" b="0" dirty="0">
                    <a:solidFill>
                      <a:srgbClr val="0432FF"/>
                    </a:solidFill>
                  </a:rPr>
                  <a:t>suppresses protons </a:t>
                </a:r>
              </a:p>
              <a:p>
                <a:r>
                  <a:rPr lang="en-US" b="0" dirty="0">
                    <a:solidFill>
                      <a:srgbClr val="0432FF"/>
                    </a:solidFill>
                  </a:rPr>
                  <a:t>a few units away from </a:t>
                </a:r>
                <a:r>
                  <a:rPr lang="en-US" b="0" i="1" dirty="0">
                    <a:solidFill>
                      <a:srgbClr val="0432FF"/>
                    </a:solidFill>
                  </a:rPr>
                  <a:t>yBeam,</a:t>
                </a:r>
                <a:endParaRPr lang="en-US" b="0" dirty="0">
                  <a:solidFill>
                    <a:srgbClr val="0432FF"/>
                  </a:solidFill>
                </a:endParaRPr>
              </a:p>
              <a:p>
                <a:r>
                  <a:rPr lang="en-US" b="0" dirty="0">
                    <a:solidFill>
                      <a:srgbClr val="0432FF"/>
                    </a:solidFill>
                  </a:rPr>
                  <a:t>similar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>
                    <a:solidFill>
                      <a:srgbClr val="0432FF"/>
                    </a:solidFill>
                  </a:rPr>
                  <a:t>9.9 TeV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E6B896-402F-D22D-5FB2-3ED8EE319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450" y="5248096"/>
                <a:ext cx="3926075" cy="1200329"/>
              </a:xfrm>
              <a:prstGeom prst="rect">
                <a:avLst/>
              </a:prstGeom>
              <a:blipFill>
                <a:blip r:embed="rId5"/>
                <a:stretch>
                  <a:fillRect l="-2581" t="-4211" r="-1613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3D4722-8F79-C81A-F07A-BBF50A1D0EAC}"/>
                  </a:ext>
                </a:extLst>
              </p:cNvPr>
              <p:cNvSpPr txBox="1"/>
              <p:nvPr/>
            </p:nvSpPr>
            <p:spPr>
              <a:xfrm>
                <a:off x="2090144" y="4448655"/>
                <a:ext cx="2948581" cy="471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dirty="0">
                    <a:solidFill>
                      <a:srgbClr val="000099"/>
                    </a:solidFill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>
                    <a:solidFill>
                      <a:srgbClr val="000099"/>
                    </a:solidFill>
                  </a:rPr>
                  <a:t> 170 GeV</a:t>
                </a:r>
                <a:r>
                  <a:rPr lang="en-US" b="0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3D4722-8F79-C81A-F07A-BBF50A1D0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44" y="4448655"/>
                <a:ext cx="2948581" cy="471604"/>
              </a:xfrm>
              <a:prstGeom prst="rect">
                <a:avLst/>
              </a:prstGeom>
              <a:blipFill>
                <a:blip r:embed="rId6"/>
                <a:stretch>
                  <a:fillRect l="-3433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62261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04825" y="1647825"/>
            <a:ext cx="906780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>
              <a:lnSpc>
                <a:spcPts val="2475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</a:rPr>
              <a:t>The AMPT model provides a kinetic description of nuclear collisions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chemeClr val="tx1"/>
                </a:solidFill>
              </a:rPr>
              <a:t>			including p+p, p+A, and A+A collisions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endParaRPr lang="en-GB" b="0" dirty="0">
              <a:solidFill>
                <a:schemeClr val="tx1"/>
              </a:solidFill>
              <a:latin typeface="Times" charset="0"/>
            </a:endParaRPr>
          </a:p>
          <a:p>
            <a:pPr marL="342900" indent="-342900">
              <a:lnSpc>
                <a:spcPts val="2475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432FF"/>
                </a:solidFill>
                <a:latin typeface="Times" charset="0"/>
              </a:rPr>
              <a:t>Rescattering effect seems small for particle yields in p+O collisions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endParaRPr lang="en-GB" b="0" dirty="0">
              <a:solidFill>
                <a:schemeClr val="tx1"/>
              </a:solidFill>
              <a:latin typeface="Times" charset="0"/>
            </a:endParaRPr>
          </a:p>
          <a:p>
            <a:pPr marL="342900" indent="-342900">
              <a:lnSpc>
                <a:spcPts val="2475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rgbClr val="0432FF"/>
                </a:solidFill>
                <a:latin typeface="Times" charset="0"/>
              </a:rPr>
              <a:t>Baryon stopping due to the popcorn mechanism (or gluon junction)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rgbClr val="0432FF"/>
                </a:solidFill>
                <a:latin typeface="Times" charset="0"/>
              </a:rPr>
              <a:t>		typically suppresses protons but enhances pions are forward rapidities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endParaRPr lang="en-GB" b="0" dirty="0">
              <a:solidFill>
                <a:schemeClr val="tx1"/>
              </a:solidFill>
              <a:latin typeface="Times" charset="0"/>
            </a:endParaRPr>
          </a:p>
          <a:p>
            <a:pPr marL="342900" indent="-342900">
              <a:lnSpc>
                <a:spcPts val="2475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0" dirty="0">
                <a:solidFill>
                  <a:schemeClr val="tx1"/>
                </a:solidFill>
                <a:latin typeface="Times" charset="0"/>
              </a:rPr>
              <a:t>Understanding baryon stopping remains a challenge.   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chemeClr val="tx1"/>
                </a:solidFill>
                <a:latin typeface="Times" charset="0"/>
              </a:rPr>
              <a:t>		With recent focus on high baryon density nuclear physics, 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chemeClr val="tx1"/>
                </a:solidFill>
                <a:latin typeface="Times" charset="0"/>
              </a:rPr>
              <a:t>		we expect better understanding of baryon stopping/transport</a:t>
            </a:r>
          </a:p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chemeClr val="tx1"/>
                </a:solidFill>
                <a:latin typeface="Times" charset="0"/>
              </a:rPr>
              <a:t>		and better description of forward productions.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ADD79-AA6E-DA8E-7AC8-0B6D3E8FA5AE}"/>
              </a:ext>
            </a:extLst>
          </p:cNvPr>
          <p:cNvSpPr txBox="1"/>
          <p:nvPr/>
        </p:nvSpPr>
        <p:spPr>
          <a:xfrm>
            <a:off x="3895725" y="0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0" dirty="0">
                <a:solidFill>
                  <a:srgbClr val="000090"/>
                </a:solidFill>
                <a:latin typeface="Times" charset="0"/>
              </a:rPr>
              <a:t>4) Summary</a:t>
            </a:r>
          </a:p>
        </p:txBody>
      </p:sp>
    </p:spTree>
    <p:extLst>
      <p:ext uri="{BB962C8B-B14F-4D97-AF65-F5344CB8AC3E}">
        <p14:creationId xmlns:p14="http://schemas.microsoft.com/office/powerpoint/2010/main" val="19840504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6242050" y="1800225"/>
            <a:ext cx="19700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b="0" dirty="0">
                <a:solidFill>
                  <a:srgbClr val="006600"/>
                </a:solidFill>
                <a:latin typeface="Times" charset="0"/>
              </a:rPr>
              <a:t>Initial condition</a:t>
            </a:r>
            <a:endParaRPr lang="en-GB" b="0" i="1" dirty="0">
              <a:solidFill>
                <a:srgbClr val="006600"/>
              </a:solidFill>
              <a:latin typeface="Times" charset="0"/>
            </a:endParaRPr>
          </a:p>
        </p:txBody>
      </p:sp>
      <p:sp>
        <p:nvSpPr>
          <p:cNvPr id="16386" name="Line 3"/>
          <p:cNvSpPr>
            <a:spLocks noChangeShapeType="1"/>
          </p:cNvSpPr>
          <p:nvPr/>
        </p:nvSpPr>
        <p:spPr bwMode="auto">
          <a:xfrm>
            <a:off x="4387850" y="2065338"/>
            <a:ext cx="952500" cy="1587"/>
          </a:xfrm>
          <a:prstGeom prst="line">
            <a:avLst/>
          </a:prstGeom>
          <a:noFill/>
          <a:ln w="91440">
            <a:solidFill>
              <a:srgbClr val="8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5870575" y="3063875"/>
            <a:ext cx="2836862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chemeClr val="accent2"/>
                </a:solidFill>
                <a:latin typeface="Times" charset="0"/>
              </a:rPr>
              <a:t>Parton </a:t>
            </a:r>
            <a:r>
              <a:rPr lang="en-GB" b="0" dirty="0">
                <a:solidFill>
                  <a:srgbClr val="0000FF"/>
                </a:solidFill>
                <a:latin typeface="Times" charset="0"/>
              </a:rPr>
              <a:t>Cascade</a:t>
            </a:r>
            <a:endParaRPr lang="en-GB" b="0" dirty="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327775" y="5248275"/>
            <a:ext cx="20875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Hadron Cascade</a:t>
            </a:r>
            <a:endParaRPr lang="en-GB" b="0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498850" y="1936750"/>
            <a:ext cx="7937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b="0" dirty="0">
                <a:latin typeface="Times" charset="0"/>
              </a:rPr>
              <a:t>A+B</a:t>
            </a:r>
            <a:endParaRPr lang="en-GB" sz="2800" b="0" i="1" dirty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6099175" y="6210300"/>
            <a:ext cx="3124200" cy="3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chemeClr val="tx1"/>
                </a:solidFill>
                <a:latin typeface="Times" charset="0"/>
              </a:rPr>
              <a:t>Final particles</a:t>
            </a:r>
          </a:p>
        </p:txBody>
      </p:sp>
      <p:sp>
        <p:nvSpPr>
          <p:cNvPr id="16391" name="AutoShape 8"/>
          <p:cNvSpPr>
            <a:spLocks noChangeArrowheads="1"/>
          </p:cNvSpPr>
          <p:nvPr/>
        </p:nvSpPr>
        <p:spPr bwMode="auto">
          <a:xfrm>
            <a:off x="5495925" y="1724025"/>
            <a:ext cx="3422650" cy="533400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2" name="AutoShape 9"/>
          <p:cNvSpPr>
            <a:spLocks noChangeArrowheads="1"/>
          </p:cNvSpPr>
          <p:nvPr/>
        </p:nvSpPr>
        <p:spPr bwMode="auto">
          <a:xfrm>
            <a:off x="5489575" y="5153025"/>
            <a:ext cx="3429000" cy="457200"/>
          </a:xfrm>
          <a:prstGeom prst="roundRect">
            <a:avLst>
              <a:gd name="adj" fmla="val 236"/>
            </a:avLst>
          </a:prstGeom>
          <a:noFill/>
          <a:ln w="9144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1838326" y="368452"/>
            <a:ext cx="7385050" cy="9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99"/>
                </a:solidFill>
              </a:rPr>
              <a:t>A multi-phase transport (AMPT) model </a:t>
            </a:r>
          </a:p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99"/>
                </a:solidFill>
              </a:rPr>
              <a:t>aims to provide a kinetic description of all essential stages </a:t>
            </a:r>
          </a:p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99"/>
                </a:solidFill>
              </a:rPr>
              <a:t>of </a:t>
            </a:r>
            <a:r>
              <a:rPr lang="en-US" b="0" dirty="0">
                <a:solidFill>
                  <a:srgbClr val="000099"/>
                </a:solidFill>
              </a:rPr>
              <a:t>r</a:t>
            </a:r>
            <a:r>
              <a:rPr lang="en-US" sz="2400" b="0" dirty="0">
                <a:solidFill>
                  <a:srgbClr val="000099"/>
                </a:solidFill>
              </a:rPr>
              <a:t>elativistic </a:t>
            </a:r>
            <a:r>
              <a:rPr lang="en-GB" b="0" dirty="0">
                <a:solidFill>
                  <a:srgbClr val="000099"/>
                </a:solidFill>
              </a:rPr>
              <a:t>heavy ion collisions:</a:t>
            </a:r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7004050" y="2257425"/>
            <a:ext cx="9525" cy="714375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>
            <a:off x="7004050" y="4495800"/>
            <a:ext cx="0" cy="6096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96" name="AutoShape 13"/>
          <p:cNvSpPr>
            <a:spLocks noChangeArrowheads="1"/>
          </p:cNvSpPr>
          <p:nvPr/>
        </p:nvSpPr>
        <p:spPr bwMode="auto">
          <a:xfrm>
            <a:off x="5511800" y="2971800"/>
            <a:ext cx="3406775" cy="473075"/>
          </a:xfrm>
          <a:prstGeom prst="roundRect">
            <a:avLst>
              <a:gd name="adj" fmla="val 162"/>
            </a:avLst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6996113" y="5645150"/>
            <a:ext cx="7937" cy="574675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3311" name="Rectangle 15"/>
          <p:cNvSpPr>
            <a:spLocks noChangeArrowheads="1"/>
          </p:cNvSpPr>
          <p:nvPr/>
        </p:nvSpPr>
        <p:spPr bwMode="auto">
          <a:xfrm>
            <a:off x="6099175" y="4038600"/>
            <a:ext cx="1925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tx1"/>
                </a:solidFill>
                <a:cs typeface="+mn-cs"/>
              </a:rPr>
              <a:t>Hadronization</a:t>
            </a:r>
            <a:endParaRPr lang="en-US" b="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16399" name="AutoShape 20"/>
          <p:cNvSpPr>
            <a:spLocks noChangeArrowheads="1"/>
          </p:cNvSpPr>
          <p:nvPr/>
        </p:nvSpPr>
        <p:spPr bwMode="auto">
          <a:xfrm>
            <a:off x="5489575" y="4038600"/>
            <a:ext cx="3406775" cy="473075"/>
          </a:xfrm>
          <a:prstGeom prst="roundRect">
            <a:avLst>
              <a:gd name="adj" fmla="val 162"/>
            </a:avLst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 flipH="1">
            <a:off x="7004050" y="3429000"/>
            <a:ext cx="9525" cy="6096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685082-6619-BCC6-85BA-E3A8EA3E31B6}"/>
              </a:ext>
            </a:extLst>
          </p:cNvPr>
          <p:cNvSpPr/>
          <p:nvPr/>
        </p:nvSpPr>
        <p:spPr>
          <a:xfrm>
            <a:off x="285008" y="2986159"/>
            <a:ext cx="49219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Source codes since 1</a:t>
            </a:r>
            <a:r>
              <a:rPr lang="en-US" b="0" baseline="30000" dirty="0">
                <a:solidFill>
                  <a:srgbClr val="0000FF"/>
                </a:solidFill>
              </a:rPr>
              <a:t>st</a:t>
            </a:r>
            <a:r>
              <a:rPr lang="en-US" b="0" dirty="0">
                <a:solidFill>
                  <a:srgbClr val="0000FF"/>
                </a:solidFill>
              </a:rPr>
              <a:t> release (2004) </a:t>
            </a:r>
          </a:p>
          <a:p>
            <a:r>
              <a:rPr lang="en-US" b="0" dirty="0">
                <a:solidFill>
                  <a:srgbClr val="0000FF"/>
                </a:solidFill>
              </a:rPr>
              <a:t>are available at</a:t>
            </a:r>
          </a:p>
          <a:p>
            <a:r>
              <a:rPr lang="de-DE" b="0" i="1" dirty="0">
                <a:solidFill>
                  <a:srgbClr val="0000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https://myweb.ecu.edu/linz/ampt/</a:t>
            </a:r>
            <a:r>
              <a:rPr lang="de-DE" b="0" i="1" dirty="0">
                <a:solidFill>
                  <a:srgbClr val="000099"/>
                </a:solidFill>
              </a:rPr>
              <a:t> </a:t>
            </a:r>
          </a:p>
          <a:p>
            <a:endParaRPr lang="de-DE" b="0" i="1" dirty="0">
              <a:solidFill>
                <a:srgbClr val="000099"/>
              </a:solidFill>
            </a:endParaRPr>
          </a:p>
          <a:p>
            <a:r>
              <a:rPr lang="en-US" sz="2000" b="0" dirty="0">
                <a:solidFill>
                  <a:srgbClr val="006600"/>
                </a:solidFill>
              </a:rPr>
              <a:t>ZWL, Che-Ming Ko, Bao-An Li, Bin Zhang &amp; Subrata Pal, Phys Rev C (2005);</a:t>
            </a:r>
          </a:p>
          <a:p>
            <a:r>
              <a:rPr lang="de-DE" sz="2000" b="0" dirty="0">
                <a:solidFill>
                  <a:srgbClr val="006600"/>
                </a:solidFill>
              </a:rPr>
              <a:t>ZWL &amp; Liang Zheng, mini-review at  </a:t>
            </a:r>
          </a:p>
          <a:p>
            <a:r>
              <a:rPr lang="de-DE" sz="2000" b="0" dirty="0">
                <a:solidFill>
                  <a:srgbClr val="006600"/>
                </a:solidFill>
              </a:rPr>
              <a:t>Nucl Sci Tech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9CC81-9376-B513-B8D3-2C53201BAEA6}"/>
              </a:ext>
            </a:extLst>
          </p:cNvPr>
          <p:cNvSpPr txBox="1"/>
          <p:nvPr/>
        </p:nvSpPr>
        <p:spPr>
          <a:xfrm>
            <a:off x="299317" y="6219825"/>
            <a:ext cx="5043054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Clr>
                <a:srgbClr val="000000"/>
              </a:buClr>
              <a:buSzPct val="100000"/>
            </a:pPr>
            <a:r>
              <a:rPr lang="en-GB" b="0" dirty="0">
                <a:solidFill>
                  <a:srgbClr val="000099"/>
                </a:solidFill>
              </a:rPr>
              <a:t>As a result, the model is </a:t>
            </a:r>
            <a:r>
              <a:rPr lang="en-GB" b="0" dirty="0">
                <a:solidFill>
                  <a:srgbClr val="000099"/>
                </a:solidFill>
                <a:latin typeface="Times" charset="0"/>
              </a:rPr>
              <a:t>well suited to describe non-equilibrium dynamics</a:t>
            </a:r>
          </a:p>
        </p:txBody>
      </p:sp>
    </p:spTree>
    <p:extLst>
      <p:ext uri="{BB962C8B-B14F-4D97-AF65-F5344CB8AC3E}">
        <p14:creationId xmlns:p14="http://schemas.microsoft.com/office/powerpoint/2010/main" val="31333393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Line 2"/>
          <p:cNvSpPr>
            <a:spLocks noChangeShapeType="1"/>
          </p:cNvSpPr>
          <p:nvPr/>
        </p:nvSpPr>
        <p:spPr bwMode="auto">
          <a:xfrm>
            <a:off x="1215633" y="998535"/>
            <a:ext cx="952500" cy="1587"/>
          </a:xfrm>
          <a:prstGeom prst="line">
            <a:avLst/>
          </a:prstGeom>
          <a:noFill/>
          <a:ln w="91440">
            <a:solidFill>
              <a:srgbClr val="8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080821" y="5055571"/>
            <a:ext cx="655320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ts val="2475"/>
              </a:lnSpc>
              <a:buClr>
                <a:srgbClr val="000000"/>
              </a:buClr>
              <a:buSzPct val="45000"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Extended ART </a:t>
            </a:r>
            <a:r>
              <a:rPr lang="en-GB" b="0" dirty="0">
                <a:latin typeface="Times" charset="0"/>
              </a:rPr>
              <a:t>(hadron cascade)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26633" y="869949"/>
            <a:ext cx="883728" cy="34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b="0" dirty="0">
                <a:latin typeface="Times" charset="0"/>
              </a:rPr>
              <a:t>A+B</a:t>
            </a:r>
            <a:endParaRPr lang="en-GB" sz="2800" b="0" i="1" dirty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2223695" y="6334122"/>
            <a:ext cx="3352800" cy="3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0" i="1" dirty="0">
                <a:solidFill>
                  <a:schemeClr val="tx1"/>
                </a:solidFill>
                <a:latin typeface="Times" charset="0"/>
              </a:rPr>
              <a:t>Final particles</a:t>
            </a:r>
          </a:p>
        </p:txBody>
      </p:sp>
      <p:sp>
        <p:nvSpPr>
          <p:cNvPr id="24582" name="AutoShape 10"/>
          <p:cNvSpPr>
            <a:spLocks noChangeArrowheads="1"/>
          </p:cNvSpPr>
          <p:nvPr/>
        </p:nvSpPr>
        <p:spPr bwMode="auto">
          <a:xfrm>
            <a:off x="2012561" y="4972047"/>
            <a:ext cx="6629400" cy="457200"/>
          </a:xfrm>
          <a:prstGeom prst="roundRect">
            <a:avLst>
              <a:gd name="adj" fmla="val 236"/>
            </a:avLst>
          </a:prstGeom>
          <a:noFill/>
          <a:ln w="9144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83" name="Line 13"/>
          <p:cNvSpPr>
            <a:spLocks noChangeShapeType="1"/>
          </p:cNvSpPr>
          <p:nvPr/>
        </p:nvSpPr>
        <p:spPr bwMode="auto">
          <a:xfrm>
            <a:off x="3841358" y="1495422"/>
            <a:ext cx="0" cy="11430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4" name="Line 14"/>
          <p:cNvSpPr>
            <a:spLocks noChangeShapeType="1"/>
          </p:cNvSpPr>
          <p:nvPr/>
        </p:nvSpPr>
        <p:spPr bwMode="auto">
          <a:xfrm flipH="1">
            <a:off x="3841358" y="4162422"/>
            <a:ext cx="0" cy="7620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5" name="AutoShape 17"/>
          <p:cNvSpPr>
            <a:spLocks noChangeArrowheads="1"/>
          </p:cNvSpPr>
          <p:nvPr/>
        </p:nvSpPr>
        <p:spPr bwMode="auto">
          <a:xfrm>
            <a:off x="2415783" y="2638422"/>
            <a:ext cx="4016375" cy="473075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4586" name="Text Box 19"/>
          <p:cNvSpPr txBox="1">
            <a:spLocks noChangeArrowheads="1"/>
          </p:cNvSpPr>
          <p:nvPr/>
        </p:nvSpPr>
        <p:spPr bwMode="auto">
          <a:xfrm>
            <a:off x="4101173" y="5500177"/>
            <a:ext cx="5523447" cy="64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FF"/>
                </a:solidFill>
              </a:rPr>
              <a:t>Hadrons freeze out (at a global cut-off time);</a:t>
            </a:r>
          </a:p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FF"/>
                </a:solidFill>
              </a:rPr>
              <a:t>then strong-decay all remaining resonances</a:t>
            </a:r>
          </a:p>
        </p:txBody>
      </p:sp>
      <p:sp>
        <p:nvSpPr>
          <p:cNvPr id="24587" name="Line 20"/>
          <p:cNvSpPr>
            <a:spLocks noChangeShapeType="1"/>
          </p:cNvSpPr>
          <p:nvPr/>
        </p:nvSpPr>
        <p:spPr bwMode="auto">
          <a:xfrm>
            <a:off x="3823898" y="5387972"/>
            <a:ext cx="4763" cy="803275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88" name="Rectangle 23"/>
          <p:cNvSpPr>
            <a:spLocks noChangeArrowheads="1"/>
          </p:cNvSpPr>
          <p:nvPr/>
        </p:nvSpPr>
        <p:spPr bwMode="auto">
          <a:xfrm>
            <a:off x="2004620" y="3705225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chemeClr val="tx1"/>
                </a:solidFill>
              </a:rPr>
              <a:t>Hadronization (</a:t>
            </a:r>
            <a:r>
              <a:rPr lang="en-GB" dirty="0">
                <a:solidFill>
                  <a:schemeClr val="tx1"/>
                </a:solidFill>
              </a:rPr>
              <a:t>Lund string fragmentation</a:t>
            </a:r>
            <a:r>
              <a:rPr lang="en-GB" b="0" dirty="0">
                <a:solidFill>
                  <a:schemeClr val="tx1"/>
                </a:solidFill>
              </a:rPr>
              <a:t>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4589" name="AutoShape 24"/>
          <p:cNvSpPr>
            <a:spLocks noChangeArrowheads="1"/>
          </p:cNvSpPr>
          <p:nvPr/>
        </p:nvSpPr>
        <p:spPr bwMode="auto">
          <a:xfrm>
            <a:off x="2012558" y="3705222"/>
            <a:ext cx="5783262" cy="473075"/>
          </a:xfrm>
          <a:prstGeom prst="roundRect">
            <a:avLst>
              <a:gd name="adj" fmla="val 162"/>
            </a:avLst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90" name="Line 25"/>
          <p:cNvSpPr>
            <a:spLocks noChangeShapeType="1"/>
          </p:cNvSpPr>
          <p:nvPr/>
        </p:nvSpPr>
        <p:spPr bwMode="auto">
          <a:xfrm>
            <a:off x="3841358" y="3095622"/>
            <a:ext cx="0" cy="6096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1" name="Text Box 27"/>
          <p:cNvSpPr txBox="1">
            <a:spLocks noChangeArrowheads="1"/>
          </p:cNvSpPr>
          <p:nvPr/>
        </p:nvSpPr>
        <p:spPr bwMode="auto">
          <a:xfrm>
            <a:off x="1228725" y="123825"/>
            <a:ext cx="7772400" cy="3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0" dirty="0">
                <a:solidFill>
                  <a:srgbClr val="000099"/>
                </a:solidFill>
              </a:rPr>
              <a:t>Structure of AMPT v1.xx </a:t>
            </a:r>
            <a:r>
              <a:rPr lang="en-GB" sz="2800" b="0" dirty="0">
                <a:solidFill>
                  <a:schemeClr val="tx1"/>
                </a:solidFill>
              </a:rPr>
              <a:t>(AMPT-default)</a:t>
            </a:r>
          </a:p>
        </p:txBody>
      </p:sp>
      <p:sp>
        <p:nvSpPr>
          <p:cNvPr id="24592" name="Line 31"/>
          <p:cNvSpPr>
            <a:spLocks noChangeShapeType="1"/>
          </p:cNvSpPr>
          <p:nvPr/>
        </p:nvSpPr>
        <p:spPr bwMode="auto">
          <a:xfrm flipH="1">
            <a:off x="6736958" y="1495422"/>
            <a:ext cx="0" cy="2209800"/>
          </a:xfrm>
          <a:prstGeom prst="line">
            <a:avLst/>
          </a:prstGeom>
          <a:noFill/>
          <a:ln w="91440">
            <a:solidFill>
              <a:schemeClr val="tx1"/>
            </a:solidFill>
            <a:prstDash val="sysDot"/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3" name="Line 33"/>
          <p:cNvSpPr>
            <a:spLocks noChangeShapeType="1"/>
          </p:cNvSpPr>
          <p:nvPr/>
        </p:nvSpPr>
        <p:spPr bwMode="auto">
          <a:xfrm>
            <a:off x="8276832" y="1495422"/>
            <a:ext cx="52388" cy="3429000"/>
          </a:xfrm>
          <a:prstGeom prst="line">
            <a:avLst/>
          </a:prstGeom>
          <a:noFill/>
          <a:ln w="91440">
            <a:solidFill>
              <a:schemeClr val="bg2"/>
            </a:solidFill>
            <a:prstDash val="sysDot"/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4" name="Rectangle 34"/>
          <p:cNvSpPr>
            <a:spLocks noChangeArrowheads="1"/>
          </p:cNvSpPr>
          <p:nvPr/>
        </p:nvSpPr>
        <p:spPr bwMode="auto">
          <a:xfrm>
            <a:off x="1318820" y="3171822"/>
            <a:ext cx="2415285" cy="46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0000FF"/>
                </a:solidFill>
              </a:rPr>
              <a:t>Partons freeze out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24595" name="Text Box 35"/>
          <p:cNvSpPr txBox="1">
            <a:spLocks noChangeArrowheads="1"/>
          </p:cNvSpPr>
          <p:nvPr/>
        </p:nvSpPr>
        <p:spPr bwMode="auto">
          <a:xfrm>
            <a:off x="2333937" y="719138"/>
            <a:ext cx="7111572" cy="70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0" dirty="0">
                <a:solidFill>
                  <a:srgbClr val="006600"/>
                </a:solidFill>
                <a:latin typeface="Times" charset="0"/>
              </a:rPr>
              <a:t>HIJING1.0</a:t>
            </a:r>
            <a:r>
              <a:rPr lang="en-GB" b="0" dirty="0">
                <a:solidFill>
                  <a:srgbClr val="006600"/>
                </a:solidFill>
              </a:rPr>
              <a:t>:</a:t>
            </a:r>
            <a:endParaRPr lang="en-GB" b="0" dirty="0">
              <a:solidFill>
                <a:srgbClr val="006600"/>
              </a:solidFill>
              <a:latin typeface="Times" charset="0"/>
            </a:endParaRPr>
          </a:p>
          <a:p>
            <a:pPr eaLnBrk="1">
              <a:lnSpc>
                <a:spcPts val="262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6600"/>
                </a:solidFill>
              </a:rPr>
              <a:t>minijet partons </a:t>
            </a:r>
            <a:r>
              <a:rPr lang="en-GB" sz="2000" b="0" dirty="0">
                <a:solidFill>
                  <a:srgbClr val="006600"/>
                </a:solidFill>
              </a:rPr>
              <a:t>(hard)</a:t>
            </a:r>
            <a:r>
              <a:rPr lang="en-GB" sz="2000" dirty="0">
                <a:solidFill>
                  <a:srgbClr val="006600"/>
                </a:solidFill>
              </a:rPr>
              <a:t>,    excited</a:t>
            </a:r>
            <a:r>
              <a:rPr lang="en-GB" sz="2000" i="1" dirty="0">
                <a:solidFill>
                  <a:srgbClr val="006600"/>
                </a:solidFill>
                <a:latin typeface="Times" charset="0"/>
              </a:rPr>
              <a:t> </a:t>
            </a:r>
            <a:r>
              <a:rPr lang="en-GB" sz="2000" dirty="0">
                <a:solidFill>
                  <a:srgbClr val="006600"/>
                </a:solidFill>
              </a:rPr>
              <a:t>strings </a:t>
            </a:r>
            <a:r>
              <a:rPr lang="en-GB" sz="2000" b="0" dirty="0">
                <a:solidFill>
                  <a:srgbClr val="006600"/>
                </a:solidFill>
              </a:rPr>
              <a:t>(soft)</a:t>
            </a:r>
            <a:r>
              <a:rPr lang="en-GB" sz="2000" dirty="0">
                <a:solidFill>
                  <a:srgbClr val="006600"/>
                </a:solidFill>
              </a:rPr>
              <a:t>,  spectator nucleons</a:t>
            </a:r>
          </a:p>
        </p:txBody>
      </p:sp>
      <p:sp>
        <p:nvSpPr>
          <p:cNvPr id="24596" name="AutoShape 36"/>
          <p:cNvSpPr>
            <a:spLocks noChangeArrowheads="1"/>
          </p:cNvSpPr>
          <p:nvPr/>
        </p:nvSpPr>
        <p:spPr bwMode="auto">
          <a:xfrm>
            <a:off x="2233220" y="657225"/>
            <a:ext cx="7310437" cy="962025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597" name="Line 37"/>
          <p:cNvSpPr>
            <a:spLocks noChangeShapeType="1"/>
          </p:cNvSpPr>
          <p:nvPr/>
        </p:nvSpPr>
        <p:spPr bwMode="auto">
          <a:xfrm flipV="1">
            <a:off x="2371333" y="1495422"/>
            <a:ext cx="2362200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8" name="Line 38"/>
          <p:cNvSpPr>
            <a:spLocks noChangeShapeType="1"/>
          </p:cNvSpPr>
          <p:nvPr/>
        </p:nvSpPr>
        <p:spPr bwMode="auto">
          <a:xfrm flipV="1">
            <a:off x="5038333" y="1495422"/>
            <a:ext cx="2133600" cy="0"/>
          </a:xfrm>
          <a:prstGeom prst="line">
            <a:avLst/>
          </a:prstGeom>
          <a:noFill/>
          <a:ln w="914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99" name="Line 39"/>
          <p:cNvSpPr>
            <a:spLocks noChangeShapeType="1"/>
          </p:cNvSpPr>
          <p:nvPr/>
        </p:nvSpPr>
        <p:spPr bwMode="auto">
          <a:xfrm flipV="1">
            <a:off x="7484671" y="1495422"/>
            <a:ext cx="1219200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600" name="Line 40"/>
          <p:cNvSpPr>
            <a:spLocks noChangeShapeType="1"/>
          </p:cNvSpPr>
          <p:nvPr/>
        </p:nvSpPr>
        <p:spPr bwMode="auto">
          <a:xfrm flipV="1">
            <a:off x="7400533" y="1495422"/>
            <a:ext cx="1981200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3061898" y="2714626"/>
            <a:ext cx="2676525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660066"/>
                </a:solidFill>
                <a:latin typeface="Times" charset="0"/>
              </a:rPr>
              <a:t>ZPC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(parton cascade)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04420" y="1876422"/>
            <a:ext cx="338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Generate parton space-time</a:t>
            </a:r>
          </a:p>
        </p:txBody>
      </p:sp>
    </p:spTree>
    <p:extLst>
      <p:ext uri="{BB962C8B-B14F-4D97-AF65-F5344CB8AC3E}">
        <p14:creationId xmlns:p14="http://schemas.microsoft.com/office/powerpoint/2010/main" val="25284841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2287-9D1F-020C-1868-E18C95A25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D80B18-F272-9229-7FB8-0A5620CCE4E7}"/>
              </a:ext>
            </a:extLst>
          </p:cNvPr>
          <p:cNvSpPr/>
          <p:nvPr/>
        </p:nvSpPr>
        <p:spPr>
          <a:xfrm>
            <a:off x="8162925" y="4314825"/>
            <a:ext cx="190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1" dirty="0">
                <a:solidFill>
                  <a:schemeClr val="accent2"/>
                </a:solidFill>
              </a:rPr>
              <a:t>At middle right: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a</a:t>
            </a:r>
            <a:r>
              <a:rPr lang="en-US" sz="1800" b="0" i="1" dirty="0">
                <a:solidFill>
                  <a:schemeClr val="bg2"/>
                </a:solidFill>
              </a:rPr>
              <a:t> </a:t>
            </a:r>
            <a:r>
              <a:rPr lang="en-US" sz="1800" b="0" i="1" dirty="0">
                <a:solidFill>
                  <a:srgbClr val="008000"/>
                </a:solidFill>
              </a:rPr>
              <a:t>rho </a:t>
            </a:r>
            <a:r>
              <a:rPr lang="en-US" sz="1800" b="0" i="1" dirty="0"/>
              <a:t>decays </a:t>
            </a:r>
          </a:p>
          <a:p>
            <a:r>
              <a:rPr lang="en-US" sz="1800" b="0" i="1" dirty="0"/>
              <a:t>at 7.0 fm/c.</a:t>
            </a:r>
          </a:p>
          <a:p>
            <a:endParaRPr lang="en-US" sz="1800" b="0" i="1" dirty="0">
              <a:solidFill>
                <a:srgbClr val="FF00FF"/>
              </a:solidFill>
            </a:endParaRPr>
          </a:p>
          <a:p>
            <a:r>
              <a:rPr lang="en-US" sz="1800" b="0" i="1" dirty="0">
                <a:solidFill>
                  <a:schemeClr val="accent2"/>
                </a:solidFill>
              </a:rPr>
              <a:t>At lower right:</a:t>
            </a:r>
          </a:p>
          <a:p>
            <a:r>
              <a:rPr lang="en-US" sz="1800" b="0" i="1" dirty="0"/>
              <a:t>a </a:t>
            </a:r>
            <a:r>
              <a:rPr lang="en-US" sz="1800" b="0" i="1" dirty="0">
                <a:solidFill>
                  <a:srgbClr val="FF00FF"/>
                </a:solidFill>
              </a:rPr>
              <a:t>K*bar </a:t>
            </a:r>
            <a:r>
              <a:rPr lang="en-US" sz="1800" b="0" i="1" dirty="0">
                <a:solidFill>
                  <a:schemeClr val="tx1"/>
                </a:solidFill>
              </a:rPr>
              <a:t>is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produced </a:t>
            </a:r>
          </a:p>
          <a:p>
            <a:r>
              <a:rPr lang="en-US" sz="1800" b="0" i="1" dirty="0"/>
              <a:t>at 16.6 fm/c </a:t>
            </a:r>
          </a:p>
          <a:p>
            <a:r>
              <a:rPr lang="en-US" sz="1800" b="0" i="1" dirty="0"/>
              <a:t>&amp; vanishes </a:t>
            </a:r>
          </a:p>
          <a:p>
            <a:r>
              <a:rPr lang="en-US" sz="1800" b="0" i="1" dirty="0"/>
              <a:t>at 20.8fm/c.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6AA05-0012-DB04-4ACA-8CF4354EE6B1}"/>
              </a:ext>
            </a:extLst>
          </p:cNvPr>
          <p:cNvSpPr txBox="1"/>
          <p:nvPr/>
        </p:nvSpPr>
        <p:spPr>
          <a:xfrm>
            <a:off x="8159244" y="643592"/>
            <a:ext cx="2042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>
                <a:solidFill>
                  <a:srgbClr val="0000FF"/>
                </a:solidFill>
              </a:rPr>
              <a:t>60fm-long box;</a:t>
            </a:r>
          </a:p>
          <a:p>
            <a:r>
              <a:rPr lang="en-US" sz="2000" b="0" i="1" dirty="0">
                <a:solidFill>
                  <a:srgbClr val="0000FF"/>
                </a:solidFill>
              </a:rPr>
              <a:t>shows only </a:t>
            </a:r>
          </a:p>
          <a:p>
            <a:r>
              <a:rPr lang="en-US" sz="2000" b="0" i="1" dirty="0">
                <a:solidFill>
                  <a:srgbClr val="0000FF"/>
                </a:solidFill>
              </a:rPr>
              <a:t>formed particles.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5FF03B1E-8019-65CC-450E-6FBF1CFAFDA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28575"/>
                <a:ext cx="10077450" cy="685800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000090"/>
                    </a:solidFill>
                  </a:rPr>
                  <a:t>A </a:t>
                </a:r>
                <a:r>
                  <a:rPr lang="en-US" sz="2800" dirty="0">
                    <a:solidFill>
                      <a:srgbClr val="000099"/>
                    </a:solidFill>
                  </a:rPr>
                  <a:t>central Au+Au event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  <m:r>
                      <a:rPr lang="en-US" sz="2400" b="0" i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2400" dirty="0">
                    <a:solidFill>
                      <a:srgbClr val="000099"/>
                    </a:solidFill>
                  </a:rPr>
                  <a:t> </a:t>
                </a:r>
                <a:r>
                  <a:rPr lang="en-US" sz="2800" dirty="0">
                    <a:solidFill>
                      <a:srgbClr val="000099"/>
                    </a:solidFill>
                  </a:rPr>
                  <a:t>GeV </a:t>
                </a:r>
                <a:r>
                  <a:rPr lang="en-US" sz="2800" dirty="0">
                    <a:solidFill>
                      <a:srgbClr val="000090"/>
                    </a:solidFill>
                  </a:rPr>
                  <a:t>from </a:t>
                </a:r>
                <a:r>
                  <a:rPr lang="en-US" sz="2800" dirty="0">
                    <a:solidFill>
                      <a:schemeClr val="tx1"/>
                    </a:solidFill>
                  </a:rPr>
                  <a:t>AMPT-default</a:t>
                </a:r>
                <a:endParaRPr lang="en-US" sz="2800" dirty="0">
                  <a:solidFill>
                    <a:srgbClr val="000090"/>
                  </a:solidFill>
                </a:endParaRPr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5FF03B1E-8019-65CC-450E-6FBF1CFAFD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28575"/>
                <a:ext cx="10077450" cy="685800"/>
              </a:xfrm>
              <a:blipFill>
                <a:blip r:embed="rId5"/>
                <a:stretch>
                  <a:fillRect t="-3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D9BAEA98-55E3-D47E-499A-AEEA8A2E3AAF}"/>
              </a:ext>
            </a:extLst>
          </p:cNvPr>
          <p:cNvSpPr/>
          <p:nvPr/>
        </p:nvSpPr>
        <p:spPr>
          <a:xfrm>
            <a:off x="8086725" y="2638425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1" dirty="0">
                <a:solidFill>
                  <a:schemeClr val="accent2"/>
                </a:solidFill>
              </a:rPr>
              <a:t>1</a:t>
            </a:r>
            <a:r>
              <a:rPr lang="en-US" sz="1800" b="0" i="1" baseline="30000" dirty="0">
                <a:solidFill>
                  <a:schemeClr val="accent2"/>
                </a:solidFill>
              </a:rPr>
              <a:t>st</a:t>
            </a:r>
            <a:r>
              <a:rPr lang="en-US" sz="1800" b="0" i="1" dirty="0">
                <a:solidFill>
                  <a:schemeClr val="accent2"/>
                </a:solidFill>
              </a:rPr>
              <a:t> frame: </a:t>
            </a:r>
          </a:p>
          <a:p>
            <a:r>
              <a:rPr lang="en-US" sz="1800" b="0" i="1" dirty="0"/>
              <a:t>right after the</a:t>
            </a:r>
          </a:p>
          <a:p>
            <a:r>
              <a:rPr lang="en-US" sz="1800" b="0" i="1" dirty="0"/>
              <a:t>primary collision,</a:t>
            </a:r>
          </a:p>
          <a:p>
            <a:r>
              <a:rPr lang="en-US" sz="1800" b="0" i="1" dirty="0"/>
              <a:t>only spectator </a:t>
            </a:r>
          </a:p>
          <a:p>
            <a:r>
              <a:rPr lang="en-US" sz="1800" b="0" i="1" dirty="0"/>
              <a:t>nucleons are formed.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4218B9-B3BF-5BDE-F0E4-6A71A9507A22}"/>
              </a:ext>
            </a:extLst>
          </p:cNvPr>
          <p:cNvSpPr/>
          <p:nvPr/>
        </p:nvSpPr>
        <p:spPr>
          <a:xfrm>
            <a:off x="8391525" y="1724025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GB" b="0" dirty="0">
              <a:solidFill>
                <a:srgbClr val="FF0000"/>
              </a:solidFill>
              <a:latin typeface="Times" charset="0"/>
              <a:cs typeface="HG Mincho Light J" charset="0"/>
            </a:endParaRPr>
          </a:p>
          <a:p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Beam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e200-def-phi0-theta0">
            <a:hlinkClick r:id="" action="ppaction://media"/>
            <a:extLst>
              <a:ext uri="{FF2B5EF4-FFF2-40B4-BE49-F238E27FC236}">
                <a16:creationId xmlns:a16="http://schemas.microsoft.com/office/drawing/2014/main" id="{CC456598-E054-EB48-882D-9F721F3164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675" y="962025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72E1B-4C71-14DA-AC49-A6669526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DFEF81-4EF9-F54D-D7BD-F1EB0753657D}"/>
              </a:ext>
            </a:extLst>
          </p:cNvPr>
          <p:cNvSpPr/>
          <p:nvPr/>
        </p:nvSpPr>
        <p:spPr>
          <a:xfrm>
            <a:off x="8162925" y="4319290"/>
            <a:ext cx="19145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1" dirty="0">
                <a:solidFill>
                  <a:srgbClr val="0000FF"/>
                </a:solidFill>
              </a:rPr>
              <a:t>Dynamics is</a:t>
            </a:r>
          </a:p>
          <a:p>
            <a:r>
              <a:rPr lang="en-US" sz="2000" b="0" i="1" dirty="0">
                <a:solidFill>
                  <a:srgbClr val="0000FF"/>
                </a:solidFill>
              </a:rPr>
              <a:t>time-dilated at large rapidities:</a:t>
            </a:r>
          </a:p>
          <a:p>
            <a:r>
              <a:rPr lang="en-US" sz="2000" b="0" i="1" dirty="0">
                <a:solidFill>
                  <a:schemeClr val="tx1"/>
                </a:solidFill>
              </a:rPr>
              <a:t>for example, see</a:t>
            </a:r>
          </a:p>
          <a:p>
            <a:r>
              <a:rPr lang="en-US" sz="2000" b="0" i="1" dirty="0">
                <a:solidFill>
                  <a:schemeClr val="tx1"/>
                </a:solidFill>
              </a:rPr>
              <a:t>hadronization </a:t>
            </a:r>
          </a:p>
          <a:p>
            <a:r>
              <a:rPr lang="en-US" sz="2000" b="0" i="1" dirty="0">
                <a:solidFill>
                  <a:schemeClr val="tx1"/>
                </a:solidFill>
              </a:rPr>
              <a:t>of </a:t>
            </a:r>
            <a:r>
              <a:rPr lang="en-US" sz="2000" b="0" i="1" dirty="0">
                <a:solidFill>
                  <a:srgbClr val="FF0000"/>
                </a:solidFill>
              </a:rPr>
              <a:t>gluons</a:t>
            </a:r>
          </a:p>
        </p:txBody>
      </p:sp>
      <p:sp>
        <p:nvSpPr>
          <p:cNvPr id="10" name="Line 14">
            <a:extLst>
              <a:ext uri="{FF2B5EF4-FFF2-40B4-BE49-F238E27FC236}">
                <a16:creationId xmlns:a16="http://schemas.microsoft.com/office/drawing/2014/main" id="{9592AB26-B9A2-84E2-9674-C86808D970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16443" y="3019425"/>
            <a:ext cx="121920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A5C38-FB14-DC4E-6C59-ACA9493DDC3E}"/>
              </a:ext>
            </a:extLst>
          </p:cNvPr>
          <p:cNvSpPr/>
          <p:nvPr/>
        </p:nvSpPr>
        <p:spPr>
          <a:xfrm>
            <a:off x="8440241" y="3019428"/>
            <a:ext cx="1526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Beam axes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7A9E3-81D4-DB84-2C89-F1B979D24FF1}"/>
              </a:ext>
            </a:extLst>
          </p:cNvPr>
          <p:cNvSpPr/>
          <p:nvPr/>
        </p:nvSpPr>
        <p:spPr>
          <a:xfrm>
            <a:off x="8391525" y="2181225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Side view</a:t>
            </a:r>
            <a:r>
              <a:rPr lang="en-US" b="0" dirty="0">
                <a:solidFill>
                  <a:srgbClr val="FF0000"/>
                </a:solidFill>
                <a:latin typeface="Times" charset="0"/>
                <a:cs typeface="HG Mincho Light J" charset="0"/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200-def-phi90-theta80">
            <a:hlinkClick r:id="" action="ppaction://media"/>
            <a:extLst>
              <a:ext uri="{FF2B5EF4-FFF2-40B4-BE49-F238E27FC236}">
                <a16:creationId xmlns:a16="http://schemas.microsoft.com/office/drawing/2014/main" id="{E553B25E-0C6E-D209-84C7-71ED2B05C7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675" y="962025"/>
            <a:ext cx="8128000" cy="6096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47874AD-6072-DDB8-4609-C617DCDBC0E4}"/>
              </a:ext>
            </a:extLst>
          </p:cNvPr>
          <p:cNvSpPr txBox="1">
            <a:spLocks/>
          </p:cNvSpPr>
          <p:nvPr/>
        </p:nvSpPr>
        <p:spPr bwMode="auto">
          <a:xfrm>
            <a:off x="0" y="-28575"/>
            <a:ext cx="100774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lnSpc>
                <a:spcPts val="247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18970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3542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28114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268663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0" kern="0" dirty="0">
                <a:solidFill>
                  <a:srgbClr val="000090"/>
                </a:solidFill>
              </a:rPr>
              <a:t>The same </a:t>
            </a:r>
            <a:r>
              <a:rPr lang="en-US" sz="2800" b="0" kern="0" dirty="0">
                <a:solidFill>
                  <a:srgbClr val="000099"/>
                </a:solidFill>
              </a:rPr>
              <a:t>Au+Au event </a:t>
            </a:r>
            <a:r>
              <a:rPr lang="en-US" sz="2800" b="0" kern="0" dirty="0">
                <a:solidFill>
                  <a:srgbClr val="000090"/>
                </a:solidFill>
              </a:rPr>
              <a:t>from </a:t>
            </a:r>
            <a:r>
              <a:rPr lang="en-US" sz="2800" b="0" kern="0" dirty="0">
                <a:solidFill>
                  <a:schemeClr val="tx1"/>
                </a:solidFill>
              </a:rPr>
              <a:t>AMPT-default</a:t>
            </a:r>
            <a:endParaRPr lang="en-US" sz="2800" b="0" kern="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4840291" y="1915527"/>
            <a:ext cx="4733925" cy="190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</a:rPr>
              <a:t>~ 2.5</a:t>
            </a:r>
            <a:r>
              <a:rPr lang="en-GB" b="0" dirty="0">
                <a:solidFill>
                  <a:schemeClr val="tx1"/>
                </a:solidFill>
              </a:rPr>
              <a:t>		</a:t>
            </a:r>
            <a:r>
              <a:rPr lang="en-GB" b="0" dirty="0">
                <a:solidFill>
                  <a:srgbClr val="008000"/>
                </a:solidFill>
              </a:rPr>
              <a:t>6</a:t>
            </a:r>
            <a:r>
              <a:rPr lang="en-GB" b="0" dirty="0">
                <a:solidFill>
                  <a:srgbClr val="800000"/>
                </a:solidFill>
              </a:rPr>
              <a:t>		    20</a:t>
            </a:r>
            <a:r>
              <a:rPr lang="en-GB" b="0" dirty="0">
                <a:solidFill>
                  <a:schemeClr val="tx1"/>
                </a:solidFill>
              </a:rPr>
              <a:t> GeV/fm</a:t>
            </a:r>
            <a:r>
              <a:rPr lang="en-GB" b="0" baseline="30000" dirty="0">
                <a:solidFill>
                  <a:schemeClr val="tx1"/>
                </a:solidFill>
              </a:rPr>
              <a:t>3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</a:rPr>
              <a:t> SPS</a:t>
            </a:r>
            <a:r>
              <a:rPr lang="en-GB" b="0" dirty="0">
                <a:solidFill>
                  <a:schemeClr val="tx1"/>
                </a:solidFill>
              </a:rPr>
              <a:t>  	</a:t>
            </a:r>
            <a:r>
              <a:rPr lang="en-GB" b="0" dirty="0">
                <a:solidFill>
                  <a:srgbClr val="008000"/>
                </a:solidFill>
              </a:rPr>
              <a:t>RHIC    </a:t>
            </a:r>
            <a:r>
              <a:rPr lang="en-GB" b="0" dirty="0">
                <a:solidFill>
                  <a:srgbClr val="800000"/>
                </a:solidFill>
              </a:rPr>
              <a:t>      LHC</a:t>
            </a:r>
            <a:endParaRPr lang="en-GB" dirty="0">
              <a:solidFill>
                <a:srgbClr val="800000"/>
              </a:solidFill>
            </a:endParaRP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dirty="0">
                <a:solidFill>
                  <a:srgbClr val="800000"/>
                </a:solidFill>
              </a:rPr>
              <a:t>			</a:t>
            </a:r>
            <a:r>
              <a:rPr lang="en-GB" b="0" dirty="0">
                <a:solidFill>
                  <a:srgbClr val="008000"/>
                </a:solidFill>
              </a:rPr>
              <a:t>&gt;&gt;critical energy density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8000"/>
                </a:solidFill>
              </a:rPr>
              <a:t>			for QCD phase transition:</a:t>
            </a:r>
          </a:p>
          <a:p>
            <a:pPr>
              <a:lnSpc>
                <a:spcPct val="106000"/>
              </a:lnSpc>
              <a:buClr>
                <a:srgbClr val="000000"/>
              </a:buClr>
              <a:buSzPct val="100000"/>
            </a:pPr>
            <a:r>
              <a:rPr lang="en-GB" dirty="0">
                <a:solidFill>
                  <a:srgbClr val="008000"/>
                </a:solidFill>
              </a:rPr>
              <a:t>	</a:t>
            </a:r>
            <a:r>
              <a:rPr lang="en-GB" b="0" dirty="0">
                <a:solidFill>
                  <a:srgbClr val="008000"/>
                </a:solidFill>
              </a:rPr>
              <a:t>		</a:t>
            </a:r>
            <a:r>
              <a:rPr lang="en-GB" b="0" dirty="0"/>
              <a:t>ε</a:t>
            </a:r>
            <a:r>
              <a:rPr lang="en-GB" b="0" baseline="-25000" dirty="0"/>
              <a:t>c </a:t>
            </a:r>
            <a:r>
              <a:rPr lang="en-GB" b="0" dirty="0"/>
              <a:t>~ O(1/2) GeV/fm</a:t>
            </a:r>
            <a:r>
              <a:rPr lang="en-GB" b="0" baseline="30000" dirty="0"/>
              <a:t>3</a:t>
            </a:r>
          </a:p>
        </p:txBody>
      </p:sp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207701" y="3258323"/>
            <a:ext cx="28289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b="0" dirty="0">
                <a:solidFill>
                  <a:srgbClr val="0000FF"/>
                </a:solidFill>
              </a:rPr>
              <a:t>Proper formation time, taken as </a:t>
            </a:r>
            <a:r>
              <a:rPr lang="en-GB" b="0" i="1" dirty="0">
                <a:solidFill>
                  <a:srgbClr val="0000FF"/>
                </a:solidFill>
              </a:rPr>
              <a:t>1 fm/c</a:t>
            </a:r>
          </a:p>
        </p:txBody>
      </p:sp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2884488" y="2644190"/>
            <a:ext cx="1587" cy="458787"/>
          </a:xfrm>
          <a:prstGeom prst="line">
            <a:avLst/>
          </a:prstGeom>
          <a:noFill/>
          <a:ln w="730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95329" y="4716934"/>
            <a:ext cx="8878887" cy="199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625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b="0" dirty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</a:rPr>
              <a:t>At high-enough energies, </a:t>
            </a:r>
          </a:p>
          <a:p>
            <a:pPr>
              <a:lnSpc>
                <a:spcPts val="2625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</a:rPr>
              <a:t>hadronic matter such as strings cannot exist at early times,</a:t>
            </a:r>
          </a:p>
          <a:p>
            <a:pPr>
              <a:lnSpc>
                <a:spcPts val="2625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</a:rPr>
              <a:t>they should be represented by a dense partonic matter</a:t>
            </a:r>
          </a:p>
          <a:p>
            <a:pPr>
              <a:lnSpc>
                <a:spcPts val="2625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b="0" dirty="0">
                <a:solidFill>
                  <a:srgbClr val="000099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the </a:t>
            </a:r>
            <a:r>
              <a:rPr lang="en-GB" b="0" dirty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string melting </a:t>
            </a: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version of  AMPT	       </a:t>
            </a:r>
            <a:r>
              <a:rPr lang="en-GB" sz="2000" b="0" dirty="0">
                <a:solidFill>
                  <a:srgbClr val="008000"/>
                </a:solidFill>
                <a:latin typeface="Times" charset="0"/>
                <a:cs typeface="HG Mincho Light J" charset="0"/>
                <a:sym typeface="Wingdings"/>
              </a:rPr>
              <a:t>ZW</a:t>
            </a:r>
            <a:r>
              <a:rPr lang="en-GB" sz="2000" b="0" dirty="0">
                <a:solidFill>
                  <a:srgbClr val="008000"/>
                </a:solidFill>
              </a:rPr>
              <a:t>L &amp; Ko, PRC (2002)</a:t>
            </a:r>
            <a:endParaRPr lang="en-GB" b="0" dirty="0">
              <a:solidFill>
                <a:srgbClr val="008000"/>
              </a:solidFill>
            </a:endParaRPr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531212" y="783436"/>
            <a:ext cx="61614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</a:rPr>
              <a:t>If we use the Bjorken formula to estimate </a:t>
            </a:r>
          </a:p>
          <a:p>
            <a:pPr>
              <a:defRPr/>
            </a:pPr>
            <a:r>
              <a:rPr lang="en-GB" b="0" dirty="0">
                <a:solidFill>
                  <a:srgbClr val="000099"/>
                </a:solidFill>
                <a:latin typeface="Times" charset="0"/>
                <a:cs typeface="HG Mincho Light J" charset="0"/>
              </a:rPr>
              <a:t>the initial energy density in heavy ion collisions:</a:t>
            </a:r>
            <a:endParaRPr lang="en-US" b="0" dirty="0">
              <a:solidFill>
                <a:srgbClr val="000099"/>
              </a:solidFill>
              <a:latin typeface="Times" charset="0"/>
              <a:cs typeface="HG Mincho Light J" charset="0"/>
            </a:endParaRPr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 flipH="1">
            <a:off x="1981200" y="2542590"/>
            <a:ext cx="533400" cy="304800"/>
          </a:xfrm>
          <a:prstGeom prst="line">
            <a:avLst/>
          </a:prstGeom>
          <a:noFill/>
          <a:ln w="730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538163" y="2771190"/>
            <a:ext cx="20002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rgbClr val="0000FF"/>
                </a:solidFill>
                <a:cs typeface="HG Mincho Light J" charset="0"/>
              </a:rPr>
              <a:t>Nuclear radius</a:t>
            </a:r>
            <a:endParaRPr lang="en-US" b="0" dirty="0">
              <a:solidFill>
                <a:srgbClr val="0000FF"/>
              </a:solidFill>
              <a:cs typeface="HG Mincho Light J" charset="0"/>
            </a:endParaRPr>
          </a:p>
        </p:txBody>
      </p:sp>
      <p:graphicFrame>
        <p:nvGraphicFramePr>
          <p:cNvPr id="1127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58146"/>
              </p:ext>
            </p:extLst>
          </p:nvPr>
        </p:nvGraphicFramePr>
        <p:xfrm>
          <a:off x="1335088" y="1613902"/>
          <a:ext cx="3398837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8600" imgH="431800" progId="Equation.3">
                  <p:embed/>
                </p:oleObj>
              </mc:Choice>
              <mc:Fallback>
                <p:oleObj name="Equation" r:id="rId2" imgW="14986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1613902"/>
                        <a:ext cx="3398837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563823" y="-18395"/>
            <a:ext cx="5141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0" dirty="0">
                <a:solidFill>
                  <a:srgbClr val="FF0000"/>
                </a:solidFill>
                <a:latin typeface="Times" charset="0"/>
                <a:cs typeface="HG Mincho Light J" charset="0"/>
                <a:sym typeface="Wingdings"/>
              </a:rPr>
              <a:t>String Melting </a:t>
            </a:r>
            <a:r>
              <a:rPr lang="en-GB" sz="2800" b="0" dirty="0">
                <a:solidFill>
                  <a:srgbClr val="000099"/>
                </a:solidFill>
                <a:latin typeface="Times" charset="0"/>
                <a:cs typeface="HG Mincho Light J" charset="0"/>
                <a:sym typeface="Wingdings"/>
              </a:rPr>
              <a:t>version of  AMPT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379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Line 3"/>
          <p:cNvSpPr>
            <a:spLocks noChangeShapeType="1"/>
          </p:cNvSpPr>
          <p:nvPr/>
        </p:nvSpPr>
        <p:spPr bwMode="auto">
          <a:xfrm>
            <a:off x="1355725" y="1227138"/>
            <a:ext cx="952500" cy="1587"/>
          </a:xfrm>
          <a:prstGeom prst="line">
            <a:avLst/>
          </a:prstGeom>
          <a:noFill/>
          <a:ln w="91440">
            <a:solidFill>
              <a:srgbClr val="8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26" name="Text Box 6"/>
          <p:cNvSpPr txBox="1">
            <a:spLocks noChangeArrowheads="1"/>
          </p:cNvSpPr>
          <p:nvPr/>
        </p:nvSpPr>
        <p:spPr bwMode="auto">
          <a:xfrm>
            <a:off x="466725" y="1098552"/>
            <a:ext cx="883728" cy="34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b="0" dirty="0">
                <a:latin typeface="Times" charset="0"/>
              </a:rPr>
              <a:t>A+B</a:t>
            </a:r>
            <a:endParaRPr lang="en-GB" sz="2800" b="0" i="1" dirty="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2363787" y="6562725"/>
            <a:ext cx="3352800" cy="3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0" i="1" dirty="0">
                <a:solidFill>
                  <a:schemeClr val="tx1"/>
                </a:solidFill>
                <a:latin typeface="Times" charset="0"/>
              </a:rPr>
              <a:t>Final particles</a:t>
            </a:r>
          </a:p>
        </p:txBody>
      </p:sp>
      <p:sp>
        <p:nvSpPr>
          <p:cNvPr id="26628" name="Line 11"/>
          <p:cNvSpPr>
            <a:spLocks noChangeShapeType="1"/>
          </p:cNvSpPr>
          <p:nvPr/>
        </p:nvSpPr>
        <p:spPr bwMode="auto">
          <a:xfrm flipH="1">
            <a:off x="3981450" y="4391025"/>
            <a:ext cx="0" cy="7620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29" name="Line 14"/>
          <p:cNvSpPr>
            <a:spLocks noChangeShapeType="1"/>
          </p:cNvSpPr>
          <p:nvPr/>
        </p:nvSpPr>
        <p:spPr bwMode="auto">
          <a:xfrm>
            <a:off x="3963990" y="5616575"/>
            <a:ext cx="4763" cy="803275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0" name="Rectangle 15"/>
          <p:cNvSpPr>
            <a:spLocks noChangeArrowheads="1"/>
          </p:cNvSpPr>
          <p:nvPr/>
        </p:nvSpPr>
        <p:spPr bwMode="auto">
          <a:xfrm>
            <a:off x="2305050" y="3933828"/>
            <a:ext cx="4876800" cy="46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b="0" dirty="0">
                <a:solidFill>
                  <a:schemeClr val="tx1"/>
                </a:solidFill>
              </a:rPr>
              <a:t>Hadronization (</a:t>
            </a:r>
            <a:r>
              <a:rPr lang="en-GB" dirty="0">
                <a:solidFill>
                  <a:srgbClr val="FF0000"/>
                </a:solidFill>
              </a:rPr>
              <a:t>Quark Coalescence</a:t>
            </a:r>
            <a:r>
              <a:rPr lang="en-GB" b="0" dirty="0">
                <a:solidFill>
                  <a:schemeClr val="tx1"/>
                </a:solidFill>
              </a:rPr>
              <a:t>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26632" name="Line 17"/>
          <p:cNvSpPr>
            <a:spLocks noChangeShapeType="1"/>
          </p:cNvSpPr>
          <p:nvPr/>
        </p:nvSpPr>
        <p:spPr bwMode="auto">
          <a:xfrm>
            <a:off x="3981450" y="3324225"/>
            <a:ext cx="0" cy="60960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8" name="Line 30"/>
          <p:cNvSpPr>
            <a:spLocks noChangeShapeType="1"/>
          </p:cNvSpPr>
          <p:nvPr/>
        </p:nvSpPr>
        <p:spPr bwMode="auto">
          <a:xfrm>
            <a:off x="8416924" y="1724025"/>
            <a:ext cx="52388" cy="3429000"/>
          </a:xfrm>
          <a:prstGeom prst="line">
            <a:avLst/>
          </a:prstGeom>
          <a:noFill/>
          <a:ln w="91440">
            <a:solidFill>
              <a:schemeClr val="bg2"/>
            </a:solidFill>
            <a:prstDash val="sysDot"/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41" name="Text Box 33"/>
          <p:cNvSpPr txBox="1">
            <a:spLocks noChangeArrowheads="1"/>
          </p:cNvSpPr>
          <p:nvPr/>
        </p:nvSpPr>
        <p:spPr bwMode="auto">
          <a:xfrm>
            <a:off x="3201990" y="2921977"/>
            <a:ext cx="2676525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660066"/>
                </a:solidFill>
                <a:latin typeface="Times" charset="0"/>
              </a:rPr>
              <a:t>ZPC</a:t>
            </a:r>
            <a:r>
              <a:rPr lang="en-GB" b="0" dirty="0">
                <a:solidFill>
                  <a:srgbClr val="FF0000"/>
                </a:solidFill>
                <a:latin typeface="Times" charset="0"/>
              </a:rPr>
              <a:t> </a:t>
            </a:r>
            <a:r>
              <a:rPr lang="en-GB" b="0" dirty="0">
                <a:solidFill>
                  <a:schemeClr val="tx1"/>
                </a:solidFill>
                <a:latin typeface="Times" charset="0"/>
              </a:rPr>
              <a:t>(parton cascade)</a:t>
            </a:r>
          </a:p>
        </p:txBody>
      </p:sp>
      <p:sp>
        <p:nvSpPr>
          <p:cNvPr id="26642" name="AutoShape 34"/>
          <p:cNvSpPr>
            <a:spLocks noChangeArrowheads="1"/>
          </p:cNvSpPr>
          <p:nvPr/>
        </p:nvSpPr>
        <p:spPr bwMode="auto">
          <a:xfrm>
            <a:off x="2555875" y="2867025"/>
            <a:ext cx="4016375" cy="473075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26644" name="Line 10"/>
          <p:cNvSpPr>
            <a:spLocks noChangeShapeType="1"/>
          </p:cNvSpPr>
          <p:nvPr/>
        </p:nvSpPr>
        <p:spPr bwMode="auto">
          <a:xfrm>
            <a:off x="3981450" y="1724025"/>
            <a:ext cx="1058862" cy="685800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 flipH="1">
            <a:off x="4057650" y="1724025"/>
            <a:ext cx="2843212" cy="1066800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5726112" y="2082803"/>
            <a:ext cx="3275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Strings melt to q &amp; qbar   by decomposing initial hadrons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192590" y="5791203"/>
            <a:ext cx="5523447" cy="64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FF"/>
                </a:solidFill>
              </a:rPr>
              <a:t>Hadrons freeze out (at a global cut-off time);</a:t>
            </a:r>
          </a:p>
          <a:p>
            <a:pPr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0" dirty="0">
                <a:solidFill>
                  <a:srgbClr val="0000FF"/>
                </a:solidFill>
              </a:rPr>
              <a:t>then strong-decay all remaining resonances</a:t>
            </a:r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>
            <a:off x="2152653" y="5200650"/>
            <a:ext cx="6629400" cy="457200"/>
          </a:xfrm>
          <a:prstGeom prst="roundRect">
            <a:avLst>
              <a:gd name="adj" fmla="val 236"/>
            </a:avLst>
          </a:prstGeom>
          <a:noFill/>
          <a:ln w="9144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AutoShape 24"/>
          <p:cNvSpPr>
            <a:spLocks noChangeArrowheads="1"/>
          </p:cNvSpPr>
          <p:nvPr/>
        </p:nvSpPr>
        <p:spPr bwMode="auto">
          <a:xfrm>
            <a:off x="2152650" y="3933825"/>
            <a:ext cx="5783262" cy="473075"/>
          </a:xfrm>
          <a:prstGeom prst="roundRect">
            <a:avLst>
              <a:gd name="adj" fmla="val 162"/>
            </a:avLst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2474029" y="947741"/>
            <a:ext cx="7111572" cy="70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b="0" dirty="0">
                <a:solidFill>
                  <a:srgbClr val="006600"/>
                </a:solidFill>
                <a:latin typeface="Times" charset="0"/>
              </a:rPr>
              <a:t>HIJING1.0</a:t>
            </a:r>
            <a:r>
              <a:rPr lang="en-GB" b="0" dirty="0">
                <a:solidFill>
                  <a:srgbClr val="006600"/>
                </a:solidFill>
              </a:rPr>
              <a:t>:</a:t>
            </a:r>
            <a:endParaRPr lang="en-GB" b="0" dirty="0">
              <a:solidFill>
                <a:srgbClr val="006600"/>
              </a:solidFill>
              <a:latin typeface="Times" charset="0"/>
            </a:endParaRPr>
          </a:p>
          <a:p>
            <a:pPr eaLnBrk="1">
              <a:lnSpc>
                <a:spcPts val="262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6600"/>
                </a:solidFill>
              </a:rPr>
              <a:t>minijet partons </a:t>
            </a:r>
            <a:r>
              <a:rPr lang="en-GB" sz="2000" b="0" dirty="0">
                <a:solidFill>
                  <a:srgbClr val="006600"/>
                </a:solidFill>
              </a:rPr>
              <a:t>(hard)</a:t>
            </a:r>
            <a:r>
              <a:rPr lang="en-GB" sz="2000" dirty="0">
                <a:solidFill>
                  <a:srgbClr val="006600"/>
                </a:solidFill>
              </a:rPr>
              <a:t>,    excited</a:t>
            </a:r>
            <a:r>
              <a:rPr lang="en-GB" sz="2000" i="1" dirty="0">
                <a:solidFill>
                  <a:srgbClr val="006600"/>
                </a:solidFill>
                <a:latin typeface="Times" charset="0"/>
              </a:rPr>
              <a:t> </a:t>
            </a:r>
            <a:r>
              <a:rPr lang="en-GB" sz="2000" dirty="0">
                <a:solidFill>
                  <a:srgbClr val="006600"/>
                </a:solidFill>
              </a:rPr>
              <a:t>strings </a:t>
            </a:r>
            <a:r>
              <a:rPr lang="en-GB" sz="2000" b="0" dirty="0">
                <a:solidFill>
                  <a:srgbClr val="006600"/>
                </a:solidFill>
              </a:rPr>
              <a:t>(soft)</a:t>
            </a:r>
            <a:r>
              <a:rPr lang="en-GB" sz="2000" dirty="0">
                <a:solidFill>
                  <a:srgbClr val="006600"/>
                </a:solidFill>
              </a:rPr>
              <a:t>,  spectator nucleons</a:t>
            </a:r>
          </a:p>
        </p:txBody>
      </p:sp>
      <p:sp>
        <p:nvSpPr>
          <p:cNvPr id="30" name="AutoShape 36"/>
          <p:cNvSpPr>
            <a:spLocks noChangeArrowheads="1"/>
          </p:cNvSpPr>
          <p:nvPr/>
        </p:nvSpPr>
        <p:spPr bwMode="auto">
          <a:xfrm>
            <a:off x="2373312" y="885828"/>
            <a:ext cx="7310437" cy="962025"/>
          </a:xfrm>
          <a:prstGeom prst="roundRect">
            <a:avLst>
              <a:gd name="adj" fmla="val 162"/>
            </a:avLst>
          </a:prstGeom>
          <a:noFill/>
          <a:ln w="9144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 flipV="1">
            <a:off x="2511425" y="1724025"/>
            <a:ext cx="2362200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V="1">
            <a:off x="5178425" y="1724025"/>
            <a:ext cx="2133600" cy="0"/>
          </a:xfrm>
          <a:prstGeom prst="line">
            <a:avLst/>
          </a:prstGeom>
          <a:noFill/>
          <a:ln w="914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 flipV="1">
            <a:off x="7624763" y="1724025"/>
            <a:ext cx="1219200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 flipV="1">
            <a:off x="7540625" y="1724025"/>
            <a:ext cx="1981200" cy="0"/>
          </a:xfrm>
          <a:prstGeom prst="line">
            <a:avLst/>
          </a:prstGeom>
          <a:noFill/>
          <a:ln w="9144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220913" y="5284174"/>
            <a:ext cx="6553200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ts val="2475"/>
              </a:lnSpc>
              <a:buClr>
                <a:srgbClr val="000000"/>
              </a:buClr>
              <a:buSzPct val="45000"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Extended ART </a:t>
            </a:r>
            <a:r>
              <a:rPr lang="en-GB" b="0" dirty="0">
                <a:latin typeface="Times" charset="0"/>
              </a:rPr>
              <a:t>(hadron cascade)</a:t>
            </a: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1458912" y="3400425"/>
            <a:ext cx="2415285" cy="46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0" dirty="0">
                <a:solidFill>
                  <a:srgbClr val="0000FF"/>
                </a:solidFill>
              </a:rPr>
              <a:t>Partons freeze out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544512" y="2105025"/>
            <a:ext cx="3383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45000"/>
              <a:buFont typeface="StarBats" charset="0"/>
              <a:buNone/>
            </a:pPr>
            <a:r>
              <a:rPr lang="en-GB" b="0" dirty="0">
                <a:solidFill>
                  <a:srgbClr val="0000FF"/>
                </a:solidFill>
                <a:latin typeface="Times" charset="0"/>
              </a:rPr>
              <a:t>Generate parton space-time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1152525" y="123825"/>
            <a:ext cx="7772400" cy="32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b="1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ts val="2475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0" dirty="0">
                <a:solidFill>
                  <a:srgbClr val="000099"/>
                </a:solidFill>
              </a:rPr>
              <a:t>Structure of AMPT v2.xx </a:t>
            </a:r>
            <a:r>
              <a:rPr lang="en-GB" sz="2800" b="0" dirty="0">
                <a:solidFill>
                  <a:srgbClr val="FF0000"/>
                </a:solidFill>
              </a:rPr>
              <a:t>(AMPT-String Melting)</a:t>
            </a:r>
          </a:p>
        </p:txBody>
      </p:sp>
    </p:spTree>
    <p:extLst>
      <p:ext uri="{BB962C8B-B14F-4D97-AF65-F5344CB8AC3E}">
        <p14:creationId xmlns:p14="http://schemas.microsoft.com/office/powerpoint/2010/main" val="28321291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49709</TotalTime>
  <Words>2530</Words>
  <Application>Microsoft Macintosh PowerPoint</Application>
  <PresentationFormat>Custom</PresentationFormat>
  <Paragraphs>366</Paragraphs>
  <Slides>33</Slides>
  <Notes>26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Google Sans</vt:lpstr>
      <vt:lpstr>HG Mincho Light J</vt:lpstr>
      <vt:lpstr>MTMI</vt:lpstr>
      <vt:lpstr>MTSY</vt:lpstr>
      <vt:lpstr>StarBats</vt:lpstr>
      <vt:lpstr>StarSymbol</vt:lpstr>
      <vt:lpstr>Times</vt:lpstr>
      <vt:lpstr>Arial</vt:lpstr>
      <vt:lpstr>Arial</vt:lpstr>
      <vt:lpstr>Cambria Math</vt:lpstr>
      <vt:lpstr>Courier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central Au+Au event at √(s_NN )=200 GeV from AMPT-default</vt:lpstr>
      <vt:lpstr>PowerPoint Presentation</vt:lpstr>
      <vt:lpstr>PowerPoint Presentation</vt:lpstr>
      <vt:lpstr>PowerPoint Presentation</vt:lpstr>
      <vt:lpstr>PowerPoint Presentation</vt:lpstr>
      <vt:lpstr>Components of AMPT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 of heavy flavor productions</vt:lpstr>
      <vt:lpstr>Improvement of heavy flavor productions</vt:lpstr>
      <vt:lpstr>Improvement of heavy flavor productions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Lin, Ziwei</cp:lastModifiedBy>
  <cp:revision>3197</cp:revision>
  <dcterms:modified xsi:type="dcterms:W3CDTF">2025-03-19T03:32:16Z</dcterms:modified>
</cp:coreProperties>
</file>