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3" r:id="rId3"/>
    <p:sldId id="258" r:id="rId4"/>
    <p:sldId id="273" r:id="rId5"/>
    <p:sldId id="270" r:id="rId6"/>
    <p:sldId id="272" r:id="rId7"/>
    <p:sldId id="271" r:id="rId8"/>
    <p:sldId id="269" r:id="rId9"/>
    <p:sldId id="276" r:id="rId10"/>
    <p:sldId id="259" r:id="rId11"/>
    <p:sldId id="275" r:id="rId12"/>
    <p:sldId id="260" r:id="rId13"/>
    <p:sldId id="274" r:id="rId14"/>
    <p:sldId id="256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04" autoAdjust="0"/>
  </p:normalViewPr>
  <p:slideViewPr>
    <p:cSldViewPr snapToGrid="0">
      <p:cViewPr varScale="1">
        <p:scale>
          <a:sx n="99" d="100"/>
          <a:sy n="99" d="100"/>
        </p:scale>
        <p:origin x="2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1754-D113-4B43-9873-D526639FBB3B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1C222-A0E6-4A60-8975-011BCE83D4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1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根据万家威提供的信息，探测器中心离束流中心距离</a:t>
            </a:r>
            <a:r>
              <a:rPr lang="en-US" altLang="zh-CN" dirty="0"/>
              <a:t>,</a:t>
            </a:r>
            <a:r>
              <a:rPr lang="zh-CN" altLang="en-US" dirty="0"/>
              <a:t>也就是图中红色箭头标出的距离，约为 </a:t>
            </a:r>
            <a:r>
              <a:rPr lang="en-US" altLang="zh-CN" dirty="0"/>
              <a:t>70 mm</a:t>
            </a:r>
            <a:r>
              <a:rPr lang="zh-CN" altLang="en-US" dirty="0"/>
              <a:t>，因此在有磁场的情况下，可以近似将探测器中心放在质心系下离束流中心</a:t>
            </a:r>
            <a:r>
              <a:rPr lang="en-US" altLang="zh-CN" dirty="0"/>
              <a:t>70mm</a:t>
            </a:r>
            <a:r>
              <a:rPr lang="zh-CN" altLang="en-US" dirty="0"/>
              <a:t>的位置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68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分布如图所示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86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总结，在有磁场的情况下，可以看作</a:t>
            </a:r>
            <a:r>
              <a:rPr lang="en-US" altLang="zh-CN" dirty="0"/>
              <a:t>ZDD</a:t>
            </a:r>
            <a:r>
              <a:rPr lang="zh-CN" altLang="en-US" dirty="0"/>
              <a:t>的中心位于</a:t>
            </a:r>
            <a:r>
              <a:rPr lang="en-US" altLang="zh-CN" dirty="0"/>
              <a:t>x=70mm</a:t>
            </a:r>
            <a:r>
              <a:rPr lang="zh-CN" altLang="en-US" dirty="0"/>
              <a:t>，</a:t>
            </a:r>
            <a:r>
              <a:rPr lang="en-US" altLang="zh-CN" dirty="0"/>
              <a:t>z=3310mm</a:t>
            </a:r>
            <a:r>
              <a:rPr lang="zh-CN" altLang="en-US" dirty="0"/>
              <a:t>的位置。使用</a:t>
            </a:r>
            <a:r>
              <a:rPr lang="en-US" altLang="zh-CN" dirty="0" err="1"/>
              <a:t>bestwogam</a:t>
            </a:r>
            <a:r>
              <a:rPr lang="zh-CN" altLang="en-US" dirty="0"/>
              <a:t>产生子模拟在产生</a:t>
            </a:r>
            <a:r>
              <a:rPr lang="en-US" altLang="zh-CN" dirty="0"/>
              <a:t>pi0</a:t>
            </a:r>
            <a:r>
              <a:rPr lang="zh-CN" altLang="en-US" dirty="0"/>
              <a:t>，</a:t>
            </a:r>
            <a:r>
              <a:rPr lang="en-US" altLang="zh-CN" dirty="0"/>
              <a:t>eta</a:t>
            </a:r>
            <a:r>
              <a:rPr lang="zh-CN" altLang="en-US" dirty="0"/>
              <a:t>和</a:t>
            </a:r>
            <a:r>
              <a:rPr lang="en-US" altLang="zh-CN" dirty="0"/>
              <a:t>eta prime</a:t>
            </a:r>
            <a:r>
              <a:rPr lang="zh-CN" altLang="en-US" dirty="0"/>
              <a:t>的情况下散射电子的分布。计算了三种情况下的相对截面，两侧探测器</a:t>
            </a:r>
            <a:r>
              <a:rPr lang="en-US" altLang="zh-CN" dirty="0"/>
              <a:t>single tag</a:t>
            </a:r>
            <a:r>
              <a:rPr lang="zh-CN" altLang="en-US" dirty="0"/>
              <a:t>事例之和分别是</a:t>
            </a:r>
            <a:r>
              <a:rPr lang="en-US" altLang="zh-CN" dirty="0"/>
              <a:t>pi0 %0.578, eta %0.622, eta prime %0.788</a:t>
            </a:r>
            <a:r>
              <a:rPr lang="zh-CN" altLang="en-US" dirty="0"/>
              <a:t>。可以看出不变质量越高的双光子体系，击中探测器的正负电子比例越高。</a:t>
            </a:r>
            <a:r>
              <a:rPr lang="en-US" altLang="zh-CN" dirty="0"/>
              <a:t>Double tag </a:t>
            </a:r>
            <a:r>
              <a:rPr lang="zh-CN" altLang="en-US" dirty="0"/>
              <a:t>事例非常罕见。绘制了散射的正负电子在</a:t>
            </a:r>
            <a:r>
              <a:rPr lang="en-US" altLang="zh-CN" dirty="0"/>
              <a:t>z=3310mm</a:t>
            </a:r>
            <a:r>
              <a:rPr lang="zh-CN" altLang="en-US" dirty="0"/>
              <a:t>处的分布。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72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0D6A-699C-DE70-36CA-F99B7D72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DEFB8-88AE-52A4-81E7-939D87BF7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DC09E-D352-E3CF-AEDA-EACF838E2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根据探测到的正负电子，将事例分为</a:t>
            </a:r>
            <a:r>
              <a:rPr lang="en-US" altLang="zh-CN" dirty="0"/>
              <a:t>single tag </a:t>
            </a:r>
            <a:r>
              <a:rPr lang="zh-CN" altLang="en-US" dirty="0"/>
              <a:t>和</a:t>
            </a:r>
            <a:r>
              <a:rPr lang="en-US" altLang="zh-CN" dirty="0"/>
              <a:t>double tag</a:t>
            </a:r>
            <a:r>
              <a:rPr lang="zh-CN" altLang="en-US" dirty="0"/>
              <a:t>，而双光子产生的</a:t>
            </a:r>
            <a:r>
              <a:rPr lang="en-US" altLang="zh-CN" dirty="0"/>
              <a:t>pi0</a:t>
            </a:r>
            <a:r>
              <a:rPr lang="zh-CN" altLang="en-US" dirty="0"/>
              <a:t>等粒子由主探测器探测。由于</a:t>
            </a:r>
            <a:r>
              <a:rPr lang="en-US" altLang="zh-CN" dirty="0"/>
              <a:t>ZDD</a:t>
            </a:r>
            <a:r>
              <a:rPr lang="zh-CN" altLang="en-US" dirty="0"/>
              <a:t>位于束流管同一侧，要探测到</a:t>
            </a:r>
            <a:r>
              <a:rPr lang="en-US" altLang="zh-CN" dirty="0"/>
              <a:t>double tag</a:t>
            </a:r>
            <a:r>
              <a:rPr lang="zh-CN" altLang="en-US" dirty="0"/>
              <a:t>事例，需要散射的正负电子</a:t>
            </a:r>
            <a:r>
              <a:rPr lang="en-US" altLang="zh-CN" dirty="0"/>
              <a:t>x</a:t>
            </a:r>
            <a:r>
              <a:rPr lang="zh-CN" altLang="en-US" dirty="0"/>
              <a:t>方向动量均大于</a:t>
            </a:r>
            <a:r>
              <a:rPr lang="en-US" altLang="zh-CN" dirty="0"/>
              <a:t>0</a:t>
            </a:r>
            <a:r>
              <a:rPr lang="zh-CN" altLang="en-US" dirty="0"/>
              <a:t>，如图中箭头所示，因此事例数会非常少。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41BAC-AE14-A7D1-2A4C-7256C31AA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3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</a:t>
            </a:r>
            <a:r>
              <a:rPr lang="en-US" altLang="zh-CN" dirty="0"/>
              <a:t>BOSS709</a:t>
            </a:r>
            <a:r>
              <a:rPr lang="zh-CN" altLang="en-US" dirty="0"/>
              <a:t>环境下的</a:t>
            </a:r>
            <a:r>
              <a:rPr lang="en-US" altLang="zh-CN" dirty="0" err="1"/>
              <a:t>BesTwoGam</a:t>
            </a:r>
            <a:r>
              <a:rPr lang="zh-CN" altLang="en-US" dirty="0"/>
              <a:t>，质心能量为</a:t>
            </a:r>
            <a:r>
              <a:rPr lang="en-US" altLang="zh-CN" dirty="0"/>
              <a:t>4.68 GeV</a:t>
            </a:r>
            <a:r>
              <a:rPr lang="zh-CN" altLang="en-US" dirty="0"/>
              <a:t>，对双光子体系的不变质量分别限制在</a:t>
            </a:r>
            <a:r>
              <a:rPr lang="en-US" altLang="zh-CN" dirty="0"/>
              <a:t>pi0</a:t>
            </a:r>
            <a:r>
              <a:rPr lang="zh-CN" altLang="en-US" dirty="0"/>
              <a:t>，</a:t>
            </a:r>
            <a:r>
              <a:rPr lang="en-US" altLang="zh-CN" dirty="0"/>
              <a:t> eta</a:t>
            </a:r>
            <a:r>
              <a:rPr lang="zh-CN" altLang="en-US" dirty="0"/>
              <a:t>和</a:t>
            </a:r>
            <a:r>
              <a:rPr lang="en-US" altLang="zh-CN" dirty="0"/>
              <a:t>eta prime</a:t>
            </a:r>
            <a:r>
              <a:rPr lang="zh-CN" altLang="en-US" dirty="0"/>
              <a:t>的不变质量附近，以研究在产生这些粒子的情况下，散射的正负电子的分布。将</a:t>
            </a:r>
            <a:r>
              <a:rPr lang="en-US" altLang="zh-CN" dirty="0"/>
              <a:t>x&lt;0</a:t>
            </a:r>
            <a:r>
              <a:rPr lang="zh-CN" altLang="en-US" dirty="0"/>
              <a:t>的事例，也就是左侧的事例对称到右边来，这样相当于产生子产生了两倍的事例数。同时，</a:t>
            </a:r>
            <a:r>
              <a:rPr lang="en-US" altLang="zh-CN" dirty="0" err="1"/>
              <a:t>pz</a:t>
            </a:r>
            <a:r>
              <a:rPr lang="en-US" altLang="zh-CN" dirty="0"/>
              <a:t>&lt;0</a:t>
            </a:r>
            <a:r>
              <a:rPr lang="zh-CN" altLang="en-US" dirty="0"/>
              <a:t>的粒子，也被对称到</a:t>
            </a:r>
            <a:r>
              <a:rPr lang="en-US" altLang="zh-CN" dirty="0"/>
              <a:t>z&gt;0</a:t>
            </a:r>
            <a:r>
              <a:rPr lang="zh-CN" altLang="en-US" dirty="0"/>
              <a:t>的探测器上，所以之后结果是包含两侧的探测器的。对于产生</a:t>
            </a:r>
            <a:r>
              <a:rPr lang="en-US" altLang="zh-CN" dirty="0"/>
              <a:t>pi0</a:t>
            </a:r>
            <a:r>
              <a:rPr lang="zh-CN" altLang="en-US" dirty="0"/>
              <a:t>的过程，由于</a:t>
            </a:r>
            <a:r>
              <a:rPr lang="en-US" altLang="zh-CN" dirty="0"/>
              <a:t>pi0</a:t>
            </a:r>
            <a:r>
              <a:rPr lang="zh-CN" altLang="en-US" dirty="0"/>
              <a:t>的不变质量低于</a:t>
            </a:r>
            <a:r>
              <a:rPr lang="en-US" altLang="zh-CN" dirty="0"/>
              <a:t>mu</a:t>
            </a:r>
            <a:r>
              <a:rPr lang="zh-CN" altLang="en-US" dirty="0"/>
              <a:t>子，只能使用</a:t>
            </a:r>
            <a:r>
              <a:rPr lang="en-US" altLang="zh-CN" dirty="0"/>
              <a:t>ee</a:t>
            </a:r>
            <a:r>
              <a:rPr lang="zh-CN" altLang="en-US" dirty="0"/>
              <a:t>到</a:t>
            </a:r>
            <a:r>
              <a:rPr lang="en-US" altLang="zh-CN" dirty="0" err="1"/>
              <a:t>eeee</a:t>
            </a:r>
            <a:r>
              <a:rPr lang="zh-CN" altLang="en-US" dirty="0"/>
              <a:t>的过程。产生子的辐射开关关闭，不会产生额外的光子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7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EE673-804C-176D-B7C7-EC7F910D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6530B-4ADE-9F92-4ECB-A62B05280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504D7-F3EA-9E3D-F848-59748C24C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例如对于</a:t>
            </a:r>
            <a:r>
              <a:rPr lang="en-US" altLang="zh-CN" dirty="0"/>
              <a:t>pi0</a:t>
            </a:r>
            <a:r>
              <a:rPr lang="zh-CN" altLang="en-US" dirty="0"/>
              <a:t>，其不变质量约为 </a:t>
            </a:r>
            <a:r>
              <a:rPr lang="en-US" altLang="zh-CN" dirty="0"/>
              <a:t>0.13957 GeV</a:t>
            </a:r>
            <a:r>
              <a:rPr lang="zh-CN" altLang="en-US" dirty="0"/>
              <a:t>，于是选择双光子体系不变质量为</a:t>
            </a:r>
            <a:r>
              <a:rPr lang="en-US" altLang="zh-CN" dirty="0"/>
              <a:t>0.13957+-0.01 GeV </a:t>
            </a:r>
            <a:r>
              <a:rPr lang="zh-CN" altLang="en-US" dirty="0"/>
              <a:t>范围内的事例，进而设置产生子时就将不变质量下限设为略低于</a:t>
            </a:r>
            <a:r>
              <a:rPr lang="en-US" altLang="zh-CN" dirty="0"/>
              <a:t>0.13957-0.01GeV</a:t>
            </a:r>
            <a:r>
              <a:rPr lang="zh-CN" altLang="en-US" dirty="0"/>
              <a:t>，也就是</a:t>
            </a:r>
            <a:r>
              <a:rPr lang="en-US" altLang="zh-CN" dirty="0"/>
              <a:t>0.1249GeV</a:t>
            </a:r>
            <a:r>
              <a:rPr lang="zh-CN" altLang="en-US" dirty="0"/>
              <a:t>。实际上产生子的参数为不变质量的平方，</a:t>
            </a:r>
            <a:r>
              <a:rPr lang="en-US" altLang="zh-CN" dirty="0"/>
              <a:t>w^2</a:t>
            </a:r>
            <a:r>
              <a:rPr lang="zh-CN" altLang="en-US" dirty="0"/>
              <a:t>，也就是</a:t>
            </a:r>
            <a:r>
              <a:rPr lang="en-US" altLang="zh-CN" dirty="0"/>
              <a:t>0.0156GeV^2</a:t>
            </a:r>
            <a:r>
              <a:rPr lang="zh-CN" altLang="en-US" dirty="0"/>
              <a:t>。其他过程也同理，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9E33-DDB8-DAA5-6561-C7788359C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96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</a:t>
            </a:r>
            <a:r>
              <a:rPr lang="en-US" altLang="zh-CN" dirty="0"/>
              <a:t>pi0</a:t>
            </a:r>
            <a:r>
              <a:rPr lang="zh-CN" altLang="en-US" dirty="0"/>
              <a:t>的结果，等效</a:t>
            </a:r>
            <a:r>
              <a:rPr lang="en-US" altLang="zh-CN" dirty="0"/>
              <a:t>120</a:t>
            </a:r>
            <a:r>
              <a:rPr lang="zh-CN" altLang="en-US" dirty="0"/>
              <a:t>万个事例中，不变质量截断后剩余</a:t>
            </a:r>
            <a:r>
              <a:rPr lang="en-US" altLang="zh-CN" dirty="0"/>
              <a:t>44645</a:t>
            </a:r>
            <a:r>
              <a:rPr lang="zh-CN" altLang="en-US" dirty="0"/>
              <a:t>个事例，其中</a:t>
            </a:r>
            <a:r>
              <a:rPr lang="en-US" altLang="zh-CN" dirty="0"/>
              <a:t>single tag258</a:t>
            </a:r>
            <a:r>
              <a:rPr lang="zh-CN" altLang="en-US" dirty="0"/>
              <a:t>个，</a:t>
            </a:r>
            <a:r>
              <a:rPr lang="en-US" altLang="zh-CN" dirty="0"/>
              <a:t>double tag</a:t>
            </a:r>
            <a:r>
              <a:rPr lang="zh-CN" altLang="en-US" dirty="0"/>
              <a:t>只有一个，分别占比</a:t>
            </a:r>
            <a:r>
              <a:rPr lang="en-US" altLang="zh-CN" dirty="0"/>
              <a:t>%0.578</a:t>
            </a:r>
            <a:r>
              <a:rPr lang="zh-CN" altLang="en-US" dirty="0"/>
              <a:t>和</a:t>
            </a:r>
            <a:r>
              <a:rPr lang="en-US" altLang="zh-CN" dirty="0"/>
              <a:t>%0.00224</a:t>
            </a:r>
            <a:r>
              <a:rPr lang="zh-CN" altLang="en-US" dirty="0"/>
              <a:t>，即两侧的探测器能</a:t>
            </a:r>
            <a:r>
              <a:rPr lang="en-US" altLang="zh-CN" dirty="0"/>
              <a:t>single tag</a:t>
            </a:r>
            <a:r>
              <a:rPr lang="zh-CN" altLang="en-US" dirty="0"/>
              <a:t>到</a:t>
            </a:r>
            <a:r>
              <a:rPr lang="en-US" altLang="zh-CN" dirty="0"/>
              <a:t>%0.578</a:t>
            </a:r>
            <a:r>
              <a:rPr lang="zh-CN" altLang="en-US" dirty="0"/>
              <a:t>的事例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09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粒子击中分布如图所示，品红色框为探测器位置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3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接着是</a:t>
            </a:r>
            <a:r>
              <a:rPr lang="en-US" altLang="zh-CN" dirty="0"/>
              <a:t>eta</a:t>
            </a:r>
            <a:r>
              <a:rPr lang="zh-CN" altLang="en-US" dirty="0"/>
              <a:t>的结果，因为等效</a:t>
            </a:r>
            <a:r>
              <a:rPr lang="en-US" altLang="zh-CN" dirty="0"/>
              <a:t>120</a:t>
            </a:r>
            <a:r>
              <a:rPr lang="zh-CN" altLang="en-US" dirty="0"/>
              <a:t>万个事例没有填充满直方图，增加了</a:t>
            </a:r>
            <a:r>
              <a:rPr lang="en-US" altLang="zh-CN" dirty="0"/>
              <a:t>20</a:t>
            </a:r>
            <a:r>
              <a:rPr lang="zh-CN" altLang="en-US" dirty="0"/>
              <a:t>万个事例。</a:t>
            </a:r>
            <a:r>
              <a:rPr lang="en-US" altLang="zh-CN" dirty="0"/>
              <a:t>Single tag</a:t>
            </a:r>
            <a:r>
              <a:rPr lang="zh-CN" altLang="en-US" dirty="0"/>
              <a:t>占比 </a:t>
            </a:r>
            <a:r>
              <a:rPr lang="en-US" altLang="zh-CN" dirty="0"/>
              <a:t>%0.622</a:t>
            </a:r>
            <a:r>
              <a:rPr lang="zh-CN" altLang="en-US" dirty="0"/>
              <a:t>，</a:t>
            </a:r>
            <a:r>
              <a:rPr lang="en-US" altLang="zh-CN" dirty="0"/>
              <a:t>double tag</a:t>
            </a:r>
            <a:r>
              <a:rPr lang="zh-CN" altLang="en-US" dirty="0"/>
              <a:t>占比 </a:t>
            </a:r>
            <a:r>
              <a:rPr lang="en-US" altLang="zh-CN" dirty="0"/>
              <a:t>%0.00723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击中分布如图所示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99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最后是</a:t>
            </a:r>
            <a:r>
              <a:rPr lang="en-US" altLang="zh-CN" dirty="0"/>
              <a:t>eta prime</a:t>
            </a:r>
            <a:r>
              <a:rPr lang="zh-CN" altLang="en-US" dirty="0"/>
              <a:t>的结果，</a:t>
            </a:r>
            <a:r>
              <a:rPr lang="en-US" altLang="zh-CN" dirty="0"/>
              <a:t>single tag </a:t>
            </a:r>
            <a:r>
              <a:rPr lang="zh-CN" altLang="en-US" dirty="0"/>
              <a:t>占比 </a:t>
            </a:r>
            <a:r>
              <a:rPr lang="en-US" altLang="zh-CN" dirty="0"/>
              <a:t>%0.788</a:t>
            </a:r>
            <a:r>
              <a:rPr lang="zh-CN" altLang="en-US" dirty="0"/>
              <a:t>，</a:t>
            </a:r>
            <a:r>
              <a:rPr lang="en-US" altLang="zh-CN" dirty="0"/>
              <a:t>double tag % 0.0122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65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62CB-187A-7072-AAC4-CABD9E348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333E6-2DA6-7942-45D8-D9960FAC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B588-0073-7873-E1A0-A7B33154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3557-0A53-4E81-B56A-4F447605056A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A660-5194-2730-C1EC-55CD24E7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3811-AD8C-58C8-C8E1-D4AD690C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3508" y="6235156"/>
            <a:ext cx="669435" cy="365125"/>
          </a:xfrm>
        </p:spPr>
        <p:txBody>
          <a:bodyPr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1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5B7D-AE65-95F5-86ED-2D0BD061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F18A3-0711-D1D2-21E9-5D9685E9E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29493-9F20-B052-5149-453CB661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A476-4597-45D1-9B71-67F8152BF781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CCF1E-3011-83EC-CC44-795F4D14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EF345-8ADB-E933-F5F9-23B6DAE8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49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0FC93-5A18-455A-88E2-9D84843B9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73850-247E-F14B-F3C8-FFFD60D4D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7F5BC-38FF-F508-29FF-D0D49374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DA2A-E077-4FC3-AA51-0A70AA51FBB6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DE3D2-8226-C801-28C2-C3BE8167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5A47-3DF2-F939-8056-57018D37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8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B106-3F41-5B2B-6BB3-E6C312A3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1F73-7C43-560D-ADA2-75DC17FCC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9F1E-8197-E41C-E4A1-6501B770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8B7D-5AB7-4B87-A33B-66461C0DD6EF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B850B-859E-AF2A-5F46-FB879F0E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233B0-3144-584A-0F2C-6A0DD694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28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A156-0A0C-3EA3-DDE1-CAC8F01D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18963-F5BE-CE06-58B7-FAB77FC5B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FB6FE-8DFA-53E4-198F-69C28F2E2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3470-1C0A-40F2-9C3D-34B73520404F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9E421-2E9C-DC3E-EEA1-78EB2499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165A-4E1C-9447-2F34-33C946D8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26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3D31-BA0A-9A8D-6154-9752039E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765F5-A4EF-8368-6CFB-2B7B6B8FC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FC325-849D-D7E1-07A7-4819526C5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DF877-7BEA-5F02-BAA9-A77B2EF5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E965-A053-45EB-B0F1-7CC847790483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09919-8BD1-C9D8-1FF2-BAA1EE2E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B5375-3BE1-CE6A-3340-8F6A295A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70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FDF2-EF07-FAC7-4F0D-C52D7C57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4CB03-54F0-D803-C76D-1A85E80E7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36723-E22F-9665-F5D5-05706C029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C2732-A32C-4777-007D-8F0419DD3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EB79FE-DAB7-A08B-53E4-7B0C8F030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B402A-CD69-CFE2-6339-F5B1E87D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FFA4-746A-48DE-8A18-EB5A1F7C4F63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05F7F-B59E-7491-4CB3-3F4E753E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BF2C1-F4E1-3157-9097-0B16C714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3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EDC8-C845-94D5-B0FB-9091B8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669E1-387E-715D-7AE7-C877D332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D97B-217D-48EF-A366-2DBD3B5372BE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B030F-3530-29F3-1D07-DD5FEADC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57D57-4D19-DCD6-6949-0B3C42AB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7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B38DC-AB39-8502-FB5C-4B00884F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E71D-DE4D-48DA-95C8-441457A53353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83F24-3B1B-5B65-D6C4-70F12CF4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F7D6E6-F0F0-8513-2BEB-EBFCEEFD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3508" y="6235156"/>
            <a:ext cx="669435" cy="365125"/>
          </a:xfrm>
        </p:spPr>
        <p:txBody>
          <a:bodyPr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A683-385E-3E34-5ED2-4399BFD8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0D3EC-7830-2C55-3C13-BA9389AC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6A6A8-7170-6D24-000C-192D33981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873-01A8-28E4-91B7-058CA7C7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A1B2A-05F0-4E34-AF21-0C272EFE4805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47B58-76BF-96CA-1516-2879CFF3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9E4E2-B4A5-4F5C-C0DB-CFBFF535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8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2E36-F33D-4F45-CD52-244A55A7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E9650-BF30-1DBE-2544-44E8E53B4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99FE-CB06-77C5-BC19-B2347C84F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041A-10BA-9090-336F-E4ECADD6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BD58-A98B-4518-BB6B-240FE603E527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07514-9019-4779-51B1-A48AF12C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FEDD-79BC-E43B-FD8A-DB91C20C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10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46CEA-DF1E-C1DB-DDA5-3ACF3D12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9A880-77C0-6D23-B011-43F5EFC02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B2F30-AE85-C12D-99AB-DE118EEC5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B8BB5A-8CC8-4C8C-AC1A-BB5BB4B81B95}" type="datetime1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CE10-C887-E098-60A9-020DFC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C6320-4550-A293-1307-F0673781A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27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6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82DECD-AA1A-7D4A-2375-D78BB8624474}"/>
              </a:ext>
            </a:extLst>
          </p:cNvPr>
          <p:cNvSpPr txBox="1"/>
          <p:nvPr/>
        </p:nvSpPr>
        <p:spPr>
          <a:xfrm>
            <a:off x="2378174" y="5754512"/>
            <a:ext cx="7435647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Wang </a:t>
            </a:r>
            <a:r>
              <a:rPr lang="en-US" altLang="zh-CN" dirty="0" err="1"/>
              <a:t>Yilun</a:t>
            </a:r>
            <a:r>
              <a:rPr lang="en-US" altLang="zh-CN" dirty="0"/>
              <a:t> (Nanjing University)	Wan Jiawei(Nanjing University)</a:t>
            </a:r>
          </a:p>
          <a:p>
            <a:pPr algn="ctr">
              <a:lnSpc>
                <a:spcPct val="150000"/>
              </a:lnSpc>
            </a:pPr>
            <a:r>
              <a:rPr lang="en-US" altLang="zh-CN" dirty="0"/>
              <a:t>Zhang Lei (Nanjing University)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F115B-7101-24D0-20B2-702B2515C91B}"/>
              </a:ext>
            </a:extLst>
          </p:cNvPr>
          <p:cNvSpPr txBox="1"/>
          <p:nvPr/>
        </p:nvSpPr>
        <p:spPr>
          <a:xfrm>
            <a:off x="1941559" y="1666934"/>
            <a:ext cx="8308875" cy="83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/>
              <a:t>Two Photon and ZDD</a:t>
            </a:r>
            <a:endParaRPr lang="en-US" altLang="zh-CN" sz="3600" dirty="0"/>
          </a:p>
        </p:txBody>
      </p:sp>
      <p:pic>
        <p:nvPicPr>
          <p:cNvPr id="8" name="Picture 7" descr="Purple chinese characters on a black background&#10;&#10;Description automatically generated">
            <a:extLst>
              <a:ext uri="{FF2B5EF4-FFF2-40B4-BE49-F238E27FC236}">
                <a16:creationId xmlns:a16="http://schemas.microsoft.com/office/drawing/2014/main" id="{E2247D48-1343-9EDC-BFBF-FC0125524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71" b="16336"/>
          <a:stretch/>
        </p:blipFill>
        <p:spPr>
          <a:xfrm>
            <a:off x="186812" y="0"/>
            <a:ext cx="1215667" cy="166988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35EFD41-129F-4DBA-2718-708CAB48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126" y="3429000"/>
            <a:ext cx="3503748" cy="14576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E75C35-9CF4-1A7F-358B-1C6B11BD8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59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6"/>
    </mc:Choice>
    <mc:Fallback>
      <p:transition spd="slow" advTm="4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1AF36-3B4C-BA3A-A063-21B695E7712E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1AF36-3B4C-BA3A-A063-21B695E77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FE97-5E3B-8448-F747-0329563C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20A1180-026A-0F3A-F39B-097C47FCC6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5642726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(14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41485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2.96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258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0.0184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0.622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0.000214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0.00723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20A1180-026A-0F3A-F39B-097C47FCC6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5642726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t="-1064" r="-282579" b="-4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6594" t="-102151" r="-5992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477734" t="-102151" r="-8281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6594" t="-200000" r="-5992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477734" t="-200000" r="-8281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00948" t="-200000" r="-474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6594" t="-303226" r="-5992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477734" t="-303226" r="-8281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00948" t="-303226" r="-474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6594" t="-398936" r="-5992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477734" t="-398936" r="-8281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00948" t="-398936" r="-474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0FAF55-EDB0-C3DD-EA54-08F073C0CC99}"/>
                  </a:ext>
                </a:extLst>
              </p:cNvPr>
              <p:cNvSpPr txBox="1"/>
              <p:nvPr/>
            </p:nvSpPr>
            <p:spPr>
              <a:xfrm>
                <a:off x="658762" y="4788656"/>
                <a:ext cx="44689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dirty="0"/>
                  <a:t> more events to fill histogram)</a:t>
                </a:r>
                <a:endParaRPr lang="zh-CN" alt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0FAF55-EDB0-C3DD-EA54-08F073C0C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4788656"/>
                <a:ext cx="4468969" cy="369332"/>
              </a:xfrm>
              <a:prstGeom prst="rect">
                <a:avLst/>
              </a:prstGeom>
              <a:blipFill>
                <a:blip r:embed="rId9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9F58FE-30C6-87FC-A680-1ADB7682E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79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3"/>
    </mc:Choice>
    <mc:Fallback>
      <p:transition spd="slow" advTm="1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09EBB-21EB-E7E7-4995-68F0D413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B040CB3E-A756-D9D9-842A-683B8245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909000"/>
            <a:ext cx="6720000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E264FE-D301-9FA2-CE20-C29A68CC36A7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E264FE-D301-9FA2-CE20-C29A68CC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7580EB-1550-F5C2-2ACB-52CD4C43A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42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"/>
    </mc:Choice>
    <mc:Fallback>
      <p:transition spd="slow" advTm="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883778-42DE-38B0-05D6-958EE7BC6B55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883778-42DE-38B0-05D6-958EE7BC6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FF95D-3E4A-D93B-A9BB-C0D367B6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C6071E9-BC8A-5AFB-2592-0DBDDBA2BD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940455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2000" i="1" dirty="0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p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  <m:r>
                                  <a:rPr lang="en-US" altLang="zh-CN" sz="200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32864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2.74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259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0.0216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88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.000333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0.0122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C6071E9-BC8A-5AFB-2592-0DBDDBA2BD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940455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064" r="-282579" b="-4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102151" r="-5992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102151" r="-8281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200000" r="-5992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200000" r="-8281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200000" r="-474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303226" r="-5992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303226" r="-8281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303226" r="-474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398936" r="-5992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398936" r="-8281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398936" r="-474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22E13D-7C30-CBF1-AB41-70FC2C94E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940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8"/>
    </mc:Choice>
    <mc:Fallback>
      <p:transition spd="slow" advTm="1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706F0-67D7-FD02-7E31-1CEE127A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723B7-A623-E916-40A4-4AB0CEE9A10B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723B7-A623-E916-40A4-4AB0CEE9A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0939658-CA21-9047-6E04-98F0E81F4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909240"/>
            <a:ext cx="6720000" cy="5040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EED1CC-BC66-8FEE-CD55-38695AF08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628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1"/>
    </mc:Choice>
    <mc:Fallback>
      <p:transition spd="slow" advTm="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19906-0FFE-38BF-0E02-AAD87C0F630B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Conclusion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224359-3CD4-F975-A40F-097F4C20DE07}"/>
                  </a:ext>
                </a:extLst>
              </p:cNvPr>
              <p:cNvSpPr txBox="1"/>
              <p:nvPr/>
            </p:nvSpPr>
            <p:spPr>
              <a:xfrm>
                <a:off x="719625" y="909240"/>
                <a:ext cx="10929316" cy="5031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With magnetic field, the center of ZDD can be roughly placed at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/>
                  <a:t>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=70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 err="1"/>
                  <a:t>TwoGam</a:t>
                </a:r>
                <a:r>
                  <a:rPr lang="en-US" altLang="zh-CN" sz="2400" dirty="0"/>
                  <a:t> Generator is used to simulate the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400" dirty="0"/>
                  <a:t>,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scenarios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The relative cross section for both sides is calculated, for single tag,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 0.578%,   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 0.622%,      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 0.788%</m:t>
                    </m:r>
                  </m:oMath>
                </a14:m>
                <a:endParaRPr lang="en-US" altLang="zh-CN" sz="2400" b="0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Higher invariant mass of the two photon system gives higher relative cross section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Double tag events are very rare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distributions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of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400" dirty="0"/>
                  <a:t> at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=3310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altLang="zh-CN" sz="2400" dirty="0"/>
                  <a:t> are drawn.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224359-3CD4-F975-A40F-097F4C20D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25" y="909240"/>
                <a:ext cx="10929316" cy="5031186"/>
              </a:xfrm>
              <a:prstGeom prst="rect">
                <a:avLst/>
              </a:prstGeom>
              <a:blipFill>
                <a:blip r:embed="rId5"/>
                <a:stretch>
                  <a:fillRect l="-725" b="-19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EAA3AE-7328-FBA6-6504-8D643A39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954785-65AA-D0F7-E818-2EBB7E03A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138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17"/>
    </mc:Choice>
    <mc:Fallback>
      <p:transition spd="slow" advTm="4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6B0C24-D043-D814-F8CE-4D5EEC28B8B7}"/>
              </a:ext>
            </a:extLst>
          </p:cNvPr>
          <p:cNvSpPr txBox="1"/>
          <p:nvPr/>
        </p:nvSpPr>
        <p:spPr>
          <a:xfrm>
            <a:off x="825910" y="737418"/>
            <a:ext cx="410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Contents</a:t>
            </a:r>
            <a:endParaRPr lang="zh-CN" alt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8CC89-C2AA-8819-0624-5789A8D67AAB}"/>
              </a:ext>
            </a:extLst>
          </p:cNvPr>
          <p:cNvSpPr txBox="1"/>
          <p:nvPr/>
        </p:nvSpPr>
        <p:spPr>
          <a:xfrm>
            <a:off x="1897625" y="2025987"/>
            <a:ext cx="8396749" cy="225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Introduction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/>
              <a:t>TwoGam</a:t>
            </a:r>
            <a:r>
              <a:rPr lang="en-US" altLang="zh-CN" sz="2400" dirty="0"/>
              <a:t> Generator &amp; Cuts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/>
              <a:t>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Conclusion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3B398B-E2A5-9230-4AD7-FE6A367E5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301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"/>
    </mc:Choice>
    <mc:Fallback>
      <p:transition spd="slow" advTm="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A7C71-C676-7999-BCBD-E57031E0AD24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Introduction</a:t>
            </a:r>
            <a:endParaRPr lang="zh-CN" alt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B026F-B2E7-CC13-5808-F1FBB00E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489D5-72AC-186B-26A9-4F9BFF2D2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23" y="1554605"/>
            <a:ext cx="10216354" cy="37487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D4E754-4878-B705-81BE-73B765FBDBD9}"/>
              </a:ext>
            </a:extLst>
          </p:cNvPr>
          <p:cNvCxnSpPr>
            <a:cxnSpLocks/>
          </p:cNvCxnSpPr>
          <p:nvPr/>
        </p:nvCxnSpPr>
        <p:spPr>
          <a:xfrm flipH="1">
            <a:off x="4752303" y="1294327"/>
            <a:ext cx="785612" cy="1410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B1F66C-597A-D7D5-B4EB-690AC9AD0D2F}"/>
              </a:ext>
            </a:extLst>
          </p:cNvPr>
          <p:cNvSpPr txBox="1"/>
          <p:nvPr/>
        </p:nvSpPr>
        <p:spPr>
          <a:xfrm>
            <a:off x="5273898" y="870468"/>
            <a:ext cx="147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 Center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CD835-7373-82C3-C637-4D9E5BED3D1B}"/>
              </a:ext>
            </a:extLst>
          </p:cNvPr>
          <p:cNvSpPr txBox="1"/>
          <p:nvPr/>
        </p:nvSpPr>
        <p:spPr>
          <a:xfrm>
            <a:off x="2804545" y="4927624"/>
            <a:ext cx="175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Center</a:t>
            </a:r>
            <a:endParaRPr lang="zh-CN" alt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84C491-143C-EE23-43D8-704A88C1FD62}"/>
              </a:ext>
            </a:extLst>
          </p:cNvPr>
          <p:cNvCxnSpPr/>
          <p:nvPr/>
        </p:nvCxnSpPr>
        <p:spPr>
          <a:xfrm>
            <a:off x="4668592" y="2704564"/>
            <a:ext cx="0" cy="66326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9F190B-B12E-1129-605A-8CC8BC1AB574}"/>
                  </a:ext>
                </a:extLst>
              </p:cNvPr>
              <p:cNvSpPr txBox="1"/>
              <p:nvPr/>
            </p:nvSpPr>
            <p:spPr>
              <a:xfrm>
                <a:off x="3861515" y="5487095"/>
                <a:ext cx="4468969" cy="92333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dirty="0"/>
                  <a:t>Distance from beam to detector center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 70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9F190B-B12E-1129-605A-8CC8BC1AB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15" y="5487095"/>
                <a:ext cx="446896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4D1373A-E44C-AAE1-4312-2DDD73924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434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4"/>
    </mc:Choice>
    <mc:Fallback>
      <p:transition spd="slow" advTm="2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3BE6A-0EE5-E5FA-626F-86DD972D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310A5A-DAE7-6AF2-BFFD-D380F20981D6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Introduction</a:t>
            </a:r>
            <a:endParaRPr lang="zh-CN" alt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FB22-68D1-5AA7-BD12-63ED7089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A45D8-168B-C435-2A0D-71878C9B8F9F}"/>
                  </a:ext>
                </a:extLst>
              </p:cNvPr>
              <p:cNvSpPr txBox="1"/>
              <p:nvPr/>
            </p:nvSpPr>
            <p:spPr>
              <a:xfrm>
                <a:off x="764458" y="1089385"/>
                <a:ext cx="10663084" cy="19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Categorize the events by detected electron and positron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If one of the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000" dirty="0"/>
                  <a:t> is detected, it’s called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single tag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If both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000" dirty="0"/>
                  <a:t> is detected, it’s called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double tag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/>
                  <a:t> are detected by central detector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A45D8-168B-C435-2A0D-71878C9B8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8" y="1089385"/>
                <a:ext cx="10663084" cy="1901611"/>
              </a:xfrm>
              <a:prstGeom prst="rect">
                <a:avLst/>
              </a:prstGeom>
              <a:blipFill>
                <a:blip r:embed="rId5"/>
                <a:stretch>
                  <a:fillRect l="-514" b="-4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C8C256F-9F36-A3BF-90CB-F6995873A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095" y="3171141"/>
            <a:ext cx="5510269" cy="33256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87EFAF-B0FA-BBAF-7E65-F7A2833F983E}"/>
              </a:ext>
            </a:extLst>
          </p:cNvPr>
          <p:cNvCxnSpPr>
            <a:cxnSpLocks/>
          </p:cNvCxnSpPr>
          <p:nvPr/>
        </p:nvCxnSpPr>
        <p:spPr>
          <a:xfrm flipV="1">
            <a:off x="4153437" y="4642834"/>
            <a:ext cx="2337515" cy="242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F40205-CF6B-3DF9-7DF7-FC2B69C4CFC5}"/>
              </a:ext>
            </a:extLst>
          </p:cNvPr>
          <p:cNvCxnSpPr>
            <a:cxnSpLocks/>
          </p:cNvCxnSpPr>
          <p:nvPr/>
        </p:nvCxnSpPr>
        <p:spPr>
          <a:xfrm flipH="1" flipV="1">
            <a:off x="1835239" y="4642834"/>
            <a:ext cx="2318198" cy="242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D841AE-1C82-7E21-6CC3-F0699ABFCEA5}"/>
                  </a:ext>
                </a:extLst>
              </p:cNvPr>
              <p:cNvSpPr txBox="1"/>
              <p:nvPr/>
            </p:nvSpPr>
            <p:spPr>
              <a:xfrm>
                <a:off x="7283003" y="3171141"/>
                <a:ext cx="4365938" cy="880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For double tag, both the electron and positron requires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D841AE-1C82-7E21-6CC3-F0699ABF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03" y="3171141"/>
                <a:ext cx="4365938" cy="880241"/>
              </a:xfrm>
              <a:prstGeom prst="rect">
                <a:avLst/>
              </a:prstGeom>
              <a:blipFill>
                <a:blip r:embed="rId7"/>
                <a:stretch>
                  <a:fillRect l="-1257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AA72954-4543-68F2-0285-E054C95E0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11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2"/>
    </mc:Choice>
    <mc:Fallback>
      <p:transition spd="slow" advTm="2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3541E-5E1A-FA85-3544-2C8109B43C8E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TwoGam</a:t>
            </a:r>
            <a:r>
              <a:rPr lang="en-US" altLang="zh-CN" sz="3200" dirty="0"/>
              <a:t> Generator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67FF66-D995-D6CC-49FC-A89CBDB5DB1D}"/>
                  </a:ext>
                </a:extLst>
              </p:cNvPr>
              <p:cNvSpPr txBox="1"/>
              <p:nvPr/>
            </p:nvSpPr>
            <p:spPr>
              <a:xfrm>
                <a:off x="764458" y="1089385"/>
                <a:ext cx="10663084" cy="5194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Environment  :  BOSS 7.0.9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Generator  :  </a:t>
                </a:r>
                <a:r>
                  <a:rPr lang="en-US" altLang="zh-CN" sz="2000" dirty="0" err="1"/>
                  <a:t>TwoGam</a:t>
                </a:r>
                <a:r>
                  <a:rPr lang="en-US" altLang="zh-CN" sz="2000" dirty="0"/>
                  <a:t>  (</a:t>
                </a:r>
                <a:r>
                  <a:rPr lang="en-US" altLang="zh-CN" sz="2000" dirty="0" err="1"/>
                  <a:t>BesTwoGam</a:t>
                </a:r>
                <a:r>
                  <a:rPr lang="en-US" altLang="zh-CN" sz="2000" dirty="0"/>
                  <a:t>)	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=4.68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altLang="zh-CN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Limit the invariant mass </a:t>
                </a:r>
                <a:r>
                  <a:rPr lang="en-US" altLang="zh-CN" sz="2000" dirty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sz="2000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/>
                  <a:t>, to simulate the generation of these particles, and </a:t>
                </a:r>
                <a:r>
                  <a:rPr lang="en-US" altLang="zh-CN" sz="2000" dirty="0" err="1"/>
                  <a:t>analyse</a:t>
                </a:r>
                <a:r>
                  <a:rPr lang="en-US" altLang="zh-CN" sz="2000" dirty="0"/>
                  <a:t> the distribution of the scattered electron and positron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hits with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/>
                  <a:t> are taken to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/>
                  <a:t>,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doubling the effective generated events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particles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/>
                  <a:t> are also considered, so that the results includes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both the forward and backward detector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Using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/>
                  <a:t> to simulate the generation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/>
                  <a:t>, since the invariant mass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/>
                  <a:t> is lower than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𝜇𝜇</m:t>
                    </m:r>
                  </m:oMath>
                </a14:m>
                <a:endParaRPr lang="en-US" altLang="zh-CN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radiation switch of the generator is turned off, will not radiate an extra photon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67FF66-D995-D6CC-49FC-A89CBDB5D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8" y="1089385"/>
                <a:ext cx="10663084" cy="5194051"/>
              </a:xfrm>
              <a:prstGeom prst="rect">
                <a:avLst/>
              </a:prstGeom>
              <a:blipFill>
                <a:blip r:embed="rId5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BB445-66E8-1916-0146-D747B8DD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856151-7B93-3CAE-065C-DB417F660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299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48"/>
    </mc:Choice>
    <mc:Fallback>
      <p:transition spd="slow" advTm="5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C9D44-0CEB-B929-F3AB-B0148CEA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1427B6-F394-D932-7027-E4E5F6E6D527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TwoGam</a:t>
            </a:r>
            <a:r>
              <a:rPr lang="en-US" altLang="zh-CN" sz="3200" dirty="0"/>
              <a:t> Generator &amp;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E896-F824-2C98-E8AE-745D711F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769BE4-BD11-39DB-6690-F1A06540AB4C}"/>
                  </a:ext>
                </a:extLst>
              </p:cNvPr>
              <p:cNvSpPr txBox="1"/>
              <p:nvPr/>
            </p:nvSpPr>
            <p:spPr>
              <a:xfrm>
                <a:off x="6096000" y="1070919"/>
                <a:ext cx="5732207" cy="4382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=0.289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(0.5376 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0.54786 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0.54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786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−0.01&lt;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54786+0.01</m:t>
                    </m:r>
                  </m:oMath>
                </a14:m>
                <a:endParaRPr lang="en-US" altLang="zh-CN" sz="2000" dirty="0"/>
              </a:p>
              <a:p>
                <a:pPr>
                  <a:lnSpc>
                    <a:spcPct val="150000"/>
                  </a:lnSpc>
                </a:pPr>
                <a:endParaRPr lang="zh-CN" alt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=0. 896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(0. 9466 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0.95778 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.95778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−0.01&lt;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95778+0.01</m:t>
                    </m:r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769BE4-BD11-39DB-6690-F1A06540A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70919"/>
                <a:ext cx="5732207" cy="4382610"/>
              </a:xfrm>
              <a:prstGeom prst="rect">
                <a:avLst/>
              </a:prstGeom>
              <a:blipFill>
                <a:blip r:embed="rId5"/>
                <a:stretch>
                  <a:fillRect l="-957" b="-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3F31E-9131-C5FE-1F62-E680EDEDD2D8}"/>
                  </a:ext>
                </a:extLst>
              </p:cNvPr>
              <p:cNvSpPr txBox="1"/>
              <p:nvPr/>
            </p:nvSpPr>
            <p:spPr>
              <a:xfrm>
                <a:off x="497949" y="1070919"/>
                <a:ext cx="5598051" cy="511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latin typeface="Cambria Math" panose="02040503050406030204" pitchFamily="18" charset="0"/>
                  </a:rPr>
                  <a:t>Generator config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=0.0156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≈(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0.1249 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≈0.13957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0.13957−0.01&lt;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𝑒𝑒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0.13957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+0.01</m:t>
                    </m:r>
                  </m:oMath>
                </a14:m>
                <a:endParaRPr lang="en-US" altLang="zh-CN" sz="2000" dirty="0"/>
              </a:p>
              <a:p>
                <a:pPr>
                  <a:lnSpc>
                    <a:spcPct val="150000"/>
                  </a:lnSpc>
                </a:pPr>
                <a:endParaRPr lang="en-US" altLang="zh-CN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Detector range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47.5&lt;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&lt;92.5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&lt;35</m:t>
                    </m:r>
                  </m:oMath>
                </a14:m>
                <a:endParaRPr lang="en-US" altLang="zh-CN" sz="20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=3310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3F31E-9131-C5FE-1F62-E680EDEDD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49" y="1070919"/>
                <a:ext cx="5598051" cy="5119478"/>
              </a:xfrm>
              <a:prstGeom prst="rect">
                <a:avLst/>
              </a:prstGeom>
              <a:blipFill>
                <a:blip r:embed="rId6"/>
                <a:stretch>
                  <a:fillRect l="-980" b="-9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77D190E8-D1F4-DFC7-FC43-3692B2931F56}"/>
              </a:ext>
            </a:extLst>
          </p:cNvPr>
          <p:cNvSpPr/>
          <p:nvPr/>
        </p:nvSpPr>
        <p:spPr>
          <a:xfrm rot="5400000">
            <a:off x="4414037" y="1168953"/>
            <a:ext cx="122740" cy="8371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88FAE-39C3-C7A6-F43F-BAF4765D094D}"/>
                  </a:ext>
                </a:extLst>
              </p:cNvPr>
              <p:cNvSpPr txBox="1"/>
              <p:nvPr/>
            </p:nvSpPr>
            <p:spPr>
              <a:xfrm>
                <a:off x="4272565" y="1625900"/>
                <a:ext cx="405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88FAE-39C3-C7A6-F43F-BAF4765D0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565" y="1625900"/>
                <a:ext cx="4056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8F38D4-2FCB-359C-DB43-4CD22FC6C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249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1"/>
    </mc:Choice>
    <mc:Fallback>
      <p:transition spd="slow" advTm="3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57937D-D33C-938E-702B-3691A2A0C6C0}"/>
              </a:ext>
            </a:extLst>
          </p:cNvPr>
          <p:cNvSpPr txBox="1"/>
          <p:nvPr/>
        </p:nvSpPr>
        <p:spPr>
          <a:xfrm>
            <a:off x="3077497" y="2598003"/>
            <a:ext cx="603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Results</a:t>
            </a:r>
            <a:endParaRPr lang="zh-CN" alt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E07C7-B8E5-4488-097F-3BAC99A6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19E1BD-FAA9-233E-204C-1173E9338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55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"/>
    </mc:Choice>
    <mc:Fallback>
      <p:transition spd="slow" advTm="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920B5-C168-E07E-F38A-85A82185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DF840-254C-687A-B765-ACB08795CB93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DF840-254C-687A-B765-ACB08795C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D0039-8020-C2DE-6F30-0866050E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3F6E896-A55F-2F87-385B-069BAF302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3486382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  <m:r>
                                  <a:rPr lang="en-US" altLang="zh-CN" sz="200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44645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3.72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0.0215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0.578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0.000083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0.00224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3F6E896-A55F-2F87-385B-069BAF302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3486382"/>
                  </p:ext>
                </p:extLst>
              </p:nvPr>
            </p:nvGraphicFramePr>
            <p:xfrm>
              <a:off x="946761" y="1741868"/>
              <a:ext cx="10298477" cy="284561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69285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757701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563694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1284232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064" r="-282579" b="-4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102151" r="-5992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102151" r="-82813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-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Invariant Mass Cut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200000" r="-5992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200000" r="-8281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200000" r="-474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9139415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303226" r="-5992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303226" r="-82813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303226" r="-474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594" t="-398936" r="-5992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7734" t="-398936" r="-82813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00948" t="-398936" r="-474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B0D741-A5A5-14D1-8DB7-417CE028B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909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8"/>
    </mc:Choice>
    <mc:Fallback>
      <p:transition spd="slow" advTm="2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9D545B-0382-909E-CC66-678D16F3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C2009BB1-453D-EFCC-D685-B660B98F9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909000"/>
            <a:ext cx="6720000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2927C-C8E3-7F44-0D9D-474ECF579A33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2927C-C8E3-7F44-0D9D-474ECF579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9FC7C8-2F76-332E-8786-0F140C414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59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3"/>
    </mc:Choice>
    <mc:Fallback>
      <p:transition spd="slow" advTm="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1190</Words>
  <Application>Microsoft Office PowerPoint</Application>
  <PresentationFormat>Widescreen</PresentationFormat>
  <Paragraphs>161</Paragraphs>
  <Slides>14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等线</vt:lpstr>
      <vt:lpstr>等线 Light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CelestialDust 256</dc:creator>
  <cp:lastModifiedBy>CelestialDust 256</cp:lastModifiedBy>
  <cp:revision>233</cp:revision>
  <dcterms:created xsi:type="dcterms:W3CDTF">2024-12-12T06:46:19Z</dcterms:created>
  <dcterms:modified xsi:type="dcterms:W3CDTF">2025-02-28T04:30:34Z</dcterms:modified>
</cp:coreProperties>
</file>