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40" r:id="rId2"/>
    <p:sldId id="341" r:id="rId3"/>
    <p:sldId id="342" r:id="rId4"/>
    <p:sldId id="256" r:id="rId5"/>
    <p:sldId id="297" r:id="rId6"/>
    <p:sldId id="320" r:id="rId7"/>
    <p:sldId id="329" r:id="rId8"/>
    <p:sldId id="277" r:id="rId9"/>
    <p:sldId id="261" r:id="rId10"/>
    <p:sldId id="304" r:id="rId11"/>
    <p:sldId id="290" r:id="rId12"/>
    <p:sldId id="312" r:id="rId13"/>
    <p:sldId id="314" r:id="rId14"/>
    <p:sldId id="293" r:id="rId15"/>
    <p:sldId id="315" r:id="rId16"/>
    <p:sldId id="308" r:id="rId17"/>
    <p:sldId id="317" r:id="rId18"/>
    <p:sldId id="316" r:id="rId19"/>
    <p:sldId id="325" r:id="rId20"/>
    <p:sldId id="330" r:id="rId21"/>
    <p:sldId id="338" r:id="rId22"/>
    <p:sldId id="339" r:id="rId23"/>
    <p:sldId id="333" r:id="rId24"/>
    <p:sldId id="334" r:id="rId25"/>
    <p:sldId id="335" r:id="rId26"/>
    <p:sldId id="336" r:id="rId27"/>
    <p:sldId id="33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4365" autoAdjust="0"/>
  </p:normalViewPr>
  <p:slideViewPr>
    <p:cSldViewPr snapToGrid="0">
      <p:cViewPr varScale="1">
        <p:scale>
          <a:sx n="138" d="100"/>
          <a:sy n="13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DA9E-597B-4DDA-A1FE-D33C628C029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8F8E9-A243-755A-2D37-BF289978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B55D9-7B25-B5AD-5544-6BFD4B51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3221400" cy="646331"/>
          </a:xfrm>
        </p:spPr>
        <p:txBody>
          <a:bodyPr wrap="square"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397EC2-4BFB-30C6-F8F2-68371BF9A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1080000"/>
                <a:ext cx="11590995" cy="4100353"/>
              </a:xfrm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R value: 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1800" dirty="0">
                    <a:latin typeface="Cambria Math" panose="02040503050406030204" pitchFamily="18" charset="0"/>
                  </a:rPr>
                  <a:t>1997, </a:t>
                </a:r>
                <a:r>
                  <a:rPr lang="en" altLang="zh-CN" sz="1800" dirty="0">
                    <a:latin typeface="Cambria Math" panose="02040503050406030204" pitchFamily="18" charset="0"/>
                  </a:rPr>
                  <a:t>T. Ohshima et al. Test R value and give MC.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2001, Belle cooperation, test R value base on 4.1 </a:t>
                </a:r>
                <a14:m>
                  <m:oMath xmlns:m="http://schemas.openxmlformats.org/officeDocument/2006/math">
                    <m:r>
                      <a:rPr lang="en" altLang="zh-CN" sz="1800" i="1" dirty="0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" altLang="zh-CN" sz="1800" dirty="0">
                    <a:latin typeface="Cambria Math" panose="02040503050406030204" pitchFamily="18" charset="0"/>
                  </a:rPr>
                  <a:t>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|&lt;0.018</m:t>
                    </m:r>
                  </m:oMath>
                </a14:m>
                <a:r>
                  <a:rPr lang="en" altLang="zh-CN" sz="1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under 90% confidence.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zh-CN" sz="2000" dirty="0">
                    <a:latin typeface="Cambria Math" panose="02040503050406030204" pitchFamily="18" charset="0"/>
                  </a:rPr>
                  <a:t>Electric Dipole Moment(EDM):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1991, D. Atwood and A. Soni,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" altLang="zh-CN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1998, L3 cooperation,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altLang="zh-CN" sz="1800" dirty="0">
                    <a:latin typeface="Cambria Math" panose="02040503050406030204" pitchFamily="18" charset="0"/>
                  </a:rPr>
                  <a:t>, no new physics.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2000, ARGUS cooperation,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" altLang="zh-CN" sz="1800" dirty="0">
                    <a:latin typeface="Cambria Math" panose="02040503050406030204" pitchFamily="18" charset="0"/>
                  </a:rPr>
                  <a:t>, same with LEP.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2003, Belle cooperation,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" altLang="zh-CN" sz="1800" dirty="0">
                    <a:latin typeface="Cambria Math" panose="02040503050406030204" pitchFamily="18" charset="0"/>
                  </a:rPr>
                  <a:t>, give result under 95% confidence.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2022, Belle cooperation, new data and more than 2003, give result under 95% confidence.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" altLang="zh-CN" sz="1800" dirty="0">
                    <a:latin typeface="Cambria Math" panose="02040503050406030204" pitchFamily="18" charset="0"/>
                  </a:rPr>
                  <a:t>2024, super tau-charm,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" altLang="zh-CN" sz="1800" dirty="0">
                    <a:latin typeface="Cambria Math" panose="02040503050406030204" pitchFamily="18" charset="0"/>
                  </a:rPr>
                  <a:t>, MC result.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397EC2-4BFB-30C6-F8F2-68371BF9A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1080000"/>
                <a:ext cx="11590995" cy="4100353"/>
              </a:xfrm>
              <a:blipFill>
                <a:blip r:embed="rId2"/>
                <a:stretch>
                  <a:fillRect l="-438" t="-615" b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4AC414-3E86-151D-A529-B17E640E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2106EB-7511-7D68-7A4B-80DB297E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F0491-0F76-1157-7C23-DAB8364E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8D2ACC-7800-C9C6-05BB-F519A77F9E7A}"/>
                  </a:ext>
                </a:extLst>
              </p:cNvPr>
              <p:cNvSpPr txBox="1"/>
              <p:nvPr/>
            </p:nvSpPr>
            <p:spPr>
              <a:xfrm>
                <a:off x="359999" y="5454834"/>
                <a:ext cx="11590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Test EDM need four momentum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, not suit do in pure lepton decay.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8D2ACC-7800-C9C6-05BB-F519A77F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5454834"/>
                <a:ext cx="11590994" cy="369332"/>
              </a:xfrm>
              <a:prstGeom prst="rect">
                <a:avLst/>
              </a:prstGeom>
              <a:blipFill>
                <a:blip r:embed="rId3"/>
                <a:stretch>
                  <a:fillRect l="-438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6D0C60-D204-1415-4320-25126BFFF3E8}"/>
                  </a:ext>
                </a:extLst>
              </p:cNvPr>
              <p:cNvSpPr txBox="1"/>
              <p:nvPr/>
            </p:nvSpPr>
            <p:spPr>
              <a:xfrm>
                <a:off x="4895272" y="498499"/>
                <a:ext cx="70557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BE" altLang="zh-CN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6D0C60-D204-1415-4320-25126BFF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72" y="498499"/>
                <a:ext cx="7055721" cy="369332"/>
              </a:xfrm>
              <a:prstGeom prst="rect">
                <a:avLst/>
              </a:prstGeom>
              <a:blipFill>
                <a:blip r:embed="rId4"/>
                <a:stretch>
                  <a:fillRect l="-719" t="-10000" r="-54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3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4885768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……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blipFill>
                <a:blip r:embed="rId2"/>
                <a:stretch>
                  <a:fillRect l="-1066" t="-1084" b="-17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C7EE4A3-64BC-404E-8023-6A48CE9B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57" y="729000"/>
            <a:ext cx="5144285" cy="54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587877-FD51-4661-82FB-0DE1B7FA44F5}"/>
              </a:ext>
            </a:extLst>
          </p:cNvPr>
          <p:cNvSpPr/>
          <p:nvPr/>
        </p:nvSpPr>
        <p:spPr>
          <a:xfrm>
            <a:off x="6152519" y="1677409"/>
            <a:ext cx="4953506" cy="4541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1E0E5C-206F-4AE6-9E5E-5F1261FAA56F}"/>
              </a:ext>
            </a:extLst>
          </p:cNvPr>
          <p:cNvSpPr txBox="1"/>
          <p:nvPr/>
        </p:nvSpPr>
        <p:spPr>
          <a:xfrm>
            <a:off x="494713" y="4636838"/>
            <a:ext cx="31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Need to give more cut!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C8EBE-4F73-4FEA-9F51-69111F2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20208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 and muon:</a:t>
                </a:r>
                <a:endParaRPr lang="en-US" altLang="zh-CN" sz="24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Momentum in MDC: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  <a:blipFill>
                <a:blip r:embed="rId2"/>
                <a:stretch>
                  <a:fillRect l="-1207" t="-2817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7BF1-0725-4D5E-B679-325A08B6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C4B7-D2E0-424E-B208-445BF81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8BE2B-DA38-4A6F-9CBD-652F6FA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44A4A6-D2AE-4E63-9904-D0E599A1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E5791C-6873-4009-8536-9D5C4CEC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6" y="3780000"/>
            <a:ext cx="350685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7A48AE-F5C5-4249-9E3F-19611ECAA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3" y="3780000"/>
            <a:ext cx="35068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7411-6A0C-0905-E828-CE5A07F9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4E6A-9DF6-C376-B9FE-26056845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6642379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9A4A7-7D2D-703E-EC07-27A5280B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B4C51-F0EC-9A4E-4040-E09B45F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D79810-C823-B9FA-C9CD-1476CBD2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2C00D9-F81D-D074-6F13-63D92B81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0" y="1161340"/>
            <a:ext cx="4861990" cy="504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6471689-464A-7542-88B0-54D5AA7C90BA}"/>
              </a:ext>
            </a:extLst>
          </p:cNvPr>
          <p:cNvSpPr/>
          <p:nvPr/>
        </p:nvSpPr>
        <p:spPr>
          <a:xfrm>
            <a:off x="6813754" y="2250831"/>
            <a:ext cx="4424517" cy="4235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718C36B-AD42-B99E-0A14-4FFCB80289DE}"/>
              </a:ext>
            </a:extLst>
          </p:cNvPr>
          <p:cNvCxnSpPr/>
          <p:nvPr/>
        </p:nvCxnSpPr>
        <p:spPr>
          <a:xfrm flipH="1" flipV="1">
            <a:off x="5031657" y="2250831"/>
            <a:ext cx="1782097" cy="21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EEC1475-D4D6-CE6D-F060-22E5A7E94693}"/>
              </a:ext>
            </a:extLst>
          </p:cNvPr>
          <p:cNvSpPr txBox="1"/>
          <p:nvPr/>
        </p:nvSpPr>
        <p:spPr>
          <a:xfrm>
            <a:off x="410618" y="1958875"/>
            <a:ext cx="446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Muon and Pion, need MUC information.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22971F9-641B-1115-EADE-5DF64A3DCAEA}"/>
              </a:ext>
            </a:extLst>
          </p:cNvPr>
          <p:cNvCxnSpPr>
            <a:cxnSpLocks/>
          </p:cNvCxnSpPr>
          <p:nvPr/>
        </p:nvCxnSpPr>
        <p:spPr>
          <a:xfrm flipH="1">
            <a:off x="5031657" y="3010901"/>
            <a:ext cx="1804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0347816-3D13-6E1C-3F9F-6A9419EA3C91}"/>
              </a:ext>
            </a:extLst>
          </p:cNvPr>
          <p:cNvCxnSpPr>
            <a:cxnSpLocks/>
          </p:cNvCxnSpPr>
          <p:nvPr/>
        </p:nvCxnSpPr>
        <p:spPr>
          <a:xfrm flipH="1">
            <a:off x="5031657" y="3429000"/>
            <a:ext cx="1782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E95731D-9D1B-99AF-CBD7-012B995FF929}"/>
              </a:ext>
            </a:extLst>
          </p:cNvPr>
          <p:cNvSpPr txBox="1"/>
          <p:nvPr/>
        </p:nvSpPr>
        <p:spPr>
          <a:xfrm>
            <a:off x="410618" y="2868949"/>
            <a:ext cx="446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</a:rPr>
              <a:t>Electron, Muon</a:t>
            </a:r>
          </a:p>
          <a:p>
            <a:r>
              <a:rPr kumimoji="1" lang="en-US" altLang="zh-CN" sz="2000" dirty="0">
                <a:latin typeface="Cambria Math" panose="02040503050406030204" pitchFamily="18" charset="0"/>
              </a:rPr>
              <a:t>Need ep-ratio information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826A-7021-978B-5470-B2E290A3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6DB4A-4F6F-FF73-54F2-051B7197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47A8F8-10BE-23D4-F79C-8964C729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E81C2-497D-27A6-6134-26E21F18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DD82A-D0D5-6F57-65F2-47F3EFB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0EB6FE-3493-9CE5-4B10-A902CF53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1133165"/>
            <a:ext cx="3506853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64967E-9C73-388B-6AE4-0D774FB3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9731B5-65D2-EBC9-228B-305C7C67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3" y="1133165"/>
            <a:ext cx="3506853" cy="25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6C2934-74EB-EC32-ABF7-1778ABE28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59E4EA-7A4E-0224-9AF6-F2ABAE22C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6" y="3780000"/>
            <a:ext cx="350685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000"/>
                  </a:spcBef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electron:</a:t>
                </a: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&gt;0.6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blipFill>
                <a:blip r:embed="rId7"/>
                <a:stretch>
                  <a:fillRect l="-2405" t="-3704" b="-21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6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77F131-409F-229A-2116-E76A8EFD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79999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93086B-0328-85E6-3F8E-2095A5C9B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2" cy="251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the relationship between P and depth in the MUC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𝑑𝑒𝑝𝑡h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&gt;83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−0.56)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  <a:blipFill>
                <a:blip r:embed="rId4"/>
                <a:stretch>
                  <a:fillRect l="-1184" t="-3636"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A2559D6-7324-8DA6-D3C7-C080ED3F0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8" y="3779999"/>
            <a:ext cx="350685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B239-1998-B525-665D-BAF4DFCE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52E43-4545-659E-1251-FF9920D8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39041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E8475-0AD1-C350-86E1-48665D86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7ED97-7419-8E90-4253-BDEFC95E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D1BC7-BEB3-F80B-CE72-29FEB2D3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left background</a:t>
                </a:r>
              </a:p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 the miss mass and miss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blipFill>
                <a:blip r:embed="rId3"/>
                <a:stretch>
                  <a:fillRect l="-1176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/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18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blipFill>
                <a:blip r:embed="rId4"/>
                <a:stretch>
                  <a:fillRect l="-1201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B2E64FB-9455-2A3A-193D-EB11F4A75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85" y="908999"/>
            <a:ext cx="4568830" cy="50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78AD5C-0261-935E-84D8-638FB3D7D8F0}"/>
              </a:ext>
            </a:extLst>
          </p:cNvPr>
          <p:cNvSpPr/>
          <p:nvPr/>
        </p:nvSpPr>
        <p:spPr>
          <a:xfrm>
            <a:off x="6441586" y="2423520"/>
            <a:ext cx="4750670" cy="352547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414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7C0DA3-0751-4AEF-946F-29217D6F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C4E703-6F3F-4B63-92EC-1568D8F3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5FF48E-5F74-4F47-A8D3-E86247C3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ACCF7-2882-45B1-9A82-DDC88A15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9E39A0-E4B0-BFF4-3240-C0D09517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3774600"/>
            <a:ext cx="3511863" cy="252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&lt;3.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blipFill>
                <a:blip r:embed="rId3"/>
                <a:stretch>
                  <a:fillRect l="-1231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8FF2AB6-6176-9494-DE7F-D82BA7288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68" y="3776400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0D1C7E-85B9-73EB-CED4-D9A67DEB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0" y="37764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FA6B-9D88-2F91-F6F8-9F047EF1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FB8ED-0688-C34D-6324-77800047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EAABE-35AE-CF83-16A2-7F5C7E0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0B367E-864F-97FB-352C-40217F3D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5656A-B5EC-F813-0336-73201556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|&lt;0.8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blipFill>
                <a:blip r:embed="rId2"/>
                <a:stretch>
                  <a:fillRect l="-1127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81D8EB-0A69-5107-8A7C-6C9FC5B0D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CB381B-B822-9913-718C-0AF3F6917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2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AB63-D732-E310-0659-B495C701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17130-E977-78F6-0012-6A451755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04134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593B4C-1AC6-97F7-A1AE-DEC9FA3D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DF020-DDBF-D486-96EF-85A2154D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4AFAA-EA15-8FBC-80F4-5A05811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54512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 background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number of background events is about 7696 in total, about </a:t>
                </a:r>
                <a:r>
                  <a:rPr kumimoji="1" lang="en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6.10%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inclusive MC.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545129" cy="1631216"/>
              </a:xfrm>
              <a:prstGeom prst="rect">
                <a:avLst/>
              </a:prstGeom>
              <a:blipFill>
                <a:blip r:embed="rId2"/>
                <a:stretch>
                  <a:fillRect l="-913" t="-2326" b="-6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51A68D2-542D-9CE7-0AE2-FC249189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62" y="909000"/>
            <a:ext cx="456881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DEEA-A170-A770-D3D7-E6078D36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CCD65-ECB7-6224-7F23-E0D00F7D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Cut flow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56E96-0F82-1955-A602-F72612C4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30F89D-57C1-6B03-756C-6471598B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8CBE1-95A0-9903-6AB0-B7B5B2E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E4CAC7AD-0C85-4974-A2E0-62939B138D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8377574"/>
                  </p:ext>
                </p:extLst>
              </p:nvPr>
            </p:nvGraphicFramePr>
            <p:xfrm>
              <a:off x="1596000" y="1260000"/>
              <a:ext cx="9000000" cy="48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1000000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826526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4.09×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678673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82.11%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3.77×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460925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67.92%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9.01×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460397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8.99×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𝑃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&lt;1.2,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457213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45.72%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99.31%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283297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𝐸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&gt;0.6</m:t>
                                </m:r>
                              </m:oMath>
                            </m:oMathPara>
                          </a14:m>
                          <a:endPara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446268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45.73%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97.61%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239404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𝑀𝐷𝐶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𝑀𝐷𝐶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&gt;83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−0.56)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315751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31.58%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70.75%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150203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&lt;3.</m:t>
                                </m:r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en-US" altLang="zh-CN" sz="1600" i="1" dirty="0" err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|&lt;0.8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271213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27.12%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85.41%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124263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27.12%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E4CAC7AD-0C85-4974-A2E0-62939B138D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8377574"/>
                  </p:ext>
                </p:extLst>
              </p:nvPr>
            </p:nvGraphicFramePr>
            <p:xfrm>
              <a:off x="1596000" y="1260000"/>
              <a:ext cx="9000000" cy="48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1000000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100000" r="-441" b="-1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826526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207143" r="-441" b="-10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678673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82.11%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296552" r="-441" b="-9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460925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67.92%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410714" r="-441" b="-8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460397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493103" r="-441" b="-7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" t="-337255" r="-177734" b="-3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457213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45.72%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99.31%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283297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796429" r="-177734" b="-4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446268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45.73%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97.61%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239404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492157" r="-177734" b="-1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315751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31.58%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70.75%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150203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580769" r="-177734" b="-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271213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27.12%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85.41%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124263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27.12%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661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DA71-2300-618D-6482-3EC7AD78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828C4-FA22-5DD1-C7E6-32DF92BD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E804B5-E7CD-A161-691A-DBCC1D64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E2DEE5-9BFD-458D-9B7A-5E969FE6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ED9FD2-5660-9AA5-1ECF-D47397BF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01E428-8504-BC90-E8A3-B32006146893}"/>
                  </a:ext>
                </a:extLst>
              </p:cNvPr>
              <p:cNvSpPr txBox="1"/>
              <p:nvPr/>
            </p:nvSpPr>
            <p:spPr>
              <a:xfrm>
                <a:off x="359998" y="1440000"/>
                <a:ext cx="11508913" cy="226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result from data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=1.0205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=0.0051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CP violation part.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 accounting for systematic errors, the results will most likely be better than before.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01E428-8504-BC90-E8A3-B32006146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440000"/>
                <a:ext cx="11508913" cy="2268570"/>
              </a:xfrm>
              <a:prstGeom prst="rect">
                <a:avLst/>
              </a:prstGeom>
              <a:blipFill>
                <a:blip r:embed="rId2"/>
                <a:stretch>
                  <a:fillRect l="-441" t="-1676" b="-3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18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483B-CB59-60F7-C132-D12203E0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F1F4B-52CB-886D-2F87-D1C1F82C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Data Vs MC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DE278-0C37-5FF1-ADDC-72C30310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A20D2-42D7-044C-9442-82D0F26B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529EA-FBC7-5EB5-24B8-8947464D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2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4436-BA59-1BBF-0A36-61DC98D1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6D6FB-FFB3-8764-FB80-BD6CEE3A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Data Vs MC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D90EBA-5CAE-ACA9-53D4-6329B06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EE7F80-5B65-2070-3C2C-989242E9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4AD977-612D-8268-5EF2-343E8239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57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7632A-5C0C-E339-45E1-B8F9F992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984E1-7F5F-53DE-8E36-0000D6E5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46A6D-5192-2740-84E0-20D5525A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D87485-784E-D5B8-3FC6-4A5B8052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1DDA3-4A1C-D2B8-732B-B34E75C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89567A-E66E-28CA-1035-4062A9FBEFFB}"/>
                  </a:ext>
                </a:extLst>
              </p:cNvPr>
              <p:cNvSpPr txBox="1"/>
              <p:nvPr/>
            </p:nvSpPr>
            <p:spPr>
              <a:xfrm>
                <a:off x="359998" y="1440000"/>
                <a:ext cx="11508913" cy="180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result from data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=1.0205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=0.0051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CP violation part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BCE453-E736-3DC9-8505-5E750F66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440000"/>
                <a:ext cx="11508913" cy="1806905"/>
              </a:xfrm>
              <a:prstGeom prst="rect">
                <a:avLst/>
              </a:prstGeom>
              <a:blipFill>
                <a:blip r:embed="rId2"/>
                <a:stretch>
                  <a:fillRect l="-441" t="-2098" b="-4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81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2E3E-941F-D0A6-18CA-54D28AAC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5F874-38CA-809E-B987-7666D464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9CDA8-2129-4C3E-31A6-19D89D6D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449AD4-4F40-D6BB-E867-69E46513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D9B55-1CEB-2FD4-B7AE-608F5A01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169918-418B-37EB-33D3-E4FB33B79482}"/>
              </a:ext>
            </a:extLst>
          </p:cNvPr>
          <p:cNvSpPr txBox="1"/>
          <p:nvPr/>
        </p:nvSpPr>
        <p:spPr>
          <a:xfrm>
            <a:off x="359998" y="1260000"/>
            <a:ext cx="11463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Event selection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charge track choose</a:t>
            </a:r>
          </a:p>
          <a:p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The tracking eﬃciency uncertainties for electron and muon charged tracks are 0.5% and 0.2%. </a:t>
            </a:r>
          </a:p>
          <a:p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Total uncertainty on tracking eﬃciency is 1.0% conservatively.</a:t>
            </a:r>
          </a:p>
          <a:p>
            <a:pPr marL="342900" indent="-342900">
              <a:buFont typeface="Wingdings" pitchFamily="2" charset="2"/>
              <a:buChar char="Ø"/>
            </a:pPr>
            <a:endParaRPr lang="en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photon choose</a:t>
            </a:r>
          </a:p>
          <a:p>
            <a:r>
              <a:rPr lang="en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photon selection eﬀiciencies is assigned as 0.2%.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PID</a:t>
            </a:r>
          </a:p>
          <a:p>
            <a:r>
              <a:rPr lang="en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MDC tracking eﬀiciencies is assigned as 1% per charged particle in analysis. 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kumimoji="1"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References</a:t>
            </a:r>
            <a:r>
              <a:rPr kumimoji="1" lang="zh-CN" alt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：</a:t>
            </a:r>
            <a:endParaRPr kumimoji="1"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M. </a:t>
            </a:r>
            <a:r>
              <a:rPr kumimoji="1" lang="en" altLang="zh-CN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Ablikim</a:t>
            </a:r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et. al. (BESIII Collaboration), Phys. Rev. D 92 112008 (2015).</a:t>
            </a:r>
          </a:p>
          <a:p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M. </a:t>
            </a:r>
            <a:r>
              <a:rPr kumimoji="1" lang="en" altLang="zh-CN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Ablikim</a:t>
            </a:r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et</a:t>
            </a:r>
            <a:r>
              <a:rPr kumimoji="1"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al. (BESIII Collaboration), Phys. Rev. Lett. 122, 071802 (2019).</a:t>
            </a:r>
          </a:p>
          <a:p>
            <a:r>
              <a:rPr lang="en" altLang="zh-CN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B.X. Zhang et. al. </a:t>
            </a:r>
            <a:r>
              <a:rPr kumimoji="1" lang="en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https://docbes3.ihep.ac.cn/cgi-bin/DocDB/ShowDocument?docid=1174</a:t>
            </a:r>
          </a:p>
        </p:txBody>
      </p:sp>
    </p:spTree>
    <p:extLst>
      <p:ext uri="{BB962C8B-B14F-4D97-AF65-F5344CB8AC3E}">
        <p14:creationId xmlns:p14="http://schemas.microsoft.com/office/powerpoint/2010/main" val="225941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E7C8-B138-053B-A9AE-53A22322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8CE82-2040-CBF3-3731-F7E52762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362F63-D2C1-2FB2-2158-5FF66B76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1CC7D-55F1-866E-AD4E-630C715D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FD9D3A-BC2D-A4EB-FA7A-4819FA1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8DD1DD-9006-9659-E0F0-FE4D5066CCCA}"/>
              </a:ext>
            </a:extLst>
          </p:cNvPr>
          <p:cNvSpPr txBox="1"/>
          <p:nvPr/>
        </p:nvSpPr>
        <p:spPr>
          <a:xfrm>
            <a:off x="359998" y="1260000"/>
            <a:ext cx="1146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sz="2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Vertex fit</a:t>
            </a:r>
            <a:endParaRPr lang="en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0DF650-CBFD-F75A-1EFA-F7D30E3EBCC0}"/>
                  </a:ext>
                </a:extLst>
              </p:cNvPr>
              <p:cNvSpPr txBox="1"/>
              <p:nvPr/>
            </p:nvSpPr>
            <p:spPr>
              <a:xfrm>
                <a:off x="359997" y="1980000"/>
                <a:ext cx="114634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it is studied by correcting the track helix parameters to reduce the difference between data and MC.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uncertainty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 be calculated by: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" altLang="zh-CN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 correction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without correction. 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uncertainty of 4C kinematic fit and vertex fit are calculated as 0%.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0DF650-CBFD-F75A-1EFA-F7D30E3EB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7" y="1980000"/>
                <a:ext cx="11463407" cy="1323439"/>
              </a:xfrm>
              <a:prstGeom prst="rect">
                <a:avLst/>
              </a:prstGeom>
              <a:blipFill>
                <a:blip r:embed="rId2"/>
                <a:stretch>
                  <a:fillRect l="-442" t="-13333" b="-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945964C-ACC1-8277-96CD-C46AD6880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02781"/>
              </p:ext>
            </p:extLst>
          </p:nvPr>
        </p:nvGraphicFramePr>
        <p:xfrm>
          <a:off x="3482590" y="4054576"/>
          <a:ext cx="5218220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220">
                  <a:extLst>
                    <a:ext uri="{9D8B030D-6E8A-4147-A177-3AD203B41FA5}">
                      <a16:colId xmlns:a16="http://schemas.microsoft.com/office/drawing/2014/main" val="604657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663422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3903496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Signal window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Use </a:t>
                      </a:r>
                      <a:r>
                        <a:rPr lang="en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correction</a:t>
                      </a:r>
                      <a:endParaRPr lang="en" altLang="zh-CN" sz="16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No </a:t>
                      </a:r>
                      <a:r>
                        <a:rPr lang="en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correction</a:t>
                      </a:r>
                      <a:endParaRPr lang="en" altLang="zh-CN" sz="16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56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Final events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460397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460397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17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Selection efficiency(%)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46.04%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46.04%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61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Uncertainty(%)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" altLang="zh-CN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4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6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04F1-C8F1-B83F-AB28-7B42DF98A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856CE-C574-95BA-3928-2E3AF2AA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A3897D-C74B-4C08-FB0A-D00A2ED9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01947A-95D7-9B34-3A1C-4BF6624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22BC5-631C-9D58-E9F1-A111404D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990A98-4F82-3251-C78A-F6228E4CD75C}"/>
              </a:ext>
            </a:extLst>
          </p:cNvPr>
          <p:cNvSpPr txBox="1"/>
          <p:nvPr/>
        </p:nvSpPr>
        <p:spPr>
          <a:xfrm>
            <a:off x="359998" y="1440000"/>
            <a:ext cx="1146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P, E and E-P ratio cut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AEC376-69A4-36FC-0FE1-57114D393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2139171"/>
            <a:ext cx="505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B7E7-563C-FD61-13F3-01826112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46A54-E45E-E2BE-3026-07998FEB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B5F6D-29F2-948B-D35A-9F025AF9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24AC3-CF5F-306D-7986-6775884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C1174-AEB6-B71F-59A3-883164C1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7F3AEA-162A-5AC7-5DE4-7A99BD683E28}"/>
                  </a:ext>
                </a:extLst>
              </p:cNvPr>
              <p:cNvSpPr txBox="1"/>
              <p:nvPr/>
            </p:nvSpPr>
            <p:spPr>
              <a:xfrm>
                <a:off x="359998" y="1440000"/>
                <a:ext cx="11463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7F3AEA-162A-5AC7-5DE4-7A99BD683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440000"/>
                <a:ext cx="11463407" cy="461665"/>
              </a:xfrm>
              <a:prstGeom prst="rect">
                <a:avLst/>
              </a:prstGeom>
              <a:blipFill>
                <a:blip r:embed="rId2"/>
                <a:stretch>
                  <a:fillRect l="-774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3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AB32-E6C3-85AE-71F7-A6956879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83361-A971-F1DF-D92B-11CA97E7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9D925-8A5C-0336-5A1E-5935494C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257D71-8997-BCF0-FA8F-4AE19F56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2CB187-939F-4C80-757F-E3B0E445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9DA00D-D898-E9AA-1136-989EE9E04BAF}"/>
                  </a:ext>
                </a:extLst>
              </p:cNvPr>
              <p:cNvSpPr txBox="1"/>
              <p:nvPr/>
            </p:nvSpPr>
            <p:spPr>
              <a:xfrm>
                <a:off x="359998" y="1440000"/>
                <a:ext cx="11463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9DA00D-D898-E9AA-1136-989EE9E04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440000"/>
                <a:ext cx="11463407" cy="461665"/>
              </a:xfrm>
              <a:prstGeom prst="rect">
                <a:avLst/>
              </a:prstGeom>
              <a:blipFill>
                <a:blip r:embed="rId2"/>
                <a:stretch>
                  <a:fillRect l="-774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0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2D5B-CCA1-D8C3-2C73-28BBE06A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D455F-C6FB-5CC7-05F4-EE95C76D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CLFV</a:t>
            </a:r>
            <a:r>
              <a:rPr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0737A-EAC4-3F20-0174-A934349F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05E430-2366-76E8-E092-41782A6C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32097-3A43-77A0-5642-8776C56D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D0F771-9B5A-E110-8A94-C2EC16B5BA17}"/>
              </a:ext>
            </a:extLst>
          </p:cNvPr>
          <p:cNvSpPr txBox="1"/>
          <p:nvPr/>
        </p:nvSpPr>
        <p:spPr>
          <a:xfrm>
            <a:off x="359998" y="1440000"/>
            <a:ext cx="1150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Show semi-blind data on new physics group meeting.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kumimoji="1" lang="en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Prepare memo!</a:t>
            </a:r>
            <a:endParaRPr kumimoji="1"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b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fr-BE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sz="400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72CA329-86BD-4FCB-90E0-7CB40BD79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Ziyu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Aiqiang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Guo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NanKai University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Institute of Modern Physics, Chinese Academy of Sciences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07483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BD1FB-8916-4CEE-A066-69F9AA7E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BD9BB-79F9-A0CD-17BF-A76049FA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MC sample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D02A2-5EF6-D5D0-1773-EF936E1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B79A1-9808-CA91-8BA0-357D420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55201-C3A5-AFAB-3276-B8416A02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5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761BF3-E022-CE0C-6326-23CA8247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542828-7FE6-3A3E-0693-1346D76A7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CPV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is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a key to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understand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the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preponderance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of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matter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over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antimatter</a:t>
                </a:r>
                <a:r>
                  <a:rPr lang="en-US" altLang="fr-BE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in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our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universe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zh-CN" altLang="en-US" sz="20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CPV in </a:t>
                </a:r>
                <a:r>
                  <a:rPr lang="fr-FR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Collider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Physics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1964, AGS,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𝐴𝐿𝐿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=(2.0±0.4)×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altLang="zh-CN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 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KLOE, 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peak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Br(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K+K-)        = 49.2%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e+e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@1019.4 MeV           Br(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K0K0-bar) = 33.8%           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KEKB/BELLE, PEP-II/BABAR 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Tevatron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(D0/CDF)   LHC (ATLAS/CMS)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e+e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@10.58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GeV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he-IL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ץ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(4S)                pp-bar @1.98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pp @14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endParaRPr lang="he-IL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endParaRPr kumimoji="1"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CKM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says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no CPV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should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not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occur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the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leptonic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sector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must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en-US" altLang="fr-BE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tested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542828-7FE6-3A3E-0693-1346D76A7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  <a:blipFill>
                <a:blip r:embed="rId2"/>
                <a:stretch>
                  <a:fillRect l="-483" t="-872" b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593F36-300B-4911-8853-D49B2A8F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1BBEEC-505D-84F1-30A0-34171B61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51416E-0B83-6994-650A-D6A7681A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86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934C-9FA5-212D-8DF4-A11276C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8127F-FA76-B022-E3B8-7EF258B2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04333B-7CBD-B9AD-4B3B-64017B4F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4351338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</a:rPr>
              <a:t>BESIII VS BELLE</a:t>
            </a:r>
          </a:p>
          <a:p>
            <a:pPr algn="l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8AD52-01AC-61FC-FC4F-A5DB97FE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E51417-86DE-4FF6-03EA-DEAB15C6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3624A-10C3-97DC-471B-49790AA1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19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E3B1B-5DFB-47CA-8B24-F75DEF70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2025/3/4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98DE2-E68C-4D98-8A55-596DB1CD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346D4-C13C-4AA5-8A66-D97095D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5738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i="0" dirty="0">
                            <a:highlight>
                              <a:srgbClr val="FFFF00"/>
                            </a:highlight>
                            <a:latin typeface="+mj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i="0" dirty="0">
                              <a:highlight>
                                <a:srgbClr val="FFFF00"/>
                              </a:highlight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0" i="0" kern="1200" dirty="0">
                            <a:solidFill>
                              <a:schemeClr val="dk1"/>
                            </a:solidFill>
                            <a:highlight>
                              <a:srgbClr val="FFFF00"/>
                            </a:highlight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highlight>
                                <a:srgbClr val="FFFF00"/>
                              </a:highligh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5738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100000" r="-100000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203846" r="-100000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标题 1">
            <a:extLst>
              <a:ext uri="{FF2B5EF4-FFF2-40B4-BE49-F238E27FC236}">
                <a16:creationId xmlns:a16="http://schemas.microsoft.com/office/drawing/2014/main" id="{6D7E62B7-3D3D-FC5F-5646-9F5473226E2E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sample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BOSS version: 7.0.9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Inclusive MC: 2300M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Signal MC: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kumimoji="1"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blipFill>
                <a:blip r:embed="rId3"/>
                <a:stretch>
                  <a:fillRect l="-1545" t="-32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A1A86-2C4A-4BFF-8C3E-7DB8E69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  <a:endParaRPr lang="zh-CN" altLang="en-US" sz="4000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Charged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𝑑𝑎𝑛𝑔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◦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0≤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𝐵𝑎𝑟𝑟𝑒𝑙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≥25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𝐸𝑛𝑑𝑐𝑎𝑝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0.86≤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≤0.92,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PID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𝑚𝑢𝑜𝑛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  <a:blipFill>
                <a:blip r:embed="rId3"/>
                <a:stretch>
                  <a:fillRect l="-844" t="-1081" b="-1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A52BD-9BF7-46CD-B2C9-2D83219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E6E-A8D3-4BB0-A3B9-23D779FED0CB}" type="datetime1">
              <a:rPr lang="zh-CN" altLang="en-US" smtClean="0"/>
              <a:t>2025/3/4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ECBD1-CF17-45AA-9465-AC1442C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5CB3A0-9B6B-4638-B60A-D44B39A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36565</TotalTime>
  <Words>1448</Words>
  <Application>Microsoft Macintosh PowerPoint</Application>
  <PresentationFormat>宽屏</PresentationFormat>
  <Paragraphs>277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Motivation</vt:lpstr>
      <vt:lpstr>Result</vt:lpstr>
      <vt:lpstr>CLFV </vt:lpstr>
      <vt:lpstr>Examination of T/CP Invariance in the e^+ e^-→^+ ^-  Reaction at BESIII</vt:lpstr>
      <vt:lpstr>Outline</vt:lpstr>
      <vt:lpstr>Motivation</vt:lpstr>
      <vt:lpstr>Motivation</vt:lpstr>
      <vt:lpstr>PowerPoint 演示文稿</vt:lpstr>
      <vt:lpstr>Event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Background analysis</vt:lpstr>
      <vt:lpstr>Cut flow</vt:lpstr>
      <vt:lpstr>Data Vs MC</vt:lpstr>
      <vt:lpstr>Data Vs MC</vt:lpstr>
      <vt:lpstr>Result</vt:lpstr>
      <vt:lpstr>Systematic uncertainty</vt:lpstr>
      <vt:lpstr>Systematic uncertainty</vt:lpstr>
      <vt:lpstr>Systematic uncertainty</vt:lpstr>
      <vt:lpstr>Systematic uncertainty</vt:lpstr>
      <vt:lpstr>Systematic uncertainty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283</cp:revision>
  <dcterms:created xsi:type="dcterms:W3CDTF">2024-08-03T12:39:44Z</dcterms:created>
  <dcterms:modified xsi:type="dcterms:W3CDTF">2025-03-04T10:54:30Z</dcterms:modified>
</cp:coreProperties>
</file>