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CFE34A-D663-5F45-C119-76692B7A9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D312E1-8475-7E2F-A606-842C9BAA1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5A7DFA-C620-BF0E-6AC9-A45CE203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974C8-E362-E1C7-128E-AA4EF130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D8256-587E-B0D6-5E4E-42DA768F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1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66E4F-BC14-A172-A017-9DA51F5B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7A2120-F2C3-39AD-7135-3AD1DBD7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1710C9-29DE-6537-C79A-67E78DD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391466-7F7E-7BD0-8381-5B5024F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FFA6DD-91DD-3EFC-67E4-0B77A848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D63800-1930-88D7-BF07-94E65FA1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BC5DB7-8725-0736-7A58-8E6A4A774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7B38E5-9C71-C68C-6D8B-3041E80D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AA6055-72A4-072E-ABA7-11A372EA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A6BF4-89CA-B681-4E4A-74F271AC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63CBD-E3B5-0BC1-1E30-CBFB0AAD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226E86-F27E-E85D-D0B0-CC127E67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BAF707-E0F8-7F7D-60B1-6602892C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FC1BE-6FCC-7B4D-411C-30EFBCB8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F1042-5A05-6870-0A36-BC50A379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7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790B4-E4ED-0247-39C3-199633A8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220167-0D64-6E26-ED17-EBED62173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21255B-20C8-B352-7EFF-24A13EAE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F2234-479F-B7DD-8349-A6163049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52280D-70C9-044E-496B-1682A8F4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3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C3EED-695A-0922-10D0-C28B936C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92A6-500D-07AF-3092-335BF138D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AAE14E-6227-D685-048C-88F387EF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985A75-A045-D132-2861-119B4A08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D17D9E-03B9-8704-E75B-7A384574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E0547B-40AA-49C8-6122-576F8DA1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5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28840-F350-DA60-2AE5-D1EFA47C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7602BE-FDD7-C619-AB4C-1BF908C2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B4301C-8FBE-BF3B-2793-1AB881F2B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3BAFEA-F548-3281-0C14-020A96FC2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C155E4-973A-1A97-3781-DD8FE1447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57E364-3EEB-684C-61E6-65FD53D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3BFC1A-0FA5-5DBC-8F21-2FE603E4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7BBF4B-3168-3051-80EA-547334C6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2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E72D2-A0EB-790E-AE52-17A20891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C8FB9E-443F-67EB-572F-DEB3AA8C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ACF86-D82D-C080-BADF-2A23AF7A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1417C7-5FFE-87EC-188E-6C414BB3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5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ED9918-626D-5D1F-0F23-97DC0CF9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E11201-B5E4-6983-04C5-C3AF3C0F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33D3A3-DD15-BC15-4A5F-D400101E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21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C2629-7B4E-0A25-F204-4BCA5D8E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26F40-E69D-AC46-4642-DC7FC702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529F18-36A1-6376-6B02-E2CFA77EB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52DCF-C9E4-AEF4-344C-A0B19953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0BF0F0-ABB2-5B8C-93F7-B7C701E6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A0E15D-5FCC-0053-A9CD-6AA76261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2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9ED38-AC56-FB61-57EA-2FC0B139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6F8D8A-A29F-3FEB-C8D3-846E7D802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ABC4FA-CFF3-07B6-737E-584B69BA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532119-D3CA-ABB4-B42E-58A98B7F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2CCA6A-0061-57CD-CA82-FD37B86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DF3BEF-8DDA-E779-A402-B61C2EDB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8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7C5E07-CF02-1BA6-997D-4938B2A3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C77655-ADF8-51F1-5BA3-33ECF37C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D4468A-24F1-1E00-D28F-F35B8BCA7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28E5-4544-DC40-AF2E-2A783715EF10}" type="datetimeFigureOut">
              <a:rPr lang="fr-FR" smtClean="0"/>
              <a:t>19/07/2025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D6141B-D44C-02AC-6C8E-63C03B15D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3941B1-A5A7-B05C-D211-83DB2F637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BF38-0035-2645-8671-B124D37E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B4DE8-374C-452D-200C-73ABE9DDB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730" y="623510"/>
            <a:ext cx="9566180" cy="1162455"/>
          </a:xfrm>
        </p:spPr>
        <p:txBody>
          <a:bodyPr>
            <a:normAutofit/>
          </a:bodyPr>
          <a:lstStyle/>
          <a:p>
            <a:r>
              <a:rPr lang="en-US" sz="3600" dirty="0"/>
              <a:t>Thoughts and facts</a:t>
            </a:r>
            <a:br>
              <a:rPr lang="en-US" sz="3600" dirty="0"/>
            </a:br>
            <a:r>
              <a:rPr lang="en-US" sz="3600" dirty="0"/>
              <a:t>about a recent long stay in China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179D3-4310-8227-538C-2A2C02067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910" y="1974226"/>
            <a:ext cx="9144000" cy="1095050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I. </a:t>
            </a:r>
            <a:r>
              <a:rPr lang="fr-FR" dirty="0" err="1"/>
              <a:t>Laktineh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90A890-D66F-A5F6-F903-6924A9A8AD78}"/>
              </a:ext>
            </a:extLst>
          </p:cNvPr>
          <p:cNvSpPr txBox="1"/>
          <p:nvPr/>
        </p:nvSpPr>
        <p:spPr>
          <a:xfrm>
            <a:off x="272376" y="6322979"/>
            <a:ext cx="1145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16th France-China </a:t>
            </a:r>
            <a:r>
              <a:rPr lang="fr-FR" b="1" dirty="0" err="1"/>
              <a:t>Particle</a:t>
            </a:r>
            <a:r>
              <a:rPr lang="fr-FR" b="1" dirty="0"/>
              <a:t> </a:t>
            </a:r>
            <a:r>
              <a:rPr lang="fr-FR" b="1" dirty="0" err="1"/>
              <a:t>Physics</a:t>
            </a:r>
            <a:r>
              <a:rPr lang="fr-FR" b="1" dirty="0"/>
              <a:t> Network/</a:t>
            </a:r>
            <a:r>
              <a:rPr lang="fr-FR" b="1" dirty="0" err="1"/>
              <a:t>Laboratory</a:t>
            </a:r>
            <a:r>
              <a:rPr lang="fr-FR" b="1" dirty="0"/>
              <a:t> workshop (FCPPN/L 2025) @ Shandong </a:t>
            </a:r>
            <a:r>
              <a:rPr lang="fr-FR" b="1" dirty="0" err="1"/>
              <a:t>University</a:t>
            </a:r>
            <a:r>
              <a:rPr lang="fr-FR" b="1" dirty="0"/>
              <a:t> -Qingdao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D20180-9F03-D1CB-F756-9E8D97120D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60" y="3516919"/>
            <a:ext cx="6184900" cy="23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4AE5A1-F81B-3725-80D3-334B53CA8DFF}"/>
              </a:ext>
            </a:extLst>
          </p:cNvPr>
          <p:cNvSpPr txBox="1"/>
          <p:nvPr/>
        </p:nvSpPr>
        <p:spPr>
          <a:xfrm>
            <a:off x="367472" y="247569"/>
            <a:ext cx="17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Sixth step : Xi’an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904D24-0086-38F7-2679-74294852F445}"/>
              </a:ext>
            </a:extLst>
          </p:cNvPr>
          <p:cNvSpPr txBox="1"/>
          <p:nvPr/>
        </p:nvSpPr>
        <p:spPr>
          <a:xfrm>
            <a:off x="367472" y="616901"/>
            <a:ext cx="11011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Xi’an?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We  contacted Xi’an group three years ago to ask for their help to simulate for us the behaviour of electron cloud in the NCP we proposed….. They kindly accepted and helped.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Our collaboration started in this strange way and now within DRD4,  Xi’an under the leadership of Pr. Ping Chen </a:t>
            </a:r>
          </a:p>
          <a:p>
            <a:r>
              <a:rPr lang="en-GB" dirty="0"/>
              <a:t>      (a talented physicist and a great leader) and Lyon groups are real partners.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Visit of the MCP-PMT lab (remarkable development on Streak Cameras)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Work meetings on the simulation and behaviour of MCP and NCP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Seminar on the PICMIC concept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Visit to Attosecond lab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Visit to the one of the most interesting cities in the world….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560E7B-D7B3-B688-6DB0-6E1F79609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72" y="4368800"/>
            <a:ext cx="3112328" cy="21486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D5B58D-02F5-E23B-1A41-A85B6FEA00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821" y="4368800"/>
            <a:ext cx="3379030" cy="21486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3607D-B6F8-325A-2DF0-7230951696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2333922"/>
            <a:ext cx="3165059" cy="17046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FE3643-950B-9B68-41B1-F0B17F637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4368800"/>
            <a:ext cx="3165059" cy="21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6DEFA9-8092-48C7-6039-E796015BF2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91" y="444500"/>
            <a:ext cx="2741312" cy="20420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783605-52F3-1FA1-C293-569842E39D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262" y="371446"/>
            <a:ext cx="3004936" cy="21151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77CBE6-D670-BBE3-0EB7-8B31578852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91" y="2720846"/>
            <a:ext cx="2741312" cy="20420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96E918E-DAAC-A327-11BC-71A1BB880D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92" y="4997192"/>
            <a:ext cx="2741312" cy="17989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6B5CC62-E23E-F705-BF82-F02B4C684E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82" y="4909615"/>
            <a:ext cx="2741312" cy="18608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5072AB-62E6-ACB7-5B22-6141B56DC5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5009892"/>
            <a:ext cx="3048000" cy="178627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69A2D3A-0459-E648-71D7-4A74865539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199" y="2648086"/>
            <a:ext cx="3047999" cy="21894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87C8ABB-26BA-2FB3-70F4-30718E2373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82" y="2720846"/>
            <a:ext cx="2741312" cy="20420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DF36DC1-09D4-4704-828D-1AC37690F2B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382" y="416920"/>
            <a:ext cx="2741312" cy="206965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0B34EF9-BC03-AB36-02FB-C2650D690272}"/>
              </a:ext>
            </a:extLst>
          </p:cNvPr>
          <p:cNvSpPr txBox="1"/>
          <p:nvPr/>
        </p:nvSpPr>
        <p:spPr>
          <a:xfrm>
            <a:off x="1649107" y="533400"/>
            <a:ext cx="22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Excellent</a:t>
            </a:r>
            <a:r>
              <a:rPr lang="en-GB" dirty="0">
                <a:solidFill>
                  <a:schemeClr val="bg1"/>
                </a:solidFill>
              </a:rPr>
              <a:t> food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5B59AFF-5BF5-0426-6158-9D647AB99F3B}"/>
              </a:ext>
            </a:extLst>
          </p:cNvPr>
          <p:cNvSpPr txBox="1"/>
          <p:nvPr/>
        </p:nvSpPr>
        <p:spPr>
          <a:xfrm>
            <a:off x="4724292" y="2867545"/>
            <a:ext cx="22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Extraordinary history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8CEBB3-7903-FAC8-6645-B0611EC7DBD9}"/>
              </a:ext>
            </a:extLst>
          </p:cNvPr>
          <p:cNvSpPr txBox="1"/>
          <p:nvPr/>
        </p:nvSpPr>
        <p:spPr>
          <a:xfrm>
            <a:off x="9361010" y="5049492"/>
            <a:ext cx="22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Light city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C561B5-D216-F1DA-6378-1A219F2F30B7}"/>
              </a:ext>
            </a:extLst>
          </p:cNvPr>
          <p:cNvSpPr txBox="1"/>
          <p:nvPr/>
        </p:nvSpPr>
        <p:spPr>
          <a:xfrm>
            <a:off x="3908598" y="46930"/>
            <a:ext cx="427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How not to fall in love with Xi’an?</a:t>
            </a:r>
          </a:p>
        </p:txBody>
      </p:sp>
    </p:spTree>
    <p:extLst>
      <p:ext uri="{BB962C8B-B14F-4D97-AF65-F5344CB8AC3E}">
        <p14:creationId xmlns:p14="http://schemas.microsoft.com/office/powerpoint/2010/main" val="379820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97EDE5-897B-72B8-5EB3-284EB138EC3D}"/>
              </a:ext>
            </a:extLst>
          </p:cNvPr>
          <p:cNvSpPr txBox="1"/>
          <p:nvPr/>
        </p:nvSpPr>
        <p:spPr>
          <a:xfrm>
            <a:off x="367472" y="247569"/>
            <a:ext cx="223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Seventh step : Beijing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FE87ED-6F18-D8E4-75D9-40E04884D310}"/>
              </a:ext>
            </a:extLst>
          </p:cNvPr>
          <p:cNvSpPr txBox="1"/>
          <p:nvPr/>
        </p:nvSpPr>
        <p:spPr>
          <a:xfrm>
            <a:off x="367472" y="876300"/>
            <a:ext cx="852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IHEP: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Discussion on the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Stereo Crystal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Ecal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proposed by 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Pr. </a:t>
            </a:r>
            <a:r>
              <a:rPr lang="en-GB" dirty="0"/>
              <a:t>Huaqiao </a:t>
            </a:r>
            <a:r>
              <a:rPr lang="en-GB" dirty="0" err="1"/>
              <a:t>zhang</a:t>
            </a: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Visit to the HGCAL lab (remarkable work)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Seminar on PICMIC concept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Discussion on ILD&amp; CEPC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Discussion with </a:t>
            </a:r>
            <a:r>
              <a:rPr lang="en-GB" dirty="0" err="1"/>
              <a:t>Jingbo</a:t>
            </a:r>
            <a:r>
              <a:rPr lang="en-GB" dirty="0"/>
              <a:t> Ye on the timing electronics for PICMIC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Discussion with  </a:t>
            </a:r>
            <a:r>
              <a:rPr lang="en-GB" dirty="0" err="1"/>
              <a:t>Huirong</a:t>
            </a:r>
            <a:r>
              <a:rPr lang="en-GB" dirty="0"/>
              <a:t>  Qi on the IFB problem of the TPC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Visit to CBMA with Pr. Ping Chen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Presentation of the Lyon team activities and initiation of several </a:t>
            </a:r>
          </a:p>
          <a:p>
            <a:r>
              <a:rPr lang="en-GB" dirty="0"/>
              <a:t>collaborations on MCP and associated topics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endParaRPr lang="en-GB" dirty="0"/>
          </a:p>
          <a:p>
            <a:r>
              <a:rPr lang="en-GB" dirty="0"/>
              <a:t> Visit to the North China University of technology </a:t>
            </a:r>
          </a:p>
          <a:p>
            <a:endParaRPr lang="en-GB" dirty="0"/>
          </a:p>
          <a:p>
            <a:r>
              <a:rPr lang="en-GB" dirty="0"/>
              <a:t>  with Pr. Ran Han to discuss the use of robots in muon tomography projects </a:t>
            </a:r>
          </a:p>
          <a:p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82DCF8-C7CD-0AA7-40E1-EDB3206730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36" y="432235"/>
            <a:ext cx="3435380" cy="20500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E2F80F-8898-2F4D-05BD-673A1710C5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36" y="2517827"/>
            <a:ext cx="3435381" cy="22734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1272C6-D6E6-476E-F5A9-5A63D98D7C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236" y="4826815"/>
            <a:ext cx="3435380" cy="19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AFE87ED-6F18-D8E4-75D9-40E04884D310}"/>
              </a:ext>
            </a:extLst>
          </p:cNvPr>
          <p:cNvSpPr txBox="1"/>
          <p:nvPr/>
        </p:nvSpPr>
        <p:spPr>
          <a:xfrm>
            <a:off x="837371" y="1302701"/>
            <a:ext cx="10621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China is an extraordinary place with wonderful people and a great history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The quality of research conducted in many of the laboratories I visited is of a world-class level.  If you are young and motivated then China is a great option.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French and Chinese groups have many things to win in working together and FCPPN is the right framework. 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Personally, this experience was a wonderful one  and I would encourage my French colleagues to come and spend more time working with Chinese partners. 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Many thanks for Pr. Gang Chen to give me this opportunity and many thanks for all my colleagues and collaborators for their hospitality and your extraordinary kindness and help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 will be happy to be back more and more in particular now that I started to learn Chinese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944053-085C-B983-7858-952A5BB3EFDE}"/>
              </a:ext>
            </a:extLst>
          </p:cNvPr>
          <p:cNvSpPr txBox="1"/>
          <p:nvPr/>
        </p:nvSpPr>
        <p:spPr>
          <a:xfrm>
            <a:off x="3403600" y="4953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           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4851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861C12-BB03-D775-629E-350162CAAE61}"/>
              </a:ext>
            </a:extLst>
          </p:cNvPr>
          <p:cNvSpPr txBox="1"/>
          <p:nvPr/>
        </p:nvSpPr>
        <p:spPr>
          <a:xfrm>
            <a:off x="4549303" y="3044279"/>
            <a:ext cx="264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fr-FR" sz="4400" b="1">
                <a:solidFill>
                  <a:schemeClr val="accent2"/>
                </a:solidFill>
              </a:rPr>
              <a:t>我爱中国</a:t>
            </a:r>
            <a:endParaRPr lang="en-GB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9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81AB06-F769-AF1A-85E8-2FA26B3F8CE9}"/>
              </a:ext>
            </a:extLst>
          </p:cNvPr>
          <p:cNvSpPr txBox="1"/>
          <p:nvPr/>
        </p:nvSpPr>
        <p:spPr>
          <a:xfrm>
            <a:off x="515566" y="781888"/>
            <a:ext cx="991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A9664D-FA9F-5F71-CCE1-66C0AAE0091D}"/>
              </a:ext>
            </a:extLst>
          </p:cNvPr>
          <p:cNvSpPr txBox="1"/>
          <p:nvPr/>
        </p:nvSpPr>
        <p:spPr>
          <a:xfrm>
            <a:off x="515566" y="1502688"/>
            <a:ext cx="9895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 have started my collaboration with Chinese groups in </a:t>
            </a:r>
            <a:r>
              <a:rPr lang="en-GB" b="1" dirty="0"/>
              <a:t>2008</a:t>
            </a: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 have hosted Chinese postdocs, PhD students and several collaborators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The topics of my collaborations have been  (M)RPC, calorimetry, muon tomography, neutron detection, electronics readout and most recently photodetection.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In 2013 I invited my colleagues in Tsinghua university  (</a:t>
            </a:r>
            <a:r>
              <a:rPr lang="en-GB" b="1" dirty="0"/>
              <a:t>Pr. Y. Wang</a:t>
            </a:r>
            <a:r>
              <a:rPr lang="en-GB" dirty="0"/>
              <a:t>) to join us in the </a:t>
            </a:r>
            <a:r>
              <a:rPr lang="en-GB" dirty="0" err="1"/>
              <a:t>iRPC</a:t>
            </a:r>
            <a:r>
              <a:rPr lang="en-GB" dirty="0"/>
              <a:t> proposal for the CMS upgrade project.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In 2014, with </a:t>
            </a:r>
            <a:r>
              <a:rPr lang="en-GB" b="1" dirty="0"/>
              <a:t>Pr. Ran Han  </a:t>
            </a:r>
            <a:r>
              <a:rPr lang="en-GB" dirty="0"/>
              <a:t>contributed to the CEPC  CDR in proposing SDHCAL.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In 2016 and in 2020 I invited my Chinese collaborators  (</a:t>
            </a:r>
            <a:r>
              <a:rPr lang="en-GB" b="1" dirty="0"/>
              <a:t>Pr. H. Yang</a:t>
            </a:r>
            <a:r>
              <a:rPr lang="en-GB" dirty="0"/>
              <a:t>) to join in the European projects of AIDA200 and </a:t>
            </a:r>
            <a:r>
              <a:rPr lang="en-GB" dirty="0" err="1"/>
              <a:t>AIDAInnova</a:t>
            </a:r>
            <a:r>
              <a:rPr lang="en-GB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In 2018,  I was honoured to replace (Pr. M. </a:t>
            </a:r>
            <a:r>
              <a:rPr lang="en-GB" dirty="0" err="1"/>
              <a:t>Davier</a:t>
            </a:r>
            <a:r>
              <a:rPr lang="en-GB" dirty="0"/>
              <a:t>) as the co-chair of the FCPPL steering board.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In 2021,  I was proposed as a 200-talent professor at SDU  by (Pr. </a:t>
            </a:r>
            <a:r>
              <a:rPr lang="en-GB" b="1" dirty="0"/>
              <a:t>M. Wang </a:t>
            </a:r>
            <a:r>
              <a:rPr lang="en-GB" dirty="0"/>
              <a:t>and Pr. </a:t>
            </a:r>
            <a:r>
              <a:rPr lang="en-GB" b="1" dirty="0"/>
              <a:t>L. Zhang</a:t>
            </a:r>
            <a:r>
              <a:rPr lang="en-GB" dirty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In 2023, with the initiation of the </a:t>
            </a:r>
            <a:r>
              <a:rPr lang="en-GB" dirty="0" err="1"/>
              <a:t>DRDx</a:t>
            </a:r>
            <a:r>
              <a:rPr lang="en-GB" dirty="0"/>
              <a:t> in which I took some responsibilities, the collaboration with Chinese groups became stronger and larger including </a:t>
            </a:r>
            <a:r>
              <a:rPr lang="en-GB" b="1" dirty="0"/>
              <a:t>Pr. J. Liu </a:t>
            </a:r>
            <a:r>
              <a:rPr lang="en-GB" dirty="0"/>
              <a:t>(DRD1), </a:t>
            </a:r>
            <a:r>
              <a:rPr lang="en-GB" b="1" dirty="0"/>
              <a:t>Pr. S. Qian </a:t>
            </a:r>
            <a:r>
              <a:rPr lang="en-GB" dirty="0"/>
              <a:t>and </a:t>
            </a:r>
            <a:r>
              <a:rPr lang="en-GB" b="1" dirty="0"/>
              <a:t>Pr. P. Chen </a:t>
            </a:r>
            <a:r>
              <a:rPr lang="en-GB" dirty="0"/>
              <a:t> (DRD4)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r>
              <a:rPr lang="en-GB" dirty="0"/>
              <a:t>In all of these collaborations, </a:t>
            </a:r>
            <a:r>
              <a:rPr lang="en-GB" b="1" dirty="0"/>
              <a:t>FCPPL</a:t>
            </a:r>
            <a:r>
              <a:rPr lang="en-GB" dirty="0"/>
              <a:t> was an excellent framework that allowed me to appreciate not only the high scientific qualities of my collaborators but also their extraordinary friendship.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7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FCD14FE-DCFB-ADEA-3E16-6B97DFB67BA4}"/>
              </a:ext>
            </a:extLst>
          </p:cNvPr>
          <p:cNvSpPr txBox="1"/>
          <p:nvPr/>
        </p:nvSpPr>
        <p:spPr>
          <a:xfrm>
            <a:off x="3820160" y="292100"/>
            <a:ext cx="353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Why this visit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F70C2D-9A53-A36C-3DEB-C523D84125A6}"/>
              </a:ext>
            </a:extLst>
          </p:cNvPr>
          <p:cNvSpPr txBox="1"/>
          <p:nvPr/>
        </p:nvSpPr>
        <p:spPr>
          <a:xfrm>
            <a:off x="675640" y="1225689"/>
            <a:ext cx="10840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During the FCPPL meeting in Bordeaux, I told Eric about my desire to spend more time in China to strengthen my collaboration and establish new ones but  also to answer a question that I was asking myself:    “in case CEPC is approved, will it be easy to come to live here to participate to the big adventure?”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 Eric  suggested to discuss with </a:t>
            </a:r>
            <a:r>
              <a:rPr lang="en-GB" b="1" dirty="0"/>
              <a:t>Pr. Gang Chen </a:t>
            </a:r>
            <a:r>
              <a:rPr lang="en-GB" dirty="0"/>
              <a:t>who has obtained funding from MOST to invite French physicists </a:t>
            </a:r>
          </a:p>
          <a:p>
            <a:r>
              <a:rPr lang="en-GB" dirty="0"/>
              <a:t>      to visit China for this very purpose.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Usually the teaching duties prevent me from spending long periods of time abroad but by chance due to some modifications in my teaching schedule, spring period was free….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I contacted Pr. Gang Chen, asking if there is still a possibility for me to visit China and spend some time to work with my collaborators. The answer was immediate.  YOU ARE WELCOME.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Usually, at least in France, the administrative way to organize a visit of a foreigner visitor is paved with hurdles. It seems that the rules are really different in China and  in particular when you have </a:t>
            </a:r>
            <a:r>
              <a:rPr lang="en-GB" b="1" dirty="0"/>
              <a:t>Ms </a:t>
            </a:r>
            <a:r>
              <a:rPr lang="en-GB" b="1" dirty="0" err="1"/>
              <a:t>Jingjy</a:t>
            </a:r>
            <a:r>
              <a:rPr lang="en-GB" b="1" dirty="0"/>
              <a:t> Zhao </a:t>
            </a:r>
            <a:r>
              <a:rPr lang="en-GB" dirty="0"/>
              <a:t>taking care of the organisation.</a:t>
            </a:r>
            <a:r>
              <a:rPr lang="en-GB" b="1" dirty="0"/>
              <a:t>  </a:t>
            </a:r>
            <a:r>
              <a:rPr lang="en-GB" dirty="0"/>
              <a:t>This lady is the proof that behind big institutions there are always a great staff. </a:t>
            </a:r>
          </a:p>
          <a:p>
            <a:r>
              <a:rPr lang="en-GB" dirty="0"/>
              <a:t>      What takes days for others, takes minutes and sometimes seconds for  M. Zhao.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4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245BD580-E533-D3D1-9535-5FBBF968024D}"/>
              </a:ext>
            </a:extLst>
          </p:cNvPr>
          <p:cNvGrpSpPr/>
          <p:nvPr/>
        </p:nvGrpSpPr>
        <p:grpSpPr>
          <a:xfrm>
            <a:off x="1844472" y="1258651"/>
            <a:ext cx="7995952" cy="4617720"/>
            <a:chOff x="1267168" y="233680"/>
            <a:chExt cx="8570284" cy="608584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65A11AE-4130-B118-CB27-E683F81D7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7168" y="233680"/>
              <a:ext cx="8570284" cy="6085840"/>
            </a:xfrm>
            <a:prstGeom prst="rect">
              <a:avLst/>
            </a:prstGeom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8B435AE3-A895-7DDD-144D-A57D1BCA7D65}"/>
                </a:ext>
              </a:extLst>
            </p:cNvPr>
            <p:cNvCxnSpPr>
              <a:cxnSpLocks/>
            </p:cNvCxnSpPr>
            <p:nvPr/>
          </p:nvCxnSpPr>
          <p:spPr>
            <a:xfrm>
              <a:off x="7588970" y="1223045"/>
              <a:ext cx="183430" cy="1062955"/>
            </a:xfrm>
            <a:prstGeom prst="straightConnector1">
              <a:avLst/>
            </a:prstGeom>
            <a:ln w="793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AE0B20E2-7DC2-70EB-9874-79D4D46FD111}"/>
                </a:ext>
              </a:extLst>
            </p:cNvPr>
            <p:cNvCxnSpPr>
              <a:cxnSpLocks/>
            </p:cNvCxnSpPr>
            <p:nvPr/>
          </p:nvCxnSpPr>
          <p:spPr>
            <a:xfrm>
              <a:off x="7588970" y="1370365"/>
              <a:ext cx="1641526" cy="2596154"/>
            </a:xfrm>
            <a:prstGeom prst="straightConnector1">
              <a:avLst/>
            </a:prstGeom>
            <a:ln w="793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605FBDC1-DCF1-82F4-6F06-B5BF44BBD3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2400" y="3571103"/>
              <a:ext cx="1452879" cy="389374"/>
            </a:xfrm>
            <a:prstGeom prst="straightConnector1">
              <a:avLst/>
            </a:prstGeom>
            <a:ln w="793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A57E961D-362D-671B-695B-DD6D46369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95" y="2650524"/>
              <a:ext cx="464338" cy="932798"/>
            </a:xfrm>
            <a:prstGeom prst="straightConnector1">
              <a:avLst/>
            </a:prstGeom>
            <a:ln w="793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39C47CB5-D525-979F-FE54-A37650A421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027" y="2768325"/>
              <a:ext cx="2280903" cy="518572"/>
            </a:xfrm>
            <a:prstGeom prst="straightConnector1">
              <a:avLst/>
            </a:prstGeom>
            <a:ln w="793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A16FB8C0-26EB-8116-43BA-2CB8C6B37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3027" y="1370365"/>
              <a:ext cx="1673309" cy="1905000"/>
            </a:xfrm>
            <a:prstGeom prst="straightConnector1">
              <a:avLst/>
            </a:prstGeom>
            <a:ln w="793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0E1726B-2AB1-4FD4-B3C8-9298443DBC15}"/>
              </a:ext>
            </a:extLst>
          </p:cNvPr>
          <p:cNvSpPr txBox="1"/>
          <p:nvPr/>
        </p:nvSpPr>
        <p:spPr>
          <a:xfrm>
            <a:off x="2519464" y="365748"/>
            <a:ext cx="50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                              The trip</a:t>
            </a:r>
          </a:p>
        </p:txBody>
      </p:sp>
    </p:spTree>
    <p:extLst>
      <p:ext uri="{BB962C8B-B14F-4D97-AF65-F5344CB8AC3E}">
        <p14:creationId xmlns:p14="http://schemas.microsoft.com/office/powerpoint/2010/main" val="405908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3A5E28-6451-B3F2-AFB3-8AF0A940B3E2}"/>
              </a:ext>
            </a:extLst>
          </p:cNvPr>
          <p:cNvSpPr txBox="1"/>
          <p:nvPr/>
        </p:nvSpPr>
        <p:spPr>
          <a:xfrm>
            <a:off x="429108" y="397520"/>
            <a:ext cx="83655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First step : Beijing</a:t>
            </a:r>
          </a:p>
          <a:p>
            <a:endParaRPr lang="en-GB" dirty="0"/>
          </a:p>
          <a:p>
            <a:r>
              <a:rPr lang="en-GB" b="1" dirty="0"/>
              <a:t>FCPPN </a:t>
            </a:r>
          </a:p>
          <a:p>
            <a:r>
              <a:rPr lang="en-GB" dirty="0">
                <a:sym typeface="Wingdings" pitchFamily="2" charset="2"/>
              </a:rPr>
              <a:t> Discussion with Pr. Gang Chen</a:t>
            </a:r>
          </a:p>
          <a:p>
            <a:endParaRPr lang="en-GB" dirty="0"/>
          </a:p>
          <a:p>
            <a:r>
              <a:rPr lang="en-GB" b="1" dirty="0"/>
              <a:t> CEPC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Discussion with Pr. </a:t>
            </a:r>
            <a:r>
              <a:rPr lang="en-GB" dirty="0" err="1">
                <a:sym typeface="Wingdings" pitchFamily="2" charset="2"/>
              </a:rPr>
              <a:t>Jie</a:t>
            </a:r>
            <a:r>
              <a:rPr lang="en-GB" dirty="0">
                <a:sym typeface="Wingdings" pitchFamily="2" charset="2"/>
              </a:rPr>
              <a:t> Gao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Discussion with  Pr. Yon Liu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Discussion with Pr. Joao Guimaraes Da Costas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 Discussion with Pr.  </a:t>
            </a:r>
            <a:r>
              <a:rPr lang="en-GB" dirty="0" err="1">
                <a:sym typeface="Wingdings" pitchFamily="2" charset="2"/>
              </a:rPr>
              <a:t>Manqi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Ruan</a:t>
            </a:r>
            <a:endParaRPr lang="en-GB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 Discussion with Pr. </a:t>
            </a:r>
            <a:r>
              <a:rPr lang="en-GB" dirty="0" err="1">
                <a:sym typeface="Wingdings" pitchFamily="2" charset="2"/>
              </a:rPr>
              <a:t>Yifang</a:t>
            </a:r>
            <a:r>
              <a:rPr lang="en-GB" dirty="0">
                <a:sym typeface="Wingdings" pitchFamily="2" charset="2"/>
              </a:rPr>
              <a:t> Wang  (international ambassador of CNRS for 2025)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Seminar on SDHCAL status: present and future</a:t>
            </a:r>
          </a:p>
          <a:p>
            <a:endParaRPr lang="en-GB" dirty="0"/>
          </a:p>
          <a:p>
            <a:r>
              <a:rPr lang="en-GB" b="1" dirty="0"/>
              <a:t> DRD4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>
                <a:sym typeface="Wingdings" pitchFamily="2" charset="2"/>
              </a:rPr>
              <a:t> </a:t>
            </a:r>
            <a:r>
              <a:rPr lang="en-GB" dirty="0"/>
              <a:t>Discussion and  visit of the photo-detection lab of </a:t>
            </a:r>
            <a:r>
              <a:rPr lang="en-GB" b="1" dirty="0"/>
              <a:t>Pr. Sen Qian</a:t>
            </a:r>
          </a:p>
          <a:p>
            <a:r>
              <a:rPr lang="en-GB" dirty="0"/>
              <a:t>     and initiation of a new collaboration on MCP-PMT simulation and </a:t>
            </a:r>
          </a:p>
          <a:p>
            <a:r>
              <a:rPr lang="en-GB" dirty="0"/>
              <a:t>     a possible  future collaboration on hadron calorimetry. </a:t>
            </a:r>
          </a:p>
          <a:p>
            <a:endParaRPr lang="en-GB" dirty="0"/>
          </a:p>
          <a:p>
            <a:r>
              <a:rPr lang="en-GB" dirty="0"/>
              <a:t>  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9CB271-C59C-44FE-030D-8BD87066C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081" y="4196870"/>
            <a:ext cx="3141534" cy="23920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27EB2F-7749-7817-072D-13F1B1000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596" y="757233"/>
            <a:ext cx="3508504" cy="28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BDFB49-10C2-07B0-3BC1-1BF0562183E0}"/>
              </a:ext>
            </a:extLst>
          </p:cNvPr>
          <p:cNvSpPr txBox="1"/>
          <p:nvPr/>
        </p:nvSpPr>
        <p:spPr>
          <a:xfrm>
            <a:off x="395415" y="482913"/>
            <a:ext cx="211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Second Step: Tianjin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CD73D3-2FBF-A0D8-5AE0-70F70CB15458}"/>
              </a:ext>
            </a:extLst>
          </p:cNvPr>
          <p:cNvSpPr txBox="1"/>
          <p:nvPr/>
        </p:nvSpPr>
        <p:spPr>
          <a:xfrm>
            <a:off x="395415" y="1112108"/>
            <a:ext cx="77971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Muon tomography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Visit with </a:t>
            </a:r>
            <a:r>
              <a:rPr lang="en-GB" b="1" dirty="0"/>
              <a:t>Pr. Ran Han </a:t>
            </a:r>
            <a:r>
              <a:rPr lang="en-GB" dirty="0"/>
              <a:t>team to a bridge construction company to </a:t>
            </a:r>
          </a:p>
          <a:p>
            <a:r>
              <a:rPr lang="en-GB" dirty="0"/>
              <a:t>test muon tomography capability to detect bridge fabrication defaults thanks to a free and natural source “ the cosmic muons “.  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Followed by a discussion with applied mathematicians at Nankai University on </a:t>
            </a:r>
          </a:p>
          <a:p>
            <a:r>
              <a:rPr lang="en-GB" dirty="0"/>
              <a:t>Inversion techniques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PICMIC </a:t>
            </a:r>
          </a:p>
          <a:p>
            <a:r>
              <a:rPr lang="en-GB" dirty="0"/>
              <a:t>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Discussion with </a:t>
            </a:r>
            <a:r>
              <a:rPr lang="en-GB" b="1" dirty="0"/>
              <a:t>Yue Zhao</a:t>
            </a:r>
            <a:r>
              <a:rPr lang="en-GB" dirty="0"/>
              <a:t> (one of the most talented </a:t>
            </a:r>
          </a:p>
          <a:p>
            <a:r>
              <a:rPr lang="en-GB" dirty="0"/>
              <a:t>     young researchers in micro-electronics) and a pilar of the</a:t>
            </a:r>
          </a:p>
          <a:p>
            <a:r>
              <a:rPr lang="en-GB" dirty="0"/>
              <a:t>     </a:t>
            </a:r>
            <a:r>
              <a:rPr lang="en-GB" dirty="0" err="1"/>
              <a:t>PICMIc</a:t>
            </a:r>
            <a:r>
              <a:rPr lang="en-GB" dirty="0"/>
              <a:t> project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last verification of the PICMIC1 ASIC  was successfully </a:t>
            </a:r>
          </a:p>
          <a:p>
            <a:r>
              <a:rPr lang="en-GB" dirty="0"/>
              <a:t>achieved a few hours before to go for a diner in a very special </a:t>
            </a:r>
            <a:r>
              <a:rPr lang="en-GB" dirty="0" err="1"/>
              <a:t>restaurent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944794-5986-55DD-9DB9-4CD10DCCB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41" y="133525"/>
            <a:ext cx="3558746" cy="28420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F5A08B-8EFD-D45D-B0EB-F6520D04EBDF}"/>
              </a:ext>
            </a:extLst>
          </p:cNvPr>
          <p:cNvSpPr txBox="1"/>
          <p:nvPr/>
        </p:nvSpPr>
        <p:spPr>
          <a:xfrm>
            <a:off x="9168712" y="2494686"/>
            <a:ext cx="197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Scintillator plans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3F512C3-FE30-153A-EFDE-2925F23EEF77}"/>
              </a:ext>
            </a:extLst>
          </p:cNvPr>
          <p:cNvCxnSpPr/>
          <p:nvPr/>
        </p:nvCxnSpPr>
        <p:spPr>
          <a:xfrm>
            <a:off x="9502346" y="0"/>
            <a:ext cx="803189" cy="2718486"/>
          </a:xfrm>
          <a:prstGeom prst="straightConnector1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BCE3A78-59FC-BF7E-4E4C-715823A06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977466"/>
            <a:ext cx="2684391" cy="1935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F7C238-DEC1-3D7D-D67F-AA0B1546B6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712" y="3965814"/>
            <a:ext cx="2773178" cy="19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E4A2C0-FB81-C191-A02D-98D42FBF6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409" y="4536122"/>
            <a:ext cx="2675501" cy="20747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DF4C74-16D5-0BB9-D803-E054EC9180E8}"/>
              </a:ext>
            </a:extLst>
          </p:cNvPr>
          <p:cNvSpPr txBox="1"/>
          <p:nvPr/>
        </p:nvSpPr>
        <p:spPr>
          <a:xfrm>
            <a:off x="481913" y="518984"/>
            <a:ext cx="214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Third Step: Shanghai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2E256E-9FAB-EDAA-D60E-F87F70B7B93F}"/>
              </a:ext>
            </a:extLst>
          </p:cNvPr>
          <p:cNvSpPr txBox="1"/>
          <p:nvPr/>
        </p:nvSpPr>
        <p:spPr>
          <a:xfrm>
            <a:off x="395415" y="1166842"/>
            <a:ext cx="92333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international Charm Conference @ TDL Institute. A lot of activities in the </a:t>
            </a:r>
          </a:p>
          <a:p>
            <a:r>
              <a:rPr lang="en-GB" dirty="0"/>
              <a:t>      Charm sector either experimentally or theoretically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 The architecture of TDLI building is really great. 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Seminar on T-SDHCAL  (with delicious pizzas offered ahead </a:t>
            </a:r>
          </a:p>
          <a:p>
            <a:r>
              <a:rPr lang="en-GB" dirty="0"/>
              <a:t>of the seminar to all participants…)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Visit to a few  SJTU labs (muon lab, T-SDHCAL, </a:t>
            </a:r>
            <a:r>
              <a:rPr lang="en-GB" dirty="0" err="1"/>
              <a:t>PandaX</a:t>
            </a:r>
            <a:r>
              <a:rPr lang="en-GB" dirty="0"/>
              <a:t>)</a:t>
            </a:r>
          </a:p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Work with </a:t>
            </a:r>
            <a:r>
              <a:rPr lang="en-GB" b="1" dirty="0"/>
              <a:t>Pr. </a:t>
            </a:r>
            <a:r>
              <a:rPr lang="en-GB" b="1" dirty="0" err="1"/>
              <a:t>Haijun</a:t>
            </a:r>
            <a:r>
              <a:rPr lang="en-GB" b="1" dirty="0"/>
              <a:t> Yang </a:t>
            </a:r>
            <a:r>
              <a:rPr lang="en-GB" dirty="0"/>
              <a:t>team  on the next step of our collaboration on TSDHCAL</a:t>
            </a:r>
          </a:p>
          <a:p>
            <a:r>
              <a:rPr lang="en-GB" dirty="0"/>
              <a:t>      and a visit to Shanghai wonderful Bund  of Shanghai.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21BDB6-29DD-12DF-62E4-44901AF857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147" y="1864040"/>
            <a:ext cx="3110813" cy="17590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761BC8-0CE4-C0DB-60AD-E30FED37A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933" y="199211"/>
            <a:ext cx="2147512" cy="15307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C7A8B0D-26E1-97BE-42F2-881D8754D3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741" y="1864040"/>
            <a:ext cx="2675500" cy="17740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0590DD4-FFAE-69D5-3CBD-F04AAF0970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86" y="4575138"/>
            <a:ext cx="2837584" cy="20902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260861D-F562-6A26-EB80-67A0FF68ED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9" y="4708081"/>
            <a:ext cx="2450196" cy="1715380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56C50EB7-DF65-1D97-9890-00A14CF9D4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029" y="4520663"/>
            <a:ext cx="2476501" cy="20902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16E3ED1-AC03-DCC6-912A-27C5CA0B1B8C}"/>
              </a:ext>
            </a:extLst>
          </p:cNvPr>
          <p:cNvSpPr txBox="1"/>
          <p:nvPr/>
        </p:nvSpPr>
        <p:spPr>
          <a:xfrm>
            <a:off x="3776532" y="606994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Weihao</a:t>
            </a:r>
            <a:r>
              <a:rPr lang="en-GB" dirty="0">
                <a:solidFill>
                  <a:schemeClr val="bg1"/>
                </a:solidFill>
              </a:rPr>
              <a:t> Wu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EBAB33-71DA-2A9F-D544-0AC7E858BCDD}"/>
              </a:ext>
            </a:extLst>
          </p:cNvPr>
          <p:cNvSpPr txBox="1"/>
          <p:nvPr/>
        </p:nvSpPr>
        <p:spPr>
          <a:xfrm>
            <a:off x="7392429" y="600328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Shoabo</a:t>
            </a:r>
            <a:r>
              <a:rPr lang="en-GB" dirty="0">
                <a:solidFill>
                  <a:schemeClr val="bg1"/>
                </a:solidFill>
              </a:rPr>
              <a:t>  Wang</a:t>
            </a:r>
          </a:p>
        </p:txBody>
      </p:sp>
    </p:spTree>
    <p:extLst>
      <p:ext uri="{BB962C8B-B14F-4D97-AF65-F5344CB8AC3E}">
        <p14:creationId xmlns:p14="http://schemas.microsoft.com/office/powerpoint/2010/main" val="416539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B5778D-93E3-3238-1D86-49326E18D154}"/>
              </a:ext>
            </a:extLst>
          </p:cNvPr>
          <p:cNvSpPr txBox="1"/>
          <p:nvPr/>
        </p:nvSpPr>
        <p:spPr>
          <a:xfrm>
            <a:off x="367472" y="247569"/>
            <a:ext cx="18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Fourth step: Hefei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315C46-084A-8930-4CCB-E3BB3B192D94}"/>
              </a:ext>
            </a:extLst>
          </p:cNvPr>
          <p:cNvSpPr txBox="1"/>
          <p:nvPr/>
        </p:nvSpPr>
        <p:spPr>
          <a:xfrm>
            <a:off x="367472" y="673493"/>
            <a:ext cx="7797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take the train from Shanghai to Hefei..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6F6A3994-2259-1C60-3B21-E2BDBB39F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17" y="4837280"/>
            <a:ext cx="3020983" cy="18948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29D4CB-C190-33DA-AEBD-FDA6250AE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07" y="1034102"/>
            <a:ext cx="3075201" cy="17543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AC6C51-7256-C5A0-043C-492E24B047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849" y="1034101"/>
            <a:ext cx="2923051" cy="17543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018A0E9-56D9-1EF5-70F5-1E80746EE62B}"/>
              </a:ext>
            </a:extLst>
          </p:cNvPr>
          <p:cNvSpPr txBox="1"/>
          <p:nvPr/>
        </p:nvSpPr>
        <p:spPr>
          <a:xfrm>
            <a:off x="328560" y="3120518"/>
            <a:ext cx="11278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USTC is a wonderful place for detector development:</a:t>
            </a:r>
          </a:p>
          <a:p>
            <a:r>
              <a:rPr lang="en-GB" dirty="0"/>
              <a:t>Gaseous detectors ( in particular the development of picosecond concept) </a:t>
            </a:r>
          </a:p>
          <a:p>
            <a:r>
              <a:rPr lang="en-GB" dirty="0"/>
              <a:t>and calorimetry (AHCAL) and timing electronics among others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A very brilliant physicist </a:t>
            </a:r>
            <a:r>
              <a:rPr lang="en-GB" b="1" dirty="0" err="1"/>
              <a:t>Jianbei</a:t>
            </a:r>
            <a:r>
              <a:rPr lang="en-GB" b="1" dirty="0"/>
              <a:t> Liu </a:t>
            </a:r>
            <a:r>
              <a:rPr lang="en-GB" dirty="0"/>
              <a:t>with whom</a:t>
            </a:r>
            <a:r>
              <a:rPr lang="en-GB" b="1" dirty="0"/>
              <a:t> </a:t>
            </a:r>
            <a:r>
              <a:rPr lang="en-GB" dirty="0"/>
              <a:t>I had a lot of discussion and ideas exchange.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Visit of the different extraordinary facilities after my seminar on SDHCAL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62A151-E694-94B3-98C7-AD0EDCDC3F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921" y="944986"/>
            <a:ext cx="3586673" cy="29656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9C67A1A-40EF-3F5B-7EF8-4A9AB9FA93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36" y="4817755"/>
            <a:ext cx="2940363" cy="1898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76228E6-7058-51C2-00E2-965AC41176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115" y="4841536"/>
            <a:ext cx="3020984" cy="19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2A8DDA3-7C6C-DEA8-EADB-59C6B59B7BCD}"/>
              </a:ext>
            </a:extLst>
          </p:cNvPr>
          <p:cNvSpPr txBox="1"/>
          <p:nvPr/>
        </p:nvSpPr>
        <p:spPr>
          <a:xfrm>
            <a:off x="243208" y="265479"/>
            <a:ext cx="20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Fifth step: Qingdao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DAD16F-28D7-65E0-AEF7-43798B122CF1}"/>
              </a:ext>
            </a:extLst>
          </p:cNvPr>
          <p:cNvSpPr txBox="1"/>
          <p:nvPr/>
        </p:nvSpPr>
        <p:spPr>
          <a:xfrm>
            <a:off x="215072" y="634811"/>
            <a:ext cx="10554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Qingdao is my second university and I feel there at home.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Three lectures on gaseous detectors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A seminar on PICMIC in which Qingdao is an essential partner (</a:t>
            </a:r>
            <a:r>
              <a:rPr lang="en-GB" b="1" dirty="0"/>
              <a:t>Pr.</a:t>
            </a:r>
            <a:r>
              <a:rPr lang="en-GB" dirty="0"/>
              <a:t> </a:t>
            </a:r>
            <a:r>
              <a:rPr lang="en-GB" b="1" dirty="0"/>
              <a:t>Liang Zhang</a:t>
            </a:r>
            <a:r>
              <a:rPr lang="en-GB" dirty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Discussion with Pr. </a:t>
            </a:r>
            <a:r>
              <a:rPr lang="en-GB" dirty="0" err="1"/>
              <a:t>Chengguang</a:t>
            </a:r>
            <a:r>
              <a:rPr lang="en-GB" dirty="0"/>
              <a:t> Zhu on a new way of using using graphene </a:t>
            </a:r>
          </a:p>
          <a:p>
            <a:r>
              <a:rPr lang="en-GB" dirty="0"/>
              <a:t>     in future TPC to prevent IBF.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CA1768-9022-8C41-5BA8-EDC43B2A27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90" y="2235078"/>
            <a:ext cx="2388428" cy="16497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831FC3-9484-DFF2-7C56-977B0AC33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01" y="5142719"/>
            <a:ext cx="3186265" cy="15930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10FD16-D387-2EF1-72C9-7D963AEFB400}"/>
              </a:ext>
            </a:extLst>
          </p:cNvPr>
          <p:cNvSpPr txBox="1"/>
          <p:nvPr/>
        </p:nvSpPr>
        <p:spPr>
          <a:xfrm>
            <a:off x="215072" y="4099531"/>
            <a:ext cx="9599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dirty="0"/>
              <a:t>Qingdao is not only a wonderful place with excellent physicists. It is a very friendly place</a:t>
            </a:r>
          </a:p>
          <a:p>
            <a:r>
              <a:rPr lang="en-GB" dirty="0"/>
              <a:t> and </a:t>
            </a:r>
            <a:r>
              <a:rPr lang="en-GB" b="1" dirty="0"/>
              <a:t>Pr.</a:t>
            </a:r>
            <a:r>
              <a:rPr lang="en-GB" dirty="0"/>
              <a:t> </a:t>
            </a:r>
            <a:r>
              <a:rPr lang="en-GB" b="1" dirty="0"/>
              <a:t>Meng Wang </a:t>
            </a:r>
            <a:r>
              <a:rPr lang="en-GB" dirty="0"/>
              <a:t>is the master piece of this enticing environment and in SDU they have also a wonderful person Ms </a:t>
            </a:r>
            <a:r>
              <a:rPr lang="en-GB" b="1" dirty="0"/>
              <a:t>L. Zhang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BC6993-8383-AB94-9CE3-7D838F9F1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602" y="2192811"/>
            <a:ext cx="2468745" cy="17263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8FACB8-054E-F73B-6528-8368BA29E7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696" y="2200749"/>
            <a:ext cx="2388428" cy="17184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4ABC7F-EEEB-AA89-98DF-92E0AA81F5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342" y="122187"/>
            <a:ext cx="2468744" cy="1462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41EB434-CEAA-7DA0-5FDC-2B6FB134D2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342" y="1691981"/>
            <a:ext cx="2468744" cy="13679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61F231F-9D34-F140-C2C6-F41A2DBCF6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8" y="5142720"/>
            <a:ext cx="3409604" cy="16081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458B8E9-869F-E8BC-5E7B-8F90273243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910" y="5142720"/>
            <a:ext cx="3409604" cy="16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79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1407</Words>
  <Application>Microsoft Macintosh PowerPoint</Application>
  <PresentationFormat>Grand écran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Wingdings</vt:lpstr>
      <vt:lpstr>Thème Office</vt:lpstr>
      <vt:lpstr>Thoughts and facts about a recent long stay in China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experience in China</dc:title>
  <dc:creator>laktineh imad</dc:creator>
  <cp:lastModifiedBy>laktineh imad</cp:lastModifiedBy>
  <cp:revision>43</cp:revision>
  <dcterms:created xsi:type="dcterms:W3CDTF">2025-07-16T19:05:20Z</dcterms:created>
  <dcterms:modified xsi:type="dcterms:W3CDTF">2025-07-20T15:34:32Z</dcterms:modified>
</cp:coreProperties>
</file>