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336" r:id="rId4"/>
    <p:sldId id="325" r:id="rId5"/>
    <p:sldId id="332" r:id="rId6"/>
    <p:sldId id="258" r:id="rId7"/>
    <p:sldId id="294" r:id="rId8"/>
    <p:sldId id="298" r:id="rId9"/>
    <p:sldId id="304" r:id="rId10"/>
    <p:sldId id="302" r:id="rId11"/>
    <p:sldId id="306" r:id="rId12"/>
    <p:sldId id="333" r:id="rId13"/>
    <p:sldId id="337" r:id="rId14"/>
    <p:sldId id="326" r:id="rId15"/>
    <p:sldId id="327" r:id="rId16"/>
    <p:sldId id="329" r:id="rId17"/>
    <p:sldId id="328" r:id="rId18"/>
    <p:sldId id="334" r:id="rId19"/>
    <p:sldId id="331" r:id="rId20"/>
    <p:sldId id="335" r:id="rId21"/>
    <p:sldId id="292" r:id="rId22"/>
    <p:sldId id="311" r:id="rId23"/>
    <p:sldId id="303" r:id="rId24"/>
    <p:sldId id="293" r:id="rId25"/>
    <p:sldId id="317" r:id="rId26"/>
    <p:sldId id="314" r:id="rId27"/>
    <p:sldId id="30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0000"/>
    <a:srgbClr val="FF00FF"/>
    <a:srgbClr val="FFFF00"/>
    <a:srgbClr val="00B050"/>
    <a:srgbClr val="83A2D9"/>
    <a:srgbClr val="F8A8A6"/>
    <a:srgbClr val="F58683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88442" autoAdjust="0"/>
  </p:normalViewPr>
  <p:slideViewPr>
    <p:cSldViewPr snapToGrid="0">
      <p:cViewPr varScale="1">
        <p:scale>
          <a:sx n="59" d="100"/>
          <a:sy n="59" d="100"/>
        </p:scale>
        <p:origin x="79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76213-99F9-4B40-9F75-AB7D84956C3C}" type="datetimeFigureOut">
              <a:rPr lang="zh-CN" altLang="en-US" smtClean="0"/>
              <a:t>2025/7/20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EFFDE-1CE2-4559-960A-6E68579382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7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076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348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030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169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090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62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198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2.5 ✕ 10^15 n eq /cm 2</a:t>
            </a:r>
          </a:p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21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99.5% at threshold with best resolution</a:t>
            </a:r>
          </a:p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63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866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84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4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41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0" i="0" u="none" strike="noStrike" baseline="0" dirty="0">
                <a:solidFill>
                  <a:srgbClr val="404040"/>
                </a:solidFill>
                <a:latin typeface="Arial" panose="020B0604020202020204" pitchFamily="34" charset="0"/>
              </a:rPr>
              <a:t>ITER </a:t>
            </a: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has </a:t>
            </a:r>
            <a:r>
              <a:rPr lang="en-US" altLang="zh-CN" sz="1800" b="1" i="0" u="none" strike="noStrike" baseline="0" dirty="0">
                <a:solidFill>
                  <a:srgbClr val="125D7E"/>
                </a:solidFill>
                <a:latin typeface="Arial" panose="020B0604020202020204" pitchFamily="34" charset="0"/>
              </a:rPr>
              <a:t>26 diagnostic ports </a:t>
            </a: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which house about </a:t>
            </a:r>
            <a:r>
              <a:rPr lang="en-US" altLang="zh-CN" sz="1800" b="1" i="0" u="none" strike="noStrike" baseline="0" dirty="0">
                <a:solidFill>
                  <a:srgbClr val="125D7E"/>
                </a:solidFill>
                <a:latin typeface="Arial" panose="020B0604020202020204" pitchFamily="34" charset="0"/>
              </a:rPr>
              <a:t>50 diagnostic systems</a:t>
            </a:r>
            <a:r>
              <a:rPr lang="zh-CN" altLang="en-US" sz="1800" b="1" i="0" u="none" strike="noStrike" baseline="0" dirty="0">
                <a:solidFill>
                  <a:srgbClr val="125D7E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1800" b="1" i="0" u="none" strike="noStrike" baseline="0" dirty="0">
                <a:solidFill>
                  <a:srgbClr val="125D7E"/>
                </a:solidFill>
                <a:latin typeface="Arial" panose="020B0604020202020204" pitchFamily="34" charset="0"/>
              </a:rPr>
              <a:t>1/3</a:t>
            </a:r>
            <a:r>
              <a:rPr lang="zh-CN" altLang="en-US" sz="1800" b="1" i="0" u="none" strike="noStrike" baseline="0" dirty="0">
                <a:solidFill>
                  <a:srgbClr val="125D7E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800" b="1" i="0" u="none" strike="noStrike" baseline="0" dirty="0">
                <a:solidFill>
                  <a:srgbClr val="125D7E"/>
                </a:solidFill>
                <a:latin typeface="Arial" panose="020B0604020202020204" pitchFamily="34" charset="0"/>
              </a:rPr>
              <a:t>of the systems are spectrometric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659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133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</a:t>
            </a:r>
            <a:r>
              <a:rPr lang="en-US" altLang="zh-CN" dirty="0"/>
              <a:t>50um</a:t>
            </a:r>
            <a:r>
              <a:rPr lang="zh-CN" altLang="en-US" dirty="0"/>
              <a:t>内两个甄别器</a:t>
            </a:r>
            <a:r>
              <a:rPr lang="en-US" altLang="zh-CN" dirty="0"/>
              <a:t>+</a:t>
            </a:r>
            <a:r>
              <a:rPr lang="zh-CN" altLang="en-US" dirty="0"/>
              <a:t>两个计数器（面积紧张功耗偏高）、过阈问题</a:t>
            </a:r>
            <a:endParaRPr lang="en-US" altLang="zh-CN" dirty="0"/>
          </a:p>
          <a:p>
            <a:r>
              <a:rPr lang="en-US" altLang="zh-CN" dirty="0"/>
              <a:t>TCAD is important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69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180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00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5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90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287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zh-CN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47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11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9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6E57E8-2274-474C-B29A-162695B47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8" y="330975"/>
            <a:ext cx="3314746" cy="627819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7D68C8BE-05F5-46F7-865F-EBAD23B14D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50" y="300981"/>
            <a:ext cx="533092" cy="6424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D840-88F7-4B87-81FC-7B673FB576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1951" y="316865"/>
            <a:ext cx="1563723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289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491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1849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962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6E57E8-2274-474C-B29A-162695B47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8" y="330975"/>
            <a:ext cx="3314746" cy="6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5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9584" y="6470654"/>
            <a:ext cx="27432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70654"/>
            <a:ext cx="4114800" cy="2880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60656" y="6470654"/>
            <a:ext cx="2743200" cy="288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277B36-258C-40A3-95DE-79CDB0739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37" y="672454"/>
            <a:ext cx="1872421" cy="2901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3017B69-653F-4E1B-B84C-248CFF6F8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38" y="160170"/>
            <a:ext cx="723837" cy="4805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F75D23-A06E-4159-9293-C929791A8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14" y="296420"/>
            <a:ext cx="7493758" cy="78128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Title 123 </a:t>
            </a:r>
            <a:r>
              <a:rPr lang="zh-CN" altLang="en-US" dirty="0"/>
              <a:t>标题</a:t>
            </a:r>
            <a:endParaRPr lang="en-US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359C8D6E-8E7B-4041-B4A6-C1D53C4440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96" y="256254"/>
            <a:ext cx="533092" cy="6424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3B7417-350E-41ED-AAD6-C29638EAEB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3384" y="288023"/>
            <a:ext cx="1563723" cy="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4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9584" y="6470654"/>
            <a:ext cx="27432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70654"/>
            <a:ext cx="4114800" cy="2880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60656" y="6470654"/>
            <a:ext cx="2743200" cy="288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277B36-258C-40A3-95DE-79CDB0739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77" y="331452"/>
            <a:ext cx="2268975" cy="3516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3017B69-653F-4E1B-B84C-248CFF6F8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24" y="248677"/>
            <a:ext cx="723837" cy="4805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F75D23-A06E-4159-9293-C929791A8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14" y="296420"/>
            <a:ext cx="7493758" cy="78128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Title 123 </a:t>
            </a:r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588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18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646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256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21st July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FCPPN/L 2025 - Qingdao, China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83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0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9" r:id="rId3"/>
    <p:sldLayoutId id="2147483685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80" r:id="rId10"/>
    <p:sldLayoutId id="2147483681" r:id="rId11"/>
    <p:sldLayoutId id="2147483682" r:id="rId12"/>
    <p:sldLayoutId id="214748368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web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B71199F1-907B-438A-899E-4A9F2E03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878" y="1599791"/>
            <a:ext cx="8696241" cy="2387600"/>
          </a:xfrm>
          <a:effectLst/>
        </p:spPr>
        <p:txBody>
          <a:bodyPr>
            <a:noAutofit/>
          </a:bodyPr>
          <a:lstStyle/>
          <a:p>
            <a:r>
              <a:rPr lang="en-US" altLang="zh-CN" sz="4000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rPr>
              <a:t>Development of Pixel Detectors and ASICs collaboration between CPPM &amp; IHEP</a:t>
            </a:r>
            <a:endParaRPr lang="zh-CN" altLang="en-US" sz="4000" dirty="0">
              <a:ln w="0"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9AFF807F-AC41-4FBB-9ED5-D8B7CF783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141" y="4144202"/>
            <a:ext cx="11463717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Mujin Li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IHEP,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High Energy Physics, Chinese Academy of Sciences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FCPPN/L 2025, 21 July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France China Particle Physics Network/ Laboratory Workshop, Shandong University (Qingdao)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behalf of the Electronic Group of Experimental Physics Division, IHEP</a:t>
            </a:r>
          </a:p>
        </p:txBody>
      </p:sp>
    </p:spTree>
    <p:extLst>
      <p:ext uri="{BB962C8B-B14F-4D97-AF65-F5344CB8AC3E}">
        <p14:creationId xmlns:p14="http://schemas.microsoft.com/office/powerpoint/2010/main" val="1870288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ALPIDE-like</a:t>
            </a:r>
            <a:r>
              <a:rPr lang="zh-CN" altLang="en-US" dirty="0"/>
              <a:t> </a:t>
            </a:r>
            <a:r>
              <a:rPr lang="en-US" altLang="zh-CN" dirty="0"/>
              <a:t>front-end + Digital Sum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46B4FB-5388-4814-92B4-A3B87BD10E72}"/>
              </a:ext>
            </a:extLst>
          </p:cNvPr>
          <p:cNvSpPr txBox="1"/>
          <p:nvPr/>
        </p:nvSpPr>
        <p:spPr>
          <a:xfrm>
            <a:off x="559584" y="3721166"/>
            <a:ext cx="4984693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Ref: Konstantinos Moustakas, PHD thesis, 2021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AA08FF-7071-483E-B832-661092D1DE33}"/>
              </a:ext>
            </a:extLst>
          </p:cNvPr>
          <p:cNvSpPr txBox="1"/>
          <p:nvPr/>
        </p:nvSpPr>
        <p:spPr>
          <a:xfrm>
            <a:off x="1769469" y="3486104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ALPDE-like(TJ-Monopix1) TOT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1F4DA55-19DF-44AA-8426-37568B544095}"/>
              </a:ext>
            </a:extLst>
          </p:cNvPr>
          <p:cNvSpPr/>
          <p:nvPr/>
        </p:nvSpPr>
        <p:spPr>
          <a:xfrm>
            <a:off x="712099" y="3998165"/>
            <a:ext cx="64736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Cannot take advantage of low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by adopting CSA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ALPIDE-like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front-end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 noise, compact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achieve double threshold?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 threshold: ALPIDE charge threshold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threshold: TOT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Digital threshold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Set different threshold by different counting depth and clock frequency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3101635-B8FD-45E9-B6C6-5D570AA84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0" y="1065819"/>
            <a:ext cx="4729465" cy="24083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67AA5A2-9A01-44AD-940F-06E76A6F22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49" y="1077706"/>
            <a:ext cx="4612461" cy="47694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D11BA10-7432-41BC-BB1C-FB4DB9E4DE99}"/>
              </a:ext>
            </a:extLst>
          </p:cNvPr>
          <p:cNvSpPr txBox="1"/>
          <p:nvPr/>
        </p:nvSpPr>
        <p:spPr>
          <a:xfrm>
            <a:off x="7913506" y="5991558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Digital Sum Structure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345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ALPIDE-like</a:t>
            </a:r>
            <a:r>
              <a:rPr lang="zh-CN" altLang="en-US" dirty="0"/>
              <a:t> </a:t>
            </a:r>
            <a:r>
              <a:rPr lang="en-US" altLang="zh-CN" dirty="0"/>
              <a:t>front-end + Digital Sum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8D9B6B-3261-4AF0-B0DA-BAA4E1D57B4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6" b="4726"/>
          <a:stretch/>
        </p:blipFill>
        <p:spPr bwMode="auto">
          <a:xfrm>
            <a:off x="784929" y="3810723"/>
            <a:ext cx="5227453" cy="227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0B4F96-F292-4748-9A24-9A2BDABE418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40" y="1074732"/>
            <a:ext cx="5388431" cy="248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80E728-DE21-4E28-B5DC-01EF0A43EAF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9" y="1074732"/>
            <a:ext cx="5227453" cy="24881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79E4111F-A473-45A4-95CD-EEE667E07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52515"/>
              </p:ext>
            </p:extLst>
          </p:nvPr>
        </p:nvGraphicFramePr>
        <p:xfrm>
          <a:off x="6334248" y="3986251"/>
          <a:ext cx="5369608" cy="863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3770">
                  <a:extLst>
                    <a:ext uri="{9D8B030D-6E8A-4147-A177-3AD203B41FA5}">
                      <a16:colId xmlns:a16="http://schemas.microsoft.com/office/drawing/2014/main" val="133942172"/>
                    </a:ext>
                  </a:extLst>
                </a:gridCol>
                <a:gridCol w="793019">
                  <a:extLst>
                    <a:ext uri="{9D8B030D-6E8A-4147-A177-3AD203B41FA5}">
                      <a16:colId xmlns:a16="http://schemas.microsoft.com/office/drawing/2014/main" val="3761410887"/>
                    </a:ext>
                  </a:extLst>
                </a:gridCol>
                <a:gridCol w="2292819">
                  <a:extLst>
                    <a:ext uri="{9D8B030D-6E8A-4147-A177-3AD203B41FA5}">
                      <a16:colId xmlns:a16="http://schemas.microsoft.com/office/drawing/2014/main" val="439533511"/>
                    </a:ext>
                  </a:extLst>
                </a:gridCol>
              </a:tblGrid>
              <a:tr h="287764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SPEC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Mean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Standard Deviation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7059524"/>
                  </a:ext>
                </a:extLst>
              </a:tr>
              <a:tr h="287764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Charge Gain/ (mV/</a:t>
                      </a:r>
                      <a:r>
                        <a:rPr lang="en-US" sz="1800" dirty="0" err="1">
                          <a:effectLst/>
                        </a:rPr>
                        <a:t>ke</a:t>
                      </a:r>
                      <a:r>
                        <a:rPr lang="en-US" sz="1800" dirty="0">
                          <a:effectLst/>
                        </a:rPr>
                        <a:t>-)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417.9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9.057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312492"/>
                  </a:ext>
                </a:extLst>
              </a:tr>
              <a:tr h="287764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Pulse width/us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3.007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0.166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9945513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6B6DF210-D505-441C-923A-459353D53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41" y="4987826"/>
            <a:ext cx="606582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 consumption: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~7 μW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ENC Monte Carlo (Qin=800 e-):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maximum: 12.66 e-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minimum: 7.20 e-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B3EDA2-F744-46AB-BCAA-3A3CB7299F40}"/>
              </a:ext>
            </a:extLst>
          </p:cNvPr>
          <p:cNvSpPr txBox="1"/>
          <p:nvPr/>
        </p:nvSpPr>
        <p:spPr>
          <a:xfrm>
            <a:off x="1931184" y="3594595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TOT and Arbitration Logic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DDF6901-13FD-417E-8EF4-D82DC374369D}"/>
              </a:ext>
            </a:extLst>
          </p:cNvPr>
          <p:cNvSpPr txBox="1"/>
          <p:nvPr/>
        </p:nvSpPr>
        <p:spPr>
          <a:xfrm>
            <a:off x="7553801" y="3594595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Qin-TOT Linearity (300e-~5ke-)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FEDFC98-184C-4900-B847-127A01411B85}"/>
              </a:ext>
            </a:extLst>
          </p:cNvPr>
          <p:cNvSpPr txBox="1"/>
          <p:nvPr/>
        </p:nvSpPr>
        <p:spPr>
          <a:xfrm>
            <a:off x="1904209" y="6126600"/>
            <a:ext cx="327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Qin 800e-~3000e-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Transient Simulation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F8DC1E6-8A80-46DB-9E77-78C0948676B8}"/>
              </a:ext>
            </a:extLst>
          </p:cNvPr>
          <p:cNvSpPr/>
          <p:nvPr/>
        </p:nvSpPr>
        <p:spPr>
          <a:xfrm>
            <a:off x="9296400" y="1352550"/>
            <a:ext cx="558800" cy="393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08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01973" y="1269060"/>
            <a:ext cx="101880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History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Recent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of 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Specification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 Design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Possibility: From IHEP Side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Photon Source Detector: BPIX and HYLITE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 Detector: 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LGAD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Prospect</a:t>
            </a:r>
          </a:p>
        </p:txBody>
      </p:sp>
    </p:spTree>
    <p:extLst>
      <p:ext uri="{BB962C8B-B14F-4D97-AF65-F5344CB8AC3E}">
        <p14:creationId xmlns:p14="http://schemas.microsoft.com/office/powerpoint/2010/main" val="2309017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Pixel Detector in EPDEG, IHEP</a:t>
            </a:r>
            <a:endParaRPr lang="zh-CN" alt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329A1E7-FA30-48EE-8082-EC239606BEFE}"/>
              </a:ext>
            </a:extLst>
          </p:cNvPr>
          <p:cNvGrpSpPr/>
          <p:nvPr/>
        </p:nvGrpSpPr>
        <p:grpSpPr>
          <a:xfrm>
            <a:off x="1553672" y="1731116"/>
            <a:ext cx="9262680" cy="3622290"/>
            <a:chOff x="1464660" y="1447896"/>
            <a:chExt cx="9262680" cy="3622290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9E1B4E9-F871-456F-838B-5A9214B4D66B}"/>
                </a:ext>
              </a:extLst>
            </p:cNvPr>
            <p:cNvSpPr/>
            <p:nvPr/>
          </p:nvSpPr>
          <p:spPr>
            <a:xfrm rot="1961605">
              <a:off x="6931415" y="2774656"/>
              <a:ext cx="1014746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014746" y="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24765A5-46A8-4590-9033-0725B51880D5}"/>
                </a:ext>
              </a:extLst>
            </p:cNvPr>
            <p:cNvSpPr/>
            <p:nvPr/>
          </p:nvSpPr>
          <p:spPr>
            <a:xfrm rot="9072105">
              <a:off x="4559547" y="2676869"/>
              <a:ext cx="1018082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018082" y="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5F1DFEC-C771-4EE8-A668-701D7AA2185D}"/>
                </a:ext>
              </a:extLst>
            </p:cNvPr>
            <p:cNvSpPr/>
            <p:nvPr/>
          </p:nvSpPr>
          <p:spPr>
            <a:xfrm>
              <a:off x="5514672" y="1447896"/>
              <a:ext cx="1497125" cy="1144515"/>
            </a:xfrm>
            <a:custGeom>
              <a:avLst/>
              <a:gdLst>
                <a:gd name="connsiteX0" fmla="*/ 0 w 1497125"/>
                <a:gd name="connsiteY0" fmla="*/ 190756 h 1144515"/>
                <a:gd name="connsiteX1" fmla="*/ 190756 w 1497125"/>
                <a:gd name="connsiteY1" fmla="*/ 0 h 1144515"/>
                <a:gd name="connsiteX2" fmla="*/ 1306369 w 1497125"/>
                <a:gd name="connsiteY2" fmla="*/ 0 h 1144515"/>
                <a:gd name="connsiteX3" fmla="*/ 1497125 w 1497125"/>
                <a:gd name="connsiteY3" fmla="*/ 190756 h 1144515"/>
                <a:gd name="connsiteX4" fmla="*/ 1497125 w 1497125"/>
                <a:gd name="connsiteY4" fmla="*/ 953759 h 1144515"/>
                <a:gd name="connsiteX5" fmla="*/ 1306369 w 1497125"/>
                <a:gd name="connsiteY5" fmla="*/ 1144515 h 1144515"/>
                <a:gd name="connsiteX6" fmla="*/ 190756 w 1497125"/>
                <a:gd name="connsiteY6" fmla="*/ 1144515 h 1144515"/>
                <a:gd name="connsiteX7" fmla="*/ 0 w 1497125"/>
                <a:gd name="connsiteY7" fmla="*/ 953759 h 1144515"/>
                <a:gd name="connsiteX8" fmla="*/ 0 w 1497125"/>
                <a:gd name="connsiteY8" fmla="*/ 190756 h 1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125" h="1144515">
                  <a:moveTo>
                    <a:pt x="0" y="190756"/>
                  </a:moveTo>
                  <a:cubicBezTo>
                    <a:pt x="0" y="85404"/>
                    <a:pt x="85404" y="0"/>
                    <a:pt x="190756" y="0"/>
                  </a:cubicBezTo>
                  <a:lnTo>
                    <a:pt x="1306369" y="0"/>
                  </a:lnTo>
                  <a:cubicBezTo>
                    <a:pt x="1411721" y="0"/>
                    <a:pt x="1497125" y="85404"/>
                    <a:pt x="1497125" y="190756"/>
                  </a:cubicBezTo>
                  <a:lnTo>
                    <a:pt x="1497125" y="953759"/>
                  </a:lnTo>
                  <a:cubicBezTo>
                    <a:pt x="1497125" y="1059111"/>
                    <a:pt x="1411721" y="1144515"/>
                    <a:pt x="1306369" y="1144515"/>
                  </a:cubicBezTo>
                  <a:lnTo>
                    <a:pt x="190756" y="1144515"/>
                  </a:lnTo>
                  <a:cubicBezTo>
                    <a:pt x="85404" y="1144515"/>
                    <a:pt x="0" y="1059111"/>
                    <a:pt x="0" y="953759"/>
                  </a:cubicBezTo>
                  <a:lnTo>
                    <a:pt x="0" y="1907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371" tIns="119371" rIns="119371" bIns="119371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500" kern="1200" dirty="0"/>
                <a:t>Pixel Detectors</a:t>
              </a:r>
              <a:endParaRPr lang="zh-CN" altLang="en-US" sz="2500" kern="1200" dirty="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1C92256-6FDC-4E6E-B660-646BC322FB11}"/>
                </a:ext>
              </a:extLst>
            </p:cNvPr>
            <p:cNvSpPr/>
            <p:nvPr/>
          </p:nvSpPr>
          <p:spPr>
            <a:xfrm>
              <a:off x="3464351" y="2678725"/>
              <a:ext cx="1158153" cy="1123380"/>
            </a:xfrm>
            <a:custGeom>
              <a:avLst/>
              <a:gdLst>
                <a:gd name="connsiteX0" fmla="*/ 0 w 1158153"/>
                <a:gd name="connsiteY0" fmla="*/ 187234 h 1123380"/>
                <a:gd name="connsiteX1" fmla="*/ 187234 w 1158153"/>
                <a:gd name="connsiteY1" fmla="*/ 0 h 1123380"/>
                <a:gd name="connsiteX2" fmla="*/ 970919 w 1158153"/>
                <a:gd name="connsiteY2" fmla="*/ 0 h 1123380"/>
                <a:gd name="connsiteX3" fmla="*/ 1158153 w 1158153"/>
                <a:gd name="connsiteY3" fmla="*/ 187234 h 1123380"/>
                <a:gd name="connsiteX4" fmla="*/ 1158153 w 1158153"/>
                <a:gd name="connsiteY4" fmla="*/ 936146 h 1123380"/>
                <a:gd name="connsiteX5" fmla="*/ 970919 w 1158153"/>
                <a:gd name="connsiteY5" fmla="*/ 1123380 h 1123380"/>
                <a:gd name="connsiteX6" fmla="*/ 187234 w 1158153"/>
                <a:gd name="connsiteY6" fmla="*/ 1123380 h 1123380"/>
                <a:gd name="connsiteX7" fmla="*/ 0 w 1158153"/>
                <a:gd name="connsiteY7" fmla="*/ 936146 h 1123380"/>
                <a:gd name="connsiteX8" fmla="*/ 0 w 1158153"/>
                <a:gd name="connsiteY8" fmla="*/ 187234 h 112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153" h="1123380">
                  <a:moveTo>
                    <a:pt x="0" y="187234"/>
                  </a:moveTo>
                  <a:cubicBezTo>
                    <a:pt x="0" y="83828"/>
                    <a:pt x="83828" y="0"/>
                    <a:pt x="187234" y="0"/>
                  </a:cubicBezTo>
                  <a:lnTo>
                    <a:pt x="970919" y="0"/>
                  </a:lnTo>
                  <a:cubicBezTo>
                    <a:pt x="1074325" y="0"/>
                    <a:pt x="1158153" y="83828"/>
                    <a:pt x="1158153" y="187234"/>
                  </a:cubicBezTo>
                  <a:lnTo>
                    <a:pt x="1158153" y="936146"/>
                  </a:lnTo>
                  <a:cubicBezTo>
                    <a:pt x="1158153" y="1039552"/>
                    <a:pt x="1074325" y="1123380"/>
                    <a:pt x="970919" y="1123380"/>
                  </a:cubicBezTo>
                  <a:lnTo>
                    <a:pt x="187234" y="1123380"/>
                  </a:lnTo>
                  <a:cubicBezTo>
                    <a:pt x="83828" y="1123380"/>
                    <a:pt x="0" y="1039552"/>
                    <a:pt x="0" y="936146"/>
                  </a:cubicBezTo>
                  <a:lnTo>
                    <a:pt x="0" y="1872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879" tIns="120879" rIns="120879" bIns="120879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600" kern="1200" dirty="0"/>
                <a:t>Light Source</a:t>
              </a:r>
              <a:endParaRPr lang="zh-CN" altLang="en-US" sz="2600" kern="1200" dirty="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0A3A99A-1D95-4CF4-8757-0AA293006B8C}"/>
                </a:ext>
              </a:extLst>
            </p:cNvPr>
            <p:cNvSpPr/>
            <p:nvPr/>
          </p:nvSpPr>
          <p:spPr>
            <a:xfrm rot="8019436">
              <a:off x="2545034" y="3696620"/>
              <a:ext cx="917281" cy="51741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432" y="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EFA22435-BA07-48F9-85AE-38E05D67E368}"/>
                </a:ext>
              </a:extLst>
            </p:cNvPr>
            <p:cNvSpPr/>
            <p:nvPr/>
          </p:nvSpPr>
          <p:spPr>
            <a:xfrm>
              <a:off x="1464660" y="4209016"/>
              <a:ext cx="1548671" cy="861170"/>
            </a:xfrm>
            <a:custGeom>
              <a:avLst/>
              <a:gdLst>
                <a:gd name="connsiteX0" fmla="*/ 0 w 1548671"/>
                <a:gd name="connsiteY0" fmla="*/ 143531 h 861170"/>
                <a:gd name="connsiteX1" fmla="*/ 143531 w 1548671"/>
                <a:gd name="connsiteY1" fmla="*/ 0 h 861170"/>
                <a:gd name="connsiteX2" fmla="*/ 1405140 w 1548671"/>
                <a:gd name="connsiteY2" fmla="*/ 0 h 861170"/>
                <a:gd name="connsiteX3" fmla="*/ 1548671 w 1548671"/>
                <a:gd name="connsiteY3" fmla="*/ 143531 h 861170"/>
                <a:gd name="connsiteX4" fmla="*/ 1548671 w 1548671"/>
                <a:gd name="connsiteY4" fmla="*/ 717639 h 861170"/>
                <a:gd name="connsiteX5" fmla="*/ 1405140 w 1548671"/>
                <a:gd name="connsiteY5" fmla="*/ 861170 h 861170"/>
                <a:gd name="connsiteX6" fmla="*/ 143531 w 1548671"/>
                <a:gd name="connsiteY6" fmla="*/ 861170 h 861170"/>
                <a:gd name="connsiteX7" fmla="*/ 0 w 1548671"/>
                <a:gd name="connsiteY7" fmla="*/ 717639 h 861170"/>
                <a:gd name="connsiteX8" fmla="*/ 0 w 1548671"/>
                <a:gd name="connsiteY8" fmla="*/ 143531 h 86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8671" h="861170">
                  <a:moveTo>
                    <a:pt x="0" y="143531"/>
                  </a:moveTo>
                  <a:cubicBezTo>
                    <a:pt x="0" y="64261"/>
                    <a:pt x="64261" y="0"/>
                    <a:pt x="143531" y="0"/>
                  </a:cubicBezTo>
                  <a:lnTo>
                    <a:pt x="1405140" y="0"/>
                  </a:lnTo>
                  <a:cubicBezTo>
                    <a:pt x="1484410" y="0"/>
                    <a:pt x="1548671" y="64261"/>
                    <a:pt x="1548671" y="143531"/>
                  </a:cubicBezTo>
                  <a:lnTo>
                    <a:pt x="1548671" y="717639"/>
                  </a:lnTo>
                  <a:cubicBezTo>
                    <a:pt x="1548671" y="796909"/>
                    <a:pt x="1484410" y="861170"/>
                    <a:pt x="1405140" y="861170"/>
                  </a:cubicBezTo>
                  <a:lnTo>
                    <a:pt x="143531" y="861170"/>
                  </a:lnTo>
                  <a:cubicBezTo>
                    <a:pt x="64261" y="861170"/>
                    <a:pt x="0" y="796909"/>
                    <a:pt x="0" y="717639"/>
                  </a:cubicBezTo>
                  <a:lnTo>
                    <a:pt x="0" y="14353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759" tIns="87759" rIns="87759" bIns="87759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kern="1200" dirty="0"/>
                <a:t>Photon-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kern="1200" dirty="0"/>
                <a:t>Counting</a:t>
              </a:r>
              <a:endParaRPr lang="zh-CN" altLang="en-US" sz="1800" kern="1200" dirty="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29533036-42AB-4771-B3B6-B1BAD0BC3612}"/>
                </a:ext>
              </a:extLst>
            </p:cNvPr>
            <p:cNvSpPr/>
            <p:nvPr/>
          </p:nvSpPr>
          <p:spPr>
            <a:xfrm rot="3206510">
              <a:off x="4367232" y="3986268"/>
              <a:ext cx="45854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58540" y="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9627ED9-9C3E-4648-96F9-7A847D86A0DE}"/>
                </a:ext>
              </a:extLst>
            </p:cNvPr>
            <p:cNvSpPr/>
            <p:nvPr/>
          </p:nvSpPr>
          <p:spPr>
            <a:xfrm>
              <a:off x="3518254" y="4209016"/>
              <a:ext cx="1749661" cy="841432"/>
            </a:xfrm>
            <a:custGeom>
              <a:avLst/>
              <a:gdLst>
                <a:gd name="connsiteX0" fmla="*/ 0 w 2233179"/>
                <a:gd name="connsiteY0" fmla="*/ 149962 h 899756"/>
                <a:gd name="connsiteX1" fmla="*/ 149962 w 2233179"/>
                <a:gd name="connsiteY1" fmla="*/ 0 h 899756"/>
                <a:gd name="connsiteX2" fmla="*/ 2083217 w 2233179"/>
                <a:gd name="connsiteY2" fmla="*/ 0 h 899756"/>
                <a:gd name="connsiteX3" fmla="*/ 2233179 w 2233179"/>
                <a:gd name="connsiteY3" fmla="*/ 149962 h 899756"/>
                <a:gd name="connsiteX4" fmla="*/ 2233179 w 2233179"/>
                <a:gd name="connsiteY4" fmla="*/ 749794 h 899756"/>
                <a:gd name="connsiteX5" fmla="*/ 2083217 w 2233179"/>
                <a:gd name="connsiteY5" fmla="*/ 899756 h 899756"/>
                <a:gd name="connsiteX6" fmla="*/ 149962 w 2233179"/>
                <a:gd name="connsiteY6" fmla="*/ 899756 h 899756"/>
                <a:gd name="connsiteX7" fmla="*/ 0 w 2233179"/>
                <a:gd name="connsiteY7" fmla="*/ 749794 h 899756"/>
                <a:gd name="connsiteX8" fmla="*/ 0 w 2233179"/>
                <a:gd name="connsiteY8" fmla="*/ 149962 h 89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179" h="899756">
                  <a:moveTo>
                    <a:pt x="0" y="149962"/>
                  </a:moveTo>
                  <a:cubicBezTo>
                    <a:pt x="0" y="67140"/>
                    <a:pt x="67140" y="0"/>
                    <a:pt x="149962" y="0"/>
                  </a:cubicBezTo>
                  <a:lnTo>
                    <a:pt x="2083217" y="0"/>
                  </a:lnTo>
                  <a:cubicBezTo>
                    <a:pt x="2166039" y="0"/>
                    <a:pt x="2233179" y="67140"/>
                    <a:pt x="2233179" y="149962"/>
                  </a:cubicBezTo>
                  <a:lnTo>
                    <a:pt x="2233179" y="749794"/>
                  </a:lnTo>
                  <a:cubicBezTo>
                    <a:pt x="2233179" y="832616"/>
                    <a:pt x="2166039" y="899756"/>
                    <a:pt x="2083217" y="899756"/>
                  </a:cubicBezTo>
                  <a:lnTo>
                    <a:pt x="149962" y="899756"/>
                  </a:lnTo>
                  <a:cubicBezTo>
                    <a:pt x="67140" y="899756"/>
                    <a:pt x="0" y="832616"/>
                    <a:pt x="0" y="749794"/>
                  </a:cubicBezTo>
                  <a:lnTo>
                    <a:pt x="0" y="1499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722" tIns="94722" rIns="94722" bIns="9472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kern="1200" dirty="0"/>
                <a:t>Charge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kern="1200" dirty="0"/>
                <a:t>Integration</a:t>
              </a:r>
              <a:endParaRPr lang="zh-CN" altLang="en-US" sz="2000" kern="1200" dirty="0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A675D101-EB63-4EB8-94AA-FE7C2EB1F9CA}"/>
                </a:ext>
              </a:extLst>
            </p:cNvPr>
            <p:cNvSpPr/>
            <p:nvPr/>
          </p:nvSpPr>
          <p:spPr>
            <a:xfrm>
              <a:off x="7865780" y="2977610"/>
              <a:ext cx="1144481" cy="876757"/>
            </a:xfrm>
            <a:custGeom>
              <a:avLst/>
              <a:gdLst>
                <a:gd name="connsiteX0" fmla="*/ 0 w 1144481"/>
                <a:gd name="connsiteY0" fmla="*/ 146129 h 876757"/>
                <a:gd name="connsiteX1" fmla="*/ 146129 w 1144481"/>
                <a:gd name="connsiteY1" fmla="*/ 0 h 876757"/>
                <a:gd name="connsiteX2" fmla="*/ 998352 w 1144481"/>
                <a:gd name="connsiteY2" fmla="*/ 0 h 876757"/>
                <a:gd name="connsiteX3" fmla="*/ 1144481 w 1144481"/>
                <a:gd name="connsiteY3" fmla="*/ 146129 h 876757"/>
                <a:gd name="connsiteX4" fmla="*/ 1144481 w 1144481"/>
                <a:gd name="connsiteY4" fmla="*/ 730628 h 876757"/>
                <a:gd name="connsiteX5" fmla="*/ 998352 w 1144481"/>
                <a:gd name="connsiteY5" fmla="*/ 876757 h 876757"/>
                <a:gd name="connsiteX6" fmla="*/ 146129 w 1144481"/>
                <a:gd name="connsiteY6" fmla="*/ 876757 h 876757"/>
                <a:gd name="connsiteX7" fmla="*/ 0 w 1144481"/>
                <a:gd name="connsiteY7" fmla="*/ 730628 h 876757"/>
                <a:gd name="connsiteX8" fmla="*/ 0 w 1144481"/>
                <a:gd name="connsiteY8" fmla="*/ 146129 h 87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481" h="876757">
                  <a:moveTo>
                    <a:pt x="0" y="146129"/>
                  </a:moveTo>
                  <a:cubicBezTo>
                    <a:pt x="0" y="65424"/>
                    <a:pt x="65424" y="0"/>
                    <a:pt x="146129" y="0"/>
                  </a:cubicBezTo>
                  <a:lnTo>
                    <a:pt x="998352" y="0"/>
                  </a:lnTo>
                  <a:cubicBezTo>
                    <a:pt x="1079057" y="0"/>
                    <a:pt x="1144481" y="65424"/>
                    <a:pt x="1144481" y="146129"/>
                  </a:cubicBezTo>
                  <a:lnTo>
                    <a:pt x="1144481" y="730628"/>
                  </a:lnTo>
                  <a:cubicBezTo>
                    <a:pt x="1144481" y="811333"/>
                    <a:pt x="1079057" y="876757"/>
                    <a:pt x="998352" y="876757"/>
                  </a:cubicBezTo>
                  <a:lnTo>
                    <a:pt x="146129" y="876757"/>
                  </a:lnTo>
                  <a:cubicBezTo>
                    <a:pt x="65424" y="876757"/>
                    <a:pt x="0" y="811333"/>
                    <a:pt x="0" y="730628"/>
                  </a:cubicBezTo>
                  <a:lnTo>
                    <a:pt x="0" y="1461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840" tIns="108840" rIns="108840" bIns="10884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600" kern="1200" dirty="0"/>
                <a:t>HEP</a:t>
              </a:r>
              <a:endParaRPr lang="zh-CN" altLang="en-US" sz="2600" kern="1200" dirty="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8D73DB18-0AC5-4C13-AE3F-58A98BCBD2F4}"/>
                </a:ext>
              </a:extLst>
            </p:cNvPr>
            <p:cNvSpPr/>
            <p:nvPr/>
          </p:nvSpPr>
          <p:spPr>
            <a:xfrm>
              <a:off x="7085339" y="4209016"/>
              <a:ext cx="1548671" cy="861170"/>
            </a:xfrm>
            <a:custGeom>
              <a:avLst/>
              <a:gdLst>
                <a:gd name="connsiteX0" fmla="*/ 0 w 1548671"/>
                <a:gd name="connsiteY0" fmla="*/ 143531 h 861170"/>
                <a:gd name="connsiteX1" fmla="*/ 143531 w 1548671"/>
                <a:gd name="connsiteY1" fmla="*/ 0 h 861170"/>
                <a:gd name="connsiteX2" fmla="*/ 1405140 w 1548671"/>
                <a:gd name="connsiteY2" fmla="*/ 0 h 861170"/>
                <a:gd name="connsiteX3" fmla="*/ 1548671 w 1548671"/>
                <a:gd name="connsiteY3" fmla="*/ 143531 h 861170"/>
                <a:gd name="connsiteX4" fmla="*/ 1548671 w 1548671"/>
                <a:gd name="connsiteY4" fmla="*/ 717639 h 861170"/>
                <a:gd name="connsiteX5" fmla="*/ 1405140 w 1548671"/>
                <a:gd name="connsiteY5" fmla="*/ 861170 h 861170"/>
                <a:gd name="connsiteX6" fmla="*/ 143531 w 1548671"/>
                <a:gd name="connsiteY6" fmla="*/ 861170 h 861170"/>
                <a:gd name="connsiteX7" fmla="*/ 0 w 1548671"/>
                <a:gd name="connsiteY7" fmla="*/ 717639 h 861170"/>
                <a:gd name="connsiteX8" fmla="*/ 0 w 1548671"/>
                <a:gd name="connsiteY8" fmla="*/ 143531 h 86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8671" h="861170">
                  <a:moveTo>
                    <a:pt x="0" y="143531"/>
                  </a:moveTo>
                  <a:cubicBezTo>
                    <a:pt x="0" y="64261"/>
                    <a:pt x="64261" y="0"/>
                    <a:pt x="143531" y="0"/>
                  </a:cubicBezTo>
                  <a:lnTo>
                    <a:pt x="1405140" y="0"/>
                  </a:lnTo>
                  <a:cubicBezTo>
                    <a:pt x="1484410" y="0"/>
                    <a:pt x="1548671" y="64261"/>
                    <a:pt x="1548671" y="143531"/>
                  </a:cubicBezTo>
                  <a:lnTo>
                    <a:pt x="1548671" y="717639"/>
                  </a:lnTo>
                  <a:cubicBezTo>
                    <a:pt x="1548671" y="796909"/>
                    <a:pt x="1484410" y="861170"/>
                    <a:pt x="1405140" y="861170"/>
                  </a:cubicBezTo>
                  <a:lnTo>
                    <a:pt x="143531" y="861170"/>
                  </a:lnTo>
                  <a:cubicBezTo>
                    <a:pt x="64261" y="861170"/>
                    <a:pt x="0" y="796909"/>
                    <a:pt x="0" y="717639"/>
                  </a:cubicBezTo>
                  <a:lnTo>
                    <a:pt x="0" y="14353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759" tIns="87759" rIns="87759" bIns="87759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400" kern="1200" dirty="0"/>
                <a:t>Sensors</a:t>
              </a:r>
              <a:endParaRPr lang="zh-CN" altLang="en-US" sz="2400" kern="1200" dirty="0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D193DD57-6F39-4C65-A585-D8B2409AC03D}"/>
                </a:ext>
              </a:extLst>
            </p:cNvPr>
            <p:cNvSpPr/>
            <p:nvPr/>
          </p:nvSpPr>
          <p:spPr>
            <a:xfrm>
              <a:off x="9178669" y="4206620"/>
              <a:ext cx="1548671" cy="861170"/>
            </a:xfrm>
            <a:custGeom>
              <a:avLst/>
              <a:gdLst>
                <a:gd name="connsiteX0" fmla="*/ 0 w 1548671"/>
                <a:gd name="connsiteY0" fmla="*/ 143531 h 861170"/>
                <a:gd name="connsiteX1" fmla="*/ 143531 w 1548671"/>
                <a:gd name="connsiteY1" fmla="*/ 0 h 861170"/>
                <a:gd name="connsiteX2" fmla="*/ 1405140 w 1548671"/>
                <a:gd name="connsiteY2" fmla="*/ 0 h 861170"/>
                <a:gd name="connsiteX3" fmla="*/ 1548671 w 1548671"/>
                <a:gd name="connsiteY3" fmla="*/ 143531 h 861170"/>
                <a:gd name="connsiteX4" fmla="*/ 1548671 w 1548671"/>
                <a:gd name="connsiteY4" fmla="*/ 717639 h 861170"/>
                <a:gd name="connsiteX5" fmla="*/ 1405140 w 1548671"/>
                <a:gd name="connsiteY5" fmla="*/ 861170 h 861170"/>
                <a:gd name="connsiteX6" fmla="*/ 143531 w 1548671"/>
                <a:gd name="connsiteY6" fmla="*/ 861170 h 861170"/>
                <a:gd name="connsiteX7" fmla="*/ 0 w 1548671"/>
                <a:gd name="connsiteY7" fmla="*/ 717639 h 861170"/>
                <a:gd name="connsiteX8" fmla="*/ 0 w 1548671"/>
                <a:gd name="connsiteY8" fmla="*/ 143531 h 86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8671" h="861170">
                  <a:moveTo>
                    <a:pt x="0" y="143531"/>
                  </a:moveTo>
                  <a:cubicBezTo>
                    <a:pt x="0" y="64261"/>
                    <a:pt x="64261" y="0"/>
                    <a:pt x="143531" y="0"/>
                  </a:cubicBezTo>
                  <a:lnTo>
                    <a:pt x="1405140" y="0"/>
                  </a:lnTo>
                  <a:cubicBezTo>
                    <a:pt x="1484410" y="0"/>
                    <a:pt x="1548671" y="64261"/>
                    <a:pt x="1548671" y="143531"/>
                  </a:cubicBezTo>
                  <a:lnTo>
                    <a:pt x="1548671" y="717639"/>
                  </a:lnTo>
                  <a:cubicBezTo>
                    <a:pt x="1548671" y="796909"/>
                    <a:pt x="1484410" y="861170"/>
                    <a:pt x="1405140" y="861170"/>
                  </a:cubicBezTo>
                  <a:lnTo>
                    <a:pt x="143531" y="861170"/>
                  </a:lnTo>
                  <a:cubicBezTo>
                    <a:pt x="64261" y="861170"/>
                    <a:pt x="0" y="796909"/>
                    <a:pt x="0" y="717639"/>
                  </a:cubicBezTo>
                  <a:lnTo>
                    <a:pt x="0" y="14353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759" tIns="87759" rIns="87759" bIns="87759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400" kern="1200" dirty="0"/>
                <a:t>MAPS</a:t>
              </a:r>
              <a:endParaRPr lang="zh-CN" altLang="en-US" sz="2400" kern="1200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EDE1D28-5933-41FE-A629-7EEFED32BA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4743" y="3955327"/>
              <a:ext cx="307801" cy="178597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E4488493-3C15-4618-988C-04FA703AC347}"/>
                </a:ext>
              </a:extLst>
            </p:cNvPr>
            <p:cNvCxnSpPr>
              <a:cxnSpLocks/>
            </p:cNvCxnSpPr>
            <p:nvPr/>
          </p:nvCxnSpPr>
          <p:spPr>
            <a:xfrm>
              <a:off x="9128144" y="3734640"/>
              <a:ext cx="439446" cy="251628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3017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Light Source Detector: BPIX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EC09A8-F356-421B-A5CB-AF808B50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744" y="4025348"/>
            <a:ext cx="3661256" cy="2580017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A7557E2-E205-49A0-BA1F-277B790B9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8032"/>
              </p:ext>
            </p:extLst>
          </p:nvPr>
        </p:nvGraphicFramePr>
        <p:xfrm>
          <a:off x="697897" y="3204584"/>
          <a:ext cx="5045402" cy="307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5681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1602223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1857498">
                  <a:extLst>
                    <a:ext uri="{9D8B030D-6E8A-4147-A177-3AD203B41FA5}">
                      <a16:colId xmlns:a16="http://schemas.microsoft.com/office/drawing/2014/main" val="3434231923"/>
                    </a:ext>
                  </a:extLst>
                </a:gridCol>
              </a:tblGrid>
              <a:tr h="299396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BPIX-20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BPIX-40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 μm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altLang="zh-CN" sz="1400" kern="1200" dirty="0"/>
                        <a:t>150 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/>
                        <a:t>140 μm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altLang="zh-CN" sz="1400" kern="1200" dirty="0"/>
                        <a:t>140 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104×</a:t>
                      </a:r>
                      <a:r>
                        <a:rPr lang="en-US" altLang="zh-CN" sz="1400" kern="1200" dirty="0"/>
                        <a:t>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128×</a:t>
                      </a:r>
                      <a:r>
                        <a:rPr lang="en-US" altLang="zh-CN" sz="1400" kern="1200" dirty="0"/>
                        <a:t>96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 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Gain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bits tunable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877698957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2Mcps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2Mcps @ Med gain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353361544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Depth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289672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 Module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2×</a:t>
                      </a:r>
                      <a:r>
                        <a:rPr lang="en-US" altLang="zh-CN" sz="1400" kern="1200" dirty="0"/>
                        <a:t>4 (208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altLang="zh-CN" sz="1400" kern="1200" dirty="0"/>
                        <a:t>288)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2×</a:t>
                      </a:r>
                      <a:r>
                        <a:rPr lang="en-US" altLang="zh-CN" sz="1400" kern="1200" dirty="0"/>
                        <a:t>6 (256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altLang="zh-CN" sz="1400" kern="1200" dirty="0"/>
                        <a:t>576)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  <a:tr h="299081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Module Gap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3mm by TSV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2.7mm by WB</a:t>
                      </a: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25122713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035312E8-A398-4A43-8040-D2BB3C53F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703" y="924387"/>
            <a:ext cx="4916895" cy="30668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60C1AC7-5A6C-476D-9A7C-069C1D1E5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818" y="3967768"/>
            <a:ext cx="2760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6M BPIX-40 pixel detector 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66521A0-1C2E-45B3-85D7-E74B68CCB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37" y="4212419"/>
            <a:ext cx="2909761" cy="22293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18557C9-A7D5-4B0C-8070-DAE75AF987CE}"/>
              </a:ext>
            </a:extLst>
          </p:cNvPr>
          <p:cNvSpPr txBox="1"/>
          <p:nvPr/>
        </p:nvSpPr>
        <p:spPr>
          <a:xfrm>
            <a:off x="559583" y="1058353"/>
            <a:ext cx="527272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photon-counting pixel detector for synchrotron radiation end stations (HEPS).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 BPIX-40: A 6M system assembled for the HEPS beamline BA.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series of detectors in different dimensions (2M/1M …)  are also scheduled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BD95944-2583-4B43-9EBE-D460CF178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818" y="6385088"/>
            <a:ext cx="2760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6M pixel detector Imaging Test 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852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Light Source Detector: HYLITE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4AD43D-5A15-4666-892A-9E047315C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5854" r="1511" b="31281"/>
          <a:stretch/>
        </p:blipFill>
        <p:spPr>
          <a:xfrm>
            <a:off x="6241404" y="1091179"/>
            <a:ext cx="2278789" cy="209597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015DC77-38AD-405B-B65A-503C0084F171}"/>
              </a:ext>
            </a:extLst>
          </p:cNvPr>
          <p:cNvSpPr txBox="1"/>
          <p:nvPr/>
        </p:nvSpPr>
        <p:spPr>
          <a:xfrm>
            <a:off x="6241404" y="3187155"/>
            <a:ext cx="2424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The Detector Module</a:t>
            </a:r>
            <a:endParaRPr lang="zh-CN" altLang="en-US" dirty="0"/>
          </a:p>
        </p:txBody>
      </p:sp>
      <p:pic>
        <p:nvPicPr>
          <p:cNvPr id="9" name="Picture 6" descr="A blue barcode with numbers&#10;&#10;Description automatically generated">
            <a:extLst>
              <a:ext uri="{FF2B5EF4-FFF2-40B4-BE49-F238E27FC236}">
                <a16:creationId xmlns:a16="http://schemas.microsoft.com/office/drawing/2014/main" id="{59BE3DB9-8CE4-44B8-99DD-E086980C7AD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223007" y="3450799"/>
            <a:ext cx="5449606" cy="1249430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554DC2D4-42D7-439D-8028-527916F8C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29436"/>
              </p:ext>
            </p:extLst>
          </p:nvPr>
        </p:nvGraphicFramePr>
        <p:xfrm>
          <a:off x="742013" y="3417104"/>
          <a:ext cx="5165173" cy="268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792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489873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1562508">
                  <a:extLst>
                    <a:ext uri="{9D8B030D-6E8A-4147-A177-3AD203B41FA5}">
                      <a16:colId xmlns:a16="http://schemas.microsoft.com/office/drawing/2014/main" val="1134877017"/>
                    </a:ext>
                  </a:extLst>
                </a:gridCol>
              </a:tblGrid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dirty="0"/>
                        <a:t>Specs</a:t>
                      </a:r>
                      <a:endParaRPr lang="zh-CN" altLang="en-US" sz="1600" b="1" dirty="0"/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dirty="0"/>
                        <a:t>SL1</a:t>
                      </a:r>
                      <a:endParaRPr lang="zh-CN" altLang="en-US" sz="1600" b="1" dirty="0"/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dirty="0"/>
                        <a:t>SL0</a:t>
                      </a:r>
                      <a:endParaRPr lang="zh-CN" altLang="en-US" sz="1600" b="1" dirty="0"/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Sensor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500 μm silicon PIN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Pixel Size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100μm×100μm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200μm×200μm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293918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Array Size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128×</a:t>
                      </a:r>
                      <a:r>
                        <a:rPr lang="en-US" altLang="zh-CN" sz="1600" b="1" kern="1200" dirty="0"/>
                        <a:t>128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64×64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511880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Dynamic Range</a:t>
                      </a:r>
                      <a:endParaRPr lang="en-US" altLang="zh-CN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1~10000 ph./pulse/pixel</a:t>
                      </a:r>
                    </a:p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@12 keV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10 kHz (</a:t>
                      </a:r>
                      <a:r>
                        <a:rPr lang="en-US" altLang="zh-CN" sz="1600" b="1" dirty="0"/>
                        <a:t>continuous readout)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kHz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131135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 Scale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A 4M pixel detector in vaccum, quadrant movable </a:t>
                      </a:r>
                      <a:endParaRPr lang="en-US" altLang="zh-CN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2×8 ASIC module</a:t>
                      </a: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6060D7EF-3A4C-46E8-B3B0-693A9BC4B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193" y="989254"/>
            <a:ext cx="3439835" cy="221782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03555A9-41F4-4BFC-B0C8-D25F59988EAF}"/>
              </a:ext>
            </a:extLst>
          </p:cNvPr>
          <p:cNvSpPr txBox="1"/>
          <p:nvPr/>
        </p:nvSpPr>
        <p:spPr>
          <a:xfrm>
            <a:off x="552714" y="1077707"/>
            <a:ext cx="5341976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charge-integration pixel detector for XFEL (SHINE) with large dynamic ranges and high frame rates.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Cooperation of 4 institute/university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200-μm edition has been fully tested and performs well.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100-μm edition is under manufacturing.</a:t>
            </a:r>
          </a:p>
        </p:txBody>
      </p:sp>
      <p:pic>
        <p:nvPicPr>
          <p:cNvPr id="13" name="图片_SL_斩波器成像_高帧频验证_V04_20250415">
            <a:hlinkClick r:id="" action="ppaction://media"/>
            <a:extLst>
              <a:ext uri="{FF2B5EF4-FFF2-40B4-BE49-F238E27FC236}">
                <a16:creationId xmlns:a16="http://schemas.microsoft.com/office/drawing/2014/main" id="{949D292B-7989-42D7-AE6E-0F4D2BFE1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149" b="1570"/>
          <a:stretch/>
        </p:blipFill>
        <p:spPr>
          <a:xfrm>
            <a:off x="6218693" y="4746976"/>
            <a:ext cx="5336733" cy="13675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E9B77BC-4367-4E01-B7AD-DFFD3F4E8759}"/>
              </a:ext>
            </a:extLst>
          </p:cNvPr>
          <p:cNvSpPr txBox="1"/>
          <p:nvPr/>
        </p:nvSpPr>
        <p:spPr>
          <a:xfrm>
            <a:off x="8993914" y="3127053"/>
            <a:ext cx="2424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Energy calibration @ 12keV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C5CD257-A9AB-4930-9F0D-41ECB8469E18}"/>
              </a:ext>
            </a:extLst>
          </p:cNvPr>
          <p:cNvSpPr txBox="1"/>
          <p:nvPr/>
        </p:nvSpPr>
        <p:spPr>
          <a:xfrm>
            <a:off x="7674962" y="6116258"/>
            <a:ext cx="2424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 kHz Frame Rate Test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5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HEP: LGAD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A9142C8-D1D9-4393-A547-E55144056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5" y="4122075"/>
            <a:ext cx="5653635" cy="200068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40352D9-A096-47BA-8446-E3AEC7634AC0}"/>
              </a:ext>
            </a:extLst>
          </p:cNvPr>
          <p:cNvSpPr txBox="1"/>
          <p:nvPr/>
        </p:nvSpPr>
        <p:spPr>
          <a:xfrm>
            <a:off x="6096000" y="2872350"/>
            <a:ext cx="577636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CN" dirty="0"/>
              <a:t>Main contributor: Zhao Mei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For ATLAS HGTD: 100 % procurement share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Breakdown voltage deviation for 225 pads is less than 5%.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Beam Test at DESY and CERN: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Collected charge: more than 15 fC charge before irradiation and &gt;4 fC charge after.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Timing resolution: better than 35 </a:t>
            </a:r>
            <a:r>
              <a:rPr lang="en-US" altLang="zh-CN" dirty="0" err="1"/>
              <a:t>ps</a:t>
            </a:r>
            <a:r>
              <a:rPr lang="en-US" altLang="zh-CN" dirty="0"/>
              <a:t> before and after irradiation.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Performance fulfills HGTD requirement.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1EC795B-1E60-4100-9200-50090B4AC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35" y="1251655"/>
            <a:ext cx="5515429" cy="134637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464A836-34CA-434D-BCCD-E42783E45FCB}"/>
              </a:ext>
            </a:extLst>
          </p:cNvPr>
          <p:cNvGrpSpPr/>
          <p:nvPr/>
        </p:nvGrpSpPr>
        <p:grpSpPr>
          <a:xfrm>
            <a:off x="513489" y="908408"/>
            <a:ext cx="5518217" cy="2865772"/>
            <a:chOff x="513489" y="908408"/>
            <a:chExt cx="5518217" cy="28657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8E9BCF-6385-487C-A6DB-9170E81C1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14" y="914042"/>
              <a:ext cx="5255645" cy="286013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6EA678F-31D8-4D57-A114-59F045FB8181}"/>
                </a:ext>
              </a:extLst>
            </p:cNvPr>
            <p:cNvSpPr txBox="1"/>
            <p:nvPr/>
          </p:nvSpPr>
          <p:spPr>
            <a:xfrm>
              <a:off x="513489" y="916859"/>
              <a:ext cx="1474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2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00" dirty="0"/>
                <a:t>IHEP-IMEv1(2020.9)</a:t>
              </a:r>
              <a:endParaRPr lang="zh-CN" altLang="en-US" sz="10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6B6954B-C2A4-445A-B88E-052F5794A08F}"/>
                </a:ext>
              </a:extLst>
            </p:cNvPr>
            <p:cNvSpPr txBox="1"/>
            <p:nvPr/>
          </p:nvSpPr>
          <p:spPr>
            <a:xfrm>
              <a:off x="1904139" y="914042"/>
              <a:ext cx="1474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2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00" dirty="0"/>
                <a:t>IHEP-IMEv2(2021.5)</a:t>
              </a:r>
              <a:endParaRPr lang="zh-CN" altLang="en-US" sz="10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9FBC48B-A15E-4B88-99CC-BC1EC6526E43}"/>
                </a:ext>
              </a:extLst>
            </p:cNvPr>
            <p:cNvSpPr txBox="1"/>
            <p:nvPr/>
          </p:nvSpPr>
          <p:spPr>
            <a:xfrm>
              <a:off x="3160924" y="911225"/>
              <a:ext cx="1474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2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00" dirty="0"/>
                <a:t>IHEP-IMEv3(2022.5)</a:t>
              </a:r>
              <a:endParaRPr lang="zh-CN" altLang="en-US" sz="10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CAE625D-3696-4495-BA43-3C984BE2F398}"/>
                </a:ext>
              </a:extLst>
            </p:cNvPr>
            <p:cNvSpPr txBox="1"/>
            <p:nvPr/>
          </p:nvSpPr>
          <p:spPr>
            <a:xfrm>
              <a:off x="4477444" y="908408"/>
              <a:ext cx="15542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2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00" dirty="0"/>
                <a:t>Pre-Production(2023.3)</a:t>
              </a:r>
              <a:endParaRPr lang="zh-CN" altLang="en-US" sz="1000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5AB47C3-993E-42DB-B2EA-1B8EA6CF6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8074" y="2479506"/>
              <a:ext cx="1019714" cy="1038254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D5717E3-3E78-48D8-9913-C444C41D5C0B}"/>
              </a:ext>
            </a:extLst>
          </p:cNvPr>
          <p:cNvSpPr txBox="1"/>
          <p:nvPr/>
        </p:nvSpPr>
        <p:spPr>
          <a:xfrm>
            <a:off x="1075397" y="6115874"/>
            <a:ext cx="4632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Good IV Uniformity before and after Irradiation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34A92E-EDC0-47D8-AE2D-CD899E46BBA9}"/>
              </a:ext>
            </a:extLst>
          </p:cNvPr>
          <p:cNvSpPr txBox="1"/>
          <p:nvPr/>
        </p:nvSpPr>
        <p:spPr>
          <a:xfrm>
            <a:off x="961753" y="3632238"/>
            <a:ext cx="4632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IHEP-IME LGAD Development History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3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242060C-9216-4BC4-9D6D-335855DF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44" y="4461936"/>
            <a:ext cx="5404442" cy="196891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HEP: </a:t>
            </a:r>
            <a:r>
              <a:rPr lang="en-US" altLang="zh-CN" dirty="0" err="1"/>
              <a:t>TaichuPix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008F99-3EC6-4F37-99AB-5AC2E1001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b="26241"/>
          <a:stretch/>
        </p:blipFill>
        <p:spPr>
          <a:xfrm>
            <a:off x="5314460" y="2567827"/>
            <a:ext cx="3643886" cy="1694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C5C94A-80A9-4C10-AFAE-8F4D6560A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324" y="649612"/>
            <a:ext cx="3643886" cy="16366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D23A206-D484-4C8E-AA24-5D1BEE5661E9}"/>
              </a:ext>
            </a:extLst>
          </p:cNvPr>
          <p:cNvSpPr txBox="1"/>
          <p:nvPr/>
        </p:nvSpPr>
        <p:spPr>
          <a:xfrm>
            <a:off x="5861195" y="2318016"/>
            <a:ext cx="2581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6-laiyer TaichuPix-3 Telescope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3EEB26-6C60-4531-A84E-B97B5C356E85}"/>
              </a:ext>
            </a:extLst>
          </p:cNvPr>
          <p:cNvSpPr txBox="1"/>
          <p:nvPr/>
        </p:nvSpPr>
        <p:spPr>
          <a:xfrm>
            <a:off x="5451562" y="4261994"/>
            <a:ext cx="350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TaichuPix-3 </a:t>
            </a:r>
            <a:r>
              <a:rPr lang="en-US" altLang="zh-CN" dirty="0" err="1"/>
              <a:t>Hitmap</a:t>
            </a:r>
            <a:r>
              <a:rPr lang="en-US" altLang="zh-CN" dirty="0"/>
              <a:t> and Detection Efficiency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EA1761F-E4D8-4080-9682-10455B004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924" y="808392"/>
            <a:ext cx="2708694" cy="15226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72FE44-6550-406D-9E0A-9C92E3E14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913" y="2522431"/>
            <a:ext cx="2581705" cy="1790134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08D02BF-C9CB-4527-AE29-AE650C18D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46" y="1001675"/>
            <a:ext cx="4948840" cy="53337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dirty="0"/>
              <a:t>For CEPC Vertex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Pixel Size:</a:t>
            </a:r>
            <a:r>
              <a:rPr lang="zh-CN" altLang="en-US" dirty="0"/>
              <a:t> </a:t>
            </a:r>
            <a:r>
              <a:rPr lang="en-US" altLang="zh-CN" dirty="0"/>
              <a:t>25 </a:t>
            </a:r>
            <a:r>
              <a:rPr lang="el-GR" altLang="zh-CN" dirty="0"/>
              <a:t>μ</a:t>
            </a:r>
            <a:r>
              <a:rPr lang="en-US" altLang="zh-CN" dirty="0"/>
              <a:t>m × 25 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Continuously active front-end, in-pixel discrimination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Fast-readout digital circuits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Column-drain readout for pixel matrix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Priority based data-driven readout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Readout time: 50 ns for each pixel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2-level FIFO scheme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Trigger-less &amp; Trigger mode compatible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Trigger-less: 3.84 Gbps data interface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Trigger: data coincidence by time stamp, only matched event will be readout</a:t>
            </a:r>
          </a:p>
          <a:p>
            <a:r>
              <a:rPr lang="en-US" altLang="zh-CN" dirty="0"/>
              <a:t>Spatial Resolution: &lt;5μm</a:t>
            </a:r>
          </a:p>
          <a:p>
            <a:r>
              <a:rPr lang="en-US" altLang="zh-CN" dirty="0"/>
              <a:t>Detection Efficiency: &gt;99.5%</a:t>
            </a:r>
          </a:p>
          <a:p>
            <a:r>
              <a:rPr lang="en-US" altLang="zh-CN" dirty="0"/>
              <a:t>Stitching Prototype is developing based on TaichuPix3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442D955-D640-44E7-A921-25FF36398628}"/>
              </a:ext>
            </a:extLst>
          </p:cNvPr>
          <p:cNvSpPr txBox="1"/>
          <p:nvPr/>
        </p:nvSpPr>
        <p:spPr>
          <a:xfrm>
            <a:off x="8546391" y="2316668"/>
            <a:ext cx="3643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Vertex Ladder Prototype based on TaichuPix-3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9E635A4-00B2-453B-93E8-EAFA75DBEA93}"/>
              </a:ext>
            </a:extLst>
          </p:cNvPr>
          <p:cNvSpPr txBox="1"/>
          <p:nvPr/>
        </p:nvSpPr>
        <p:spPr>
          <a:xfrm>
            <a:off x="9326282" y="4264013"/>
            <a:ext cx="247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TaichuPix-3 Spatial Resolution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663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01973" y="1269060"/>
            <a:ext cx="101880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History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Recent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of 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Specification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 Design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Possibility: From IHEP Side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Photon Source Detector: BPIX and HYLITE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 Detector: </a:t>
            </a:r>
            <a:r>
              <a:rPr lang="en-US" altLang="zh-CN" sz="2200" dirty="0" err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LGAD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Prospect</a:t>
            </a:r>
          </a:p>
        </p:txBody>
      </p:sp>
    </p:spTree>
    <p:extLst>
      <p:ext uri="{BB962C8B-B14F-4D97-AF65-F5344CB8AC3E}">
        <p14:creationId xmlns:p14="http://schemas.microsoft.com/office/powerpoint/2010/main" val="259702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Prospect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BF84C7-E32F-425B-8A37-6A1DCA87DF83}"/>
              </a:ext>
            </a:extLst>
          </p:cNvPr>
          <p:cNvSpPr txBox="1"/>
          <p:nvPr/>
        </p:nvSpPr>
        <p:spPr>
          <a:xfrm>
            <a:off x="658152" y="1101983"/>
            <a:ext cx="10783986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CN" sz="2000" dirty="0"/>
              <a:t>There are many possibilities for cooperation between IHEP and CPPM based on our project basics: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Photon Detector: The demand of soft-Xray pixel array detector based on CMOS is growing. Two main technical paths: MAPS and LGAD.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MAPS: Low </a:t>
            </a:r>
            <a:r>
              <a:rPr lang="en-US" altLang="zh-CN" sz="2000" dirty="0" err="1"/>
              <a:t>C</a:t>
            </a:r>
            <a:r>
              <a:rPr lang="en-US" altLang="zh-CN" sz="2000" baseline="-25000" dirty="0" err="1"/>
              <a:t>in</a:t>
            </a:r>
            <a:r>
              <a:rPr lang="en-US" altLang="zh-CN" sz="2000" dirty="0"/>
              <a:t> lead to low noise. Both of us have the design experience.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LGAD: Sensor with gain. PSI’s main research direction.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HEP: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CEPC Vertex development. </a:t>
            </a:r>
            <a:r>
              <a:rPr lang="en-US" altLang="zh-CN" sz="2000" dirty="0" err="1"/>
              <a:t>TaichuPix</a:t>
            </a:r>
            <a:r>
              <a:rPr lang="en-US" altLang="zh-CN" sz="2000" dirty="0"/>
              <a:t> is open to international cooperation.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Tracker: HVCMOS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DE96AE-12DE-49C9-8F1F-2FD5B87D6D13}"/>
              </a:ext>
            </a:extLst>
          </p:cNvPr>
          <p:cNvSpPr txBox="1"/>
          <p:nvPr/>
        </p:nvSpPr>
        <p:spPr>
          <a:xfrm>
            <a:off x="903448" y="5076663"/>
            <a:ext cx="10385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More communication and cooperation will decrease misunderstanding and benefit both of us!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01973" y="1269060"/>
            <a:ext cx="101880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History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Recent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of 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 Specification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 Design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Possibility : From IHEP Side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Photon Source Detector: BPIX and HYLITE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 Detector: 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LGAD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Prospect</a:t>
            </a:r>
          </a:p>
        </p:txBody>
      </p:sp>
    </p:spTree>
    <p:extLst>
      <p:ext uri="{BB962C8B-B14F-4D97-AF65-F5344CB8AC3E}">
        <p14:creationId xmlns:p14="http://schemas.microsoft.com/office/powerpoint/2010/main" val="917372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071245-54B3-476B-9144-9EE4B3A6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1136D4-2EE2-463F-92B5-0B462A3A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830C06-7699-4FED-8EB6-20171904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187FA8-4CFD-46C8-B7C4-2255E9B4FD2F}"/>
              </a:ext>
            </a:extLst>
          </p:cNvPr>
          <p:cNvSpPr txBox="1"/>
          <p:nvPr/>
        </p:nvSpPr>
        <p:spPr>
          <a:xfrm>
            <a:off x="3810000" y="296733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</a:rPr>
              <a:t>Thank you!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20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071245-54B3-476B-9144-9EE4B3A6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1136D4-2EE2-463F-92B5-0B462A3A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830C06-7699-4FED-8EB6-20171904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187FA8-4CFD-46C8-B7C4-2255E9B4FD2F}"/>
              </a:ext>
            </a:extLst>
          </p:cNvPr>
          <p:cNvSpPr txBox="1"/>
          <p:nvPr/>
        </p:nvSpPr>
        <p:spPr>
          <a:xfrm>
            <a:off x="3810000" y="296733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</a:rPr>
              <a:t>Back Up Slides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ITER Neutron</a:t>
            </a:r>
            <a:r>
              <a:rPr lang="zh-CN" altLang="en-US" dirty="0"/>
              <a:t> </a:t>
            </a:r>
            <a:r>
              <a:rPr lang="en-US" altLang="zh-CN" dirty="0"/>
              <a:t>Flux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08578A-C4FE-4415-B6AE-D4A1C2D7C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08" y="1142443"/>
            <a:ext cx="7735984" cy="49670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3874A0F-DA30-43A1-ABAC-0CE073263942}"/>
              </a:ext>
            </a:extLst>
          </p:cNvPr>
          <p:cNvSpPr txBox="1"/>
          <p:nvPr/>
        </p:nvSpPr>
        <p:spPr>
          <a:xfrm>
            <a:off x="6580982" y="6208778"/>
            <a:ext cx="507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Ref: Raphael TIEULENT, TWEPP2023, Sardinia Italy, October 2023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F008A3-DCE1-4E24-8F65-7609B413A5F1}"/>
              </a:ext>
            </a:extLst>
          </p:cNvPr>
          <p:cNvSpPr/>
          <p:nvPr/>
        </p:nvSpPr>
        <p:spPr>
          <a:xfrm>
            <a:off x="8350981" y="2290046"/>
            <a:ext cx="1294725" cy="331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162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0656" y="6406942"/>
            <a:ext cx="2743200" cy="288000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ITER and Diagnose System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8F57839-B6F0-43AA-AC92-C31843BC6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4" y="1238229"/>
            <a:ext cx="8034900" cy="4845663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C6B76C68-5B8E-41B7-ABC0-42E0C0095678}"/>
              </a:ext>
            </a:extLst>
          </p:cNvPr>
          <p:cNvSpPr/>
          <p:nvPr/>
        </p:nvSpPr>
        <p:spPr>
          <a:xfrm rot="20853465">
            <a:off x="5399957" y="3036599"/>
            <a:ext cx="1237824" cy="226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EC7A2EC-E70D-4238-A552-9F55A3692327}"/>
              </a:ext>
            </a:extLst>
          </p:cNvPr>
          <p:cNvSpPr/>
          <p:nvPr/>
        </p:nvSpPr>
        <p:spPr>
          <a:xfrm>
            <a:off x="5629166" y="3661060"/>
            <a:ext cx="933667" cy="42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90E73F-7946-46BA-955D-DC7292AAC843}"/>
              </a:ext>
            </a:extLst>
          </p:cNvPr>
          <p:cNvSpPr txBox="1"/>
          <p:nvPr/>
        </p:nvSpPr>
        <p:spPr>
          <a:xfrm>
            <a:off x="6788902" y="3585419"/>
            <a:ext cx="1257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port plugs</a:t>
            </a:r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79619A-CB17-4943-8C2A-AD709ADE9878}"/>
              </a:ext>
            </a:extLst>
          </p:cNvPr>
          <p:cNvGrpSpPr/>
          <p:nvPr/>
        </p:nvGrpSpPr>
        <p:grpSpPr>
          <a:xfrm>
            <a:off x="1033829" y="954228"/>
            <a:ext cx="10124342" cy="5740714"/>
            <a:chOff x="390386" y="0"/>
            <a:chExt cx="11579087" cy="6523937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AF762AEE-BCB5-4F95-9FBC-5EB2F02D4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94"/>
            <a:stretch/>
          </p:blipFill>
          <p:spPr bwMode="auto">
            <a:xfrm>
              <a:off x="390386" y="0"/>
              <a:ext cx="11579087" cy="590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9">
              <a:extLst>
                <a:ext uri="{FF2B5EF4-FFF2-40B4-BE49-F238E27FC236}">
                  <a16:creationId xmlns:a16="http://schemas.microsoft.com/office/drawing/2014/main" id="{90873D5D-0444-4271-8259-DED2657DA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719" y="6056319"/>
              <a:ext cx="288009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FDF47FB5-3120-472B-BEDD-70E9DDDFA0DE}"/>
                </a:ext>
              </a:extLst>
            </p:cNvPr>
            <p:cNvSpPr txBox="1"/>
            <p:nvPr/>
          </p:nvSpPr>
          <p:spPr>
            <a:xfrm flipH="1">
              <a:off x="1245963" y="6056319"/>
              <a:ext cx="2356456" cy="467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In-vacuum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275B7E0A-0FCC-4AE1-9CAB-42D561E8E82C}"/>
              </a:ext>
            </a:extLst>
          </p:cNvPr>
          <p:cNvSpPr txBox="1"/>
          <p:nvPr/>
        </p:nvSpPr>
        <p:spPr>
          <a:xfrm>
            <a:off x="6580982" y="6208778"/>
            <a:ext cx="507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Ref: Raphael TIEULENT, TWEPP2023, Sardinia Italy, October 2023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22BD5AE8-E4A2-4480-B63C-278A3FBE311C}"/>
              </a:ext>
            </a:extLst>
          </p:cNvPr>
          <p:cNvSpPr/>
          <p:nvPr/>
        </p:nvSpPr>
        <p:spPr>
          <a:xfrm>
            <a:off x="3940822" y="4095152"/>
            <a:ext cx="1836892" cy="11080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2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3" grpId="0"/>
      <p:bldP spid="13" grpId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CSA-Pixel Structure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40029-17C2-4B93-95F1-60C6E84725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46" y="1158302"/>
            <a:ext cx="9858707" cy="4541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28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84" y="259001"/>
            <a:ext cx="7493758" cy="781287"/>
          </a:xfrm>
        </p:spPr>
        <p:txBody>
          <a:bodyPr>
            <a:normAutofit/>
          </a:bodyPr>
          <a:lstStyle/>
          <a:p>
            <a:r>
              <a:rPr lang="en-US" altLang="zh-CN" dirty="0"/>
              <a:t>CSA + Analog Sum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1D35C0-219F-46FD-9639-4FB13A7E19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5" y="958449"/>
            <a:ext cx="4302876" cy="261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FBB12B-8068-4DDC-A6DE-7E05784CDEB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" y="3734015"/>
            <a:ext cx="2501264" cy="26182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41F02AD-190A-466D-950F-2E99CE21780A}"/>
              </a:ext>
            </a:extLst>
          </p:cNvPr>
          <p:cNvSpPr txBox="1"/>
          <p:nvPr/>
        </p:nvSpPr>
        <p:spPr>
          <a:xfrm>
            <a:off x="1704405" y="3569469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Charge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spatial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distribution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ED16D7-0DC1-4809-B881-7B350D3DF5A8}"/>
              </a:ext>
            </a:extLst>
          </p:cNvPr>
          <p:cNvSpPr txBox="1"/>
          <p:nvPr/>
        </p:nvSpPr>
        <p:spPr>
          <a:xfrm>
            <a:off x="619868" y="6322000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Analog sum scheme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B3C92EB-2B73-42EA-9220-092545173458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4"/>
          <a:stretch/>
        </p:blipFill>
        <p:spPr bwMode="auto">
          <a:xfrm>
            <a:off x="5149260" y="1222193"/>
            <a:ext cx="3154096" cy="241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C9DADE0-AF16-49EF-8169-BB4B7C2A8896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56" y="958449"/>
            <a:ext cx="3154097" cy="261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BB677BD-9CC9-4649-ABF9-4CC17807B283}"/>
              </a:ext>
            </a:extLst>
          </p:cNvPr>
          <p:cNvSpPr/>
          <p:nvPr/>
        </p:nvSpPr>
        <p:spPr>
          <a:xfrm>
            <a:off x="4201618" y="3992314"/>
            <a:ext cx="72558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Classical CSA structure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diodes/CSA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PEX and modeling of the input network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Double threshold,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de-offset discriminator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Depth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counter: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9-bits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counters/pixel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Arriving time difference: 10 ns maximum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 Consumption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~7.5 μW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F8A737-2F43-42F1-B14E-60118C7C2657}"/>
              </a:ext>
            </a:extLst>
          </p:cNvPr>
          <p:cNvSpPr txBox="1"/>
          <p:nvPr/>
        </p:nvSpPr>
        <p:spPr>
          <a:xfrm>
            <a:off x="5275129" y="3621337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Analog sum circuit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B4C187-2DE4-4225-BF32-9652F42829F8}"/>
              </a:ext>
            </a:extLst>
          </p:cNvPr>
          <p:cNvSpPr txBox="1"/>
          <p:nvPr/>
        </p:nvSpPr>
        <p:spPr>
          <a:xfrm>
            <a:off x="8441921" y="3645170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CSA input network model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0746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Architecture</a:t>
            </a:r>
            <a:endParaRPr lang="zh-CN" altLang="en-US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4EAFC881-DAA9-4F4B-B72F-C2EF1ED7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1" r="60903" b="-1"/>
          <a:stretch/>
        </p:blipFill>
        <p:spPr>
          <a:xfrm>
            <a:off x="165403" y="1165404"/>
            <a:ext cx="4372407" cy="3534410"/>
          </a:xfrm>
          <a:prstGeom prst="rect">
            <a:avLst/>
          </a:prstGeom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86F01CC9-EAF7-4C9D-8070-D2E450261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37464" b="31005"/>
          <a:stretch/>
        </p:blipFill>
        <p:spPr>
          <a:xfrm>
            <a:off x="4289898" y="1165404"/>
            <a:ext cx="7727004" cy="31456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DD6C23-7F6A-4B13-B110-9E0135AB91B7}"/>
              </a:ext>
            </a:extLst>
          </p:cNvPr>
          <p:cNvSpPr txBox="1"/>
          <p:nvPr/>
        </p:nvSpPr>
        <p:spPr>
          <a:xfrm>
            <a:off x="930583" y="4685550"/>
            <a:ext cx="98318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r>
              <a:rPr lang="fr-FR" altLang="zh-CN" dirty="0"/>
              <a:t>Frame Rate : 200Hz  Count Rate : 10</a:t>
            </a:r>
            <a:r>
              <a:rPr lang="en-US" altLang="zh-CN" baseline="30000" dirty="0"/>
              <a:t>5</a:t>
            </a:r>
            <a:r>
              <a:rPr lang="en-US" altLang="zh-CN" dirty="0"/>
              <a:t> cps/pixel(for 1 super pixel)</a:t>
            </a:r>
            <a:endParaRPr lang="fr-FR" altLang="zh-CN" dirty="0"/>
          </a:p>
          <a:p>
            <a:r>
              <a:rPr lang="fr-FR" altLang="zh-CN" dirty="0"/>
              <a:t>Chip Size : 30 mm</a:t>
            </a:r>
            <a:r>
              <a:rPr lang="en-US" altLang="zh-CN" dirty="0"/>
              <a:t>×</a:t>
            </a:r>
            <a:r>
              <a:rPr lang="fr-FR" altLang="zh-CN" dirty="0"/>
              <a:t>20 mm     Super Pixel Numbers :  256</a:t>
            </a:r>
            <a:r>
              <a:rPr lang="en-US" altLang="zh-CN" dirty="0"/>
              <a:t> × </a:t>
            </a:r>
            <a:r>
              <a:rPr lang="fr-FR" altLang="zh-CN" dirty="0"/>
              <a:t>180</a:t>
            </a:r>
          </a:p>
          <a:p>
            <a:r>
              <a:rPr lang="fr-FR" altLang="zh-CN" dirty="0"/>
              <a:t>Set 256 (each line) as a group, 180 groups in total</a:t>
            </a:r>
          </a:p>
          <a:p>
            <a:r>
              <a:rPr lang="fr-FR" altLang="zh-CN" dirty="0"/>
              <a:t>Module size : 180 mm x 85 mm. Totally includes 5</a:t>
            </a:r>
            <a:r>
              <a:rPr lang="en-US" altLang="zh-CN" dirty="0"/>
              <a:t>×</a:t>
            </a:r>
            <a:r>
              <a:rPr lang="fr-FR" altLang="zh-CN" dirty="0"/>
              <a:t>4 chips for one module</a:t>
            </a:r>
          </a:p>
          <a:p>
            <a:r>
              <a:rPr lang="fr-FR" altLang="zh-CN" dirty="0"/>
              <a:t>Main clk : ~160 MHz, Output data_rate for one module is 5~10 Gb/s</a:t>
            </a:r>
          </a:p>
        </p:txBody>
      </p:sp>
    </p:spTree>
    <p:extLst>
      <p:ext uri="{BB962C8B-B14F-4D97-AF65-F5344CB8AC3E}">
        <p14:creationId xmlns:p14="http://schemas.microsoft.com/office/powerpoint/2010/main" val="2148057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CSA + Analog Sum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665D65-0551-4693-9863-B093438B258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5"/>
          <a:stretch/>
        </p:blipFill>
        <p:spPr bwMode="auto">
          <a:xfrm>
            <a:off x="574536" y="1077708"/>
            <a:ext cx="2738126" cy="245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0DE5BA-3DC8-42B9-A7B9-0AE28B60FC2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33681" y="1077707"/>
            <a:ext cx="2738127" cy="245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6DBBD4-C946-4127-8DAB-7F8CC89CEA50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93" y="1114800"/>
            <a:ext cx="5245251" cy="242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34CB70A-FA01-4DD9-9B8C-FBEC04B9D21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6" y="3854814"/>
            <a:ext cx="4860212" cy="2297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BC14832-AEEE-4E32-9B4E-3767DB989CDB}"/>
              </a:ext>
            </a:extLst>
          </p:cNvPr>
          <p:cNvSpPr txBox="1"/>
          <p:nvPr/>
        </p:nvSpPr>
        <p:spPr>
          <a:xfrm>
            <a:off x="582330" y="3557016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Qin=800e-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transient noise simulation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D152999-8344-4D81-8F92-A8D9409DD26B}"/>
              </a:ext>
            </a:extLst>
          </p:cNvPr>
          <p:cNvSpPr txBox="1"/>
          <p:nvPr/>
        </p:nvSpPr>
        <p:spPr>
          <a:xfrm>
            <a:off x="3405090" y="3539484"/>
            <a:ext cx="3893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Qin=800e-~3000e- Energy Linearity Simulation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BD5420A-B09C-437B-89F3-8FF88C4D5644}"/>
              </a:ext>
            </a:extLst>
          </p:cNvPr>
          <p:cNvSpPr txBox="1"/>
          <p:nvPr/>
        </p:nvSpPr>
        <p:spPr>
          <a:xfrm>
            <a:off x="7838177" y="3539484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S-Curve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4DE63C5-763F-4BD3-9BC8-07435C18356C}"/>
              </a:ext>
            </a:extLst>
          </p:cNvPr>
          <p:cNvSpPr txBox="1"/>
          <p:nvPr/>
        </p:nvSpPr>
        <p:spPr>
          <a:xfrm>
            <a:off x="1391494" y="6157292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Noise and transient 15 corners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1DD9A81-1765-4D6E-98FE-9C1072FED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57692"/>
              </p:ext>
            </p:extLst>
          </p:nvPr>
        </p:nvGraphicFramePr>
        <p:xfrm>
          <a:off x="5970357" y="3899552"/>
          <a:ext cx="5593537" cy="920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343">
                  <a:extLst>
                    <a:ext uri="{9D8B030D-6E8A-4147-A177-3AD203B41FA5}">
                      <a16:colId xmlns:a16="http://schemas.microsoft.com/office/drawing/2014/main" val="2731875883"/>
                    </a:ext>
                  </a:extLst>
                </a:gridCol>
                <a:gridCol w="1830597">
                  <a:extLst>
                    <a:ext uri="{9D8B030D-6E8A-4147-A177-3AD203B41FA5}">
                      <a16:colId xmlns:a16="http://schemas.microsoft.com/office/drawing/2014/main" val="1664209039"/>
                    </a:ext>
                  </a:extLst>
                </a:gridCol>
                <a:gridCol w="1830597">
                  <a:extLst>
                    <a:ext uri="{9D8B030D-6E8A-4147-A177-3AD203B41FA5}">
                      <a16:colId xmlns:a16="http://schemas.microsoft.com/office/drawing/2014/main" val="703120123"/>
                    </a:ext>
                  </a:extLst>
                </a:gridCol>
              </a:tblGrid>
              <a:tr h="306958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Spec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Mean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Std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7004963"/>
                  </a:ext>
                </a:extLst>
              </a:tr>
              <a:tr h="306958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Gain/ (mV/ke-)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81.45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6.43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0079750"/>
                  </a:ext>
                </a:extLst>
              </a:tr>
              <a:tr h="306958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Phase Margin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84.23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2.41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7265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AA28C79-5922-4F15-8174-11AC16F14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010879"/>
              </p:ext>
            </p:extLst>
          </p:nvPr>
        </p:nvGraphicFramePr>
        <p:xfrm>
          <a:off x="5970357" y="5143299"/>
          <a:ext cx="5593537" cy="968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343">
                  <a:extLst>
                    <a:ext uri="{9D8B030D-6E8A-4147-A177-3AD203B41FA5}">
                      <a16:colId xmlns:a16="http://schemas.microsoft.com/office/drawing/2014/main" val="3662103610"/>
                    </a:ext>
                  </a:extLst>
                </a:gridCol>
                <a:gridCol w="1830597">
                  <a:extLst>
                    <a:ext uri="{9D8B030D-6E8A-4147-A177-3AD203B41FA5}">
                      <a16:colId xmlns:a16="http://schemas.microsoft.com/office/drawing/2014/main" val="3200961741"/>
                    </a:ext>
                  </a:extLst>
                </a:gridCol>
                <a:gridCol w="1830597">
                  <a:extLst>
                    <a:ext uri="{9D8B030D-6E8A-4147-A177-3AD203B41FA5}">
                      <a16:colId xmlns:a16="http://schemas.microsoft.com/office/drawing/2014/main" val="3777832321"/>
                    </a:ext>
                  </a:extLst>
                </a:gridCol>
              </a:tblGrid>
              <a:tr h="322766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Spec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Maximum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Minimum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8608885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ENC/e-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32.50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21.53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650552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Baseline/mV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313.88</a:t>
                      </a:r>
                      <a:endParaRPr lang="zh-CN" sz="1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203.87</a:t>
                      </a:r>
                      <a:endParaRPr lang="zh-CN" sz="1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6590412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C55922E1-FCA2-48FC-8CDA-1E38E2F43860}"/>
              </a:ext>
            </a:extLst>
          </p:cNvPr>
          <p:cNvSpPr txBox="1"/>
          <p:nvPr/>
        </p:nvSpPr>
        <p:spPr>
          <a:xfrm>
            <a:off x="7424157" y="6168225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results of gain and noise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84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01973" y="1269060"/>
            <a:ext cx="101880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History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Recent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of 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Specification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 Design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Possibility: From IHEP Side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Photon Source Detector: BPIX and HYLITE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 Detector: </a:t>
            </a:r>
            <a:r>
              <a:rPr lang="en-US" altLang="zh-CN" sz="2200" dirty="0" err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LGAD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Prospect</a:t>
            </a:r>
          </a:p>
        </p:txBody>
      </p:sp>
    </p:spTree>
    <p:extLst>
      <p:ext uri="{BB962C8B-B14F-4D97-AF65-F5344CB8AC3E}">
        <p14:creationId xmlns:p14="http://schemas.microsoft.com/office/powerpoint/2010/main" val="200762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84" y="255960"/>
            <a:ext cx="7854911" cy="781287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Collaboration History</a:t>
            </a:r>
            <a:endParaRPr lang="zh-CN" altLang="en-US" sz="32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D97F28-31E8-47AD-978C-440FBC2FB126}"/>
              </a:ext>
            </a:extLst>
          </p:cNvPr>
          <p:cNvSpPr txBox="1"/>
          <p:nvPr/>
        </p:nvSpPr>
        <p:spPr>
          <a:xfrm>
            <a:off x="641115" y="1069222"/>
            <a:ext cx="109097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long history of communication and collaboration between CPPM and IHEP for about 15 years.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 to the efforts of Pf. Marlon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Barbero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Pf. Patrick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Pangaud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Pf. Wang Zheng and Pf. Wei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Wei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 good relationship has been set up and maintained between the two electronic groups.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ATLAS CPPM / ACC project in 2011: Wei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Wei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Wang Na.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HVCMOS Sensor Design based on LF 150 nm technology in 2019: Zhao Mei.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8D3AF2-08AB-4648-BE85-3ACA86A9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892" y="4090304"/>
            <a:ext cx="1917812" cy="19567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4B9910-96F2-476E-8F65-B8B1519F2DD9}"/>
              </a:ext>
            </a:extLst>
          </p:cNvPr>
          <p:cNvSpPr txBox="1"/>
          <p:nvPr/>
        </p:nvSpPr>
        <p:spPr>
          <a:xfrm>
            <a:off x="993300" y="6076623"/>
            <a:ext cx="360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The FE-TC4 ATLAS full-scale chip,</a:t>
            </a:r>
            <a:r>
              <a:rPr lang="zh-CN" altLang="en-US" dirty="0"/>
              <a:t> </a:t>
            </a:r>
            <a:r>
              <a:rPr lang="en-US" altLang="zh-CN" dirty="0"/>
              <a:t>2011</a:t>
            </a:r>
            <a:endParaRPr lang="zh-CN" altLang="en-US" dirty="0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1F21F487-E9A6-49A6-92C7-DB0C17C5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39" y="4658074"/>
            <a:ext cx="3270370" cy="133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165E2D0-6ECC-46A9-B94A-61949904D3DE}"/>
              </a:ext>
            </a:extLst>
          </p:cNvPr>
          <p:cNvSpPr txBox="1"/>
          <p:nvPr/>
        </p:nvSpPr>
        <p:spPr>
          <a:xfrm>
            <a:off x="4673340" y="6076623"/>
            <a:ext cx="2920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FEC4_P3, 2D Chartered, 2011 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51AE84-3A43-4A89-B3A9-DF63B65A3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744" y="4210748"/>
            <a:ext cx="2600451" cy="172439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831ECBB-105C-4CB7-A1B7-B85BCDA2C95E}"/>
              </a:ext>
            </a:extLst>
          </p:cNvPr>
          <p:cNvSpPr txBox="1"/>
          <p:nvPr/>
        </p:nvSpPr>
        <p:spPr>
          <a:xfrm>
            <a:off x="8278334" y="6047056"/>
            <a:ext cx="2920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LF-</a:t>
            </a:r>
            <a:r>
              <a:rPr lang="en-US" altLang="zh-CN" dirty="0" err="1"/>
              <a:t>Monopix</a:t>
            </a:r>
            <a:r>
              <a:rPr lang="en-US" altLang="zh-CN" dirty="0"/>
              <a:t> TCAD, 2019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135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01973" y="1269060"/>
            <a:ext cx="101880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History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Recent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of ITER XRCS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 Specification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 Design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Possibility: From IHEP Side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Photon Source Detector: BPIX and HYLITE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 Detector: </a:t>
            </a:r>
            <a:r>
              <a:rPr lang="en-US" altLang="zh-CN" sz="2200" dirty="0" err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LGAD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Prospect</a:t>
            </a:r>
          </a:p>
        </p:txBody>
      </p:sp>
    </p:spTree>
    <p:extLst>
      <p:ext uri="{BB962C8B-B14F-4D97-AF65-F5344CB8AC3E}">
        <p14:creationId xmlns:p14="http://schemas.microsoft.com/office/powerpoint/2010/main" val="223554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Recent cooperation: ITER XRCS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9B08D6-2C88-4105-9549-9F3A25B83961}"/>
              </a:ext>
            </a:extLst>
          </p:cNvPr>
          <p:cNvSpPr txBox="1"/>
          <p:nvPr/>
        </p:nvSpPr>
        <p:spPr>
          <a:xfrm>
            <a:off x="837580" y="4546818"/>
            <a:ext cx="2815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ITER: International Thermonuclear Experimental Reactor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D83731-B562-48EF-B021-C016694DA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6" t="25277" r="17396" b="19028"/>
          <a:stretch/>
        </p:blipFill>
        <p:spPr>
          <a:xfrm>
            <a:off x="7466907" y="1111702"/>
            <a:ext cx="3859946" cy="241849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D97F28-31E8-47AD-978C-440FBC2FB126}"/>
              </a:ext>
            </a:extLst>
          </p:cNvPr>
          <p:cNvSpPr txBox="1"/>
          <p:nvPr/>
        </p:nvSpPr>
        <p:spPr>
          <a:xfrm>
            <a:off x="589796" y="1197238"/>
            <a:ext cx="63150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ITER 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Cooperators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CN, EU, IN, JA, KO, RF, US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Diagnose system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Multi-messenger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Visible/UV/X-ray/neutron…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/>
              <a:t>XRCS: X-Ray Crystal Spectrometer</a:t>
            </a:r>
            <a:r>
              <a:rPr lang="en-GB" altLang="zh-CN" sz="2000" b="1" dirty="0"/>
              <a:t>: Temperature and rotate speed of plasma, first wall material…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Pixel Detector design started at 2024.9.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Main contributors: Patrick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Pangaud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Marlon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Barbero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Mujin Li,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Danwei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Xu and Wei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Wei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BA5B0A-2EC9-4764-B1B9-D27184533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907" y="4476603"/>
            <a:ext cx="2371640" cy="15175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8E76096-D3C0-4EC1-B2FF-FB74CEF1F2D2}"/>
              </a:ext>
            </a:extLst>
          </p:cNvPr>
          <p:cNvSpPr txBox="1"/>
          <p:nvPr/>
        </p:nvSpPr>
        <p:spPr>
          <a:xfrm>
            <a:off x="3774700" y="5994156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D-T Fusion Process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48F28C-D303-434E-8AAD-84118DAC48BA}"/>
              </a:ext>
            </a:extLst>
          </p:cNvPr>
          <p:cNvSpPr txBox="1"/>
          <p:nvPr/>
        </p:nvSpPr>
        <p:spPr>
          <a:xfrm>
            <a:off x="7856724" y="3564194"/>
            <a:ext cx="2908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 Location</a:t>
            </a:r>
            <a:endParaRPr lang="zh-CN" altLang="en-US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1DC6F5-AFF6-4A64-8C79-7417620369C5}"/>
              </a:ext>
            </a:extLst>
          </p:cNvPr>
          <p:cNvGrpSpPr/>
          <p:nvPr/>
        </p:nvGrpSpPr>
        <p:grpSpPr>
          <a:xfrm>
            <a:off x="7466907" y="3826133"/>
            <a:ext cx="4031875" cy="2558351"/>
            <a:chOff x="552714" y="1238229"/>
            <a:chExt cx="8392789" cy="484566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8553D6E-2201-46D2-B5CA-A082906A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14" y="1238229"/>
              <a:ext cx="8034900" cy="4845663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54071FD-B015-480B-BE65-6467FC3EC9E8}"/>
                </a:ext>
              </a:extLst>
            </p:cNvPr>
            <p:cNvSpPr/>
            <p:nvPr/>
          </p:nvSpPr>
          <p:spPr>
            <a:xfrm rot="20853465">
              <a:off x="5399957" y="3036599"/>
              <a:ext cx="1237824" cy="2265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97BC345-0F20-453D-91EA-9A1A045F85DA}"/>
                </a:ext>
              </a:extLst>
            </p:cNvPr>
            <p:cNvSpPr/>
            <p:nvPr/>
          </p:nvSpPr>
          <p:spPr>
            <a:xfrm>
              <a:off x="5629166" y="3661060"/>
              <a:ext cx="933667" cy="428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0FD8766-FDDC-4464-AF6E-CC660A25DD19}"/>
                </a:ext>
              </a:extLst>
            </p:cNvPr>
            <p:cNvSpPr txBox="1"/>
            <p:nvPr/>
          </p:nvSpPr>
          <p:spPr>
            <a:xfrm>
              <a:off x="6788902" y="3585418"/>
              <a:ext cx="2156601" cy="122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port plugs</a:t>
              </a:r>
              <a:endParaRPr lang="zh-CN" altLang="en-US" dirty="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ADF67BA-D28A-49CC-89D4-FC98F02F3513}"/>
              </a:ext>
            </a:extLst>
          </p:cNvPr>
          <p:cNvSpPr txBox="1"/>
          <p:nvPr/>
        </p:nvSpPr>
        <p:spPr>
          <a:xfrm>
            <a:off x="385354" y="6337655"/>
            <a:ext cx="507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Ref: Raphael TIEULENT, TWEPP2023, Sardinia Italy, October 2023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16E15C8-51D0-4C8D-A5C0-9B98E7E9B2EA}"/>
              </a:ext>
            </a:extLst>
          </p:cNvPr>
          <p:cNvSpPr txBox="1"/>
          <p:nvPr/>
        </p:nvSpPr>
        <p:spPr>
          <a:xfrm>
            <a:off x="8096538" y="6339178"/>
            <a:ext cx="2908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 Vacuum and Port Plugs</a:t>
            </a:r>
            <a:endParaRPr lang="zh-CN" altLang="en-US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613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84" y="271582"/>
            <a:ext cx="7493758" cy="781287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Specifications of ITER XRCS</a:t>
            </a:r>
            <a:r>
              <a:rPr lang="zh-CN" altLang="en-US" sz="2800" dirty="0"/>
              <a:t> </a:t>
            </a:r>
            <a:r>
              <a:rPr lang="en-US" altLang="zh-CN" sz="2800" dirty="0"/>
              <a:t>Pixel Detector</a:t>
            </a:r>
            <a:endParaRPr lang="zh-CN" altLang="en-US" sz="28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A5A9A9-A0BC-4A72-8195-294899BAA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993216"/>
            <a:ext cx="4824537" cy="2577334"/>
          </a:xfrm>
          <a:prstGeom prst="rect">
            <a:avLst/>
          </a:prstGeom>
        </p:spPr>
      </p:pic>
      <p:graphicFrame>
        <p:nvGraphicFramePr>
          <p:cNvPr id="15" name="表格 8">
            <a:extLst>
              <a:ext uri="{FF2B5EF4-FFF2-40B4-BE49-F238E27FC236}">
                <a16:creationId xmlns:a16="http://schemas.microsoft.com/office/drawing/2014/main" id="{B1EB2663-0362-49AD-BDD8-EF5235EC6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302845"/>
              </p:ext>
            </p:extLst>
          </p:nvPr>
        </p:nvGraphicFramePr>
        <p:xfrm>
          <a:off x="839416" y="5010796"/>
          <a:ext cx="10369152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2592288">
                  <a:extLst>
                    <a:ext uri="{9D8B030D-6E8A-4147-A177-3AD203B41FA5}">
                      <a16:colId xmlns:a16="http://schemas.microsoft.com/office/drawing/2014/main" val="122989673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92165163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10660061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85099889"/>
                    </a:ext>
                  </a:extLst>
                </a:gridCol>
              </a:tblGrid>
              <a:tr h="363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Sub-system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XRCS Core</a:t>
                      </a:r>
                      <a:endParaRPr lang="zh-CN" altLang="en-US" sz="18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XRCS Survey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XRCS Edge</a:t>
                      </a:r>
                      <a:endParaRPr lang="zh-CN" altLang="en-US" sz="18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96165"/>
                  </a:ext>
                </a:extLst>
              </a:tr>
              <a:tr h="363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Wavelength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(Å)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2.555 (</a:t>
                      </a:r>
                      <a:r>
                        <a:rPr lang="fi-FI" sz="1800" kern="12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4.852keV</a:t>
                      </a:r>
                      <a: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b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</a:br>
                      <a: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2.189 (</a:t>
                      </a:r>
                      <a:r>
                        <a:rPr lang="fi-FI" sz="1800" kern="12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5.663keV</a:t>
                      </a:r>
                      <a: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b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</a:br>
                      <a: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1.354 (</a:t>
                      </a:r>
                      <a:r>
                        <a:rPr lang="fi-FI" sz="1800" kern="12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9.156keV</a:t>
                      </a:r>
                      <a:r>
                        <a:rPr lang="fi-FI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1-100</a:t>
                      </a:r>
                    </a:p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CN" sz="18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0.12keV - 12keV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3.97 (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3.12keV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3.73 (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3.32keV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030049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79CDA52D-12FA-4870-9186-93E3A453BBCF}"/>
              </a:ext>
            </a:extLst>
          </p:cNvPr>
          <p:cNvSpPr txBox="1"/>
          <p:nvPr/>
        </p:nvSpPr>
        <p:spPr>
          <a:xfrm>
            <a:off x="5698343" y="1117142"/>
            <a:ext cx="6039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XRCS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Core/Edge/Survey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 Detection Energy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Core &amp; Edge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Single-photon resolution @ 3 keV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 Panel Neutron Flux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s·cm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Separated front-end and back-end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Panel Size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 mm × 85 mm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Vacuum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UHV (10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-5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~10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-6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pa)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Magnet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 T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Run-time control latency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&lt;10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Maximum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Counting Rate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counts/s/mm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C92953-93B3-47E6-BA7F-08009509B873}"/>
              </a:ext>
            </a:extLst>
          </p:cNvPr>
          <p:cNvSpPr txBox="1"/>
          <p:nvPr/>
        </p:nvSpPr>
        <p:spPr>
          <a:xfrm>
            <a:off x="805024" y="3783913"/>
            <a:ext cx="48933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0" dirty="0">
                <a:solidFill>
                  <a:srgbClr val="FF0000"/>
                </a:solidFill>
                <a:effectLst/>
                <a:latin typeface="Arial-BoldMT"/>
              </a:rPr>
              <a:t>Red, </a:t>
            </a:r>
            <a:r>
              <a:rPr lang="en-US" altLang="zh-CN" sz="1400" b="1" i="0" dirty="0">
                <a:solidFill>
                  <a:srgbClr val="00B050"/>
                </a:solidFill>
                <a:effectLst/>
                <a:latin typeface="Arial-BoldMT"/>
              </a:rPr>
              <a:t>Green-1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and </a:t>
            </a:r>
            <a:r>
              <a:rPr lang="en-US" altLang="zh-CN" sz="1400" b="1" i="0" dirty="0">
                <a:solidFill>
                  <a:srgbClr val="CC66FF"/>
                </a:solidFill>
                <a:effectLst/>
                <a:latin typeface="Arial-BoldMT"/>
              </a:rPr>
              <a:t>Magenta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Sights: Xe</a:t>
            </a:r>
            <a:r>
              <a:rPr lang="en-US" altLang="zh-CN" sz="900" b="0" i="0" dirty="0">
                <a:solidFill>
                  <a:srgbClr val="000000"/>
                </a:solidFill>
                <a:effectLst/>
                <a:latin typeface="ArialMT"/>
              </a:rPr>
              <a:t>44+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(</a:t>
            </a:r>
            <a:r>
              <a:rPr lang="en-US" altLang="zh-CN" sz="1400" b="1" i="0" dirty="0">
                <a:solidFill>
                  <a:srgbClr val="000000"/>
                </a:solidFill>
                <a:effectLst/>
                <a:latin typeface="Arial-BoldMT"/>
              </a:rPr>
              <a:t>2.5525Å)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and </a:t>
            </a:r>
            <a:r>
              <a:rPr lang="en-US" altLang="zh-CN" sz="1400" b="1" i="0" dirty="0">
                <a:solidFill>
                  <a:srgbClr val="000000"/>
                </a:solidFill>
                <a:effectLst/>
                <a:latin typeface="Arial-BoldMT"/>
              </a:rPr>
              <a:t>Xe</a:t>
            </a:r>
            <a:r>
              <a:rPr lang="en-US" altLang="zh-CN" sz="900" b="1" i="0" dirty="0">
                <a:solidFill>
                  <a:srgbClr val="000000"/>
                </a:solidFill>
                <a:effectLst/>
                <a:latin typeface="Arial-BoldMT"/>
              </a:rPr>
              <a:t>47+ </a:t>
            </a:r>
            <a:r>
              <a:rPr lang="en-US" altLang="zh-CN" sz="1400" b="1" i="0" dirty="0">
                <a:solidFill>
                  <a:srgbClr val="000000"/>
                </a:solidFill>
                <a:effectLst/>
                <a:latin typeface="Arial-BoldMT"/>
              </a:rPr>
              <a:t>(2.5572Å)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from 0a to 0.85a</a:t>
            </a:r>
            <a:b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</a:br>
            <a:r>
              <a:rPr lang="en-US" altLang="zh-CN" sz="1400" b="1" i="0" dirty="0">
                <a:solidFill>
                  <a:srgbClr val="0070C0"/>
                </a:solidFill>
                <a:effectLst/>
                <a:latin typeface="Arial-BoldMT"/>
              </a:rPr>
              <a:t>Blue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and </a:t>
            </a:r>
            <a:r>
              <a:rPr lang="en-US" altLang="zh-CN" sz="1400" b="1" i="0" dirty="0">
                <a:solidFill>
                  <a:srgbClr val="FFC000"/>
                </a:solidFill>
                <a:effectLst/>
                <a:latin typeface="Arial-BoldMT"/>
              </a:rPr>
              <a:t>Yellow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sights: Xe</a:t>
            </a:r>
            <a:r>
              <a:rPr lang="en-US" altLang="zh-CN" sz="900" b="0" i="0" dirty="0">
                <a:solidFill>
                  <a:srgbClr val="000000"/>
                </a:solidFill>
                <a:effectLst/>
                <a:latin typeface="ArialMT"/>
              </a:rPr>
              <a:t>51+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2.1899Å for 0~0.55a</a:t>
            </a:r>
            <a:b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</a:br>
            <a:r>
              <a:rPr lang="en-US" altLang="zh-CN" sz="1400" b="1" i="0" dirty="0">
                <a:solidFill>
                  <a:srgbClr val="00B050"/>
                </a:solidFill>
                <a:effectLst/>
                <a:latin typeface="Arial-BoldMT"/>
              </a:rPr>
              <a:t>Green-2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View: W</a:t>
            </a:r>
            <a:r>
              <a:rPr lang="en-US" altLang="zh-CN" sz="900" b="0" i="0" dirty="0">
                <a:solidFill>
                  <a:srgbClr val="000000"/>
                </a:solidFill>
                <a:effectLst/>
                <a:latin typeface="ArialMT"/>
              </a:rPr>
              <a:t>64+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MT"/>
              </a:rPr>
              <a:t>(1.354Å) passing through plasma center</a:t>
            </a:r>
            <a:r>
              <a:rPr lang="en-US" altLang="zh-CN" sz="1400" dirty="0"/>
              <a:t> </a:t>
            </a:r>
            <a:br>
              <a:rPr lang="en-US" altLang="zh-CN" sz="1400" dirty="0"/>
            </a:br>
            <a:endParaRPr lang="zh-CN" altLang="en-US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986C76-C4FE-4D52-8F3F-1CFC05F7D3B5}"/>
              </a:ext>
            </a:extLst>
          </p:cNvPr>
          <p:cNvSpPr txBox="1"/>
          <p:nvPr/>
        </p:nvSpPr>
        <p:spPr>
          <a:xfrm>
            <a:off x="669695" y="6257291"/>
            <a:ext cx="778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Ref: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Zhifeng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Cheng, ITER Spectroscopic Diagnostics and Atomic Data Needs, 2023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Vienna</a:t>
            </a:r>
          </a:p>
        </p:txBody>
      </p:sp>
    </p:spTree>
    <p:extLst>
      <p:ext uri="{BB962C8B-B14F-4D97-AF65-F5344CB8AC3E}">
        <p14:creationId xmlns:p14="http://schemas.microsoft.com/office/powerpoint/2010/main" val="302034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Architecture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B59BAA-D45C-4512-A7EA-6248B947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928" y="981773"/>
            <a:ext cx="6163586" cy="178675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9C01DC-4E60-4CDA-A106-C5AC3B22419D}"/>
              </a:ext>
            </a:extLst>
          </p:cNvPr>
          <p:cNvSpPr txBox="1"/>
          <p:nvPr/>
        </p:nvSpPr>
        <p:spPr>
          <a:xfrm>
            <a:off x="8746697" y="6100991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Pixels Scale Illustration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8472C55-015F-4AA5-8A7E-36F394C2CF56}"/>
              </a:ext>
            </a:extLst>
          </p:cNvPr>
          <p:cNvSpPr txBox="1"/>
          <p:nvPr/>
        </p:nvSpPr>
        <p:spPr>
          <a:xfrm>
            <a:off x="5739549" y="5378658"/>
            <a:ext cx="27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CIS Process Cross Section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126076-0B00-4975-8868-413437D4E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297" y="3687125"/>
            <a:ext cx="3622766" cy="156754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87B2A79-5A9A-4936-96EF-0F8CB20C7D84}"/>
              </a:ext>
            </a:extLst>
          </p:cNvPr>
          <p:cNvSpPr txBox="1"/>
          <p:nvPr/>
        </p:nvSpPr>
        <p:spPr>
          <a:xfrm>
            <a:off x="7500226" y="2728843"/>
            <a:ext cx="235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Stitching Structure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7E13F6-F658-49F0-8E11-C18878EF9C6C}"/>
              </a:ext>
            </a:extLst>
          </p:cNvPr>
          <p:cNvSpPr/>
          <p:nvPr/>
        </p:nvSpPr>
        <p:spPr>
          <a:xfrm>
            <a:off x="537204" y="1115403"/>
            <a:ext cx="52975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Mujin Li, Wei Wei, Patrick Pangaud, 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it-IT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Marlon Barbero, Danwei Xu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Single-photon resolution @ 3keV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MAPS + photon-counting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1600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 1 fF / diode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of threshold: 1.5 keV -&gt; ENC &lt; 40 e-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Large-area panel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less dead zone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Stitching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Pixel Size: 100 μm × 100 μm 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Physical pixel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 μm × 25 μm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diodes per pixel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flux of neutron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Double threshold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reject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neutron hits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Latency: &lt; 10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Frame rate&gt;100 Hz -&gt; 200 Hz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Two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Counters/pixel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ping-pang</a:t>
            </a:r>
          </a:p>
        </p:txBody>
      </p:sp>
      <p:pic>
        <p:nvPicPr>
          <p:cNvPr id="14" name="Image 8">
            <a:extLst>
              <a:ext uri="{FF2B5EF4-FFF2-40B4-BE49-F238E27FC236}">
                <a16:creationId xmlns:a16="http://schemas.microsoft.com/office/drawing/2014/main" id="{B1CE99E9-ACCB-4BE4-BC24-A01B17295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8" t="3873" r="10023" b="10635"/>
          <a:stretch/>
        </p:blipFill>
        <p:spPr>
          <a:xfrm>
            <a:off x="8823377" y="3114171"/>
            <a:ext cx="2636472" cy="2641180"/>
          </a:xfrm>
          <a:prstGeom prst="rect">
            <a:avLst/>
          </a:prstGeom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B4CA8347-4A71-4408-9D9F-ABF761A73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1" r="53704" b="3015"/>
          <a:stretch/>
        </p:blipFill>
        <p:spPr>
          <a:xfrm>
            <a:off x="8387506" y="5661607"/>
            <a:ext cx="3508213" cy="5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21st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FCPPN/L 2025 - Qingdao, China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84" y="259001"/>
            <a:ext cx="7493758" cy="781287"/>
          </a:xfrm>
        </p:spPr>
        <p:txBody>
          <a:bodyPr>
            <a:normAutofit/>
          </a:bodyPr>
          <a:lstStyle/>
          <a:p>
            <a:r>
              <a:rPr lang="en-US" altLang="zh-CN" dirty="0"/>
              <a:t>CSA + Analog Sum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FBB12B-8068-4DDC-A6DE-7E05784CDE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4" y="1094815"/>
            <a:ext cx="4650647" cy="48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ED16D7-0DC1-4809-B881-7B350D3DF5A8}"/>
              </a:ext>
            </a:extLst>
          </p:cNvPr>
          <p:cNvSpPr txBox="1"/>
          <p:nvPr/>
        </p:nvSpPr>
        <p:spPr>
          <a:xfrm>
            <a:off x="1430857" y="6086478"/>
            <a:ext cx="290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Analog Sum Scheme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BB677BD-9CC9-4649-ABF9-4CC17807B283}"/>
              </a:ext>
            </a:extLst>
          </p:cNvPr>
          <p:cNvSpPr/>
          <p:nvPr/>
        </p:nvSpPr>
        <p:spPr>
          <a:xfrm>
            <a:off x="5324647" y="985198"/>
            <a:ext cx="656255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Classical CSA structure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diodes/CSA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PEX and modeling of the input network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Double threshold,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de-offset discriminator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Depth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counter: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9-bits (10-bits with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ovf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bit)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counters/pixel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Arriving time difference: 10 ns maximum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 Consumption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~7.5 μW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ENC: &lt; 33 e-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AD87A38-37A8-4EEB-B277-5DF0EE0914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78" y="3798452"/>
            <a:ext cx="5243639" cy="2297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E7951F9-35B1-45D9-B7F2-579C93025FD8}"/>
              </a:ext>
            </a:extLst>
          </p:cNvPr>
          <p:cNvSpPr txBox="1"/>
          <p:nvPr/>
        </p:nvSpPr>
        <p:spPr>
          <a:xfrm>
            <a:off x="6985943" y="6076608"/>
            <a:ext cx="3557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Noise and Transient Simulations of 15 corners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60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4434</TotalTime>
  <Words>2123</Words>
  <Application>Microsoft Office PowerPoint</Application>
  <PresentationFormat>宽屏</PresentationFormat>
  <Paragraphs>435</Paragraphs>
  <Slides>27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Arial-BoldMT</vt:lpstr>
      <vt:lpstr>ArialMT</vt:lpstr>
      <vt:lpstr>等线</vt:lpstr>
      <vt:lpstr>微软雅黑</vt:lpstr>
      <vt:lpstr>Arial</vt:lpstr>
      <vt:lpstr>Calibri</vt:lpstr>
      <vt:lpstr>Calibri Light</vt:lpstr>
      <vt:lpstr>Wingdings</vt:lpstr>
      <vt:lpstr>Office 主题​​</vt:lpstr>
      <vt:lpstr>Development of Pixel Detectors and ASICs collaboration between CPPM &amp; IHEP</vt:lpstr>
      <vt:lpstr>Outline</vt:lpstr>
      <vt:lpstr>Outline</vt:lpstr>
      <vt:lpstr>Collaboration History</vt:lpstr>
      <vt:lpstr>Outline</vt:lpstr>
      <vt:lpstr>Recent cooperation: ITER XRCS</vt:lpstr>
      <vt:lpstr>Specifications of ITER XRCS Pixel Detector</vt:lpstr>
      <vt:lpstr>Architecture</vt:lpstr>
      <vt:lpstr>CSA + Analog Sum</vt:lpstr>
      <vt:lpstr>ALPIDE-like front-end + Digital Sum</vt:lpstr>
      <vt:lpstr>ALPIDE-like front-end + Digital Sum</vt:lpstr>
      <vt:lpstr>Outline</vt:lpstr>
      <vt:lpstr>Pixel Detector in EPDEG, IHEP</vt:lpstr>
      <vt:lpstr>Light Source Detector: BPIX</vt:lpstr>
      <vt:lpstr>Light Source Detector: HYLITE</vt:lpstr>
      <vt:lpstr>HEP: LGAD</vt:lpstr>
      <vt:lpstr>HEP: TaichuPix</vt:lpstr>
      <vt:lpstr>Outline</vt:lpstr>
      <vt:lpstr>Prospect</vt:lpstr>
      <vt:lpstr>PowerPoint 演示文稿</vt:lpstr>
      <vt:lpstr>PowerPoint 演示文稿</vt:lpstr>
      <vt:lpstr>ITER Neutron Flux</vt:lpstr>
      <vt:lpstr>ITER and Diagnose System</vt:lpstr>
      <vt:lpstr>CSA-Pixel Structure</vt:lpstr>
      <vt:lpstr>CSA + Analog Sum</vt:lpstr>
      <vt:lpstr>Architecture</vt:lpstr>
      <vt:lpstr>CSA + Analog 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Jingzhe</dc:creator>
  <cp:lastModifiedBy>Jingzhe Li</cp:lastModifiedBy>
  <cp:revision>798</cp:revision>
  <dcterms:created xsi:type="dcterms:W3CDTF">2021-08-26T05:40:43Z</dcterms:created>
  <dcterms:modified xsi:type="dcterms:W3CDTF">2025-07-20T15:44:42Z</dcterms:modified>
</cp:coreProperties>
</file>