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0" r:id="rId2"/>
  </p:sldMasterIdLst>
  <p:notesMasterIdLst>
    <p:notesMasterId r:id="rId16"/>
  </p:notesMasterIdLst>
  <p:handoutMasterIdLst>
    <p:handoutMasterId r:id="rId17"/>
  </p:handoutMasterIdLst>
  <p:sldIdLst>
    <p:sldId id="406" r:id="rId3"/>
    <p:sldId id="400" r:id="rId4"/>
    <p:sldId id="438" r:id="rId5"/>
    <p:sldId id="434" r:id="rId6"/>
    <p:sldId id="437" r:id="rId7"/>
    <p:sldId id="436" r:id="rId8"/>
    <p:sldId id="420" r:id="rId9"/>
    <p:sldId id="430" r:id="rId10"/>
    <p:sldId id="432" r:id="rId11"/>
    <p:sldId id="313" r:id="rId12"/>
    <p:sldId id="442" r:id="rId13"/>
    <p:sldId id="440" r:id="rId14"/>
    <p:sldId id="44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ois Richard" initials="FR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C92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3" autoAdjust="0"/>
    <p:restoredTop sz="92386" autoAdjust="0"/>
  </p:normalViewPr>
  <p:slideViewPr>
    <p:cSldViewPr snapToGrid="0">
      <p:cViewPr varScale="1">
        <p:scale>
          <a:sx n="66" d="100"/>
          <a:sy n="66" d="100"/>
        </p:scale>
        <p:origin x="77" y="27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86" y="1435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-2290" y="-91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0AD5A-0816-474A-8F84-24A93FFA0DFF}" type="datetimeFigureOut">
              <a:rPr lang="fr-FR" smtClean="0"/>
              <a:t>21/07/2025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B2476-472D-4676-82E9-92B12DAE45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492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6D2F6-90FE-41C9-9CF3-FEACFBFD6A8A}" type="datetimeFigureOut">
              <a:rPr lang="en-GB" smtClean="0"/>
              <a:t>21/07/2025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FFAB0-7E94-4E93-9125-A43D6D89BC6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071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FFAB0-7E94-4E93-9125-A43D6D89BC6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250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FFAB0-7E94-4E93-9125-A43D6D89BC6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844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FFAB0-7E94-4E93-9125-A43D6D89BC6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042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, correct animation,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FFAB0-7E94-4E93-9125-A43D6D89BC6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1004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correct animation,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FFAB0-7E94-4E93-9125-A43D6D89BC6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810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•	[16] “Performance of the CMS electromagnetic calorimeter in pp collisions at √s = 13 </a:t>
            </a:r>
            <a:r>
              <a:rPr lang="en-US" dirty="0" err="1" smtClean="0"/>
              <a:t>TeV</a:t>
            </a:r>
            <a:r>
              <a:rPr lang="en-US" dirty="0" smtClean="0"/>
              <a:t>”, CMS Collaboration, JINST 19 (2024) P09004</a:t>
            </a:r>
          </a:p>
          <a:p>
            <a:endParaRPr lang="en-US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FFAB0-7E94-4E93-9125-A43D6D89BC6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888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FFAB0-7E94-4E93-9125-A43D6D89BC6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854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FFAB0-7E94-4E93-9125-A43D6D89BC6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825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FFAB0-7E94-4E93-9125-A43D6D89BC6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282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FFAB0-7E94-4E93-9125-A43D6D89BC6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281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 animation, replace with publishe</a:t>
            </a:r>
            <a:r>
              <a:rPr lang="en-US" baseline="0" dirty="0" smtClean="0"/>
              <a:t>d versions and ATLAS published reference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FFAB0-7E94-4E93-9125-A43D6D89BC6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379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J. Ellis, H.-J. He, and R.-Q. Xiao, “Probing neutral triple gauge couplings at the LHC and</a:t>
            </a:r>
          </a:p>
          <a:p>
            <a:r>
              <a:rPr lang="en-US" dirty="0" smtClean="0"/>
              <a:t>267 future hadron colliders”, Phys. Rev. D 107 (2023), no. 3, 035005,</a:t>
            </a:r>
          </a:p>
          <a:p>
            <a:r>
              <a:rPr lang="en-US" dirty="0" smtClean="0"/>
              <a:t>268 doi:10.1103/PhysRevD.107.035005, arXiv:2206.11676.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FFAB0-7E94-4E93-9125-A43D6D89BC6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243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FFAB0-7E94-4E93-9125-A43D6D89BC6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329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3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3" y="360204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11/03/2016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820899" y="6356361"/>
            <a:ext cx="4669971" cy="365125"/>
          </a:xfrm>
        </p:spPr>
        <p:txBody>
          <a:bodyPr/>
          <a:lstStyle/>
          <a:p>
            <a:r>
              <a:rPr lang="nl-NL" dirty="0" smtClean="0"/>
              <a:t>S. GASCON-SHOTKIN  Les Rencontres de </a:t>
            </a:r>
            <a:r>
              <a:rPr lang="nl-NL" dirty="0" err="1" smtClean="0"/>
              <a:t>physique</a:t>
            </a:r>
            <a:r>
              <a:rPr lang="nl-NL" dirty="0" smtClean="0"/>
              <a:t> de la </a:t>
            </a:r>
            <a:r>
              <a:rPr lang="nl-NL" dirty="0" err="1" smtClean="0"/>
              <a:t>Vallee</a:t>
            </a:r>
            <a:r>
              <a:rPr lang="nl-NL" dirty="0" smtClean="0"/>
              <a:t> </a:t>
            </a:r>
            <a:r>
              <a:rPr lang="nl-NL" dirty="0" err="1" smtClean="0"/>
              <a:t>d’Aoste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968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C8B1-B8E5-4FBE-B394-B1AEA705DF8D}" type="datetime1">
              <a:rPr lang="en-GB" smtClean="0"/>
              <a:t>21/07/2025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991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7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7"/>
            <a:ext cx="7734299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E8BFF-0959-4D6C-B2EF-FDB3ABDF8CE4}" type="datetime1">
              <a:rPr lang="en-GB" smtClean="0"/>
              <a:t>21/07/2025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615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Da-Wei Fu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Footer Placeholder 4"/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solidFill>
                      <a:srgbClr val="8B0012"/>
                    </a:solidFill>
                  </a:rPr>
                  <a:t>Study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solidFill>
                              <a:srgbClr val="8B001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mtClean="0">
                            <a:solidFill>
                              <a:srgbClr val="8B0012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altLang="zh-CN" i="1" smtClean="0">
                            <a:solidFill>
                              <a:srgbClr val="8B001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i="1" smtClean="0">
                        <a:solidFill>
                          <a:srgbClr val="8B001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i="1" smtClean="0">
                        <a:solidFill>
                          <a:srgbClr val="8B001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 smtClean="0">
                        <a:solidFill>
                          <a:srgbClr val="8B0012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zh-CN" altLang="en-US" dirty="0">
                  <a:solidFill>
                    <a:srgbClr val="8B0012"/>
                  </a:solidFill>
                </a:endParaRPr>
              </a:p>
            </p:txBody>
          </p:sp>
        </mc:Choice>
        <mc:Fallback xmlns="">
          <p:sp>
            <p:nvSpPr>
              <p:cNvPr id="5" name="Footer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E752-80B8-4C92-B871-D90B2CDA464A}" type="slidenum">
              <a:rPr lang="zh-CN" altLang="en-US" smtClean="0"/>
              <a:t>‹N°›</a:t>
            </a:fld>
            <a:endParaRPr lang="zh-CN" alt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B281765-0A04-459F-9768-8D2B9114DF18}"/>
              </a:ext>
            </a:extLst>
          </p:cNvPr>
          <p:cNvSpPr txBox="1">
            <a:spLocks/>
          </p:cNvSpPr>
          <p:nvPr userDrawn="1"/>
        </p:nvSpPr>
        <p:spPr>
          <a:xfrm>
            <a:off x="1" y="2"/>
            <a:ext cx="12192001" cy="927829"/>
          </a:xfrm>
          <a:prstGeom prst="rect">
            <a:avLst/>
          </a:prstGeom>
          <a:solidFill>
            <a:srgbClr val="8B001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493AF70-69A1-41FE-A2B2-713BE88AC6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7" y="57426"/>
            <a:ext cx="3848100" cy="81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84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Da-Wei Fu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E752-80B8-4C92-B871-D90B2CDA464A}" type="slidenum">
              <a:rPr lang="zh-CN" altLang="en-US" smtClean="0"/>
              <a:t>‹N°›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B216FAD-60A5-4C73-BC54-D12276FBBC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170" y="85881"/>
            <a:ext cx="3587261" cy="75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30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Da-Wei Fu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E752-80B8-4C92-B871-D90B2CDA464A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17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altLang="zh-CN"/>
              <a:t>Da-Wei Fu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Footer Placeholder 5"/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Study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Footer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E752-80B8-4C92-B871-D90B2CDA464A}" type="slidenum">
              <a:rPr lang="zh-CN" altLang="en-US" smtClean="0"/>
              <a:pPr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85754490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Da-Wei Fu</a:t>
            </a:r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E752-80B8-4C92-B871-D90B2CDA464A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056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Da-Wei Fu</a:t>
            </a:r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E752-80B8-4C92-B871-D90B2CDA464A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1340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Da-Wei Fu</a:t>
            </a:r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E752-80B8-4C92-B871-D90B2CDA464A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003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Da-Wei Fu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E752-80B8-4C92-B871-D90B2CDA464A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294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387F-FC61-418B-A55D-B926B60270EA}" type="datetime1">
              <a:rPr lang="en-GB" smtClean="0"/>
              <a:t>21/07/2025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9060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Da-Wei Fu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E752-80B8-4C92-B871-D90B2CDA464A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80701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altLang="zh-CN"/>
              <a:t>Da-Wei Fu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Footer Placeholder 4"/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Study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Footer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E752-80B8-4C92-B871-D90B2CDA464A}" type="slidenum">
              <a:rPr lang="zh-CN" altLang="en-US" smtClean="0"/>
              <a:pPr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02707459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altLang="zh-CN"/>
              <a:t>Da-Wei Fu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Footer Placeholder 4"/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Study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Footer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E752-80B8-4C92-B871-D90B2CDA464A}" type="slidenum">
              <a:rPr lang="zh-CN" altLang="en-US" smtClean="0"/>
              <a:pPr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59620739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12D9-7EA0-4E50-AE8D-82D2F662D210}" type="datetime1">
              <a:rPr lang="en-GB" smtClean="0"/>
              <a:t>21/07/2025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220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6A47-7E7F-463A-8D8A-13DF6A9E4D80}" type="datetime1">
              <a:rPr lang="en-GB" smtClean="0"/>
              <a:t>21/07/2025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595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91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6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B2A7-A88B-4FD3-8A5F-91F77016A80A}" type="datetime1">
              <a:rPr lang="en-GB" smtClean="0"/>
              <a:t>21/07/2025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743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7CE3-CFDE-43F2-A5A8-6A7530A1BA6C}" type="datetime1">
              <a:rPr lang="en-GB" smtClean="0"/>
              <a:t>21/07/2025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681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65690-9102-4C66-9F30-02345EFA8F96}" type="datetime1">
              <a:rPr lang="en-GB" smtClean="0"/>
              <a:t>21/07/2025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238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3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0331-3957-400A-A439-6BAE15BE238A}" type="datetime1">
              <a:rPr lang="en-GB" smtClean="0"/>
              <a:t>21/07/2025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140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3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49635-C6F9-40C9-A19A-EE90661253D9}" type="datetime1">
              <a:rPr lang="en-GB" smtClean="0"/>
              <a:t>21/07/2025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17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3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3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2" y="635636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AD095-515A-4F7B-9471-E63BE18AB8CA}" type="datetime1">
              <a:rPr lang="en-GB" smtClean="0"/>
              <a:t>21/07/2025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3" y="635636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6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360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altLang="zh-CN"/>
              <a:t>Da-Wei Fu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Footer Placeholder 4"/>
              <p:cNvSpPr>
                <a:spLocks noGrp="1"/>
              </p:cNvSpPr>
              <p:nvPr>
                <p:ph type="ftr" sz="quarter" idx="3"/>
              </p:nvPr>
            </p:nvSpPr>
            <p:spPr>
              <a:xfrm>
                <a:off x="4038600" y="6356350"/>
                <a:ext cx="4114800" cy="365125"/>
              </a:xfrm>
              <a:prstGeom prst="rect">
                <a:avLst/>
              </a:prstGeom>
            </p:spPr>
            <p:txBody>
              <a:bodyPr vert="horz" lIns="91440" tIns="45720" rIns="91440" bIns="45720" rtlCol="0" anchor="ctr"/>
              <a:lstStyle>
                <a:lvl1pPr algn="ctr">
                  <a:defRPr sz="1200">
                    <a:solidFill>
                      <a:schemeClr val="tx1">
                        <a:tint val="75000"/>
                      </a:schemeClr>
                    </a:solidFill>
                  </a:defRPr>
                </a:lvl1pPr>
              </a:lstStyle>
              <a:p>
                <a:r>
                  <a:rPr lang="en-US" altLang="zh-CN" dirty="0"/>
                  <a:t>Study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Footer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ftr" sz="quarter" idx="3"/>
              </p:nvPr>
            </p:nvSpPr>
            <p:spPr>
              <a:xfrm>
                <a:off x="4038600" y="6356350"/>
                <a:ext cx="4114800" cy="36512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1E752-80B8-4C92-B871-D90B2CDA464A}" type="slidenum">
              <a:rPr lang="zh-CN" altLang="en-US" smtClean="0"/>
              <a:pPr/>
              <a:t>‹N°›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98C59F5-D25B-4006-BB97-0651D609CCB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823" y="57151"/>
            <a:ext cx="3953605" cy="83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577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emf"/><Relationship Id="rId5" Type="http://schemas.openxmlformats.org/officeDocument/2006/relationships/image" Target="../media/image4.png"/><Relationship Id="rId10" Type="http://schemas.openxmlformats.org/officeDocument/2006/relationships/image" Target="../media/image11.emf"/><Relationship Id="rId4" Type="http://schemas.openxmlformats.org/officeDocument/2006/relationships/image" Target="../media/image3.png"/><Relationship Id="rId9" Type="http://schemas.openxmlformats.org/officeDocument/2006/relationships/image" Target="../media/image10.emf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emf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emf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17.jpe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11" Type="http://schemas.openxmlformats.org/officeDocument/2006/relationships/image" Target="../media/image16.png"/><Relationship Id="rId5" Type="http://schemas.openxmlformats.org/officeDocument/2006/relationships/image" Target="../media/image44.wmf"/><Relationship Id="rId10" Type="http://schemas.openxmlformats.org/officeDocument/2006/relationships/image" Target="../media/image49.png"/><Relationship Id="rId4" Type="http://schemas.openxmlformats.org/officeDocument/2006/relationships/image" Target="../media/image3.png"/><Relationship Id="rId9" Type="http://schemas.openxmlformats.org/officeDocument/2006/relationships/image" Target="../media/image48.png"/><Relationship Id="rId1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58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microsoft.com/office/2007/relationships/hdphoto" Target="../media/hdphoto1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png"/><Relationship Id="rId11" Type="http://schemas.openxmlformats.org/officeDocument/2006/relationships/image" Target="../media/image17.jpeg"/><Relationship Id="rId5" Type="http://schemas.openxmlformats.org/officeDocument/2006/relationships/image" Target="../media/image53.png"/><Relationship Id="rId10" Type="http://schemas.openxmlformats.org/officeDocument/2006/relationships/image" Target="../media/image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emf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0.emf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image" Target="../media/image21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7.jpeg"/><Relationship Id="rId4" Type="http://schemas.openxmlformats.org/officeDocument/2006/relationships/image" Target="../media/image2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microsoft.com/office/2007/relationships/hdphoto" Target="../media/hdphoto1.wdp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7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3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5.png"/><Relationship Id="rId5" Type="http://schemas.openxmlformats.org/officeDocument/2006/relationships/image" Target="../media/image17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8.png"/><Relationship Id="rId4" Type="http://schemas.openxmlformats.org/officeDocument/2006/relationships/image" Target="../media/image3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30621" y="3823279"/>
            <a:ext cx="11561379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Suzanne GASCON-SHOTKIN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IP2I </a:t>
            </a:r>
            <a:r>
              <a:rPr kumimoji="0" lang="fr-FR" sz="32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Lyon (IN2P3-CNRS)/Université Claude Bernard Lyon </a:t>
            </a:r>
            <a:r>
              <a:rPr kumimoji="0" lang="fr-FR" sz="32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fr-FR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Claude CHARLOT (LLR Palaiseau), Guoming </a:t>
            </a:r>
            <a:r>
              <a:rPr lang="fr-FR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CHEN (</a:t>
            </a:r>
            <a:r>
              <a:rPr lang="fr-FR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IHEP/CAS Beijing), </a:t>
            </a:r>
            <a:r>
              <a:rPr lang="fr-FR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Junquan</a:t>
            </a:r>
            <a:r>
              <a:rPr lang="fr-FR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TAO (IHEP/CAS Beijing), Qiang LI (PKU) </a:t>
            </a:r>
            <a:endParaRPr kumimoji="0" lang="fr-FR" sz="3200" b="1" i="0" u="none" strike="noStrike" kern="1200" cap="none" spc="0" normalizeH="0" baseline="0" noProof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15315" y="5627670"/>
            <a:ext cx="6096001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FCCPN/L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noProof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Haitian Grand Theatre Hotel, Qingdao</a:t>
            </a: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July 21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, 2025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BCC52-54C2-4A43-AB59-DB8B18261A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" y="542531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panose="020F0502020204030204"/>
              </a:rPr>
              <a:t> </a:t>
            </a:r>
            <a:r>
              <a:rPr lang="en-US" sz="5400" b="1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panose="020F0502020204030204"/>
              </a:rPr>
              <a:t>The CMS FCPPN/L </a:t>
            </a:r>
            <a:r>
              <a:rPr kumimoji="0" lang="en-US" sz="5400" b="1" i="0" u="none" strike="noStrike" kern="1200" cap="none" spc="0" normalizeH="0" baseline="-2500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panose="020F0502020204030204"/>
              </a:rPr>
              <a:t>Projects</a:t>
            </a:r>
            <a:r>
              <a:rPr kumimoji="0" lang="en-US" sz="54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       </a:t>
            </a:r>
            <a:endParaRPr kumimoji="0" lang="fr-FR" sz="54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996" y="5665747"/>
            <a:ext cx="90805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021" y="1887435"/>
            <a:ext cx="1904762" cy="876190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322" y="1801584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5797" y="1747521"/>
            <a:ext cx="991673" cy="95110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319" y="1741129"/>
            <a:ext cx="1371428" cy="94285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02312" y="1741129"/>
            <a:ext cx="1998801" cy="1123038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20631" y="5625223"/>
            <a:ext cx="1627890" cy="98909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57298" y="3007562"/>
            <a:ext cx="793338" cy="7907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443681"/>
            <a:ext cx="2854411" cy="1311128"/>
          </a:xfrm>
          <a:prstGeom prst="rect">
            <a:avLst/>
          </a:prstGeom>
          <a:solidFill>
            <a:schemeClr val="accent2">
              <a:lumMod val="75000"/>
              <a:alpha val="73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chemeClr val="bg1"/>
                </a:solidFill>
                <a:sym typeface="Wingdings" panose="05000000000000000000" pitchFamily="2" charset="2"/>
              </a:rPr>
              <a:t>Learn  more about </a:t>
            </a:r>
            <a:r>
              <a:rPr lang="en-US" sz="2200" dirty="0" smtClean="0">
                <a:solidFill>
                  <a:schemeClr val="bg1"/>
                </a:solidFill>
                <a:sym typeface="Wingdings" panose="05000000000000000000" pitchFamily="2" charset="2"/>
              </a:rPr>
              <a:t>CMS Highlights in IP2I postdoc </a:t>
            </a:r>
            <a:r>
              <a:rPr lang="en-US" sz="22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Jie</a:t>
            </a:r>
            <a:r>
              <a:rPr lang="en-US" sz="2200" dirty="0" smtClean="0">
                <a:solidFill>
                  <a:schemeClr val="bg1"/>
                </a:solidFill>
                <a:sym typeface="Wingdings" panose="05000000000000000000" pitchFamily="2" charset="2"/>
              </a:rPr>
              <a:t> Xiao’s talk!</a:t>
            </a:r>
            <a:endParaRPr lang="en-US" sz="22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12"/>
          <a:srcRect l="35819" t="30121" r="32048" b="49655"/>
          <a:stretch/>
        </p:blipFill>
        <p:spPr>
          <a:xfrm>
            <a:off x="0" y="4356287"/>
            <a:ext cx="877330" cy="1087394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827" y="2959254"/>
            <a:ext cx="1209675" cy="942975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90834" y="2864167"/>
            <a:ext cx="944962" cy="106689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25851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228" y="-25807"/>
            <a:ext cx="6143905" cy="1325563"/>
          </a:xfrm>
        </p:spPr>
        <p:txBody>
          <a:bodyPr/>
          <a:lstStyle/>
          <a:p>
            <a:r>
              <a:rPr lang="fr-F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Acknowledgements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>
          <a:xfrm>
            <a:off x="363176" y="1299756"/>
            <a:ext cx="6258295" cy="194991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 to the FCPPL and to the local </a:t>
            </a:r>
            <a:r>
              <a:rPr lang="fr-F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organizers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fr-F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looking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forward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fr-F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continued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support!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fr-F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more </a:t>
            </a:r>
            <a:r>
              <a:rPr lang="fr-F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years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marL="0" indent="0">
              <a:buNone/>
            </a:pPr>
            <a:endParaRPr lang="fr-F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fr-F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fr-F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10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703" y="300148"/>
            <a:ext cx="10429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1471" y="349618"/>
            <a:ext cx="1275009" cy="495837"/>
          </a:xfrm>
          <a:prstGeom prst="rect">
            <a:avLst/>
          </a:prstGeom>
        </p:spPr>
      </p:pic>
      <p:sp>
        <p:nvSpPr>
          <p:cNvPr id="11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3035819" y="6538923"/>
            <a:ext cx="5382124" cy="4419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S. Gascon-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Shotkin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000" dirty="0" smtClean="0">
                <a:latin typeface="Times New Roman" pitchFamily="18" charset="0"/>
              </a:rPr>
              <a:t>FCPPL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2025, </a:t>
            </a:r>
            <a:r>
              <a:rPr lang="en-US" sz="1000" noProof="0" dirty="0" smtClean="0">
                <a:latin typeface="Times New Roman" pitchFamily="18" charset="0"/>
              </a:rPr>
              <a:t>Qingdao</a:t>
            </a:r>
            <a:r>
              <a:rPr lang="en-US" sz="1000" dirty="0" smtClean="0">
                <a:latin typeface="Times New Roman" pitchFamily="18" charset="0"/>
              </a:rPr>
              <a:t> </a:t>
            </a:r>
            <a:r>
              <a:rPr lang="en-US" sz="1000" dirty="0" smtClean="0">
                <a:latin typeface="Times New Roman" pitchFamily="18" charset="0"/>
              </a:rPr>
              <a:t>PRC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</a:t>
            </a:r>
            <a:r>
              <a:rPr lang="en-US" sz="1000" noProof="0" dirty="0" smtClean="0">
                <a:latin typeface="Times New Roman" pitchFamily="18" charset="0"/>
              </a:rPr>
              <a:t>July 21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2025</a:t>
            </a: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8" t="37470" r="19178" b="3750"/>
          <a:stretch/>
        </p:blipFill>
        <p:spPr>
          <a:xfrm>
            <a:off x="9082217" y="2274715"/>
            <a:ext cx="2656703" cy="28049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801427" y="2274715"/>
            <a:ext cx="1399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Zhuhai,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476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228" y="-25807"/>
            <a:ext cx="6143905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Backup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11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703" y="300148"/>
            <a:ext cx="10429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1471" y="349618"/>
            <a:ext cx="1275009" cy="495837"/>
          </a:xfrm>
          <a:prstGeom prst="rect">
            <a:avLst/>
          </a:prstGeom>
        </p:spPr>
      </p:pic>
      <p:sp>
        <p:nvSpPr>
          <p:cNvPr id="10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2813397" y="6557485"/>
            <a:ext cx="5382124" cy="4419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S. Gascon-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Shotkin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000" dirty="0" smtClean="0">
                <a:latin typeface="Times New Roman" pitchFamily="18" charset="0"/>
              </a:rPr>
              <a:t>FCPPL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2023, </a:t>
            </a:r>
            <a:r>
              <a:rPr lang="en-US" sz="1000" dirty="0" smtClean="0">
                <a:latin typeface="Times New Roman" pitchFamily="18" charset="0"/>
              </a:rPr>
              <a:t>Zhuhai PRC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</a:t>
            </a:r>
            <a:r>
              <a:rPr lang="en-US" sz="1000" dirty="0" smtClean="0">
                <a:latin typeface="Times New Roman" pitchFamily="18" charset="0"/>
              </a:rPr>
              <a:t>Nov.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000" dirty="0">
                <a:latin typeface="Times New Roman" pitchFamily="18" charset="0"/>
              </a:rPr>
              <a:t>7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2023</a:t>
            </a: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050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1"/>
          <a:stretch/>
        </p:blipFill>
        <p:spPr bwMode="auto">
          <a:xfrm>
            <a:off x="8780045" y="3418831"/>
            <a:ext cx="284844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69819" y="-398855"/>
            <a:ext cx="12481560" cy="1325563"/>
          </a:xfrm>
        </p:spPr>
        <p:txBody>
          <a:bodyPr>
            <a:normAutofit/>
          </a:bodyPr>
          <a:lstStyle/>
          <a:p>
            <a:r>
              <a:rPr lang="sv-S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IHEP-IP2I:</a:t>
            </a:r>
            <a:r>
              <a:rPr lang="en-US" sz="2200" dirty="0" smtClean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sv-S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years of important results on photons and Higgs bosons: Run 1 (2007-2016)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017443" y="671601"/>
            <a:ext cx="2083855" cy="3742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600" b="1" dirty="0">
                <a:sym typeface="Wingdings" panose="05000000000000000000" pitchFamily="2" charset="2"/>
              </a:rPr>
              <a:t> </a:t>
            </a:r>
            <a:r>
              <a:rPr lang="en-US" sz="1600" b="1" dirty="0" smtClean="0">
                <a:sym typeface="Wingdings" panose="05000000000000000000" pitchFamily="2" charset="2"/>
              </a:rPr>
              <a:t>Cluster/Photon commissioning, Runs 1&amp;2 (2008-…)</a:t>
            </a:r>
          </a:p>
          <a:p>
            <a:endParaRPr lang="en-US" sz="1600" b="1" dirty="0" smtClean="0">
              <a:sym typeface="Wingdings" panose="05000000000000000000" pitchFamily="2" charset="2"/>
            </a:endParaRPr>
          </a:p>
          <a:p>
            <a:r>
              <a:rPr lang="en-US" sz="1600" b="1" dirty="0" smtClean="0">
                <a:sym typeface="Wingdings" panose="05000000000000000000" pitchFamily="2" charset="2"/>
              </a:rPr>
              <a:t> .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93" y="137811"/>
            <a:ext cx="90805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e 3"/>
          <p:cNvGrpSpPr>
            <a:grpSpLocks noChangeAspect="1"/>
          </p:cNvGrpSpPr>
          <p:nvPr/>
        </p:nvGrpSpPr>
        <p:grpSpPr>
          <a:xfrm>
            <a:off x="-2471357" y="1454518"/>
            <a:ext cx="5270659" cy="2386965"/>
            <a:chOff x="2658645" y="5375392"/>
            <a:chExt cx="5019675" cy="2273300"/>
          </a:xfrm>
        </p:grpSpPr>
        <p:pic>
          <p:nvPicPr>
            <p:cNvPr id="13" name="Picture 4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6842" t="-2462" r="46842" b="2462"/>
            <a:stretch/>
          </p:blipFill>
          <p:spPr bwMode="auto">
            <a:xfrm>
              <a:off x="2658645" y="5375392"/>
              <a:ext cx="5019675" cy="2273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Rectangle 52"/>
            <p:cNvSpPr>
              <a:spLocks noChangeArrowheads="1"/>
            </p:cNvSpPr>
            <p:nvPr/>
          </p:nvSpPr>
          <p:spPr bwMode="auto">
            <a:xfrm>
              <a:off x="6418093" y="6012085"/>
              <a:ext cx="71365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70AD47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Symbol" pitchFamily="18" charset="2"/>
                  <a:ea typeface="+mn-ea"/>
                  <a:cs typeface="Arial" pitchFamily="34" charset="0"/>
                  <a:sym typeface="Symbol" pitchFamily="18" charset="2"/>
                </a:rPr>
                <a:t>s</a:t>
              </a:r>
              <a:r>
                <a:rPr kumimoji="0" lang="en-US" sz="1800" b="1" i="0" u="none" strike="noStrike" kern="1200" cap="none" spc="0" normalizeH="0" baseline="-25000" noProof="0" dirty="0" err="1" smtClean="0">
                  <a:ln>
                    <a:noFill/>
                  </a:ln>
                  <a:solidFill>
                    <a:srgbClr val="70AD47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Symbol" pitchFamily="18" charset="2"/>
                  <a:ea typeface="+mn-ea"/>
                  <a:cs typeface="Arial" pitchFamily="34" charset="0"/>
                  <a:sym typeface="Symbol" pitchFamily="18" charset="2"/>
                </a:rPr>
                <a:t>j</a:t>
              </a: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AD47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itchFamily="34" charset="0"/>
                  <a:sym typeface="Symbol" pitchFamily="18" charset="2"/>
                </a:rPr>
                <a:t>/</a:t>
              </a:r>
              <a:r>
                <a:rPr kumimoji="0" lang="en-US" sz="1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70AD47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Symbol" pitchFamily="18" charset="2"/>
                  <a:ea typeface="+mn-ea"/>
                  <a:cs typeface="Arial" pitchFamily="34" charset="0"/>
                  <a:sym typeface="Symbol" pitchFamily="18" charset="2"/>
                </a:rPr>
                <a:t>s</a:t>
              </a:r>
              <a:r>
                <a:rPr kumimoji="0" lang="en-US" sz="1800" b="1" i="0" u="none" strike="noStrike" kern="1200" cap="none" spc="0" normalizeH="0" baseline="-25000" noProof="0" dirty="0" err="1" smtClean="0">
                  <a:ln>
                    <a:noFill/>
                  </a:ln>
                  <a:solidFill>
                    <a:srgbClr val="70AD47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Symbol" pitchFamily="18" charset="2"/>
                  <a:ea typeface="+mn-ea"/>
                  <a:cs typeface="Arial" pitchFamily="34" charset="0"/>
                  <a:sym typeface="Symbol" pitchFamily="18" charset="2"/>
                </a:rPr>
                <a:t>h</a:t>
              </a:r>
              <a:endPara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 pitchFamily="18" charset="2"/>
              </a:endParaRPr>
            </a:p>
          </p:txBody>
        </p:sp>
      </p:grpSp>
      <p:grpSp>
        <p:nvGrpSpPr>
          <p:cNvPr id="16" name="Groupe 15"/>
          <p:cNvGrpSpPr>
            <a:grpSpLocks noChangeAspect="1"/>
          </p:cNvGrpSpPr>
          <p:nvPr/>
        </p:nvGrpSpPr>
        <p:grpSpPr>
          <a:xfrm>
            <a:off x="2920110" y="1401178"/>
            <a:ext cx="2485875" cy="2449373"/>
            <a:chOff x="6120432" y="2977028"/>
            <a:chExt cx="3884180" cy="3827145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56"/>
            <a:stretch/>
          </p:blipFill>
          <p:spPr>
            <a:xfrm>
              <a:off x="6120432" y="2977028"/>
              <a:ext cx="3884180" cy="3827145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2560" y="5075981"/>
              <a:ext cx="2499488" cy="739178"/>
            </a:xfrm>
            <a:prstGeom prst="rect">
              <a:avLst/>
            </a:prstGeom>
          </p:spPr>
        </p:pic>
      </p:grpSp>
      <p:grpSp>
        <p:nvGrpSpPr>
          <p:cNvPr id="5" name="Groupe 4"/>
          <p:cNvGrpSpPr>
            <a:grpSpLocks noChangeAspect="1"/>
          </p:cNvGrpSpPr>
          <p:nvPr/>
        </p:nvGrpSpPr>
        <p:grpSpPr>
          <a:xfrm>
            <a:off x="6038603" y="1458773"/>
            <a:ext cx="2760079" cy="2157527"/>
            <a:chOff x="6460176" y="1820319"/>
            <a:chExt cx="3450099" cy="2996566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45" b="50000"/>
            <a:stretch/>
          </p:blipFill>
          <p:spPr bwMode="auto">
            <a:xfrm>
              <a:off x="6460176" y="1820319"/>
              <a:ext cx="3450099" cy="2996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709" t="91829" r="3268" b="2048"/>
            <a:stretch/>
          </p:blipFill>
          <p:spPr bwMode="auto">
            <a:xfrm>
              <a:off x="6855190" y="4235124"/>
              <a:ext cx="2841331" cy="366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847" y="1024757"/>
            <a:ext cx="3081528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721" y="3670457"/>
            <a:ext cx="2670048" cy="2596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48" y="3795928"/>
            <a:ext cx="2772537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8"/>
          <a:stretch/>
        </p:blipFill>
        <p:spPr bwMode="auto">
          <a:xfrm>
            <a:off x="3271650" y="3731801"/>
            <a:ext cx="2828704" cy="25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Espace réservé du contenu 2"/>
          <p:cNvSpPr>
            <a:spLocks noGrp="1"/>
          </p:cNvSpPr>
          <p:nvPr>
            <p:ph idx="1"/>
          </p:nvPr>
        </p:nvSpPr>
        <p:spPr>
          <a:xfrm>
            <a:off x="2758037" y="617444"/>
            <a:ext cx="2823368" cy="40550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600" b="1" dirty="0">
                <a:sym typeface="Wingdings" panose="05000000000000000000" pitchFamily="2" charset="2"/>
              </a:rPr>
              <a:t> </a:t>
            </a:r>
            <a:r>
              <a:rPr lang="en-US" sz="1600" b="1" dirty="0" smtClean="0">
                <a:sym typeface="Wingdings" panose="05000000000000000000" pitchFamily="2" charset="2"/>
              </a:rPr>
              <a:t>Photon energy scale extraction with  </a:t>
            </a:r>
            <a:r>
              <a:rPr lang="en-US" sz="1600" b="1" dirty="0" err="1" smtClean="0">
                <a:sym typeface="Wingdings" panose="05000000000000000000" pitchFamily="2" charset="2"/>
              </a:rPr>
              <a:t>Z</a:t>
            </a:r>
            <a:r>
              <a:rPr lang="en-US" sz="1600" b="1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mmg</a:t>
            </a:r>
            <a:r>
              <a:rPr lang="en-US" sz="1600" b="1" dirty="0" smtClean="0">
                <a:sym typeface="Wingdings" panose="05000000000000000000" pitchFamily="2" charset="2"/>
              </a:rPr>
              <a:t> (2007-…) . </a:t>
            </a:r>
          </a:p>
        </p:txBody>
      </p:sp>
      <p:sp>
        <p:nvSpPr>
          <p:cNvPr id="26" name="Espace réservé du contenu 2"/>
          <p:cNvSpPr>
            <a:spLocks noGrp="1"/>
          </p:cNvSpPr>
          <p:nvPr>
            <p:ph idx="1"/>
          </p:nvPr>
        </p:nvSpPr>
        <p:spPr>
          <a:xfrm>
            <a:off x="5501053" y="542434"/>
            <a:ext cx="3018463" cy="40751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600" b="1" dirty="0" smtClean="0">
                <a:latin typeface="Symbol" panose="05050102010706020507" pitchFamily="18" charset="2"/>
                <a:sym typeface="Wingdings" panose="05000000000000000000" pitchFamily="2" charset="2"/>
              </a:rPr>
              <a:t>gg </a:t>
            </a:r>
            <a:r>
              <a:rPr lang="en-US" sz="1600" b="1" dirty="0" smtClean="0">
                <a:sym typeface="Wingdings" panose="05000000000000000000" pitchFamily="2" charset="2"/>
              </a:rPr>
              <a:t>+ X differential cross section measurement (2010-…)</a:t>
            </a:r>
          </a:p>
          <a:p>
            <a:pPr marL="0" indent="0">
              <a:buNone/>
            </a:pPr>
            <a:r>
              <a:rPr lang="en-US" sz="1600" b="1" dirty="0" smtClean="0">
                <a:sym typeface="Wingdings" panose="05000000000000000000" pitchFamily="2" charset="2"/>
              </a:rPr>
              <a:t>  </a:t>
            </a:r>
          </a:p>
        </p:txBody>
      </p:sp>
      <p:sp>
        <p:nvSpPr>
          <p:cNvPr id="27" name="Espace réservé du contenu 2"/>
          <p:cNvSpPr>
            <a:spLocks noGrp="1"/>
          </p:cNvSpPr>
          <p:nvPr>
            <p:ph idx="1"/>
          </p:nvPr>
        </p:nvSpPr>
        <p:spPr>
          <a:xfrm>
            <a:off x="9097204" y="454795"/>
            <a:ext cx="2771768" cy="4112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600" b="1" dirty="0">
                <a:latin typeface="Symbol" pitchFamily="18" charset="2"/>
              </a:rPr>
              <a:t>g/p</a:t>
            </a:r>
            <a:r>
              <a:rPr lang="en-US" sz="1600" b="1" baseline="30000" dirty="0">
                <a:latin typeface="Symbol" pitchFamily="18" charset="2"/>
              </a:rPr>
              <a:t>0 </a:t>
            </a:r>
            <a:r>
              <a:rPr lang="en-US" sz="1600" b="1" dirty="0">
                <a:latin typeface="Symbol" panose="05050102010706020507" pitchFamily="18" charset="2"/>
                <a:sym typeface="Wingdings" panose="05000000000000000000" pitchFamily="2" charset="2"/>
              </a:rPr>
              <a:t> </a:t>
            </a:r>
            <a:r>
              <a:rPr lang="en-US" sz="1600" b="1" dirty="0" smtClean="0">
                <a:sym typeface="Wingdings" panose="05000000000000000000" pitchFamily="2" charset="2"/>
              </a:rPr>
              <a:t>discrimination for photon ID (2008-…)</a:t>
            </a:r>
          </a:p>
          <a:p>
            <a:pPr marL="0" indent="0">
              <a:buNone/>
            </a:pPr>
            <a:r>
              <a:rPr lang="en-US" sz="1600" b="1" dirty="0" smtClean="0">
                <a:sym typeface="Wingdings" panose="05000000000000000000" pitchFamily="2" charset="2"/>
              </a:rPr>
              <a:t> . </a:t>
            </a:r>
          </a:p>
        </p:txBody>
      </p:sp>
      <p:sp>
        <p:nvSpPr>
          <p:cNvPr id="28" name="Espace réservé du contenu 2"/>
          <p:cNvSpPr>
            <a:spLocks noGrp="1"/>
          </p:cNvSpPr>
          <p:nvPr>
            <p:ph idx="1"/>
          </p:nvPr>
        </p:nvSpPr>
        <p:spPr>
          <a:xfrm>
            <a:off x="329529" y="6148602"/>
            <a:ext cx="2977475" cy="40809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600" b="1" dirty="0">
                <a:sym typeface="Wingdings" panose="05000000000000000000" pitchFamily="2" charset="2"/>
              </a:rPr>
              <a:t> </a:t>
            </a:r>
            <a:r>
              <a:rPr lang="en-US" sz="1600" b="1" dirty="0" smtClean="0">
                <a:sym typeface="Wingdings" panose="05000000000000000000" pitchFamily="2" charset="2"/>
              </a:rPr>
              <a:t>Discovery and measurement of a Higgs boson (2012-…)</a:t>
            </a:r>
          </a:p>
          <a:p>
            <a:pPr marL="0" indent="0">
              <a:buNone/>
            </a:pPr>
            <a:r>
              <a:rPr lang="en-US" sz="1600" b="1" dirty="0" smtClean="0">
                <a:sym typeface="Wingdings" panose="05000000000000000000" pitchFamily="2" charset="2"/>
              </a:rPr>
              <a:t> . </a:t>
            </a:r>
          </a:p>
        </p:txBody>
      </p:sp>
      <p:sp>
        <p:nvSpPr>
          <p:cNvPr id="29" name="Espace réservé du contenu 2"/>
          <p:cNvSpPr>
            <a:spLocks noGrp="1"/>
          </p:cNvSpPr>
          <p:nvPr>
            <p:ph idx="1"/>
          </p:nvPr>
        </p:nvSpPr>
        <p:spPr>
          <a:xfrm>
            <a:off x="3310966" y="6184228"/>
            <a:ext cx="2987431" cy="4112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600" b="1" dirty="0" smtClean="0">
                <a:sym typeface="Wingdings" panose="05000000000000000000" pitchFamily="2" charset="2"/>
              </a:rPr>
              <a:t>Feasibility study for a 2</a:t>
            </a:r>
            <a:r>
              <a:rPr lang="en-US" sz="1600" b="1" baseline="30000" dirty="0" smtClean="0">
                <a:sym typeface="Wingdings" panose="05000000000000000000" pitchFamily="2" charset="2"/>
              </a:rPr>
              <a:t>nd</a:t>
            </a:r>
            <a:r>
              <a:rPr lang="en-US" sz="1600" b="1" dirty="0" smtClean="0">
                <a:sym typeface="Wingdings" panose="05000000000000000000" pitchFamily="2" charset="2"/>
              </a:rPr>
              <a:t> lighter Higgs boson (2013-…)</a:t>
            </a:r>
          </a:p>
          <a:p>
            <a:pPr marL="0" indent="0">
              <a:buNone/>
            </a:pPr>
            <a:r>
              <a:rPr lang="en-US" sz="1600" b="1" dirty="0" smtClean="0">
                <a:sym typeface="Wingdings" panose="05000000000000000000" pitchFamily="2" charset="2"/>
              </a:rPr>
              <a:t> . </a:t>
            </a:r>
          </a:p>
        </p:txBody>
      </p:sp>
      <p:sp>
        <p:nvSpPr>
          <p:cNvPr id="30" name="Espace réservé du contenu 2"/>
          <p:cNvSpPr>
            <a:spLocks noGrp="1"/>
          </p:cNvSpPr>
          <p:nvPr>
            <p:ph idx="1"/>
          </p:nvPr>
        </p:nvSpPr>
        <p:spPr>
          <a:xfrm>
            <a:off x="6090119" y="6336628"/>
            <a:ext cx="3169858" cy="4112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600" b="1" dirty="0" smtClean="0">
                <a:sym typeface="Wingdings" panose="05000000000000000000" pitchFamily="2" charset="2"/>
              </a:rPr>
              <a:t>Search for a 2</a:t>
            </a:r>
            <a:r>
              <a:rPr lang="en-US" sz="1600" b="1" baseline="30000" dirty="0" smtClean="0">
                <a:sym typeface="Wingdings" panose="05000000000000000000" pitchFamily="2" charset="2"/>
              </a:rPr>
              <a:t>nd</a:t>
            </a:r>
            <a:r>
              <a:rPr lang="en-US" sz="1600" b="1" dirty="0" smtClean="0">
                <a:sym typeface="Wingdings" panose="05000000000000000000" pitchFamily="2" charset="2"/>
              </a:rPr>
              <a:t> lighter Higgs boson in 8 </a:t>
            </a:r>
            <a:r>
              <a:rPr lang="en-US" sz="1600" b="1" dirty="0" err="1" smtClean="0">
                <a:sym typeface="Wingdings" panose="05000000000000000000" pitchFamily="2" charset="2"/>
              </a:rPr>
              <a:t>TeV</a:t>
            </a:r>
            <a:r>
              <a:rPr lang="en-US" sz="1600" b="1" dirty="0" smtClean="0">
                <a:sym typeface="Wingdings" panose="05000000000000000000" pitchFamily="2" charset="2"/>
              </a:rPr>
              <a:t> data (2013-...…)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768658" y="3253603"/>
            <a:ext cx="1377300" cy="261610"/>
          </a:xfrm>
          <a:prstGeom prst="rect">
            <a:avLst/>
          </a:prstGeom>
          <a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CMS-DP-2012/024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429602" y="1108460"/>
            <a:ext cx="1794081" cy="261610"/>
          </a:xfrm>
          <a:prstGeom prst="rect">
            <a:avLst/>
          </a:prstGeom>
          <a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Eur.Phys.J</a:t>
            </a: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. C74 (2014) </a:t>
            </a:r>
            <a:r>
              <a:rPr kumimoji="0" lang="fr-FR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3129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857034" y="1139568"/>
            <a:ext cx="1386918" cy="261610"/>
          </a:xfrm>
          <a:prstGeom prst="rect">
            <a:avLst/>
          </a:prstGeom>
          <a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EPJ C 74 (2014) 3076</a:t>
            </a:r>
            <a:endParaRPr kumimoji="0" lang="fr-FR" sz="11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1372528"/>
            <a:ext cx="1494320" cy="261610"/>
          </a:xfrm>
          <a:prstGeom prst="rect">
            <a:avLst/>
          </a:prstGeom>
          <a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CMS-PAS-EGM-10-005</a:t>
            </a:r>
            <a:endParaRPr kumimoji="0" lang="fr-FR" sz="11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183636" y="4717836"/>
            <a:ext cx="1824344" cy="261610"/>
          </a:xfrm>
          <a:prstGeom prst="rect">
            <a:avLst/>
          </a:prstGeom>
          <a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Chinese</a:t>
            </a:r>
            <a:r>
              <a:rPr kumimoji="0" lang="fr-FR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Phys. C 38 073101</a:t>
            </a:r>
            <a:endParaRPr kumimoji="0" lang="fr-FR" sz="11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423252" y="4400244"/>
            <a:ext cx="1428596" cy="261610"/>
          </a:xfrm>
          <a:prstGeom prst="rect">
            <a:avLst/>
          </a:prstGeom>
          <a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CMS-PAS-HIG-14-037</a:t>
            </a:r>
            <a:endParaRPr kumimoji="0" lang="fr-FR" sz="11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085617" y="3721698"/>
            <a:ext cx="1364476" cy="276999"/>
          </a:xfrm>
          <a:prstGeom prst="rect">
            <a:avLst/>
          </a:prstGeom>
          <a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marL="0" marR="0" lvl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JHEP12 (2016) 068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002475" y="6356361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BCC52-54C2-4A43-AB59-DB8B18261A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Espace réservé du contenu 2"/>
          <p:cNvSpPr>
            <a:spLocks noGrp="1"/>
          </p:cNvSpPr>
          <p:nvPr>
            <p:ph idx="1"/>
          </p:nvPr>
        </p:nvSpPr>
        <p:spPr>
          <a:xfrm>
            <a:off x="8804942" y="6183122"/>
            <a:ext cx="3506799" cy="17323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600" b="1" dirty="0" smtClean="0">
                <a:sym typeface="Wingdings" panose="05000000000000000000" pitchFamily="2" charset="2"/>
              </a:rPr>
              <a:t>2HDM interpretation w/</a:t>
            </a:r>
            <a:r>
              <a:rPr lang="en-US" sz="1600" b="1" dirty="0" err="1" smtClean="0">
                <a:sym typeface="Wingdings" panose="05000000000000000000" pitchFamily="2" charset="2"/>
              </a:rPr>
              <a:t>Th</a:t>
            </a:r>
            <a:r>
              <a:rPr lang="en-US" sz="1600" b="1" dirty="0" smtClean="0">
                <a:sym typeface="Wingdings" panose="05000000000000000000" pitchFamily="2" charset="2"/>
              </a:rPr>
              <a:t>:  Search for a 2</a:t>
            </a:r>
            <a:r>
              <a:rPr lang="en-US" sz="1600" b="1" baseline="30000" dirty="0" smtClean="0">
                <a:sym typeface="Wingdings" panose="05000000000000000000" pitchFamily="2" charset="2"/>
              </a:rPr>
              <a:t>nd</a:t>
            </a:r>
            <a:r>
              <a:rPr lang="en-US" sz="1600" b="1" dirty="0" smtClean="0">
                <a:sym typeface="Wingdings" panose="05000000000000000000" pitchFamily="2" charset="2"/>
              </a:rPr>
              <a:t> lighter Higgs boson, 8 </a:t>
            </a:r>
            <a:r>
              <a:rPr lang="en-US" sz="1600" b="1" dirty="0" err="1" smtClean="0">
                <a:sym typeface="Wingdings" panose="05000000000000000000" pitchFamily="2" charset="2"/>
              </a:rPr>
              <a:t>TeV</a:t>
            </a:r>
            <a:r>
              <a:rPr lang="en-US" sz="1600" b="1" dirty="0" smtClean="0">
                <a:sym typeface="Wingdings" panose="05000000000000000000" pitchFamily="2" charset="2"/>
              </a:rPr>
              <a:t> data (2016) (orange excluded)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189008" y="3809994"/>
            <a:ext cx="1944763" cy="276999"/>
          </a:xfrm>
          <a:prstGeom prst="rect">
            <a:avLst/>
          </a:prstGeom>
          <a:blipFill>
            <a:blip r:embed="rId13">
              <a:extLst/>
            </a:blip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marL="0" marR="0" lvl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Phys. </a:t>
            </a:r>
            <a:r>
              <a:rPr kumimoji="0" 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Lett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. B </a:t>
            </a: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716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2012) 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1103744" y="6571061"/>
            <a:ext cx="5382124" cy="4419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S. Gascon-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Shotkin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FCPPL 2023, Zhuhai PRC  Nov.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7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2023</a:t>
            </a: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37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25" grpId="0" build="p"/>
      <p:bldP spid="26" grpId="0" uiExpand="1" build="p"/>
      <p:bldP spid="27" grpId="0" build="p"/>
      <p:bldP spid="28" grpId="0" build="p"/>
      <p:bldP spid="29" grpId="0" build="p"/>
      <p:bldP spid="30" grpId="0" build="p"/>
      <p:bldP spid="4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059" y="1015393"/>
            <a:ext cx="2701195" cy="257775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6" y="1099024"/>
            <a:ext cx="2573744" cy="246899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303" y="1274149"/>
            <a:ext cx="3001328" cy="203263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621" y="3874979"/>
            <a:ext cx="3747891" cy="217870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511" y="3746329"/>
            <a:ext cx="3046857" cy="239410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52" y="3735545"/>
            <a:ext cx="2700935" cy="257000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884" y="1197699"/>
            <a:ext cx="2401062" cy="232867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91441" y="-398855"/>
            <a:ext cx="12481560" cy="1325563"/>
          </a:xfrm>
        </p:spPr>
        <p:txBody>
          <a:bodyPr>
            <a:normAutofit/>
          </a:bodyPr>
          <a:lstStyle/>
          <a:p>
            <a:r>
              <a:rPr lang="sv-S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sym typeface="Wingdings" panose="05000000000000000000" pitchFamily="2" charset="2"/>
              </a:rPr>
              <a:t>IHEP-IPNL</a:t>
            </a: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sym typeface="Wingdings" panose="05000000000000000000" pitchFamily="2" charset="2"/>
              </a:rPr>
              <a:t>:</a:t>
            </a:r>
            <a:r>
              <a:rPr lang="sv-S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16 years of important results on photons and Higgs bosons: Run 2  (</a:t>
            </a:r>
            <a:r>
              <a:rPr lang="sv-S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2013-...)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002475" y="6356361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BCC52-54C2-4A43-AB59-DB8B18261A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605" y="21524"/>
            <a:ext cx="90805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Espace réservé du contenu 2"/>
          <p:cNvSpPr>
            <a:spLocks noGrp="1"/>
          </p:cNvSpPr>
          <p:nvPr>
            <p:ph idx="1"/>
          </p:nvPr>
        </p:nvSpPr>
        <p:spPr>
          <a:xfrm>
            <a:off x="31199" y="532455"/>
            <a:ext cx="3182652" cy="41550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600" b="1" dirty="0">
                <a:sym typeface="Wingdings" panose="05000000000000000000" pitchFamily="2" charset="2"/>
              </a:rPr>
              <a:t> </a:t>
            </a:r>
            <a:r>
              <a:rPr lang="en-US" sz="1600" b="1" dirty="0" smtClean="0">
                <a:sym typeface="Wingdings" panose="05000000000000000000" pitchFamily="2" charset="2"/>
              </a:rPr>
              <a:t>Photon energy scale extraction with  </a:t>
            </a:r>
            <a:r>
              <a:rPr lang="en-US" sz="1600" b="1" dirty="0" err="1" smtClean="0">
                <a:sym typeface="Wingdings" panose="05000000000000000000" pitchFamily="2" charset="2"/>
              </a:rPr>
              <a:t>Z</a:t>
            </a:r>
            <a:r>
              <a:rPr lang="en-US" sz="1600" b="1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mmg</a:t>
            </a:r>
            <a:r>
              <a:rPr lang="en-US" sz="1600" b="1" dirty="0" smtClean="0">
                <a:sym typeface="Wingdings" panose="05000000000000000000" pitchFamily="2" charset="2"/>
              </a:rPr>
              <a:t> (2007-…) . </a:t>
            </a:r>
          </a:p>
        </p:txBody>
      </p:sp>
      <p:sp>
        <p:nvSpPr>
          <p:cNvPr id="27" name="Espace réservé du contenu 2"/>
          <p:cNvSpPr>
            <a:spLocks noGrp="1"/>
          </p:cNvSpPr>
          <p:nvPr>
            <p:ph idx="1"/>
          </p:nvPr>
        </p:nvSpPr>
        <p:spPr>
          <a:xfrm>
            <a:off x="3130894" y="550070"/>
            <a:ext cx="2771768" cy="4112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600" b="1" dirty="0">
                <a:latin typeface="Symbol" pitchFamily="18" charset="2"/>
              </a:rPr>
              <a:t>g/p</a:t>
            </a:r>
            <a:r>
              <a:rPr lang="en-US" sz="1600" b="1" baseline="30000" dirty="0">
                <a:latin typeface="Symbol" pitchFamily="18" charset="2"/>
              </a:rPr>
              <a:t>0 </a:t>
            </a:r>
            <a:r>
              <a:rPr lang="en-US" sz="1600" b="1" dirty="0">
                <a:latin typeface="Symbol" panose="05050102010706020507" pitchFamily="18" charset="2"/>
                <a:sym typeface="Wingdings" panose="05000000000000000000" pitchFamily="2" charset="2"/>
              </a:rPr>
              <a:t> </a:t>
            </a:r>
            <a:r>
              <a:rPr lang="en-US" sz="1600" b="1" dirty="0" smtClean="0">
                <a:sym typeface="Wingdings" panose="05000000000000000000" pitchFamily="2" charset="2"/>
              </a:rPr>
              <a:t>discrimination for photon ID (2008-…)</a:t>
            </a:r>
          </a:p>
          <a:p>
            <a:pPr marL="0" indent="0">
              <a:buNone/>
            </a:pPr>
            <a:r>
              <a:rPr lang="en-US" sz="1600" b="1" dirty="0" smtClean="0">
                <a:sym typeface="Wingdings" panose="05000000000000000000" pitchFamily="2" charset="2"/>
              </a:rPr>
              <a:t> . </a:t>
            </a:r>
          </a:p>
        </p:txBody>
      </p:sp>
      <p:sp>
        <p:nvSpPr>
          <p:cNvPr id="28" name="Espace réservé du contenu 2"/>
          <p:cNvSpPr>
            <a:spLocks noGrp="1"/>
          </p:cNvSpPr>
          <p:nvPr>
            <p:ph idx="1"/>
          </p:nvPr>
        </p:nvSpPr>
        <p:spPr>
          <a:xfrm>
            <a:off x="5756914" y="554490"/>
            <a:ext cx="5504691" cy="31528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600" b="1" dirty="0">
                <a:sym typeface="Wingdings" panose="05000000000000000000" pitchFamily="2" charset="2"/>
              </a:rPr>
              <a:t> </a:t>
            </a:r>
            <a:r>
              <a:rPr lang="en-US" sz="1600" b="1" dirty="0" smtClean="0">
                <a:sym typeface="Wingdings" panose="05000000000000000000" pitchFamily="2" charset="2"/>
              </a:rPr>
              <a:t>ReDiscovery and measurement of a Higgs boson (2015-…)</a:t>
            </a:r>
          </a:p>
          <a:p>
            <a:pPr marL="0" indent="0">
              <a:buNone/>
            </a:pPr>
            <a:r>
              <a:rPr lang="en-US" sz="1600" b="1" dirty="0" smtClean="0">
                <a:sym typeface="Wingdings" panose="05000000000000000000" pitchFamily="2" charset="2"/>
              </a:rPr>
              <a:t> . </a:t>
            </a:r>
          </a:p>
        </p:txBody>
      </p:sp>
      <p:sp>
        <p:nvSpPr>
          <p:cNvPr id="29" name="Espace réservé du contenu 2"/>
          <p:cNvSpPr>
            <a:spLocks noGrp="1"/>
          </p:cNvSpPr>
          <p:nvPr>
            <p:ph idx="1"/>
          </p:nvPr>
        </p:nvSpPr>
        <p:spPr>
          <a:xfrm>
            <a:off x="-45028" y="6253811"/>
            <a:ext cx="3181617" cy="39517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600" b="1" dirty="0" smtClean="0">
                <a:sym typeface="Wingdings" panose="05000000000000000000" pitchFamily="2" charset="2"/>
              </a:rPr>
              <a:t>Fiducial and differential cross section measurements (2016-…)</a:t>
            </a:r>
          </a:p>
          <a:p>
            <a:pPr marL="0" indent="0">
              <a:buNone/>
            </a:pPr>
            <a:r>
              <a:rPr lang="en-US" sz="1600" b="1" dirty="0" smtClean="0">
                <a:sym typeface="Wingdings" panose="05000000000000000000" pitchFamily="2" charset="2"/>
              </a:rPr>
              <a:t> .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048280" y="3592379"/>
            <a:ext cx="1518364" cy="261610"/>
          </a:xfrm>
          <a:prstGeom prst="rect">
            <a:avLst/>
          </a:prstGeom>
          <a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PLB </a:t>
            </a: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805 (2020) 135425</a:t>
            </a:r>
            <a:endParaRPr kumimoji="0" lang="fr-FR" sz="11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79186" y="5271434"/>
            <a:ext cx="1428596" cy="261610"/>
          </a:xfrm>
          <a:prstGeom prst="rect">
            <a:avLst/>
          </a:prstGeom>
          <a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CMS-PAS-HIG-17-015</a:t>
            </a:r>
            <a:endParaRPr kumimoji="0" lang="fr-FR" sz="11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292216" y="895595"/>
            <a:ext cx="1297150" cy="261610"/>
          </a:xfrm>
          <a:prstGeom prst="rect">
            <a:avLst/>
          </a:prstGeom>
          <a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marL="0" marR="0" lvl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JHEP 11 (2018) 185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165459" y="879155"/>
            <a:ext cx="1428596" cy="261610"/>
          </a:xfrm>
          <a:prstGeom prst="rect">
            <a:avLst/>
          </a:prstGeom>
          <a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CMS-PAS-HIG-16-020</a:t>
            </a:r>
            <a:endParaRPr kumimoji="0" lang="fr-FR" sz="11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01" y="3778163"/>
            <a:ext cx="2573744" cy="2468999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250457" y="3427264"/>
            <a:ext cx="1537600" cy="261610"/>
          </a:xfrm>
          <a:prstGeom prst="rect">
            <a:avLst/>
          </a:prstGeom>
          <a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JINST 16 (2021) P05014</a:t>
            </a:r>
            <a:endParaRPr kumimoji="0" lang="fr-FR" sz="11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811090" y="2918832"/>
            <a:ext cx="1297150" cy="261610"/>
          </a:xfrm>
          <a:prstGeom prst="rect">
            <a:avLst/>
          </a:prstGeom>
          <a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marL="0" marR="0" lvl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JHEP 11 (2018) 185</a:t>
            </a:r>
          </a:p>
        </p:txBody>
      </p:sp>
      <p:sp>
        <p:nvSpPr>
          <p:cNvPr id="35" name="Espace réservé du contenu 2"/>
          <p:cNvSpPr>
            <a:spLocks noGrp="1"/>
          </p:cNvSpPr>
          <p:nvPr>
            <p:ph idx="1"/>
          </p:nvPr>
        </p:nvSpPr>
        <p:spPr>
          <a:xfrm>
            <a:off x="2784903" y="6241381"/>
            <a:ext cx="3169858" cy="4112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600" b="1" dirty="0" smtClean="0">
                <a:sym typeface="Wingdings" panose="05000000000000000000" pitchFamily="2" charset="2"/>
              </a:rPr>
              <a:t>Search for a 2</a:t>
            </a:r>
            <a:r>
              <a:rPr lang="en-US" sz="1600" b="1" baseline="30000" dirty="0" smtClean="0">
                <a:sym typeface="Wingdings" panose="05000000000000000000" pitchFamily="2" charset="2"/>
              </a:rPr>
              <a:t>nd</a:t>
            </a:r>
            <a:r>
              <a:rPr lang="en-US" sz="1600" b="1" dirty="0" smtClean="0">
                <a:sym typeface="Wingdings" panose="05000000000000000000" pitchFamily="2" charset="2"/>
              </a:rPr>
              <a:t> lighter Higgs boson in 8+13 </a:t>
            </a:r>
            <a:r>
              <a:rPr lang="en-US" sz="1600" b="1" dirty="0" err="1" smtClean="0">
                <a:sym typeface="Wingdings" panose="05000000000000000000" pitchFamily="2" charset="2"/>
              </a:rPr>
              <a:t>TeV</a:t>
            </a:r>
            <a:r>
              <a:rPr lang="en-US" sz="1600" b="1" dirty="0" smtClean="0">
                <a:sym typeface="Wingdings" panose="05000000000000000000" pitchFamily="2" charset="2"/>
              </a:rPr>
              <a:t> data (2013-…)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506844" y="3526371"/>
            <a:ext cx="1509194" cy="261610"/>
          </a:xfrm>
          <a:prstGeom prst="rect">
            <a:avLst/>
          </a:prstGeom>
          <a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0" marR="0" lvl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PLB 793 (2019) </a:t>
            </a:r>
            <a:r>
              <a:rPr kumimoji="0" lang="fr-FR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320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Espace réservé du contenu 2"/>
          <p:cNvSpPr>
            <a:spLocks noGrp="1"/>
          </p:cNvSpPr>
          <p:nvPr>
            <p:ph idx="1"/>
          </p:nvPr>
        </p:nvSpPr>
        <p:spPr>
          <a:xfrm>
            <a:off x="5749952" y="6162354"/>
            <a:ext cx="2867920" cy="4112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600" b="1" dirty="0" smtClean="0">
                <a:sym typeface="Wingdings" panose="05000000000000000000" pitchFamily="2" charset="2"/>
              </a:rPr>
              <a:t>Mass measurement with 13 </a:t>
            </a:r>
            <a:r>
              <a:rPr lang="en-US" sz="1600" b="1" dirty="0" err="1" smtClean="0">
                <a:sym typeface="Wingdings" panose="05000000000000000000" pitchFamily="2" charset="2"/>
              </a:rPr>
              <a:t>TeV</a:t>
            </a:r>
            <a:r>
              <a:rPr lang="en-US" sz="1600" b="1" dirty="0" smtClean="0">
                <a:sym typeface="Wingdings" panose="05000000000000000000" pitchFamily="2" charset="2"/>
              </a:rPr>
              <a:t> 2016 data (2020-...…) </a:t>
            </a:r>
          </a:p>
        </p:txBody>
      </p:sp>
      <p:sp>
        <p:nvSpPr>
          <p:cNvPr id="38" name="Espace réservé du contenu 2"/>
          <p:cNvSpPr>
            <a:spLocks noGrp="1"/>
          </p:cNvSpPr>
          <p:nvPr>
            <p:ph idx="1"/>
          </p:nvPr>
        </p:nvSpPr>
        <p:spPr>
          <a:xfrm>
            <a:off x="8847709" y="6089112"/>
            <a:ext cx="3144593" cy="4112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600" b="1" dirty="0" smtClean="0">
                <a:sym typeface="Wingdings" panose="05000000000000000000" pitchFamily="2" charset="2"/>
              </a:rPr>
              <a:t>Strengths, couplings, STXS with Full Run 2 data (2019-...…)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9475789" y="3684374"/>
            <a:ext cx="1297150" cy="261610"/>
          </a:xfrm>
          <a:prstGeom prst="rect">
            <a:avLst/>
          </a:prstGeom>
          <a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marL="0" marR="0" lvl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JHEP 07 (2021) 027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5705884" y="6573590"/>
            <a:ext cx="5382124" cy="4419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S. Gascon-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Shotkin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FCPPL 2023, Zhuhai PRC  Nov.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7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2023</a:t>
            </a: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41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27" grpId="0" uiExpand="1" build="p"/>
      <p:bldP spid="28" grpId="0" build="p"/>
      <p:bldP spid="29" grpId="0" uiExpand="1" build="p"/>
      <p:bldP spid="35" grpId="0" build="p"/>
      <p:bldP spid="37" grpId="0" build="p"/>
      <p:bldP spid="3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3035819" y="6538923"/>
            <a:ext cx="5382124" cy="4419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S. Gascon-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Shotkin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000" dirty="0" smtClean="0">
                <a:solidFill>
                  <a:prstClr val="black"/>
                </a:solidFill>
                <a:latin typeface="Times New Roman" pitchFamily="18" charset="0"/>
              </a:rPr>
              <a:t>FCPPL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2025, </a:t>
            </a:r>
            <a:r>
              <a:rPr lang="en-US" sz="1000" noProof="0" dirty="0" smtClean="0">
                <a:solidFill>
                  <a:prstClr val="black"/>
                </a:solidFill>
                <a:latin typeface="Times New Roman" pitchFamily="18" charset="0"/>
              </a:rPr>
              <a:t>Qingdao</a:t>
            </a:r>
            <a:r>
              <a:rPr lang="en-US" sz="10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1000" dirty="0" smtClean="0">
                <a:solidFill>
                  <a:prstClr val="black"/>
                </a:solidFill>
                <a:latin typeface="Times New Roman" pitchFamily="18" charset="0"/>
              </a:rPr>
              <a:t>PRC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</a:t>
            </a:r>
            <a:r>
              <a:rPr lang="en-US" sz="1000" noProof="0" dirty="0" smtClean="0">
                <a:solidFill>
                  <a:prstClr val="black"/>
                </a:solidFill>
                <a:latin typeface="Times New Roman" pitchFamily="18" charset="0"/>
              </a:rPr>
              <a:t>July 21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2025</a:t>
            </a: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65315" y="-125730"/>
            <a:ext cx="12481560" cy="1325563"/>
          </a:xfrm>
        </p:spPr>
        <p:txBody>
          <a:bodyPr>
            <a:normAutofit/>
          </a:bodyPr>
          <a:lstStyle/>
          <a:p>
            <a:r>
              <a:rPr lang="sv-SE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CMS in FCPPL/</a:t>
            </a:r>
            <a:r>
              <a:rPr lang="sv-SE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N</a:t>
            </a:r>
            <a:r>
              <a:rPr lang="sv-SE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18 years of exchanging </a:t>
            </a:r>
            <a:r>
              <a:rPr lang="sv-SE" sz="3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</a:t>
            </a:r>
            <a:r>
              <a:rPr lang="sv-SE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sv-SE" sz="3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ideas</a:t>
            </a:r>
            <a:endParaRPr lang="en-GB" sz="3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2</a:t>
            </a:fld>
            <a:endParaRPr lang="en-GB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-95105" y="917740"/>
            <a:ext cx="10461213" cy="16295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10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1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IHEP-IP2I: </a:t>
            </a:r>
            <a:r>
              <a:rPr lang="en-US" sz="2100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100" dirty="0" smtClean="0">
                <a:sym typeface="Wingdings" panose="05000000000000000000" pitchFamily="2" charset="2"/>
              </a:rPr>
              <a:t>Collaboration started in 2007 (one of the longest-lived </a:t>
            </a:r>
            <a:r>
              <a:rPr lang="en-US" sz="2100" dirty="0">
                <a:sym typeface="Wingdings" panose="05000000000000000000" pitchFamily="2" charset="2"/>
              </a:rPr>
              <a:t>in FCPPL), </a:t>
            </a:r>
            <a:endParaRPr lang="en-US" sz="2100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100" dirty="0">
                <a:sym typeface="Wingdings" panose="05000000000000000000" pitchFamily="2" charset="2"/>
              </a:rPr>
              <a:t>V</a:t>
            </a:r>
            <a:r>
              <a:rPr lang="en-US" sz="2100" dirty="0" smtClean="0">
                <a:sym typeface="Wingdings" panose="05000000000000000000" pitchFamily="2" charset="2"/>
              </a:rPr>
              <a:t>irtually </a:t>
            </a:r>
            <a:r>
              <a:rPr lang="en-US" sz="2100" b="1" dirty="0">
                <a:solidFill>
                  <a:srgbClr val="00B050"/>
                </a:solidFill>
                <a:sym typeface="Wingdings" panose="05000000000000000000" pitchFamily="2" charset="2"/>
              </a:rPr>
              <a:t>all aspects touching photons in </a:t>
            </a:r>
            <a:r>
              <a:rPr lang="en-US" sz="21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CMS</a:t>
            </a:r>
            <a:r>
              <a:rPr lang="en-US" sz="2100" dirty="0" smtClean="0">
                <a:solidFill>
                  <a:srgbClr val="00B050"/>
                </a:solidFill>
                <a:sym typeface="Wingdings" panose="05000000000000000000" pitchFamily="2" charset="2"/>
              </a:rPr>
              <a:t>:  </a:t>
            </a:r>
            <a:r>
              <a:rPr lang="en-US" sz="2100" dirty="0" smtClean="0">
                <a:sym typeface="Wingdings" panose="05000000000000000000" pitchFamily="2" charset="2"/>
              </a:rPr>
              <a:t>ECAL calibration/performance (learn more from </a:t>
            </a:r>
            <a:r>
              <a:rPr lang="en-US" sz="2100" dirty="0" smtClean="0">
                <a:solidFill>
                  <a:srgbClr val="00B050"/>
                </a:solidFill>
                <a:sym typeface="Wingdings" panose="05000000000000000000" pitchFamily="2" charset="2"/>
              </a:rPr>
              <a:t>IHEP Student </a:t>
            </a:r>
            <a:r>
              <a:rPr lang="en-US" sz="2100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Tianyu</a:t>
            </a:r>
            <a:r>
              <a:rPr lang="en-US" sz="2100" dirty="0" smtClean="0">
                <a:solidFill>
                  <a:srgbClr val="00B050"/>
                </a:solidFill>
                <a:sym typeface="Wingdings" panose="05000000000000000000" pitchFamily="2" charset="2"/>
              </a:rPr>
              <a:t> Cao’s </a:t>
            </a:r>
            <a:r>
              <a:rPr lang="en-US" sz="2100" dirty="0" smtClean="0">
                <a:sym typeface="Wingdings" panose="05000000000000000000" pitchFamily="2" charset="2"/>
              </a:rPr>
              <a:t>presentation), photon identification, direct photon measurements, discovery of a Higgs boson/measurement of properties, theoretical interpretations</a:t>
            </a:r>
            <a:endParaRPr lang="en-US" sz="2100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100" dirty="0" smtClean="0">
                <a:sym typeface="Wingdings" panose="05000000000000000000" pitchFamily="2" charset="2"/>
              </a:rPr>
              <a:t>Current </a:t>
            </a:r>
            <a:r>
              <a:rPr lang="en-US" sz="2100" dirty="0">
                <a:sym typeface="Wingdings" panose="05000000000000000000" pitchFamily="2" charset="2"/>
              </a:rPr>
              <a:t>focus</a:t>
            </a:r>
            <a:r>
              <a:rPr lang="en-US" sz="2100" dirty="0">
                <a:solidFill>
                  <a:srgbClr val="00B050"/>
                </a:solidFill>
                <a:sym typeface="Wingdings" panose="05000000000000000000" pitchFamily="2" charset="2"/>
              </a:rPr>
              <a:t>: </a:t>
            </a:r>
            <a:r>
              <a:rPr lang="en-US" sz="2100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en-US" sz="21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Standard </a:t>
            </a:r>
            <a:r>
              <a:rPr lang="en-US" sz="2100" b="1" dirty="0">
                <a:solidFill>
                  <a:srgbClr val="00B050"/>
                </a:solidFill>
                <a:sym typeface="Wingdings" panose="05000000000000000000" pitchFamily="2" charset="2"/>
              </a:rPr>
              <a:t>Model Higgs boson </a:t>
            </a:r>
            <a:r>
              <a:rPr lang="en-US" sz="21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measurements through </a:t>
            </a:r>
            <a:r>
              <a:rPr lang="en-US" sz="2100" b="1" dirty="0">
                <a:solidFill>
                  <a:srgbClr val="00B050"/>
                </a:solidFill>
                <a:sym typeface="Wingdings" panose="05000000000000000000" pitchFamily="2" charset="2"/>
              </a:rPr>
              <a:t>the </a:t>
            </a:r>
            <a:r>
              <a:rPr lang="en-US" sz="2100" b="1" dirty="0" err="1">
                <a:solidFill>
                  <a:srgbClr val="00B050"/>
                </a:solidFill>
                <a:sym typeface="Wingdings" panose="05000000000000000000" pitchFamily="2" charset="2"/>
              </a:rPr>
              <a:t>H</a:t>
            </a:r>
            <a:r>
              <a:rPr lang="en-US" sz="2100" b="1" dirty="0" err="1" smtClean="0">
                <a:solidFill>
                  <a:srgbClr val="00B05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gg</a:t>
            </a:r>
            <a:r>
              <a:rPr lang="en-US" sz="2100" b="1" dirty="0">
                <a:solidFill>
                  <a:srgbClr val="00B05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 </a:t>
            </a:r>
            <a:r>
              <a:rPr lang="en-US" sz="21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channel, HH searches </a:t>
            </a:r>
            <a:r>
              <a:rPr lang="en-US" sz="2100" dirty="0" smtClean="0">
                <a:solidFill>
                  <a:srgbClr val="00B050"/>
                </a:solidFill>
                <a:sym typeface="Wingdings" panose="05000000000000000000" pitchFamily="2" charset="2"/>
              </a:rPr>
              <a:t>and </a:t>
            </a:r>
            <a:r>
              <a:rPr lang="en-US" sz="21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searches for a second, low-mass (&lt;125 GeV) Higgs boson in the </a:t>
            </a:r>
            <a:r>
              <a:rPr lang="en-US" sz="2100" b="1" dirty="0" smtClean="0">
                <a:solidFill>
                  <a:srgbClr val="00B05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gg </a:t>
            </a:r>
            <a:r>
              <a:rPr lang="en-US" sz="21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channel</a:t>
            </a:r>
            <a:r>
              <a:rPr lang="en-US" sz="2100" dirty="0" smtClean="0">
                <a:solidFill>
                  <a:srgbClr val="00B050"/>
                </a:solidFill>
                <a:sym typeface="Wingdings" panose="05000000000000000000" pitchFamily="2" charset="2"/>
              </a:rPr>
              <a:t>.</a:t>
            </a:r>
            <a:r>
              <a:rPr lang="en-US" sz="2100" dirty="0" smtClean="0">
                <a:sym typeface="Wingdings" panose="05000000000000000000" pitchFamily="2" charset="2"/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100" dirty="0" smtClean="0">
                <a:sym typeface="Wingdings" panose="05000000000000000000" pitchFamily="2" charset="2"/>
              </a:rPr>
              <a:t> Since 2007, </a:t>
            </a:r>
            <a:r>
              <a:rPr lang="en-US" sz="2100" dirty="0" smtClean="0">
                <a:solidFill>
                  <a:srgbClr val="0070C0"/>
                </a:solidFill>
                <a:sym typeface="Wingdings" panose="05000000000000000000" pitchFamily="2" charset="2"/>
              </a:rPr>
              <a:t>FCPPL-financed exchanges </a:t>
            </a:r>
            <a:r>
              <a:rPr lang="en-US" sz="2100" dirty="0" smtClean="0">
                <a:sym typeface="Wingdings" panose="05000000000000000000" pitchFamily="2" charset="2"/>
              </a:rPr>
              <a:t>have </a:t>
            </a:r>
            <a:r>
              <a:rPr lang="en-US" sz="2100" dirty="0" smtClean="0">
                <a:sym typeface="Wingdings" panose="05000000000000000000" pitchFamily="2" charset="2"/>
              </a:rPr>
              <a:t>benefitted </a:t>
            </a:r>
            <a:r>
              <a:rPr lang="en-US" sz="2100" dirty="0" smtClean="0">
                <a:solidFill>
                  <a:srgbClr val="FF0000"/>
                </a:solidFill>
                <a:sym typeface="Wingdings" panose="05000000000000000000" pitchFamily="2" charset="2"/>
              </a:rPr>
              <a:t>over 20 people </a:t>
            </a:r>
            <a:r>
              <a:rPr lang="en-US" sz="2100" dirty="0" smtClean="0">
                <a:sym typeface="Wingdings" panose="05000000000000000000" pitchFamily="2" charset="2"/>
              </a:rPr>
              <a:t>(IHEP and IP2I postdocs and doctoral students), some for multiple visits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100" dirty="0">
                <a:sym typeface="Wingdings" panose="05000000000000000000" pitchFamily="2" charset="2"/>
              </a:rPr>
              <a:t> Making possible </a:t>
            </a:r>
            <a:r>
              <a:rPr lang="en-US" sz="2100" dirty="0">
                <a:solidFill>
                  <a:srgbClr val="0070C0"/>
                </a:solidFill>
                <a:sym typeface="Wingdings" panose="05000000000000000000" pitchFamily="2" charset="2"/>
              </a:rPr>
              <a:t>significant contributions to ~45 CMS published papers/public </a:t>
            </a:r>
            <a:r>
              <a:rPr lang="en-US" sz="2100" dirty="0" smtClean="0">
                <a:solidFill>
                  <a:srgbClr val="0070C0"/>
                </a:solidFill>
                <a:sym typeface="Wingdings" panose="05000000000000000000" pitchFamily="2" charset="2"/>
              </a:rPr>
              <a:t>results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100" dirty="0">
                <a:sym typeface="Wingdings" panose="05000000000000000000" pitchFamily="2" charset="2"/>
              </a:rPr>
              <a:t> </a:t>
            </a:r>
            <a:r>
              <a:rPr lang="en-US" sz="2100" dirty="0" smtClean="0">
                <a:sym typeface="Wingdings" panose="05000000000000000000" pitchFamily="2" charset="2"/>
              </a:rPr>
              <a:t>And </a:t>
            </a:r>
            <a:r>
              <a:rPr lang="en-US" sz="2100" dirty="0" smtClean="0">
                <a:sym typeface="Wingdings" panose="05000000000000000000" pitchFamily="2" charset="2"/>
              </a:rPr>
              <a:t>support for </a:t>
            </a:r>
            <a:r>
              <a:rPr lang="en-US" sz="2100" dirty="0" smtClean="0">
                <a:solidFill>
                  <a:srgbClr val="0070C0"/>
                </a:solidFill>
                <a:sym typeface="Wingdings" panose="05000000000000000000" pitchFamily="2" charset="2"/>
              </a:rPr>
              <a:t>2 co-PhD theses financed by prestigious scholarships (CSC, Eiffel)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100" dirty="0" smtClean="0">
                <a:sym typeface="Wingdings" panose="05000000000000000000" pitchFamily="2" charset="2"/>
              </a:rPr>
              <a:t>2024-2025 </a:t>
            </a:r>
            <a:r>
              <a:rPr lang="en-US" sz="2100" dirty="0" smtClean="0">
                <a:sym typeface="Wingdings" panose="05000000000000000000" pitchFamily="2" charset="2"/>
              </a:rPr>
              <a:t>team:  </a:t>
            </a:r>
            <a:r>
              <a:rPr lang="en-US" sz="2100" dirty="0" smtClean="0">
                <a:solidFill>
                  <a:srgbClr val="0070C0"/>
                </a:solidFill>
                <a:sym typeface="Wingdings" panose="05000000000000000000" pitchFamily="2" charset="2"/>
              </a:rPr>
              <a:t>IP2I </a:t>
            </a:r>
            <a:r>
              <a:rPr lang="en-US" sz="2100" dirty="0">
                <a:solidFill>
                  <a:srgbClr val="0070C0"/>
                </a:solidFill>
                <a:sym typeface="Wingdings" panose="05000000000000000000" pitchFamily="2" charset="2"/>
              </a:rPr>
              <a:t>: </a:t>
            </a:r>
            <a:r>
              <a:rPr lang="en-US" sz="2100" dirty="0" smtClean="0">
                <a:solidFill>
                  <a:srgbClr val="0070C0"/>
                </a:solidFill>
                <a:sym typeface="Wingdings" panose="05000000000000000000" pitchFamily="2" charset="2"/>
              </a:rPr>
              <a:t>Suzanne GASCON-SHOTKIN, </a:t>
            </a:r>
            <a:r>
              <a:rPr lang="en-US" sz="2100" dirty="0" err="1" smtClean="0">
                <a:sym typeface="Wingdings" panose="05000000000000000000" pitchFamily="2" charset="2"/>
              </a:rPr>
              <a:t>Maxime</a:t>
            </a:r>
            <a:r>
              <a:rPr lang="en-US" sz="2100" dirty="0" smtClean="0">
                <a:sym typeface="Wingdings" panose="05000000000000000000" pitchFamily="2" charset="2"/>
              </a:rPr>
              <a:t> GOUZEVITCH, </a:t>
            </a:r>
            <a:r>
              <a:rPr lang="en-US" sz="2100" dirty="0" err="1" smtClean="0">
                <a:sym typeface="Wingdings" panose="05000000000000000000" pitchFamily="2" charset="2"/>
              </a:rPr>
              <a:t>Jie</a:t>
            </a:r>
            <a:r>
              <a:rPr lang="en-US" sz="2100" dirty="0" smtClean="0">
                <a:sym typeface="Wingdings" panose="05000000000000000000" pitchFamily="2" charset="2"/>
              </a:rPr>
              <a:t> XIAO, Jessy DANIEL, Elise </a:t>
            </a:r>
            <a:r>
              <a:rPr lang="en-US" sz="2100" dirty="0" smtClean="0">
                <a:sym typeface="Wingdings" panose="05000000000000000000" pitchFamily="2" charset="2"/>
              </a:rPr>
              <a:t>JOURD’HUY, </a:t>
            </a:r>
            <a:r>
              <a:rPr lang="en-US" sz="2100" dirty="0">
                <a:sym typeface="Wingdings" panose="05000000000000000000" pitchFamily="2" charset="2"/>
              </a:rPr>
              <a:t> </a:t>
            </a:r>
            <a:r>
              <a:rPr lang="en-US" sz="2100" dirty="0" smtClean="0">
                <a:sym typeface="Wingdings" panose="05000000000000000000" pitchFamily="2" charset="2"/>
              </a:rPr>
              <a:t>Benjamin MASSSOTEAU, Christian VEROLLET, </a:t>
            </a:r>
            <a:r>
              <a:rPr lang="en-US" sz="2100" dirty="0" smtClean="0">
                <a:sym typeface="Wingdings" panose="05000000000000000000" pitchFamily="2" charset="2"/>
              </a:rPr>
              <a:t>Alejandro SALINAS</a:t>
            </a:r>
            <a:r>
              <a:rPr lang="en-US" sz="2100" dirty="0" smtClean="0">
                <a:sym typeface="Wingdings" panose="05000000000000000000" pitchFamily="2" charset="2"/>
              </a:rPr>
              <a:t> </a:t>
            </a:r>
            <a:r>
              <a:rPr lang="en-US" sz="2100" dirty="0" smtClean="0">
                <a:solidFill>
                  <a:srgbClr val="0070C0"/>
                </a:solidFill>
                <a:sym typeface="Wingdings" panose="05000000000000000000" pitchFamily="2" charset="2"/>
              </a:rPr>
              <a:t>IHEP Beijing </a:t>
            </a:r>
            <a:r>
              <a:rPr lang="en-US" sz="2100" dirty="0">
                <a:solidFill>
                  <a:srgbClr val="0070C0"/>
                </a:solidFill>
                <a:sym typeface="Wingdings" panose="05000000000000000000" pitchFamily="2" charset="2"/>
              </a:rPr>
              <a:t>: </a:t>
            </a:r>
            <a:r>
              <a:rPr lang="en-US" sz="2100" dirty="0" err="1">
                <a:solidFill>
                  <a:srgbClr val="0070C0"/>
                </a:solidFill>
                <a:sym typeface="Wingdings" panose="05000000000000000000" pitchFamily="2" charset="2"/>
              </a:rPr>
              <a:t>Guoming</a:t>
            </a:r>
            <a:r>
              <a:rPr lang="en-US" sz="2100" dirty="0">
                <a:solidFill>
                  <a:srgbClr val="0070C0"/>
                </a:solidFill>
                <a:sym typeface="Wingdings" panose="05000000000000000000" pitchFamily="2" charset="2"/>
              </a:rPr>
              <a:t>  CHEN, </a:t>
            </a:r>
            <a:r>
              <a:rPr lang="en-US" sz="2100" dirty="0" err="1">
                <a:sym typeface="Wingdings" panose="05000000000000000000" pitchFamily="2" charset="2"/>
              </a:rPr>
              <a:t>Mingshui</a:t>
            </a:r>
            <a:r>
              <a:rPr lang="en-US" sz="2100" dirty="0">
                <a:sym typeface="Wingdings" panose="05000000000000000000" pitchFamily="2" charset="2"/>
              </a:rPr>
              <a:t> CHEN</a:t>
            </a:r>
            <a:r>
              <a:rPr lang="en-US" sz="2100" dirty="0" smtClean="0">
                <a:sym typeface="Wingdings" panose="05000000000000000000" pitchFamily="2" charset="2"/>
              </a:rPr>
              <a:t>, </a:t>
            </a:r>
            <a:r>
              <a:rPr lang="en-US" sz="2100" dirty="0" err="1" smtClean="0">
                <a:sym typeface="Wingdings" panose="05000000000000000000" pitchFamily="2" charset="2"/>
              </a:rPr>
              <a:t>Junquan</a:t>
            </a:r>
            <a:r>
              <a:rPr lang="en-US" sz="2100" dirty="0" smtClean="0">
                <a:sym typeface="Wingdings" panose="05000000000000000000" pitchFamily="2" charset="2"/>
              </a:rPr>
              <a:t> TAO, </a:t>
            </a:r>
            <a:r>
              <a:rPr lang="en-US" sz="2100" dirty="0" err="1" smtClean="0">
                <a:sym typeface="Wingdings" panose="05000000000000000000" pitchFamily="2" charset="2"/>
              </a:rPr>
              <a:t>Jin</a:t>
            </a:r>
            <a:r>
              <a:rPr lang="en-US" sz="2100" dirty="0" smtClean="0">
                <a:sym typeface="Wingdings" panose="05000000000000000000" pitchFamily="2" charset="2"/>
              </a:rPr>
              <a:t> WANG,  </a:t>
            </a:r>
            <a:r>
              <a:rPr lang="en-US" sz="2100" dirty="0" smtClean="0">
                <a:sym typeface="Wingdings" panose="05000000000000000000" pitchFamily="2" charset="2"/>
              </a:rPr>
              <a:t>Fabio </a:t>
            </a:r>
            <a:r>
              <a:rPr lang="en-US" sz="2100" dirty="0" smtClean="0">
                <a:sym typeface="Wingdings" panose="05000000000000000000" pitchFamily="2" charset="2"/>
              </a:rPr>
              <a:t>IEMMI, </a:t>
            </a:r>
            <a:r>
              <a:rPr lang="en-US" sz="2100" dirty="0" smtClean="0">
                <a:sym typeface="Wingdings" panose="05000000000000000000" pitchFamily="2" charset="2"/>
              </a:rPr>
              <a:t>Chu WANG, </a:t>
            </a:r>
            <a:r>
              <a:rPr lang="en-US" sz="2100" dirty="0" err="1" smtClean="0">
                <a:sym typeface="Wingdings" panose="05000000000000000000" pitchFamily="2" charset="2"/>
              </a:rPr>
              <a:t>Shaowei</a:t>
            </a:r>
            <a:r>
              <a:rPr lang="en-US" sz="2100" dirty="0" smtClean="0">
                <a:sym typeface="Wingdings" panose="05000000000000000000" pitchFamily="2" charset="2"/>
              </a:rPr>
              <a:t> </a:t>
            </a:r>
            <a:r>
              <a:rPr lang="en-US" sz="2100" dirty="0" smtClean="0">
                <a:sym typeface="Wingdings" panose="05000000000000000000" pitchFamily="2" charset="2"/>
              </a:rPr>
              <a:t>SONG, </a:t>
            </a:r>
            <a:r>
              <a:rPr lang="en-US" sz="2100" dirty="0" err="1" smtClean="0">
                <a:sym typeface="Wingdings" panose="05000000000000000000" pitchFamily="2" charset="2"/>
              </a:rPr>
              <a:t>Zhenxuan</a:t>
            </a:r>
            <a:r>
              <a:rPr lang="en-US" sz="2100" dirty="0" smtClean="0">
                <a:sym typeface="Wingdings" panose="05000000000000000000" pitchFamily="2" charset="2"/>
              </a:rPr>
              <a:t> ZHANG</a:t>
            </a:r>
            <a:endParaRPr lang="en-US" sz="2100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100" dirty="0" smtClean="0">
                <a:sym typeface="Wingdings" panose="05000000000000000000" pitchFamily="2" charset="2"/>
              </a:rPr>
              <a:t>Other </a:t>
            </a:r>
            <a:r>
              <a:rPr lang="en-US" sz="2100" dirty="0" smtClean="0">
                <a:sym typeface="Wingdings" panose="05000000000000000000" pitchFamily="2" charset="2"/>
              </a:rPr>
              <a:t>sources </a:t>
            </a:r>
            <a:r>
              <a:rPr lang="en-US" sz="2100" dirty="0" smtClean="0">
                <a:sym typeface="Wingdings" panose="05000000000000000000" pitchFamily="2" charset="2"/>
              </a:rPr>
              <a:t>of financing </a:t>
            </a:r>
            <a:r>
              <a:rPr lang="en-US" sz="2100" dirty="0" smtClean="0">
                <a:sym typeface="Wingdings" panose="05000000000000000000" pitchFamily="2" charset="2"/>
              </a:rPr>
              <a:t>:  </a:t>
            </a:r>
            <a:r>
              <a:rPr lang="en-US" sz="2100" dirty="0" smtClean="0">
                <a:solidFill>
                  <a:srgbClr val="0070C0"/>
                </a:solidFill>
                <a:sym typeface="Wingdings" panose="05000000000000000000" pitchFamily="2" charset="2"/>
              </a:rPr>
              <a:t>ANR ‘HIGGSENLIGHTENED</a:t>
            </a:r>
            <a:r>
              <a:rPr lang="en-US" sz="2100" dirty="0" smtClean="0">
                <a:solidFill>
                  <a:srgbClr val="0070C0"/>
                </a:solidFill>
                <a:sym typeface="Wingdings" panose="05000000000000000000" pitchFamily="2" charset="2"/>
              </a:rPr>
              <a:t>’ project </a:t>
            </a:r>
            <a:r>
              <a:rPr lang="en-US" sz="2100" dirty="0" smtClean="0">
                <a:solidFill>
                  <a:srgbClr val="0070C0"/>
                </a:solidFill>
                <a:sym typeface="Wingdings" panose="05000000000000000000" pitchFamily="2" charset="2"/>
              </a:rPr>
              <a:t>(S. Gascon IP2I PI) </a:t>
            </a:r>
            <a:r>
              <a:rPr lang="en-US" sz="2100" dirty="0" smtClean="0">
                <a:sym typeface="Wingdings" panose="05000000000000000000" pitchFamily="2" charset="2"/>
              </a:rPr>
              <a:t>for PhD </a:t>
            </a:r>
            <a:r>
              <a:rPr lang="en-US" sz="2100" dirty="0" smtClean="0">
                <a:sym typeface="Wingdings" panose="05000000000000000000" pitchFamily="2" charset="2"/>
              </a:rPr>
              <a:t>scholarship +1 </a:t>
            </a:r>
            <a:r>
              <a:rPr lang="en-US" sz="2100" dirty="0" err="1" smtClean="0">
                <a:sym typeface="Wingdings" panose="05000000000000000000" pitchFamily="2" charset="2"/>
              </a:rPr>
              <a:t>yr</a:t>
            </a:r>
            <a:r>
              <a:rPr lang="en-US" sz="2100" dirty="0" smtClean="0">
                <a:sym typeface="Wingdings" panose="05000000000000000000" pitchFamily="2" charset="2"/>
              </a:rPr>
              <a:t> </a:t>
            </a:r>
            <a:r>
              <a:rPr lang="en-US" sz="2100" dirty="0" smtClean="0">
                <a:sym typeface="Wingdings" panose="05000000000000000000" pitchFamily="2" charset="2"/>
              </a:rPr>
              <a:t>postdoc</a:t>
            </a:r>
            <a:r>
              <a:rPr lang="en-US" sz="2100" dirty="0" smtClean="0">
                <a:sym typeface="Wingdings" panose="05000000000000000000" pitchFamily="2" charset="2"/>
              </a:rPr>
              <a:t>; </a:t>
            </a:r>
            <a:r>
              <a:rPr lang="en-US" sz="2100" dirty="0" smtClean="0">
                <a:solidFill>
                  <a:srgbClr val="0070C0"/>
                </a:solidFill>
                <a:sym typeface="Wingdings" panose="05000000000000000000" pitchFamily="2" charset="2"/>
              </a:rPr>
              <a:t>China CSC </a:t>
            </a:r>
            <a:r>
              <a:rPr lang="en-US" sz="2100" dirty="0">
                <a:sym typeface="Wingdings" panose="05000000000000000000" pitchFamily="2" charset="2"/>
              </a:rPr>
              <a:t>(2021 2025) and </a:t>
            </a:r>
            <a:r>
              <a:rPr lang="en-US" sz="2100" dirty="0" err="1">
                <a:solidFill>
                  <a:srgbClr val="0070C0"/>
                </a:solidFill>
                <a:sym typeface="Wingdings" panose="05000000000000000000" pitchFamily="2" charset="2"/>
              </a:rPr>
              <a:t>MoST</a:t>
            </a:r>
            <a:r>
              <a:rPr lang="en-US" sz="2100" dirty="0">
                <a:sym typeface="Wingdings" panose="05000000000000000000" pitchFamily="2" charset="2"/>
              </a:rPr>
              <a:t> (2023.11 2028.10) </a:t>
            </a:r>
            <a:endParaRPr lang="en-US" sz="2100" dirty="0" smtClean="0">
              <a:sym typeface="Wingdings" panose="05000000000000000000" pitchFamily="2" charset="2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93" y="51313"/>
            <a:ext cx="90805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742" y="4562343"/>
            <a:ext cx="1893257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0406320" y="6168893"/>
            <a:ext cx="1785680" cy="261610"/>
          </a:xfrm>
          <a:prstGeom prst="rect">
            <a:avLst/>
          </a:prstGeom>
          <a:blipFill>
            <a:blip r:embed="rId5">
              <a:extLst/>
            </a:blip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fr-FR" sz="1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Phys. </a:t>
            </a:r>
            <a:r>
              <a:rPr lang="fr-FR" sz="11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Lett</a:t>
            </a:r>
            <a:r>
              <a:rPr lang="fr-FR" sz="1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. B </a:t>
            </a:r>
            <a:r>
              <a:rPr lang="fr-FR" sz="1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716 </a:t>
            </a:r>
            <a:r>
              <a:rPr lang="fr-FR" sz="1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(</a:t>
            </a:r>
            <a:r>
              <a:rPr lang="fr-FR" sz="1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2012) </a:t>
            </a:r>
            <a:endParaRPr lang="fr-FR" sz="11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6"/>
          <a:srcRect b="26848"/>
          <a:stretch/>
        </p:blipFill>
        <p:spPr>
          <a:xfrm>
            <a:off x="10703445" y="903997"/>
            <a:ext cx="1375463" cy="128314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70438" y="2184885"/>
            <a:ext cx="1983346" cy="20554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406320" y="4255039"/>
            <a:ext cx="1785680" cy="261610"/>
          </a:xfrm>
          <a:prstGeom prst="rect">
            <a:avLst/>
          </a:prstGeom>
          <a:blipFill>
            <a:blip r:embed="rId5">
              <a:extLst/>
            </a:blip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fr-FR" sz="1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JINST 16 P05014 (2021)</a:t>
            </a:r>
            <a:endParaRPr lang="fr-FR" sz="11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324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6627" y="4058472"/>
            <a:ext cx="3049717" cy="2204863"/>
          </a:xfrm>
          <a:prstGeom prst="rect">
            <a:avLst/>
          </a:prstGeom>
        </p:spPr>
      </p:pic>
      <p:pic>
        <p:nvPicPr>
          <p:cNvPr id="28" name="Google Shape;231;p9" descr="CMS-HIG-17-035_Figure_002.pd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48531" y="695537"/>
            <a:ext cx="3102509" cy="29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BCC52-54C2-4A43-AB59-DB8B18261A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3744" y="-107008"/>
            <a:ext cx="11030695" cy="1243263"/>
          </a:xfrm>
        </p:spPr>
        <p:txBody>
          <a:bodyPr>
            <a:noAutofit/>
          </a:bodyPr>
          <a:lstStyle/>
          <a:p>
            <a:r>
              <a:rPr lang="sv-SE" sz="3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CMS in FCPPL/</a:t>
            </a:r>
            <a:r>
              <a:rPr lang="sv-SE" sz="3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N</a:t>
            </a:r>
            <a:r>
              <a:rPr lang="sv-SE" sz="3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18 years of exchanging </a:t>
            </a:r>
            <a:r>
              <a:rPr lang="sv-SE" sz="3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</a:t>
            </a:r>
            <a:r>
              <a:rPr lang="sv-SE" sz="3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sv-SE" sz="3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ideas</a:t>
            </a:r>
            <a:endParaRPr lang="en-GB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-42852" y="1120676"/>
            <a:ext cx="6123018" cy="57373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1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PKU-IPHC-IP2I:</a:t>
            </a:r>
            <a:r>
              <a:rPr lang="en-US" sz="2100" b="1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en-US" sz="2100" dirty="0">
                <a:sym typeface="Wingdings" panose="05000000000000000000" pitchFamily="2" charset="2"/>
              </a:rPr>
              <a:t>Collaboration started  in 2015 as PKU-IPHC, then added IP2I in 2017</a:t>
            </a:r>
            <a:endParaRPr lang="en-US" sz="2100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100" dirty="0" smtClean="0">
                <a:sym typeface="Wingdings" panose="05000000000000000000" pitchFamily="2" charset="2"/>
              </a:rPr>
              <a:t>Focus:</a:t>
            </a:r>
            <a:r>
              <a:rPr lang="en-US" sz="2100" dirty="0" smtClean="0">
                <a:solidFill>
                  <a:srgbClr val="00B050"/>
                </a:solidFill>
                <a:sym typeface="Wingdings" panose="05000000000000000000" pitchFamily="2" charset="2"/>
              </a:rPr>
              <a:t>  Matrix Element and deep </a:t>
            </a:r>
            <a:r>
              <a:rPr lang="en-US" sz="2100" dirty="0">
                <a:solidFill>
                  <a:srgbClr val="00B050"/>
                </a:solidFill>
                <a:sym typeface="Wingdings" panose="05000000000000000000" pitchFamily="2" charset="2"/>
              </a:rPr>
              <a:t>learning techniques for </a:t>
            </a:r>
            <a:r>
              <a:rPr lang="en-US" sz="2100" dirty="0" smtClean="0">
                <a:solidFill>
                  <a:srgbClr val="00B050"/>
                </a:solidFill>
                <a:sym typeface="Wingdings" panose="05000000000000000000" pitchFamily="2" charset="2"/>
              </a:rPr>
              <a:t>top-Higgs </a:t>
            </a:r>
            <a:r>
              <a:rPr lang="en-US" sz="2100" dirty="0">
                <a:solidFill>
                  <a:srgbClr val="00B050"/>
                </a:solidFill>
                <a:sym typeface="Wingdings" panose="05000000000000000000" pitchFamily="2" charset="2"/>
              </a:rPr>
              <a:t>and WW/ZZ scattering </a:t>
            </a:r>
            <a:r>
              <a:rPr lang="en-US" sz="2100" dirty="0">
                <a:solidFill>
                  <a:srgbClr val="0070C0"/>
                </a:solidFill>
                <a:sym typeface="Wingdings" panose="05000000000000000000" pitchFamily="2" charset="2"/>
              </a:rPr>
              <a:t>leading to  </a:t>
            </a:r>
            <a:r>
              <a:rPr lang="en-US" sz="2100" dirty="0" smtClean="0">
                <a:solidFill>
                  <a:srgbClr val="0070C0"/>
                </a:solidFill>
                <a:sym typeface="Wingdings" panose="05000000000000000000" pitchFamily="2" charset="2"/>
              </a:rPr>
              <a:t>6 published </a:t>
            </a:r>
            <a:r>
              <a:rPr lang="en-US" sz="2100" dirty="0">
                <a:solidFill>
                  <a:srgbClr val="0070C0"/>
                </a:solidFill>
                <a:sym typeface="Wingdings" panose="05000000000000000000" pitchFamily="2" charset="2"/>
              </a:rPr>
              <a:t>papers/public results</a:t>
            </a:r>
            <a:endParaRPr lang="en-US" sz="2100" dirty="0" smtClean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100" b="1" i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Main </a:t>
            </a:r>
            <a:r>
              <a:rPr lang="en-US" sz="2100" b="1" i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results: </a:t>
            </a:r>
            <a:r>
              <a:rPr lang="en-US" sz="2100" b="1" i="1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ttbarH</a:t>
            </a:r>
            <a:r>
              <a:rPr lang="en-US" sz="2100" b="1" i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 observation, </a:t>
            </a:r>
            <a:r>
              <a:rPr lang="pt-BR" sz="2100" b="1" i="1" dirty="0" err="1">
                <a:solidFill>
                  <a:srgbClr val="0070C0"/>
                </a:solidFill>
              </a:rPr>
              <a:t>Phys</a:t>
            </a:r>
            <a:r>
              <a:rPr lang="pt-BR" sz="2100" b="1" i="1" dirty="0">
                <a:solidFill>
                  <a:srgbClr val="0070C0"/>
                </a:solidFill>
              </a:rPr>
              <a:t>. Rev. </a:t>
            </a:r>
            <a:r>
              <a:rPr lang="pt-BR" sz="2100" b="1" i="1" dirty="0" err="1">
                <a:solidFill>
                  <a:srgbClr val="0070C0"/>
                </a:solidFill>
              </a:rPr>
              <a:t>Lett</a:t>
            </a:r>
            <a:r>
              <a:rPr lang="pt-BR" sz="2100" b="1" i="1" dirty="0">
                <a:solidFill>
                  <a:srgbClr val="0070C0"/>
                </a:solidFill>
              </a:rPr>
              <a:t>. 120, 231801 (</a:t>
            </a:r>
            <a:r>
              <a:rPr lang="pt-BR" sz="2100" b="1" i="1" dirty="0" smtClean="0">
                <a:solidFill>
                  <a:srgbClr val="0070C0"/>
                </a:solidFill>
              </a:rPr>
              <a:t>2018); Full Run 2, </a:t>
            </a:r>
            <a:r>
              <a:rPr lang="fr-FR" sz="2100" b="1" i="1" dirty="0" err="1">
                <a:solidFill>
                  <a:srgbClr val="0070C0"/>
                </a:solidFill>
              </a:rPr>
              <a:t>Eur</a:t>
            </a:r>
            <a:r>
              <a:rPr lang="fr-FR" sz="2100" b="1" i="1" dirty="0">
                <a:solidFill>
                  <a:srgbClr val="0070C0"/>
                </a:solidFill>
              </a:rPr>
              <a:t>. Phys. J. C 81 (2021) </a:t>
            </a:r>
            <a:r>
              <a:rPr lang="fr-FR" sz="2100" b="1" i="1" dirty="0" smtClean="0">
                <a:solidFill>
                  <a:srgbClr val="0070C0"/>
                </a:solidFill>
              </a:rPr>
              <a:t>378, </a:t>
            </a:r>
            <a:r>
              <a:rPr lang="en-US" sz="2100" dirty="0" smtClean="0">
                <a:solidFill>
                  <a:srgbClr val="0070C0"/>
                </a:solidFill>
                <a:sym typeface="Wingdings" panose="05000000000000000000" pitchFamily="2" charset="2"/>
              </a:rPr>
              <a:t>direct </a:t>
            </a:r>
            <a:r>
              <a:rPr lang="en-US" sz="2100" dirty="0">
                <a:solidFill>
                  <a:srgbClr val="0070C0"/>
                </a:solidFill>
                <a:sym typeface="Wingdings" panose="05000000000000000000" pitchFamily="2" charset="2"/>
              </a:rPr>
              <a:t>measurement of the top-Higgs coupling </a:t>
            </a:r>
            <a:endParaRPr lang="en-US" sz="2100" dirty="0" smtClean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100" b="1" i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Published </a:t>
            </a:r>
            <a:r>
              <a:rPr lang="en-US" sz="2100" b="1" i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two phenomenology studies: </a:t>
            </a:r>
            <a:r>
              <a:rPr lang="en-US" sz="2100" dirty="0" smtClean="0">
                <a:solidFill>
                  <a:srgbClr val="0070C0"/>
                </a:solidFill>
                <a:sym typeface="Wingdings" panose="05000000000000000000" pitchFamily="2" charset="2"/>
              </a:rPr>
              <a:t>“</a:t>
            </a:r>
            <a:r>
              <a:rPr lang="en-US" sz="2100" dirty="0" smtClean="0">
                <a:solidFill>
                  <a:srgbClr val="0070C0"/>
                </a:solidFill>
              </a:rPr>
              <a:t>Polarization </a:t>
            </a:r>
            <a:r>
              <a:rPr lang="en-US" sz="2100" dirty="0">
                <a:solidFill>
                  <a:srgbClr val="0070C0"/>
                </a:solidFill>
              </a:rPr>
              <a:t>Fraction Measurement in same sign WW scattering using Deep </a:t>
            </a:r>
            <a:r>
              <a:rPr lang="en-US" sz="2100" dirty="0" smtClean="0">
                <a:solidFill>
                  <a:srgbClr val="0070C0"/>
                </a:solidFill>
              </a:rPr>
              <a:t>Learning</a:t>
            </a:r>
            <a:r>
              <a:rPr lang="en-US" sz="2100" dirty="0" smtClean="0">
                <a:solidFill>
                  <a:srgbClr val="0070C0"/>
                </a:solidFill>
                <a:sym typeface="Wingdings" panose="05000000000000000000" pitchFamily="2" charset="2"/>
              </a:rPr>
              <a:t>”, </a:t>
            </a:r>
            <a:r>
              <a:rPr lang="is-IS" sz="2100" b="1" i="1" dirty="0">
                <a:solidFill>
                  <a:srgbClr val="0070C0"/>
                </a:solidFill>
              </a:rPr>
              <a:t>Phys. Rev. D 99, 033004 (2019</a:t>
            </a:r>
            <a:r>
              <a:rPr lang="is-IS" sz="2100" b="1" i="1" dirty="0" smtClean="0">
                <a:solidFill>
                  <a:srgbClr val="0070C0"/>
                </a:solidFill>
              </a:rPr>
              <a:t>),“</a:t>
            </a:r>
            <a:r>
              <a:rPr lang="en-US" sz="2100" dirty="0" smtClean="0">
                <a:solidFill>
                  <a:srgbClr val="0070C0"/>
                </a:solidFill>
              </a:rPr>
              <a:t>Polarization </a:t>
            </a:r>
            <a:r>
              <a:rPr lang="en-US" sz="2100" dirty="0">
                <a:solidFill>
                  <a:srgbClr val="0070C0"/>
                </a:solidFill>
              </a:rPr>
              <a:t>fraction measurement in ZZ scattering using </a:t>
            </a:r>
            <a:r>
              <a:rPr lang="en-US" sz="2100" dirty="0" smtClean="0">
                <a:solidFill>
                  <a:srgbClr val="0070C0"/>
                </a:solidFill>
              </a:rPr>
              <a:t>Deep Learning</a:t>
            </a:r>
            <a:r>
              <a:rPr lang="en-US" sz="2100" dirty="0">
                <a:solidFill>
                  <a:srgbClr val="0070C0"/>
                </a:solidFill>
              </a:rPr>
              <a:t>”, </a:t>
            </a:r>
            <a:r>
              <a:rPr lang="en-US" sz="2100" b="1" i="1" dirty="0">
                <a:solidFill>
                  <a:srgbClr val="0070C0"/>
                </a:solidFill>
              </a:rPr>
              <a:t>Phys. Rev. D 100, 116010 (2019</a:t>
            </a:r>
            <a:r>
              <a:rPr lang="en-US" sz="2100" b="1" i="1" dirty="0" smtClean="0">
                <a:solidFill>
                  <a:srgbClr val="0070C0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100" b="1" i="1" dirty="0">
                <a:solidFill>
                  <a:srgbClr val="FF0000"/>
                </a:solidFill>
              </a:rPr>
              <a:t>Collaboration suspended in 2020-2021 but could </a:t>
            </a:r>
            <a:r>
              <a:rPr lang="en-US" sz="2100" b="1" i="1" dirty="0" smtClean="0">
                <a:solidFill>
                  <a:srgbClr val="FF0000"/>
                </a:solidFill>
              </a:rPr>
              <a:t>be re-activated </a:t>
            </a:r>
            <a:r>
              <a:rPr lang="en-US" sz="2100" b="1" i="1" dirty="0">
                <a:solidFill>
                  <a:srgbClr val="FF0000"/>
                </a:solidFill>
              </a:rPr>
              <a:t>in the future</a:t>
            </a:r>
            <a:endParaRPr lang="en-US" sz="2100" b="1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is-IS" sz="2100" dirty="0">
              <a:solidFill>
                <a:srgbClr val="00B050"/>
              </a:solidFill>
            </a:endParaRPr>
          </a:p>
          <a:p>
            <a:endParaRPr lang="en-US" sz="2100" dirty="0" smtClean="0">
              <a:sym typeface="Wingdings" panose="05000000000000000000" pitchFamily="2" charset="2"/>
            </a:endParaRPr>
          </a:p>
          <a:p>
            <a:endParaRPr lang="en-US" sz="2100" dirty="0" smtClean="0">
              <a:sym typeface="Wingdings" panose="05000000000000000000" pitchFamily="2" charset="2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93" y="137811"/>
            <a:ext cx="90805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178" y="1188057"/>
            <a:ext cx="1854564" cy="2238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9790268" y="1686149"/>
            <a:ext cx="1662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ttH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multilepton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1186" y="4221480"/>
            <a:ext cx="2987345" cy="204185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024460" y="4989723"/>
            <a:ext cx="18240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WW </a:t>
            </a:r>
            <a:r>
              <a:rPr kumimoji="0" lang="fr-F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scattering</a:t>
            </a: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66618" y="6277313"/>
            <a:ext cx="1513556" cy="261610"/>
          </a:xfrm>
          <a:prstGeom prst="rect">
            <a:avLst/>
          </a:prstGeom>
          <a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marL="0" marR="0" lvl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PRD 99, 033004 (2019)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0310369" y="5349876"/>
            <a:ext cx="18240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Z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Z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scattering</a:t>
            </a: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391057" y="6225556"/>
            <a:ext cx="1617751" cy="261610"/>
          </a:xfrm>
          <a:prstGeom prst="rect">
            <a:avLst/>
          </a:prstGeom>
          <a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marL="0" marR="0" lvl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PRD </a:t>
            </a: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100, 116010 (2019)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173324" y="3553884"/>
            <a:ext cx="1526380" cy="261610"/>
          </a:xfrm>
          <a:prstGeom prst="rect">
            <a:avLst/>
          </a:prstGeom>
          <a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marL="0" marR="0" lvl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PRL 120.231801 (2018)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3035819" y="6538923"/>
            <a:ext cx="5382124" cy="4419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S. Gascon-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Shotkin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000" dirty="0" smtClean="0">
                <a:solidFill>
                  <a:prstClr val="black"/>
                </a:solidFill>
                <a:latin typeface="Times New Roman" pitchFamily="18" charset="0"/>
              </a:rPr>
              <a:t>FCPPL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2025, </a:t>
            </a:r>
            <a:r>
              <a:rPr lang="en-US" sz="1000" noProof="0" dirty="0" smtClean="0">
                <a:solidFill>
                  <a:prstClr val="black"/>
                </a:solidFill>
                <a:latin typeface="Times New Roman" pitchFamily="18" charset="0"/>
              </a:rPr>
              <a:t>Qingdao</a:t>
            </a:r>
            <a:r>
              <a:rPr lang="en-US" sz="10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1000" dirty="0" smtClean="0">
                <a:solidFill>
                  <a:prstClr val="black"/>
                </a:solidFill>
                <a:latin typeface="Times New Roman" pitchFamily="18" charset="0"/>
              </a:rPr>
              <a:t>PRC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</a:t>
            </a:r>
            <a:r>
              <a:rPr lang="en-US" sz="1000" noProof="0" dirty="0" smtClean="0">
                <a:solidFill>
                  <a:prstClr val="black"/>
                </a:solidFill>
                <a:latin typeface="Times New Roman" pitchFamily="18" charset="0"/>
              </a:rPr>
              <a:t>July 21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2025</a:t>
            </a: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88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/>
      <p:bldP spid="22" grpId="0"/>
      <p:bldP spid="23" grpId="0" animBg="1"/>
      <p:bldP spid="25" grpId="0"/>
      <p:bldP spid="27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65315" y="-125730"/>
            <a:ext cx="12481560" cy="1325563"/>
          </a:xfrm>
        </p:spPr>
        <p:txBody>
          <a:bodyPr>
            <a:normAutofit/>
          </a:bodyPr>
          <a:lstStyle/>
          <a:p>
            <a:r>
              <a:rPr lang="sv-S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CMS </a:t>
            </a:r>
            <a:r>
              <a:rPr lang="sv-SE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FCPPL: </a:t>
            </a:r>
            <a:r>
              <a:rPr lang="sv-S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</a:t>
            </a:r>
            <a:r>
              <a:rPr lang="sv-S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years of exchanging </a:t>
            </a:r>
            <a:r>
              <a:rPr lang="sv-SE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</a:t>
            </a:r>
            <a:r>
              <a:rPr lang="sv-S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sv-SE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ideas</a:t>
            </a:r>
            <a:endParaRPr lang="en-GB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4</a:t>
            </a:fld>
            <a:endParaRPr lang="en-GB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95693" y="1034649"/>
            <a:ext cx="6921799" cy="16295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1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PKU-LLR</a:t>
            </a:r>
            <a:r>
              <a:rPr lang="en-US" sz="21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: </a:t>
            </a:r>
            <a:r>
              <a:rPr lang="en-US" sz="2100" dirty="0">
                <a:sym typeface="Wingdings" panose="05000000000000000000" pitchFamily="2" charset="2"/>
              </a:rPr>
              <a:t>Collaboration started in 2020. </a:t>
            </a:r>
            <a:r>
              <a:rPr lang="en-US" sz="2100" dirty="0" smtClean="0">
                <a:sym typeface="Wingdings" panose="05000000000000000000" pitchFamily="2" charset="2"/>
              </a:rPr>
              <a:t>Focused </a:t>
            </a:r>
            <a:r>
              <a:rPr lang="en-US" sz="2100" dirty="0">
                <a:sym typeface="Wingdings" panose="05000000000000000000" pitchFamily="2" charset="2"/>
              </a:rPr>
              <a:t>on </a:t>
            </a:r>
            <a:r>
              <a:rPr lang="en-US" sz="2100" b="1" dirty="0">
                <a:solidFill>
                  <a:srgbClr val="00B050"/>
                </a:solidFill>
                <a:sym typeface="Wingdings" panose="05000000000000000000" pitchFamily="2" charset="2"/>
              </a:rPr>
              <a:t>EW production of VBS ZZ</a:t>
            </a:r>
            <a:r>
              <a:rPr lang="en-US" sz="2100" dirty="0">
                <a:sym typeface="Wingdings" panose="05000000000000000000" pitchFamily="2" charset="2"/>
              </a:rPr>
              <a:t>, making </a:t>
            </a:r>
            <a:r>
              <a:rPr lang="en-US" sz="2100" dirty="0">
                <a:solidFill>
                  <a:srgbClr val="0070C0"/>
                </a:solidFill>
                <a:sym typeface="Wingdings" panose="05000000000000000000" pitchFamily="2" charset="2"/>
              </a:rPr>
              <a:t>significant contributions to 1 CMS published </a:t>
            </a:r>
            <a:r>
              <a:rPr lang="en-US" sz="2100" dirty="0" smtClean="0">
                <a:solidFill>
                  <a:srgbClr val="0070C0"/>
                </a:solidFill>
                <a:sym typeface="Wingdings" panose="05000000000000000000" pitchFamily="2" charset="2"/>
              </a:rPr>
              <a:t>paper </a:t>
            </a:r>
            <a:r>
              <a:rPr lang="en-US" sz="2100" dirty="0">
                <a:solidFill>
                  <a:srgbClr val="0070C0"/>
                </a:solidFill>
                <a:sym typeface="Wingdings" panose="05000000000000000000" pitchFamily="2" charset="2"/>
              </a:rPr>
              <a:t>and 1 phenomenology </a:t>
            </a:r>
            <a:r>
              <a:rPr lang="en-US" sz="2100" dirty="0" smtClean="0">
                <a:solidFill>
                  <a:srgbClr val="0070C0"/>
                </a:solidFill>
                <a:sym typeface="Wingdings" panose="05000000000000000000" pitchFamily="2" charset="2"/>
              </a:rPr>
              <a:t>paper; </a:t>
            </a:r>
            <a:r>
              <a:rPr lang="en-US" sz="2100" dirty="0">
                <a:sym typeface="Wingdings" panose="05000000000000000000" pitchFamily="2" charset="2"/>
              </a:rPr>
              <a:t>now </a:t>
            </a:r>
            <a:r>
              <a:rPr lang="en-US" sz="2100" dirty="0">
                <a:solidFill>
                  <a:srgbClr val="00B050"/>
                </a:solidFill>
                <a:sym typeface="Wingdings" panose="05000000000000000000" pitchFamily="2" charset="2"/>
              </a:rPr>
              <a:t>measurement of the </a:t>
            </a:r>
            <a:r>
              <a:rPr lang="en-US" sz="2100" b="1" dirty="0" err="1">
                <a:solidFill>
                  <a:srgbClr val="00B050"/>
                </a:solidFill>
                <a:sym typeface="Wingdings" panose="05000000000000000000" pitchFamily="2" charset="2"/>
              </a:rPr>
              <a:t>Zγ</a:t>
            </a:r>
            <a:r>
              <a:rPr lang="en-US" sz="2100" b="1" dirty="0">
                <a:solidFill>
                  <a:srgbClr val="00B050"/>
                </a:solidFill>
                <a:sym typeface="Wingdings" panose="05000000000000000000" pitchFamily="2" charset="2"/>
              </a:rPr>
              <a:t> production </a:t>
            </a:r>
            <a:r>
              <a:rPr lang="en-US" sz="21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cross section </a:t>
            </a:r>
            <a:r>
              <a:rPr lang="en-US" sz="2100" dirty="0" smtClean="0">
                <a:solidFill>
                  <a:srgbClr val="00B050"/>
                </a:solidFill>
                <a:sym typeface="Wingdings" panose="05000000000000000000" pitchFamily="2" charset="2"/>
              </a:rPr>
              <a:t>and </a:t>
            </a:r>
            <a:r>
              <a:rPr lang="en-US" sz="21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nTGC</a:t>
            </a:r>
          </a:p>
          <a:p>
            <a:pPr marL="0" indent="0">
              <a:buNone/>
            </a:pPr>
            <a:endParaRPr lang="en-US" sz="2100" b="1" dirty="0" smtClean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sz="21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sz="21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sz="21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sz="21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sz="21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sz="21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sz="21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sz="21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93" y="51313"/>
            <a:ext cx="90805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 2"/>
          <p:cNvPicPr preferRelativeResize="0"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6419" y="1491487"/>
            <a:ext cx="3580948" cy="366652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126899" y="1034649"/>
            <a:ext cx="1518364" cy="261610"/>
          </a:xfrm>
          <a:prstGeom prst="rect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fr-FR" sz="1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PLB 812 (2020) 135992</a:t>
            </a:r>
          </a:p>
        </p:txBody>
      </p:sp>
      <p:sp>
        <p:nvSpPr>
          <p:cNvPr id="4" name="Rectangle 3"/>
          <p:cNvSpPr/>
          <p:nvPr/>
        </p:nvSpPr>
        <p:spPr>
          <a:xfrm>
            <a:off x="195693" y="5682330"/>
            <a:ext cx="1134762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sz="21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IHEP, PKU, IP2I </a:t>
            </a:r>
            <a:r>
              <a:rPr lang="en-US" sz="2100" dirty="0">
                <a:solidFill>
                  <a:srgbClr val="0070C0"/>
                </a:solidFill>
                <a:sym typeface="Wingdings" panose="05000000000000000000" pitchFamily="2" charset="2"/>
              </a:rPr>
              <a:t>and </a:t>
            </a:r>
            <a:r>
              <a:rPr lang="en-US" sz="21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IPHC</a:t>
            </a:r>
            <a:r>
              <a:rPr lang="en-US" sz="210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100" dirty="0">
                <a:solidFill>
                  <a:prstClr val="black"/>
                </a:solidFill>
                <a:sym typeface="Wingdings" panose="05000000000000000000" pitchFamily="2" charset="2"/>
              </a:rPr>
              <a:t>have hosted FCPPL workshop, regularly contribute members of scientific committee</a:t>
            </a:r>
          </a:p>
        </p:txBody>
      </p:sp>
      <p:sp>
        <p:nvSpPr>
          <p:cNvPr id="14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3035819" y="6538923"/>
            <a:ext cx="5382124" cy="4419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S. Gascon-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Shotkin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000" dirty="0" smtClean="0">
                <a:solidFill>
                  <a:prstClr val="black"/>
                </a:solidFill>
                <a:latin typeface="Times New Roman" pitchFamily="18" charset="0"/>
              </a:rPr>
              <a:t>FCPPL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2025, </a:t>
            </a:r>
            <a:r>
              <a:rPr lang="en-US" sz="1000" noProof="0" dirty="0" smtClean="0">
                <a:solidFill>
                  <a:prstClr val="black"/>
                </a:solidFill>
                <a:latin typeface="Times New Roman" pitchFamily="18" charset="0"/>
              </a:rPr>
              <a:t>Qingdao</a:t>
            </a:r>
            <a:r>
              <a:rPr lang="en-US" sz="10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1000" dirty="0" smtClean="0">
                <a:solidFill>
                  <a:prstClr val="black"/>
                </a:solidFill>
                <a:latin typeface="Times New Roman" pitchFamily="18" charset="0"/>
              </a:rPr>
              <a:t>PRC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</a:t>
            </a:r>
            <a:r>
              <a:rPr lang="en-US" sz="1000" noProof="0" dirty="0" smtClean="0">
                <a:solidFill>
                  <a:prstClr val="black"/>
                </a:solidFill>
                <a:latin typeface="Times New Roman" pitchFamily="18" charset="0"/>
              </a:rPr>
              <a:t>July 21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2025</a:t>
            </a: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96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8364" y="-125730"/>
            <a:ext cx="12481560" cy="1325563"/>
          </a:xfrm>
        </p:spPr>
        <p:txBody>
          <a:bodyPr>
            <a:normAutofit/>
          </a:bodyPr>
          <a:lstStyle/>
          <a:p>
            <a:r>
              <a:rPr lang="sv-SE" sz="3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IHEP-IP2I</a:t>
            </a:r>
            <a:r>
              <a:rPr lang="sv-SE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Run2</a:t>
            </a:r>
            <a:r>
              <a:rPr lang="sv-SE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+3</a:t>
            </a:r>
            <a:r>
              <a:rPr lang="sv-SE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</a:t>
            </a:r>
            <a:r>
              <a:rPr lang="sv-SE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lang="sv-SE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gg </a:t>
            </a:r>
            <a:r>
              <a:rPr lang="sv-SE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measurements:  Progress and plans</a:t>
            </a:r>
            <a:r>
              <a:rPr lang="sv-S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5</a:t>
            </a:fld>
            <a:endParaRPr lang="en-GB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-95402" y="1045089"/>
            <a:ext cx="5754797" cy="162956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Major contributions to all </a:t>
            </a:r>
            <a:r>
              <a:rPr lang="en-US" sz="2200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Hmeasurements</a:t>
            </a:r>
            <a:r>
              <a:rPr lang="en-US" sz="2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:  </a:t>
            </a:r>
            <a:r>
              <a:rPr lang="en-US" sz="2200" dirty="0" smtClean="0">
                <a:sym typeface="Wingdings" panose="05000000000000000000" pitchFamily="2" charset="2"/>
              </a:rPr>
              <a:t>High-level trigger development and maintenance, photon ID MVA development, electron veto efficiency, </a:t>
            </a:r>
            <a:r>
              <a:rPr lang="en-US" sz="2200" dirty="0" err="1" smtClean="0">
                <a:sym typeface="Wingdings" panose="05000000000000000000" pitchFamily="2" charset="2"/>
              </a:rPr>
              <a:t>Z</a:t>
            </a:r>
            <a:r>
              <a:rPr lang="en-US" sz="22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mmg</a:t>
            </a:r>
            <a:r>
              <a:rPr lang="en-US" sz="2200" dirty="0" smtClean="0">
                <a:latin typeface="Symbol" panose="05050102010706020507" pitchFamily="18" charset="2"/>
                <a:sym typeface="Wingdings" panose="05000000000000000000" pitchFamily="2" charset="2"/>
              </a:rPr>
              <a:t> </a:t>
            </a:r>
            <a:r>
              <a:rPr lang="en-US" sz="2200" dirty="0" smtClean="0">
                <a:sym typeface="Wingdings" panose="05000000000000000000" pitchFamily="2" charset="2"/>
              </a:rPr>
              <a:t>validation, </a:t>
            </a:r>
            <a:r>
              <a:rPr lang="en-US" sz="2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sub/chief editor of CMS notes</a:t>
            </a:r>
            <a:endParaRPr lang="en-US" sz="2200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altLang="zh-CN" sz="2200" dirty="0" err="1" smtClean="0">
                <a:solidFill>
                  <a:srgbClr val="0070C0"/>
                </a:solidFill>
              </a:rPr>
              <a:t>H</a:t>
            </a:r>
            <a:r>
              <a:rPr lang="en-US" altLang="zh-CN" sz="2200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</a:t>
            </a:r>
            <a:r>
              <a:rPr lang="en-US" altLang="zh-CN" sz="2200" dirty="0" err="1" smtClean="0">
                <a:solidFill>
                  <a:srgbClr val="0070C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gg</a:t>
            </a:r>
            <a:r>
              <a:rPr lang="en-US" altLang="zh-CN" sz="2200" dirty="0" smtClean="0">
                <a:solidFill>
                  <a:srgbClr val="0070C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 </a:t>
            </a:r>
            <a:r>
              <a:rPr lang="en-US" altLang="zh-CN" sz="2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inclusive and differential cross sections </a:t>
            </a:r>
            <a:r>
              <a:rPr lang="en-US" altLang="zh-CN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at </a:t>
            </a:r>
            <a:r>
              <a:rPr lang="en-US" altLang="zh-CN" sz="2200" dirty="0" smtClean="0">
                <a:solidFill>
                  <a:srgbClr val="FF0000"/>
                </a:solidFill>
              </a:rPr>
              <a:t>√</a:t>
            </a:r>
            <a:r>
              <a:rPr lang="en-US" altLang="zh-CN" sz="2200" dirty="0">
                <a:solidFill>
                  <a:srgbClr val="FF0000"/>
                </a:solidFill>
              </a:rPr>
              <a:t>s=13.6 </a:t>
            </a:r>
            <a:r>
              <a:rPr lang="en-US" altLang="zh-CN" sz="2200" dirty="0" err="1">
                <a:solidFill>
                  <a:srgbClr val="FF0000"/>
                </a:solidFill>
              </a:rPr>
              <a:t>TeV</a:t>
            </a:r>
            <a:r>
              <a:rPr lang="en-US" altLang="zh-CN" sz="2200" dirty="0">
                <a:solidFill>
                  <a:srgbClr val="FF0000"/>
                </a:solidFill>
              </a:rPr>
              <a:t> (Run 3 2022</a:t>
            </a:r>
            <a:r>
              <a:rPr lang="en-US" altLang="zh-CN" sz="2200" dirty="0" smtClean="0">
                <a:solidFill>
                  <a:srgbClr val="FF0000"/>
                </a:solidFill>
              </a:rPr>
              <a:t>!) </a:t>
            </a:r>
            <a:r>
              <a:rPr lang="en-US" altLang="zh-CN" sz="2200" dirty="0" smtClean="0">
                <a:solidFill>
                  <a:srgbClr val="0070C0"/>
                </a:solidFill>
              </a:rPr>
              <a:t>submitted to JHEP </a:t>
            </a:r>
            <a:endParaRPr lang="en-US" sz="2200" b="1" i="1" dirty="0" smtClean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Full </a:t>
            </a:r>
            <a:r>
              <a:rPr lang="en-US" sz="2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Run 2 Higgs + charm submitted to JHEP, preliminary result of search for anomalous couplings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Learn more about it from </a:t>
            </a:r>
            <a:r>
              <a:rPr lang="en-US" sz="2200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Junquan</a:t>
            </a:r>
            <a:r>
              <a:rPr lang="en-US" sz="2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 Tao’s </a:t>
            </a:r>
            <a:r>
              <a:rPr lang="en-US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talk!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200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200" b="1" i="1" dirty="0">
              <a:sym typeface="Wingdings" panose="05000000000000000000" pitchFamily="2" charset="2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3" y="137811"/>
            <a:ext cx="90805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960422" y="906589"/>
            <a:ext cx="1300356" cy="276999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arXiv:2504.17755</a:t>
            </a:r>
            <a:endParaRPr lang="fr-FR" sz="1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402" y="5331892"/>
            <a:ext cx="7862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 smtClean="0">
                <a:sym typeface="Wingdings" panose="05000000000000000000" pitchFamily="2" charset="2"/>
              </a:rPr>
              <a:t>Ongoing analyses and future </a:t>
            </a:r>
            <a:r>
              <a:rPr lang="en-US" sz="2200" dirty="0">
                <a:sym typeface="Wingdings" panose="05000000000000000000" pitchFamily="2" charset="2"/>
              </a:rPr>
              <a:t>plans: 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Full Run 2 mass measurement 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Run2/3:</a:t>
            </a:r>
            <a:r>
              <a:rPr lang="en-US" sz="2200" dirty="0" smtClean="0">
                <a:sym typeface="Wingdings" panose="05000000000000000000" pitchFamily="2" charset="2"/>
              </a:rPr>
              <a:t>   </a:t>
            </a:r>
            <a:r>
              <a:rPr lang="en-US" sz="2200" dirty="0" err="1">
                <a:solidFill>
                  <a:srgbClr val="0070C0"/>
                </a:solidFill>
                <a:sym typeface="Wingdings" panose="05000000000000000000" pitchFamily="2" charset="2"/>
              </a:rPr>
              <a:t>gg</a:t>
            </a:r>
            <a:r>
              <a:rPr lang="en-US" sz="2200" dirty="0" err="1">
                <a:solidFill>
                  <a:srgbClr val="0070C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gg</a:t>
            </a:r>
            <a:r>
              <a:rPr lang="en-US" sz="2200" dirty="0">
                <a:solidFill>
                  <a:srgbClr val="0070C0"/>
                </a:solidFill>
                <a:sym typeface="Wingdings" panose="05000000000000000000" pitchFamily="2" charset="2"/>
              </a:rPr>
              <a:t>/</a:t>
            </a:r>
            <a:r>
              <a:rPr lang="en-US" sz="2200" dirty="0" err="1">
                <a:solidFill>
                  <a:srgbClr val="0070C0"/>
                </a:solidFill>
                <a:sym typeface="Wingdings" panose="05000000000000000000" pitchFamily="2" charset="2"/>
              </a:rPr>
              <a:t>ggH</a:t>
            </a:r>
            <a:r>
              <a:rPr lang="en-US" sz="2200" dirty="0" err="1">
                <a:solidFill>
                  <a:srgbClr val="0070C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gg</a:t>
            </a:r>
            <a:r>
              <a:rPr lang="en-US" sz="2200" dirty="0">
                <a:solidFill>
                  <a:srgbClr val="0070C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 </a:t>
            </a:r>
            <a:r>
              <a:rPr lang="en-US" sz="2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interference: </a:t>
            </a:r>
            <a:r>
              <a:rPr lang="en-US" sz="2200" dirty="0" smtClean="0">
                <a:sym typeface="Wingdings" panose="05000000000000000000" pitchFamily="2" charset="2"/>
              </a:rPr>
              <a:t>mass shift/cross section </a:t>
            </a:r>
            <a:r>
              <a:rPr lang="en-US" sz="2200" dirty="0">
                <a:sym typeface="Wingdings" panose="05000000000000000000" pitchFamily="2" charset="2"/>
              </a:rPr>
              <a:t>reduction to constrain H width, measure spin (BSM</a:t>
            </a:r>
            <a:r>
              <a:rPr lang="en-US" sz="2200" dirty="0" smtClean="0">
                <a:sym typeface="Wingdings" panose="05000000000000000000" pitchFamily="2" charset="2"/>
              </a:rPr>
              <a:t>?)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184" y="1199833"/>
            <a:ext cx="4928616" cy="4561904"/>
          </a:xfrm>
          <a:prstGeom prst="rect">
            <a:avLst/>
          </a:prstGeom>
        </p:spPr>
      </p:pic>
      <p:sp>
        <p:nvSpPr>
          <p:cNvPr id="14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3035819" y="6538923"/>
            <a:ext cx="5382124" cy="4419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S. Gascon-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Shotkin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000" dirty="0" smtClean="0">
                <a:solidFill>
                  <a:prstClr val="black"/>
                </a:solidFill>
                <a:latin typeface="Times New Roman" pitchFamily="18" charset="0"/>
              </a:rPr>
              <a:t>FCPPL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2025, </a:t>
            </a:r>
            <a:r>
              <a:rPr lang="en-US" sz="1000" noProof="0" dirty="0" smtClean="0">
                <a:solidFill>
                  <a:prstClr val="black"/>
                </a:solidFill>
                <a:latin typeface="Times New Roman" pitchFamily="18" charset="0"/>
              </a:rPr>
              <a:t>Qingdao</a:t>
            </a:r>
            <a:r>
              <a:rPr lang="en-US" sz="10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1000" dirty="0" smtClean="0">
                <a:solidFill>
                  <a:prstClr val="black"/>
                </a:solidFill>
                <a:latin typeface="Times New Roman" pitchFamily="18" charset="0"/>
              </a:rPr>
              <a:t>PRC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</a:t>
            </a:r>
            <a:r>
              <a:rPr lang="en-US" sz="1000" noProof="0" dirty="0" smtClean="0">
                <a:solidFill>
                  <a:prstClr val="black"/>
                </a:solidFill>
                <a:latin typeface="Times New Roman" pitchFamily="18" charset="0"/>
              </a:rPr>
              <a:t>July 21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2025</a:t>
            </a: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7" t="41032" r="31762" b="28993"/>
          <a:stretch/>
        </p:blipFill>
        <p:spPr>
          <a:xfrm>
            <a:off x="5345439" y="4223273"/>
            <a:ext cx="1322173" cy="150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9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1800" y="-125730"/>
            <a:ext cx="12481560" cy="1325563"/>
          </a:xfrm>
        </p:spPr>
        <p:txBody>
          <a:bodyPr>
            <a:normAutofit/>
          </a:bodyPr>
          <a:lstStyle/>
          <a:p>
            <a:r>
              <a:rPr lang="sv-SE" sz="3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IHEP-IPNL </a:t>
            </a:r>
            <a:r>
              <a:rPr lang="sv-SE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2025:  Run </a:t>
            </a:r>
            <a:r>
              <a:rPr lang="sv-SE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sv-SE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+ 3</a:t>
            </a:r>
            <a:r>
              <a:rPr lang="sv-SE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HH searches, progress and plans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6</a:t>
            </a:fld>
            <a:endParaRPr lang="en-GB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-95403" y="1020375"/>
            <a:ext cx="6082606" cy="162956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en-US" sz="2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Initiators of HH searches in CMS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en-US" sz="2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New publications/public results: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Full Run 2 resonant search for XHH/</a:t>
            </a:r>
            <a:r>
              <a:rPr lang="en-US" sz="2200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YHbb</a:t>
            </a:r>
            <a:r>
              <a:rPr lang="en-US" sz="2200" dirty="0" err="1" smtClean="0">
                <a:solidFill>
                  <a:srgbClr val="0070C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gg</a:t>
            </a:r>
            <a:r>
              <a:rPr lang="en-US" sz="2200" dirty="0" smtClean="0">
                <a:solidFill>
                  <a:srgbClr val="0070C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 </a:t>
            </a:r>
            <a:r>
              <a:rPr lang="en-US" sz="2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: JHEP </a:t>
            </a:r>
            <a:r>
              <a:rPr lang="en-US" sz="2200" dirty="0">
                <a:solidFill>
                  <a:srgbClr val="0070C0"/>
                </a:solidFill>
                <a:sym typeface="Wingdings" panose="05000000000000000000" pitchFamily="2" charset="2"/>
              </a:rPr>
              <a:t>05 (2024) </a:t>
            </a:r>
            <a:r>
              <a:rPr lang="en-US" sz="2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316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Full Run 2 Combinations: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Single- and Di-Higgs analyses, </a:t>
            </a:r>
            <a:r>
              <a:rPr lang="en-US" sz="2200" b="1" kern="100" dirty="0" smtClean="0">
                <a:latin typeface="Symbol" panose="05050102010706020507" pitchFamily="18" charset="2"/>
                <a:ea typeface="MS Mincho"/>
                <a:cs typeface="Calibri" panose="020F0502020204030204" pitchFamily="34" charset="0"/>
              </a:rPr>
              <a:t>k</a:t>
            </a:r>
            <a:r>
              <a:rPr lang="en-US" sz="2200" b="1" kern="100" baseline="-25000" dirty="0" smtClean="0">
                <a:latin typeface="Symbol" panose="05050102010706020507" pitchFamily="18" charset="2"/>
                <a:ea typeface="MS Mincho"/>
                <a:cs typeface="Calibri" panose="020F0502020204030204" pitchFamily="34" charset="0"/>
              </a:rPr>
              <a:t>l </a:t>
            </a:r>
            <a:r>
              <a:rPr lang="en-US" sz="2200" kern="100" dirty="0" smtClean="0">
                <a:ea typeface="MS Mincho"/>
                <a:cs typeface="Calibri" panose="020F0502020204030204" pitchFamily="34" charset="0"/>
              </a:rPr>
              <a:t>constrained to  </a:t>
            </a:r>
            <a:r>
              <a:rPr lang="en-US" sz="2200" kern="100" dirty="0">
                <a:latin typeface="Avenir Book"/>
                <a:ea typeface="MS Mincho"/>
                <a:cs typeface="Calibri" panose="020F0502020204030204" pitchFamily="34" charset="0"/>
              </a:rPr>
              <a:t>1.4 &lt;</a:t>
            </a:r>
            <a:r>
              <a:rPr lang="en-US" sz="2200" kern="100" dirty="0">
                <a:latin typeface="Symbol" panose="05050102010706020507" pitchFamily="18" charset="2"/>
                <a:ea typeface="MS Mincho"/>
                <a:cs typeface="Calibri" panose="020F0502020204030204" pitchFamily="34" charset="0"/>
              </a:rPr>
              <a:t>k</a:t>
            </a:r>
            <a:r>
              <a:rPr lang="en-US" sz="2200" kern="100" baseline="-25000" dirty="0">
                <a:latin typeface="Symbol" panose="05050102010706020507" pitchFamily="18" charset="2"/>
                <a:ea typeface="MS Mincho"/>
                <a:cs typeface="Calibri" panose="020F0502020204030204" pitchFamily="34" charset="0"/>
              </a:rPr>
              <a:t>l</a:t>
            </a:r>
            <a:r>
              <a:rPr lang="en-US" sz="2200" kern="100" dirty="0">
                <a:latin typeface="Avenir Book"/>
                <a:ea typeface="MS Mincho"/>
                <a:cs typeface="Calibri" panose="020F0502020204030204" pitchFamily="34" charset="0"/>
              </a:rPr>
              <a:t>&lt; 7.8 </a:t>
            </a:r>
            <a:r>
              <a:rPr lang="en-US" sz="2200" kern="100" dirty="0">
                <a:ea typeface="MS Mincho"/>
                <a:cs typeface="Calibri" panose="020F0502020204030204" pitchFamily="34" charset="0"/>
              </a:rPr>
              <a:t>P</a:t>
            </a:r>
            <a:r>
              <a:rPr lang="en-US" sz="2200" kern="100" dirty="0" smtClean="0">
                <a:ea typeface="MS Mincho"/>
                <a:cs typeface="Calibri" panose="020F0502020204030204" pitchFamily="34" charset="0"/>
              </a:rPr>
              <a:t>LB </a:t>
            </a:r>
            <a:r>
              <a:rPr lang="en-US" sz="2200" kern="100" dirty="0">
                <a:ea typeface="MS Mincho"/>
                <a:cs typeface="Calibri" panose="020F0502020204030204" pitchFamily="34" charset="0"/>
              </a:rPr>
              <a:t>861 (2025) 139210 </a:t>
            </a:r>
            <a:endParaRPr lang="en-US" sz="2200" kern="100" dirty="0" smtClean="0">
              <a:ea typeface="MS Mincho"/>
              <a:cs typeface="Calibri" panose="020F0502020204030204" pitchFamily="34" charset="0"/>
            </a:endParaRP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200" kern="100" dirty="0" smtClean="0">
                <a:solidFill>
                  <a:srgbClr val="0070C0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Resonant </a:t>
            </a:r>
            <a:r>
              <a:rPr lang="en-US" sz="2200" dirty="0">
                <a:solidFill>
                  <a:srgbClr val="0070C0"/>
                </a:solidFill>
              </a:rPr>
              <a:t>X</a:t>
            </a:r>
            <a:r>
              <a:rPr lang="en-US" sz="2200" dirty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en-US" sz="2200" dirty="0" smtClean="0">
                <a:solidFill>
                  <a:srgbClr val="0070C0"/>
                </a:solidFill>
              </a:rPr>
              <a:t>HH/YH Phys. </a:t>
            </a:r>
            <a:r>
              <a:rPr lang="en-US" sz="2200" dirty="0" smtClean="0">
                <a:solidFill>
                  <a:srgbClr val="0070C0"/>
                </a:solidFill>
              </a:rPr>
              <a:t>Rpt. 1115 (2025) 368</a:t>
            </a:r>
            <a:endParaRPr lang="en-US" sz="2200" dirty="0" smtClean="0">
              <a:solidFill>
                <a:srgbClr val="0070C0"/>
              </a:solidFill>
            </a:endParaRP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200" dirty="0">
                <a:sym typeface="Wingdings" panose="05000000000000000000" pitchFamily="2" charset="2"/>
              </a:rPr>
              <a:t> </a:t>
            </a:r>
            <a:r>
              <a:rPr lang="en-US" sz="2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Preliminary non-resonant </a:t>
            </a:r>
            <a:r>
              <a:rPr lang="en-US" sz="2200" dirty="0" smtClean="0">
                <a:sym typeface="Wingdings" panose="05000000000000000000" pitchFamily="2" charset="2"/>
              </a:rPr>
              <a:t>with sensitivity </a:t>
            </a:r>
            <a:r>
              <a:rPr lang="en-US" dirty="0"/>
              <a:t>3.5 (2.5</a:t>
            </a:r>
            <a:r>
              <a:rPr lang="en-US" dirty="0" smtClean="0"/>
              <a:t>) X SM</a:t>
            </a:r>
            <a:endParaRPr lang="en-US" sz="22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200" b="1" i="1" dirty="0">
              <a:sym typeface="Wingdings" panose="05000000000000000000" pitchFamily="2" charset="2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3" y="137811"/>
            <a:ext cx="90805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6596231" y="831071"/>
            <a:ext cx="2014369" cy="276999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Phys. Rpt. 1115 </a:t>
            </a:r>
            <a:r>
              <a: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(2025) 368</a:t>
            </a:r>
          </a:p>
        </p:txBody>
      </p:sp>
      <p:sp>
        <p:nvSpPr>
          <p:cNvPr id="5" name="Rectangle 4"/>
          <p:cNvSpPr/>
          <p:nvPr/>
        </p:nvSpPr>
        <p:spPr>
          <a:xfrm>
            <a:off x="-44762" y="5049150"/>
            <a:ext cx="703868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 smtClean="0">
                <a:sym typeface="Wingdings" panose="05000000000000000000" pitchFamily="2" charset="2"/>
              </a:rPr>
              <a:t>Ongoing analyses and future </a:t>
            </a:r>
            <a:r>
              <a:rPr lang="en-US" sz="2200" dirty="0">
                <a:sym typeface="Wingdings" panose="05000000000000000000" pitchFamily="2" charset="2"/>
              </a:rPr>
              <a:t>plans: 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rgbClr val="00B050"/>
                </a:solidFill>
              </a:rPr>
              <a:t>R</a:t>
            </a:r>
            <a:r>
              <a:rPr lang="en-US" sz="2200" dirty="0" smtClean="0">
                <a:solidFill>
                  <a:srgbClr val="00B050"/>
                </a:solidFill>
              </a:rPr>
              <a:t>esonant </a:t>
            </a:r>
            <a:r>
              <a:rPr lang="en-US" sz="2200" dirty="0">
                <a:solidFill>
                  <a:srgbClr val="00B050"/>
                </a:solidFill>
              </a:rPr>
              <a:t>X</a:t>
            </a:r>
            <a:r>
              <a:rPr lang="en-US" sz="2200" dirty="0">
                <a:solidFill>
                  <a:srgbClr val="00B050"/>
                </a:solidFill>
                <a:sym typeface="Wingdings" panose="05000000000000000000" pitchFamily="2" charset="2"/>
              </a:rPr>
              <a:t></a:t>
            </a:r>
            <a:r>
              <a:rPr lang="en-US" sz="2200" dirty="0">
                <a:solidFill>
                  <a:srgbClr val="00B050"/>
                </a:solidFill>
              </a:rPr>
              <a:t>HH/</a:t>
            </a:r>
            <a:r>
              <a:rPr lang="en-US" sz="2200" dirty="0" err="1">
                <a:solidFill>
                  <a:srgbClr val="00B050"/>
                </a:solidFill>
              </a:rPr>
              <a:t>HY</a:t>
            </a:r>
            <a:r>
              <a:rPr lang="en-US" sz="2200" dirty="0" err="1">
                <a:solidFill>
                  <a:srgbClr val="00B050"/>
                </a:solidFill>
                <a:sym typeface="Wingdings" panose="05000000000000000000" pitchFamily="2" charset="2"/>
              </a:rPr>
              <a:t></a:t>
            </a:r>
            <a:r>
              <a:rPr lang="en-US" sz="2200" dirty="0" err="1" smtClean="0">
                <a:solidFill>
                  <a:srgbClr val="00B050"/>
                </a:solidFill>
              </a:rPr>
              <a:t>WW</a:t>
            </a:r>
            <a:r>
              <a:rPr lang="en-US" sz="2200" dirty="0" err="1" smtClean="0">
                <a:solidFill>
                  <a:srgbClr val="00B050"/>
                </a:solidFill>
                <a:latin typeface="Symbol" panose="05050102010706020507" pitchFamily="18" charset="2"/>
              </a:rPr>
              <a:t>gg</a:t>
            </a:r>
            <a:r>
              <a:rPr lang="en-US" sz="2200" dirty="0" smtClean="0">
                <a:solidFill>
                  <a:srgbClr val="00B050"/>
                </a:solidFill>
              </a:rPr>
              <a:t>  </a:t>
            </a:r>
            <a:r>
              <a:rPr lang="en-US" sz="2200" dirty="0"/>
              <a:t>and </a:t>
            </a:r>
            <a:r>
              <a:rPr lang="en-US" sz="2200" dirty="0">
                <a:solidFill>
                  <a:srgbClr val="00B050"/>
                </a:solidFill>
              </a:rPr>
              <a:t>high-mass X</a:t>
            </a:r>
            <a:r>
              <a:rPr lang="en-US" sz="2200" dirty="0">
                <a:solidFill>
                  <a:srgbClr val="00B050"/>
                </a:solidFill>
                <a:sym typeface="Wingdings" panose="05000000000000000000" pitchFamily="2" charset="2"/>
              </a:rPr>
              <a:t></a:t>
            </a:r>
            <a:r>
              <a:rPr lang="en-US" sz="2200" dirty="0">
                <a:solidFill>
                  <a:srgbClr val="00B050"/>
                </a:solidFill>
              </a:rPr>
              <a:t>HH/</a:t>
            </a:r>
            <a:r>
              <a:rPr lang="en-US" sz="2200" dirty="0" err="1">
                <a:solidFill>
                  <a:srgbClr val="00B050"/>
                </a:solidFill>
              </a:rPr>
              <a:t>HY</a:t>
            </a:r>
            <a:r>
              <a:rPr lang="en-US" sz="2200" dirty="0" err="1">
                <a:solidFill>
                  <a:srgbClr val="00B050"/>
                </a:solidFill>
                <a:sym typeface="Wingdings" panose="05000000000000000000" pitchFamily="2" charset="2"/>
              </a:rPr>
              <a:t></a:t>
            </a:r>
            <a:r>
              <a:rPr lang="en-US" sz="2200" dirty="0" err="1" smtClean="0">
                <a:solidFill>
                  <a:srgbClr val="00B050"/>
                </a:solidFill>
              </a:rPr>
              <a:t>bb</a:t>
            </a:r>
            <a:r>
              <a:rPr lang="en-US" sz="2200" dirty="0" err="1" smtClean="0">
                <a:solidFill>
                  <a:srgbClr val="00B050"/>
                </a:solidFill>
                <a:latin typeface="Symbol" panose="05050102010706020507" pitchFamily="18" charset="2"/>
              </a:rPr>
              <a:t>gg</a:t>
            </a:r>
            <a:r>
              <a:rPr lang="en-US" sz="2200" dirty="0" smtClean="0">
                <a:solidFill>
                  <a:srgbClr val="00B050"/>
                </a:solidFill>
              </a:rPr>
              <a:t>  </a:t>
            </a:r>
            <a:r>
              <a:rPr lang="en-US" sz="2200" dirty="0">
                <a:solidFill>
                  <a:srgbClr val="00B050"/>
                </a:solidFill>
              </a:rPr>
              <a:t>searches </a:t>
            </a:r>
            <a:r>
              <a:rPr lang="en-US" sz="2200" dirty="0"/>
              <a:t>with Run 2 </a:t>
            </a:r>
            <a:r>
              <a:rPr lang="en-US" sz="2200" dirty="0" smtClean="0"/>
              <a:t>data </a:t>
            </a:r>
            <a:r>
              <a:rPr lang="en-US" sz="2200" dirty="0" smtClean="0">
                <a:solidFill>
                  <a:srgbClr val="0070C0"/>
                </a:solidFill>
              </a:rPr>
              <a:t>(not undertaken previously in CMS!)</a:t>
            </a:r>
            <a:endParaRPr lang="en-US" sz="2200" dirty="0" smtClean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rgbClr val="00B050"/>
                </a:solidFill>
              </a:rPr>
              <a:t>N</a:t>
            </a:r>
            <a:r>
              <a:rPr lang="en-US" sz="2200" dirty="0" smtClean="0">
                <a:solidFill>
                  <a:srgbClr val="00B050"/>
                </a:solidFill>
              </a:rPr>
              <a:t>on-resonant </a:t>
            </a:r>
            <a:r>
              <a:rPr lang="en-US" sz="2200" dirty="0" err="1">
                <a:solidFill>
                  <a:srgbClr val="00B050"/>
                </a:solidFill>
              </a:rPr>
              <a:t>HH</a:t>
            </a:r>
            <a:r>
              <a:rPr lang="en-US" sz="2200" dirty="0" err="1">
                <a:solidFill>
                  <a:srgbClr val="00B050"/>
                </a:solidFill>
                <a:sym typeface="Wingdings" panose="05000000000000000000" pitchFamily="2" charset="2"/>
              </a:rPr>
              <a:t></a:t>
            </a:r>
            <a:r>
              <a:rPr lang="en-US" sz="2200" dirty="0" err="1" smtClean="0">
                <a:solidFill>
                  <a:srgbClr val="00B050"/>
                </a:solidFill>
              </a:rPr>
              <a:t>bb</a:t>
            </a:r>
            <a:r>
              <a:rPr lang="en-US" sz="2200" dirty="0" err="1" smtClean="0">
                <a:solidFill>
                  <a:srgbClr val="00B050"/>
                </a:solidFill>
                <a:latin typeface="Symbol" panose="05050102010706020507" pitchFamily="18" charset="2"/>
              </a:rPr>
              <a:t>gg</a:t>
            </a:r>
            <a:r>
              <a:rPr lang="en-US" sz="2200" dirty="0" smtClean="0">
                <a:solidFill>
                  <a:srgbClr val="00B050"/>
                </a:solidFill>
              </a:rPr>
              <a:t> </a:t>
            </a:r>
            <a:r>
              <a:rPr lang="en-US" sz="2200" dirty="0">
                <a:solidFill>
                  <a:srgbClr val="00B050"/>
                </a:solidFill>
              </a:rPr>
              <a:t>analysis </a:t>
            </a:r>
            <a:r>
              <a:rPr lang="en-US" sz="2200" dirty="0" smtClean="0"/>
              <a:t>with </a:t>
            </a:r>
            <a:r>
              <a:rPr lang="en-US" sz="2200" dirty="0">
                <a:solidFill>
                  <a:srgbClr val="FF0000"/>
                </a:solidFill>
              </a:rPr>
              <a:t>Run 3</a:t>
            </a:r>
            <a:r>
              <a:rPr lang="en-US" sz="2200" dirty="0"/>
              <a:t> data </a:t>
            </a:r>
            <a:endParaRPr lang="en-US" sz="2200" dirty="0" smtClean="0">
              <a:sym typeface="Wingdings" panose="05000000000000000000" pitchFamily="2" charset="2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133158" y="797659"/>
            <a:ext cx="1525546" cy="276999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CMS-PAS-HIG-20-011</a:t>
            </a:r>
            <a:endParaRPr lang="fr-FR" sz="1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Image 13" descr="https://cms-results.web.cern.ch/cms-results/public-results/publications/B2G-23-002/CMS-B2G-23-002_Figure_027-a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203" y="1226482"/>
            <a:ext cx="3023870" cy="289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 descr="https://cms-results.web.cern.ch/cms-results/public-results/preliminary-results/HIG-20-011/CMS-PAS-HIG-20-011_Figure_005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005" y="1146445"/>
            <a:ext cx="2983865" cy="3556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90" t="9533"/>
          <a:stretch/>
        </p:blipFill>
        <p:spPr>
          <a:xfrm>
            <a:off x="11050711" y="4806244"/>
            <a:ext cx="1014540" cy="155011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158888" y="4752507"/>
            <a:ext cx="4737043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Learn  more about it in </a:t>
            </a:r>
            <a:r>
              <a:rPr lang="en-US" sz="2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IHEP student </a:t>
            </a:r>
            <a:r>
              <a:rPr lang="en-US" sz="2200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Shaowei</a:t>
            </a:r>
            <a:r>
              <a:rPr lang="en-US" sz="2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 Song’s </a:t>
            </a:r>
            <a:r>
              <a:rPr lang="en-US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talk!</a:t>
            </a:r>
            <a:endParaRPr lang="en-US" sz="2200" dirty="0">
              <a:solidFill>
                <a:prstClr val="black"/>
              </a:solidFill>
              <a:sym typeface="Wingdings" panose="05000000000000000000" pitchFamily="2" charset="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58888" y="5372830"/>
            <a:ext cx="4911149" cy="1744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sz="2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IP2I Postdoc </a:t>
            </a:r>
            <a:r>
              <a:rPr lang="en-US" sz="2200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Jie</a:t>
            </a:r>
            <a:r>
              <a:rPr lang="en-US" sz="2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 Xiao </a:t>
            </a:r>
            <a:r>
              <a:rPr lang="en-US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and </a:t>
            </a:r>
            <a:r>
              <a:rPr lang="en-US" sz="2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Student Elise </a:t>
            </a:r>
            <a:r>
              <a:rPr lang="en-US" sz="2200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Jourd’huy’s</a:t>
            </a:r>
            <a:r>
              <a:rPr lang="en-US" sz="2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sz="2200" dirty="0">
                <a:solidFill>
                  <a:prstClr val="black"/>
                </a:solidFill>
                <a:sym typeface="Wingdings" panose="05000000000000000000" pitchFamily="2" charset="2"/>
              </a:rPr>
              <a:t>1-month </a:t>
            </a:r>
            <a:r>
              <a:rPr lang="en-US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stays </a:t>
            </a:r>
            <a:r>
              <a:rPr lang="en-US" sz="2200" dirty="0">
                <a:solidFill>
                  <a:prstClr val="black"/>
                </a:solidFill>
                <a:sym typeface="Wingdings" panose="05000000000000000000" pitchFamily="2" charset="2"/>
              </a:rPr>
              <a:t>at </a:t>
            </a:r>
            <a:r>
              <a:rPr lang="en-US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IHEP </a:t>
            </a:r>
            <a:r>
              <a:rPr lang="en-US" sz="2200" dirty="0">
                <a:solidFill>
                  <a:prstClr val="black"/>
                </a:solidFill>
                <a:sym typeface="Wingdings" panose="05000000000000000000" pitchFamily="2" charset="2"/>
              </a:rPr>
              <a:t>in 2024  </a:t>
            </a:r>
            <a:r>
              <a:rPr lang="en-US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financed </a:t>
            </a:r>
            <a:r>
              <a:rPr lang="en-US" sz="2200" dirty="0">
                <a:solidFill>
                  <a:prstClr val="black"/>
                </a:solidFill>
                <a:sym typeface="Wingdings" panose="05000000000000000000" pitchFamily="2" charset="2"/>
              </a:rPr>
              <a:t>by  FCPPL grant </a:t>
            </a:r>
            <a:r>
              <a:rPr lang="en-US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to project </a:t>
            </a:r>
            <a:r>
              <a:rPr lang="en-US" sz="2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‘CMSHIGPHO</a:t>
            </a:r>
            <a:r>
              <a:rPr lang="en-US" sz="2200" dirty="0">
                <a:solidFill>
                  <a:srgbClr val="0070C0"/>
                </a:solidFill>
                <a:sym typeface="Wingdings" panose="05000000000000000000" pitchFamily="2" charset="2"/>
              </a:rPr>
              <a:t>’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endParaRPr lang="en-US" sz="2200" dirty="0">
              <a:solidFill>
                <a:prstClr val="black"/>
              </a:solidFill>
              <a:sym typeface="Wingdings" panose="05000000000000000000" pitchFamily="2" charset="2"/>
            </a:endParaRPr>
          </a:p>
        </p:txBody>
      </p:sp>
      <p:sp>
        <p:nvSpPr>
          <p:cNvPr id="21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3035819" y="6538923"/>
            <a:ext cx="5382124" cy="4419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S. Gascon-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Shotkin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000" dirty="0" smtClean="0">
                <a:solidFill>
                  <a:prstClr val="black"/>
                </a:solidFill>
                <a:latin typeface="Times New Roman" pitchFamily="18" charset="0"/>
              </a:rPr>
              <a:t>FCPPL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2025, </a:t>
            </a:r>
            <a:r>
              <a:rPr lang="en-US" sz="1000" noProof="0" dirty="0" smtClean="0">
                <a:solidFill>
                  <a:prstClr val="black"/>
                </a:solidFill>
                <a:latin typeface="Times New Roman" pitchFamily="18" charset="0"/>
              </a:rPr>
              <a:t>Qingdao</a:t>
            </a:r>
            <a:r>
              <a:rPr lang="en-US" sz="10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1000" dirty="0" smtClean="0">
                <a:solidFill>
                  <a:prstClr val="black"/>
                </a:solidFill>
                <a:latin typeface="Times New Roman" pitchFamily="18" charset="0"/>
              </a:rPr>
              <a:t>PRC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</a:t>
            </a:r>
            <a:r>
              <a:rPr lang="en-US" sz="1000" noProof="0" dirty="0" smtClean="0">
                <a:solidFill>
                  <a:prstClr val="black"/>
                </a:solidFill>
                <a:latin typeface="Times New Roman" pitchFamily="18" charset="0"/>
              </a:rPr>
              <a:t>July 21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2025</a:t>
            </a: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01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9" grpId="0" animBg="1"/>
      <p:bldP spid="5" grpId="0"/>
      <p:bldP spid="22" grpId="0" animBg="1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1560" y="-125730"/>
            <a:ext cx="12481560" cy="1325563"/>
          </a:xfrm>
        </p:spPr>
        <p:txBody>
          <a:bodyPr>
            <a:normAutofit/>
          </a:bodyPr>
          <a:lstStyle/>
          <a:p>
            <a:r>
              <a:rPr lang="sv-SE" sz="3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IHEP-IP2I </a:t>
            </a:r>
            <a:r>
              <a:rPr lang="sv-SE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2025: </a:t>
            </a:r>
            <a:r>
              <a:rPr lang="sv-SE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 2 Low-mass </a:t>
            </a:r>
            <a:r>
              <a:rPr lang="sv-SE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(70&lt;m</a:t>
            </a:r>
            <a:r>
              <a:rPr lang="sv-SE" sz="3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gg </a:t>
            </a:r>
            <a:r>
              <a:rPr lang="sv-SE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&lt;</a:t>
            </a:r>
            <a:r>
              <a:rPr lang="sv-SE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110 GeV) and Very-low-mass </a:t>
            </a:r>
            <a:br>
              <a:rPr lang="sv-SE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v-SE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sv-SE" sz="3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10&lt;m</a:t>
            </a:r>
            <a:r>
              <a:rPr lang="sv-SE" sz="3000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gg </a:t>
            </a:r>
            <a:r>
              <a:rPr lang="sv-SE" sz="3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&lt;</a:t>
            </a:r>
            <a:r>
              <a:rPr lang="sv-SE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sv-SE" sz="3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GeV</a:t>
            </a:r>
            <a:r>
              <a:rPr lang="sv-SE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H</a:t>
            </a:r>
            <a:r>
              <a:rPr lang="sv-SE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lang="sv-SE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gg </a:t>
            </a:r>
            <a:r>
              <a:rPr lang="sv-SE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search and interpretations        </a:t>
            </a:r>
            <a:endParaRPr lang="en-GB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7</a:t>
            </a:fld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6022653" y="972336"/>
            <a:ext cx="2172867" cy="261610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fr-FR" sz="11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Phys. Lett. B 860 (2025) 139067</a:t>
            </a:r>
            <a:endParaRPr lang="fr-FR" sz="11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93" y="90311"/>
            <a:ext cx="90805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Espace réservé du contenu 2"/>
          <p:cNvSpPr>
            <a:spLocks noGrp="1"/>
          </p:cNvSpPr>
          <p:nvPr>
            <p:ph idx="1"/>
          </p:nvPr>
        </p:nvSpPr>
        <p:spPr>
          <a:xfrm>
            <a:off x="-42853" y="1031617"/>
            <a:ext cx="5420777" cy="162956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Low-mass </a:t>
            </a:r>
            <a:r>
              <a:rPr lang="sv-SE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(70&lt;m</a:t>
            </a:r>
            <a:r>
              <a:rPr lang="sv-SE" sz="2200" baseline="-25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+mj-ea"/>
                <a:cs typeface="+mj-cs"/>
              </a:rPr>
              <a:t>gg </a:t>
            </a:r>
            <a:r>
              <a:rPr lang="sv-SE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&lt;</a:t>
            </a:r>
            <a:r>
              <a:rPr lang="sv-SE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110 GeV</a:t>
            </a:r>
            <a:r>
              <a:rPr lang="sv-SE" sz="2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) case:   </a:t>
            </a:r>
            <a:r>
              <a:rPr lang="en-US" sz="2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Initiators and leaders </a:t>
            </a:r>
            <a:r>
              <a:rPr lang="en-US" sz="2200" dirty="0" smtClean="0">
                <a:sym typeface="Wingdings" panose="05000000000000000000" pitchFamily="2" charset="2"/>
              </a:rPr>
              <a:t>in CMS: any 2</a:t>
            </a:r>
            <a:r>
              <a:rPr lang="en-US" sz="2200" baseline="30000" dirty="0" smtClean="0">
                <a:sym typeface="Wingdings" panose="05000000000000000000" pitchFamily="2" charset="2"/>
              </a:rPr>
              <a:t>nd</a:t>
            </a:r>
            <a:r>
              <a:rPr lang="en-US" sz="2200" dirty="0" smtClean="0">
                <a:sym typeface="Wingdings" panose="05000000000000000000" pitchFamily="2" charset="2"/>
              </a:rPr>
              <a:t> Higgs </a:t>
            </a:r>
            <a:r>
              <a:rPr lang="en-US" sz="2200" dirty="0" err="1" smtClean="0">
                <a:sym typeface="Wingdings" panose="05000000000000000000" pitchFamily="2" charset="2"/>
              </a:rPr>
              <a:t>bosonunequivocal</a:t>
            </a:r>
            <a:r>
              <a:rPr lang="en-US" sz="2200" dirty="0" smtClean="0">
                <a:sym typeface="Wingdings" panose="05000000000000000000" pitchFamily="2" charset="2"/>
              </a:rPr>
              <a:t> proof of BSM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Full Run 2 results published in PLB, January 2025! </a:t>
            </a:r>
            <a:r>
              <a:rPr lang="el-GR" sz="22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2.</a:t>
            </a:r>
            <a:r>
              <a:rPr lang="en-US" sz="22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9</a:t>
            </a:r>
            <a:r>
              <a:rPr lang="el-GR" sz="22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σ</a:t>
            </a:r>
            <a:r>
              <a:rPr lang="en-US" sz="22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 observed </a:t>
            </a:r>
            <a:r>
              <a:rPr lang="en-US" sz="2200" b="1" dirty="0">
                <a:solidFill>
                  <a:prstClr val="black"/>
                </a:solidFill>
                <a:sym typeface="Wingdings" panose="05000000000000000000" pitchFamily="2" charset="2"/>
              </a:rPr>
              <a:t>at </a:t>
            </a:r>
            <a:r>
              <a:rPr lang="en-US" sz="22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m~95.4 GeV, </a:t>
            </a:r>
            <a:r>
              <a:rPr lang="en-US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not excluded by ATLAS Full Run 2 result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Contributions to </a:t>
            </a:r>
            <a:r>
              <a:rPr lang="en-US" sz="2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Very-low-mass </a:t>
            </a:r>
            <a:r>
              <a:rPr lang="sv-SE" sz="2200" dirty="0"/>
              <a:t>(</a:t>
            </a:r>
            <a:r>
              <a:rPr lang="sv-SE" sz="2200" dirty="0">
                <a:solidFill>
                  <a:prstClr val="black"/>
                </a:solidFill>
              </a:rPr>
              <a:t>10&lt;m</a:t>
            </a:r>
            <a:r>
              <a:rPr lang="sv-SE" sz="2200" baseline="-25000" dirty="0">
                <a:solidFill>
                  <a:prstClr val="black"/>
                </a:solidFill>
                <a:latin typeface="Symbol" panose="05050102010706020507" pitchFamily="18" charset="2"/>
              </a:rPr>
              <a:t>gg </a:t>
            </a:r>
            <a:r>
              <a:rPr lang="sv-SE" sz="2200" dirty="0">
                <a:solidFill>
                  <a:prstClr val="black"/>
                </a:solidFill>
              </a:rPr>
              <a:t>&lt;70 </a:t>
            </a:r>
            <a:r>
              <a:rPr lang="sv-SE" sz="2200" dirty="0" smtClean="0">
                <a:solidFill>
                  <a:prstClr val="black"/>
                </a:solidFill>
              </a:rPr>
              <a:t>GeV</a:t>
            </a:r>
            <a:r>
              <a:rPr lang="sv-SE" sz="2200" dirty="0" smtClean="0"/>
              <a:t>) </a:t>
            </a:r>
            <a:r>
              <a:rPr lang="sv-SE" sz="2200" dirty="0" smtClean="0">
                <a:solidFill>
                  <a:srgbClr val="00B050"/>
                </a:solidFill>
              </a:rPr>
              <a:t>case,</a:t>
            </a:r>
            <a:r>
              <a:rPr lang="sv-SE" sz="2200" dirty="0" smtClean="0"/>
              <a:t> </a:t>
            </a:r>
            <a:r>
              <a:rPr lang="sv-SE" sz="2200" dirty="0" smtClean="0"/>
              <a:t>inherits heavily from low-mass case:  </a:t>
            </a:r>
            <a:r>
              <a:rPr lang="sv-SE" sz="2200" dirty="0" smtClean="0">
                <a:solidFill>
                  <a:srgbClr val="0070C0"/>
                </a:solidFill>
              </a:rPr>
              <a:t>Preliminary result: March 2025!  </a:t>
            </a:r>
            <a:r>
              <a:rPr lang="sv-SE" sz="2200" dirty="0" smtClean="0"/>
              <a:t>  </a:t>
            </a:r>
            <a:endParaRPr lang="en-US" sz="2200" dirty="0" smtClean="0">
              <a:solidFill>
                <a:prstClr val="black"/>
              </a:solidFill>
              <a:sym typeface="Wingdings" panose="05000000000000000000" pitchFamily="2" charset="2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724768" y="1022650"/>
            <a:ext cx="1297150" cy="261610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JHEP 01 (2025) 053</a:t>
            </a:r>
            <a:endParaRPr lang="fr-FR" sz="11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Espace réservé du contenu 2"/>
          <p:cNvSpPr>
            <a:spLocks noGrp="1"/>
          </p:cNvSpPr>
          <p:nvPr>
            <p:ph idx="1"/>
          </p:nvPr>
        </p:nvSpPr>
        <p:spPr>
          <a:xfrm>
            <a:off x="5100195" y="5680811"/>
            <a:ext cx="6496594" cy="63028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IHEP Student </a:t>
            </a:r>
            <a:r>
              <a:rPr lang="en-US" sz="2200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Tianyu</a:t>
            </a:r>
            <a:r>
              <a:rPr lang="en-US" sz="2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 Cao’s</a:t>
            </a:r>
            <a:r>
              <a:rPr lang="en-US" sz="2200" dirty="0" smtClean="0">
                <a:sym typeface="Wingdings" panose="05000000000000000000" pitchFamily="2" charset="2"/>
              </a:rPr>
              <a:t> 1-month stay at IP2I in 2024 was financed by  FCPPL </a:t>
            </a:r>
            <a:r>
              <a:rPr lang="en-US" sz="2200" dirty="0">
                <a:sym typeface="Wingdings" panose="05000000000000000000" pitchFamily="2" charset="2"/>
              </a:rPr>
              <a:t>grant </a:t>
            </a:r>
            <a:r>
              <a:rPr lang="en-US" sz="2200" dirty="0" smtClean="0">
                <a:sym typeface="Wingdings" panose="05000000000000000000" pitchFamily="2" charset="2"/>
              </a:rPr>
              <a:t>to project </a:t>
            </a:r>
            <a:r>
              <a:rPr lang="en-US" sz="2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‘CMSHIGPHO</a:t>
            </a:r>
            <a:r>
              <a:rPr lang="en-US" sz="2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’</a:t>
            </a:r>
            <a:endParaRPr lang="en-US" sz="2200" dirty="0">
              <a:solidFill>
                <a:srgbClr val="0070C0"/>
              </a:solidFill>
              <a:sym typeface="Wingdings" panose="05000000000000000000" pitchFamily="2" charset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87725" y="4593946"/>
            <a:ext cx="4737043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Find out more about it in </a:t>
            </a:r>
            <a:r>
              <a:rPr lang="en-US" sz="2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IP2I student Benjamin </a:t>
            </a:r>
            <a:r>
              <a:rPr lang="en-US" sz="2200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Massoteau’s</a:t>
            </a:r>
            <a:r>
              <a:rPr lang="en-US" sz="2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talk!</a:t>
            </a:r>
            <a:endParaRPr lang="en-US" sz="2200" dirty="0">
              <a:solidFill>
                <a:prstClr val="black"/>
              </a:solidFill>
              <a:sym typeface="Wingdings" panose="05000000000000000000" pitchFamily="2" charset="2"/>
            </a:endParaRPr>
          </a:p>
        </p:txBody>
      </p:sp>
      <p:pic>
        <p:nvPicPr>
          <p:cNvPr id="15" name="Picture 58">
            <a:extLst>
              <a:ext uri="{FF2B5EF4-FFF2-40B4-BE49-F238E27FC236}">
                <a16:creationId xmlns:a16="http://schemas.microsoft.com/office/drawing/2014/main" id="{B5646660-6235-6AAE-5C9F-100F264FDE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11249" y="4123885"/>
            <a:ext cx="1214438" cy="13716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76" y="3994669"/>
            <a:ext cx="4501991" cy="2740343"/>
          </a:xfrm>
          <a:prstGeom prst="rect">
            <a:avLst/>
          </a:prstGeom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DDFE8FA9-14F0-402F-14A9-24149A293196}"/>
              </a:ext>
            </a:extLst>
          </p:cNvPr>
          <p:cNvSpPr/>
          <p:nvPr/>
        </p:nvSpPr>
        <p:spPr>
          <a:xfrm>
            <a:off x="145386" y="6451707"/>
            <a:ext cx="1570856" cy="276999"/>
          </a:xfrm>
          <a:prstGeom prst="rect">
            <a:avLst/>
          </a:prstGeom>
          <a:blipFill>
            <a:blip r:embed="rId3">
              <a:extLst/>
            </a:blip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CMS-PAS-HIG-24-014</a:t>
            </a:r>
            <a:endParaRPr kumimoji="0" lang="zh-CN" alt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794" y="1353923"/>
            <a:ext cx="3301460" cy="3167348"/>
          </a:xfrm>
          <a:prstGeom prst="rect">
            <a:avLst/>
          </a:prstGeom>
        </p:spPr>
      </p:pic>
      <p:sp>
        <p:nvSpPr>
          <p:cNvPr id="17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3035819" y="6538923"/>
            <a:ext cx="5382124" cy="4419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S. Gascon-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Shotkin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000" dirty="0" smtClean="0">
                <a:solidFill>
                  <a:prstClr val="black"/>
                </a:solidFill>
                <a:latin typeface="Times New Roman" pitchFamily="18" charset="0"/>
              </a:rPr>
              <a:t>FCPPL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2025, </a:t>
            </a:r>
            <a:r>
              <a:rPr lang="en-US" sz="1000" noProof="0" dirty="0" smtClean="0">
                <a:solidFill>
                  <a:prstClr val="black"/>
                </a:solidFill>
                <a:latin typeface="Times New Roman" pitchFamily="18" charset="0"/>
              </a:rPr>
              <a:t>Qingdao</a:t>
            </a:r>
            <a:r>
              <a:rPr lang="en-US" sz="10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1000" dirty="0" smtClean="0">
                <a:solidFill>
                  <a:prstClr val="black"/>
                </a:solidFill>
                <a:latin typeface="Times New Roman" pitchFamily="18" charset="0"/>
              </a:rPr>
              <a:t>PRC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</a:t>
            </a:r>
            <a:r>
              <a:rPr lang="en-US" sz="1000" noProof="0" dirty="0" smtClean="0">
                <a:solidFill>
                  <a:prstClr val="black"/>
                </a:solidFill>
                <a:latin typeface="Times New Roman" pitchFamily="18" charset="0"/>
              </a:rPr>
              <a:t>July 21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2025</a:t>
            </a: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04696" y="1584967"/>
            <a:ext cx="3137293" cy="223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5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uiExpand="1" build="p"/>
      <p:bldP spid="22" grpId="0" animBg="1"/>
      <p:bldP spid="25" grpId="0" build="p"/>
      <p:bldP spid="3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9200" y="-171746"/>
            <a:ext cx="11416650" cy="1243263"/>
          </a:xfrm>
        </p:spPr>
        <p:txBody>
          <a:bodyPr>
            <a:noAutofit/>
          </a:bodyPr>
          <a:lstStyle/>
          <a:p>
            <a:r>
              <a:rPr lang="sv-SE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sz="3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PKU-LLR</a:t>
            </a:r>
            <a:r>
              <a:rPr lang="sv-SE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</a:t>
            </a:r>
            <a:r>
              <a:rPr lang="en-US" altLang="zh-CN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r>
              <a:rPr lang="sv-SE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altLang="zh-CN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Run3</a:t>
            </a:r>
            <a:r>
              <a:rPr lang="en-US" altLang="zh-C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en-US" altLang="zh-CN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g</a:t>
            </a:r>
            <a:r>
              <a:rPr lang="en-US" altLang="zh-CN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 </a:t>
            </a:r>
            <a:r>
              <a:rPr lang="en-US" altLang="zh-CN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 section and </a:t>
            </a:r>
            <a:r>
              <a:rPr lang="en-US" altLang="zh-C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 for </a:t>
            </a:r>
            <a:r>
              <a:rPr lang="en-US" altLang="zh-CN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nTGCs</a:t>
            </a:r>
            <a:r>
              <a:rPr lang="en-US" altLang="zh-C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SMEFT</a:t>
            </a:r>
            <a:endParaRPr lang="en-GB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BCC52-54C2-4A43-AB59-DB8B18261A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24906" y="1027926"/>
            <a:ext cx="6494563" cy="569414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zh-CN" altLang="en-US" sz="2200" dirty="0"/>
              <a:t> </a:t>
            </a:r>
            <a:r>
              <a:rPr lang="en-US" altLang="zh-CN" sz="2200" dirty="0">
                <a:solidFill>
                  <a:srgbClr val="00B050"/>
                </a:solidFill>
              </a:rPr>
              <a:t>M</a:t>
            </a:r>
            <a:r>
              <a:rPr lang="en-US" altLang="zh-CN" sz="2200" dirty="0" smtClean="0">
                <a:solidFill>
                  <a:srgbClr val="00B050"/>
                </a:solidFill>
              </a:rPr>
              <a:t>easurement </a:t>
            </a:r>
            <a:r>
              <a:rPr lang="en-US" altLang="zh-CN" sz="2200" dirty="0">
                <a:solidFill>
                  <a:srgbClr val="00B050"/>
                </a:solidFill>
              </a:rPr>
              <a:t>of </a:t>
            </a:r>
            <a:r>
              <a:rPr lang="en-US" altLang="zh-CN" sz="2200" dirty="0" smtClean="0">
                <a:solidFill>
                  <a:srgbClr val="00B050"/>
                </a:solidFill>
              </a:rPr>
              <a:t> </a:t>
            </a:r>
            <a:r>
              <a:rPr lang="en-US" altLang="zh-CN" sz="2200" dirty="0">
                <a:solidFill>
                  <a:srgbClr val="00B050"/>
                </a:solidFill>
              </a:rPr>
              <a:t>Z</a:t>
            </a:r>
            <a:r>
              <a:rPr lang="el-GR" altLang="zh-CN" sz="2200" dirty="0">
                <a:solidFill>
                  <a:srgbClr val="00B050"/>
                </a:solidFill>
              </a:rPr>
              <a:t>γ </a:t>
            </a:r>
            <a:r>
              <a:rPr lang="en-US" altLang="zh-CN" sz="2200" dirty="0">
                <a:solidFill>
                  <a:srgbClr val="00B050"/>
                </a:solidFill>
              </a:rPr>
              <a:t>production </a:t>
            </a:r>
            <a:r>
              <a:rPr lang="en-US" altLang="zh-CN" sz="2200" dirty="0"/>
              <a:t>with leptonic final states </a:t>
            </a:r>
            <a:r>
              <a:rPr lang="en-US" altLang="zh-CN" sz="2200" dirty="0" smtClean="0"/>
              <a:t>at </a:t>
            </a:r>
            <a:r>
              <a:rPr lang="en-US" altLang="zh-CN" sz="2200" dirty="0" smtClean="0">
                <a:solidFill>
                  <a:srgbClr val="FF0000"/>
                </a:solidFill>
              </a:rPr>
              <a:t>√s=13.6 </a:t>
            </a:r>
            <a:r>
              <a:rPr lang="en-US" altLang="zh-CN" sz="2200" dirty="0" err="1" smtClean="0">
                <a:solidFill>
                  <a:srgbClr val="FF0000"/>
                </a:solidFill>
              </a:rPr>
              <a:t>TeV</a:t>
            </a:r>
            <a:r>
              <a:rPr lang="en-US" altLang="zh-CN" sz="2200" dirty="0" smtClean="0">
                <a:solidFill>
                  <a:srgbClr val="FF0000"/>
                </a:solidFill>
              </a:rPr>
              <a:t> (Run 3 2022!)</a:t>
            </a:r>
            <a:r>
              <a:rPr lang="en-US" altLang="zh-CN" sz="2200" dirty="0" smtClean="0"/>
              <a:t>. </a:t>
            </a:r>
            <a:r>
              <a:rPr lang="en-US" altLang="zh-CN" sz="2200" dirty="0" smtClean="0">
                <a:solidFill>
                  <a:srgbClr val="0070C0"/>
                </a:solidFill>
              </a:rPr>
              <a:t>Public preliminary result in March 2025!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altLang="zh-CN" sz="2200" dirty="0" smtClean="0">
                <a:sym typeface="Wingdings" panose="05000000000000000000" pitchFamily="2" charset="2"/>
              </a:rPr>
              <a:t>Main participants:</a:t>
            </a:r>
            <a:r>
              <a:rPr lang="zh-CN" altLang="en-US" sz="2200" dirty="0" smtClean="0">
                <a:sym typeface="Wingdings" panose="05000000000000000000" pitchFamily="2" charset="2"/>
              </a:rPr>
              <a:t> </a:t>
            </a:r>
            <a:r>
              <a:rPr lang="en-US" altLang="zh-CN" sz="2200" dirty="0">
                <a:sym typeface="Wingdings" panose="05000000000000000000" pitchFamily="2" charset="2"/>
              </a:rPr>
              <a:t>Tianyu</a:t>
            </a:r>
            <a:r>
              <a:rPr lang="zh-CN" altLang="en-US" sz="2200" dirty="0">
                <a:sym typeface="Wingdings" panose="05000000000000000000" pitchFamily="2" charset="2"/>
              </a:rPr>
              <a:t> </a:t>
            </a:r>
            <a:r>
              <a:rPr lang="en-US" altLang="zh-CN" sz="2200" dirty="0">
                <a:sym typeface="Wingdings" panose="05000000000000000000" pitchFamily="2" charset="2"/>
              </a:rPr>
              <a:t>Mu</a:t>
            </a:r>
            <a:r>
              <a:rPr lang="zh-CN" altLang="en-US" sz="2200" dirty="0">
                <a:sym typeface="Wingdings" panose="05000000000000000000" pitchFamily="2" charset="2"/>
              </a:rPr>
              <a:t> </a:t>
            </a:r>
            <a:r>
              <a:rPr lang="en-US" altLang="zh-CN" sz="2200" dirty="0">
                <a:sym typeface="Wingdings" panose="05000000000000000000" pitchFamily="2" charset="2"/>
              </a:rPr>
              <a:t>(PKU),</a:t>
            </a:r>
            <a:r>
              <a:rPr lang="zh-CN" altLang="en-US" sz="2200" dirty="0">
                <a:sym typeface="Wingdings" panose="05000000000000000000" pitchFamily="2" charset="2"/>
              </a:rPr>
              <a:t> </a:t>
            </a:r>
            <a:r>
              <a:rPr lang="en-US" altLang="zh-CN" sz="2200" dirty="0" err="1">
                <a:sym typeface="Wingdings" panose="05000000000000000000" pitchFamily="2" charset="2"/>
              </a:rPr>
              <a:t>Zhe</a:t>
            </a:r>
            <a:r>
              <a:rPr lang="zh-CN" altLang="en-US" sz="2200" dirty="0">
                <a:sym typeface="Wingdings" panose="05000000000000000000" pitchFamily="2" charset="2"/>
              </a:rPr>
              <a:t> </a:t>
            </a:r>
            <a:r>
              <a:rPr lang="en-US" altLang="zh-CN" sz="2200" dirty="0">
                <a:sym typeface="Wingdings" panose="05000000000000000000" pitchFamily="2" charset="2"/>
              </a:rPr>
              <a:t>Guan</a:t>
            </a:r>
            <a:r>
              <a:rPr lang="zh-CN" altLang="en-US" sz="2200" dirty="0">
                <a:sym typeface="Wingdings" panose="05000000000000000000" pitchFamily="2" charset="2"/>
              </a:rPr>
              <a:t> </a:t>
            </a:r>
            <a:r>
              <a:rPr lang="en-US" altLang="zh-CN" sz="2200" dirty="0">
                <a:sym typeface="Wingdings" panose="05000000000000000000" pitchFamily="2" charset="2"/>
              </a:rPr>
              <a:t>(PKU</a:t>
            </a:r>
            <a:r>
              <a:rPr lang="en-US" altLang="zh-CN" sz="2200" dirty="0" smtClean="0">
                <a:sym typeface="Wingdings" panose="05000000000000000000" pitchFamily="2" charset="2"/>
              </a:rPr>
              <a:t>), Andrew Levin (PKU),</a:t>
            </a:r>
            <a:r>
              <a:rPr lang="zh-CN" altLang="en-US" sz="2200" dirty="0" smtClean="0">
                <a:sym typeface="Wingdings" panose="05000000000000000000" pitchFamily="2" charset="2"/>
              </a:rPr>
              <a:t> </a:t>
            </a:r>
            <a:r>
              <a:rPr lang="en-US" altLang="zh-CN" sz="2200" dirty="0" err="1">
                <a:sym typeface="Wingdings" panose="05000000000000000000" pitchFamily="2" charset="2"/>
              </a:rPr>
              <a:t>Qiang</a:t>
            </a:r>
            <a:r>
              <a:rPr lang="zh-CN" altLang="en-US" sz="2200" dirty="0">
                <a:sym typeface="Wingdings" panose="05000000000000000000" pitchFamily="2" charset="2"/>
              </a:rPr>
              <a:t> </a:t>
            </a:r>
            <a:r>
              <a:rPr lang="en-US" altLang="zh-CN" sz="2200" dirty="0">
                <a:sym typeface="Wingdings" panose="05000000000000000000" pitchFamily="2" charset="2"/>
              </a:rPr>
              <a:t>Li</a:t>
            </a:r>
            <a:r>
              <a:rPr lang="zh-CN" altLang="en-US" sz="2200" dirty="0">
                <a:sym typeface="Wingdings" panose="05000000000000000000" pitchFamily="2" charset="2"/>
              </a:rPr>
              <a:t> </a:t>
            </a:r>
            <a:r>
              <a:rPr lang="en-US" altLang="zh-CN" sz="2200" dirty="0">
                <a:sym typeface="Wingdings" panose="05000000000000000000" pitchFamily="2" charset="2"/>
              </a:rPr>
              <a:t>(PKU),</a:t>
            </a:r>
            <a:r>
              <a:rPr lang="zh-CN" altLang="en-US" sz="2200" dirty="0">
                <a:sym typeface="Wingdings" panose="05000000000000000000" pitchFamily="2" charset="2"/>
              </a:rPr>
              <a:t> </a:t>
            </a:r>
            <a:r>
              <a:rPr lang="en-US" altLang="zh-CN" sz="2200" dirty="0">
                <a:sym typeface="Wingdings" panose="05000000000000000000" pitchFamily="2" charset="2"/>
              </a:rPr>
              <a:t>Claude</a:t>
            </a:r>
            <a:r>
              <a:rPr lang="zh-CN" altLang="en-US" sz="2200" dirty="0">
                <a:sym typeface="Wingdings" panose="05000000000000000000" pitchFamily="2" charset="2"/>
              </a:rPr>
              <a:t> </a:t>
            </a:r>
            <a:r>
              <a:rPr lang="en-US" altLang="zh-CN" sz="2200" dirty="0" err="1">
                <a:sym typeface="Wingdings" panose="05000000000000000000" pitchFamily="2" charset="2"/>
              </a:rPr>
              <a:t>Charlot</a:t>
            </a:r>
            <a:r>
              <a:rPr lang="zh-CN" altLang="en-US" sz="2200" dirty="0">
                <a:sym typeface="Wingdings" panose="05000000000000000000" pitchFamily="2" charset="2"/>
              </a:rPr>
              <a:t> </a:t>
            </a:r>
            <a:r>
              <a:rPr lang="en-US" altLang="zh-CN" sz="2200" dirty="0">
                <a:sym typeface="Wingdings" panose="05000000000000000000" pitchFamily="2" charset="2"/>
              </a:rPr>
              <a:t>(LLR)</a:t>
            </a:r>
            <a:r>
              <a:rPr lang="zh-CN" altLang="en-US" sz="2200" dirty="0">
                <a:sym typeface="Wingdings" panose="05000000000000000000" pitchFamily="2" charset="2"/>
              </a:rPr>
              <a:t> </a:t>
            </a:r>
            <a:endParaRPr lang="en-US" altLang="zh-CN" sz="2200" dirty="0"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zh-CN" altLang="en-US" sz="2200" dirty="0">
                <a:sym typeface="Wingdings" panose="05000000000000000000" pitchFamily="2" charset="2"/>
              </a:rPr>
              <a:t> </a:t>
            </a:r>
            <a:r>
              <a:rPr lang="en-US" altLang="zh-CN" sz="2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Imminent paper </a:t>
            </a:r>
            <a:r>
              <a:rPr lang="en-US" altLang="zh-CN" sz="2200" dirty="0" smtClean="0">
                <a:sym typeface="Wingdings" panose="05000000000000000000" pitchFamily="2" charset="2"/>
              </a:rPr>
              <a:t>(internal CMS review complete) to include comparison of </a:t>
            </a:r>
            <a:r>
              <a:rPr lang="en-US" altLang="zh-CN" sz="2200" dirty="0" smtClean="0">
                <a:solidFill>
                  <a:srgbClr val="00B050"/>
                </a:solidFill>
              </a:rPr>
              <a:t>Neutral </a:t>
            </a:r>
            <a:r>
              <a:rPr lang="en-US" altLang="zh-CN" sz="2200" dirty="0">
                <a:solidFill>
                  <a:srgbClr val="00B050"/>
                </a:solidFill>
              </a:rPr>
              <a:t>Triple Gauge Couplings</a:t>
            </a:r>
            <a:r>
              <a:rPr lang="zh-CN" altLang="en-US" sz="2200" dirty="0">
                <a:solidFill>
                  <a:srgbClr val="00B050"/>
                </a:solidFill>
              </a:rPr>
              <a:t> </a:t>
            </a:r>
            <a:r>
              <a:rPr lang="en-US" altLang="zh-CN" sz="2200" dirty="0">
                <a:solidFill>
                  <a:srgbClr val="00B050"/>
                </a:solidFill>
              </a:rPr>
              <a:t>(</a:t>
            </a:r>
            <a:r>
              <a:rPr lang="en-US" altLang="zh-CN" sz="2200" dirty="0" err="1">
                <a:solidFill>
                  <a:srgbClr val="00B050"/>
                </a:solidFill>
              </a:rPr>
              <a:t>nTGC</a:t>
            </a:r>
            <a:r>
              <a:rPr lang="en-US" altLang="zh-CN" sz="2200" dirty="0" smtClean="0">
                <a:solidFill>
                  <a:srgbClr val="00B050"/>
                </a:solidFill>
              </a:rPr>
              <a:t>)</a:t>
            </a:r>
            <a:r>
              <a:rPr lang="zh-CN" altLang="en-US" sz="2200" dirty="0" smtClean="0">
                <a:solidFill>
                  <a:srgbClr val="00B050"/>
                </a:solidFill>
              </a:rPr>
              <a:t> </a:t>
            </a:r>
            <a:r>
              <a:rPr lang="en-US" altLang="zh-CN" sz="2200" dirty="0" smtClean="0"/>
              <a:t>parameter limits between </a:t>
            </a:r>
            <a:r>
              <a:rPr lang="en-US" altLang="zh-CN" sz="2200" dirty="0" smtClean="0">
                <a:solidFill>
                  <a:srgbClr val="00B050"/>
                </a:solidFill>
              </a:rPr>
              <a:t>Vertex parametrization </a:t>
            </a:r>
            <a:r>
              <a:rPr lang="en-US" altLang="zh-CN" sz="2200" dirty="0" smtClean="0"/>
              <a:t>(</a:t>
            </a:r>
            <a:r>
              <a:rPr lang="en-US" altLang="zh-CN" sz="2200" dirty="0" err="1" smtClean="0"/>
              <a:t>Degrande</a:t>
            </a:r>
            <a:r>
              <a:rPr lang="en-US" altLang="zh-CN" sz="2200" dirty="0" smtClean="0"/>
              <a:t>, </a:t>
            </a:r>
            <a:r>
              <a:rPr lang="en-US" altLang="zh-CN" sz="2200" dirty="0" err="1" smtClean="0"/>
              <a:t>Gounaris</a:t>
            </a:r>
            <a:r>
              <a:rPr lang="en-US" altLang="zh-CN" sz="2200" dirty="0" smtClean="0"/>
              <a:t> et al) and </a:t>
            </a:r>
            <a:r>
              <a:rPr lang="en-US" altLang="zh-CN" sz="2200" dirty="0" smtClean="0">
                <a:solidFill>
                  <a:srgbClr val="00B050"/>
                </a:solidFill>
              </a:rPr>
              <a:t>Gauge symmetry preserving </a:t>
            </a:r>
            <a:r>
              <a:rPr lang="en-US" altLang="zh-CN" sz="2200" dirty="0" smtClean="0"/>
              <a:t>(Ellis, He, Xiao) models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altLang="zh-CN" sz="2200" dirty="0" smtClean="0"/>
              <a:t> Learn </a:t>
            </a:r>
            <a:r>
              <a:rPr lang="en-US" altLang="zh-CN" sz="2200" dirty="0" smtClean="0">
                <a:sym typeface="Wingdings" panose="05000000000000000000" pitchFamily="2" charset="2"/>
              </a:rPr>
              <a:t>more about it in </a:t>
            </a:r>
            <a:r>
              <a:rPr lang="en-US" altLang="zh-CN" sz="2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PKU student </a:t>
            </a:r>
            <a:r>
              <a:rPr lang="en-US" altLang="zh-CN" sz="2200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Tianyu</a:t>
            </a:r>
            <a:r>
              <a:rPr lang="en-US" altLang="zh-CN" sz="2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en-US" altLang="zh-CN" sz="2200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Mu</a:t>
            </a:r>
            <a:r>
              <a:rPr lang="en-US" altLang="zh-CN" sz="2200" dirty="0" err="1" smtClean="0">
                <a:sym typeface="Wingdings" panose="05000000000000000000" pitchFamily="2" charset="2"/>
              </a:rPr>
              <a:t>’s</a:t>
            </a:r>
            <a:r>
              <a:rPr lang="en-US" altLang="zh-CN" sz="2200" dirty="0" smtClean="0">
                <a:sym typeface="Wingdings" panose="05000000000000000000" pitchFamily="2" charset="2"/>
              </a:rPr>
              <a:t> talk! 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altLang="zh-CN" sz="2200" dirty="0" smtClean="0">
                <a:sym typeface="Wingdings" panose="05000000000000000000" pitchFamily="2" charset="2"/>
              </a:rPr>
              <a:t> </a:t>
            </a:r>
            <a:r>
              <a:rPr lang="en-US" altLang="zh-CN" sz="2200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Tianyu’s</a:t>
            </a:r>
            <a:r>
              <a:rPr lang="en-US" altLang="zh-CN" sz="2200" dirty="0" smtClean="0">
                <a:sym typeface="Wingdings" panose="05000000000000000000" pitchFamily="2" charset="2"/>
              </a:rPr>
              <a:t> 2-month stay at LLR in 2024 was financed by the FCPPL project </a:t>
            </a:r>
            <a:r>
              <a:rPr lang="en-US" altLang="zh-CN" sz="2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‘</a:t>
            </a:r>
            <a:r>
              <a:rPr lang="en-US" altLang="zh-CN" sz="2200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MultiBoson</a:t>
            </a:r>
            <a:r>
              <a:rPr lang="en-US" altLang="zh-CN" sz="2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’, </a:t>
            </a:r>
            <a:r>
              <a:rPr lang="en-US" altLang="zh-CN" sz="2200" dirty="0" smtClean="0">
                <a:sym typeface="Wingdings" panose="05000000000000000000" pitchFamily="2" charset="2"/>
              </a:rPr>
              <a:t>and will spend another year at LLR, financed by a CSC grant</a:t>
            </a:r>
            <a:endParaRPr lang="en-US" altLang="zh-CN" sz="2200" dirty="0">
              <a:sym typeface="Wingdings" panose="05000000000000000000" pitchFamily="2" charset="2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93" y="137811"/>
            <a:ext cx="90805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22EF1309-CCAE-FF3C-85BD-1568D3CE5D95}"/>
              </a:ext>
            </a:extLst>
          </p:cNvPr>
          <p:cNvSpPr txBox="1">
            <a:spLocks/>
          </p:cNvSpPr>
          <p:nvPr/>
        </p:nvSpPr>
        <p:spPr>
          <a:xfrm>
            <a:off x="-42852" y="5274547"/>
            <a:ext cx="5507789" cy="1072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Wingdings" panose="05000000000000000000" pitchFamily="2" charset="2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9" t="8038" r="22436"/>
          <a:stretch/>
        </p:blipFill>
        <p:spPr>
          <a:xfrm>
            <a:off x="7556068" y="5105707"/>
            <a:ext cx="1008530" cy="1613387"/>
          </a:xfrm>
          <a:prstGeom prst="rect">
            <a:avLst/>
          </a:prstGeom>
        </p:spPr>
      </p:pic>
      <p:sp>
        <p:nvSpPr>
          <p:cNvPr id="30" name="Rectangle 10">
            <a:extLst>
              <a:ext uri="{FF2B5EF4-FFF2-40B4-BE49-F238E27FC236}">
                <a16:creationId xmlns:a16="http://schemas.microsoft.com/office/drawing/2014/main" id="{DDFE8FA9-14F0-402F-14A9-24149A293196}"/>
              </a:ext>
            </a:extLst>
          </p:cNvPr>
          <p:cNvSpPr/>
          <p:nvPr/>
        </p:nvSpPr>
        <p:spPr>
          <a:xfrm>
            <a:off x="10378773" y="724535"/>
            <a:ext cx="1570856" cy="276999"/>
          </a:xfrm>
          <a:prstGeom prst="rect">
            <a:avLst/>
          </a:prstGeom>
          <a:blipFill>
            <a:blip r:embed="rId5">
              <a:extLst/>
            </a:blip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altLang="zh-CN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CMS-PAS-SMP-24-002</a:t>
            </a:r>
            <a:endParaRPr lang="zh-CN" altLang="en-US" sz="1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689" y="1241673"/>
            <a:ext cx="5234940" cy="97917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480" y="2495781"/>
            <a:ext cx="5624513" cy="2564606"/>
          </a:xfrm>
          <a:prstGeom prst="rect">
            <a:avLst/>
          </a:prstGeom>
        </p:spPr>
      </p:pic>
      <p:sp>
        <p:nvSpPr>
          <p:cNvPr id="13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3035819" y="6538923"/>
            <a:ext cx="5382124" cy="4419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S. Gascon-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Shotkin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000" dirty="0" smtClean="0">
                <a:solidFill>
                  <a:prstClr val="black"/>
                </a:solidFill>
                <a:latin typeface="Times New Roman" pitchFamily="18" charset="0"/>
              </a:rPr>
              <a:t>FCPPL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2025, </a:t>
            </a:r>
            <a:r>
              <a:rPr lang="en-US" sz="1000" noProof="0" dirty="0" smtClean="0">
                <a:solidFill>
                  <a:prstClr val="black"/>
                </a:solidFill>
                <a:latin typeface="Times New Roman" pitchFamily="18" charset="0"/>
              </a:rPr>
              <a:t>Qingdao</a:t>
            </a:r>
            <a:r>
              <a:rPr lang="en-US" sz="10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1000" dirty="0" smtClean="0">
                <a:solidFill>
                  <a:prstClr val="black"/>
                </a:solidFill>
                <a:latin typeface="Times New Roman" pitchFamily="18" charset="0"/>
              </a:rPr>
              <a:t>PRC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</a:t>
            </a:r>
            <a:r>
              <a:rPr lang="en-US" sz="1000" noProof="0" dirty="0" smtClean="0">
                <a:solidFill>
                  <a:prstClr val="black"/>
                </a:solidFill>
                <a:latin typeface="Times New Roman" pitchFamily="18" charset="0"/>
              </a:rPr>
              <a:t>July 21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2025</a:t>
            </a: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46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0" grpId="0" build="p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9200" y="-171746"/>
            <a:ext cx="10216760" cy="1243263"/>
          </a:xfrm>
        </p:spPr>
        <p:txBody>
          <a:bodyPr>
            <a:noAutofit/>
          </a:bodyPr>
          <a:lstStyle/>
          <a:p>
            <a:r>
              <a:rPr lang="sv-SE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sz="3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PKU-LLR</a:t>
            </a:r>
            <a:r>
              <a:rPr lang="sv-SE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</a:t>
            </a:r>
            <a:r>
              <a:rPr lang="en-US" altLang="zh-CN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in progress</a:t>
            </a:r>
            <a:r>
              <a:rPr lang="sv-SE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altLang="zh-CN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Run2 </a:t>
            </a:r>
            <a:r>
              <a:rPr lang="en-US" altLang="zh-CN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+ 3</a:t>
            </a:r>
            <a:r>
              <a:rPr lang="en-US" altLang="zh-CN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HH</a:t>
            </a:r>
            <a:r>
              <a:rPr lang="en-US" altLang="zh-CN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WWZZ and Run 2 VBS</a:t>
            </a:r>
            <a:endParaRPr lang="en-GB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BCC52-54C2-4A43-AB59-DB8B18261A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23762" y="1089710"/>
            <a:ext cx="6494563" cy="569414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altLang="zh-CN" sz="2200" dirty="0" smtClean="0">
                <a:sym typeface="Wingdings" panose="05000000000000000000" pitchFamily="2" charset="2"/>
              </a:rPr>
              <a:t> In progress:  </a:t>
            </a:r>
            <a:r>
              <a:rPr lang="en-US" altLang="zh-CN" sz="2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Search for HHWWZZ and </a:t>
            </a:r>
            <a:r>
              <a:rPr lang="en-US" altLang="zh-CN" sz="2200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ppWWZZ</a:t>
            </a:r>
            <a:r>
              <a:rPr lang="en-US" altLang="zh-CN" sz="2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en-US" altLang="zh-CN" sz="2200" dirty="0" smtClean="0">
                <a:sym typeface="Wingdings" panose="05000000000000000000" pitchFamily="2" charset="2"/>
              </a:rPr>
              <a:t>in </a:t>
            </a:r>
            <a:r>
              <a:rPr lang="en-US" altLang="zh-CN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Runs 2 + 3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altLang="zh-CN" sz="2200" dirty="0" smtClean="0">
                <a:sym typeface="Wingdings" panose="05000000000000000000" pitchFamily="2" charset="2"/>
              </a:rPr>
              <a:t>Main participants:</a:t>
            </a:r>
            <a:r>
              <a:rPr lang="zh-CN" altLang="en-US" sz="2200" dirty="0" smtClean="0">
                <a:sym typeface="Wingdings" panose="05000000000000000000" pitchFamily="2" charset="2"/>
              </a:rPr>
              <a:t> </a:t>
            </a:r>
            <a:r>
              <a:rPr lang="en-US" altLang="zh-CN" sz="2200" dirty="0" err="1" smtClean="0">
                <a:sym typeface="Wingdings" panose="05000000000000000000" pitchFamily="2" charset="2"/>
              </a:rPr>
              <a:t>Ruobing</a:t>
            </a:r>
            <a:r>
              <a:rPr lang="en-US" altLang="zh-CN" sz="2200" dirty="0" smtClean="0">
                <a:sym typeface="Wingdings" panose="05000000000000000000" pitchFamily="2" charset="2"/>
              </a:rPr>
              <a:t> Jiang (PKU), </a:t>
            </a:r>
            <a:r>
              <a:rPr lang="en-US" altLang="zh-CN" sz="2200" dirty="0" err="1" smtClean="0">
                <a:sym typeface="Wingdings" panose="05000000000000000000" pitchFamily="2" charset="2"/>
              </a:rPr>
              <a:t>Tianyu</a:t>
            </a:r>
            <a:r>
              <a:rPr lang="zh-CN" altLang="en-US" sz="2200" dirty="0" smtClean="0">
                <a:sym typeface="Wingdings" panose="05000000000000000000" pitchFamily="2" charset="2"/>
              </a:rPr>
              <a:t> </a:t>
            </a:r>
            <a:r>
              <a:rPr lang="en-US" altLang="zh-CN" sz="2200" dirty="0">
                <a:sym typeface="Wingdings" panose="05000000000000000000" pitchFamily="2" charset="2"/>
              </a:rPr>
              <a:t>Mu</a:t>
            </a:r>
            <a:r>
              <a:rPr lang="zh-CN" altLang="en-US" sz="2200" dirty="0">
                <a:sym typeface="Wingdings" panose="05000000000000000000" pitchFamily="2" charset="2"/>
              </a:rPr>
              <a:t> </a:t>
            </a:r>
            <a:r>
              <a:rPr lang="en-US" altLang="zh-CN" sz="2200" dirty="0">
                <a:sym typeface="Wingdings" panose="05000000000000000000" pitchFamily="2" charset="2"/>
              </a:rPr>
              <a:t>(PKU),</a:t>
            </a:r>
            <a:r>
              <a:rPr lang="zh-CN" altLang="en-US" sz="2200" dirty="0">
                <a:sym typeface="Wingdings" panose="05000000000000000000" pitchFamily="2" charset="2"/>
              </a:rPr>
              <a:t> </a:t>
            </a:r>
            <a:r>
              <a:rPr lang="en-US" altLang="zh-CN" sz="2200" dirty="0" err="1" smtClean="0">
                <a:sym typeface="Wingdings" panose="05000000000000000000" pitchFamily="2" charset="2"/>
              </a:rPr>
              <a:t>Qiang</a:t>
            </a:r>
            <a:r>
              <a:rPr lang="zh-CN" altLang="en-US" sz="2200" dirty="0" smtClean="0">
                <a:sym typeface="Wingdings" panose="05000000000000000000" pitchFamily="2" charset="2"/>
              </a:rPr>
              <a:t> </a:t>
            </a:r>
            <a:r>
              <a:rPr lang="en-US" altLang="zh-CN" sz="2200" dirty="0">
                <a:sym typeface="Wingdings" panose="05000000000000000000" pitchFamily="2" charset="2"/>
              </a:rPr>
              <a:t>Li</a:t>
            </a:r>
            <a:r>
              <a:rPr lang="zh-CN" altLang="en-US" sz="2200" dirty="0">
                <a:sym typeface="Wingdings" panose="05000000000000000000" pitchFamily="2" charset="2"/>
              </a:rPr>
              <a:t> </a:t>
            </a:r>
            <a:r>
              <a:rPr lang="en-US" altLang="zh-CN" sz="2200" dirty="0">
                <a:sym typeface="Wingdings" panose="05000000000000000000" pitchFamily="2" charset="2"/>
              </a:rPr>
              <a:t>(PKU),</a:t>
            </a:r>
            <a:r>
              <a:rPr lang="zh-CN" altLang="en-US" sz="2200" dirty="0">
                <a:sym typeface="Wingdings" panose="05000000000000000000" pitchFamily="2" charset="2"/>
              </a:rPr>
              <a:t> </a:t>
            </a:r>
            <a:r>
              <a:rPr lang="en-US" altLang="zh-CN" sz="2200" dirty="0">
                <a:sym typeface="Wingdings" panose="05000000000000000000" pitchFamily="2" charset="2"/>
              </a:rPr>
              <a:t>Claude</a:t>
            </a:r>
            <a:r>
              <a:rPr lang="zh-CN" altLang="en-US" sz="2200" dirty="0">
                <a:sym typeface="Wingdings" panose="05000000000000000000" pitchFamily="2" charset="2"/>
              </a:rPr>
              <a:t> </a:t>
            </a:r>
            <a:r>
              <a:rPr lang="en-US" altLang="zh-CN" sz="2200" dirty="0" err="1">
                <a:sym typeface="Wingdings" panose="05000000000000000000" pitchFamily="2" charset="2"/>
              </a:rPr>
              <a:t>Charlot</a:t>
            </a:r>
            <a:r>
              <a:rPr lang="zh-CN" altLang="en-US" sz="2200" dirty="0">
                <a:sym typeface="Wingdings" panose="05000000000000000000" pitchFamily="2" charset="2"/>
              </a:rPr>
              <a:t> </a:t>
            </a:r>
            <a:r>
              <a:rPr lang="en-US" altLang="zh-CN" sz="2200" dirty="0">
                <a:sym typeface="Wingdings" panose="05000000000000000000" pitchFamily="2" charset="2"/>
              </a:rPr>
              <a:t>(LLR</a:t>
            </a:r>
            <a:r>
              <a:rPr lang="en-US" altLang="zh-CN" sz="2200" dirty="0" smtClean="0">
                <a:sym typeface="Wingdings" panose="05000000000000000000" pitchFamily="2" charset="2"/>
              </a:rPr>
              <a:t>), collaboration with Latvia and Split</a:t>
            </a:r>
            <a:r>
              <a:rPr lang="zh-CN" altLang="en-US" sz="2200" dirty="0" smtClean="0">
                <a:sym typeface="Wingdings" panose="05000000000000000000" pitchFamily="2" charset="2"/>
              </a:rPr>
              <a:t> </a:t>
            </a:r>
            <a:endParaRPr lang="en-US" altLang="zh-CN" sz="2200" dirty="0">
              <a:sym typeface="Wingdings" panose="05000000000000000000" pitchFamily="2" charset="2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zh-CN" altLang="en-US" sz="2200" dirty="0">
                <a:sym typeface="Wingdings" panose="05000000000000000000" pitchFamily="2" charset="2"/>
              </a:rPr>
              <a:t> </a:t>
            </a:r>
            <a:r>
              <a:rPr lang="en-US" altLang="zh-CN" sz="2200" dirty="0" smtClean="0">
                <a:sym typeface="Wingdings" panose="05000000000000000000" pitchFamily="2" charset="2"/>
              </a:rPr>
              <a:t>Study on-shell </a:t>
            </a:r>
            <a:r>
              <a:rPr lang="en-US" altLang="zh-CN" sz="2200" dirty="0" err="1" smtClean="0">
                <a:sym typeface="Wingdings" panose="05000000000000000000" pitchFamily="2" charset="2"/>
              </a:rPr>
              <a:t>ppWWZZ</a:t>
            </a:r>
            <a:r>
              <a:rPr lang="en-US" altLang="zh-CN" sz="2200" dirty="0" smtClean="0">
                <a:sym typeface="Wingdings" panose="05000000000000000000" pitchFamily="2" charset="2"/>
              </a:rPr>
              <a:t> and </a:t>
            </a:r>
            <a:r>
              <a:rPr lang="en-US" altLang="zh-CN" sz="2200" dirty="0" err="1" smtClean="0">
                <a:sym typeface="Wingdings" panose="05000000000000000000" pitchFamily="2" charset="2"/>
              </a:rPr>
              <a:t>ppHVV</a:t>
            </a:r>
            <a:r>
              <a:rPr lang="en-US" altLang="zh-CN" sz="2200" dirty="0" smtClean="0">
                <a:sym typeface="Wingdings" panose="05000000000000000000" pitchFamily="2" charset="2"/>
              </a:rPr>
              <a:t> backgrounds</a:t>
            </a:r>
            <a:endParaRPr lang="en-US" sz="2200" dirty="0"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zh-CN" altLang="en-US" sz="2400" dirty="0" smtClean="0">
                <a:sym typeface="Wingdings" panose="05000000000000000000" pitchFamily="2" charset="2"/>
              </a:rPr>
              <a:t> </a:t>
            </a:r>
            <a:r>
              <a:rPr lang="en-US" altLang="zh-CN" sz="2400" dirty="0" smtClean="0">
                <a:sym typeface="Wingdings" panose="05000000000000000000" pitchFamily="2" charset="2"/>
              </a:rPr>
              <a:t>In progress:  Search for </a:t>
            </a:r>
            <a:r>
              <a:rPr lang="en-US" altLang="zh-CN" sz="2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same-sign </a:t>
            </a:r>
            <a:r>
              <a:rPr lang="en-US" altLang="zh-CN" sz="2400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WW</a:t>
            </a:r>
            <a:r>
              <a:rPr lang="en-US" altLang="zh-CN" sz="2400" dirty="0" err="1" smtClean="0">
                <a:solidFill>
                  <a:srgbClr val="00B05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g</a:t>
            </a:r>
            <a:r>
              <a:rPr lang="en-US" altLang="zh-CN" sz="2400" dirty="0" smtClean="0">
                <a:solidFill>
                  <a:srgbClr val="00B05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 </a:t>
            </a:r>
            <a:r>
              <a:rPr lang="en-US" altLang="zh-CN" sz="2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VBS process </a:t>
            </a:r>
            <a:r>
              <a:rPr lang="en-US" altLang="zh-CN" sz="2400" dirty="0" smtClean="0">
                <a:sym typeface="Wingdings" panose="05000000000000000000" pitchFamily="2" charset="2"/>
              </a:rPr>
              <a:t>in Run 2: </a:t>
            </a:r>
            <a:r>
              <a:rPr lang="en-US" altLang="zh-CN" sz="2400" dirty="0" smtClean="0">
                <a:solidFill>
                  <a:srgbClr val="0070C0"/>
                </a:solidFill>
                <a:sym typeface="Wingdings" panose="05000000000000000000" pitchFamily="2" charset="2"/>
              </a:rPr>
              <a:t>1</a:t>
            </a:r>
            <a:r>
              <a:rPr lang="en-US" altLang="zh-CN" sz="2400" baseline="30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st</a:t>
            </a:r>
            <a:r>
              <a:rPr lang="en-US" altLang="zh-CN" sz="2400" dirty="0" smtClean="0">
                <a:solidFill>
                  <a:srgbClr val="0070C0"/>
                </a:solidFill>
                <a:sym typeface="Wingdings" panose="05000000000000000000" pitchFamily="2" charset="2"/>
              </a:rPr>
              <a:t> VBS measurement with 3 final-state gauge bosons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altLang="zh-CN" sz="2200" dirty="0">
                <a:sym typeface="Wingdings" panose="05000000000000000000" pitchFamily="2" charset="2"/>
              </a:rPr>
              <a:t>Main participants: </a:t>
            </a:r>
            <a:r>
              <a:rPr lang="en-US" altLang="zh-CN" sz="2200" dirty="0" err="1">
                <a:sym typeface="Wingdings" panose="05000000000000000000" pitchFamily="2" charset="2"/>
              </a:rPr>
              <a:t>Ruobing</a:t>
            </a:r>
            <a:r>
              <a:rPr lang="en-US" altLang="zh-CN" sz="2200" dirty="0">
                <a:sym typeface="Wingdings" panose="05000000000000000000" pitchFamily="2" charset="2"/>
              </a:rPr>
              <a:t> Jiang (PKU), </a:t>
            </a:r>
            <a:r>
              <a:rPr lang="en-US" altLang="zh-CN" sz="2200" dirty="0" err="1">
                <a:sym typeface="Wingdings" panose="05000000000000000000" pitchFamily="2" charset="2"/>
              </a:rPr>
              <a:t>Tianyu</a:t>
            </a:r>
            <a:r>
              <a:rPr lang="en-US" altLang="zh-CN" sz="2200" dirty="0">
                <a:sym typeface="Wingdings" panose="05000000000000000000" pitchFamily="2" charset="2"/>
              </a:rPr>
              <a:t> Mu (PKU), </a:t>
            </a:r>
            <a:r>
              <a:rPr lang="en-US" altLang="zh-CN" sz="2200" dirty="0" err="1">
                <a:sym typeface="Wingdings" panose="05000000000000000000" pitchFamily="2" charset="2"/>
              </a:rPr>
              <a:t>Qiang</a:t>
            </a:r>
            <a:r>
              <a:rPr lang="en-US" altLang="zh-CN" sz="2200" dirty="0">
                <a:sym typeface="Wingdings" panose="05000000000000000000" pitchFamily="2" charset="2"/>
              </a:rPr>
              <a:t> Li (PKU), Claude </a:t>
            </a:r>
            <a:r>
              <a:rPr lang="en-US" altLang="zh-CN" sz="2200" dirty="0" err="1">
                <a:sym typeface="Wingdings" panose="05000000000000000000" pitchFamily="2" charset="2"/>
              </a:rPr>
              <a:t>Charlot</a:t>
            </a:r>
            <a:r>
              <a:rPr lang="en-US" altLang="zh-CN" sz="2200" dirty="0">
                <a:sym typeface="Wingdings" panose="05000000000000000000" pitchFamily="2" charset="2"/>
              </a:rPr>
              <a:t> (LLR), </a:t>
            </a:r>
            <a:endParaRPr lang="en-US" altLang="zh-CN" sz="2400" dirty="0"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altLang="zh-CN" sz="2200" dirty="0" smtClean="0">
                <a:sym typeface="Wingdings" panose="05000000000000000000" pitchFamily="2" charset="2"/>
              </a:rPr>
              <a:t> </a:t>
            </a:r>
            <a:r>
              <a:rPr lang="en-US" altLang="zh-CN" sz="2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PKU Student </a:t>
            </a:r>
            <a:r>
              <a:rPr lang="en-US" altLang="zh-CN" sz="2200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Ruobing</a:t>
            </a:r>
            <a:r>
              <a:rPr lang="en-US" altLang="zh-CN" sz="2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 Jiang </a:t>
            </a:r>
            <a:r>
              <a:rPr lang="en-US" altLang="zh-CN" sz="2200" dirty="0" smtClean="0">
                <a:sym typeface="Wingdings" panose="05000000000000000000" pitchFamily="2" charset="2"/>
              </a:rPr>
              <a:t>will spend 1.5 years </a:t>
            </a:r>
            <a:r>
              <a:rPr lang="en-US" altLang="zh-CN" sz="2200" dirty="0">
                <a:sym typeface="Wingdings" panose="05000000000000000000" pitchFamily="2" charset="2"/>
              </a:rPr>
              <a:t>at LLR, financed by a CSC </a:t>
            </a:r>
            <a:r>
              <a:rPr lang="en-US" altLang="zh-CN" sz="2200" dirty="0" smtClean="0">
                <a:sym typeface="Wingdings" panose="05000000000000000000" pitchFamily="2" charset="2"/>
              </a:rPr>
              <a:t>grant starting in 2026</a:t>
            </a:r>
            <a:endParaRPr lang="en-US" altLang="zh-CN" sz="2200" dirty="0">
              <a:sym typeface="Wingdings" panose="05000000000000000000" pitchFamily="2" charset="2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93" y="137811"/>
            <a:ext cx="90805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22EF1309-CCAE-FF3C-85BD-1568D3CE5D95}"/>
              </a:ext>
            </a:extLst>
          </p:cNvPr>
          <p:cNvSpPr txBox="1">
            <a:spLocks/>
          </p:cNvSpPr>
          <p:nvPr/>
        </p:nvSpPr>
        <p:spPr>
          <a:xfrm>
            <a:off x="-42852" y="5274547"/>
            <a:ext cx="5507789" cy="1072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Wingdings" panose="05000000000000000000" pitchFamily="2" charset="2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5416" y="1281907"/>
            <a:ext cx="3090930" cy="269683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4250874"/>
            <a:ext cx="1646004" cy="2047345"/>
          </a:xfrm>
          <a:prstGeom prst="rect">
            <a:avLst/>
          </a:prstGeom>
        </p:spPr>
      </p:pic>
      <p:cxnSp>
        <p:nvCxnSpPr>
          <p:cNvPr id="13" name="Connecteur droit avec flèche 12"/>
          <p:cNvCxnSpPr/>
          <p:nvPr/>
        </p:nvCxnSpPr>
        <p:spPr>
          <a:xfrm flipV="1">
            <a:off x="6784939" y="3101546"/>
            <a:ext cx="1086315" cy="1149328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3035819" y="6538923"/>
            <a:ext cx="5382124" cy="4419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S. Gascon-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Shotkin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000" dirty="0" smtClean="0">
                <a:solidFill>
                  <a:prstClr val="black"/>
                </a:solidFill>
                <a:latin typeface="Times New Roman" pitchFamily="18" charset="0"/>
              </a:rPr>
              <a:t>FCPPL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2025, </a:t>
            </a:r>
            <a:r>
              <a:rPr lang="en-US" sz="1000" noProof="0" dirty="0" smtClean="0">
                <a:solidFill>
                  <a:prstClr val="black"/>
                </a:solidFill>
                <a:latin typeface="Times New Roman" pitchFamily="18" charset="0"/>
              </a:rPr>
              <a:t>Qingdao</a:t>
            </a:r>
            <a:r>
              <a:rPr lang="en-US" sz="10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1000" dirty="0" smtClean="0">
                <a:solidFill>
                  <a:prstClr val="black"/>
                </a:solidFill>
                <a:latin typeface="Times New Roman" pitchFamily="18" charset="0"/>
              </a:rPr>
              <a:t>PRC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</a:t>
            </a:r>
            <a:r>
              <a:rPr lang="en-US" sz="1000" noProof="0" dirty="0" smtClean="0">
                <a:solidFill>
                  <a:prstClr val="black"/>
                </a:solidFill>
                <a:latin typeface="Times New Roman" pitchFamily="18" charset="0"/>
              </a:rPr>
              <a:t>July 21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2025</a:t>
            </a: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33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0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北大主题​​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106332</TotalTime>
  <Words>1916</Words>
  <Application>Microsoft Office PowerPoint</Application>
  <PresentationFormat>Grand écran</PresentationFormat>
  <Paragraphs>187</Paragraphs>
  <Slides>13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13</vt:i4>
      </vt:variant>
    </vt:vector>
  </HeadingPairs>
  <TitlesOfParts>
    <vt:vector size="27" baseType="lpstr">
      <vt:lpstr>宋体</vt:lpstr>
      <vt:lpstr>Arial</vt:lpstr>
      <vt:lpstr>Avenir Book</vt:lpstr>
      <vt:lpstr>Calibri</vt:lpstr>
      <vt:lpstr>Calibri Light</vt:lpstr>
      <vt:lpstr>Cambria Math</vt:lpstr>
      <vt:lpstr>等线</vt:lpstr>
      <vt:lpstr>等线 Light</vt:lpstr>
      <vt:lpstr>MS Mincho</vt:lpstr>
      <vt:lpstr>Symbol</vt:lpstr>
      <vt:lpstr>Times New Roman</vt:lpstr>
      <vt:lpstr>Wingdings</vt:lpstr>
      <vt:lpstr>Thème Office</vt:lpstr>
      <vt:lpstr>1_北大主题​​</vt:lpstr>
      <vt:lpstr>Présentation PowerPoint</vt:lpstr>
      <vt:lpstr>           CMS in FCPPL/N:  18 years of exchanging people + ideas</vt:lpstr>
      <vt:lpstr>CMS in FCPPL/N:  18 years of exchanging people + ideas</vt:lpstr>
      <vt:lpstr>           CMS in FCPPL: 18 years of exchanging people+ ideas</vt:lpstr>
      <vt:lpstr>IHEP-IP2I: Run2+3 Hgg measurements:  Progress and plans </vt:lpstr>
      <vt:lpstr>   IHEP-IPNL 2025:  Run 2 + 3 HH searches, progress and plans</vt:lpstr>
      <vt:lpstr>IHEP-IP2I 2025: Run 2 Low-mass (70&lt;mgg &lt;110 GeV) and Very-low-mass  (10&lt;mgg &lt;70 GeV) Hgg search and interpretations        </vt:lpstr>
      <vt:lpstr> PKU-LLR 2025: Run3 Zg Cross section and Search for nTGCs with SMEFT</vt:lpstr>
      <vt:lpstr> PKU-LLR 2025 in progress: Run2 + 3 HHWWZZ and Run 2 VBS</vt:lpstr>
      <vt:lpstr>Acknowledgements</vt:lpstr>
      <vt:lpstr>Backup</vt:lpstr>
      <vt:lpstr>                  IHEP-IP2I: 16 years of important results on photons and Higgs bosons: Run 1 (2007-2016)</vt:lpstr>
      <vt:lpstr> IHEP-IPNL: 16 years of important results on photons and Higgs bosons: Run 2  (2013-...)</vt:lpstr>
    </vt:vector>
  </TitlesOfParts>
  <Company>CNRS/LAL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Diboson at LHC ?</dc:title>
  <dc:creator>Francois Richard</dc:creator>
  <cp:lastModifiedBy>Susan Gascon</cp:lastModifiedBy>
  <cp:revision>1567</cp:revision>
  <dcterms:created xsi:type="dcterms:W3CDTF">2015-06-25T13:12:30Z</dcterms:created>
  <dcterms:modified xsi:type="dcterms:W3CDTF">2025-07-21T04:29:03Z</dcterms:modified>
</cp:coreProperties>
</file>