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5" r:id="rId11"/>
    <p:sldId id="263" r:id="rId12"/>
    <p:sldId id="269" r:id="rId13"/>
    <p:sldId id="270" r:id="rId14"/>
    <p:sldId id="271" r:id="rId15"/>
    <p:sldId id="272" r:id="rId16"/>
    <p:sldId id="273" r:id="rId17"/>
    <p:sldId id="266" r:id="rId18"/>
    <p:sldId id="26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9AAC5-C342-4901-A5A3-747AC4297666}" type="datetimeFigureOut">
              <a:rPr lang="fr-FR" smtClean="0"/>
              <a:t>21/07/2025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C2809-F349-47EE-9919-49DE6FB9C7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68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D6403-4F7A-42F6-8AD7-135190904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05FD95-AB85-4242-806F-214080CB7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57418F-BF5C-4CD8-B842-069B02F2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1F2D-E6A4-4EDB-8603-19259A7DD052}" type="datetime1">
              <a:rPr lang="fr-FR" smtClean="0"/>
              <a:t>21/07/2025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89C29A-C116-4B87-9B7B-CD78C60A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7CA187-858E-425C-B106-83F26E99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77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89CEE-D3CF-42B5-825A-3479CC9A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06FE7E-228D-42BB-8989-A4C5F4041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C61DAB-5F41-4D58-9812-DDBB0BAB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B8B8-979E-4960-81A9-D88E751C19FA}" type="datetime1">
              <a:rPr lang="fr-FR" smtClean="0"/>
              <a:t>21/07/2025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24A25A-676E-4A50-A091-2C81E65A6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139E8-9F38-43DE-8AA6-D0CAD34A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55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22B0767-6C6B-4E86-8149-F14CED607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9ACB21-5309-47F3-A3C0-2B4381632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AC6DB5-2A69-44ED-BCC2-8E0E9FAB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505E-ED4E-4655-AB1C-A0960F5ADC40}" type="datetime1">
              <a:rPr lang="fr-FR" smtClean="0"/>
              <a:t>21/07/2025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A20CB9-F54A-4824-B403-EAB7CDC4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5C01A-728E-4EA4-B0F1-1E368DE3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39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D0E50-B2DE-432D-B3C2-1006BB49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4E4B01-A67C-4466-AC14-5B6FE3E9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9FCD75-D75B-4DA2-9C4F-B8FB56C5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71AA6-28CA-463A-83B6-F8975C87E2B5}" type="datetime1">
              <a:rPr lang="fr-FR" smtClean="0"/>
              <a:t>21/07/2025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9B60C2-FD4A-411A-A131-95D1A963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3D4337-8A0A-45C1-B9D4-81178F73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42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B6105-E3CB-4426-AF1B-46BFA48E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597F2B-CAD4-46A4-A6B5-C92312FF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F15035-0C30-4046-91CF-3419E937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3E3C-B53B-44C9-BD87-3E1F2949F98C}" type="datetime1">
              <a:rPr lang="fr-FR" smtClean="0"/>
              <a:t>21/07/2025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58F9A9-FC4F-42D6-81EC-1CEFA6AC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479DE1-C348-441F-BE7E-DD3297D7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42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63ACA-6382-4BD6-8C3E-E78C3520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54B8CF-023E-4E33-8D10-88D0A8417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422B3F-5E33-4FB7-B61E-DEBF0FBDF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5A7700-C376-453B-B110-85C7A5C6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FEA9-B778-4F69-A822-3A6EDD905E04}" type="datetime1">
              <a:rPr lang="fr-FR" smtClean="0"/>
              <a:t>21/07/2025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6185F2-4582-4BDD-99BD-329C325C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FE39F3-8BB9-4694-B0F1-76B996AB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71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A8531-70B3-4234-AC52-81006353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E2C7DC-85AE-4831-8B89-18F3F501A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32607C-1103-4DDF-A321-39C15DEE2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F3D3FC-D2A3-4B4E-A7F2-1E0BD17F7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5809F9-2A12-4A17-B330-8EE602051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79B7BD-4CA4-4BA7-BD79-83D52F12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0AB9-2A9D-4263-8E32-8EAE452AFA54}" type="datetime1">
              <a:rPr lang="fr-FR" smtClean="0"/>
              <a:t>21/07/2025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8BF503-77E9-4C6E-8ACE-5E104346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10F463-03AD-40D3-AAA9-ED86BE7C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5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9BE33-876E-4BD1-AB85-A54788E4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959242-52F9-49CA-ACC8-A7E4E60F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C334-0540-4CDB-BEC6-83E57AE4FEA8}" type="datetime1">
              <a:rPr lang="fr-FR" smtClean="0"/>
              <a:t>21/07/2025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0ACE1A-22F7-4885-93EF-CBABF223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48CBC1-54E9-4F17-AE0C-6D07624A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46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35B53A-23C4-406B-8772-E1BE57BF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4012-1157-4FF1-A18C-9144C5B31E3D}" type="datetime1">
              <a:rPr lang="fr-FR" smtClean="0"/>
              <a:t>21/07/2025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358A78-9380-4346-B36E-0FA12CD5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4CFB91-6DE5-40A9-85E0-9A46C80C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10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097252-1A22-4E2F-931F-C7D11776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A0E19-701E-4487-A1D9-1CB34125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DB9C04-8792-4ED7-9442-E46E9F350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C216CE-7E0E-4876-AC45-B151EC3F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1DDD-A0EA-4E0A-BA24-2777701F610C}" type="datetime1">
              <a:rPr lang="fr-FR" smtClean="0"/>
              <a:t>21/07/2025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DC5D80-EE04-4A06-AC4C-02F6ED1B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01A614-213E-480D-98F1-BD0A1535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36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5E373-D663-4D69-B702-818C34DF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1B9496-A5E4-408D-AEC2-99D0FE2BA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7189EF-F8D7-494B-A9D2-B0E559714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0CED01-DAA1-4651-8A74-6B677334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DD87-9EFD-4FEB-BDC2-017BABAA09A3}" type="datetime1">
              <a:rPr lang="fr-FR" smtClean="0"/>
              <a:t>21/07/2025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73FEB5-D389-48C6-A91A-5C4A1B20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CFAC14-2E0B-43A2-A66F-D7FE705F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9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997CFA-A0D6-4C52-835A-6251B0FC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00CC39-FA6E-4D71-865F-BF52F5AD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5CEC18-D435-494C-8099-08F5E6865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C04E1-3E03-4276-BF60-002B9DE42565}" type="datetime1">
              <a:rPr lang="fr-FR" smtClean="0"/>
              <a:t>21/07/2025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92C07B-C126-4CBD-A840-375F438F4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E10D53-BC85-46EB-968E-96C10BE64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6BBF9-EEC3-4251-A90A-FB4381D0D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28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2927383?ln=en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physletb.2024.13906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016/j.physletb.2024.13906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9.639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48-0221/16/05/P0501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rxiv.org/abs/1811.0845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doi.org/10.1016/j.physletb.2024.13906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B33F21-FB8D-488F-AA63-4627CBDD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53F304-C8B2-4098-8826-00C2670384C3}"/>
              </a:ext>
            </a:extLst>
          </p:cNvPr>
          <p:cNvSpPr txBox="1"/>
          <p:nvPr/>
        </p:nvSpPr>
        <p:spPr>
          <a:xfrm>
            <a:off x="6891867" y="342723"/>
            <a:ext cx="4936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Search for a standard model-like Higgs boson in the mass range between 70 and 110 GeV in the diphoton final state in proton-proton collisions with CMS at √s=13 </a:t>
            </a:r>
            <a:r>
              <a:rPr lang="en-US" sz="2400" b="1" u="sng" dirty="0" err="1"/>
              <a:t>TeV</a:t>
            </a:r>
            <a:endParaRPr lang="en-US" sz="2400" b="1" u="sng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1C9DB2-1F88-4F89-8752-811E12BE1D08}"/>
              </a:ext>
            </a:extLst>
          </p:cNvPr>
          <p:cNvSpPr txBox="1"/>
          <p:nvPr/>
        </p:nvSpPr>
        <p:spPr>
          <a:xfrm>
            <a:off x="6891867" y="2927260"/>
            <a:ext cx="4690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Benjamin Massoteau, IP2I – Lyon,</a:t>
            </a:r>
          </a:p>
          <a:p>
            <a:r>
              <a:rPr lang="fr-FR" b="1" dirty="0"/>
              <a:t>Université Claude Bernard Lyon 1</a:t>
            </a:r>
          </a:p>
          <a:p>
            <a:endParaRPr lang="fr-FR" b="1" dirty="0"/>
          </a:p>
          <a:p>
            <a:r>
              <a:rPr lang="fr-FR" dirty="0"/>
              <a:t>On </a:t>
            </a:r>
            <a:r>
              <a:rPr lang="fr-FR" dirty="0" err="1"/>
              <a:t>Behalf</a:t>
            </a:r>
            <a:r>
              <a:rPr lang="fr-FR" dirty="0"/>
              <a:t> of the CMS Collaboration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6EC5A4-B599-4546-B964-F5ED0928D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20" y="4379119"/>
            <a:ext cx="952461" cy="95246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06A5C1E-8921-4D9D-B457-54B7380A1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26" y="4379119"/>
            <a:ext cx="1408074" cy="994985"/>
          </a:xfrm>
          <a:prstGeom prst="rect">
            <a:avLst/>
          </a:prstGeom>
        </p:spPr>
      </p:pic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4FAE91A5-951B-45FC-93B5-99006A42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9CA8E57-93C3-4102-B36E-F60E8CAB6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19" y="4379119"/>
            <a:ext cx="1509361" cy="10905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8757378-DBBF-485D-A219-81FB892ED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763" y="4220339"/>
            <a:ext cx="1408073" cy="140807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ECECBA-A928-4C2F-92AF-D5FA858AA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7" y="1164811"/>
            <a:ext cx="5982878" cy="37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844329-6597-43F5-92C2-5353DCC9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Full Run 2 </a:t>
            </a:r>
            <a:r>
              <a:rPr lang="fr-FR" b="1" u="sng" dirty="0" err="1"/>
              <a:t>Results</a:t>
            </a:r>
            <a:r>
              <a:rPr lang="fr-FR" b="1" u="sng" dirty="0"/>
              <a:t> : inclusive </a:t>
            </a:r>
            <a:r>
              <a:rPr lang="fr-FR" b="1" u="sng" dirty="0" err="1"/>
              <a:t>limit</a:t>
            </a:r>
            <a:endParaRPr lang="fr-FR" b="1" u="sng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6FFDC9-FD82-4B81-A430-316DF5B6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10</a:t>
            </a:fld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4EBF5CF-9C90-4531-AF9B-2870AC24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01" y="2776985"/>
            <a:ext cx="3434253" cy="32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5946634-D5DC-4C0D-B0D6-263266E1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24" y="2802349"/>
            <a:ext cx="3381376" cy="32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A1D4F3E-16E6-46C8-8685-06AA13DB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DBCC73-9FCC-4EE4-94CA-D6E61AA6FDE4}"/>
              </a:ext>
            </a:extLst>
          </p:cNvPr>
          <p:cNvSpPr txBox="1"/>
          <p:nvPr/>
        </p:nvSpPr>
        <p:spPr>
          <a:xfrm>
            <a:off x="1860178" y="2113013"/>
            <a:ext cx="2955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95% CL upper limits on </a:t>
            </a:r>
            <a:r>
              <a:rPr lang="en-US" b="1" u="sng" dirty="0" err="1">
                <a:solidFill>
                  <a:srgbClr val="FF0000"/>
                </a:solidFill>
              </a:rPr>
              <a:t>σ</a:t>
            </a:r>
            <a:r>
              <a:rPr lang="en-US" altLang="zh-CN" b="1" u="sng" dirty="0" err="1">
                <a:solidFill>
                  <a:srgbClr val="FF0000"/>
                </a:solidFill>
              </a:rPr>
              <a:t>×</a:t>
            </a:r>
            <a:r>
              <a:rPr lang="en-US" b="1" u="sng" dirty="0" err="1">
                <a:solidFill>
                  <a:srgbClr val="FF0000"/>
                </a:solidFill>
              </a:rPr>
              <a:t>B</a:t>
            </a:r>
            <a:r>
              <a:rPr lang="en-US" altLang="zh-CN" b="1" u="sng" dirty="0" err="1">
                <a:solidFill>
                  <a:srgbClr val="FF0000"/>
                </a:solidFill>
              </a:rPr>
              <a:t>R</a:t>
            </a:r>
            <a:r>
              <a:rPr lang="en-US" altLang="zh-CN" b="1" u="sng" dirty="0">
                <a:solidFill>
                  <a:srgbClr val="FF0000"/>
                </a:solidFill>
              </a:rPr>
              <a:t> normalized to SM prediction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BF5849-C545-42E8-AC25-48610D1EA95F}"/>
              </a:ext>
            </a:extLst>
          </p:cNvPr>
          <p:cNvSpPr txBox="1"/>
          <p:nvPr/>
        </p:nvSpPr>
        <p:spPr>
          <a:xfrm>
            <a:off x="6606795" y="2276862"/>
            <a:ext cx="4007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F0000"/>
                </a:solidFill>
              </a:rPr>
              <a:t>Absolute </a:t>
            </a:r>
            <a:r>
              <a:rPr lang="en-US" sz="2000" b="1" u="sng" dirty="0">
                <a:solidFill>
                  <a:srgbClr val="FF0000"/>
                </a:solidFill>
              </a:rPr>
              <a:t>95% CL </a:t>
            </a:r>
            <a:r>
              <a:rPr lang="en-US" sz="1800" b="1" u="sng" dirty="0">
                <a:solidFill>
                  <a:srgbClr val="FF0000"/>
                </a:solidFill>
              </a:rPr>
              <a:t>upper limits</a:t>
            </a:r>
            <a:r>
              <a:rPr lang="en-US" sz="2000" b="1" u="sng" dirty="0">
                <a:solidFill>
                  <a:srgbClr val="FF0000"/>
                </a:solidFill>
              </a:rPr>
              <a:t> on </a:t>
            </a:r>
            <a:r>
              <a:rPr lang="en-US" sz="2000" b="1" i="1" u="sng" dirty="0" err="1">
                <a:solidFill>
                  <a:srgbClr val="FF0000"/>
                </a:solidFill>
              </a:rPr>
              <a:t>σ</a:t>
            </a:r>
            <a:r>
              <a:rPr lang="en-US" altLang="zh-CN" sz="2000" b="1" i="1" u="sng" dirty="0" err="1">
                <a:solidFill>
                  <a:srgbClr val="FF0000"/>
                </a:solidFill>
              </a:rPr>
              <a:t>×</a:t>
            </a:r>
            <a:r>
              <a:rPr lang="en-US" sz="2000" b="1" i="1" u="sng" dirty="0" err="1">
                <a:solidFill>
                  <a:srgbClr val="FF0000"/>
                </a:solidFill>
              </a:rPr>
              <a:t>B</a:t>
            </a:r>
            <a:r>
              <a:rPr lang="en-US" altLang="zh-CN" sz="2000" b="1" i="1" u="sng" dirty="0" err="1">
                <a:solidFill>
                  <a:srgbClr val="FF0000"/>
                </a:solidFill>
              </a:rPr>
              <a:t>R</a:t>
            </a:r>
            <a:r>
              <a:rPr lang="en-US" sz="2000" b="1" i="1" u="sng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40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46AFA-99C3-4920-8A28-FD2BB092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136525"/>
            <a:ext cx="10515600" cy="1325563"/>
          </a:xfrm>
        </p:spPr>
        <p:txBody>
          <a:bodyPr/>
          <a:lstStyle/>
          <a:p>
            <a:r>
              <a:rPr lang="fr-FR" b="1" u="sng" dirty="0"/>
              <a:t>Full Run 2 </a:t>
            </a:r>
            <a:r>
              <a:rPr lang="fr-FR" b="1" u="sng" dirty="0" err="1"/>
              <a:t>results</a:t>
            </a:r>
            <a:r>
              <a:rPr lang="fr-FR" b="1" u="sng" dirty="0"/>
              <a:t> : inclusive </a:t>
            </a:r>
            <a:r>
              <a:rPr lang="fr-FR" b="1" u="sng" dirty="0" err="1"/>
              <a:t>significance</a:t>
            </a:r>
            <a:endParaRPr lang="fr-FR" b="1" u="sng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C478A9-C3F2-4A7C-8F27-35BD7137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6363" y="6356350"/>
            <a:ext cx="2743200" cy="365125"/>
          </a:xfrm>
        </p:spPr>
        <p:txBody>
          <a:bodyPr/>
          <a:lstStyle/>
          <a:p>
            <a:fld id="{4166BBF9-EEC3-4251-A90A-FB4381D0DEEE}" type="slidenum">
              <a:rPr lang="fr-FR" smtClean="0"/>
              <a:t>11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FAF47-1152-4FBA-A5FF-54ECE208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39" y="2845540"/>
            <a:ext cx="3504048" cy="33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206296-315E-4C79-9483-284396F4BDF1}"/>
              </a:ext>
            </a:extLst>
          </p:cNvPr>
          <p:cNvSpPr txBox="1"/>
          <p:nvPr/>
        </p:nvSpPr>
        <p:spPr>
          <a:xfrm>
            <a:off x="5832163" y="1611253"/>
            <a:ext cx="65701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/>
              <a:t>m</a:t>
            </a:r>
            <a:r>
              <a:rPr lang="en-US" b="1" u="sng" baseline="-25000" dirty="0" err="1"/>
              <a:t>γγ</a:t>
            </a:r>
            <a:r>
              <a:rPr lang="en-US" b="1" u="sng" dirty="0"/>
              <a:t> distribution with </a:t>
            </a:r>
            <a:r>
              <a:rPr lang="en-US" b="1" u="sng" dirty="0" err="1"/>
              <a:t>Signal+Background</a:t>
            </a:r>
            <a:r>
              <a:rPr lang="en-US" b="1" u="sng" dirty="0"/>
              <a:t> model fit</a:t>
            </a:r>
          </a:p>
          <a:p>
            <a:r>
              <a:rPr lang="en-US" dirty="0">
                <a:solidFill>
                  <a:schemeClr val="tx1"/>
                </a:solidFill>
              </a:rPr>
              <a:t>The mass hypothesis here is </a:t>
            </a:r>
            <a:r>
              <a:rPr lang="en-US" dirty="0" err="1">
                <a:solidFill>
                  <a:schemeClr val="tx1"/>
                </a:solidFill>
              </a:rPr>
              <a:t>m</a:t>
            </a:r>
            <a:r>
              <a:rPr lang="en-US" baseline="-25000" dirty="0" err="1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= 95.4 GeV</a:t>
            </a:r>
          </a:p>
          <a:p>
            <a:r>
              <a:rPr lang="en-US" dirty="0">
                <a:solidFill>
                  <a:schemeClr val="tx1"/>
                </a:solidFill>
              </a:rPr>
              <a:t>Each event is weighted by the ratio S/(S+B) for its event class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14BE83B-37DD-47D6-8816-21AFE99F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3" y="2829004"/>
            <a:ext cx="3664696" cy="35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0E64551-F55A-422D-A1E0-20956FA1B6C2}"/>
              </a:ext>
            </a:extLst>
          </p:cNvPr>
          <p:cNvSpPr txBox="1"/>
          <p:nvPr/>
        </p:nvSpPr>
        <p:spPr>
          <a:xfrm>
            <a:off x="956733" y="1462088"/>
            <a:ext cx="424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/>
              <a:t>Observed</a:t>
            </a:r>
            <a:r>
              <a:rPr lang="fr-FR" b="1" u="sng" dirty="0"/>
              <a:t> p-values for 2016,2017,2018 and the combination</a:t>
            </a:r>
          </a:p>
          <a:p>
            <a:r>
              <a:rPr lang="fr-FR" dirty="0"/>
              <a:t>Modest </a:t>
            </a:r>
            <a:r>
              <a:rPr lang="fr-FR" dirty="0" err="1"/>
              <a:t>excess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~2.9</a:t>
            </a:r>
            <a:r>
              <a:rPr lang="el-GR" dirty="0"/>
              <a:t>σ</a:t>
            </a:r>
            <a:r>
              <a:rPr lang="fr-FR" dirty="0"/>
              <a:t> local (1.3</a:t>
            </a:r>
            <a:r>
              <a:rPr lang="el-GR" dirty="0"/>
              <a:t>σ </a:t>
            </a:r>
            <a:r>
              <a:rPr lang="fr-FR" dirty="0"/>
              <a:t>global) </a:t>
            </a:r>
            <a:r>
              <a:rPr lang="fr-FR" dirty="0" err="1"/>
              <a:t>significance</a:t>
            </a:r>
            <a:r>
              <a:rPr lang="fr-FR" dirty="0"/>
              <a:t> at m</a:t>
            </a:r>
            <a:r>
              <a:rPr lang="el-GR" baseline="-25000" dirty="0"/>
              <a:t>γγ </a:t>
            </a:r>
            <a:r>
              <a:rPr lang="fr-FR" dirty="0"/>
              <a:t>= 95.4 </a:t>
            </a:r>
            <a:r>
              <a:rPr lang="fr-FR" dirty="0" err="1"/>
              <a:t>GeV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5CBBCA1-F587-4109-9D48-A0266902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8333" y="6390307"/>
            <a:ext cx="4114800" cy="365125"/>
          </a:xfrm>
        </p:spPr>
        <p:txBody>
          <a:bodyPr/>
          <a:lstStyle/>
          <a:p>
            <a:r>
              <a:rPr lang="en-US"/>
              <a:t>Benjamin Massoteau - 16th Workshop of the FCPPN/L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111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CA287-1CA7-4801-9012-98A29FED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Signal </a:t>
            </a:r>
            <a:r>
              <a:rPr lang="fr-FR" b="1" u="sng" dirty="0" err="1"/>
              <a:t>Strengh</a:t>
            </a:r>
            <a:r>
              <a:rPr lang="fr-FR" b="1" u="sng" dirty="0"/>
              <a:t> µ for </a:t>
            </a:r>
            <a:r>
              <a:rPr lang="fr-FR" b="1" u="sng" dirty="0" err="1"/>
              <a:t>each</a:t>
            </a:r>
            <a:r>
              <a:rPr lang="fr-FR" b="1" u="sng" dirty="0"/>
              <a:t> </a:t>
            </a:r>
            <a:r>
              <a:rPr lang="fr-FR" b="1" u="sng" dirty="0" err="1"/>
              <a:t>year</a:t>
            </a:r>
            <a:r>
              <a:rPr lang="fr-FR" b="1" u="sng" dirty="0"/>
              <a:t> and classes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BF6095-56A6-4A6D-96E4-207413C6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076AB3-DC64-419B-8C05-2A23AAAC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CB9B07-A99A-4256-87DE-EBB4D2B1A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53" y="2016457"/>
            <a:ext cx="5717581" cy="38722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AE178F-ED4C-4DEC-B7A3-459037BE0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9" y="2016456"/>
            <a:ext cx="5717581" cy="38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7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91903-9B75-4761-8BEE-5A3AAD13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Maximum </a:t>
            </a:r>
            <a:r>
              <a:rPr lang="fr-FR" b="1" u="sng" dirty="0" err="1"/>
              <a:t>likelihood</a:t>
            </a:r>
            <a:r>
              <a:rPr lang="fr-FR" b="1" u="sng" dirty="0"/>
              <a:t> </a:t>
            </a:r>
            <a:r>
              <a:rPr lang="fr-FR" b="1" u="sng" dirty="0" err="1"/>
              <a:t>estimates</a:t>
            </a:r>
            <a:endParaRPr lang="fr-FR" b="1" u="sng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2EA77-55F4-4C3C-8DA3-BDF58090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5651F8-DD81-46E5-A237-19947A01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13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0DA775-6B9A-411E-85F7-87BF0221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63" y="1433309"/>
            <a:ext cx="4331074" cy="41966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4E1B743-7880-4F04-BDF3-18FF3DEE77F7}"/>
              </a:ext>
            </a:extLst>
          </p:cNvPr>
          <p:cNvSpPr txBox="1"/>
          <p:nvPr/>
        </p:nvSpPr>
        <p:spPr>
          <a:xfrm>
            <a:off x="349063" y="2654477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Maximum likelihood estimates, and 68 and 95% confidence level contours obtained from scans of the signal likelihood as a function of </a:t>
            </a:r>
            <a:r>
              <a:rPr lang="en-US" dirty="0" err="1">
                <a:effectLst/>
              </a:rPr>
              <a:t>μ</a:t>
            </a:r>
            <a:r>
              <a:rPr lang="en-US" baseline="-25000" dirty="0" err="1"/>
              <a:t>ggH</a:t>
            </a:r>
            <a:r>
              <a:rPr lang="en-US" dirty="0"/>
              <a:t> versus </a:t>
            </a:r>
            <a:r>
              <a:rPr lang="en-US" dirty="0" err="1">
                <a:effectLst/>
              </a:rPr>
              <a:t>μ</a:t>
            </a:r>
            <a:r>
              <a:rPr lang="en-US" baseline="-25000" dirty="0" err="1">
                <a:effectLst/>
              </a:rPr>
              <a:t>VBF</a:t>
            </a:r>
            <a:r>
              <a:rPr lang="en-US" dirty="0"/>
              <a:t> for </a:t>
            </a:r>
            <a:r>
              <a:rPr lang="en-US" dirty="0" err="1">
                <a:effectLst/>
              </a:rPr>
              <a:t>mH</a:t>
            </a:r>
            <a:r>
              <a:rPr lang="en-US" dirty="0"/>
              <a:t> = 95.4 GeV, when considering only </a:t>
            </a:r>
            <a:r>
              <a:rPr lang="en-US" dirty="0" err="1"/>
              <a:t>ggH</a:t>
            </a:r>
            <a:r>
              <a:rPr lang="en-US" dirty="0"/>
              <a:t> and VBF production modes. </a:t>
            </a:r>
          </a:p>
          <a:p>
            <a:endParaRPr lang="en-US" dirty="0"/>
          </a:p>
          <a:p>
            <a:r>
              <a:rPr lang="en-US" sz="2000" b="1" dirty="0"/>
              <a:t>The best-fit result is (</a:t>
            </a:r>
            <a:r>
              <a:rPr lang="en-US" sz="2000" b="1" dirty="0" err="1">
                <a:effectLst/>
              </a:rPr>
              <a:t>μ</a:t>
            </a:r>
            <a:r>
              <a:rPr lang="en-US" sz="2000" b="1" baseline="-25000" dirty="0" err="1">
                <a:effectLst/>
              </a:rPr>
              <a:t>ggH</a:t>
            </a:r>
            <a:r>
              <a:rPr lang="en-US" sz="2000" b="1" dirty="0"/>
              <a:t>, </a:t>
            </a:r>
            <a:r>
              <a:rPr lang="en-US" sz="2000" b="1" dirty="0" err="1">
                <a:effectLst/>
              </a:rPr>
              <a:t>μ</a:t>
            </a:r>
            <a:r>
              <a:rPr lang="en-US" sz="2000" b="1" baseline="-25000" dirty="0" err="1">
                <a:effectLst/>
              </a:rPr>
              <a:t>VBF</a:t>
            </a:r>
            <a:r>
              <a:rPr lang="en-US" sz="2000" b="1" dirty="0"/>
              <a:t>) = (0.47, 0.05).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98855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9D524-8C07-4B12-9860-D3BAC71F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35" y="136525"/>
            <a:ext cx="10515600" cy="1325563"/>
          </a:xfrm>
        </p:spPr>
        <p:txBody>
          <a:bodyPr/>
          <a:lstStyle/>
          <a:p>
            <a:r>
              <a:rPr lang="fr-FR" b="1" u="sng" dirty="0" err="1"/>
              <a:t>Search</a:t>
            </a:r>
            <a:r>
              <a:rPr lang="fr-FR" b="1" u="sng" dirty="0"/>
              <a:t> for [10,70] </a:t>
            </a:r>
            <a:r>
              <a:rPr lang="fr-FR" b="1" u="sng" dirty="0" err="1"/>
              <a:t>GeV</a:t>
            </a:r>
            <a:r>
              <a:rPr lang="fr-FR" b="1" u="sng" dirty="0"/>
              <a:t> H-&gt;</a:t>
            </a:r>
            <a:r>
              <a:rPr lang="el-GR" b="1" u="sng" dirty="0"/>
              <a:t>γγ</a:t>
            </a:r>
            <a:endParaRPr lang="fr-FR" b="1" u="sng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95C31E-2B92-439C-9CB4-D2529832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D0EEC2-BFD5-48C6-9ADC-8144667C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14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B9CE05-3D74-4395-B896-88ACB4912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104" y="1802640"/>
            <a:ext cx="4477085" cy="1729081"/>
          </a:xfrm>
          <a:prstGeom prst="rect">
            <a:avLst/>
          </a:prstGeom>
        </p:spPr>
      </p:pic>
      <p:sp>
        <p:nvSpPr>
          <p:cNvPr id="8" name="ZoneTexte 7">
            <a:hlinkClick r:id="rId3" tooltip="CMS-PAG-HIG-24-014"/>
            <a:extLst>
              <a:ext uri="{FF2B5EF4-FFF2-40B4-BE49-F238E27FC236}">
                <a16:creationId xmlns:a16="http://schemas.microsoft.com/office/drawing/2014/main" id="{A5D8AC97-5499-4F19-A9FB-CF71E1185569}"/>
              </a:ext>
            </a:extLst>
          </p:cNvPr>
          <p:cNvSpPr txBox="1"/>
          <p:nvPr/>
        </p:nvSpPr>
        <p:spPr>
          <a:xfrm>
            <a:off x="8704729" y="1165412"/>
            <a:ext cx="24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accent1"/>
                </a:solidFill>
              </a:rPr>
              <a:t>CMS-PAG-HIG-24-014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D6EB48-4EB2-4C7F-95AA-69FEC6763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359" y="3373887"/>
            <a:ext cx="3952573" cy="266210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B69C6BE-3157-4ABB-B862-0CB4B8DA8EE5}"/>
              </a:ext>
            </a:extLst>
          </p:cNvPr>
          <p:cNvSpPr txBox="1"/>
          <p:nvPr/>
        </p:nvSpPr>
        <p:spPr>
          <a:xfrm>
            <a:off x="735106" y="1743850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Motivated</a:t>
            </a:r>
            <a:r>
              <a:rPr lang="fr-FR" dirty="0"/>
              <a:t> by </a:t>
            </a:r>
            <a:r>
              <a:rPr lang="fr-FR" dirty="0" err="1"/>
              <a:t>GeV-scale</a:t>
            </a:r>
            <a:r>
              <a:rPr lang="fr-FR" dirty="0"/>
              <a:t> </a:t>
            </a:r>
            <a:r>
              <a:rPr lang="fr-FR" dirty="0" err="1"/>
              <a:t>Axion</a:t>
            </a:r>
            <a:r>
              <a:rPr lang="fr-FR" dirty="0"/>
              <a:t>-like </a:t>
            </a:r>
            <a:r>
              <a:rPr lang="fr-FR" dirty="0" err="1"/>
              <a:t>particles</a:t>
            </a:r>
            <a:r>
              <a:rPr lang="fr-FR" dirty="0"/>
              <a:t> (</a:t>
            </a:r>
            <a:r>
              <a:rPr lang="fr-FR" dirty="0" err="1"/>
              <a:t>ALPs</a:t>
            </a:r>
            <a:r>
              <a:rPr lang="fr-FR" dirty="0"/>
              <a:t>), and </a:t>
            </a:r>
            <a:r>
              <a:rPr lang="fr-FR" dirty="0" err="1"/>
              <a:t>performed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2018 data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diphoton</a:t>
            </a:r>
            <a:r>
              <a:rPr lang="fr-FR" dirty="0"/>
              <a:t> mass </a:t>
            </a:r>
            <a:r>
              <a:rPr lang="fr-FR" dirty="0" err="1"/>
              <a:t>cut</a:t>
            </a:r>
            <a:r>
              <a:rPr lang="fr-FR" dirty="0"/>
              <a:t> in the 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elements (such as trigger efficiencies, pre-selections) inherited from the Run2 low-mass H→</a:t>
            </a:r>
            <a:r>
              <a:rPr lang="el-GR" dirty="0"/>
              <a:t>γγ</a:t>
            </a:r>
            <a:r>
              <a:rPr lang="en-US" dirty="0"/>
              <a:t> analysis as introduced in previous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neural network (NN) is employed to enhance the selection of events with a high sig-to-</a:t>
            </a:r>
            <a:r>
              <a:rPr lang="en-US" dirty="0" err="1"/>
              <a:t>bkg</a:t>
            </a:r>
            <a:r>
              <a:rPr lang="en-US" dirty="0"/>
              <a:t> ratio and good mass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Variable inputs include photon kinematics and diphoton features along with discrete mass hypothesis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Signal region (SR) : NN score&gt;0.8 with highest sensitivity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89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F8196-4033-4ED0-AED5-683437AB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76" y="-168058"/>
            <a:ext cx="10515600" cy="1325563"/>
          </a:xfrm>
        </p:spPr>
        <p:txBody>
          <a:bodyPr/>
          <a:lstStyle/>
          <a:p>
            <a:r>
              <a:rPr lang="fr-FR" b="1" u="sng" dirty="0" err="1"/>
              <a:t>Search</a:t>
            </a:r>
            <a:r>
              <a:rPr lang="fr-FR" b="1" u="sng" dirty="0"/>
              <a:t> for [10,70] </a:t>
            </a:r>
            <a:r>
              <a:rPr lang="fr-FR" b="1" u="sng" dirty="0" err="1"/>
              <a:t>GeV</a:t>
            </a:r>
            <a:r>
              <a:rPr lang="fr-FR" b="1" u="sng" dirty="0"/>
              <a:t> H-&gt;</a:t>
            </a:r>
            <a:r>
              <a:rPr lang="el-GR" b="1" u="sng" dirty="0"/>
              <a:t>γγ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14FA10-3D72-42B7-AB04-93D9B860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C04716-159C-4DE8-A571-12B98A4F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15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033780-7B39-4D33-A8BF-FB988FBDA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228" y="322122"/>
            <a:ext cx="3239748" cy="271720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A050371-C2C3-4CBE-B0FE-D395EAE75FB1}"/>
              </a:ext>
            </a:extLst>
          </p:cNvPr>
          <p:cNvSpPr txBox="1"/>
          <p:nvPr/>
        </p:nvSpPr>
        <p:spPr>
          <a:xfrm>
            <a:off x="192741" y="1157505"/>
            <a:ext cx="6804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Signal model </a:t>
            </a:r>
            <a:r>
              <a:rPr lang="fr-FR" sz="2800" dirty="0"/>
              <a:t>: Double Crystal </a:t>
            </a:r>
            <a:r>
              <a:rPr lang="fr-FR" sz="2800" dirty="0" err="1"/>
              <a:t>ball</a:t>
            </a:r>
            <a:r>
              <a:rPr lang="fr-FR" sz="2800" dirty="0"/>
              <a:t> + </a:t>
            </a:r>
            <a:r>
              <a:rPr lang="fr-FR" sz="2800" dirty="0" err="1"/>
              <a:t>Gaussian</a:t>
            </a:r>
            <a:endParaRPr lang="fr-FR" sz="2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96ED48-445B-432D-96B1-C193E0E17D74}"/>
              </a:ext>
            </a:extLst>
          </p:cNvPr>
          <p:cNvSpPr txBox="1"/>
          <p:nvPr/>
        </p:nvSpPr>
        <p:spPr>
          <a:xfrm>
            <a:off x="7189694" y="2802159"/>
            <a:ext cx="2492188" cy="550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125FF3E-E431-49EE-AE2D-D72133DFCCA4}"/>
              </a:ext>
            </a:extLst>
          </p:cNvPr>
          <p:cNvSpPr txBox="1"/>
          <p:nvPr/>
        </p:nvSpPr>
        <p:spPr>
          <a:xfrm>
            <a:off x="192741" y="2753260"/>
            <a:ext cx="62215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Background model </a:t>
            </a:r>
            <a:r>
              <a:rPr lang="fr-FR" sz="2400" dirty="0"/>
              <a:t>: mass </a:t>
            </a:r>
            <a:r>
              <a:rPr lang="fr-FR" sz="2400" dirty="0" err="1"/>
              <a:t>spectrum</a:t>
            </a:r>
            <a:r>
              <a:rPr lang="fr-FR" sz="2400" dirty="0"/>
              <a:t> </a:t>
            </a:r>
            <a:r>
              <a:rPr lang="fr-FR" sz="2400" dirty="0" err="1"/>
              <a:t>divided</a:t>
            </a:r>
            <a:r>
              <a:rPr lang="fr-FR" sz="2400" dirty="0"/>
              <a:t> </a:t>
            </a:r>
            <a:r>
              <a:rPr lang="fr-FR" sz="2400" dirty="0" err="1"/>
              <a:t>into</a:t>
            </a:r>
            <a:r>
              <a:rPr lang="fr-FR" sz="2400" dirty="0"/>
              <a:t> 4 </a:t>
            </a:r>
            <a:r>
              <a:rPr lang="fr-FR" sz="2400" dirty="0" err="1"/>
              <a:t>sub</a:t>
            </a:r>
            <a:r>
              <a:rPr lang="fr-FR" sz="2400" dirty="0"/>
              <a:t> ranges.</a:t>
            </a:r>
          </a:p>
          <a:p>
            <a:r>
              <a:rPr lang="fr-FR" sz="2400" dirty="0" err="1"/>
              <a:t>Discrete</a:t>
            </a:r>
            <a:r>
              <a:rPr lang="fr-FR" sz="2400" dirty="0"/>
              <a:t> profiling </a:t>
            </a:r>
            <a:r>
              <a:rPr lang="fr-FR" sz="2400" dirty="0" err="1"/>
              <a:t>method</a:t>
            </a:r>
            <a:r>
              <a:rPr lang="fr-FR" sz="2400" dirty="0"/>
              <a:t> </a:t>
            </a:r>
            <a:r>
              <a:rPr lang="fr-FR" sz="2400" dirty="0" err="1"/>
              <a:t>applied</a:t>
            </a:r>
            <a:r>
              <a:rPr lang="fr-FR" sz="2400" dirty="0"/>
              <a:t> in </a:t>
            </a:r>
            <a:r>
              <a:rPr lang="fr-FR" sz="2400" dirty="0" err="1"/>
              <a:t>each</a:t>
            </a:r>
            <a:r>
              <a:rPr lang="fr-FR" sz="2400" dirty="0"/>
              <a:t> one.</a:t>
            </a:r>
          </a:p>
          <a:p>
            <a:endParaRPr lang="fr-FR" sz="2400" dirty="0"/>
          </a:p>
          <a:p>
            <a:r>
              <a:rPr lang="fr-FR" sz="2400" b="1" dirty="0" err="1"/>
              <a:t>Two</a:t>
            </a:r>
            <a:r>
              <a:rPr lang="fr-FR" sz="2400" b="1" dirty="0"/>
              <a:t> distinct </a:t>
            </a:r>
            <a:r>
              <a:rPr lang="fr-FR" sz="2400" b="1" dirty="0" err="1"/>
              <a:t>turn</a:t>
            </a:r>
            <a:r>
              <a:rPr lang="fr-FR" sz="2400" b="1" dirty="0"/>
              <a:t>-on </a:t>
            </a:r>
            <a:r>
              <a:rPr lang="fr-FR" sz="2400" b="1" dirty="0" err="1"/>
              <a:t>features</a:t>
            </a:r>
            <a:r>
              <a:rPr lang="fr-FR" sz="2400" b="1" dirty="0"/>
              <a:t>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b="1" dirty="0"/>
              <a:t>~50GeV : </a:t>
            </a:r>
            <a:r>
              <a:rPr lang="fr-FR" sz="2400" dirty="0"/>
              <a:t>Driven by photon </a:t>
            </a:r>
            <a:r>
              <a:rPr lang="fr-FR" sz="2400" dirty="0" err="1"/>
              <a:t>p</a:t>
            </a:r>
            <a:r>
              <a:rPr lang="fr-FR" sz="2400" baseline="-25000" dirty="0" err="1"/>
              <a:t>T</a:t>
            </a:r>
            <a:r>
              <a:rPr lang="fr-FR" sz="2400" dirty="0"/>
              <a:t> </a:t>
            </a:r>
            <a:r>
              <a:rPr lang="fr-FR" sz="2400" dirty="0" err="1"/>
              <a:t>threshold</a:t>
            </a:r>
            <a:endParaRPr lang="fr-F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b="1" dirty="0"/>
              <a:t>~12GeV : </a:t>
            </a:r>
            <a:r>
              <a:rPr lang="en-US" sz="2400" dirty="0"/>
              <a:t>arising from the photon isolation criteria starting to be inefficient for close-by objects from highly boosted diphoton candidates</a:t>
            </a:r>
            <a:endParaRPr lang="fr-FR" sz="24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2D01159-2060-4C64-910A-883BBB4C7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74" y="3085065"/>
            <a:ext cx="4898582" cy="319783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D7BE1D4-DB90-430F-B5DD-14ECFFE93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121" y="3899261"/>
            <a:ext cx="2232853" cy="7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59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AEEE7-CD4A-4EE9-AFE2-703F4A90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1723"/>
            <a:ext cx="10515600" cy="1325563"/>
          </a:xfrm>
        </p:spPr>
        <p:txBody>
          <a:bodyPr/>
          <a:lstStyle/>
          <a:p>
            <a:r>
              <a:rPr lang="fr-FR" b="1" u="sng" dirty="0" err="1"/>
              <a:t>Results</a:t>
            </a:r>
            <a:r>
              <a:rPr lang="fr-FR" b="1" u="sng" dirty="0"/>
              <a:t> of </a:t>
            </a:r>
            <a:r>
              <a:rPr lang="fr-FR" b="1" u="sng" dirty="0" err="1"/>
              <a:t>search</a:t>
            </a:r>
            <a:r>
              <a:rPr lang="fr-FR" b="1" u="sng" dirty="0"/>
              <a:t> for [10,70] </a:t>
            </a:r>
            <a:r>
              <a:rPr lang="fr-FR" b="1" u="sng" dirty="0" err="1"/>
              <a:t>GeV</a:t>
            </a:r>
            <a:r>
              <a:rPr lang="fr-FR" b="1" u="sng" dirty="0"/>
              <a:t> H-&gt;</a:t>
            </a:r>
            <a:r>
              <a:rPr lang="el-GR" b="1" u="sng" dirty="0"/>
              <a:t>γγ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B8C6F3-E39A-4605-BC12-A08065A8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53FE58-18E8-436D-BD14-9E8FBF67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16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0A4F13-D9EA-4597-A4B8-0E72CBC7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33" y="2055346"/>
            <a:ext cx="6045733" cy="368001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6DBC6A9-0B74-4C65-8DDB-5996CD95223B}"/>
              </a:ext>
            </a:extLst>
          </p:cNvPr>
          <p:cNvSpPr txBox="1"/>
          <p:nvPr/>
        </p:nvSpPr>
        <p:spPr>
          <a:xfrm>
            <a:off x="2985247" y="1003046"/>
            <a:ext cx="62215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Most </a:t>
            </a:r>
            <a:r>
              <a:rPr lang="fr-FR" sz="2800" dirty="0" err="1"/>
              <a:t>significant</a:t>
            </a:r>
            <a:r>
              <a:rPr lang="fr-FR" sz="2800" dirty="0"/>
              <a:t> </a:t>
            </a:r>
            <a:r>
              <a:rPr lang="fr-FR" sz="2800" dirty="0" err="1"/>
              <a:t>excess</a:t>
            </a:r>
            <a:r>
              <a:rPr lang="fr-FR" sz="2800" dirty="0"/>
              <a:t> at 13.6 </a:t>
            </a:r>
            <a:r>
              <a:rPr lang="fr-FR" sz="2800" dirty="0" err="1"/>
              <a:t>GeV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endParaRPr lang="fr-FR" sz="2800" dirty="0"/>
          </a:p>
          <a:p>
            <a:r>
              <a:rPr lang="fr-FR" sz="2800" dirty="0"/>
              <a:t>3.47σ (1.9σ) local (global) </a:t>
            </a:r>
            <a:r>
              <a:rPr lang="fr-FR" sz="2800" dirty="0" err="1"/>
              <a:t>significance</a:t>
            </a:r>
            <a:endParaRPr lang="fr-FR" sz="2800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48BCF8B-4907-4492-A778-FD8F10F16228}"/>
              </a:ext>
            </a:extLst>
          </p:cNvPr>
          <p:cNvCxnSpPr/>
          <p:nvPr/>
        </p:nvCxnSpPr>
        <p:spPr>
          <a:xfrm flipH="1">
            <a:off x="4554071" y="2994212"/>
            <a:ext cx="448235" cy="367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08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882B6-4B11-4805-9FD4-D5140FCF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/>
              <a:t>Summary</a:t>
            </a:r>
            <a:endParaRPr lang="fr-FR" b="1" u="sng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F7B576-C898-43CA-93C1-DE9CA596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7815F1-CB9A-42F8-9B02-D2AB995F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17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6840D9-89DB-4E5D-9C7F-301679BC924B}"/>
              </a:ext>
            </a:extLst>
          </p:cNvPr>
          <p:cNvSpPr txBox="1"/>
          <p:nvPr/>
        </p:nvSpPr>
        <p:spPr>
          <a:xfrm>
            <a:off x="838200" y="1617133"/>
            <a:ext cx="107272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of search for a standard model-like Higgs boson in the mass range between 70 and 110 GeV in the diphoton final state at 13 </a:t>
            </a:r>
            <a:r>
              <a:rPr lang="en-US" dirty="0" err="1"/>
              <a:t>TeV</a:t>
            </a:r>
            <a:r>
              <a:rPr lang="en-US" dirty="0"/>
              <a:t> with full Run 2 data </a:t>
            </a:r>
            <a:r>
              <a:rPr lang="fr-FR" dirty="0"/>
              <a:t>and </a:t>
            </a:r>
            <a:r>
              <a:rPr lang="fr-FR" dirty="0" err="1"/>
              <a:t>search</a:t>
            </a:r>
            <a:r>
              <a:rPr lang="fr-FR" dirty="0"/>
              <a:t> for a </a:t>
            </a:r>
            <a:r>
              <a:rPr lang="fr-FR" dirty="0" err="1"/>
              <a:t>narrow</a:t>
            </a:r>
            <a:r>
              <a:rPr lang="fr-FR" dirty="0"/>
              <a:t> </a:t>
            </a:r>
            <a:r>
              <a:rPr lang="fr-FR" dirty="0" err="1"/>
              <a:t>ressonance</a:t>
            </a:r>
            <a:r>
              <a:rPr lang="fr-FR" dirty="0"/>
              <a:t> at </a:t>
            </a:r>
            <a:r>
              <a:rPr lang="fr-FR" dirty="0" err="1"/>
              <a:t>between</a:t>
            </a:r>
            <a:r>
              <a:rPr lang="fr-FR" dirty="0"/>
              <a:t> 10 and 70 </a:t>
            </a:r>
            <a:r>
              <a:rPr lang="fr-FR" dirty="0" err="1"/>
              <a:t>GeV</a:t>
            </a:r>
            <a:r>
              <a:rPr lang="fr-FR" dirty="0"/>
              <a:t> </a:t>
            </a:r>
            <a:r>
              <a:rPr lang="fr-FR" dirty="0" err="1"/>
              <a:t>decaying</a:t>
            </a:r>
            <a:r>
              <a:rPr lang="fr-FR" dirty="0"/>
              <a:t> to pair a photon </a:t>
            </a:r>
            <a:r>
              <a:rPr lang="en-US" dirty="0"/>
              <a:t>has been presented</a:t>
            </a:r>
          </a:p>
          <a:p>
            <a:endParaRPr lang="en-US" dirty="0"/>
          </a:p>
          <a:p>
            <a:r>
              <a:rPr lang="en-US" dirty="0"/>
              <a:t>Published in PLB : </a:t>
            </a:r>
            <a:r>
              <a:rPr lang="en-US" dirty="0">
                <a:hlinkClick r:id="rId2"/>
              </a:rPr>
              <a:t>Phys. Lett. B 860 (2025) 139067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evidence for the existence of a new Higgs Boson so far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95.4 GeV, for all the classes and combined production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Local excess significance : 2.9</a:t>
            </a:r>
            <a:r>
              <a:rPr lang="el-GR" dirty="0"/>
              <a:t>σ</a:t>
            </a:r>
            <a:r>
              <a:rPr lang="fr-FR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Global </a:t>
            </a:r>
            <a:r>
              <a:rPr lang="fr-FR" dirty="0" err="1"/>
              <a:t>excess</a:t>
            </a:r>
            <a:r>
              <a:rPr lang="fr-FR" dirty="0"/>
              <a:t> </a:t>
            </a:r>
            <a:r>
              <a:rPr lang="fr-FR" dirty="0" err="1"/>
              <a:t>significance</a:t>
            </a:r>
            <a:r>
              <a:rPr lang="fr-FR" dirty="0"/>
              <a:t> : </a:t>
            </a:r>
            <a:r>
              <a:rPr lang="el-GR" dirty="0"/>
              <a:t>1</a:t>
            </a:r>
            <a:r>
              <a:rPr lang="fr-FR" dirty="0"/>
              <a:t>.3</a:t>
            </a:r>
            <a:r>
              <a:rPr lang="el-GR" dirty="0"/>
              <a:t>σ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At 13.6 </a:t>
            </a:r>
            <a:r>
              <a:rPr lang="fr-FR" dirty="0" err="1"/>
              <a:t>GeV</a:t>
            </a:r>
            <a:r>
              <a:rPr lang="fr-FR" dirty="0"/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Local </a:t>
            </a:r>
            <a:r>
              <a:rPr lang="fr-FR" dirty="0" err="1"/>
              <a:t>excess</a:t>
            </a:r>
            <a:r>
              <a:rPr lang="fr-FR" dirty="0"/>
              <a:t> </a:t>
            </a:r>
            <a:r>
              <a:rPr lang="fr-FR" dirty="0" err="1"/>
              <a:t>significance</a:t>
            </a:r>
            <a:r>
              <a:rPr lang="fr-FR" dirty="0"/>
              <a:t> : 3.47</a:t>
            </a:r>
            <a:r>
              <a:rPr lang="el-GR" dirty="0"/>
              <a:t>σ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Global </a:t>
            </a:r>
            <a:r>
              <a:rPr lang="fr-FR" dirty="0" err="1"/>
              <a:t>excess</a:t>
            </a:r>
            <a:r>
              <a:rPr lang="fr-FR" dirty="0"/>
              <a:t> </a:t>
            </a:r>
            <a:r>
              <a:rPr lang="fr-FR" dirty="0" err="1"/>
              <a:t>significance</a:t>
            </a:r>
            <a:r>
              <a:rPr lang="fr-FR" dirty="0"/>
              <a:t> : 1.9</a:t>
            </a:r>
            <a:r>
              <a:rPr lang="el-GR" dirty="0"/>
              <a:t>σ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74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278468-D315-4F44-879D-DF2FE9EA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42501E-E076-41EE-8534-DEECACA7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18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B66D73-FBC8-44BB-9051-7033FDB61C4F}"/>
              </a:ext>
            </a:extLst>
          </p:cNvPr>
          <p:cNvSpPr txBox="1"/>
          <p:nvPr/>
        </p:nvSpPr>
        <p:spPr>
          <a:xfrm>
            <a:off x="2091266" y="2921168"/>
            <a:ext cx="905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/>
              <a:t>Thanks</a:t>
            </a:r>
            <a:r>
              <a:rPr lang="fr-FR" sz="6000" dirty="0"/>
              <a:t> for </a:t>
            </a:r>
            <a:r>
              <a:rPr lang="fr-FR" sz="6000" dirty="0" err="1"/>
              <a:t>your</a:t>
            </a:r>
            <a:r>
              <a:rPr lang="fr-FR" sz="6000" dirty="0"/>
              <a:t> attention !</a:t>
            </a:r>
          </a:p>
        </p:txBody>
      </p:sp>
    </p:spTree>
    <p:extLst>
      <p:ext uri="{BB962C8B-B14F-4D97-AF65-F5344CB8AC3E}">
        <p14:creationId xmlns:p14="http://schemas.microsoft.com/office/powerpoint/2010/main" val="99057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1F825-368E-423F-8D19-F5B22589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/>
              <a:t>Outline</a:t>
            </a:r>
            <a:endParaRPr lang="fr-FR" b="1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3A571A-BE08-408F-A5A9-FEEF784A1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76733" cy="4351338"/>
          </a:xfrm>
        </p:spPr>
        <p:txBody>
          <a:bodyPr/>
          <a:lstStyle/>
          <a:p>
            <a:r>
              <a:rPr lang="fr-FR" dirty="0"/>
              <a:t>Motivation for </a:t>
            </a:r>
            <a:r>
              <a:rPr lang="fr-FR" dirty="0" err="1"/>
              <a:t>low</a:t>
            </a:r>
            <a:r>
              <a:rPr lang="fr-FR" dirty="0"/>
              <a:t> mass </a:t>
            </a:r>
            <a:r>
              <a:rPr lang="fr-FR" dirty="0" err="1"/>
              <a:t>diphoton</a:t>
            </a:r>
            <a:r>
              <a:rPr lang="fr-FR" dirty="0"/>
              <a:t> </a:t>
            </a:r>
            <a:r>
              <a:rPr lang="fr-FR" dirty="0" err="1"/>
              <a:t>resonance</a:t>
            </a:r>
            <a:r>
              <a:rPr lang="fr-FR" dirty="0"/>
              <a:t> </a:t>
            </a:r>
            <a:r>
              <a:rPr lang="fr-FR" dirty="0" err="1"/>
              <a:t>searches</a:t>
            </a:r>
            <a:endParaRPr lang="fr-FR" dirty="0"/>
          </a:p>
          <a:p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err="1"/>
              <a:t>Strategy</a:t>
            </a:r>
            <a:endParaRPr lang="fr-FR" dirty="0"/>
          </a:p>
          <a:p>
            <a:r>
              <a:rPr lang="fr-FR" dirty="0"/>
              <a:t>Signal and Background modeling</a:t>
            </a:r>
          </a:p>
          <a:p>
            <a:r>
              <a:rPr lang="fr-FR" dirty="0"/>
              <a:t>Full Run 2 </a:t>
            </a:r>
            <a:r>
              <a:rPr lang="fr-FR" dirty="0" err="1"/>
              <a:t>Results</a:t>
            </a:r>
            <a:endParaRPr lang="fr-FR" dirty="0"/>
          </a:p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D514E1-3798-417A-9406-DA8E8B39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2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417C1E-98EC-4992-B2D3-504AE7BF0402}"/>
              </a:ext>
            </a:extLst>
          </p:cNvPr>
          <p:cNvSpPr txBox="1"/>
          <p:nvPr/>
        </p:nvSpPr>
        <p:spPr>
          <a:xfrm>
            <a:off x="7046892" y="1226384"/>
            <a:ext cx="3127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Phys. Lett. B 860 (2025) 139067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34206E-4568-4910-B54C-F6B497D3B5D2}"/>
              </a:ext>
            </a:extLst>
          </p:cNvPr>
          <p:cNvSpPr txBox="1"/>
          <p:nvPr/>
        </p:nvSpPr>
        <p:spPr>
          <a:xfrm>
            <a:off x="7730006" y="894345"/>
            <a:ext cx="176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1C727259-AED6-40BB-A279-FFC72D16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392322-7E33-4AD7-ABE1-12B1AC8E5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51701"/>
            <a:ext cx="5115639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5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2DE30-8A56-4F20-AB9B-BBF65BA5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Motivation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35E39D-2427-4F96-81AA-82B45556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3</a:t>
            </a:fld>
            <a:endParaRPr lang="fr-FR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AF2CD06-46B3-459D-9740-BB532763A3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570"/>
          <a:stretch/>
        </p:blipFill>
        <p:spPr>
          <a:xfrm>
            <a:off x="3994807" y="2468559"/>
            <a:ext cx="4600322" cy="3379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C28F7D-C1DF-4C4B-9F2D-191643B2F90F}"/>
              </a:ext>
            </a:extLst>
          </p:cNvPr>
          <p:cNvSpPr txBox="1"/>
          <p:nvPr/>
        </p:nvSpPr>
        <p:spPr>
          <a:xfrm>
            <a:off x="4843026" y="5894685"/>
            <a:ext cx="3511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J. Fan et. al</a:t>
            </a:r>
          </a:p>
          <a:p>
            <a:r>
              <a:rPr lang="en-US" sz="1200" b="0" i="0" dirty="0">
                <a:solidFill>
                  <a:schemeClr val="accent1"/>
                </a:solidFill>
                <a:effectLst/>
                <a:latin typeface="Quire Sans" panose="020B0502040400020003" pitchFamily="34" charset="0"/>
                <a:cs typeface="Quire Sans" panose="020B05020404000200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2014 </a:t>
            </a:r>
            <a:r>
              <a:rPr lang="en-US" sz="1200" b="0" i="1" dirty="0">
                <a:solidFill>
                  <a:schemeClr val="accent1"/>
                </a:solidFill>
                <a:effectLst/>
                <a:latin typeface="Quire Sans" panose="020B0502040400020003" pitchFamily="34" charset="0"/>
                <a:cs typeface="Quire Sans" panose="020B05020404000200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Chinese Phys. C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Quire Sans" panose="020B0502040400020003" pitchFamily="34" charset="0"/>
                <a:cs typeface="Quire Sans" panose="020B05020404000200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sz="1200" b="1" i="0" dirty="0">
                <a:solidFill>
                  <a:schemeClr val="accent1"/>
                </a:solidFill>
                <a:effectLst/>
                <a:latin typeface="Quire Sans" panose="020B0502040400020003" pitchFamily="34" charset="0"/>
                <a:cs typeface="Quire Sans" panose="020B05020404000200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</a:t>
            </a:r>
            <a:r>
              <a:rPr lang="en-US" sz="1200" b="0" i="0" dirty="0">
                <a:solidFill>
                  <a:schemeClr val="accent1"/>
                </a:solidFill>
                <a:effectLst/>
                <a:latin typeface="Quire Sans" panose="020B0502040400020003" pitchFamily="34" charset="0"/>
                <a:cs typeface="Quire Sans" panose="020B05020404000200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073101</a:t>
            </a:r>
            <a:endParaRPr lang="en-US" sz="1200" dirty="0">
              <a:solidFill>
                <a:schemeClr val="accent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0CBCD6-36C5-431E-A7BA-009EC456DAFB}"/>
              </a:ext>
            </a:extLst>
          </p:cNvPr>
          <p:cNvSpPr txBox="1"/>
          <p:nvPr/>
        </p:nvSpPr>
        <p:spPr>
          <a:xfrm>
            <a:off x="3581401" y="1293168"/>
            <a:ext cx="5427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/>
              <a:t>Theoretical</a:t>
            </a:r>
            <a:r>
              <a:rPr lang="fr-FR" b="1" u="sng" dirty="0"/>
              <a:t> Motivation : </a:t>
            </a:r>
            <a:r>
              <a:rPr lang="fr-FR" dirty="0" err="1"/>
              <a:t>Many</a:t>
            </a:r>
            <a:r>
              <a:rPr lang="fr-FR" dirty="0"/>
              <a:t> BSM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allow</a:t>
            </a:r>
            <a:r>
              <a:rPr lang="fr-FR" dirty="0"/>
              <a:t> the existence of a </a:t>
            </a:r>
            <a:r>
              <a:rPr lang="fr-FR" dirty="0" err="1"/>
              <a:t>low</a:t>
            </a:r>
            <a:r>
              <a:rPr lang="fr-FR" dirty="0"/>
              <a:t> mass </a:t>
            </a:r>
            <a:r>
              <a:rPr lang="fr-FR" dirty="0" err="1"/>
              <a:t>resonance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m &lt; 125 </a:t>
            </a:r>
            <a:r>
              <a:rPr lang="fr-FR" dirty="0" err="1"/>
              <a:t>GeV</a:t>
            </a:r>
            <a:r>
              <a:rPr lang="fr-FR" dirty="0"/>
              <a:t>,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the Higgs boson </a:t>
            </a:r>
            <a:r>
              <a:rPr lang="fr-FR" dirty="0" err="1"/>
              <a:t>discovered</a:t>
            </a:r>
            <a:r>
              <a:rPr lang="fr-FR" dirty="0"/>
              <a:t> in 2012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18E3C3F6-8108-4F27-B6BD-811B12EA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4785E4-050D-453B-B262-B266EEFDAB9E}"/>
              </a:ext>
            </a:extLst>
          </p:cNvPr>
          <p:cNvSpPr txBox="1"/>
          <p:nvPr/>
        </p:nvSpPr>
        <p:spPr>
          <a:xfrm>
            <a:off x="8822267" y="2599267"/>
            <a:ext cx="2531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1</a:t>
            </a:r>
            <a:r>
              <a:rPr lang="fr-FR" dirty="0"/>
              <a:t> : </a:t>
            </a:r>
            <a:r>
              <a:rPr lang="en-US" dirty="0"/>
              <a:t>lightest NMSSM scalar Higgs</a:t>
            </a:r>
          </a:p>
          <a:p>
            <a:r>
              <a:rPr lang="en-US" dirty="0"/>
              <a:t>boson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 : Next to </a:t>
            </a:r>
            <a:r>
              <a:rPr lang="fr-FR" dirty="0" err="1"/>
              <a:t>lightest</a:t>
            </a:r>
            <a:r>
              <a:rPr lang="fr-FR" dirty="0"/>
              <a:t> </a:t>
            </a:r>
            <a:r>
              <a:rPr lang="fr-FR" dirty="0" err="1"/>
              <a:t>scalar</a:t>
            </a:r>
            <a:r>
              <a:rPr lang="fr-FR" dirty="0"/>
              <a:t> Higgs boson (</a:t>
            </a:r>
            <a:r>
              <a:rPr lang="fr-FR" dirty="0" err="1"/>
              <a:t>with</a:t>
            </a:r>
            <a:r>
              <a:rPr lang="fr-FR" dirty="0"/>
              <a:t> a mass </a:t>
            </a:r>
            <a:r>
              <a:rPr lang="fr-FR" dirty="0" err="1"/>
              <a:t>around</a:t>
            </a:r>
            <a:r>
              <a:rPr lang="fr-FR" dirty="0"/>
              <a:t> 125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8DD423-B7BD-42DD-BB4C-9093DD744820}"/>
              </a:ext>
            </a:extLst>
          </p:cNvPr>
          <p:cNvSpPr txBox="1"/>
          <p:nvPr/>
        </p:nvSpPr>
        <p:spPr>
          <a:xfrm>
            <a:off x="406397" y="2599267"/>
            <a:ext cx="3632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Blue : Case I = </a:t>
            </a:r>
            <a:r>
              <a:rPr lang="el-GR" dirty="0"/>
              <a:t>Ω</a:t>
            </a:r>
            <a:r>
              <a:rPr lang="fr-FR" dirty="0"/>
              <a:t>h</a:t>
            </a:r>
            <a:r>
              <a:rPr lang="fr-FR" baseline="30000" dirty="0"/>
              <a:t>2</a:t>
            </a:r>
            <a:r>
              <a:rPr lang="fr-FR" dirty="0"/>
              <a:t> &lt; 0.1102</a:t>
            </a:r>
          </a:p>
          <a:p>
            <a:r>
              <a:rPr lang="fr-FR" dirty="0"/>
              <a:t>Red : Case II = </a:t>
            </a:r>
            <a:r>
              <a:rPr lang="el-GR" dirty="0"/>
              <a:t>0.1102 &lt; Ω</a:t>
            </a:r>
            <a:r>
              <a:rPr lang="fr-FR" dirty="0"/>
              <a:t>h</a:t>
            </a:r>
            <a:r>
              <a:rPr lang="fr-FR" baseline="30000" dirty="0"/>
              <a:t>2</a:t>
            </a:r>
            <a:r>
              <a:rPr lang="fr-FR" dirty="0"/>
              <a:t> &lt; 0.1272</a:t>
            </a:r>
          </a:p>
          <a:p>
            <a:endParaRPr lang="fr-FR" dirty="0"/>
          </a:p>
          <a:p>
            <a:r>
              <a:rPr lang="fr-FR" dirty="0" err="1"/>
              <a:t>Where</a:t>
            </a:r>
            <a:r>
              <a:rPr lang="fr-FR" dirty="0"/>
              <a:t> </a:t>
            </a:r>
            <a:r>
              <a:rPr lang="el-GR" dirty="0"/>
              <a:t>Ω</a:t>
            </a:r>
            <a:r>
              <a:rPr lang="fr-FR" dirty="0"/>
              <a:t>h</a:t>
            </a:r>
            <a:r>
              <a:rPr lang="fr-FR" baseline="30000" dirty="0"/>
              <a:t>2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relic</a:t>
            </a:r>
            <a:r>
              <a:rPr lang="fr-FR" dirty="0"/>
              <a:t> </a:t>
            </a:r>
            <a:r>
              <a:rPr lang="fr-FR" dirty="0" err="1"/>
              <a:t>density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B52EFD-8562-4C87-9F74-2CE0CB8DAB81}"/>
              </a:ext>
            </a:extLst>
          </p:cNvPr>
          <p:cNvSpPr txBox="1"/>
          <p:nvPr/>
        </p:nvSpPr>
        <p:spPr>
          <a:xfrm>
            <a:off x="5199529" y="2249399"/>
            <a:ext cx="252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Example in NMSSM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71178D-D4EF-4020-ACB5-D0BE65E14303}"/>
              </a:ext>
            </a:extLst>
          </p:cNvPr>
          <p:cNvSpPr txBox="1"/>
          <p:nvPr/>
        </p:nvSpPr>
        <p:spPr>
          <a:xfrm>
            <a:off x="406397" y="4307427"/>
            <a:ext cx="3117634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In this model, even after tighter cosmological constraints, a second Higgs boson with 70 GeV&lt;M</a:t>
            </a:r>
            <a:r>
              <a:rPr lang="en-US" b="1" baseline="-25000" dirty="0"/>
              <a:t>h1</a:t>
            </a:r>
            <a:r>
              <a:rPr lang="en-US" b="1" dirty="0"/>
              <a:t>&lt;120 GeV is still allowed in the case of M</a:t>
            </a:r>
            <a:r>
              <a:rPr lang="en-US" b="1" baseline="-25000" dirty="0"/>
              <a:t>h2</a:t>
            </a:r>
            <a:r>
              <a:rPr lang="en-US" b="1" dirty="0"/>
              <a:t>~125 GeV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1E3D58-1B91-4E14-8987-E21BB69A7F0C}"/>
              </a:ext>
            </a:extLst>
          </p:cNvPr>
          <p:cNvSpPr txBox="1"/>
          <p:nvPr/>
        </p:nvSpPr>
        <p:spPr>
          <a:xfrm>
            <a:off x="7192666" y="5548294"/>
            <a:ext cx="1516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M</a:t>
            </a:r>
            <a:r>
              <a:rPr lang="fr-FR" baseline="-25000" dirty="0"/>
              <a:t>h2</a:t>
            </a:r>
            <a:r>
              <a:rPr lang="fr-FR" dirty="0"/>
              <a:t>(</a:t>
            </a:r>
            <a:r>
              <a:rPr lang="fr-FR" dirty="0" err="1"/>
              <a:t>GeV</a:t>
            </a:r>
            <a:r>
              <a:rPr lang="fr-FR" dirty="0"/>
              <a:t>/c</a:t>
            </a:r>
            <a:r>
              <a:rPr lang="fr-FR" baseline="30000" dirty="0"/>
              <a:t>2</a:t>
            </a:r>
            <a:r>
              <a:rPr lang="fr-FR" dirty="0"/>
              <a:t>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3B9EE9-05FF-4BAC-9CE8-6CE5EB048D3F}"/>
              </a:ext>
            </a:extLst>
          </p:cNvPr>
          <p:cNvSpPr txBox="1"/>
          <p:nvPr/>
        </p:nvSpPr>
        <p:spPr>
          <a:xfrm rot="16200000">
            <a:off x="3465250" y="2725703"/>
            <a:ext cx="1516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M</a:t>
            </a:r>
            <a:r>
              <a:rPr lang="fr-FR" baseline="-25000" dirty="0"/>
              <a:t>h1</a:t>
            </a:r>
            <a:r>
              <a:rPr lang="fr-FR" dirty="0"/>
              <a:t>(</a:t>
            </a:r>
            <a:r>
              <a:rPr lang="fr-FR" dirty="0" err="1"/>
              <a:t>GeV</a:t>
            </a:r>
            <a:r>
              <a:rPr lang="fr-FR" dirty="0"/>
              <a:t>/c</a:t>
            </a:r>
            <a:r>
              <a:rPr lang="fr-FR" baseline="30000" dirty="0"/>
              <a:t>2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607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B857B-4FC6-4E62-A739-69C5A13D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/>
              <a:t>Analysis</a:t>
            </a:r>
            <a:r>
              <a:rPr lang="fr-FR" b="1" u="sng" dirty="0"/>
              <a:t> </a:t>
            </a:r>
            <a:r>
              <a:rPr lang="fr-FR" b="1" u="sng" dirty="0" err="1"/>
              <a:t>Strategy</a:t>
            </a:r>
            <a:endParaRPr lang="fr-FR" b="1" u="sng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D32B62-F44B-44A5-92F4-CEC2A73A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4</a:t>
            </a:fld>
            <a:endParaRPr lang="fr-FR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9A9607BC-61F1-48B5-9EA4-A2C1A428BBCE}"/>
              </a:ext>
            </a:extLst>
          </p:cNvPr>
          <p:cNvGrpSpPr/>
          <p:nvPr/>
        </p:nvGrpSpPr>
        <p:grpSpPr>
          <a:xfrm>
            <a:off x="7553011" y="1883021"/>
            <a:ext cx="3800789" cy="3091957"/>
            <a:chOff x="635990" y="3369158"/>
            <a:chExt cx="3306835" cy="2492470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E88E55B0-005E-426C-9A59-8326B1D528ED}"/>
                </a:ext>
              </a:extLst>
            </p:cNvPr>
            <p:cNvGrpSpPr/>
            <p:nvPr/>
          </p:nvGrpSpPr>
          <p:grpSpPr>
            <a:xfrm>
              <a:off x="635990" y="3808863"/>
              <a:ext cx="3306835" cy="2052765"/>
              <a:chOff x="5202340" y="2831560"/>
              <a:chExt cx="3751943" cy="2295821"/>
            </a:xfrm>
            <a:effectLst/>
          </p:grpSpPr>
          <p:pic>
            <p:nvPicPr>
              <p:cNvPr id="11" name="Picture 12">
                <a:extLst>
                  <a:ext uri="{FF2B5EF4-FFF2-40B4-BE49-F238E27FC236}">
                    <a16:creationId xmlns:a16="http://schemas.microsoft.com/office/drawing/2014/main" id="{4EA6E8D4-85CE-4E4A-9735-D2527502A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02340" y="2831560"/>
                <a:ext cx="1681838" cy="1005840"/>
              </a:xfrm>
              <a:prstGeom prst="rect">
                <a:avLst/>
              </a:prstGeom>
            </p:spPr>
          </p:pic>
          <p:pic>
            <p:nvPicPr>
              <p:cNvPr id="12" name="Picture 13">
                <a:extLst>
                  <a:ext uri="{FF2B5EF4-FFF2-40B4-BE49-F238E27FC236}">
                    <a16:creationId xmlns:a16="http://schemas.microsoft.com/office/drawing/2014/main" id="{9DB8CC7B-8470-47F0-A919-140EA285C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5889" y="2844204"/>
                <a:ext cx="1709747" cy="1005840"/>
              </a:xfrm>
              <a:prstGeom prst="rect">
                <a:avLst/>
              </a:prstGeom>
            </p:spPr>
          </p:pic>
          <p:pic>
            <p:nvPicPr>
              <p:cNvPr id="13" name="Picture 14">
                <a:extLst>
                  <a:ext uri="{FF2B5EF4-FFF2-40B4-BE49-F238E27FC236}">
                    <a16:creationId xmlns:a16="http://schemas.microsoft.com/office/drawing/2014/main" id="{154F5C23-B0FF-4421-9679-1A6E0A775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7171" y="4121541"/>
                <a:ext cx="1677007" cy="1005840"/>
              </a:xfrm>
              <a:prstGeom prst="rect">
                <a:avLst/>
              </a:prstGeom>
            </p:spPr>
          </p:pic>
          <p:pic>
            <p:nvPicPr>
              <p:cNvPr id="14" name="Picture 15">
                <a:extLst>
                  <a:ext uri="{FF2B5EF4-FFF2-40B4-BE49-F238E27FC236}">
                    <a16:creationId xmlns:a16="http://schemas.microsoft.com/office/drawing/2014/main" id="{B1C0C137-7AE9-4781-8925-2D2AA9C4A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5889" y="4081780"/>
                <a:ext cx="1728394" cy="1005840"/>
              </a:xfrm>
              <a:prstGeom prst="rect">
                <a:avLst/>
              </a:prstGeom>
            </p:spPr>
          </p:pic>
        </p:grp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2AFD2345-98FE-4A74-9D59-6508A7276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" b="7307"/>
            <a:stretch/>
          </p:blipFill>
          <p:spPr>
            <a:xfrm>
              <a:off x="2817042" y="3369158"/>
              <a:ext cx="728218" cy="290824"/>
            </a:xfrm>
            <a:prstGeom prst="rect">
              <a:avLst/>
            </a:prstGeom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A81E142C-391C-4628-BB51-B3E5DEF6C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7999"/>
            <a:stretch/>
          </p:blipFill>
          <p:spPr>
            <a:xfrm>
              <a:off x="984386" y="4775018"/>
              <a:ext cx="728218" cy="297365"/>
            </a:xfrm>
            <a:prstGeom prst="rect">
              <a:avLst/>
            </a:prstGeom>
          </p:spPr>
        </p:pic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A4C4FFB5-B1C7-4F61-8EA6-DC06C84D7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7843"/>
            <a:stretch/>
          </p:blipFill>
          <p:spPr>
            <a:xfrm>
              <a:off x="2788838" y="4669437"/>
              <a:ext cx="677689" cy="269137"/>
            </a:xfrm>
            <a:prstGeom prst="rect">
              <a:avLst/>
            </a:prstGeom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DF27D68A-4F40-4E82-AFD4-26FAACC698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5301"/>
            <a:stretch/>
          </p:blipFill>
          <p:spPr>
            <a:xfrm>
              <a:off x="886999" y="3421814"/>
              <a:ext cx="697290" cy="281451"/>
            </a:xfrm>
            <a:prstGeom prst="rect">
              <a:avLst/>
            </a:prstGeom>
          </p:spPr>
        </p:pic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76733F6F-5C6A-4DFE-9729-520E8C2B7A01}"/>
              </a:ext>
            </a:extLst>
          </p:cNvPr>
          <p:cNvSpPr txBox="1"/>
          <p:nvPr/>
        </p:nvSpPr>
        <p:spPr>
          <a:xfrm>
            <a:off x="836244" y="1564570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Full Run2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Corresponding</a:t>
            </a:r>
            <a:r>
              <a:rPr lang="fr-FR" dirty="0"/>
              <a:t> </a:t>
            </a:r>
            <a:r>
              <a:rPr lang="fr-FR" dirty="0" err="1"/>
              <a:t>luminosity</a:t>
            </a:r>
            <a:r>
              <a:rPr lang="fr-FR" dirty="0"/>
              <a:t> 132 fb-1</a:t>
            </a:r>
          </a:p>
          <a:p>
            <a:endParaRPr lang="fr-FR" dirty="0"/>
          </a:p>
          <a:p>
            <a:r>
              <a:rPr lang="fr-FR" b="1" u="sng" dirty="0">
                <a:solidFill>
                  <a:srgbClr val="FF0000"/>
                </a:solidFill>
              </a:rPr>
              <a:t>Main production modes </a:t>
            </a:r>
            <a:r>
              <a:rPr lang="fr-FR" b="1" u="sng" dirty="0" err="1">
                <a:solidFill>
                  <a:srgbClr val="FF0000"/>
                </a:solidFill>
              </a:rPr>
              <a:t>included</a:t>
            </a:r>
            <a:r>
              <a:rPr lang="fr-FR" b="1" u="sng" dirty="0">
                <a:solidFill>
                  <a:srgbClr val="FF0000"/>
                </a:solidFill>
              </a:rPr>
              <a:t> in signal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ggH</a:t>
            </a:r>
            <a:r>
              <a:rPr lang="fr-FR" dirty="0"/>
              <a:t>, VBF, VH, and </a:t>
            </a:r>
            <a:r>
              <a:rPr lang="fr-FR" dirty="0" err="1"/>
              <a:t>ttH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 branching fractions of the different production modes </a:t>
            </a:r>
            <a:r>
              <a:rPr lang="fr-FR" dirty="0" err="1"/>
              <a:t>assumed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as in the SM</a:t>
            </a:r>
          </a:p>
          <a:p>
            <a:endParaRPr lang="fr-FR" dirty="0"/>
          </a:p>
          <a:p>
            <a:r>
              <a:rPr lang="fr-FR" b="1" u="sng" dirty="0" err="1">
                <a:solidFill>
                  <a:srgbClr val="FF0000"/>
                </a:solidFill>
              </a:rPr>
              <a:t>Extract</a:t>
            </a:r>
            <a:r>
              <a:rPr lang="fr-FR" b="1" u="sng" dirty="0">
                <a:solidFill>
                  <a:srgbClr val="FF0000"/>
                </a:solidFill>
              </a:rPr>
              <a:t> signal </a:t>
            </a:r>
            <a:r>
              <a:rPr lang="fr-FR" b="1" u="sng" dirty="0" err="1">
                <a:solidFill>
                  <a:srgbClr val="FF0000"/>
                </a:solidFill>
              </a:rPr>
              <a:t>events</a:t>
            </a:r>
            <a:r>
              <a:rPr lang="fr-FR" b="1" u="sng" dirty="0">
                <a:solidFill>
                  <a:srgbClr val="FF0000"/>
                </a:solidFill>
              </a:rPr>
              <a:t> by </a:t>
            </a:r>
            <a:r>
              <a:rPr lang="fr-FR" b="1" u="sng" dirty="0" err="1">
                <a:solidFill>
                  <a:srgbClr val="FF0000"/>
                </a:solidFill>
              </a:rPr>
              <a:t>fitting</a:t>
            </a:r>
            <a:r>
              <a:rPr lang="fr-FR" b="1" u="sng" dirty="0">
                <a:solidFill>
                  <a:srgbClr val="FF0000"/>
                </a:solidFill>
              </a:rPr>
              <a:t> to the </a:t>
            </a:r>
            <a:r>
              <a:rPr lang="fr-FR" b="1" u="sng" dirty="0" err="1">
                <a:solidFill>
                  <a:srgbClr val="FF0000"/>
                </a:solidFill>
              </a:rPr>
              <a:t>diphoton</a:t>
            </a:r>
            <a:r>
              <a:rPr lang="fr-FR" b="1" u="sng" dirty="0">
                <a:solidFill>
                  <a:srgbClr val="FF0000"/>
                </a:solidFill>
              </a:rPr>
              <a:t> invariant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Signal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region</a:t>
            </a:r>
            <a:r>
              <a:rPr lang="fr-FR" dirty="0"/>
              <a:t>: 70-110 </a:t>
            </a:r>
            <a:r>
              <a:rPr lang="fr-FR" dirty="0" err="1"/>
              <a:t>GeV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Background </a:t>
            </a:r>
            <a:r>
              <a:rPr lang="fr-FR" dirty="0" err="1"/>
              <a:t>fitting</a:t>
            </a:r>
            <a:r>
              <a:rPr lang="fr-FR" dirty="0"/>
              <a:t> range: 65-120 </a:t>
            </a:r>
            <a:r>
              <a:rPr lang="fr-FR" dirty="0" err="1"/>
              <a:t>GeV</a:t>
            </a:r>
            <a:endParaRPr lang="fr-FR" dirty="0"/>
          </a:p>
          <a:p>
            <a:endParaRPr lang="fr-FR" dirty="0"/>
          </a:p>
          <a:p>
            <a:r>
              <a:rPr lang="fr-FR" b="1" u="sng" dirty="0">
                <a:solidFill>
                  <a:srgbClr val="FF0000"/>
                </a:solidFill>
              </a:rPr>
              <a:t>Background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Irreducible</a:t>
            </a:r>
            <a:r>
              <a:rPr lang="fr-FR" dirty="0"/>
              <a:t> direct </a:t>
            </a:r>
            <a:r>
              <a:rPr lang="el-GR" dirty="0"/>
              <a:t>γγ </a:t>
            </a:r>
            <a:r>
              <a:rPr lang="fr-FR" dirty="0"/>
              <a:t>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Reducible</a:t>
            </a:r>
            <a:r>
              <a:rPr lang="fr-FR" dirty="0"/>
              <a:t> </a:t>
            </a:r>
            <a:r>
              <a:rPr lang="el-GR" dirty="0"/>
              <a:t>γ+</a:t>
            </a:r>
            <a:r>
              <a:rPr lang="fr-FR" dirty="0" err="1"/>
              <a:t>jet,jet+jet</a:t>
            </a:r>
            <a:r>
              <a:rPr lang="fr-FR" dirty="0"/>
              <a:t>, </a:t>
            </a:r>
            <a:r>
              <a:rPr lang="fr-FR" dirty="0" err="1"/>
              <a:t>Drell</a:t>
            </a:r>
            <a:r>
              <a:rPr lang="fr-FR" dirty="0"/>
              <a:t>-Yan (DY) </a:t>
            </a:r>
            <a:r>
              <a:rPr lang="fr-FR" dirty="0" err="1"/>
              <a:t>Z→ee</a:t>
            </a:r>
            <a:r>
              <a:rPr lang="fr-FR" dirty="0"/>
              <a:t> </a:t>
            </a:r>
            <a:r>
              <a:rPr lang="fr-FR" dirty="0" err="1"/>
              <a:t>events</a:t>
            </a:r>
            <a:endParaRPr lang="fr-FR" dirty="0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D1A3C246-89D5-47D6-9C2F-D8FC965B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13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CD655-44FB-4BA3-8817-FA6DDB1B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err="1"/>
              <a:t>Analysis</a:t>
            </a:r>
            <a:r>
              <a:rPr lang="fr-FR" b="1" u="sng" dirty="0"/>
              <a:t> </a:t>
            </a:r>
            <a:r>
              <a:rPr lang="fr-FR" b="1" u="sng" dirty="0" err="1"/>
              <a:t>Strategy</a:t>
            </a:r>
            <a:endParaRPr lang="fr-FR" b="1" u="sng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73FD1-A8E8-44A3-B1D0-AFCDD900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397672-BB90-4616-B01D-A5E5603C65B6}"/>
              </a:ext>
            </a:extLst>
          </p:cNvPr>
          <p:cNvSpPr txBox="1"/>
          <p:nvPr/>
        </p:nvSpPr>
        <p:spPr>
          <a:xfrm>
            <a:off x="711200" y="1690688"/>
            <a:ext cx="584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Share </a:t>
            </a:r>
            <a:r>
              <a:rPr lang="fr-FR" u="sng" dirty="0" err="1"/>
              <a:t>many</a:t>
            </a:r>
            <a:r>
              <a:rPr lang="fr-FR" u="sng" dirty="0"/>
              <a:t> </a:t>
            </a:r>
            <a:r>
              <a:rPr lang="fr-FR" u="sng" dirty="0" err="1"/>
              <a:t>elements</a:t>
            </a:r>
            <a:r>
              <a:rPr lang="fr-FR" u="sng" dirty="0"/>
              <a:t> </a:t>
            </a:r>
            <a:r>
              <a:rPr lang="fr-FR" u="sng" dirty="0" err="1"/>
              <a:t>from</a:t>
            </a:r>
            <a:r>
              <a:rPr lang="fr-FR" u="sng" dirty="0"/>
              <a:t> the SM H-&gt; </a:t>
            </a:r>
            <a:r>
              <a:rPr lang="el-GR" u="sng" dirty="0"/>
              <a:t>γγ</a:t>
            </a:r>
            <a:r>
              <a:rPr lang="fr-FR" u="sng" dirty="0"/>
              <a:t> Run 2 </a:t>
            </a:r>
            <a:r>
              <a:rPr lang="fr-FR" u="sng" dirty="0" err="1"/>
              <a:t>analysis</a:t>
            </a:r>
            <a:endParaRPr lang="fr-FR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Photon reconstruction and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Vertex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Signal and Background modeling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u="sng" dirty="0" err="1"/>
              <a:t>Dedicated</a:t>
            </a:r>
            <a:r>
              <a:rPr lang="fr-FR" u="sng" dirty="0"/>
              <a:t> </a:t>
            </a:r>
            <a:r>
              <a:rPr lang="fr-FR" u="sng" dirty="0" err="1"/>
              <a:t>optimizations</a:t>
            </a:r>
            <a:r>
              <a:rPr lang="fr-FR" u="sng" dirty="0"/>
              <a:t> for </a:t>
            </a:r>
            <a:r>
              <a:rPr lang="fr-FR" u="sng" dirty="0" err="1"/>
              <a:t>low</a:t>
            </a:r>
            <a:r>
              <a:rPr lang="fr-FR" u="sng" dirty="0"/>
              <a:t> mass H-&gt;</a:t>
            </a:r>
            <a:r>
              <a:rPr lang="el-GR" u="sng" dirty="0"/>
              <a:t>γγ</a:t>
            </a:r>
            <a:r>
              <a:rPr lang="fr-FR" u="sng" dirty="0"/>
              <a:t> full Run 2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New </a:t>
            </a:r>
            <a:r>
              <a:rPr lang="fr-FR" dirty="0" err="1"/>
              <a:t>dedicated</a:t>
            </a:r>
            <a:r>
              <a:rPr lang="fr-FR" dirty="0"/>
              <a:t> triggers and </a:t>
            </a:r>
            <a:r>
              <a:rPr lang="fr-FR" dirty="0" err="1"/>
              <a:t>dedicated</a:t>
            </a:r>
            <a:r>
              <a:rPr lang="fr-FR" dirty="0"/>
              <a:t> </a:t>
            </a:r>
            <a:r>
              <a:rPr lang="fr-FR" dirty="0" err="1"/>
              <a:t>pre-selections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Stricter isolation and shower shape requirements, allowing photon </a:t>
            </a:r>
            <a:r>
              <a:rPr lang="en-US" dirty="0" err="1"/>
              <a:t>pt</a:t>
            </a:r>
            <a:r>
              <a:rPr lang="en-US" dirty="0"/>
              <a:t> requirements of {30, 18} GeV and little mass requirement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Reoptimized</a:t>
            </a:r>
            <a:r>
              <a:rPr lang="fr-FR" dirty="0"/>
              <a:t> photon 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Diphoton candidate BDT classifier using kinematic variables retrained for low-mass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Dedicated</a:t>
            </a:r>
            <a:r>
              <a:rPr lang="fr-FR" dirty="0"/>
              <a:t> VBF </a:t>
            </a:r>
            <a:r>
              <a:rPr lang="fr-FR" dirty="0" err="1"/>
              <a:t>event</a:t>
            </a:r>
            <a:r>
              <a:rPr lang="fr-FR" dirty="0"/>
              <a:t> class in 2017 &amp;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Data </a:t>
            </a:r>
            <a:r>
              <a:rPr lang="fr-FR" dirty="0" err="1"/>
              <a:t>reanalyzed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improved</a:t>
            </a:r>
            <a:r>
              <a:rPr lang="fr-FR" dirty="0"/>
              <a:t> calibration for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Reinforced</a:t>
            </a:r>
            <a:r>
              <a:rPr lang="fr-FR" dirty="0"/>
              <a:t> DY suppression </a:t>
            </a:r>
            <a:r>
              <a:rPr lang="fr-FR" dirty="0" err="1"/>
              <a:t>strategy</a:t>
            </a:r>
            <a:endParaRPr lang="fr-FR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36FE51A1-883F-4656-AD93-B92B2B19C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43" y="1157625"/>
            <a:ext cx="3535477" cy="3672384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3C8405F9-C803-4E81-A43C-69F7930C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10" name="ZoneTexte 9">
            <a:hlinkClick r:id="rId3"/>
            <a:extLst>
              <a:ext uri="{FF2B5EF4-FFF2-40B4-BE49-F238E27FC236}">
                <a16:creationId xmlns:a16="http://schemas.microsoft.com/office/drawing/2014/main" id="{06E47E03-E27B-458C-AAD7-D9B2361E9E90}"/>
              </a:ext>
            </a:extLst>
          </p:cNvPr>
          <p:cNvSpPr txBox="1"/>
          <p:nvPr/>
        </p:nvSpPr>
        <p:spPr>
          <a:xfrm>
            <a:off x="8451528" y="4830009"/>
            <a:ext cx="353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1"/>
                </a:solidFill>
              </a:rPr>
              <a:t>JINST 16 P05014 (2021)</a:t>
            </a:r>
            <a:endParaRPr lang="fr-FR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7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56CB6-BCFE-40B3-9FAD-DA5186A4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89" y="101292"/>
            <a:ext cx="10515600" cy="1325563"/>
          </a:xfrm>
        </p:spPr>
        <p:txBody>
          <a:bodyPr/>
          <a:lstStyle/>
          <a:p>
            <a:r>
              <a:rPr lang="fr-FR" b="1" u="sng" dirty="0" err="1"/>
              <a:t>Analysis</a:t>
            </a:r>
            <a:r>
              <a:rPr lang="fr-FR" b="1" u="sng" dirty="0"/>
              <a:t> </a:t>
            </a:r>
            <a:r>
              <a:rPr lang="fr-FR" b="1" u="sng" dirty="0" err="1"/>
              <a:t>Strategy</a:t>
            </a:r>
            <a:r>
              <a:rPr lang="fr-FR" b="1" u="sng" dirty="0"/>
              <a:t> : DY suppression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353B3E-8600-41D3-9918-4E554A2B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57482C-A274-42CA-8B0C-FEE9AEA20A02}"/>
              </a:ext>
            </a:extLst>
          </p:cNvPr>
          <p:cNvSpPr txBox="1"/>
          <p:nvPr/>
        </p:nvSpPr>
        <p:spPr>
          <a:xfrm>
            <a:off x="668867" y="2223035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rgbClr val="000000"/>
                </a:solidFill>
              </a:rPr>
              <a:t>Electron-veto without pixel detector hits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Already used in the </a:t>
            </a:r>
            <a:r>
              <a:rPr lang="en-US" dirty="0"/>
              <a:t>analysis of 2016 data combined with 2012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PLB 793 (2019) 320</a:t>
            </a:r>
            <a:endParaRPr lang="en-US" sz="1800" i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Additional selections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Rejection of photon candidates also reconstructed as electrons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log(</a:t>
            </a:r>
            <a:r>
              <a:rPr lang="el-GR" dirty="0"/>
              <a:t>Σ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fr-FR" baseline="30000" dirty="0"/>
              <a:t>2</a:t>
            </a:r>
            <a:r>
              <a:rPr lang="en-US" dirty="0"/>
              <a:t>)&lt;=0.016*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l-GR" baseline="30000" dirty="0"/>
              <a:t>γγ</a:t>
            </a:r>
            <a:r>
              <a:rPr lang="el-GR" dirty="0"/>
              <a:t> + 6.0 </a:t>
            </a:r>
            <a:r>
              <a:rPr lang="fr-FR" dirty="0"/>
              <a:t>: Maximum value of log</a:t>
            </a:r>
            <a:r>
              <a:rPr lang="el-GR" dirty="0"/>
              <a:t> Σ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fr-FR" baseline="30000" dirty="0"/>
              <a:t>2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Classification based on diphoton candidate BDT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 inclusive event classes for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 inclusive event classes + 1 class targeting VBF process for 2017 and 2018</a:t>
            </a:r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DF590560-A961-411E-A901-E37803BD15DE}"/>
              </a:ext>
            </a:extLst>
          </p:cNvPr>
          <p:cNvSpPr txBox="1">
            <a:spLocks/>
          </p:cNvSpPr>
          <p:nvPr/>
        </p:nvSpPr>
        <p:spPr>
          <a:xfrm>
            <a:off x="7392986" y="969590"/>
            <a:ext cx="3113179" cy="185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00" indent="0">
              <a:buNone/>
            </a:pPr>
            <a:endParaRPr lang="en-US" sz="1100" dirty="0">
              <a:solidFill>
                <a:srgbClr val="7F7F7F"/>
              </a:solidFill>
              <a:cs typeface="Segoe UI" panose="020B0502040204020203" pitchFamily="34" charset="0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0834B5DF-B2F5-42F0-9705-974B579101B4}"/>
              </a:ext>
            </a:extLst>
          </p:cNvPr>
          <p:cNvSpPr txBox="1"/>
          <p:nvPr/>
        </p:nvSpPr>
        <p:spPr>
          <a:xfrm>
            <a:off x="8626366" y="4535928"/>
            <a:ext cx="1240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B6E35FD-361E-439B-9FBB-989CB813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27" y="1210970"/>
            <a:ext cx="2580238" cy="247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14DACBD9-4751-4578-BB0F-C86BED05EC45}"/>
              </a:ext>
            </a:extLst>
          </p:cNvPr>
          <p:cNvSpPr txBox="1"/>
          <p:nvPr/>
        </p:nvSpPr>
        <p:spPr>
          <a:xfrm>
            <a:off x="10624779" y="1217339"/>
            <a:ext cx="1404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Phys. Lett. B 860 (2025) 139067</a:t>
            </a:r>
            <a:endParaRPr lang="en-US" sz="1200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41367264-986A-4448-9058-001D8829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D5EDA5-CC6F-4845-8F2F-C2B4417F8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41" y="3878776"/>
            <a:ext cx="2381905" cy="2285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32794C-322C-49D9-B3F6-300A2B61D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26" y="3878776"/>
            <a:ext cx="2381905" cy="22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3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6D06D-0707-40FF-80A1-F5EF932B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Signal modeling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8EE691-B646-4C67-AF4E-A464FCD1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7</a:t>
            </a:fld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679A04-3F5A-4EDA-A9FE-A3A30DC4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13" y="2114365"/>
            <a:ext cx="3976412" cy="35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1BC7F9-4454-4B55-B366-5A5FF34FC612}"/>
              </a:ext>
            </a:extLst>
          </p:cNvPr>
          <p:cNvSpPr txBox="1"/>
          <p:nvPr/>
        </p:nvSpPr>
        <p:spPr>
          <a:xfrm>
            <a:off x="414867" y="2372083"/>
            <a:ext cx="67139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</a:t>
            </a:r>
            <a:r>
              <a:rPr lang="fr-FR" dirty="0" err="1"/>
              <a:t>parametric</a:t>
            </a:r>
            <a:r>
              <a:rPr lang="fr-FR" dirty="0"/>
              <a:t> model </a:t>
            </a:r>
            <a:r>
              <a:rPr lang="fr-FR" dirty="0" err="1"/>
              <a:t>corresponding</a:t>
            </a:r>
            <a:r>
              <a:rPr lang="fr-FR" dirty="0"/>
              <a:t> to a </a:t>
            </a:r>
            <a:r>
              <a:rPr lang="fr-FR" dirty="0" err="1"/>
              <a:t>sum</a:t>
            </a:r>
            <a:r>
              <a:rPr lang="fr-FR" dirty="0"/>
              <a:t> of </a:t>
            </a:r>
            <a:r>
              <a:rPr lang="fr-FR" dirty="0" err="1"/>
              <a:t>Gaussians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model the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All production modes (</a:t>
            </a:r>
            <a:r>
              <a:rPr lang="fr-FR" dirty="0" err="1"/>
              <a:t>ggH</a:t>
            </a:r>
            <a:r>
              <a:rPr lang="fr-FR" dirty="0"/>
              <a:t>, VBF, WH, ZH, </a:t>
            </a:r>
            <a:r>
              <a:rPr lang="fr-FR" dirty="0" err="1"/>
              <a:t>ttH</a:t>
            </a:r>
            <a:r>
              <a:rPr lang="fr-FR" dirty="0"/>
              <a:t>) </a:t>
            </a:r>
            <a:r>
              <a:rPr lang="fr-FR" dirty="0" err="1"/>
              <a:t>from</a:t>
            </a:r>
            <a:r>
              <a:rPr lang="fr-FR" dirty="0"/>
              <a:t> 70 </a:t>
            </a:r>
            <a:r>
              <a:rPr lang="fr-FR" dirty="0" err="1"/>
              <a:t>GeV</a:t>
            </a:r>
            <a:r>
              <a:rPr lang="fr-FR" dirty="0"/>
              <a:t> to 110GeV </a:t>
            </a:r>
            <a:r>
              <a:rPr lang="fr-FR" dirty="0" err="1"/>
              <a:t>with</a:t>
            </a:r>
            <a:r>
              <a:rPr lang="fr-FR" dirty="0"/>
              <a:t> a 5 </a:t>
            </a:r>
            <a:r>
              <a:rPr lang="fr-FR" dirty="0" err="1"/>
              <a:t>GeV</a:t>
            </a:r>
            <a:r>
              <a:rPr lang="fr-FR" dirty="0"/>
              <a:t> </a:t>
            </a:r>
            <a:r>
              <a:rPr lang="fr-FR" dirty="0" err="1"/>
              <a:t>granularity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Different production modes weighted by SM-like Higgs boson cross sections evaluated at 70 &lt; </a:t>
            </a:r>
            <a:r>
              <a:rPr lang="en-US" sz="1800" dirty="0" err="1">
                <a:solidFill>
                  <a:schemeClr val="tx1"/>
                </a:solidFill>
              </a:rPr>
              <a:t>m</a:t>
            </a:r>
            <a:r>
              <a:rPr lang="en-US" sz="1800" baseline="-25000" dirty="0" err="1">
                <a:solidFill>
                  <a:schemeClr val="tx1"/>
                </a:solidFill>
              </a:rPr>
              <a:t>H</a:t>
            </a:r>
            <a:r>
              <a:rPr lang="en-US" sz="1800" dirty="0">
                <a:solidFill>
                  <a:schemeClr val="tx1"/>
                </a:solidFill>
              </a:rPr>
              <a:t> &lt; 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3077911-D306-4720-BF3B-79F12495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57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210D4-3DA4-4299-8A6D-B8735862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67" y="9525"/>
            <a:ext cx="10515600" cy="1325563"/>
          </a:xfrm>
        </p:spPr>
        <p:txBody>
          <a:bodyPr/>
          <a:lstStyle/>
          <a:p>
            <a:r>
              <a:rPr lang="fr-FR" b="1" u="sng" dirty="0"/>
              <a:t>Background modeling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9454A4-1C87-43B1-BE5A-BD9CE228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FF05DA5-DD1E-4C6E-8A24-8F18F6F9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13" y="1566615"/>
            <a:ext cx="4138784" cy="397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F2E97E-8D79-486C-BA82-F2BD661FAD00}"/>
              </a:ext>
            </a:extLst>
          </p:cNvPr>
          <p:cNvSpPr txBox="1"/>
          <p:nvPr/>
        </p:nvSpPr>
        <p:spPr>
          <a:xfrm>
            <a:off x="372533" y="1153290"/>
            <a:ext cx="6646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Relic </a:t>
            </a:r>
            <a:r>
              <a:rPr lang="en-US" sz="2000" b="1" u="sng" dirty="0" err="1">
                <a:solidFill>
                  <a:srgbClr val="FF0000"/>
                </a:solidFill>
              </a:rPr>
              <a:t>Drell</a:t>
            </a:r>
            <a:r>
              <a:rPr lang="en-US" sz="2000" b="1" u="sng" dirty="0">
                <a:solidFill>
                  <a:srgbClr val="FF0000"/>
                </a:solidFill>
              </a:rPr>
              <a:t>-Yan Z-&gt;</a:t>
            </a:r>
            <a:r>
              <a:rPr lang="en-US" sz="2000" b="1" u="sng" dirty="0" err="1">
                <a:solidFill>
                  <a:srgbClr val="FF0000"/>
                </a:solidFill>
              </a:rPr>
              <a:t>ee</a:t>
            </a:r>
            <a:r>
              <a:rPr lang="en-US" sz="2000" b="1" u="sng" dirty="0">
                <a:solidFill>
                  <a:srgbClr val="FF0000"/>
                </a:solidFill>
              </a:rPr>
              <a:t> contribution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Estimated by fitting doubly-misidentified MC </a:t>
            </a:r>
            <a:r>
              <a:rPr lang="en-US" dirty="0" err="1"/>
              <a:t>Drell</a:t>
            </a:r>
            <a:r>
              <a:rPr lang="en-US" dirty="0"/>
              <a:t>-Yan events with a double-sided Crystal Ball (DCB) function + an exponential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b="1" u="sng" dirty="0">
                <a:solidFill>
                  <a:srgbClr val="FF0000"/>
                </a:solidFill>
              </a:rPr>
              <a:t>Total background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Built from fit to the diphoton mass spectrum (65-120 GeV) of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Sum of two components using the 'envelope' (discrete profiling) method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Continuous analytic functions from four families (Power </a:t>
            </a:r>
            <a:r>
              <a:rPr lang="en-US"/>
              <a:t>law, Exponential</a:t>
            </a:r>
            <a:r>
              <a:rPr lang="en-US" dirty="0"/>
              <a:t>, Laurent, Bernstein) for the continuum background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DCB+exponential</a:t>
            </a:r>
            <a:r>
              <a:rPr lang="en-US" dirty="0"/>
              <a:t> (normalization floating) function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Z→ee</a:t>
            </a:r>
            <a:r>
              <a:rPr lang="en-US" dirty="0"/>
              <a:t> contribution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Envelope method chooses function orders and estimates associated systematic uncertainties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A7CE08F-8E51-4BEB-BDB2-155FF47A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36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2AF85-726F-4411-81F0-4E92D85FD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" y="-206205"/>
            <a:ext cx="10515600" cy="1325563"/>
          </a:xfrm>
        </p:spPr>
        <p:txBody>
          <a:bodyPr/>
          <a:lstStyle/>
          <a:p>
            <a:r>
              <a:rPr lang="fr-FR" b="1" u="sng" dirty="0"/>
              <a:t>Full Run 2 </a:t>
            </a:r>
            <a:r>
              <a:rPr lang="fr-FR" b="1" u="sng" dirty="0" err="1"/>
              <a:t>Results</a:t>
            </a:r>
            <a:r>
              <a:rPr lang="fr-FR" b="1" u="sng" dirty="0"/>
              <a:t> : Limit by production mode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3E5AF7-F344-49B4-8D7E-D71E2375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Benjamin Massoteau - 16th Workshop of the FCPPN/L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36888C-2193-432B-8E16-4509D657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BBF9-EEC3-4251-A90A-FB4381D0DEEE}" type="slidenum">
              <a:rPr lang="fr-FR" smtClean="0"/>
              <a:t>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0FDDFF-19E4-4CA1-84BB-D25D1CC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78" y="796542"/>
            <a:ext cx="5836043" cy="5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74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1379</Words>
  <Application>Microsoft Office PowerPoint</Application>
  <PresentationFormat>Grand écran</PresentationFormat>
  <Paragraphs>173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Quire Sans</vt:lpstr>
      <vt:lpstr>Segoe UI Semilight</vt:lpstr>
      <vt:lpstr>Thème Office</vt:lpstr>
      <vt:lpstr>Présentation PowerPoint</vt:lpstr>
      <vt:lpstr>Outline</vt:lpstr>
      <vt:lpstr>Motivation</vt:lpstr>
      <vt:lpstr>Analysis Strategy</vt:lpstr>
      <vt:lpstr>Analysis Strategy</vt:lpstr>
      <vt:lpstr>Analysis Strategy : DY suppression</vt:lpstr>
      <vt:lpstr>Signal modeling</vt:lpstr>
      <vt:lpstr>Background modeling</vt:lpstr>
      <vt:lpstr>Full Run 2 Results : Limit by production mode</vt:lpstr>
      <vt:lpstr>Full Run 2 Results : inclusive limit</vt:lpstr>
      <vt:lpstr>Full Run 2 results : inclusive significance</vt:lpstr>
      <vt:lpstr>Signal Strengh µ for each year and classes</vt:lpstr>
      <vt:lpstr>Maximum likelihood estimates</vt:lpstr>
      <vt:lpstr>Search for [10,70] GeV H-&gt;γγ</vt:lpstr>
      <vt:lpstr>Search for [10,70] GeV H-&gt;γγ</vt:lpstr>
      <vt:lpstr>Results of search for [10,70] GeV H-&gt;γγ</vt:lpstr>
      <vt:lpstr>Summary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Massoteau</dc:creator>
  <cp:lastModifiedBy>Benjamin Massoteau</cp:lastModifiedBy>
  <cp:revision>56</cp:revision>
  <dcterms:created xsi:type="dcterms:W3CDTF">2025-07-07T14:45:55Z</dcterms:created>
  <dcterms:modified xsi:type="dcterms:W3CDTF">2025-07-21T04:07:00Z</dcterms:modified>
</cp:coreProperties>
</file>