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1212" r:id="rId2"/>
    <p:sldId id="1217" r:id="rId3"/>
    <p:sldId id="1831" r:id="rId4"/>
    <p:sldId id="1832" r:id="rId5"/>
    <p:sldId id="1822" r:id="rId6"/>
    <p:sldId id="1773" r:id="rId7"/>
    <p:sldId id="1833" r:id="rId8"/>
    <p:sldId id="257" r:id="rId9"/>
    <p:sldId id="1806" r:id="rId10"/>
    <p:sldId id="259" r:id="rId11"/>
    <p:sldId id="1823" r:id="rId12"/>
    <p:sldId id="1807" r:id="rId13"/>
    <p:sldId id="288" r:id="rId14"/>
    <p:sldId id="1784" r:id="rId15"/>
    <p:sldId id="292" r:id="rId16"/>
    <p:sldId id="1227" r:id="rId17"/>
    <p:sldId id="1331" r:id="rId18"/>
    <p:sldId id="1332" r:id="rId19"/>
    <p:sldId id="1333" r:id="rId20"/>
    <p:sldId id="1335" r:id="rId21"/>
    <p:sldId id="1336" r:id="rId22"/>
    <p:sldId id="1337" r:id="rId23"/>
    <p:sldId id="1203" r:id="rId24"/>
    <p:sldId id="1838" r:id="rId25"/>
    <p:sldId id="1222" r:id="rId26"/>
    <p:sldId id="1834" r:id="rId27"/>
    <p:sldId id="258" r:id="rId28"/>
    <p:sldId id="1835" r:id="rId29"/>
    <p:sldId id="1242" r:id="rId30"/>
    <p:sldId id="270" r:id="rId31"/>
    <p:sldId id="1216" r:id="rId32"/>
    <p:sldId id="1839" r:id="rId33"/>
    <p:sldId id="1287" r:id="rId34"/>
    <p:sldId id="1289" r:id="rId35"/>
    <p:sldId id="1260" r:id="rId36"/>
    <p:sldId id="1311" r:id="rId37"/>
    <p:sldId id="1262" r:id="rId38"/>
    <p:sldId id="1310" r:id="rId39"/>
    <p:sldId id="1265" r:id="rId40"/>
    <p:sldId id="1290" r:id="rId41"/>
    <p:sldId id="1233" r:id="rId42"/>
    <p:sldId id="1234" r:id="rId43"/>
    <p:sldId id="1235" r:id="rId44"/>
    <p:sldId id="1324" r:id="rId45"/>
    <p:sldId id="1237" r:id="rId46"/>
    <p:sldId id="1226" r:id="rId47"/>
    <p:sldId id="1339" r:id="rId48"/>
    <p:sldId id="1340" r:id="rId49"/>
    <p:sldId id="1213" r:id="rId50"/>
    <p:sldId id="1220" r:id="rId51"/>
    <p:sldId id="1836" r:id="rId52"/>
    <p:sldId id="1342" r:id="rId53"/>
    <p:sldId id="1345" r:id="rId54"/>
    <p:sldId id="1346" r:id="rId55"/>
    <p:sldId id="1840" r:id="rId56"/>
  </p:sldIdLst>
  <p:sldSz cx="12192000" cy="6858000"/>
  <p:notesSz cx="6797675" cy="987425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ilippe Bambade" initials="PB" lastIdx="0" clrIdx="0">
    <p:extLst>
      <p:ext uri="{19B8F6BF-5375-455C-9EA6-DF929625EA0E}">
        <p15:presenceInfo xmlns:p15="http://schemas.microsoft.com/office/powerpoint/2012/main" userId="Philippe Bambad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61" autoAdjust="0"/>
    <p:restoredTop sz="95377" autoAdjust="0"/>
  </p:normalViewPr>
  <p:slideViewPr>
    <p:cSldViewPr snapToGrid="0">
      <p:cViewPr varScale="1">
        <p:scale>
          <a:sx n="120" d="100"/>
          <a:sy n="120" d="100"/>
        </p:scale>
        <p:origin x="16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02.355"/>
    </inkml:context>
    <inkml:brush xml:id="br0">
      <inkml:brushProperty name="width" value="0.05" units="cm"/>
      <inkml:brushProperty name="height" value="0.05" units="cm"/>
      <inkml:brushProperty name="color" value="#E71224"/>
    </inkml:brush>
  </inkml:definitions>
  <inkml:trace contextRef="#ctx0" brushRef="#br0">0 789 24575,'0'-12'0,"0"-5"0,0-18 0,0-11 0,0-12 0,0-5 0,0 2 0,0-1 0,0 2 0,0 5 0,0 9 0,0 10 0,0 11 0,0 4 0,2 1 0,1 0 0,3 2 0,-1 5 0,-2 4 0,1-2 0,1-2 0,2-1 0,0 0 0,-2 4 0,0 5 0,0 3 0,2 0 0,-2 0 0,2-3 0,2-2 0,0-1 0,1 0 0,-2 3 0,-2 2 0,-3 2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5:12.839"/>
    </inkml:context>
    <inkml:brush xml:id="br0">
      <inkml:brushProperty name="width" value="0.05" units="cm"/>
      <inkml:brushProperty name="height" value="0.05" units="cm"/>
      <inkml:brushProperty name="color" value="#E71224"/>
    </inkml:brush>
  </inkml:definitions>
  <inkml:trace contextRef="#ctx0" brushRef="#br0">1489 151 24575,'-30'-2'0,"0"-2"0,-11-5 0,-3-6 0,-2-1 0,0-1 0,3 3 0,-1 2 0,0 2 0,-2 2 0,2 2 0,-3 1 0,-1 1 0,4 0 0,4-1 0,5 0 0,2-1 0,-5 2 0,-7 1 0,-7 1 0,-1 2 0,3 0 0,9 1 0,3 3 0,4 4 0,-3 5 0,1 3 0,4 0 0,4-3 0,3 0 0,2 0 0,0 1 0,0 0 0,0 1 0,-2 0 0,1 0 0,-1 0 0,3-2 0,5-2 0,3-3 0,2-2 0,0 0 0,0 0 0,1-1 0,6-2 0,1-1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5:34.189"/>
    </inkml:context>
    <inkml:brush xml:id="br0">
      <inkml:brushProperty name="width" value="0.05" units="cm"/>
      <inkml:brushProperty name="height" value="0.05" units="cm"/>
      <inkml:brushProperty name="color" value="#E71224"/>
    </inkml:brush>
  </inkml:definitions>
  <inkml:trace contextRef="#ctx0" brushRef="#br0">1358 116 24575,'-16'-11'0,"-3"-2"0,-11-6 0,-9 1 0,-7 0 0,-3 4 0,4 5 0,7 2 0,7 3 0,4 2 0,2 2 0,-5 0 0,-2 0 0,-2 0 0,3 0 0,2 0 0,2 0 0,2 0 0,2 0 0,4 0 0,0 0 0,-1 0 0,-3 0 0,-3 0 0,-3 0 0,-3 0 0,1 0 0,2 0 0,5 0 0,4 0 0,2 0 0,1 2 0,-3 1 0,-3 0 0,-2 0 0,2 0 0,0 0 0,4-1 0,2-1 0,1-1 0,0 0 0,-1 1 0,1 0 0,-1 1 0,0 0 0,1-1 0,0-1 0,3 0 0,2 0 0,2 0 0,0 0 0,0 0 0,0 0 0,-1 0 0,1 0 0,0 0 0,2 0 0,-1 0 0,1 0 0,1 0 0,-1 0 0,-1 0 0,-3 0 0,0 0 0,0 0 0,5 0 0,2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05.221"/>
    </inkml:context>
    <inkml:brush xml:id="br0">
      <inkml:brushProperty name="width" value="0.05" units="cm"/>
      <inkml:brushProperty name="height" value="0.05" units="cm"/>
      <inkml:brushProperty name="color" value="#E71224"/>
    </inkml:brush>
  </inkml:definitions>
  <inkml:trace contextRef="#ctx0" brushRef="#br0">0 751 24575,'0'-38'0,"0"-12"0,0-18 0,0-9 0,0 0 0,0 9 0,0 18 0,0 15 0,3 11 0,2 5 0,4-2 0,3-4 0,0 2 0,-2 4 0,-5 6 0,-3 5 0,-1 2 0,4-4 0,3-4 0,3-2 0,1-1 0,-1 4 0,-3 3 0,0 3 0,-1 3 0,-2 0 0,0 0 0,2-2 0,0-1 0,-1 1 0,-1 0 0,-3 3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08.138"/>
    </inkml:context>
    <inkml:brush xml:id="br0">
      <inkml:brushProperty name="width" value="0.05" units="cm"/>
      <inkml:brushProperty name="height" value="0.05" units="cm"/>
      <inkml:brushProperty name="color" value="#E71224"/>
    </inkml:brush>
  </inkml:definitions>
  <inkml:trace contextRef="#ctx0" brushRef="#br0">0 809 24575,'0'-31'0,"0"-18"0,0-29 0,0-9 0,0 12 0,0 19 0,0 23 0,1 7 0,3 1 0,3-3 0,3 0 0,-1 5 0,-1 7 0,-2 6 0,1-3 0,2-4 0,4-4 0,1 2 0,-2 4 0,-3 6 0,-2 1 0,0-4 0,2-5 0,2-2 0,0-1 0,-1 2 0,-2 2 0,-1 0 0,-1 5 0,0 4 0,-3 3 0,-1 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10.205"/>
    </inkml:context>
    <inkml:brush xml:id="br0">
      <inkml:brushProperty name="width" value="0.05" units="cm"/>
      <inkml:brushProperty name="height" value="0.05" units="cm"/>
      <inkml:brushProperty name="color" value="#E71224"/>
    </inkml:brush>
  </inkml:definitions>
  <inkml:trace contextRef="#ctx0" brushRef="#br0">8 776 24575,'0'-15'0,"0"-13"0,-1-14 0,-1-8 0,0 3 0,0 5 0,2 6 0,0 2 0,3 3 0,5-2 0,4-1 0,1 2 0,-2 5 0,-4 8 0,-4 7 0,-1 3 0,-1-1 0,2-3 0,1-2 0,1 1 0,0-3 0,1 0 0,2-2 0,0-2 0,1 3 0,1 0 0,-1 4 0,0 3 0,-3 4 0,-1 3 0,-1 0 0,2 0 0,1-1 0,2-1 0,-1-1 0,-1 1 0,-1 1 0,-2 1 0,3-4 0,2-1 0,2-2 0,-2 2 0,-4 4 0,-2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12.538"/>
    </inkml:context>
    <inkml:brush xml:id="br0">
      <inkml:brushProperty name="width" value="0.05" units="cm"/>
      <inkml:brushProperty name="height" value="0.05" units="cm"/>
      <inkml:brushProperty name="color" value="#E71224"/>
    </inkml:brush>
  </inkml:definitions>
  <inkml:trace contextRef="#ctx0" brushRef="#br0">0 753 24575,'0'-17'0,"0"-8"0,0-7 0,0-1 0,0 6 0,1-2 0,1-9 0,1-4 0,0 3 0,0 9 0,-1 10 0,-1 5 0,0 3 0,1 0 0,1 0 0,2-2 0,3 0 0,-1-1 0,1-1 0,1 2 0,0 0 0,1 0 0,-2 0 0,-1 1 0,-3 2 0,1 0 0,1-4 0,4-4 0,2-1 0,-3 3 0,-2 5 0,-3 6 0,2 1 0,3-3 0,3-4 0,3-3 0,1 0 0,-3 4 0,-3 2 0,-3 0 0,-1-2 0,3-1 0,-3 3 0,-1 1 0,-3 5 0,-1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17.705"/>
    </inkml:context>
    <inkml:brush xml:id="br0">
      <inkml:brushProperty name="width" value="0.05" units="cm"/>
      <inkml:brushProperty name="height" value="0.05" units="cm"/>
      <inkml:brushProperty name="color" value="#E71224"/>
    </inkml:brush>
  </inkml:definitions>
  <inkml:trace contextRef="#ctx0" brushRef="#br0">0 81 24575,'27'-14'0,"11"-3"0,16-3 0,4 4 0,-7 8 0,-10 4 0,-8 3 0,-5 1 0,-3 0 0,0 0 0,-2 1 0,-2 3 0,-2 0 0,-3 1 0,-3-2 0,-2 2 0,-5-3 0,-3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20.039"/>
    </inkml:context>
    <inkml:brush xml:id="br0">
      <inkml:brushProperty name="width" value="0.05" units="cm"/>
      <inkml:brushProperty name="height" value="0.05" units="cm"/>
      <inkml:brushProperty name="color" value="#E71224"/>
    </inkml:brush>
  </inkml:definitions>
  <inkml:trace contextRef="#ctx0" brushRef="#br0">1 27 24575,'14'0'0,"15"-2"0,18-3 0,6-2 0,-1 0 0,-17 3 0,-12 2 0,-6 2 0,0 0 0,1 0 0,2 0 0,1 0 0,-3 2 0,-2 0 0,-4 1 0,-2 0 0,-1-1 0,-3 0 0,0 0 0,0-1 0,-3 2 0,2-1 0,0-1 0,-3 1 0,1-2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4:22.305"/>
    </inkml:context>
    <inkml:brush xml:id="br0">
      <inkml:brushProperty name="width" value="0.05" units="cm"/>
      <inkml:brushProperty name="height" value="0.05" units="cm"/>
      <inkml:brushProperty name="color" value="#E71224"/>
    </inkml:brush>
  </inkml:definitions>
  <inkml:trace contextRef="#ctx0" brushRef="#br0">0 16 24575,'11'0'0,"5"-2"0,5 0 0,3-1 0,0-1 0,0 2 0,-2 0 0,-1 2 0,0 0 0,-1 0 0,0 0 0,0 0 0,-3 0 0,-1 0 0,0 0 0,0 0 0,0 0 0,0 0 0,-4 0 0,1 0 0,-1 0 0,0 0 0,-1 0 0,-1 0 0,-5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17T08:55:08.288"/>
    </inkml:context>
    <inkml:brush xml:id="br0">
      <inkml:brushProperty name="width" value="0.05" units="cm"/>
      <inkml:brushProperty name="height" value="0.05" units="cm"/>
      <inkml:brushProperty name="color" value="#E71224"/>
    </inkml:brush>
  </inkml:definitions>
  <inkml:trace contextRef="#ctx0" brushRef="#br0">1502 163 24575,'-19'-1'0,"-15"-9"0,-10-6 0,-2-3 0,6 0 0,11 6 0,3 2 0,-3 1 0,-4 1 0,-5 0 0,-2 2 0,-3-1 0,-3 1 0,-5 1 0,-3 2 0,2 1 0,1-1 0,2 1 0,1 1 0,0 1 0,6 1 0,5 0 0,5 0 0,3 0 0,0 0 0,-2 0 0,-3 2 0,0 4 0,3 1 0,2 2 0,4-1 0,3-2 0,1 0 0,3-1 0,-1 1 0,-1-1 0,-1 2 0,-1 0 0,1-1 0,3-1 0,2 0 0,1 0 0,-1 1 0,1 0 0,3-2 0,2 0 0,4-1 0,1 0 0,0-2 0,-1 2 0,-2 1 0,-2 1 0,1 0 0,2 0 0,2-3 0,3-1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32280D99-76D7-FF4F-8932-E3A9446DB423}" type="datetimeFigureOut">
              <a:rPr kumimoji="1" lang="zh-CN" altLang="en-US" smtClean="0"/>
              <a:t>2025/7/21</a:t>
            </a:fld>
            <a:endParaRPr kumimoji="1" lang="zh-CN" altLang="en-US"/>
          </a:p>
        </p:txBody>
      </p:sp>
      <p:sp>
        <p:nvSpPr>
          <p:cNvPr id="4" name="幻灯片图像占位符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B6A674F2-16B9-224E-A2B0-707561D08469}" type="slidenum">
              <a:rPr kumimoji="1" lang="zh-CN" altLang="en-US" smtClean="0"/>
              <a:t>‹#›</a:t>
            </a:fld>
            <a:endParaRPr kumimoji="1" lang="zh-CN" altLang="en-US"/>
          </a:p>
        </p:txBody>
      </p:sp>
    </p:spTree>
    <p:extLst>
      <p:ext uri="{BB962C8B-B14F-4D97-AF65-F5344CB8AC3E}">
        <p14:creationId xmlns:p14="http://schemas.microsoft.com/office/powerpoint/2010/main" val="328437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a:extLst>
              <a:ext uri="{FF2B5EF4-FFF2-40B4-BE49-F238E27FC236}">
                <a16:creationId xmlns:a16="http://schemas.microsoft.com/office/drawing/2014/main" id="{DADE2C25-8407-46D1-AE52-5A81AFFC2494}"/>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8" name="备注占位符 2">
            <a:extLst>
              <a:ext uri="{FF2B5EF4-FFF2-40B4-BE49-F238E27FC236}">
                <a16:creationId xmlns:a16="http://schemas.microsoft.com/office/drawing/2014/main" id="{EDA168B2-38A8-4E40-8340-45F05EF56DBE}"/>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9" name="灯片编号占位符 3">
            <a:extLst>
              <a:ext uri="{FF2B5EF4-FFF2-40B4-BE49-F238E27FC236}">
                <a16:creationId xmlns:a16="http://schemas.microsoft.com/office/drawing/2014/main" id="{54F219C8-7D01-46A1-AA7E-261F5E71D0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1A660B8-2755-4125-B445-E492BF2D0A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35352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fr-FR" dirty="0"/>
              <a:t>Radiation </a:t>
            </a:r>
            <a:r>
              <a:rPr lang="fr-FR" dirty="0" err="1"/>
              <a:t>length</a:t>
            </a:r>
            <a:r>
              <a:rPr lang="fr-FR" dirty="0"/>
              <a:t> of </a:t>
            </a:r>
            <a:r>
              <a:rPr lang="fr-FR" dirty="0" err="1"/>
              <a:t>Tungsten</a:t>
            </a:r>
            <a:r>
              <a:rPr lang="fr-FR" dirty="0"/>
              <a:t> </a:t>
            </a:r>
            <a:r>
              <a:rPr lang="fr-FR" dirty="0" err="1"/>
              <a:t>is</a:t>
            </a:r>
            <a:r>
              <a:rPr lang="fr-FR"/>
              <a:t> 0.3504 cm</a:t>
            </a:r>
            <a:endParaRPr lang="en-US"/>
          </a:p>
        </p:txBody>
      </p:sp>
      <p:sp>
        <p:nvSpPr>
          <p:cNvPr id="4" name="Slide Number Placeholder 3"/>
          <p:cNvSpPr>
            <a:spLocks noGrp="1"/>
          </p:cNvSpPr>
          <p:nvPr>
            <p:ph type="sldNum" sz="quarter" idx="10"/>
          </p:nvPr>
        </p:nvSpPr>
        <p:spPr/>
        <p:txBody>
          <a:bodyPr/>
          <a:lstStyle/>
          <a:p>
            <a:fld id="{6F9A2226-5C46-44D2-A20F-2FF7C4B71E36}" type="slidenum">
              <a:rPr lang="en-US" smtClean="0"/>
              <a:t>41</a:t>
            </a:fld>
            <a:endParaRPr lang="en-US"/>
          </a:p>
        </p:txBody>
      </p:sp>
    </p:spTree>
    <p:extLst>
      <p:ext uri="{BB962C8B-B14F-4D97-AF65-F5344CB8AC3E}">
        <p14:creationId xmlns:p14="http://schemas.microsoft.com/office/powerpoint/2010/main" val="2133631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09538" y="741363"/>
            <a:ext cx="6578600" cy="3702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79768" y="4690269"/>
            <a:ext cx="5438140" cy="444341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58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6A674F2-16B9-224E-A2B0-707561D08469}" type="slidenum">
              <a:rPr kumimoji="1" lang="zh-CN" altLang="en-US" smtClean="0"/>
              <a:t>46</a:t>
            </a:fld>
            <a:endParaRPr kumimoji="1" lang="zh-CN" altLang="en-US"/>
          </a:p>
        </p:txBody>
      </p:sp>
    </p:spTree>
    <p:extLst>
      <p:ext uri="{BB962C8B-B14F-4D97-AF65-F5344CB8AC3E}">
        <p14:creationId xmlns:p14="http://schemas.microsoft.com/office/powerpoint/2010/main" val="373316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E3C496-B2D3-4852-B3A2-E869E527FEC9}" type="slidenum">
              <a:rPr lang="zh-CN" altLang="en-US" smtClean="0"/>
              <a:t>53</a:t>
            </a:fld>
            <a:endParaRPr lang="zh-CN" altLang="en-US"/>
          </a:p>
        </p:txBody>
      </p:sp>
    </p:spTree>
    <p:extLst>
      <p:ext uri="{BB962C8B-B14F-4D97-AF65-F5344CB8AC3E}">
        <p14:creationId xmlns:p14="http://schemas.microsoft.com/office/powerpoint/2010/main" val="1480879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E3C496-B2D3-4852-B3A2-E869E527FEC9}" type="slidenum">
              <a:rPr lang="zh-CN" altLang="en-US" smtClean="0"/>
              <a:t>54</a:t>
            </a:fld>
            <a:endParaRPr lang="zh-CN" altLang="en-US"/>
          </a:p>
        </p:txBody>
      </p:sp>
    </p:spTree>
    <p:extLst>
      <p:ext uri="{BB962C8B-B14F-4D97-AF65-F5344CB8AC3E}">
        <p14:creationId xmlns:p14="http://schemas.microsoft.com/office/powerpoint/2010/main" val="44777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a:extLst>
              <a:ext uri="{FF2B5EF4-FFF2-40B4-BE49-F238E27FC236}">
                <a16:creationId xmlns:a16="http://schemas.microsoft.com/office/drawing/2014/main" id="{DADE2C25-8407-46D1-AE52-5A81AFFC2494}"/>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8" name="备注占位符 2">
            <a:extLst>
              <a:ext uri="{FF2B5EF4-FFF2-40B4-BE49-F238E27FC236}">
                <a16:creationId xmlns:a16="http://schemas.microsoft.com/office/drawing/2014/main" id="{EDA168B2-38A8-4E40-8340-45F05EF56DBE}"/>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9" name="灯片编号占位符 3">
            <a:extLst>
              <a:ext uri="{FF2B5EF4-FFF2-40B4-BE49-F238E27FC236}">
                <a16:creationId xmlns:a16="http://schemas.microsoft.com/office/drawing/2014/main" id="{54F219C8-7D01-46A1-AA7E-261F5E71D0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1A660B8-2755-4125-B445-E492BF2D0A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8033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幻灯片图像占位符 1">
            <a:extLst>
              <a:ext uri="{FF2B5EF4-FFF2-40B4-BE49-F238E27FC236}">
                <a16:creationId xmlns:a16="http://schemas.microsoft.com/office/drawing/2014/main" id="{DADE2C25-8407-46D1-AE52-5A81AFFC2494}"/>
              </a:ext>
            </a:extLst>
          </p:cNvPr>
          <p:cNvSpPr>
            <a:spLocks noGrp="1" noRot="1" noChangeAspect="1" noChangeArrowheads="1" noTextEdit="1"/>
          </p:cNvSpPr>
          <p:nvPr>
            <p:ph type="sldImg" idx="4294967295"/>
          </p:nvPr>
        </p:nvSpPr>
        <p:spPr bwMode="auto">
          <a:ln>
            <a:solidFill>
              <a:srgbClr val="000000"/>
            </a:solidFill>
            <a:miter lim="800000"/>
            <a:headEnd/>
            <a:tailEnd/>
          </a:ln>
        </p:spPr>
      </p:sp>
      <p:sp>
        <p:nvSpPr>
          <p:cNvPr id="4098" name="备注占位符 2">
            <a:extLst>
              <a:ext uri="{FF2B5EF4-FFF2-40B4-BE49-F238E27FC236}">
                <a16:creationId xmlns:a16="http://schemas.microsoft.com/office/drawing/2014/main" id="{EDA168B2-38A8-4E40-8340-45F05EF56DBE}"/>
              </a:ext>
            </a:extLst>
          </p:cNvPr>
          <p:cNvSpPr>
            <a:spLocks noGrp="1" noChangeArrowheads="1"/>
          </p:cNvSpPr>
          <p:nvPr>
            <p:ph type="body" idx="4294967295"/>
          </p:nvPr>
        </p:nvSpPr>
        <p:spPr bwMode="auto">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p>
        </p:txBody>
      </p:sp>
      <p:sp>
        <p:nvSpPr>
          <p:cNvPr id="4099" name="灯片编号占位符 3">
            <a:extLst>
              <a:ext uri="{FF2B5EF4-FFF2-40B4-BE49-F238E27FC236}">
                <a16:creationId xmlns:a16="http://schemas.microsoft.com/office/drawing/2014/main" id="{54F219C8-7D01-46A1-AA7E-261F5E71D0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1A660B8-2755-4125-B445-E492BF2D0A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82789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B6A674F2-16B9-224E-A2B0-707561D08469}" type="slidenum">
              <a:rPr kumimoji="1" lang="zh-CN" altLang="en-US" smtClean="0"/>
              <a:t>25</a:t>
            </a:fld>
            <a:endParaRPr kumimoji="1" lang="zh-CN" altLang="en-US"/>
          </a:p>
        </p:txBody>
      </p:sp>
    </p:spTree>
    <p:extLst>
      <p:ext uri="{BB962C8B-B14F-4D97-AF65-F5344CB8AC3E}">
        <p14:creationId xmlns:p14="http://schemas.microsoft.com/office/powerpoint/2010/main" val="206610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9E3C496-B2D3-4852-B3A2-E869E527FEC9}" type="slidenum">
              <a:rPr lang="zh-CN" altLang="en-US" smtClean="0"/>
              <a:t>28</a:t>
            </a:fld>
            <a:endParaRPr lang="zh-CN" altLang="en-US"/>
          </a:p>
        </p:txBody>
      </p:sp>
    </p:spTree>
    <p:extLst>
      <p:ext uri="{BB962C8B-B14F-4D97-AF65-F5344CB8AC3E}">
        <p14:creationId xmlns:p14="http://schemas.microsoft.com/office/powerpoint/2010/main" val="305408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en-CA" dirty="0"/>
              <a:t>LGSO (Lu2-xGdxSiO5)</a:t>
            </a:r>
          </a:p>
        </p:txBody>
      </p:sp>
      <p:sp>
        <p:nvSpPr>
          <p:cNvPr id="4" name="Slide Number Placeholder 3"/>
          <p:cNvSpPr>
            <a:spLocks noGrp="1"/>
          </p:cNvSpPr>
          <p:nvPr>
            <p:ph type="sldNum" sz="quarter" idx="10"/>
          </p:nvPr>
        </p:nvSpPr>
        <p:spPr/>
        <p:txBody>
          <a:bodyPr/>
          <a:lstStyle/>
          <a:p>
            <a:fld id="{6F9A2226-5C46-44D2-A20F-2FF7C4B71E36}" type="slidenum">
              <a:rPr lang="en-US" smtClean="0"/>
              <a:t>37</a:t>
            </a:fld>
            <a:endParaRPr lang="en-US"/>
          </a:p>
        </p:txBody>
      </p:sp>
    </p:spTree>
    <p:extLst>
      <p:ext uri="{BB962C8B-B14F-4D97-AF65-F5344CB8AC3E}">
        <p14:creationId xmlns:p14="http://schemas.microsoft.com/office/powerpoint/2010/main" val="77059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en-CA" dirty="0"/>
              <a:t>LGSO (Lu2-xGdxSiO5)</a:t>
            </a:r>
          </a:p>
        </p:txBody>
      </p:sp>
      <p:sp>
        <p:nvSpPr>
          <p:cNvPr id="4" name="Slide Number Placeholder 3"/>
          <p:cNvSpPr>
            <a:spLocks noGrp="1"/>
          </p:cNvSpPr>
          <p:nvPr>
            <p:ph type="sldNum" sz="quarter" idx="10"/>
          </p:nvPr>
        </p:nvSpPr>
        <p:spPr/>
        <p:txBody>
          <a:bodyPr/>
          <a:lstStyle/>
          <a:p>
            <a:fld id="{6F9A2226-5C46-44D2-A20F-2FF7C4B71E36}" type="slidenum">
              <a:rPr lang="en-US" smtClean="0"/>
              <a:t>38</a:t>
            </a:fld>
            <a:endParaRPr lang="en-US"/>
          </a:p>
        </p:txBody>
      </p:sp>
    </p:spTree>
    <p:extLst>
      <p:ext uri="{BB962C8B-B14F-4D97-AF65-F5344CB8AC3E}">
        <p14:creationId xmlns:p14="http://schemas.microsoft.com/office/powerpoint/2010/main" val="176590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538" y="741363"/>
            <a:ext cx="6578600" cy="3702050"/>
          </a:xfrm>
        </p:spPr>
      </p:sp>
      <p:sp>
        <p:nvSpPr>
          <p:cNvPr id="3" name="Notes Placeholder 2"/>
          <p:cNvSpPr>
            <a:spLocks noGrp="1"/>
          </p:cNvSpPr>
          <p:nvPr>
            <p:ph type="body" idx="1"/>
          </p:nvPr>
        </p:nvSpPr>
        <p:spPr/>
        <p:txBody>
          <a:bodyPr/>
          <a:lstStyle/>
          <a:p>
            <a:r>
              <a:rPr lang="en-CA" dirty="0"/>
              <a:t>LGSO (Lu2-xGdxSiO5)</a:t>
            </a:r>
          </a:p>
        </p:txBody>
      </p:sp>
      <p:sp>
        <p:nvSpPr>
          <p:cNvPr id="4" name="Slide Number Placeholder 3"/>
          <p:cNvSpPr>
            <a:spLocks noGrp="1"/>
          </p:cNvSpPr>
          <p:nvPr>
            <p:ph type="sldNum" sz="quarter" idx="10"/>
          </p:nvPr>
        </p:nvSpPr>
        <p:spPr/>
        <p:txBody>
          <a:bodyPr/>
          <a:lstStyle/>
          <a:p>
            <a:fld id="{6F9A2226-5C46-44D2-A20F-2FF7C4B71E36}" type="slidenum">
              <a:rPr lang="en-US" smtClean="0"/>
              <a:t>39</a:t>
            </a:fld>
            <a:endParaRPr lang="en-US"/>
          </a:p>
        </p:txBody>
      </p:sp>
    </p:spTree>
    <p:extLst>
      <p:ext uri="{BB962C8B-B14F-4D97-AF65-F5344CB8AC3E}">
        <p14:creationId xmlns:p14="http://schemas.microsoft.com/office/powerpoint/2010/main" val="3364355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LGSO (Lu2-xGdxSiO5)</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9A2226-5C46-44D2-A20F-2FF7C4B71E3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65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3976602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83208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2879761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fr-FR" smtClean="0"/>
              <a:pPr/>
              <a:t>‹#›</a:t>
            </a:fld>
            <a:endParaRPr lang="fr-FR"/>
          </a:p>
        </p:txBody>
      </p:sp>
    </p:spTree>
    <p:extLst>
      <p:ext uri="{BB962C8B-B14F-4D97-AF65-F5344CB8AC3E}">
        <p14:creationId xmlns:p14="http://schemas.microsoft.com/office/powerpoint/2010/main" val="112856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188640"/>
            <a:ext cx="10972800" cy="706090"/>
          </a:xfrm>
        </p:spPr>
        <p:txBody>
          <a:bodyPr/>
          <a:lstStyle>
            <a:lvl1pPr>
              <a:defRPr u="sng" baseline="0"/>
            </a:lvl1pPr>
          </a:lstStyle>
          <a:p>
            <a:r>
              <a:rPr kumimoji="1" lang="ja-JP" altLang="en-US" dirty="0"/>
              <a:t>マスター タイトルの書式設定</a:t>
            </a:r>
          </a:p>
        </p:txBody>
      </p:sp>
      <p:sp>
        <p:nvSpPr>
          <p:cNvPr id="4" name="日付プレースホルダー 3"/>
          <p:cNvSpPr>
            <a:spLocks noGrp="1"/>
          </p:cNvSpPr>
          <p:nvPr>
            <p:ph type="dt" sz="half" idx="10"/>
          </p:nvPr>
        </p:nvSpPr>
        <p:spPr/>
        <p:txBody>
          <a:bodyPr/>
          <a:lstStyle/>
          <a:p>
            <a:fld id="{578AE86F-4E8A-40F7-AFAD-166183ABB79C}" type="datetime1">
              <a:rPr kumimoji="1" lang="ja-JP" altLang="en-US" smtClean="0"/>
              <a:pPr/>
              <a:t>2025/7/21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11746838" y="-32469"/>
            <a:ext cx="493845" cy="365125"/>
          </a:xfrm>
        </p:spPr>
        <p:txBody>
          <a:bodyPr/>
          <a:lstStyle/>
          <a:p>
            <a:fld id="{4A8D1596-DAA6-453E-8754-394087E0512A}" type="slidenum">
              <a:rPr kumimoji="1" lang="ja-JP" altLang="en-US" smtClean="0"/>
              <a:pPr/>
              <a:t>‹#›</a:t>
            </a:fld>
            <a:endParaRPr kumimoji="1" lang="ja-JP" altLang="en-US"/>
          </a:p>
        </p:txBody>
      </p:sp>
    </p:spTree>
    <p:extLst>
      <p:ext uri="{BB962C8B-B14F-4D97-AF65-F5344CB8AC3E}">
        <p14:creationId xmlns:p14="http://schemas.microsoft.com/office/powerpoint/2010/main" val="4005993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3965530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245997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362D475-35A7-4128-A5B4-65D596AF8FBC}" type="datetimeFigureOut">
              <a:rPr lang="fr-FR" smtClean="0"/>
              <a:t>21/07/2025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2558486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362D475-35A7-4128-A5B4-65D596AF8FBC}" type="datetimeFigureOut">
              <a:rPr lang="fr-FR" smtClean="0"/>
              <a:t>21/07/2025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1413585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D362D475-35A7-4128-A5B4-65D596AF8FBC}" type="datetimeFigureOut">
              <a:rPr lang="fr-FR" smtClean="0"/>
              <a:t>21/07/2025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300172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62D475-35A7-4128-A5B4-65D596AF8FBC}" type="datetimeFigureOut">
              <a:rPr lang="fr-FR" smtClean="0"/>
              <a:t>21/07/2025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639063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362D475-35A7-4128-A5B4-65D596AF8FBC}" type="datetimeFigureOut">
              <a:rPr lang="fr-FR" smtClean="0"/>
              <a:t>21/07/2025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386324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D362D475-35A7-4128-A5B4-65D596AF8FBC}" type="datetimeFigureOut">
              <a:rPr lang="fr-FR" smtClean="0"/>
              <a:t>21/07/2025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F22E343-F349-4BC1-9F94-6499577F8E7E}" type="slidenum">
              <a:rPr lang="fr-FR" smtClean="0"/>
              <a:t>‹#›</a:t>
            </a:fld>
            <a:endParaRPr lang="fr-FR"/>
          </a:p>
        </p:txBody>
      </p:sp>
    </p:spTree>
    <p:extLst>
      <p:ext uri="{BB962C8B-B14F-4D97-AF65-F5344CB8AC3E}">
        <p14:creationId xmlns:p14="http://schemas.microsoft.com/office/powerpoint/2010/main" val="1091842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62D475-35A7-4128-A5B4-65D596AF8FBC}" type="datetimeFigureOut">
              <a:rPr lang="fr-FR" smtClean="0"/>
              <a:t>21/07/2025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2E343-F349-4BC1-9F94-6499577F8E7E}" type="slidenum">
              <a:rPr lang="fr-FR" smtClean="0"/>
              <a:t>‹#›</a:t>
            </a:fld>
            <a:endParaRPr lang="fr-FR"/>
          </a:p>
        </p:txBody>
      </p:sp>
    </p:spTree>
    <p:extLst>
      <p:ext uri="{BB962C8B-B14F-4D97-AF65-F5344CB8AC3E}">
        <p14:creationId xmlns:p14="http://schemas.microsoft.com/office/powerpoint/2010/main" val="2808050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90.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customXml" Target="../ink/ink6.xml"/><Relationship Id="rId18" Type="http://schemas.openxmlformats.org/officeDocument/2006/relationships/image" Target="../media/image13.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100.png"/><Relationship Id="rId17" Type="http://schemas.openxmlformats.org/officeDocument/2006/relationships/customXml" Target="../ink/ink8.xml"/><Relationship Id="rId2" Type="http://schemas.openxmlformats.org/officeDocument/2006/relationships/image" Target="../media/image63.jpeg"/><Relationship Id="rId16" Type="http://schemas.openxmlformats.org/officeDocument/2006/relationships/image" Target="../media/image12.png"/><Relationship Id="rId20"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customXml" Target="../ink/ink5.xml"/><Relationship Id="rId24" Type="http://schemas.openxmlformats.org/officeDocument/2006/relationships/image" Target="../media/image160.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10" Type="http://schemas.openxmlformats.org/officeDocument/2006/relationships/image" Target="../media/image9.png"/><Relationship Id="rId19" Type="http://schemas.openxmlformats.org/officeDocument/2006/relationships/customXml" Target="../ink/ink9.xml"/><Relationship Id="rId4" Type="http://schemas.openxmlformats.org/officeDocument/2006/relationships/image" Target="../media/image611.png"/><Relationship Id="rId9" Type="http://schemas.openxmlformats.org/officeDocument/2006/relationships/customXml" Target="../ink/ink4.xml"/><Relationship Id="rId14" Type="http://schemas.openxmlformats.org/officeDocument/2006/relationships/image" Target="../media/image11.png"/><Relationship Id="rId22" Type="http://schemas.openxmlformats.org/officeDocument/2006/relationships/image" Target="../media/image150.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xml"/><Relationship Id="rId7" Type="http://schemas.openxmlformats.org/officeDocument/2006/relationships/image" Target="../media/image620.png"/><Relationship Id="rId12"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xml"/><Relationship Id="rId11" Type="http://schemas.openxmlformats.org/officeDocument/2006/relationships/image" Target="../media/image72.jpeg"/><Relationship Id="rId10" Type="http://schemas.openxmlformats.org/officeDocument/2006/relationships/image" Target="../media/image71.png"/><Relationship Id="rId4" Type="http://schemas.openxmlformats.org/officeDocument/2006/relationships/image" Target="../media/image68.jpeg"/><Relationship Id="rId9"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image" Target="../media/image78.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jpeg"/><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image" Target="../media/image104.emf"/><Relationship Id="rId4" Type="http://schemas.openxmlformats.org/officeDocument/2006/relationships/image" Target="../media/image103.emf"/></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10.png"/><Relationship Id="rId7" Type="http://schemas.openxmlformats.org/officeDocument/2006/relationships/image" Target="../media/image27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image" Target="../media/image470.png"/><Relationship Id="rId5" Type="http://schemas.openxmlformats.org/officeDocument/2006/relationships/image" Target="../media/image410.png"/><Relationship Id="rId15" Type="http://schemas.openxmlformats.org/officeDocument/2006/relationships/image" Target="../media/image175.png"/><Relationship Id="rId10" Type="http://schemas.openxmlformats.org/officeDocument/2006/relationships/image" Target="../media/image460.png"/><Relationship Id="rId4" Type="http://schemas.openxmlformats.org/officeDocument/2006/relationships/image" Target="../media/image111.png"/><Relationship Id="rId9" Type="http://schemas.openxmlformats.org/officeDocument/2006/relationships/image" Target="../media/image45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GIF"/><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73.png"/><Relationship Id="rId4" Type="http://schemas.openxmlformats.org/officeDocument/2006/relationships/image" Target="../media/image172.png"/></Relationships>
</file>

<file path=ppt/slides/_rels/slide4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640.png"/><Relationship Id="rId4" Type="http://schemas.openxmlformats.org/officeDocument/2006/relationships/image" Target="../media/image118.png"/><Relationship Id="rId9" Type="http://schemas.openxmlformats.org/officeDocument/2006/relationships/image" Target="../media/image123.emf"/></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4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jpeg"/><Relationship Id="rId4" Type="http://schemas.openxmlformats.org/officeDocument/2006/relationships/image" Target="../media/image149.jpeg"/></Relationships>
</file>

<file path=ppt/slides/_rels/slide5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xml"/><Relationship Id="rId4" Type="http://schemas.openxmlformats.org/officeDocument/2006/relationships/image" Target="../media/image154.pn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doi.org/10.1109/TNS.2020.3029730" TargetMode="External"/><Relationship Id="rId5" Type="http://schemas.openxmlformats.org/officeDocument/2006/relationships/hyperlink" Target="https://doi.org/10.1016/j.nima.2005.01.059" TargetMode="External"/><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sv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113.png"/><Relationship Id="rId12" Type="http://schemas.openxmlformats.org/officeDocument/2006/relationships/image" Target="../media/image120.png"/><Relationship Id="rId17" Type="http://schemas.openxmlformats.org/officeDocument/2006/relationships/image" Target="../media/image38.svg"/><Relationship Id="rId2" Type="http://schemas.openxmlformats.org/officeDocument/2006/relationships/image" Target="../media/image27.png"/><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34.png"/><Relationship Id="rId5" Type="http://schemas.openxmlformats.org/officeDocument/2006/relationships/image" Target="../media/image29.png"/><Relationship Id="rId15" Type="http://schemas.openxmlformats.org/officeDocument/2006/relationships/image" Target="../media/image1080.png"/><Relationship Id="rId10" Type="http://schemas.openxmlformats.org/officeDocument/2006/relationships/image" Target="../media/image33.svg"/><Relationship Id="rId4" Type="http://schemas.openxmlformats.org/officeDocument/2006/relationships/image" Target="../media/image990.png"/><Relationship Id="rId9" Type="http://schemas.openxmlformats.org/officeDocument/2006/relationships/image" Target="../media/image32.png"/><Relationship Id="rId1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6" name="组合 9">
            <a:extLst>
              <a:ext uri="{FF2B5EF4-FFF2-40B4-BE49-F238E27FC236}">
                <a16:creationId xmlns:a16="http://schemas.microsoft.com/office/drawing/2014/main" id="{D2DF9174-5C89-4860-B230-DE986DD13916}"/>
              </a:ext>
            </a:extLst>
          </p:cNvPr>
          <p:cNvGrpSpPr>
            <a:grpSpLocks/>
          </p:cNvGrpSpPr>
          <p:nvPr/>
        </p:nvGrpSpPr>
        <p:grpSpPr bwMode="auto">
          <a:xfrm>
            <a:off x="764668" y="1874859"/>
            <a:ext cx="10363200" cy="65616"/>
            <a:chOff x="30834" y="1305568"/>
            <a:chExt cx="8816454" cy="66133"/>
          </a:xfrm>
        </p:grpSpPr>
        <p:sp>
          <p:nvSpPr>
            <p:cNvPr id="11" name="矩形 10">
              <a:extLst>
                <a:ext uri="{FF2B5EF4-FFF2-40B4-BE49-F238E27FC236}">
                  <a16:creationId xmlns:a16="http://schemas.microsoft.com/office/drawing/2014/main" id="{59AB7239-9A36-4AE4-92DD-3A6A863B0D9D}"/>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12" name="矩形 11">
              <a:extLst>
                <a:ext uri="{FF2B5EF4-FFF2-40B4-BE49-F238E27FC236}">
                  <a16:creationId xmlns:a16="http://schemas.microsoft.com/office/drawing/2014/main" id="{639431F8-D46C-4D8B-BFE4-0ABFD99D8FC0}"/>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cxnSp>
        <p:nvCxnSpPr>
          <p:cNvPr id="14" name="直接连接符 13">
            <a:extLst>
              <a:ext uri="{FF2B5EF4-FFF2-40B4-BE49-F238E27FC236}">
                <a16:creationId xmlns:a16="http://schemas.microsoft.com/office/drawing/2014/main" id="{04D5CB48-37D6-49B9-9B64-852C196F152A}"/>
              </a:ext>
            </a:extLst>
          </p:cNvPr>
          <p:cNvCxnSpPr>
            <a:cxnSpLocks/>
          </p:cNvCxnSpPr>
          <p:nvPr/>
        </p:nvCxnSpPr>
        <p:spPr>
          <a:xfrm>
            <a:off x="764668" y="6310087"/>
            <a:ext cx="103632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图片 7">
            <a:extLst>
              <a:ext uri="{FF2B5EF4-FFF2-40B4-BE49-F238E27FC236}">
                <a16:creationId xmlns:a16="http://schemas.microsoft.com/office/drawing/2014/main" id="{4746C494-C6F7-47F4-B6D3-960281AEE2C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849" r="30180" b="50000"/>
          <a:stretch/>
        </p:blipFill>
        <p:spPr>
          <a:xfrm>
            <a:off x="373328" y="287475"/>
            <a:ext cx="1624805" cy="988409"/>
          </a:xfrm>
          <a:prstGeom prst="rect">
            <a:avLst/>
          </a:prstGeom>
        </p:spPr>
      </p:pic>
      <p:pic>
        <p:nvPicPr>
          <p:cNvPr id="17" name="图片 16">
            <a:extLst>
              <a:ext uri="{FF2B5EF4-FFF2-40B4-BE49-F238E27FC236}">
                <a16:creationId xmlns:a16="http://schemas.microsoft.com/office/drawing/2014/main" id="{F7FA31B8-DA63-4546-ADD5-9ABDDB54CF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87" t="53357" r="736"/>
          <a:stretch/>
        </p:blipFill>
        <p:spPr>
          <a:xfrm>
            <a:off x="1541946" y="990254"/>
            <a:ext cx="1975749" cy="476629"/>
          </a:xfrm>
          <a:prstGeom prst="rect">
            <a:avLst/>
          </a:prstGeom>
        </p:spPr>
      </p:pic>
      <p:pic>
        <p:nvPicPr>
          <p:cNvPr id="5" name="图片 4">
            <a:extLst>
              <a:ext uri="{FF2B5EF4-FFF2-40B4-BE49-F238E27FC236}">
                <a16:creationId xmlns:a16="http://schemas.microsoft.com/office/drawing/2014/main" id="{5892182F-ABE9-2744-B288-27759B0EFE4F}"/>
              </a:ext>
            </a:extLst>
          </p:cNvPr>
          <p:cNvPicPr>
            <a:picLocks noChangeAspect="1"/>
          </p:cNvPicPr>
          <p:nvPr/>
        </p:nvPicPr>
        <p:blipFill>
          <a:blip r:embed="rId6"/>
          <a:stretch>
            <a:fillRect/>
          </a:stretch>
        </p:blipFill>
        <p:spPr>
          <a:xfrm>
            <a:off x="6328366" y="340696"/>
            <a:ext cx="1841500" cy="1257300"/>
          </a:xfrm>
          <a:prstGeom prst="rect">
            <a:avLst/>
          </a:prstGeom>
        </p:spPr>
      </p:pic>
      <p:pic>
        <p:nvPicPr>
          <p:cNvPr id="9" name="图片 8" descr="徽标&#10;&#10;描述已自动生成">
            <a:extLst>
              <a:ext uri="{FF2B5EF4-FFF2-40B4-BE49-F238E27FC236}">
                <a16:creationId xmlns:a16="http://schemas.microsoft.com/office/drawing/2014/main" id="{722FC337-014D-CC48-8EB9-3B1A4F433DB6}"/>
              </a:ext>
            </a:extLst>
          </p:cNvPr>
          <p:cNvPicPr>
            <a:picLocks noChangeAspect="1"/>
          </p:cNvPicPr>
          <p:nvPr/>
        </p:nvPicPr>
        <p:blipFill>
          <a:blip r:embed="rId7"/>
          <a:stretch>
            <a:fillRect/>
          </a:stretch>
        </p:blipFill>
        <p:spPr>
          <a:xfrm>
            <a:off x="3864695" y="318819"/>
            <a:ext cx="2116671" cy="1150297"/>
          </a:xfrm>
          <a:prstGeom prst="rect">
            <a:avLst/>
          </a:prstGeom>
        </p:spPr>
      </p:pic>
      <p:pic>
        <p:nvPicPr>
          <p:cNvPr id="2" name="图片 1">
            <a:extLst>
              <a:ext uri="{FF2B5EF4-FFF2-40B4-BE49-F238E27FC236}">
                <a16:creationId xmlns:a16="http://schemas.microsoft.com/office/drawing/2014/main" id="{51BBEA4F-3C30-1041-A877-C36D3C9D38E9}"/>
              </a:ext>
            </a:extLst>
          </p:cNvPr>
          <p:cNvPicPr>
            <a:picLocks noChangeAspect="1"/>
          </p:cNvPicPr>
          <p:nvPr/>
        </p:nvPicPr>
        <p:blipFill>
          <a:blip r:embed="rId8"/>
          <a:stretch>
            <a:fillRect/>
          </a:stretch>
        </p:blipFill>
        <p:spPr>
          <a:xfrm>
            <a:off x="8437959" y="449732"/>
            <a:ext cx="2212095" cy="1148263"/>
          </a:xfrm>
          <a:prstGeom prst="rect">
            <a:avLst/>
          </a:prstGeom>
        </p:spPr>
      </p:pic>
      <p:sp>
        <p:nvSpPr>
          <p:cNvPr id="13" name="Titre 1">
            <a:extLst>
              <a:ext uri="{FF2B5EF4-FFF2-40B4-BE49-F238E27FC236}">
                <a16:creationId xmlns:a16="http://schemas.microsoft.com/office/drawing/2014/main" id="{E72EEDE2-197F-D34A-AC51-BA9D94A71E84}"/>
              </a:ext>
            </a:extLst>
          </p:cNvPr>
          <p:cNvSpPr txBox="1">
            <a:spLocks/>
          </p:cNvSpPr>
          <p:nvPr/>
        </p:nvSpPr>
        <p:spPr>
          <a:xfrm>
            <a:off x="764668" y="2300182"/>
            <a:ext cx="10512932" cy="11252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zh-CN" sz="3600" b="1" dirty="0">
                <a:solidFill>
                  <a:schemeClr val="accent5">
                    <a:lumMod val="50000"/>
                  </a:schemeClr>
                </a:solidFill>
                <a:latin typeface="Times New Roman" panose="02020603050405020304" pitchFamily="18" charset="0"/>
                <a:cs typeface="Times New Roman" panose="02020603050405020304" pitchFamily="18" charset="0"/>
              </a:rPr>
              <a:t>Collaboration on luminosity and injection related beam loss monitoring at </a:t>
            </a:r>
            <a:r>
              <a:rPr lang="en-US" altLang="zh-CN" sz="3600" b="1" dirty="0" err="1">
                <a:solidFill>
                  <a:schemeClr val="accent5">
                    <a:lumMod val="50000"/>
                  </a:schemeClr>
                </a:solidFill>
                <a:latin typeface="Times New Roman" panose="02020603050405020304" pitchFamily="18" charset="0"/>
                <a:cs typeface="Times New Roman" panose="02020603050405020304" pitchFamily="18" charset="0"/>
              </a:rPr>
              <a:t>SuperKEKB</a:t>
            </a:r>
            <a:r>
              <a:rPr lang="en-US" altLang="zh-CN" sz="3600" b="1" dirty="0">
                <a:solidFill>
                  <a:schemeClr val="accent5">
                    <a:lumMod val="50000"/>
                  </a:schemeClr>
                </a:solidFill>
                <a:latin typeface="Times New Roman" panose="02020603050405020304" pitchFamily="18" charset="0"/>
                <a:cs typeface="Times New Roman" panose="02020603050405020304" pitchFamily="18" charset="0"/>
              </a:rPr>
              <a:t> and beyond</a:t>
            </a:r>
            <a:endParaRPr lang="fr-FR" sz="36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8" name="ZoneTexte 5">
            <a:extLst>
              <a:ext uri="{FF2B5EF4-FFF2-40B4-BE49-F238E27FC236}">
                <a16:creationId xmlns:a16="http://schemas.microsoft.com/office/drawing/2014/main" id="{A8E636CD-57BF-B34D-9B49-F4E7B5F3504A}"/>
              </a:ext>
            </a:extLst>
          </p:cNvPr>
          <p:cNvSpPr txBox="1"/>
          <p:nvPr/>
        </p:nvSpPr>
        <p:spPr>
          <a:xfrm>
            <a:off x="1185730" y="3852111"/>
            <a:ext cx="10843710" cy="1015663"/>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Philip Bambade, </a:t>
            </a:r>
            <a:r>
              <a:rPr lang="en-US" altLang="zh-CN" sz="2000" dirty="0" err="1"/>
              <a:t>Sandry</a:t>
            </a:r>
            <a:r>
              <a:rPr lang="en-US" altLang="zh-CN" sz="2000" dirty="0"/>
              <a:t> </a:t>
            </a:r>
            <a:r>
              <a:rPr lang="en-US" altLang="zh-CN" sz="2000" dirty="0" err="1"/>
              <a:t>Wallon</a:t>
            </a:r>
            <a:r>
              <a:rPr lang="en-US" altLang="zh-CN" sz="2000" dirty="0"/>
              <a:t>                                                   </a:t>
            </a:r>
            <a:r>
              <a:rPr lang="en-US" altLang="zh-CN" sz="2000" dirty="0" err="1"/>
              <a:t>IJCLab</a:t>
            </a:r>
            <a:r>
              <a:rPr lang="en-US" altLang="zh-CN" sz="2000" dirty="0"/>
              <a:t> – </a:t>
            </a:r>
            <a:r>
              <a:rPr lang="en-US" altLang="zh-CN" sz="2000" dirty="0" err="1"/>
              <a:t>Orsay</a:t>
            </a:r>
            <a:endParaRPr lang="en-US" altLang="zh-CN" sz="2000" dirty="0"/>
          </a:p>
          <a:p>
            <a:pPr marL="342900" indent="-342900">
              <a:buFont typeface="Arial" panose="020B0604020202020204" pitchFamily="34" charset="0"/>
              <a:buChar char="•"/>
            </a:pPr>
            <a:r>
              <a:rPr lang="en-US" altLang="zh-CN" sz="2000" dirty="0" err="1"/>
              <a:t>Meng</a:t>
            </a:r>
            <a:r>
              <a:rPr lang="en-US" altLang="zh-CN" sz="2000" dirty="0"/>
              <a:t> Li                                                                                             </a:t>
            </a:r>
            <a:r>
              <a:rPr lang="en-US" altLang="zh-CN" sz="2000" dirty="0" err="1"/>
              <a:t>IJCLab</a:t>
            </a:r>
            <a:r>
              <a:rPr lang="en-US" altLang="zh-CN" sz="2000" dirty="0"/>
              <a:t> – </a:t>
            </a:r>
            <a:r>
              <a:rPr lang="en-US" altLang="zh-CN" sz="2000" dirty="0" err="1"/>
              <a:t>Orsay</a:t>
            </a:r>
            <a:r>
              <a:rPr lang="en-US" altLang="zh-CN" sz="2000" dirty="0"/>
              <a:t> and IHEP – Beijing</a:t>
            </a:r>
          </a:p>
          <a:p>
            <a:pPr marL="342900" indent="-342900">
              <a:buFont typeface="Arial" panose="020B0604020202020204" pitchFamily="34" charset="0"/>
              <a:buChar char="•"/>
            </a:pPr>
            <a:r>
              <a:rPr lang="en-US" altLang="zh-CN" sz="2000" dirty="0"/>
              <a:t>Dou Wang, </a:t>
            </a:r>
            <a:r>
              <a:rPr lang="en-US" altLang="zh-CN" sz="2000" dirty="0" err="1"/>
              <a:t>Jie</a:t>
            </a:r>
            <a:r>
              <a:rPr lang="en-US" altLang="zh-CN" sz="2000" dirty="0"/>
              <a:t> Gao, Sha Bai, </a:t>
            </a:r>
            <a:r>
              <a:rPr lang="en-US" altLang="zh-CN" sz="2000" dirty="0" err="1"/>
              <a:t>Yiwei</a:t>
            </a:r>
            <a:r>
              <a:rPr lang="en-US" altLang="zh-CN" sz="2000" dirty="0"/>
              <a:t> Yang, </a:t>
            </a:r>
            <a:r>
              <a:rPr lang="en-US" altLang="zh-CN" sz="2000" dirty="0" err="1"/>
              <a:t>Haoju</a:t>
            </a:r>
            <a:r>
              <a:rPr lang="en-US" altLang="zh-CN" sz="2000" dirty="0"/>
              <a:t> Shi,                 IHEP – Beijing</a:t>
            </a:r>
          </a:p>
        </p:txBody>
      </p:sp>
      <p:sp>
        <p:nvSpPr>
          <p:cNvPr id="20" name="ZoneTexte 7">
            <a:extLst>
              <a:ext uri="{FF2B5EF4-FFF2-40B4-BE49-F238E27FC236}">
                <a16:creationId xmlns:a16="http://schemas.microsoft.com/office/drawing/2014/main" id="{006C0CD4-EBBE-2A40-8A5D-F059B701387E}"/>
              </a:ext>
            </a:extLst>
          </p:cNvPr>
          <p:cNvSpPr txBox="1"/>
          <p:nvPr/>
        </p:nvSpPr>
        <p:spPr>
          <a:xfrm>
            <a:off x="764668" y="5408205"/>
            <a:ext cx="10363200" cy="553998"/>
          </a:xfrm>
          <a:prstGeom prst="rect">
            <a:avLst/>
          </a:prstGeom>
          <a:noFill/>
        </p:spPr>
        <p:txBody>
          <a:bodyPr wrap="square" rtlCol="0">
            <a:spAutoFit/>
          </a:bodyPr>
          <a:lstStyle/>
          <a:p>
            <a:r>
              <a:rPr lang="en-US" sz="1500" b="1" dirty="0"/>
              <a:t>Acknowledgements</a:t>
            </a:r>
            <a:r>
              <a:rPr lang="en-US" sz="1500" dirty="0"/>
              <a:t>: Naoko Iida, Yoshihiro Funakoshi, </a:t>
            </a:r>
            <a:r>
              <a:rPr lang="en-US" sz="1500" dirty="0" err="1"/>
              <a:t>Yukiyoshi</a:t>
            </a:r>
            <a:r>
              <a:rPr lang="en-US" sz="1500" dirty="0"/>
              <a:t> Ohnishi, Hiroyuki Nakayama, Hiroshi </a:t>
            </a:r>
            <a:r>
              <a:rPr lang="en-US" sz="1500" dirty="0" err="1"/>
              <a:t>Kaji</a:t>
            </a:r>
            <a:r>
              <a:rPr lang="en-US" sz="1500" dirty="0"/>
              <a:t>, Kenta Uno, </a:t>
            </a:r>
            <a:r>
              <a:rPr lang="en-US" sz="1500" dirty="0" err="1"/>
              <a:t>Taichiro</a:t>
            </a:r>
            <a:r>
              <a:rPr lang="en-US" sz="1500" dirty="0"/>
              <a:t> Koga, </a:t>
            </a:r>
            <a:r>
              <a:rPr lang="en-US" sz="1500" dirty="0" err="1"/>
              <a:t>Sadaharu</a:t>
            </a:r>
            <a:r>
              <a:rPr lang="en-US" sz="1500" dirty="0"/>
              <a:t> Uehara (KEK – Tsukuba)</a:t>
            </a:r>
          </a:p>
        </p:txBody>
      </p:sp>
      <p:sp>
        <p:nvSpPr>
          <p:cNvPr id="22" name="文本框 21">
            <a:extLst>
              <a:ext uri="{FF2B5EF4-FFF2-40B4-BE49-F238E27FC236}">
                <a16:creationId xmlns:a16="http://schemas.microsoft.com/office/drawing/2014/main" id="{282C5A62-2E2A-6741-98B5-0E365E79BD58}"/>
              </a:ext>
            </a:extLst>
          </p:cNvPr>
          <p:cNvSpPr txBox="1"/>
          <p:nvPr/>
        </p:nvSpPr>
        <p:spPr>
          <a:xfrm>
            <a:off x="805308" y="6417991"/>
            <a:ext cx="10363200" cy="307777"/>
          </a:xfrm>
          <a:prstGeom prst="rect">
            <a:avLst/>
          </a:prstGeom>
          <a:noFill/>
        </p:spPr>
        <p:txBody>
          <a:bodyPr wrap="square">
            <a:spAutoFit/>
          </a:bodyPr>
          <a:lstStyle/>
          <a:p>
            <a:pPr algn="ctr"/>
            <a:r>
              <a:rPr lang="en-US" altLang="zh-CN" sz="1400" dirty="0">
                <a:latin typeface="Arial" panose="020B0604020202020204" pitchFamily="34" charset="0"/>
              </a:rPr>
              <a:t>FCPPN/L annual workshop</a:t>
            </a:r>
            <a:r>
              <a:rPr lang="en-US" altLang="zh-CN" sz="1400" dirty="0">
                <a:effectLst/>
                <a:latin typeface="Arial" panose="020B0604020202020204" pitchFamily="34" charset="0"/>
              </a:rPr>
              <a:t>                                                  </a:t>
            </a:r>
            <a:r>
              <a:rPr lang="en-US" altLang="zh-CN" sz="1400" dirty="0">
                <a:latin typeface="Arial" panose="020B0604020202020204" pitchFamily="34" charset="0"/>
              </a:rPr>
              <a:t>July 20-25, 2025                                                       Qingdao - China            </a:t>
            </a:r>
            <a:endParaRPr lang="en-US" altLang="zh-CN" sz="1400" dirty="0">
              <a:effectLst/>
            </a:endParaRPr>
          </a:p>
        </p:txBody>
      </p:sp>
      <p:sp>
        <p:nvSpPr>
          <p:cNvPr id="16" name="文本框 15">
            <a:extLst>
              <a:ext uri="{FF2B5EF4-FFF2-40B4-BE49-F238E27FC236}">
                <a16:creationId xmlns:a16="http://schemas.microsoft.com/office/drawing/2014/main" id="{5865555A-6F06-4D2B-A316-DB2F40C9373C}"/>
              </a:ext>
            </a:extLst>
          </p:cNvPr>
          <p:cNvSpPr txBox="1"/>
          <p:nvPr/>
        </p:nvSpPr>
        <p:spPr>
          <a:xfrm>
            <a:off x="1544320" y="4729386"/>
            <a:ext cx="3988463" cy="400110"/>
          </a:xfrm>
          <a:prstGeom prst="rect">
            <a:avLst/>
          </a:prstGeom>
          <a:noFill/>
        </p:spPr>
        <p:txBody>
          <a:bodyPr wrap="square">
            <a:spAutoFit/>
          </a:bodyPr>
          <a:lstStyle/>
          <a:p>
            <a:r>
              <a:rPr lang="en-US" altLang="zh-CN" sz="2000" dirty="0" err="1"/>
              <a:t>Yunyun</a:t>
            </a:r>
            <a:r>
              <a:rPr lang="en-US" altLang="zh-CN" sz="2000" dirty="0"/>
              <a:t> Fan,</a:t>
            </a:r>
            <a:r>
              <a:rPr lang="zh-CN" altLang="en-US" sz="2000" dirty="0"/>
              <a:t> </a:t>
            </a:r>
            <a:r>
              <a:rPr lang="en-US" altLang="zh-CN" sz="2000" dirty="0" err="1"/>
              <a:t>Xiyuan</a:t>
            </a:r>
            <a:r>
              <a:rPr lang="zh-CN" altLang="en-US" sz="2000" dirty="0"/>
              <a:t> </a:t>
            </a:r>
            <a:r>
              <a:rPr lang="en-US" altLang="zh-CN" sz="2000" dirty="0"/>
              <a:t>Zhang,… </a:t>
            </a:r>
            <a:endParaRPr lang="zh-SG" altLang="en-US" sz="2000" dirty="0"/>
          </a:p>
        </p:txBody>
      </p:sp>
    </p:spTree>
    <p:custDataLst>
      <p:tags r:id="rId1"/>
    </p:custDataLst>
    <p:extLst>
      <p:ext uri="{BB962C8B-B14F-4D97-AF65-F5344CB8AC3E}">
        <p14:creationId xmlns:p14="http://schemas.microsoft.com/office/powerpoint/2010/main" val="1006490254"/>
      </p:ext>
    </p:extLst>
  </p:cSld>
  <p:clrMapOvr>
    <a:masterClrMapping/>
  </p:clrMapOvr>
  <p:transition>
    <p:blind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p:cNvPicPr>
          <p:nvPr/>
        </p:nvPicPr>
        <p:blipFill>
          <a:blip r:embed="rId2" cstate="print"/>
          <a:srcRect/>
          <a:stretch>
            <a:fillRect/>
          </a:stretch>
        </p:blipFill>
        <p:spPr bwMode="auto">
          <a:xfrm>
            <a:off x="0" y="0"/>
            <a:ext cx="12192000" cy="6858000"/>
          </a:xfrm>
          <a:prstGeom prst="rect">
            <a:avLst/>
          </a:prstGeom>
          <a:noFill/>
        </p:spPr>
      </p:pic>
      <p:sp>
        <p:nvSpPr>
          <p:cNvPr id="3" name="TextBox 1"/>
          <p:cNvSpPr txBox="1"/>
          <p:nvPr/>
        </p:nvSpPr>
        <p:spPr>
          <a:xfrm>
            <a:off x="669923" y="771777"/>
            <a:ext cx="11522077" cy="2218556"/>
          </a:xfrm>
          <a:prstGeom prst="rect">
            <a:avLst/>
          </a:prstGeom>
          <a:noFill/>
        </p:spPr>
        <p:txBody>
          <a:bodyPr wrap="square" lIns="0" tIns="0" rIns="0" bIns="0" rtlCol="0">
            <a:spAutoFit/>
          </a:bodyPr>
          <a:lstStyle/>
          <a:p>
            <a:pPr>
              <a:lnSpc>
                <a:spcPts val="1717"/>
              </a:lnSpc>
              <a:spcBef>
                <a:spcPts val="1888"/>
              </a:spcBef>
            </a:pPr>
            <a:r>
              <a:rPr sz="1800" b="0" i="0" dirty="0">
                <a:solidFill>
                  <a:srgbClr val="FF0000"/>
                </a:solidFill>
                <a:latin typeface="Wingdings"/>
                <a:cs typeface="Wingdings"/>
              </a:rPr>
              <a:t>p</a:t>
            </a:r>
            <a:r>
              <a:rPr sz="1800" b="0" i="0" dirty="0">
                <a:solidFill>
                  <a:srgbClr val="FF0000"/>
                </a:solidFill>
                <a:latin typeface="Arial"/>
                <a:cs typeface="Arial"/>
              </a:rPr>
              <a:t> </a:t>
            </a:r>
            <a:r>
              <a:rPr sz="1800" b="1" i="0" dirty="0">
                <a:solidFill>
                  <a:srgbClr val="FF0000"/>
                </a:solidFill>
                <a:latin typeface="DengXian"/>
                <a:cs typeface="DengXian"/>
              </a:rPr>
              <a:t>Tuning</a:t>
            </a:r>
            <a:r>
              <a:rPr sz="1800" b="1" i="0" dirty="0">
                <a:solidFill>
                  <a:srgbClr val="FF0000"/>
                </a:solidFill>
                <a:latin typeface="Arial"/>
                <a:cs typeface="Arial"/>
              </a:rPr>
              <a:t> </a:t>
            </a:r>
            <a:r>
              <a:rPr sz="1800" b="1" i="0" dirty="0">
                <a:solidFill>
                  <a:srgbClr val="FF0000"/>
                </a:solidFill>
                <a:latin typeface="DengXian"/>
                <a:cs typeface="DengXian"/>
              </a:rPr>
              <a:t>the</a:t>
            </a:r>
            <a:r>
              <a:rPr sz="1800" b="1" i="0" dirty="0">
                <a:solidFill>
                  <a:srgbClr val="FF0000"/>
                </a:solidFill>
                <a:latin typeface="Arial"/>
                <a:cs typeface="Arial"/>
              </a:rPr>
              <a:t> </a:t>
            </a:r>
            <a:r>
              <a:rPr sz="1800" b="1" i="0" dirty="0">
                <a:solidFill>
                  <a:srgbClr val="FF0000"/>
                </a:solidFill>
                <a:latin typeface="DengXian"/>
                <a:cs typeface="DengXian"/>
              </a:rPr>
              <a:t>collimator</a:t>
            </a:r>
            <a:r>
              <a:rPr sz="1800" b="1" i="0" dirty="0">
                <a:solidFill>
                  <a:srgbClr val="FF0000"/>
                </a:solidFill>
                <a:latin typeface="Arial"/>
                <a:cs typeface="Arial"/>
              </a:rPr>
              <a:t> </a:t>
            </a:r>
            <a:r>
              <a:rPr sz="1800" b="1" i="0" dirty="0">
                <a:solidFill>
                  <a:srgbClr val="FF0000"/>
                </a:solidFill>
                <a:latin typeface="DengXian"/>
                <a:cs typeface="DengXian"/>
              </a:rPr>
              <a:t>D01V1</a:t>
            </a:r>
            <a:r>
              <a:rPr sz="1800" b="1" i="0" dirty="0">
                <a:solidFill>
                  <a:srgbClr val="FF0000"/>
                </a:solidFill>
                <a:latin typeface="Arial"/>
                <a:cs typeface="Arial"/>
              </a:rPr>
              <a:t> </a:t>
            </a:r>
            <a:r>
              <a:rPr sz="1800" b="1" i="0" dirty="0">
                <a:solidFill>
                  <a:srgbClr val="FF0000"/>
                </a:solidFill>
                <a:latin typeface="DengXian"/>
                <a:cs typeface="DengXian"/>
              </a:rPr>
              <a:t>and</a:t>
            </a:r>
            <a:r>
              <a:rPr sz="1800" b="1" i="0" dirty="0">
                <a:solidFill>
                  <a:srgbClr val="FF0000"/>
                </a:solidFill>
                <a:latin typeface="Arial"/>
                <a:cs typeface="Arial"/>
              </a:rPr>
              <a:t> </a:t>
            </a:r>
            <a:r>
              <a:rPr sz="1800" b="1" i="0" dirty="0">
                <a:solidFill>
                  <a:srgbClr val="FF0000"/>
                </a:solidFill>
                <a:latin typeface="DengXian"/>
                <a:cs typeface="DengXian"/>
              </a:rPr>
              <a:t>recording</a:t>
            </a:r>
            <a:r>
              <a:rPr sz="1800" b="1" i="0" dirty="0">
                <a:solidFill>
                  <a:srgbClr val="FF0000"/>
                </a:solidFill>
                <a:latin typeface="Arial"/>
                <a:cs typeface="Arial"/>
              </a:rPr>
              <a:t> </a:t>
            </a:r>
            <a:r>
              <a:rPr sz="1800" b="1" i="0" dirty="0">
                <a:solidFill>
                  <a:srgbClr val="FF0000"/>
                </a:solidFill>
                <a:latin typeface="DengXian"/>
                <a:cs typeface="DengXian"/>
              </a:rPr>
              <a:t>the</a:t>
            </a:r>
            <a:r>
              <a:rPr sz="1800" b="1" i="0" dirty="0">
                <a:solidFill>
                  <a:srgbClr val="FF0000"/>
                </a:solidFill>
                <a:latin typeface="Arial"/>
                <a:cs typeface="Arial"/>
              </a:rPr>
              <a:t> </a:t>
            </a:r>
            <a:r>
              <a:rPr sz="1800" b="1" i="0" dirty="0">
                <a:solidFill>
                  <a:srgbClr val="FF0000"/>
                </a:solidFill>
                <a:latin typeface="DengXian"/>
                <a:cs typeface="DengXian"/>
              </a:rPr>
              <a:t>injection</a:t>
            </a:r>
            <a:r>
              <a:rPr sz="1800" b="1" i="0" dirty="0">
                <a:solidFill>
                  <a:srgbClr val="FF0000"/>
                </a:solidFill>
                <a:latin typeface="Arial"/>
                <a:cs typeface="Arial"/>
              </a:rPr>
              <a:t> </a:t>
            </a:r>
            <a:r>
              <a:rPr sz="1800" b="1" i="0" dirty="0">
                <a:solidFill>
                  <a:srgbClr val="FF0000"/>
                </a:solidFill>
                <a:latin typeface="DengXian"/>
                <a:cs typeface="DengXian"/>
              </a:rPr>
              <a:t>related</a:t>
            </a:r>
            <a:r>
              <a:rPr sz="1800" b="1" i="0" dirty="0">
                <a:solidFill>
                  <a:srgbClr val="FF0000"/>
                </a:solidFill>
                <a:latin typeface="Arial"/>
                <a:cs typeface="Arial"/>
              </a:rPr>
              <a:t> </a:t>
            </a:r>
            <a:r>
              <a:rPr sz="1800" b="1" i="0" dirty="0">
                <a:solidFill>
                  <a:srgbClr val="FF0000"/>
                </a:solidFill>
                <a:latin typeface="DengXian"/>
                <a:cs typeface="DengXian"/>
              </a:rPr>
              <a:t>beam</a:t>
            </a:r>
            <a:r>
              <a:rPr sz="1800" b="1" i="0" dirty="0">
                <a:solidFill>
                  <a:srgbClr val="FF0000"/>
                </a:solidFill>
                <a:latin typeface="Arial"/>
                <a:cs typeface="Arial"/>
              </a:rPr>
              <a:t> </a:t>
            </a:r>
            <a:r>
              <a:rPr sz="1800" b="1" i="0" dirty="0">
                <a:solidFill>
                  <a:srgbClr val="FF0000"/>
                </a:solidFill>
                <a:latin typeface="DengXian"/>
                <a:cs typeface="DengXian"/>
              </a:rPr>
              <a:t>loss</a:t>
            </a:r>
            <a:r>
              <a:rPr sz="1800" b="1" i="0" dirty="0">
                <a:solidFill>
                  <a:srgbClr val="FF0000"/>
                </a:solidFill>
                <a:latin typeface="Arial"/>
                <a:cs typeface="Arial"/>
              </a:rPr>
              <a:t> </a:t>
            </a:r>
            <a:r>
              <a:rPr sz="1800" b="1" i="0" dirty="0">
                <a:solidFill>
                  <a:srgbClr val="FF0000"/>
                </a:solidFill>
                <a:latin typeface="DengXian"/>
                <a:cs typeface="DengXian"/>
              </a:rPr>
              <a:t>and</a:t>
            </a:r>
            <a:r>
              <a:rPr sz="1800" b="1" i="0" dirty="0">
                <a:solidFill>
                  <a:srgbClr val="FF0000"/>
                </a:solidFill>
                <a:latin typeface="Arial"/>
                <a:cs typeface="Arial"/>
              </a:rPr>
              <a:t> </a:t>
            </a:r>
            <a:r>
              <a:rPr sz="1800" b="1" i="0" dirty="0">
                <a:solidFill>
                  <a:srgbClr val="FF0000"/>
                </a:solidFill>
                <a:latin typeface="DengXian"/>
                <a:cs typeface="DengXian"/>
              </a:rPr>
              <a:t>background</a:t>
            </a:r>
          </a:p>
          <a:p>
            <a:pPr marL="301244">
              <a:lnSpc>
                <a:spcPts val="2547"/>
              </a:lnSpc>
              <a:spcBef>
                <a:spcPts val="0"/>
              </a:spcBef>
            </a:pPr>
            <a:r>
              <a:rPr sz="1600" b="0" i="0" dirty="0">
                <a:solidFill>
                  <a:srgbClr val="000000"/>
                </a:solidFill>
                <a:latin typeface="Times"/>
                <a:cs typeface="Times"/>
              </a:rPr>
              <a:t>Take</a:t>
            </a:r>
            <a:r>
              <a:rPr sz="1600" b="0" i="0" dirty="0">
                <a:solidFill>
                  <a:srgbClr val="000000"/>
                </a:solidFill>
                <a:latin typeface="Arial"/>
                <a:cs typeface="Arial"/>
              </a:rPr>
              <a:t> </a:t>
            </a:r>
            <a:r>
              <a:rPr sz="1600" b="0" i="0" dirty="0">
                <a:solidFill>
                  <a:srgbClr val="000000"/>
                </a:solidFill>
                <a:latin typeface="Times"/>
                <a:cs typeface="Times"/>
              </a:rPr>
              <a:t>data</a:t>
            </a:r>
            <a:r>
              <a:rPr sz="1600" b="0" i="0" dirty="0">
                <a:solidFill>
                  <a:srgbClr val="000000"/>
                </a:solidFill>
                <a:latin typeface="Arial"/>
                <a:cs typeface="Arial"/>
              </a:rPr>
              <a:t> </a:t>
            </a:r>
            <a:r>
              <a:rPr sz="1600" b="0" i="0" dirty="0">
                <a:solidFill>
                  <a:srgbClr val="000000"/>
                </a:solidFill>
                <a:latin typeface="Times"/>
                <a:cs typeface="Times"/>
              </a:rPr>
              <a:t>with</a:t>
            </a:r>
            <a:r>
              <a:rPr sz="1600" b="0" i="0" dirty="0">
                <a:solidFill>
                  <a:srgbClr val="000000"/>
                </a:solidFill>
                <a:latin typeface="Arial"/>
                <a:cs typeface="Arial"/>
              </a:rPr>
              <a:t> </a:t>
            </a:r>
            <a:r>
              <a:rPr sz="1600" b="0" i="0" dirty="0">
                <a:solidFill>
                  <a:srgbClr val="000000"/>
                </a:solidFill>
                <a:latin typeface="Times"/>
                <a:cs typeface="Times"/>
              </a:rPr>
              <a:t>collimator</a:t>
            </a:r>
            <a:r>
              <a:rPr sz="1600" b="0" i="0" dirty="0">
                <a:solidFill>
                  <a:srgbClr val="000000"/>
                </a:solidFill>
                <a:latin typeface="Arial"/>
                <a:cs typeface="Arial"/>
              </a:rPr>
              <a:t> </a:t>
            </a:r>
            <a:r>
              <a:rPr sz="1600" b="0" i="0" dirty="0">
                <a:solidFill>
                  <a:srgbClr val="000000"/>
                </a:solidFill>
                <a:latin typeface="Times"/>
                <a:cs typeface="Times"/>
              </a:rPr>
              <a:t>D01V1</a:t>
            </a:r>
            <a:r>
              <a:rPr sz="1600" b="0" i="0" dirty="0">
                <a:solidFill>
                  <a:srgbClr val="000000"/>
                </a:solidFill>
                <a:latin typeface="Arial"/>
                <a:cs typeface="Arial"/>
              </a:rPr>
              <a:t> </a:t>
            </a:r>
            <a:r>
              <a:rPr sz="1600" b="0" i="0" dirty="0">
                <a:solidFill>
                  <a:srgbClr val="000000"/>
                </a:solidFill>
                <a:latin typeface="Times"/>
                <a:cs typeface="Times"/>
              </a:rPr>
              <a:t>position:</a:t>
            </a:r>
            <a:r>
              <a:rPr sz="1600" b="0" i="0" dirty="0">
                <a:solidFill>
                  <a:srgbClr val="000000"/>
                </a:solidFill>
                <a:latin typeface="Arial"/>
                <a:cs typeface="Arial"/>
              </a:rPr>
              <a:t> </a:t>
            </a:r>
            <a:r>
              <a:rPr sz="1600" b="0" i="0" dirty="0">
                <a:solidFill>
                  <a:srgbClr val="7030A0"/>
                </a:solidFill>
                <a:latin typeface="Times"/>
                <a:cs typeface="Times"/>
              </a:rPr>
              <a:t>original,</a:t>
            </a:r>
            <a:r>
              <a:rPr sz="1600" b="0" i="0" dirty="0">
                <a:solidFill>
                  <a:srgbClr val="7030A0"/>
                </a:solidFill>
                <a:latin typeface="Arial"/>
                <a:cs typeface="Arial"/>
              </a:rPr>
              <a:t> </a:t>
            </a:r>
            <a:r>
              <a:rPr lang="zh-SG" altLang="en-US" sz="1600" b="0" i="0" dirty="0">
                <a:solidFill>
                  <a:srgbClr val="7030A0"/>
                </a:solidFill>
                <a:latin typeface="Times"/>
                <a:cs typeface="Times"/>
                <a:sym typeface="Symbol" panose="05050102010706020507" pitchFamily="18" charset="2"/>
              </a:rPr>
              <a:t></a:t>
            </a:r>
            <a:r>
              <a:rPr sz="1600" b="0" i="0" dirty="0">
                <a:solidFill>
                  <a:srgbClr val="7030A0"/>
                </a:solidFill>
                <a:latin typeface="Times"/>
                <a:cs typeface="Times"/>
              </a:rPr>
              <a:t>100um,</a:t>
            </a:r>
            <a:r>
              <a:rPr sz="1600" b="0" i="0" dirty="0">
                <a:solidFill>
                  <a:srgbClr val="7030A0"/>
                </a:solidFill>
                <a:latin typeface="Arial"/>
                <a:cs typeface="Arial"/>
              </a:rPr>
              <a:t> </a:t>
            </a:r>
            <a:r>
              <a:rPr lang="zh-SG" altLang="en-US" sz="1600" b="0" i="0" dirty="0">
                <a:solidFill>
                  <a:srgbClr val="7030A0"/>
                </a:solidFill>
                <a:latin typeface="Times"/>
                <a:cs typeface="Times"/>
                <a:sym typeface="Symbol" panose="05050102010706020507" pitchFamily="18" charset="2"/>
              </a:rPr>
              <a:t></a:t>
            </a:r>
            <a:r>
              <a:rPr sz="1600" b="0" i="0" dirty="0">
                <a:solidFill>
                  <a:srgbClr val="7030A0"/>
                </a:solidFill>
                <a:latin typeface="Times"/>
                <a:cs typeface="Times"/>
              </a:rPr>
              <a:t>200um</a:t>
            </a:r>
            <a:r>
              <a:rPr sz="1600" b="0" i="0" dirty="0">
                <a:solidFill>
                  <a:srgbClr val="7030A0"/>
                </a:solidFill>
                <a:latin typeface="Arial"/>
                <a:cs typeface="Arial"/>
              </a:rPr>
              <a:t> </a:t>
            </a:r>
            <a:r>
              <a:rPr sz="1600" b="0" i="0" dirty="0">
                <a:solidFill>
                  <a:srgbClr val="000000"/>
                </a:solidFill>
                <a:latin typeface="Times"/>
                <a:cs typeface="Times"/>
              </a:rPr>
              <a:t>under</a:t>
            </a:r>
            <a:r>
              <a:rPr sz="1600" b="0" i="0" dirty="0">
                <a:solidFill>
                  <a:srgbClr val="000000"/>
                </a:solidFill>
                <a:latin typeface="Arial"/>
                <a:cs typeface="Arial"/>
              </a:rPr>
              <a:t> </a:t>
            </a:r>
            <a:r>
              <a:rPr sz="1600" b="0" i="0" dirty="0">
                <a:solidFill>
                  <a:srgbClr val="000000"/>
                </a:solidFill>
                <a:latin typeface="Times"/>
                <a:cs typeface="Times"/>
              </a:rPr>
              <a:t>two</a:t>
            </a:r>
            <a:r>
              <a:rPr sz="1600" b="0" i="0" dirty="0">
                <a:solidFill>
                  <a:srgbClr val="000000"/>
                </a:solidFill>
                <a:latin typeface="Arial"/>
                <a:cs typeface="Arial"/>
              </a:rPr>
              <a:t> </a:t>
            </a:r>
            <a:r>
              <a:rPr sz="1600" b="0" i="0" dirty="0">
                <a:solidFill>
                  <a:srgbClr val="000000"/>
                </a:solidFill>
                <a:latin typeface="Times"/>
                <a:cs typeface="Times"/>
              </a:rPr>
              <a:t>different</a:t>
            </a:r>
            <a:r>
              <a:rPr sz="1600" b="0" i="0" dirty="0">
                <a:solidFill>
                  <a:srgbClr val="000000"/>
                </a:solidFill>
                <a:latin typeface="Arial"/>
                <a:cs typeface="Arial"/>
              </a:rPr>
              <a:t> </a:t>
            </a:r>
            <a:r>
              <a:rPr sz="1600" b="0" i="0" dirty="0">
                <a:solidFill>
                  <a:srgbClr val="000000"/>
                </a:solidFill>
                <a:latin typeface="Times"/>
                <a:cs typeface="Times"/>
              </a:rPr>
              <a:t>beam</a:t>
            </a:r>
            <a:r>
              <a:rPr sz="1600" b="0" i="0" dirty="0">
                <a:solidFill>
                  <a:srgbClr val="000000"/>
                </a:solidFill>
                <a:latin typeface="Arial"/>
                <a:cs typeface="Arial"/>
              </a:rPr>
              <a:t> </a:t>
            </a:r>
            <a:r>
              <a:rPr sz="1600" b="0" i="0" dirty="0">
                <a:solidFill>
                  <a:srgbClr val="000000"/>
                </a:solidFill>
                <a:latin typeface="Times"/>
                <a:cs typeface="Times"/>
              </a:rPr>
              <a:t>current</a:t>
            </a:r>
            <a:r>
              <a:rPr sz="1600" b="0" i="0" dirty="0">
                <a:solidFill>
                  <a:srgbClr val="000000"/>
                </a:solidFill>
                <a:latin typeface="Arial"/>
                <a:cs typeface="Arial"/>
              </a:rPr>
              <a:t> </a:t>
            </a:r>
            <a:r>
              <a:rPr sz="1600" b="0" i="0" dirty="0">
                <a:solidFill>
                  <a:srgbClr val="000000"/>
                </a:solidFill>
                <a:latin typeface="Times"/>
                <a:cs typeface="Times"/>
              </a:rPr>
              <a:t>cases</a:t>
            </a:r>
          </a:p>
          <a:p>
            <a:pPr marL="304800">
              <a:lnSpc>
                <a:spcPts val="2184"/>
              </a:lnSpc>
              <a:spcBef>
                <a:spcPts val="0"/>
              </a:spcBef>
            </a:pP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7030A0"/>
                </a:solidFill>
                <a:latin typeface="Times"/>
                <a:cs typeface="Times"/>
              </a:rPr>
              <a:t>LER:240mA, HER:192mA, 393 bunches</a:t>
            </a:r>
            <a:r>
              <a:rPr sz="1600" b="0" i="0" dirty="0">
                <a:solidFill>
                  <a:srgbClr val="7030A0"/>
                </a:solidFill>
                <a:latin typeface="Arial"/>
                <a:cs typeface="Arial"/>
              </a:rPr>
              <a:t> </a:t>
            </a:r>
            <a:r>
              <a:rPr sz="1600" b="0" i="0" dirty="0">
                <a:solidFill>
                  <a:srgbClr val="000000"/>
                </a:solidFill>
                <a:latin typeface="Times"/>
                <a:cs typeface="Times"/>
              </a:rPr>
              <a:t>(corresponds to 1.4A and 1.1A with 2346 bunches)</a:t>
            </a:r>
            <a:r>
              <a:rPr sz="1600" b="0" i="0" dirty="0">
                <a:solidFill>
                  <a:srgbClr val="000000"/>
                </a:solidFill>
                <a:latin typeface="Arial"/>
                <a:cs typeface="Arial"/>
              </a:rPr>
              <a:t> </a:t>
            </a:r>
            <a:r>
              <a:rPr sz="1600" b="0" i="0" dirty="0">
                <a:solidFill>
                  <a:srgbClr val="000000"/>
                </a:solidFill>
                <a:latin typeface="Times"/>
                <a:cs typeface="Times"/>
              </a:rPr>
              <a:t>-&gt;</a:t>
            </a:r>
            <a:r>
              <a:rPr sz="1600" b="0" i="0" dirty="0">
                <a:solidFill>
                  <a:srgbClr val="C55A11"/>
                </a:solidFill>
                <a:latin typeface="Times"/>
                <a:cs typeface="Times"/>
              </a:rPr>
              <a:t>current best operation condition</a:t>
            </a:r>
          </a:p>
          <a:p>
            <a:pPr marL="304800">
              <a:lnSpc>
                <a:spcPts val="1896"/>
              </a:lnSpc>
              <a:spcBef>
                <a:spcPts val="0"/>
              </a:spcBef>
            </a:pP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7030A0"/>
                </a:solidFill>
                <a:latin typeface="Times"/>
                <a:cs typeface="Times"/>
              </a:rPr>
              <a:t>LER:290mA, HER:230mA, 393 bunches</a:t>
            </a:r>
            <a:r>
              <a:rPr sz="1600" b="0" i="0" dirty="0">
                <a:solidFill>
                  <a:srgbClr val="7030A0"/>
                </a:solidFill>
                <a:latin typeface="Arial"/>
                <a:cs typeface="Arial"/>
              </a:rPr>
              <a:t> </a:t>
            </a:r>
            <a:r>
              <a:rPr sz="1600" b="0" i="0" dirty="0">
                <a:solidFill>
                  <a:srgbClr val="000000"/>
                </a:solidFill>
                <a:latin typeface="Times"/>
                <a:cs typeface="Times"/>
              </a:rPr>
              <a:t>(corresponds to 1.7A and 1.4A with 2346 bunches)-&gt;</a:t>
            </a:r>
            <a:r>
              <a:rPr sz="1600" b="0" i="0" dirty="0">
                <a:solidFill>
                  <a:srgbClr val="000000"/>
                </a:solidFill>
                <a:latin typeface="Arial"/>
                <a:cs typeface="Arial"/>
              </a:rPr>
              <a:t> </a:t>
            </a:r>
            <a:r>
              <a:rPr sz="1600" b="0" i="0" dirty="0">
                <a:solidFill>
                  <a:srgbClr val="C55A11"/>
                </a:solidFill>
                <a:latin typeface="Times"/>
                <a:cs typeface="Times"/>
              </a:rPr>
              <a:t>a little future</a:t>
            </a:r>
          </a:p>
          <a:p>
            <a:pPr>
              <a:lnSpc>
                <a:spcPts val="2973"/>
              </a:lnSpc>
              <a:spcBef>
                <a:spcPts val="0"/>
              </a:spcBef>
            </a:pPr>
            <a:r>
              <a:rPr sz="1800" b="0" i="0" dirty="0">
                <a:solidFill>
                  <a:srgbClr val="FF0000"/>
                </a:solidFill>
                <a:latin typeface="Wingdings"/>
                <a:cs typeface="Wingdings"/>
              </a:rPr>
              <a:t>p</a:t>
            </a:r>
            <a:r>
              <a:rPr sz="1800" b="0" i="0" dirty="0">
                <a:solidFill>
                  <a:srgbClr val="FF0000"/>
                </a:solidFill>
                <a:latin typeface="Arial"/>
                <a:cs typeface="Arial"/>
              </a:rPr>
              <a:t> </a:t>
            </a:r>
            <a:r>
              <a:rPr sz="1800" b="1" i="0" dirty="0">
                <a:solidFill>
                  <a:srgbClr val="000000"/>
                </a:solidFill>
                <a:latin typeface="DengXian"/>
                <a:cs typeface="DengXian"/>
              </a:rPr>
              <a:t>Data</a:t>
            </a:r>
            <a:r>
              <a:rPr sz="1800" b="1" i="0" dirty="0">
                <a:solidFill>
                  <a:srgbClr val="000000"/>
                </a:solidFill>
                <a:latin typeface="Arial"/>
                <a:cs typeface="Arial"/>
              </a:rPr>
              <a:t> </a:t>
            </a:r>
            <a:r>
              <a:rPr sz="1800" b="1" i="0" dirty="0">
                <a:solidFill>
                  <a:srgbClr val="000000"/>
                </a:solidFill>
                <a:latin typeface="DengXian"/>
                <a:cs typeface="DengXian"/>
              </a:rPr>
              <a:t>recording</a:t>
            </a:r>
          </a:p>
          <a:p>
            <a:pPr marL="254000">
              <a:lnSpc>
                <a:spcPts val="2237"/>
              </a:lnSpc>
              <a:spcBef>
                <a:spcPts val="0"/>
              </a:spcBef>
            </a:pP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70C0"/>
                </a:solidFill>
                <a:latin typeface="Times"/>
                <a:cs typeface="Times"/>
              </a:rPr>
              <a:t>injection</a:t>
            </a:r>
            <a:r>
              <a:rPr sz="1600" b="0" i="0" dirty="0">
                <a:solidFill>
                  <a:srgbClr val="0070C0"/>
                </a:solidFill>
                <a:latin typeface="Arial"/>
                <a:cs typeface="Arial"/>
              </a:rPr>
              <a:t> </a:t>
            </a:r>
            <a:r>
              <a:rPr sz="1600" b="0" i="0" dirty="0">
                <a:solidFill>
                  <a:srgbClr val="0070C0"/>
                </a:solidFill>
                <a:latin typeface="Times"/>
                <a:cs typeface="Times"/>
              </a:rPr>
              <a:t>efficiency</a:t>
            </a:r>
            <a:r>
              <a:rPr sz="1600" b="0" i="0" dirty="0">
                <a:solidFill>
                  <a:srgbClr val="0070C0"/>
                </a:solidFill>
                <a:latin typeface="Arial"/>
                <a:cs typeface="Arial"/>
              </a:rPr>
              <a:t> </a:t>
            </a: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0000"/>
                </a:solidFill>
                <a:latin typeface="Times"/>
                <a:cs typeface="Times"/>
              </a:rPr>
              <a:t>TbT</a:t>
            </a:r>
            <a:r>
              <a:rPr sz="1600" b="0" i="0" dirty="0">
                <a:solidFill>
                  <a:srgbClr val="000000"/>
                </a:solidFill>
                <a:latin typeface="Arial"/>
                <a:cs typeface="Arial"/>
              </a:rPr>
              <a:t> </a:t>
            </a:r>
            <a:r>
              <a:rPr sz="1600" b="0" i="0" dirty="0">
                <a:solidFill>
                  <a:srgbClr val="000000"/>
                </a:solidFill>
                <a:latin typeface="Times"/>
                <a:cs typeface="Times"/>
              </a:rPr>
              <a:t>monitor</a:t>
            </a:r>
          </a:p>
          <a:p>
            <a:pPr marL="254000">
              <a:lnSpc>
                <a:spcPts val="1894"/>
              </a:lnSpc>
              <a:spcBef>
                <a:spcPts val="0"/>
              </a:spcBef>
            </a:pP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70C0"/>
                </a:solidFill>
                <a:latin typeface="Times"/>
                <a:cs typeface="Times"/>
              </a:rPr>
              <a:t>beam</a:t>
            </a:r>
            <a:r>
              <a:rPr sz="1600" b="0" i="0" dirty="0">
                <a:solidFill>
                  <a:srgbClr val="0070C0"/>
                </a:solidFill>
                <a:latin typeface="Arial"/>
                <a:cs typeface="Arial"/>
              </a:rPr>
              <a:t> </a:t>
            </a:r>
            <a:r>
              <a:rPr sz="1600" b="0" i="0" dirty="0">
                <a:solidFill>
                  <a:srgbClr val="0070C0"/>
                </a:solidFill>
                <a:latin typeface="Times"/>
                <a:cs typeface="Times"/>
              </a:rPr>
              <a:t>loss</a:t>
            </a:r>
            <a:r>
              <a:rPr sz="1600" b="0" i="0" dirty="0">
                <a:solidFill>
                  <a:srgbClr val="0070C0"/>
                </a:solidFill>
                <a:latin typeface="Arial"/>
                <a:cs typeface="Arial"/>
              </a:rPr>
              <a:t> </a:t>
            </a:r>
            <a:r>
              <a:rPr sz="1600" b="0" i="0" dirty="0">
                <a:solidFill>
                  <a:srgbClr val="0070C0"/>
                </a:solidFill>
                <a:latin typeface="Times"/>
                <a:cs typeface="Times"/>
              </a:rPr>
              <a:t>pattern</a:t>
            </a:r>
            <a:r>
              <a:rPr sz="1600" b="0" i="0" dirty="0">
                <a:solidFill>
                  <a:srgbClr val="0070C0"/>
                </a:solidFill>
                <a:latin typeface="Arial"/>
                <a:cs typeface="Arial"/>
              </a:rPr>
              <a:t> </a:t>
            </a: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0000"/>
                </a:solidFill>
                <a:latin typeface="Times"/>
                <a:cs typeface="Times"/>
              </a:rPr>
              <a:t>CLAWS</a:t>
            </a:r>
            <a:r>
              <a:rPr sz="1600" b="0" i="0" dirty="0">
                <a:solidFill>
                  <a:srgbClr val="000000"/>
                </a:solidFill>
                <a:latin typeface="Arial"/>
                <a:cs typeface="Arial"/>
              </a:rPr>
              <a:t> </a:t>
            </a:r>
            <a:r>
              <a:rPr sz="1600" b="0" i="0" dirty="0">
                <a:solidFill>
                  <a:srgbClr val="000000"/>
                </a:solidFill>
                <a:latin typeface="Times"/>
                <a:cs typeface="Times"/>
              </a:rPr>
              <a:t>at</a:t>
            </a:r>
            <a:r>
              <a:rPr sz="1600" b="0" i="0" dirty="0">
                <a:solidFill>
                  <a:srgbClr val="000000"/>
                </a:solidFill>
                <a:latin typeface="Arial"/>
                <a:cs typeface="Arial"/>
              </a:rPr>
              <a:t> </a:t>
            </a:r>
            <a:r>
              <a:rPr sz="1600" b="0" i="0" dirty="0">
                <a:solidFill>
                  <a:srgbClr val="000000"/>
                </a:solidFill>
                <a:latin typeface="Times"/>
                <a:cs typeface="Times"/>
              </a:rPr>
              <a:t>D01V1;</a:t>
            </a:r>
            <a:r>
              <a:rPr sz="1600" b="0" i="0" dirty="0">
                <a:solidFill>
                  <a:srgbClr val="000000"/>
                </a:solidFill>
                <a:latin typeface="Arial"/>
                <a:cs typeface="Arial"/>
              </a:rPr>
              <a:t> </a:t>
            </a:r>
            <a:r>
              <a:rPr sz="1600" b="0" i="0" dirty="0">
                <a:solidFill>
                  <a:srgbClr val="000000"/>
                </a:solidFill>
                <a:latin typeface="Times"/>
                <a:cs typeface="Times"/>
              </a:rPr>
              <a:t>CsI</a:t>
            </a:r>
            <a:r>
              <a:rPr sz="1600" b="0" i="0" dirty="0">
                <a:solidFill>
                  <a:srgbClr val="000000"/>
                </a:solidFill>
                <a:latin typeface="Arial"/>
                <a:cs typeface="Arial"/>
              </a:rPr>
              <a:t> </a:t>
            </a:r>
            <a:r>
              <a:rPr sz="1600" b="0" i="0" dirty="0">
                <a:solidFill>
                  <a:srgbClr val="000000"/>
                </a:solidFill>
                <a:latin typeface="Times"/>
                <a:cs typeface="Times"/>
              </a:rPr>
              <a:t>scintillator</a:t>
            </a:r>
            <a:r>
              <a:rPr sz="1600" b="0" i="0" dirty="0">
                <a:solidFill>
                  <a:srgbClr val="000000"/>
                </a:solidFill>
                <a:latin typeface="Arial"/>
                <a:cs typeface="Arial"/>
              </a:rPr>
              <a:t> </a:t>
            </a:r>
            <a:r>
              <a:rPr sz="1600" b="0" i="0" dirty="0">
                <a:solidFill>
                  <a:srgbClr val="000000"/>
                </a:solidFill>
                <a:latin typeface="Times"/>
                <a:cs typeface="Times"/>
              </a:rPr>
              <a:t>+</a:t>
            </a:r>
            <a:r>
              <a:rPr sz="1600" b="0" i="0" dirty="0">
                <a:solidFill>
                  <a:srgbClr val="000000"/>
                </a:solidFill>
                <a:latin typeface="Arial"/>
                <a:cs typeface="Arial"/>
              </a:rPr>
              <a:t> </a:t>
            </a:r>
            <a:r>
              <a:rPr sz="1600" b="0" i="0" dirty="0">
                <a:solidFill>
                  <a:srgbClr val="000000"/>
                </a:solidFill>
                <a:latin typeface="Times"/>
                <a:cs typeface="Times"/>
              </a:rPr>
              <a:t>PMT&amp;</a:t>
            </a:r>
            <a:r>
              <a:rPr sz="1600" b="0" i="0" dirty="0">
                <a:solidFill>
                  <a:srgbClr val="000000"/>
                </a:solidFill>
                <a:latin typeface="Arial"/>
                <a:cs typeface="Arial"/>
              </a:rPr>
              <a:t> </a:t>
            </a:r>
            <a:r>
              <a:rPr sz="1600" b="0" i="0" dirty="0">
                <a:solidFill>
                  <a:srgbClr val="000000"/>
                </a:solidFill>
                <a:latin typeface="Times"/>
                <a:cs typeface="Times"/>
              </a:rPr>
              <a:t>EMT</a:t>
            </a:r>
            <a:r>
              <a:rPr sz="1600" b="0" i="0" dirty="0">
                <a:solidFill>
                  <a:srgbClr val="000000"/>
                </a:solidFill>
                <a:latin typeface="Arial"/>
                <a:cs typeface="Arial"/>
              </a:rPr>
              <a:t> </a:t>
            </a:r>
            <a:r>
              <a:rPr sz="1600" b="0" i="0" dirty="0">
                <a:solidFill>
                  <a:srgbClr val="000000"/>
                </a:solidFill>
                <a:latin typeface="Times"/>
                <a:cs typeface="Times"/>
              </a:rPr>
              <a:t>at</a:t>
            </a:r>
            <a:r>
              <a:rPr sz="1600" b="0" i="0" dirty="0">
                <a:solidFill>
                  <a:srgbClr val="000000"/>
                </a:solidFill>
                <a:latin typeface="Arial"/>
                <a:cs typeface="Arial"/>
              </a:rPr>
              <a:t> </a:t>
            </a:r>
            <a:r>
              <a:rPr sz="1600" b="0" i="0" dirty="0">
                <a:solidFill>
                  <a:srgbClr val="000000"/>
                </a:solidFill>
                <a:latin typeface="Times"/>
                <a:cs typeface="Times"/>
              </a:rPr>
              <a:t>D09V3,</a:t>
            </a:r>
            <a:r>
              <a:rPr sz="1600" b="0" i="0" dirty="0">
                <a:solidFill>
                  <a:srgbClr val="000000"/>
                </a:solidFill>
                <a:latin typeface="Arial"/>
                <a:cs typeface="Arial"/>
              </a:rPr>
              <a:t> </a:t>
            </a:r>
            <a:r>
              <a:rPr sz="1600" b="0" i="0" dirty="0">
                <a:solidFill>
                  <a:srgbClr val="000000"/>
                </a:solidFill>
                <a:latin typeface="Times"/>
                <a:cs typeface="Times"/>
              </a:rPr>
              <a:t>D12V1</a:t>
            </a:r>
          </a:p>
          <a:p>
            <a:pPr marL="254000">
              <a:lnSpc>
                <a:spcPts val="1898"/>
              </a:lnSpc>
              <a:spcBef>
                <a:spcPts val="0"/>
              </a:spcBef>
            </a:pP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70C0"/>
                </a:solidFill>
                <a:latin typeface="Times"/>
                <a:cs typeface="Times"/>
              </a:rPr>
              <a:t>injection</a:t>
            </a:r>
            <a:r>
              <a:rPr sz="1600" b="0" i="0" dirty="0">
                <a:solidFill>
                  <a:srgbClr val="0070C0"/>
                </a:solidFill>
                <a:latin typeface="Arial"/>
                <a:cs typeface="Arial"/>
              </a:rPr>
              <a:t> </a:t>
            </a:r>
            <a:r>
              <a:rPr sz="1600" b="0" i="0" dirty="0">
                <a:solidFill>
                  <a:srgbClr val="0070C0"/>
                </a:solidFill>
                <a:latin typeface="Times"/>
                <a:cs typeface="Times"/>
              </a:rPr>
              <a:t>background</a:t>
            </a:r>
            <a:r>
              <a:rPr sz="1600" b="0" i="0" dirty="0">
                <a:solidFill>
                  <a:srgbClr val="0070C0"/>
                </a:solidFill>
                <a:latin typeface="Arial"/>
                <a:cs typeface="Arial"/>
              </a:rPr>
              <a:t> </a:t>
            </a:r>
            <a:r>
              <a:rPr sz="1600" b="0" i="0" dirty="0">
                <a:solidFill>
                  <a:srgbClr val="0070C0"/>
                </a:solidFill>
                <a:latin typeface="Times"/>
                <a:cs typeface="Times"/>
              </a:rPr>
              <a:t>duration</a:t>
            </a:r>
            <a:r>
              <a:rPr sz="1600" b="0" i="0" dirty="0">
                <a:solidFill>
                  <a:srgbClr val="0070C0"/>
                </a:solidFill>
                <a:latin typeface="Arial"/>
                <a:cs typeface="Arial"/>
              </a:rPr>
              <a:t> </a:t>
            </a:r>
            <a:r>
              <a:rPr sz="1600" b="0" i="0" dirty="0">
                <a:solidFill>
                  <a:srgbClr val="000000"/>
                </a:solidFill>
                <a:latin typeface="Times"/>
                <a:cs typeface="Times"/>
              </a:rPr>
              <a:t>-&gt;</a:t>
            </a:r>
            <a:r>
              <a:rPr sz="1600" b="0" i="0" dirty="0">
                <a:solidFill>
                  <a:srgbClr val="000000"/>
                </a:solidFill>
                <a:latin typeface="Arial"/>
                <a:cs typeface="Arial"/>
              </a:rPr>
              <a:t> </a:t>
            </a:r>
            <a:r>
              <a:rPr sz="1600" b="0" i="0" dirty="0">
                <a:solidFill>
                  <a:srgbClr val="000000"/>
                </a:solidFill>
                <a:latin typeface="Times"/>
                <a:cs typeface="Times"/>
              </a:rPr>
              <a:t>ECLTRG</a:t>
            </a:r>
          </a:p>
        </p:txBody>
      </p:sp>
      <p:sp>
        <p:nvSpPr>
          <p:cNvPr id="4" name="TextBox 1"/>
          <p:cNvSpPr txBox="1"/>
          <p:nvPr/>
        </p:nvSpPr>
        <p:spPr>
          <a:xfrm>
            <a:off x="9097899" y="3527755"/>
            <a:ext cx="885037" cy="270052"/>
          </a:xfrm>
          <a:prstGeom prst="rect">
            <a:avLst/>
          </a:prstGeom>
          <a:noFill/>
        </p:spPr>
        <p:txBody>
          <a:bodyPr wrap="square" lIns="0" tIns="0" rIns="0" bIns="0" rtlCol="0">
            <a:spAutoFit/>
          </a:bodyPr>
          <a:lstStyle/>
          <a:p>
            <a:pPr>
              <a:lnSpc>
                <a:spcPts val="714"/>
              </a:lnSpc>
              <a:spcBef>
                <a:spcPts val="0"/>
              </a:spcBef>
            </a:pPr>
            <a:r>
              <a:rPr sz="800" b="1" i="0" dirty="0">
                <a:solidFill>
                  <a:srgbClr val="FFFFFF"/>
                </a:solidFill>
                <a:latin typeface="TimesNewRomanPS"/>
                <a:cs typeface="TimesNewRomanPS"/>
              </a:rPr>
              <a:t>ECL trigger</a:t>
            </a:r>
          </a:p>
          <a:p>
            <a:pPr>
              <a:lnSpc>
                <a:spcPts val="912"/>
              </a:lnSpc>
              <a:spcBef>
                <a:spcPts val="0"/>
              </a:spcBef>
            </a:pPr>
            <a:r>
              <a:rPr sz="800" b="1" i="0" dirty="0">
                <a:solidFill>
                  <a:srgbClr val="FFFFFF"/>
                </a:solidFill>
                <a:latin typeface="TimesNewRomanPS"/>
                <a:cs typeface="TimesNewRomanPS"/>
              </a:rPr>
              <a:t>signal</a:t>
            </a:r>
          </a:p>
        </p:txBody>
      </p:sp>
      <p:sp>
        <p:nvSpPr>
          <p:cNvPr id="5" name="TextBox 1"/>
          <p:cNvSpPr txBox="1"/>
          <p:nvPr/>
        </p:nvSpPr>
        <p:spPr>
          <a:xfrm>
            <a:off x="9712052" y="3527755"/>
            <a:ext cx="859963" cy="270052"/>
          </a:xfrm>
          <a:prstGeom prst="rect">
            <a:avLst/>
          </a:prstGeom>
          <a:noFill/>
        </p:spPr>
        <p:txBody>
          <a:bodyPr wrap="square" lIns="0" tIns="0" rIns="0" bIns="0" rtlCol="0">
            <a:spAutoFit/>
          </a:bodyPr>
          <a:lstStyle/>
          <a:p>
            <a:pPr>
              <a:lnSpc>
                <a:spcPts val="714"/>
              </a:lnSpc>
              <a:spcBef>
                <a:spcPts val="0"/>
              </a:spcBef>
            </a:pPr>
            <a:r>
              <a:rPr sz="800" b="1" i="0" dirty="0">
                <a:solidFill>
                  <a:srgbClr val="FFFFFF"/>
                </a:solidFill>
                <a:latin typeface="TimesNewRomanPS"/>
                <a:cs typeface="TimesNewRomanPS"/>
              </a:rPr>
              <a:t>Injection</a:t>
            </a:r>
          </a:p>
          <a:p>
            <a:pPr>
              <a:lnSpc>
                <a:spcPts val="912"/>
              </a:lnSpc>
              <a:spcBef>
                <a:spcPts val="0"/>
              </a:spcBef>
            </a:pPr>
            <a:r>
              <a:rPr sz="800" b="1" i="0" dirty="0">
                <a:solidFill>
                  <a:srgbClr val="FFFFFF"/>
                </a:solidFill>
                <a:latin typeface="TimesNewRomanPS"/>
                <a:cs typeface="TimesNewRomanPS"/>
              </a:rPr>
              <a:t>trigger</a:t>
            </a:r>
          </a:p>
        </p:txBody>
      </p:sp>
      <p:sp>
        <p:nvSpPr>
          <p:cNvPr id="6" name="文本框 13">
            <a:extLst>
              <a:ext uri="{FF2B5EF4-FFF2-40B4-BE49-F238E27FC236}">
                <a16:creationId xmlns:a16="http://schemas.microsoft.com/office/drawing/2014/main" id="{BBB022A2-F93D-2647-AD1B-E40B485709EE}"/>
              </a:ext>
            </a:extLst>
          </p:cNvPr>
          <p:cNvSpPr txBox="1"/>
          <p:nvPr/>
        </p:nvSpPr>
        <p:spPr>
          <a:xfrm>
            <a:off x="1722386" y="155056"/>
            <a:ext cx="9637276" cy="461665"/>
          </a:xfrm>
          <a:prstGeom prst="rect">
            <a:avLst/>
          </a:prstGeom>
          <a:noFill/>
        </p:spPr>
        <p:txBody>
          <a:bodyPr wrap="square" rtlCol="0">
            <a:spAutoFit/>
          </a:bodyPr>
          <a:lstStyle/>
          <a:p>
            <a:r>
              <a:rPr kumimoji="1" lang="en-US" altLang="zh-CN" sz="2400" b="1" dirty="0"/>
              <a:t>Collimator and beam-beam measurement (2024-12-26)</a:t>
            </a:r>
            <a:endParaRPr kumimoji="1" lang="zh-CN" altLang="en-US" sz="2400" dirty="0">
              <a:latin typeface="Times" pitchFamily="2" charset="0"/>
            </a:endParaRPr>
          </a:p>
        </p:txBody>
      </p:sp>
      <p:sp>
        <p:nvSpPr>
          <p:cNvPr id="7" name="TextBox 39">
            <a:extLst>
              <a:ext uri="{FF2B5EF4-FFF2-40B4-BE49-F238E27FC236}">
                <a16:creationId xmlns:a16="http://schemas.microsoft.com/office/drawing/2014/main" id="{5063D22E-8DB9-464D-B3B7-7ED8FEABD981}"/>
              </a:ext>
            </a:extLst>
          </p:cNvPr>
          <p:cNvSpPr txBox="1"/>
          <p:nvPr/>
        </p:nvSpPr>
        <p:spPr>
          <a:xfrm>
            <a:off x="11750743" y="6474293"/>
            <a:ext cx="499872" cy="307777"/>
          </a:xfrm>
          <a:prstGeom prst="rect">
            <a:avLst/>
          </a:prstGeom>
          <a:noFill/>
        </p:spPr>
        <p:txBody>
          <a:bodyPr wrap="square" rtlCol="0">
            <a:spAutoFit/>
          </a:bodyPr>
          <a:lstStyle/>
          <a:p>
            <a:r>
              <a:rPr lang="en-US" sz="1400" b="1" dirty="0"/>
              <a:t>10</a:t>
            </a:r>
            <a:endParaRPr lang="en-CN" sz="1400" b="1" dirty="0"/>
          </a:p>
        </p:txBody>
      </p:sp>
    </p:spTree>
    <p:extLst>
      <p:ext uri="{BB962C8B-B14F-4D97-AF65-F5344CB8AC3E}">
        <p14:creationId xmlns:p14="http://schemas.microsoft.com/office/powerpoint/2010/main" val="143640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A978C8DF-7D67-6047-97E0-44E490D6D3E4}"/>
              </a:ext>
            </a:extLst>
          </p:cNvPr>
          <p:cNvSpPr txBox="1"/>
          <p:nvPr/>
        </p:nvSpPr>
        <p:spPr>
          <a:xfrm>
            <a:off x="215814" y="63309"/>
            <a:ext cx="9984099" cy="677108"/>
          </a:xfrm>
          <a:prstGeom prst="rect">
            <a:avLst/>
          </a:prstGeom>
          <a:noFill/>
        </p:spPr>
        <p:txBody>
          <a:bodyPr wrap="square" rtlCol="0">
            <a:spAutoFit/>
          </a:bodyPr>
          <a:lstStyle/>
          <a:p>
            <a:pPr marL="285750" indent="-285750">
              <a:buFont typeface="Wingdings" pitchFamily="2" charset="2"/>
              <a:buChar char="p"/>
            </a:pPr>
            <a:r>
              <a:rPr kumimoji="1" lang="en-US" altLang="zh-CN" sz="2000" b="1" dirty="0"/>
              <a:t>Preliminary analysis</a:t>
            </a:r>
          </a:p>
          <a:p>
            <a:r>
              <a:rPr kumimoji="1" lang="en-US" altLang="zh-CN" b="1" dirty="0">
                <a:solidFill>
                  <a:srgbClr val="0070C0"/>
                </a:solidFill>
              </a:rPr>
              <a:t>    </a:t>
            </a:r>
            <a:r>
              <a:rPr kumimoji="1" lang="en-US" altLang="zh-CN" b="1" dirty="0">
                <a:solidFill>
                  <a:srgbClr val="0070C0"/>
                </a:solidFill>
                <a:sym typeface="Wingdings" pitchFamily="2" charset="2"/>
              </a:rPr>
              <a:t>--T</a:t>
            </a:r>
            <a:r>
              <a:rPr kumimoji="1" lang="en-US" altLang="zh-CN" b="1" dirty="0">
                <a:solidFill>
                  <a:srgbClr val="0070C0"/>
                </a:solidFill>
              </a:rPr>
              <a:t>he injection BG is very sensitive to collimator D01V1 aperture </a:t>
            </a:r>
            <a:endParaRPr kumimoji="1" lang="zh-CN" altLang="en-US" b="1" dirty="0">
              <a:solidFill>
                <a:srgbClr val="0070C0"/>
              </a:solidFill>
            </a:endParaRPr>
          </a:p>
        </p:txBody>
      </p:sp>
      <p:grpSp>
        <p:nvGrpSpPr>
          <p:cNvPr id="19" name="组合 18">
            <a:extLst>
              <a:ext uri="{FF2B5EF4-FFF2-40B4-BE49-F238E27FC236}">
                <a16:creationId xmlns:a16="http://schemas.microsoft.com/office/drawing/2014/main" id="{E834B953-532D-ED4E-9AB4-B8B58B7BC504}"/>
              </a:ext>
            </a:extLst>
          </p:cNvPr>
          <p:cNvGrpSpPr/>
          <p:nvPr/>
        </p:nvGrpSpPr>
        <p:grpSpPr>
          <a:xfrm>
            <a:off x="6191739" y="782294"/>
            <a:ext cx="5530646" cy="5888983"/>
            <a:chOff x="6302183" y="0"/>
            <a:chExt cx="5486400" cy="6858000"/>
          </a:xfrm>
        </p:grpSpPr>
        <p:pic>
          <p:nvPicPr>
            <p:cNvPr id="23" name="图片 22" descr="图示&#10;&#10;中度可信度描述已自动生成">
              <a:extLst>
                <a:ext uri="{FF2B5EF4-FFF2-40B4-BE49-F238E27FC236}">
                  <a16:creationId xmlns:a16="http://schemas.microsoft.com/office/drawing/2014/main" id="{287619AB-5EAA-1342-855A-1335B6EC9D03}"/>
                </a:ext>
              </a:extLst>
            </p:cNvPr>
            <p:cNvPicPr>
              <a:picLocks noChangeAspect="1"/>
            </p:cNvPicPr>
            <p:nvPr/>
          </p:nvPicPr>
          <p:blipFill>
            <a:blip r:embed="rId2"/>
            <a:stretch>
              <a:fillRect/>
            </a:stretch>
          </p:blipFill>
          <p:spPr>
            <a:xfrm>
              <a:off x="6302183" y="0"/>
              <a:ext cx="5486400" cy="6858000"/>
            </a:xfrm>
            <a:prstGeom prst="rect">
              <a:avLst/>
            </a:prstGeom>
          </p:spPr>
        </p:pic>
        <p:sp>
          <p:nvSpPr>
            <p:cNvPr id="24" name="矩形 23">
              <a:extLst>
                <a:ext uri="{FF2B5EF4-FFF2-40B4-BE49-F238E27FC236}">
                  <a16:creationId xmlns:a16="http://schemas.microsoft.com/office/drawing/2014/main" id="{5F105337-C87F-D047-89C5-44BD3E7421FE}"/>
                </a:ext>
              </a:extLst>
            </p:cNvPr>
            <p:cNvSpPr/>
            <p:nvPr/>
          </p:nvSpPr>
          <p:spPr>
            <a:xfrm>
              <a:off x="10576077" y="3262745"/>
              <a:ext cx="894263" cy="16625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grpSp>
        <p:nvGrpSpPr>
          <p:cNvPr id="25" name="组合 24">
            <a:extLst>
              <a:ext uri="{FF2B5EF4-FFF2-40B4-BE49-F238E27FC236}">
                <a16:creationId xmlns:a16="http://schemas.microsoft.com/office/drawing/2014/main" id="{776F3258-A3E2-844A-83B5-940F1AF8772D}"/>
              </a:ext>
            </a:extLst>
          </p:cNvPr>
          <p:cNvGrpSpPr/>
          <p:nvPr/>
        </p:nvGrpSpPr>
        <p:grpSpPr>
          <a:xfrm>
            <a:off x="469615" y="804108"/>
            <a:ext cx="5880385" cy="5990583"/>
            <a:chOff x="469615" y="1211580"/>
            <a:chExt cx="5661119" cy="5519420"/>
          </a:xfrm>
        </p:grpSpPr>
        <p:grpSp>
          <p:nvGrpSpPr>
            <p:cNvPr id="26" name="组合 25">
              <a:extLst>
                <a:ext uri="{FF2B5EF4-FFF2-40B4-BE49-F238E27FC236}">
                  <a16:creationId xmlns:a16="http://schemas.microsoft.com/office/drawing/2014/main" id="{F49C29EA-DA78-E341-A707-7B4F8D0F3976}"/>
                </a:ext>
              </a:extLst>
            </p:cNvPr>
            <p:cNvGrpSpPr/>
            <p:nvPr/>
          </p:nvGrpSpPr>
          <p:grpSpPr>
            <a:xfrm>
              <a:off x="469615" y="1211580"/>
              <a:ext cx="5404339" cy="5519420"/>
              <a:chOff x="403419" y="0"/>
              <a:chExt cx="5486400" cy="6858000"/>
            </a:xfrm>
          </p:grpSpPr>
          <p:pic>
            <p:nvPicPr>
              <p:cNvPr id="32" name="图片 31" descr="图片包含 图示&#10;&#10;描述已自动生成">
                <a:extLst>
                  <a:ext uri="{FF2B5EF4-FFF2-40B4-BE49-F238E27FC236}">
                    <a16:creationId xmlns:a16="http://schemas.microsoft.com/office/drawing/2014/main" id="{D8D0918C-65BA-EC4C-91A5-6A0BAB2C775C}"/>
                  </a:ext>
                </a:extLst>
              </p:cNvPr>
              <p:cNvPicPr>
                <a:picLocks noChangeAspect="1"/>
              </p:cNvPicPr>
              <p:nvPr/>
            </p:nvPicPr>
            <p:blipFill>
              <a:blip r:embed="rId3"/>
              <a:stretch>
                <a:fillRect/>
              </a:stretch>
            </p:blipFill>
            <p:spPr>
              <a:xfrm>
                <a:off x="403419" y="0"/>
                <a:ext cx="5486400" cy="6858000"/>
              </a:xfrm>
              <a:prstGeom prst="rect">
                <a:avLst/>
              </a:prstGeom>
            </p:spPr>
          </p:pic>
          <p:sp>
            <p:nvSpPr>
              <p:cNvPr id="33" name="矩形 32">
                <a:extLst>
                  <a:ext uri="{FF2B5EF4-FFF2-40B4-BE49-F238E27FC236}">
                    <a16:creationId xmlns:a16="http://schemas.microsoft.com/office/drawing/2014/main" id="{A75E0B15-900B-B143-893E-8C856AD799A8}"/>
                  </a:ext>
                </a:extLst>
              </p:cNvPr>
              <p:cNvSpPr/>
              <p:nvPr/>
            </p:nvSpPr>
            <p:spPr>
              <a:xfrm>
                <a:off x="4714505" y="3262745"/>
                <a:ext cx="868708" cy="16625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27" name="文本框 26">
              <a:extLst>
                <a:ext uri="{FF2B5EF4-FFF2-40B4-BE49-F238E27FC236}">
                  <a16:creationId xmlns:a16="http://schemas.microsoft.com/office/drawing/2014/main" id="{B6935444-3C62-9842-BBDE-36338D7E01C4}"/>
                </a:ext>
              </a:extLst>
            </p:cNvPr>
            <p:cNvSpPr txBox="1"/>
            <p:nvPr/>
          </p:nvSpPr>
          <p:spPr>
            <a:xfrm>
              <a:off x="4446584" y="3985743"/>
              <a:ext cx="1684150" cy="263346"/>
            </a:xfrm>
            <a:prstGeom prst="rect">
              <a:avLst/>
            </a:prstGeom>
            <a:noFill/>
          </p:spPr>
          <p:txBody>
            <a:bodyPr wrap="square" rtlCol="0">
              <a:spAutoFit/>
            </a:bodyPr>
            <a:lstStyle/>
            <a:p>
              <a:r>
                <a:rPr kumimoji="1" lang="en-US" altLang="zh-CN" sz="1200" dirty="0">
                  <a:solidFill>
                    <a:srgbClr val="FF0000"/>
                  </a:solidFill>
                </a:rPr>
                <a:t>Experiment setting</a:t>
              </a:r>
              <a:endParaRPr kumimoji="1" lang="zh-CN" altLang="en-US" sz="1200" dirty="0">
                <a:solidFill>
                  <a:srgbClr val="FF0000"/>
                </a:solidFill>
              </a:endParaRPr>
            </a:p>
          </p:txBody>
        </p:sp>
        <p:sp>
          <p:nvSpPr>
            <p:cNvPr id="28" name="文本框 27">
              <a:extLst>
                <a:ext uri="{FF2B5EF4-FFF2-40B4-BE49-F238E27FC236}">
                  <a16:creationId xmlns:a16="http://schemas.microsoft.com/office/drawing/2014/main" id="{25ECFC74-6B9B-B84D-9890-1FC73CAA791E}"/>
                </a:ext>
              </a:extLst>
            </p:cNvPr>
            <p:cNvSpPr txBox="1"/>
            <p:nvPr/>
          </p:nvSpPr>
          <p:spPr>
            <a:xfrm>
              <a:off x="4647927" y="1889053"/>
              <a:ext cx="1069544" cy="207765"/>
            </a:xfrm>
            <a:prstGeom prst="rect">
              <a:avLst/>
            </a:prstGeom>
            <a:noFill/>
          </p:spPr>
          <p:txBody>
            <a:bodyPr wrap="square">
              <a:spAutoFit/>
            </a:bodyPr>
            <a:lstStyle/>
            <a:p>
              <a:r>
                <a:rPr kumimoji="1" lang="en-US" altLang="zh-CN" sz="1000" dirty="0">
                  <a:solidFill>
                    <a:srgbClr val="FF0000"/>
                  </a:solidFill>
                </a:rPr>
                <a:t>( close 200um )</a:t>
              </a:r>
              <a:endParaRPr kumimoji="1" lang="zh-CN" altLang="en-US" sz="1000" dirty="0">
                <a:solidFill>
                  <a:srgbClr val="FF0000"/>
                </a:solidFill>
              </a:endParaRPr>
            </a:p>
          </p:txBody>
        </p:sp>
        <p:sp>
          <p:nvSpPr>
            <p:cNvPr id="29" name="文本框 28">
              <a:extLst>
                <a:ext uri="{FF2B5EF4-FFF2-40B4-BE49-F238E27FC236}">
                  <a16:creationId xmlns:a16="http://schemas.microsoft.com/office/drawing/2014/main" id="{19D96847-D234-7143-8AB8-291D9A750F1E}"/>
                </a:ext>
              </a:extLst>
            </p:cNvPr>
            <p:cNvSpPr txBox="1"/>
            <p:nvPr/>
          </p:nvSpPr>
          <p:spPr>
            <a:xfrm>
              <a:off x="4647927" y="2916631"/>
              <a:ext cx="1146110" cy="249824"/>
            </a:xfrm>
            <a:prstGeom prst="rect">
              <a:avLst/>
            </a:prstGeom>
            <a:noFill/>
          </p:spPr>
          <p:txBody>
            <a:bodyPr wrap="square">
              <a:spAutoFit/>
            </a:bodyPr>
            <a:lstStyle/>
            <a:p>
              <a:r>
                <a:rPr kumimoji="1" lang="en-US" altLang="zh-CN" sz="1100" dirty="0">
                  <a:solidFill>
                    <a:srgbClr val="FF0000"/>
                  </a:solidFill>
                </a:rPr>
                <a:t>( close 100um )</a:t>
              </a:r>
              <a:endParaRPr kumimoji="1" lang="zh-CN" altLang="en-US" sz="1100" dirty="0">
                <a:solidFill>
                  <a:srgbClr val="FF0000"/>
                </a:solidFill>
              </a:endParaRPr>
            </a:p>
          </p:txBody>
        </p:sp>
        <p:sp>
          <p:nvSpPr>
            <p:cNvPr id="30" name="文本框 29">
              <a:extLst>
                <a:ext uri="{FF2B5EF4-FFF2-40B4-BE49-F238E27FC236}">
                  <a16:creationId xmlns:a16="http://schemas.microsoft.com/office/drawing/2014/main" id="{CAEDDDBA-88EE-5647-8649-82EEAECB23F4}"/>
                </a:ext>
              </a:extLst>
            </p:cNvPr>
            <p:cNvSpPr txBox="1"/>
            <p:nvPr/>
          </p:nvSpPr>
          <p:spPr>
            <a:xfrm>
              <a:off x="4219115" y="4966024"/>
              <a:ext cx="1069544" cy="246221"/>
            </a:xfrm>
            <a:prstGeom prst="rect">
              <a:avLst/>
            </a:prstGeom>
            <a:noFill/>
          </p:spPr>
          <p:txBody>
            <a:bodyPr wrap="square">
              <a:spAutoFit/>
            </a:bodyPr>
            <a:lstStyle/>
            <a:p>
              <a:r>
                <a:rPr kumimoji="1" lang="en-US" altLang="zh-CN" sz="1000" dirty="0">
                  <a:solidFill>
                    <a:schemeClr val="bg1"/>
                  </a:solidFill>
                </a:rPr>
                <a:t>( open 100um )</a:t>
              </a:r>
              <a:endParaRPr kumimoji="1" lang="zh-CN" altLang="en-US" sz="1000" dirty="0">
                <a:solidFill>
                  <a:schemeClr val="bg1"/>
                </a:solidFill>
              </a:endParaRPr>
            </a:p>
          </p:txBody>
        </p:sp>
        <p:sp>
          <p:nvSpPr>
            <p:cNvPr id="31" name="文本框 30">
              <a:extLst>
                <a:ext uri="{FF2B5EF4-FFF2-40B4-BE49-F238E27FC236}">
                  <a16:creationId xmlns:a16="http://schemas.microsoft.com/office/drawing/2014/main" id="{F0D09E9F-D106-D546-8785-28AAC962CC2E}"/>
                </a:ext>
              </a:extLst>
            </p:cNvPr>
            <p:cNvSpPr txBox="1"/>
            <p:nvPr/>
          </p:nvSpPr>
          <p:spPr>
            <a:xfrm>
              <a:off x="4647927" y="6034131"/>
              <a:ext cx="1069544" cy="246221"/>
            </a:xfrm>
            <a:prstGeom prst="rect">
              <a:avLst/>
            </a:prstGeom>
            <a:noFill/>
          </p:spPr>
          <p:txBody>
            <a:bodyPr wrap="square">
              <a:spAutoFit/>
            </a:bodyPr>
            <a:lstStyle/>
            <a:p>
              <a:r>
                <a:rPr kumimoji="1" lang="en-US" altLang="zh-CN" sz="1000" dirty="0">
                  <a:solidFill>
                    <a:schemeClr val="bg1"/>
                  </a:solidFill>
                </a:rPr>
                <a:t>( open 200um )</a:t>
              </a:r>
              <a:endParaRPr kumimoji="1" lang="zh-CN" altLang="en-US" sz="1000" dirty="0">
                <a:solidFill>
                  <a:schemeClr val="bg1"/>
                </a:solidFill>
              </a:endParaRPr>
            </a:p>
          </p:txBody>
        </p:sp>
      </p:grpSp>
      <p:sp>
        <p:nvSpPr>
          <p:cNvPr id="34" name="TextBox 39">
            <a:extLst>
              <a:ext uri="{FF2B5EF4-FFF2-40B4-BE49-F238E27FC236}">
                <a16:creationId xmlns:a16="http://schemas.microsoft.com/office/drawing/2014/main" id="{DABD3334-D702-714F-A9E0-600BA41E913D}"/>
              </a:ext>
            </a:extLst>
          </p:cNvPr>
          <p:cNvSpPr txBox="1"/>
          <p:nvPr/>
        </p:nvSpPr>
        <p:spPr>
          <a:xfrm>
            <a:off x="11750743" y="6474293"/>
            <a:ext cx="499872" cy="307777"/>
          </a:xfrm>
          <a:prstGeom prst="rect">
            <a:avLst/>
          </a:prstGeom>
          <a:noFill/>
        </p:spPr>
        <p:txBody>
          <a:bodyPr wrap="square" rtlCol="0">
            <a:spAutoFit/>
          </a:bodyPr>
          <a:lstStyle/>
          <a:p>
            <a:r>
              <a:rPr lang="en-US" sz="1400" b="1" dirty="0"/>
              <a:t>11</a:t>
            </a:r>
            <a:endParaRPr lang="en-CN" sz="1400" b="1" dirty="0"/>
          </a:p>
        </p:txBody>
      </p:sp>
    </p:spTree>
    <p:extLst>
      <p:ext uri="{BB962C8B-B14F-4D97-AF65-F5344CB8AC3E}">
        <p14:creationId xmlns:p14="http://schemas.microsoft.com/office/powerpoint/2010/main" val="4184197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a:extLst>
              <a:ext uri="{FF2B5EF4-FFF2-40B4-BE49-F238E27FC236}">
                <a16:creationId xmlns:a16="http://schemas.microsoft.com/office/drawing/2014/main" id="{427EA7F1-9686-BA4D-BC91-CC4FEFB02CC3}"/>
              </a:ext>
            </a:extLst>
          </p:cNvPr>
          <p:cNvGrpSpPr/>
          <p:nvPr/>
        </p:nvGrpSpPr>
        <p:grpSpPr>
          <a:xfrm>
            <a:off x="6125619" y="796685"/>
            <a:ext cx="5427785" cy="6013884"/>
            <a:chOff x="403419" y="0"/>
            <a:chExt cx="5486400" cy="6858000"/>
          </a:xfrm>
        </p:grpSpPr>
        <p:pic>
          <p:nvPicPr>
            <p:cNvPr id="23" name="图片 22" descr="图片包含 图示&#10;&#10;描述已自动生成">
              <a:extLst>
                <a:ext uri="{FF2B5EF4-FFF2-40B4-BE49-F238E27FC236}">
                  <a16:creationId xmlns:a16="http://schemas.microsoft.com/office/drawing/2014/main" id="{1CEA0BB8-6231-984F-8E88-19B509BE8512}"/>
                </a:ext>
              </a:extLst>
            </p:cNvPr>
            <p:cNvPicPr>
              <a:picLocks noChangeAspect="1"/>
            </p:cNvPicPr>
            <p:nvPr/>
          </p:nvPicPr>
          <p:blipFill>
            <a:blip r:embed="rId2"/>
            <a:stretch>
              <a:fillRect/>
            </a:stretch>
          </p:blipFill>
          <p:spPr>
            <a:xfrm>
              <a:off x="403419" y="0"/>
              <a:ext cx="5486400" cy="6858000"/>
            </a:xfrm>
            <a:prstGeom prst="rect">
              <a:avLst/>
            </a:prstGeom>
          </p:spPr>
        </p:pic>
        <p:sp>
          <p:nvSpPr>
            <p:cNvPr id="13" name="矩形 12">
              <a:extLst>
                <a:ext uri="{FF2B5EF4-FFF2-40B4-BE49-F238E27FC236}">
                  <a16:creationId xmlns:a16="http://schemas.microsoft.com/office/drawing/2014/main" id="{F49BFB71-3062-D047-A698-D88909F2C660}"/>
                </a:ext>
              </a:extLst>
            </p:cNvPr>
            <p:cNvSpPr/>
            <p:nvPr/>
          </p:nvSpPr>
          <p:spPr>
            <a:xfrm>
              <a:off x="4714505" y="3262745"/>
              <a:ext cx="868708" cy="166255"/>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9" name="TextBox 22">
            <a:extLst>
              <a:ext uri="{FF2B5EF4-FFF2-40B4-BE49-F238E27FC236}">
                <a16:creationId xmlns:a16="http://schemas.microsoft.com/office/drawing/2014/main" id="{55945C64-9110-DD4D-8B83-72167382DF45}"/>
              </a:ext>
            </a:extLst>
          </p:cNvPr>
          <p:cNvSpPr txBox="1"/>
          <p:nvPr/>
        </p:nvSpPr>
        <p:spPr>
          <a:xfrm>
            <a:off x="11692128" y="89413"/>
            <a:ext cx="499872" cy="307777"/>
          </a:xfrm>
          <a:prstGeom prst="rect">
            <a:avLst/>
          </a:prstGeom>
          <a:noFill/>
        </p:spPr>
        <p:txBody>
          <a:bodyPr wrap="square" rtlCol="0">
            <a:spAutoFit/>
          </a:bodyPr>
          <a:lstStyle/>
          <a:p>
            <a:r>
              <a:rPr lang="en-US" sz="1400" dirty="0"/>
              <a:t>14</a:t>
            </a:r>
            <a:endParaRPr lang="en-CN" sz="1400" dirty="0"/>
          </a:p>
        </p:txBody>
      </p:sp>
      <p:grpSp>
        <p:nvGrpSpPr>
          <p:cNvPr id="10" name="组合 9">
            <a:extLst>
              <a:ext uri="{FF2B5EF4-FFF2-40B4-BE49-F238E27FC236}">
                <a16:creationId xmlns:a16="http://schemas.microsoft.com/office/drawing/2014/main" id="{E2DDF9C6-DA77-3745-B2A4-EC1A7FA60EFB}"/>
              </a:ext>
            </a:extLst>
          </p:cNvPr>
          <p:cNvGrpSpPr/>
          <p:nvPr/>
        </p:nvGrpSpPr>
        <p:grpSpPr>
          <a:xfrm>
            <a:off x="520937" y="740417"/>
            <a:ext cx="5704017" cy="6126421"/>
            <a:chOff x="609600" y="0"/>
            <a:chExt cx="5643283" cy="6858000"/>
          </a:xfrm>
        </p:grpSpPr>
        <p:grpSp>
          <p:nvGrpSpPr>
            <p:cNvPr id="11" name="组合 10">
              <a:extLst>
                <a:ext uri="{FF2B5EF4-FFF2-40B4-BE49-F238E27FC236}">
                  <a16:creationId xmlns:a16="http://schemas.microsoft.com/office/drawing/2014/main" id="{52984BE5-ADE8-B94E-9F90-4D00639C9863}"/>
                </a:ext>
              </a:extLst>
            </p:cNvPr>
            <p:cNvGrpSpPr/>
            <p:nvPr/>
          </p:nvGrpSpPr>
          <p:grpSpPr>
            <a:xfrm>
              <a:off x="609600" y="0"/>
              <a:ext cx="5486400" cy="6858000"/>
              <a:chOff x="609600" y="0"/>
              <a:chExt cx="5486400" cy="6858000"/>
            </a:xfrm>
          </p:grpSpPr>
          <p:pic>
            <p:nvPicPr>
              <p:cNvPr id="19" name="图片 18" descr="图片包含 图示&#10;&#10;描述已自动生成">
                <a:extLst>
                  <a:ext uri="{FF2B5EF4-FFF2-40B4-BE49-F238E27FC236}">
                    <a16:creationId xmlns:a16="http://schemas.microsoft.com/office/drawing/2014/main" id="{DCFD67C3-6CB5-6C43-853C-97EF2DAC5889}"/>
                  </a:ext>
                </a:extLst>
              </p:cNvPr>
              <p:cNvPicPr>
                <a:picLocks noChangeAspect="1"/>
              </p:cNvPicPr>
              <p:nvPr/>
            </p:nvPicPr>
            <p:blipFill>
              <a:blip r:embed="rId3"/>
              <a:stretch>
                <a:fillRect/>
              </a:stretch>
            </p:blipFill>
            <p:spPr>
              <a:xfrm>
                <a:off x="609600" y="0"/>
                <a:ext cx="5486400" cy="6858000"/>
              </a:xfrm>
              <a:prstGeom prst="rect">
                <a:avLst/>
              </a:prstGeom>
            </p:spPr>
          </p:pic>
          <p:sp>
            <p:nvSpPr>
              <p:cNvPr id="20" name="矩形 19">
                <a:extLst>
                  <a:ext uri="{FF2B5EF4-FFF2-40B4-BE49-F238E27FC236}">
                    <a16:creationId xmlns:a16="http://schemas.microsoft.com/office/drawing/2014/main" id="{27385C6A-23D6-EB4F-A197-9E2643534C29}"/>
                  </a:ext>
                </a:extLst>
              </p:cNvPr>
              <p:cNvSpPr/>
              <p:nvPr/>
            </p:nvSpPr>
            <p:spPr>
              <a:xfrm>
                <a:off x="4899794" y="3253838"/>
                <a:ext cx="882441" cy="17516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a:p>
            </p:txBody>
          </p:sp>
        </p:grpSp>
        <p:sp>
          <p:nvSpPr>
            <p:cNvPr id="12" name="文本框 11">
              <a:extLst>
                <a:ext uri="{FF2B5EF4-FFF2-40B4-BE49-F238E27FC236}">
                  <a16:creationId xmlns:a16="http://schemas.microsoft.com/office/drawing/2014/main" id="{370CE483-862C-1E47-8655-6DEAAD0B9CE4}"/>
                </a:ext>
              </a:extLst>
            </p:cNvPr>
            <p:cNvSpPr txBox="1"/>
            <p:nvPr/>
          </p:nvSpPr>
          <p:spPr>
            <a:xfrm>
              <a:off x="4623376" y="3442446"/>
              <a:ext cx="1629507" cy="276999"/>
            </a:xfrm>
            <a:prstGeom prst="rect">
              <a:avLst/>
            </a:prstGeom>
            <a:noFill/>
          </p:spPr>
          <p:txBody>
            <a:bodyPr wrap="square" rtlCol="0">
              <a:spAutoFit/>
            </a:bodyPr>
            <a:lstStyle/>
            <a:p>
              <a:r>
                <a:rPr kumimoji="1" lang="en-US" altLang="zh-CN" sz="1200" dirty="0">
                  <a:solidFill>
                    <a:srgbClr val="FF0000"/>
                  </a:solidFill>
                </a:rPr>
                <a:t>Experiment setting</a:t>
              </a:r>
              <a:endParaRPr kumimoji="1" lang="zh-CN" altLang="en-US" sz="1200" dirty="0">
                <a:solidFill>
                  <a:srgbClr val="FF0000"/>
                </a:solidFill>
              </a:endParaRPr>
            </a:p>
          </p:txBody>
        </p:sp>
        <p:sp>
          <p:nvSpPr>
            <p:cNvPr id="15" name="文本框 14">
              <a:extLst>
                <a:ext uri="{FF2B5EF4-FFF2-40B4-BE49-F238E27FC236}">
                  <a16:creationId xmlns:a16="http://schemas.microsoft.com/office/drawing/2014/main" id="{0754A822-8972-6C4A-8ABB-37D87E56E035}"/>
                </a:ext>
              </a:extLst>
            </p:cNvPr>
            <p:cNvSpPr txBox="1"/>
            <p:nvPr/>
          </p:nvSpPr>
          <p:spPr>
            <a:xfrm>
              <a:off x="4823593" y="836094"/>
              <a:ext cx="1034842" cy="246221"/>
            </a:xfrm>
            <a:prstGeom prst="rect">
              <a:avLst/>
            </a:prstGeom>
            <a:noFill/>
          </p:spPr>
          <p:txBody>
            <a:bodyPr wrap="square">
              <a:spAutoFit/>
            </a:bodyPr>
            <a:lstStyle/>
            <a:p>
              <a:r>
                <a:rPr kumimoji="1" lang="en-US" altLang="zh-CN" sz="1000" dirty="0">
                  <a:solidFill>
                    <a:srgbClr val="FF0000"/>
                  </a:solidFill>
                </a:rPr>
                <a:t>( close 200um )</a:t>
              </a:r>
              <a:endParaRPr kumimoji="1" lang="zh-CN" altLang="en-US" sz="1000" dirty="0">
                <a:solidFill>
                  <a:srgbClr val="FF0000"/>
                </a:solidFill>
              </a:endParaRPr>
            </a:p>
          </p:txBody>
        </p:sp>
        <p:sp>
          <p:nvSpPr>
            <p:cNvPr id="16" name="文本框 15">
              <a:extLst>
                <a:ext uri="{FF2B5EF4-FFF2-40B4-BE49-F238E27FC236}">
                  <a16:creationId xmlns:a16="http://schemas.microsoft.com/office/drawing/2014/main" id="{F3B58293-64EC-594C-8C12-0F265A8D559B}"/>
                </a:ext>
              </a:extLst>
            </p:cNvPr>
            <p:cNvSpPr txBox="1"/>
            <p:nvPr/>
          </p:nvSpPr>
          <p:spPr>
            <a:xfrm>
              <a:off x="4823593" y="2139270"/>
              <a:ext cx="1034842" cy="246221"/>
            </a:xfrm>
            <a:prstGeom prst="rect">
              <a:avLst/>
            </a:prstGeom>
            <a:noFill/>
          </p:spPr>
          <p:txBody>
            <a:bodyPr wrap="square">
              <a:spAutoFit/>
            </a:bodyPr>
            <a:lstStyle/>
            <a:p>
              <a:r>
                <a:rPr kumimoji="1" lang="en-US" altLang="zh-CN" sz="1000" dirty="0">
                  <a:solidFill>
                    <a:srgbClr val="FF0000"/>
                  </a:solidFill>
                </a:rPr>
                <a:t>( close 100um )</a:t>
              </a:r>
              <a:endParaRPr kumimoji="1" lang="zh-CN" altLang="en-US" sz="1000" dirty="0">
                <a:solidFill>
                  <a:srgbClr val="FF0000"/>
                </a:solidFill>
              </a:endParaRPr>
            </a:p>
          </p:txBody>
        </p:sp>
        <p:sp>
          <p:nvSpPr>
            <p:cNvPr id="17" name="文本框 16">
              <a:extLst>
                <a:ext uri="{FF2B5EF4-FFF2-40B4-BE49-F238E27FC236}">
                  <a16:creationId xmlns:a16="http://schemas.microsoft.com/office/drawing/2014/main" id="{683FA430-8897-704B-BD75-AE8E9F5758AC}"/>
                </a:ext>
              </a:extLst>
            </p:cNvPr>
            <p:cNvSpPr txBox="1"/>
            <p:nvPr/>
          </p:nvSpPr>
          <p:spPr>
            <a:xfrm>
              <a:off x="4862329" y="4668945"/>
              <a:ext cx="1034842" cy="246221"/>
            </a:xfrm>
            <a:prstGeom prst="rect">
              <a:avLst/>
            </a:prstGeom>
            <a:noFill/>
          </p:spPr>
          <p:txBody>
            <a:bodyPr wrap="square">
              <a:spAutoFit/>
            </a:bodyPr>
            <a:lstStyle/>
            <a:p>
              <a:r>
                <a:rPr kumimoji="1" lang="en-US" altLang="zh-CN" sz="1000" dirty="0">
                  <a:solidFill>
                    <a:srgbClr val="FF0000"/>
                  </a:solidFill>
                </a:rPr>
                <a:t>( open 100um )</a:t>
              </a:r>
              <a:endParaRPr kumimoji="1" lang="zh-CN" altLang="en-US" sz="1000" dirty="0">
                <a:solidFill>
                  <a:srgbClr val="FF0000"/>
                </a:solidFill>
              </a:endParaRPr>
            </a:p>
          </p:txBody>
        </p:sp>
        <p:sp>
          <p:nvSpPr>
            <p:cNvPr id="18" name="文本框 17">
              <a:extLst>
                <a:ext uri="{FF2B5EF4-FFF2-40B4-BE49-F238E27FC236}">
                  <a16:creationId xmlns:a16="http://schemas.microsoft.com/office/drawing/2014/main" id="{A100CCC6-3D8C-7E45-B3B1-B7E46D9F10FD}"/>
                </a:ext>
              </a:extLst>
            </p:cNvPr>
            <p:cNvSpPr txBox="1"/>
            <p:nvPr/>
          </p:nvSpPr>
          <p:spPr>
            <a:xfrm>
              <a:off x="4823593" y="5956465"/>
              <a:ext cx="1034842" cy="246221"/>
            </a:xfrm>
            <a:prstGeom prst="rect">
              <a:avLst/>
            </a:prstGeom>
            <a:noFill/>
          </p:spPr>
          <p:txBody>
            <a:bodyPr wrap="square">
              <a:spAutoFit/>
            </a:bodyPr>
            <a:lstStyle/>
            <a:p>
              <a:r>
                <a:rPr kumimoji="1" lang="en-US" altLang="zh-CN" sz="1000" dirty="0">
                  <a:solidFill>
                    <a:srgbClr val="FF0000"/>
                  </a:solidFill>
                </a:rPr>
                <a:t>( open 200um )</a:t>
              </a:r>
              <a:endParaRPr kumimoji="1" lang="zh-CN" altLang="en-US" sz="1000" dirty="0">
                <a:solidFill>
                  <a:srgbClr val="FF0000"/>
                </a:solidFill>
              </a:endParaRPr>
            </a:p>
          </p:txBody>
        </p:sp>
      </p:grpSp>
      <p:sp>
        <p:nvSpPr>
          <p:cNvPr id="21" name="文本框 20">
            <a:extLst>
              <a:ext uri="{FF2B5EF4-FFF2-40B4-BE49-F238E27FC236}">
                <a16:creationId xmlns:a16="http://schemas.microsoft.com/office/drawing/2014/main" id="{11A9BDD0-BC64-7C41-801A-8F0D4BF18C97}"/>
              </a:ext>
            </a:extLst>
          </p:cNvPr>
          <p:cNvSpPr txBox="1"/>
          <p:nvPr/>
        </p:nvSpPr>
        <p:spPr>
          <a:xfrm>
            <a:off x="215814" y="63309"/>
            <a:ext cx="9984099" cy="677108"/>
          </a:xfrm>
          <a:prstGeom prst="rect">
            <a:avLst/>
          </a:prstGeom>
          <a:noFill/>
        </p:spPr>
        <p:txBody>
          <a:bodyPr wrap="square" rtlCol="0">
            <a:spAutoFit/>
          </a:bodyPr>
          <a:lstStyle/>
          <a:p>
            <a:pPr marL="285750" indent="-285750">
              <a:buFont typeface="Wingdings" pitchFamily="2" charset="2"/>
              <a:buChar char="p"/>
            </a:pPr>
            <a:r>
              <a:rPr kumimoji="1" lang="en-US" altLang="zh-CN" sz="2000" b="1" dirty="0"/>
              <a:t>Preliminary analysis</a:t>
            </a:r>
          </a:p>
          <a:p>
            <a:r>
              <a:rPr kumimoji="1" lang="en-US" altLang="zh-CN" b="1" dirty="0">
                <a:solidFill>
                  <a:srgbClr val="0070C0"/>
                </a:solidFill>
              </a:rPr>
              <a:t>    </a:t>
            </a:r>
            <a:r>
              <a:rPr kumimoji="1" lang="en-US" altLang="zh-CN" b="1" dirty="0">
                <a:solidFill>
                  <a:srgbClr val="0070C0"/>
                </a:solidFill>
                <a:sym typeface="Wingdings" pitchFamily="2" charset="2"/>
              </a:rPr>
              <a:t>--T</a:t>
            </a:r>
            <a:r>
              <a:rPr kumimoji="1" lang="en-US" altLang="zh-CN" b="1" dirty="0">
                <a:solidFill>
                  <a:srgbClr val="0070C0"/>
                </a:solidFill>
              </a:rPr>
              <a:t>he injection BG is very sensitive to</a:t>
            </a:r>
            <a:r>
              <a:rPr kumimoji="1" lang="zh-CN" altLang="en-US" b="1" dirty="0">
                <a:solidFill>
                  <a:srgbClr val="0070C0"/>
                </a:solidFill>
              </a:rPr>
              <a:t> </a:t>
            </a:r>
            <a:r>
              <a:rPr kumimoji="1" lang="en-US" altLang="zh-CN" b="1" dirty="0">
                <a:solidFill>
                  <a:srgbClr val="0070C0"/>
                </a:solidFill>
              </a:rPr>
              <a:t>bunch current(beam-beam strength)</a:t>
            </a:r>
            <a:endParaRPr kumimoji="1" lang="zh-CN" altLang="en-US" b="1" dirty="0">
              <a:solidFill>
                <a:srgbClr val="0070C0"/>
              </a:solidFill>
            </a:endParaRPr>
          </a:p>
        </p:txBody>
      </p:sp>
      <p:sp>
        <p:nvSpPr>
          <p:cNvPr id="22" name="TextBox 39">
            <a:extLst>
              <a:ext uri="{FF2B5EF4-FFF2-40B4-BE49-F238E27FC236}">
                <a16:creationId xmlns:a16="http://schemas.microsoft.com/office/drawing/2014/main" id="{A2E9E360-E720-5246-A6F7-89725687EE23}"/>
              </a:ext>
            </a:extLst>
          </p:cNvPr>
          <p:cNvSpPr txBox="1"/>
          <p:nvPr/>
        </p:nvSpPr>
        <p:spPr>
          <a:xfrm>
            <a:off x="11750743" y="6474293"/>
            <a:ext cx="499872" cy="307777"/>
          </a:xfrm>
          <a:prstGeom prst="rect">
            <a:avLst/>
          </a:prstGeom>
          <a:noFill/>
        </p:spPr>
        <p:txBody>
          <a:bodyPr wrap="square" rtlCol="0">
            <a:spAutoFit/>
          </a:bodyPr>
          <a:lstStyle/>
          <a:p>
            <a:r>
              <a:rPr lang="en-US" sz="1400" b="1" dirty="0"/>
              <a:t>12</a:t>
            </a:r>
            <a:endParaRPr lang="en-CN" sz="1400" b="1" dirty="0"/>
          </a:p>
        </p:txBody>
      </p:sp>
    </p:spTree>
    <p:extLst>
      <p:ext uri="{BB962C8B-B14F-4D97-AF65-F5344CB8AC3E}">
        <p14:creationId xmlns:p14="http://schemas.microsoft.com/office/powerpoint/2010/main" val="373350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9C9B5873-AF56-1147-859C-B9E5623FAC13}"/>
              </a:ext>
            </a:extLst>
          </p:cNvPr>
          <p:cNvGrpSpPr/>
          <p:nvPr/>
        </p:nvGrpSpPr>
        <p:grpSpPr>
          <a:xfrm>
            <a:off x="81606" y="770939"/>
            <a:ext cx="6390601" cy="4461461"/>
            <a:chOff x="6128726" y="841612"/>
            <a:chExt cx="5961023" cy="4106804"/>
          </a:xfrm>
        </p:grpSpPr>
        <p:pic>
          <p:nvPicPr>
            <p:cNvPr id="8" name="图形 7">
              <a:extLst>
                <a:ext uri="{FF2B5EF4-FFF2-40B4-BE49-F238E27FC236}">
                  <a16:creationId xmlns:a16="http://schemas.microsoft.com/office/drawing/2014/main" id="{2666F989-D3EA-C74B-905D-97E2A4288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28726" y="841612"/>
              <a:ext cx="5961023" cy="4106804"/>
            </a:xfrm>
            <a:prstGeom prst="rect">
              <a:avLst/>
            </a:prstGeom>
          </p:spPr>
        </p:pic>
        <p:sp>
          <p:nvSpPr>
            <p:cNvPr id="49" name="矩形 48">
              <a:extLst>
                <a:ext uri="{FF2B5EF4-FFF2-40B4-BE49-F238E27FC236}">
                  <a16:creationId xmlns:a16="http://schemas.microsoft.com/office/drawing/2014/main" id="{B00B0F7C-5380-8645-A191-7BF17CF8C161}"/>
                </a:ext>
              </a:extLst>
            </p:cNvPr>
            <p:cNvSpPr/>
            <p:nvPr/>
          </p:nvSpPr>
          <p:spPr>
            <a:xfrm>
              <a:off x="6659593" y="1282701"/>
              <a:ext cx="4681507" cy="36829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9" name="文本框 8">
              <a:extLst>
                <a:ext uri="{FF2B5EF4-FFF2-40B4-BE49-F238E27FC236}">
                  <a16:creationId xmlns:a16="http://schemas.microsoft.com/office/drawing/2014/main" id="{3D189C32-9A5C-5C45-93FC-5E8CD2017C07}"/>
                </a:ext>
              </a:extLst>
            </p:cNvPr>
            <p:cNvSpPr txBox="1"/>
            <p:nvPr/>
          </p:nvSpPr>
          <p:spPr>
            <a:xfrm>
              <a:off x="7509037" y="1327835"/>
              <a:ext cx="3200400" cy="323165"/>
            </a:xfrm>
            <a:prstGeom prst="rect">
              <a:avLst/>
            </a:prstGeom>
            <a:noFill/>
          </p:spPr>
          <p:txBody>
            <a:bodyPr wrap="square" rtlCol="0">
              <a:spAutoFit/>
            </a:bodyPr>
            <a:lstStyle/>
            <a:p>
              <a:r>
                <a:rPr kumimoji="1" lang="en-US" altLang="zh-CN" sz="1500" b="1" dirty="0"/>
                <a:t>Optimum tune(eff&gt;80%)</a:t>
              </a:r>
              <a:endParaRPr kumimoji="1" lang="zh-CN" altLang="en-US" sz="1500" b="1" dirty="0"/>
            </a:p>
          </p:txBody>
        </p:sp>
      </p:grpSp>
      <p:grpSp>
        <p:nvGrpSpPr>
          <p:cNvPr id="18" name="组合 17">
            <a:extLst>
              <a:ext uri="{FF2B5EF4-FFF2-40B4-BE49-F238E27FC236}">
                <a16:creationId xmlns:a16="http://schemas.microsoft.com/office/drawing/2014/main" id="{48579976-E933-2D42-990C-B28DB2B67EC7}"/>
              </a:ext>
            </a:extLst>
          </p:cNvPr>
          <p:cNvGrpSpPr/>
          <p:nvPr/>
        </p:nvGrpSpPr>
        <p:grpSpPr>
          <a:xfrm>
            <a:off x="6520241" y="655344"/>
            <a:ext cx="5295864" cy="4692650"/>
            <a:chOff x="6472207" y="770939"/>
            <a:chExt cx="5295864" cy="4692650"/>
          </a:xfrm>
        </p:grpSpPr>
        <p:grpSp>
          <p:nvGrpSpPr>
            <p:cNvPr id="17" name="组合 16">
              <a:extLst>
                <a:ext uri="{FF2B5EF4-FFF2-40B4-BE49-F238E27FC236}">
                  <a16:creationId xmlns:a16="http://schemas.microsoft.com/office/drawing/2014/main" id="{6E71CF25-FC9A-354A-A180-75CD2D942252}"/>
                </a:ext>
              </a:extLst>
            </p:cNvPr>
            <p:cNvGrpSpPr/>
            <p:nvPr/>
          </p:nvGrpSpPr>
          <p:grpSpPr>
            <a:xfrm>
              <a:off x="6472207" y="770939"/>
              <a:ext cx="5295864" cy="4692650"/>
              <a:chOff x="6472207" y="781050"/>
              <a:chExt cx="5295864" cy="4692650"/>
            </a:xfrm>
          </p:grpSpPr>
          <p:pic>
            <p:nvPicPr>
              <p:cNvPr id="16" name="图片 15" descr="图表, 折线图&#10;&#10;描述已自动生成">
                <a:extLst>
                  <a:ext uri="{FF2B5EF4-FFF2-40B4-BE49-F238E27FC236}">
                    <a16:creationId xmlns:a16="http://schemas.microsoft.com/office/drawing/2014/main" id="{4746C85E-3194-1943-AB83-470630CB9C02}"/>
                  </a:ext>
                </a:extLst>
              </p:cNvPr>
              <p:cNvPicPr>
                <a:picLocks noChangeAspect="1"/>
              </p:cNvPicPr>
              <p:nvPr/>
            </p:nvPicPr>
            <p:blipFill rotWithShape="1">
              <a:blip r:embed="rId4"/>
              <a:srcRect r="17084"/>
              <a:stretch/>
            </p:blipFill>
            <p:spPr>
              <a:xfrm>
                <a:off x="6472207" y="781050"/>
                <a:ext cx="5295864" cy="4692650"/>
              </a:xfrm>
              <a:prstGeom prst="rect">
                <a:avLst/>
              </a:prstGeom>
            </p:spPr>
          </p:pic>
          <p:pic>
            <p:nvPicPr>
              <p:cNvPr id="75" name="图片 74" descr="图表, 折线图&#10;&#10;描述已自动生成">
                <a:extLst>
                  <a:ext uri="{FF2B5EF4-FFF2-40B4-BE49-F238E27FC236}">
                    <a16:creationId xmlns:a16="http://schemas.microsoft.com/office/drawing/2014/main" id="{EF685FF6-7EB3-4340-959C-C1F6D65B8263}"/>
                  </a:ext>
                </a:extLst>
              </p:cNvPr>
              <p:cNvPicPr>
                <a:picLocks noChangeAspect="1"/>
              </p:cNvPicPr>
              <p:nvPr/>
            </p:nvPicPr>
            <p:blipFill rotWithShape="1">
              <a:blip r:embed="rId4"/>
              <a:srcRect l="82646" t="43661" r="1028" b="46180"/>
              <a:stretch/>
            </p:blipFill>
            <p:spPr>
              <a:xfrm>
                <a:off x="10343905" y="1024345"/>
                <a:ext cx="1366771" cy="624811"/>
              </a:xfrm>
              <a:prstGeom prst="rect">
                <a:avLst/>
              </a:prstGeom>
            </p:spPr>
          </p:pic>
        </p:grpSp>
        <p:sp>
          <p:nvSpPr>
            <p:cNvPr id="51" name="文本框 50">
              <a:extLst>
                <a:ext uri="{FF2B5EF4-FFF2-40B4-BE49-F238E27FC236}">
                  <a16:creationId xmlns:a16="http://schemas.microsoft.com/office/drawing/2014/main" id="{F7F81727-0C7F-2D4C-9652-F95D93B273D2}"/>
                </a:ext>
              </a:extLst>
            </p:cNvPr>
            <p:cNvSpPr txBox="1"/>
            <p:nvPr/>
          </p:nvSpPr>
          <p:spPr>
            <a:xfrm>
              <a:off x="8208658" y="3853681"/>
              <a:ext cx="210065" cy="246221"/>
            </a:xfrm>
            <a:prstGeom prst="rect">
              <a:avLst/>
            </a:prstGeom>
            <a:noFill/>
          </p:spPr>
          <p:txBody>
            <a:bodyPr wrap="square" rtlCol="0">
              <a:spAutoFit/>
            </a:bodyPr>
            <a:lstStyle/>
            <a:p>
              <a:r>
                <a:rPr kumimoji="1" lang="en-US" altLang="zh-CN" sz="1000" b="1" dirty="0"/>
                <a:t>2</a:t>
              </a:r>
              <a:endParaRPr kumimoji="1" lang="zh-CN" altLang="en-US" sz="1000" b="1" dirty="0"/>
            </a:p>
          </p:txBody>
        </p:sp>
        <p:sp>
          <p:nvSpPr>
            <p:cNvPr id="52" name="文本框 51">
              <a:extLst>
                <a:ext uri="{FF2B5EF4-FFF2-40B4-BE49-F238E27FC236}">
                  <a16:creationId xmlns:a16="http://schemas.microsoft.com/office/drawing/2014/main" id="{3C2ECBD5-0E91-654E-A11D-9748F477343A}"/>
                </a:ext>
              </a:extLst>
            </p:cNvPr>
            <p:cNvSpPr txBox="1"/>
            <p:nvPr/>
          </p:nvSpPr>
          <p:spPr>
            <a:xfrm>
              <a:off x="7456561" y="3512979"/>
              <a:ext cx="210065" cy="246221"/>
            </a:xfrm>
            <a:prstGeom prst="rect">
              <a:avLst/>
            </a:prstGeom>
            <a:noFill/>
          </p:spPr>
          <p:txBody>
            <a:bodyPr wrap="square" rtlCol="0">
              <a:spAutoFit/>
            </a:bodyPr>
            <a:lstStyle/>
            <a:p>
              <a:r>
                <a:rPr kumimoji="1" lang="en-US" altLang="zh-CN" sz="1000" b="1" dirty="0"/>
                <a:t>4</a:t>
              </a:r>
              <a:endParaRPr kumimoji="1" lang="zh-CN" altLang="en-US" sz="1000" b="1" dirty="0"/>
            </a:p>
          </p:txBody>
        </p:sp>
        <p:sp>
          <p:nvSpPr>
            <p:cNvPr id="53" name="文本框 52">
              <a:extLst>
                <a:ext uri="{FF2B5EF4-FFF2-40B4-BE49-F238E27FC236}">
                  <a16:creationId xmlns:a16="http://schemas.microsoft.com/office/drawing/2014/main" id="{7EB1691C-AB5F-9740-BBA6-265BE07D7EC5}"/>
                </a:ext>
              </a:extLst>
            </p:cNvPr>
            <p:cNvSpPr txBox="1"/>
            <p:nvPr/>
          </p:nvSpPr>
          <p:spPr>
            <a:xfrm>
              <a:off x="8450287" y="4556187"/>
              <a:ext cx="210065" cy="246221"/>
            </a:xfrm>
            <a:prstGeom prst="rect">
              <a:avLst/>
            </a:prstGeom>
            <a:noFill/>
          </p:spPr>
          <p:txBody>
            <a:bodyPr wrap="square" rtlCol="0">
              <a:spAutoFit/>
            </a:bodyPr>
            <a:lstStyle/>
            <a:p>
              <a:r>
                <a:rPr kumimoji="1" lang="en-US" altLang="zh-CN" sz="1000" b="1" dirty="0"/>
                <a:t>4</a:t>
              </a:r>
              <a:endParaRPr kumimoji="1" lang="zh-CN" altLang="en-US" sz="1000" b="1" dirty="0"/>
            </a:p>
          </p:txBody>
        </p:sp>
        <p:sp>
          <p:nvSpPr>
            <p:cNvPr id="54" name="文本框 53">
              <a:extLst>
                <a:ext uri="{FF2B5EF4-FFF2-40B4-BE49-F238E27FC236}">
                  <a16:creationId xmlns:a16="http://schemas.microsoft.com/office/drawing/2014/main" id="{507F2A81-573E-6C40-81D8-8CC92194F3AE}"/>
                </a:ext>
              </a:extLst>
            </p:cNvPr>
            <p:cNvSpPr txBox="1"/>
            <p:nvPr/>
          </p:nvSpPr>
          <p:spPr>
            <a:xfrm>
              <a:off x="11193383" y="1835821"/>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55" name="文本框 54">
              <a:extLst>
                <a:ext uri="{FF2B5EF4-FFF2-40B4-BE49-F238E27FC236}">
                  <a16:creationId xmlns:a16="http://schemas.microsoft.com/office/drawing/2014/main" id="{FC1164FD-5650-AB4A-9329-DE19F31FA7B7}"/>
                </a:ext>
              </a:extLst>
            </p:cNvPr>
            <p:cNvSpPr txBox="1"/>
            <p:nvPr/>
          </p:nvSpPr>
          <p:spPr>
            <a:xfrm>
              <a:off x="11193432" y="1993585"/>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56" name="文本框 55">
              <a:extLst>
                <a:ext uri="{FF2B5EF4-FFF2-40B4-BE49-F238E27FC236}">
                  <a16:creationId xmlns:a16="http://schemas.microsoft.com/office/drawing/2014/main" id="{3670DC2C-FB32-8E42-B780-132546E9AE7E}"/>
                </a:ext>
              </a:extLst>
            </p:cNvPr>
            <p:cNvSpPr txBox="1"/>
            <p:nvPr/>
          </p:nvSpPr>
          <p:spPr>
            <a:xfrm>
              <a:off x="10496577" y="2409132"/>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57" name="文本框 56">
              <a:extLst>
                <a:ext uri="{FF2B5EF4-FFF2-40B4-BE49-F238E27FC236}">
                  <a16:creationId xmlns:a16="http://schemas.microsoft.com/office/drawing/2014/main" id="{F547B15B-D618-C245-8447-D722D6FCA74D}"/>
                </a:ext>
              </a:extLst>
            </p:cNvPr>
            <p:cNvSpPr txBox="1"/>
            <p:nvPr/>
          </p:nvSpPr>
          <p:spPr>
            <a:xfrm>
              <a:off x="10673433" y="2409131"/>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58" name="文本框 57">
              <a:extLst>
                <a:ext uri="{FF2B5EF4-FFF2-40B4-BE49-F238E27FC236}">
                  <a16:creationId xmlns:a16="http://schemas.microsoft.com/office/drawing/2014/main" id="{5D28ADD6-8F66-AA41-ACD8-6FA32C1A9EDD}"/>
                </a:ext>
              </a:extLst>
            </p:cNvPr>
            <p:cNvSpPr txBox="1"/>
            <p:nvPr/>
          </p:nvSpPr>
          <p:spPr>
            <a:xfrm>
              <a:off x="10922259" y="2357164"/>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72" name="文本框 71">
              <a:extLst>
                <a:ext uri="{FF2B5EF4-FFF2-40B4-BE49-F238E27FC236}">
                  <a16:creationId xmlns:a16="http://schemas.microsoft.com/office/drawing/2014/main" id="{CC944DB7-369F-4940-B1B6-016EDB4BFF3B}"/>
                </a:ext>
              </a:extLst>
            </p:cNvPr>
            <p:cNvSpPr txBox="1"/>
            <p:nvPr/>
          </p:nvSpPr>
          <p:spPr>
            <a:xfrm>
              <a:off x="11115719" y="2170499"/>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73" name="文本框 72">
              <a:extLst>
                <a:ext uri="{FF2B5EF4-FFF2-40B4-BE49-F238E27FC236}">
                  <a16:creationId xmlns:a16="http://schemas.microsoft.com/office/drawing/2014/main" id="{98D6E400-2D8C-854D-AB57-7CED04FEA8BC}"/>
                </a:ext>
              </a:extLst>
            </p:cNvPr>
            <p:cNvSpPr txBox="1"/>
            <p:nvPr/>
          </p:nvSpPr>
          <p:spPr>
            <a:xfrm>
              <a:off x="11558006" y="4556187"/>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74" name="文本框 73">
              <a:extLst>
                <a:ext uri="{FF2B5EF4-FFF2-40B4-BE49-F238E27FC236}">
                  <a16:creationId xmlns:a16="http://schemas.microsoft.com/office/drawing/2014/main" id="{30ED6F23-89B9-384F-B056-A37CFA38E7C9}"/>
                </a:ext>
              </a:extLst>
            </p:cNvPr>
            <p:cNvSpPr txBox="1"/>
            <p:nvPr/>
          </p:nvSpPr>
          <p:spPr>
            <a:xfrm>
              <a:off x="7235457" y="955912"/>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grpSp>
      <p:sp>
        <p:nvSpPr>
          <p:cNvPr id="19" name="矩形 18">
            <a:extLst>
              <a:ext uri="{FF2B5EF4-FFF2-40B4-BE49-F238E27FC236}">
                <a16:creationId xmlns:a16="http://schemas.microsoft.com/office/drawing/2014/main" id="{3E116575-6BBC-A343-8C3A-A1D4B17A873B}"/>
              </a:ext>
            </a:extLst>
          </p:cNvPr>
          <p:cNvSpPr/>
          <p:nvPr/>
        </p:nvSpPr>
        <p:spPr>
          <a:xfrm>
            <a:off x="5600335" y="2730500"/>
            <a:ext cx="787766" cy="20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文本框 76">
            <a:extLst>
              <a:ext uri="{FF2B5EF4-FFF2-40B4-BE49-F238E27FC236}">
                <a16:creationId xmlns:a16="http://schemas.microsoft.com/office/drawing/2014/main" id="{C7C5CCF5-2380-1543-88E7-65CC99079C47}"/>
              </a:ext>
            </a:extLst>
          </p:cNvPr>
          <p:cNvSpPr txBox="1"/>
          <p:nvPr/>
        </p:nvSpPr>
        <p:spPr>
          <a:xfrm>
            <a:off x="1105323" y="862374"/>
            <a:ext cx="3431035" cy="338554"/>
          </a:xfrm>
          <a:prstGeom prst="rect">
            <a:avLst/>
          </a:prstGeom>
          <a:noFill/>
        </p:spPr>
        <p:txBody>
          <a:bodyPr wrap="square" rtlCol="0">
            <a:spAutoFit/>
          </a:bodyPr>
          <a:lstStyle/>
          <a:p>
            <a:r>
              <a:rPr kumimoji="1" lang="en-US" altLang="zh-CN" sz="1600" b="1" dirty="0">
                <a:solidFill>
                  <a:srgbClr val="7030A0"/>
                </a:solidFill>
                <a:latin typeface="+mn-ea"/>
              </a:rPr>
              <a:t>Operating</a:t>
            </a:r>
            <a:r>
              <a:rPr kumimoji="1" lang="en-US" altLang="zh-CN" sz="1400" b="1" dirty="0">
                <a:solidFill>
                  <a:srgbClr val="7030A0"/>
                </a:solidFill>
                <a:latin typeface="+mn-ea"/>
              </a:rPr>
              <a:t> point(45. 531,43. 575), 60%</a:t>
            </a:r>
            <a:endParaRPr kumimoji="1" lang="zh-CN" altLang="en-US" sz="1400" b="1" dirty="0">
              <a:solidFill>
                <a:srgbClr val="7030A0"/>
              </a:solidFill>
              <a:latin typeface="+mn-ea"/>
            </a:endParaRPr>
          </a:p>
        </p:txBody>
      </p:sp>
      <p:cxnSp>
        <p:nvCxnSpPr>
          <p:cNvPr id="78" name="直线箭头连接符 77">
            <a:extLst>
              <a:ext uri="{FF2B5EF4-FFF2-40B4-BE49-F238E27FC236}">
                <a16:creationId xmlns:a16="http://schemas.microsoft.com/office/drawing/2014/main" id="{5A9F8BE3-ECC3-4B40-BDA3-D47B138A78DC}"/>
              </a:ext>
            </a:extLst>
          </p:cNvPr>
          <p:cNvCxnSpPr>
            <a:cxnSpLocks/>
          </p:cNvCxnSpPr>
          <p:nvPr/>
        </p:nvCxnSpPr>
        <p:spPr>
          <a:xfrm flipH="1">
            <a:off x="1271018" y="1160518"/>
            <a:ext cx="242336" cy="11862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同心圆 23">
            <a:extLst>
              <a:ext uri="{FF2B5EF4-FFF2-40B4-BE49-F238E27FC236}">
                <a16:creationId xmlns:a16="http://schemas.microsoft.com/office/drawing/2014/main" id="{CCC5ECC5-56E5-FA48-BFB6-C26A5CDD8202}"/>
              </a:ext>
            </a:extLst>
          </p:cNvPr>
          <p:cNvSpPr/>
          <p:nvPr/>
        </p:nvSpPr>
        <p:spPr>
          <a:xfrm>
            <a:off x="1181100" y="2319009"/>
            <a:ext cx="127402" cy="125999"/>
          </a:xfrm>
          <a:prstGeom prst="don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5" name="文本框 24">
            <a:extLst>
              <a:ext uri="{FF2B5EF4-FFF2-40B4-BE49-F238E27FC236}">
                <a16:creationId xmlns:a16="http://schemas.microsoft.com/office/drawing/2014/main" id="{1ED6E45C-06B8-5C47-AA76-85D9D568B381}"/>
              </a:ext>
            </a:extLst>
          </p:cNvPr>
          <p:cNvSpPr txBox="1"/>
          <p:nvPr/>
        </p:nvSpPr>
        <p:spPr>
          <a:xfrm>
            <a:off x="81605" y="152400"/>
            <a:ext cx="8416715" cy="461665"/>
          </a:xfrm>
          <a:prstGeom prst="rect">
            <a:avLst/>
          </a:prstGeom>
          <a:noFill/>
        </p:spPr>
        <p:txBody>
          <a:bodyPr wrap="square" rtlCol="0">
            <a:spAutoFit/>
          </a:bodyPr>
          <a:lstStyle/>
          <a:p>
            <a:pPr marL="285750" indent="-285750">
              <a:buFont typeface="Wingdings" pitchFamily="2" charset="2"/>
              <a:buChar char="p"/>
            </a:pPr>
            <a:r>
              <a:rPr kumimoji="1" lang="en-US" altLang="zh-CN" sz="2400" b="1" dirty="0">
                <a:solidFill>
                  <a:schemeClr val="accent1">
                    <a:lumMod val="75000"/>
                  </a:schemeClr>
                </a:solidFill>
              </a:rPr>
              <a:t>Tune Scan Study of Injection Efficiency</a:t>
            </a:r>
            <a:endParaRPr kumimoji="1" lang="zh-CN" altLang="en-US" sz="2400" b="1" dirty="0">
              <a:solidFill>
                <a:schemeClr val="accent1">
                  <a:lumMod val="75000"/>
                </a:schemeClr>
              </a:solidFill>
            </a:endParaRPr>
          </a:p>
        </p:txBody>
      </p:sp>
      <p:sp>
        <p:nvSpPr>
          <p:cNvPr id="26" name="文本框 25">
            <a:extLst>
              <a:ext uri="{FF2B5EF4-FFF2-40B4-BE49-F238E27FC236}">
                <a16:creationId xmlns:a16="http://schemas.microsoft.com/office/drawing/2014/main" id="{9915EBB5-46D3-8048-8652-A65C327B5223}"/>
              </a:ext>
            </a:extLst>
          </p:cNvPr>
          <p:cNvSpPr txBox="1"/>
          <p:nvPr/>
        </p:nvSpPr>
        <p:spPr>
          <a:xfrm>
            <a:off x="141881" y="5407743"/>
            <a:ext cx="10833553" cy="646331"/>
          </a:xfrm>
          <a:prstGeom prst="rect">
            <a:avLst/>
          </a:prstGeom>
          <a:noFill/>
        </p:spPr>
        <p:txBody>
          <a:bodyPr wrap="square" rtlCol="0">
            <a:spAutoFit/>
          </a:bodyPr>
          <a:lstStyle/>
          <a:p>
            <a:pPr marL="285750" indent="-285750" algn="just">
              <a:buFont typeface="Wingdings" pitchFamily="2" charset="2"/>
              <a:buChar char="Ø"/>
            </a:pPr>
            <a:r>
              <a:rPr lang="en" altLang="zh-CN" u="sng" dirty="0">
                <a:latin typeface="+mn-ea"/>
              </a:rPr>
              <a:t>Some tunes with higher injection efficiency </a:t>
            </a:r>
            <a:r>
              <a:rPr lang="en" altLang="zh-CN" dirty="0">
                <a:latin typeface="+mn-ea"/>
              </a:rPr>
              <a:t>were found in the resonance-free region: located far from the 2</a:t>
            </a:r>
            <a:r>
              <a:rPr lang="en" altLang="zh-CN" baseline="30000" dirty="0">
                <a:latin typeface="+mn-ea"/>
              </a:rPr>
              <a:t>nd</a:t>
            </a:r>
            <a:r>
              <a:rPr lang="en" altLang="zh-CN" dirty="0">
                <a:latin typeface="+mn-ea"/>
              </a:rPr>
              <a:t> order resonance lines, above the 4</a:t>
            </a:r>
            <a:r>
              <a:rPr lang="en" altLang="zh-CN" baseline="30000" dirty="0">
                <a:latin typeface="+mn-ea"/>
              </a:rPr>
              <a:t>th</a:t>
            </a:r>
            <a:r>
              <a:rPr lang="en" altLang="zh-CN" dirty="0">
                <a:latin typeface="+mn-ea"/>
              </a:rPr>
              <a:t> order resonance lines, and between the 5</a:t>
            </a:r>
            <a:r>
              <a:rPr lang="en" altLang="zh-CN" baseline="30000" dirty="0">
                <a:latin typeface="+mn-ea"/>
              </a:rPr>
              <a:t>th</a:t>
            </a:r>
            <a:r>
              <a:rPr lang="en" altLang="zh-CN" dirty="0">
                <a:latin typeface="+mn-ea"/>
              </a:rPr>
              <a:t> order resonance lines.</a:t>
            </a:r>
          </a:p>
        </p:txBody>
      </p:sp>
      <p:sp>
        <p:nvSpPr>
          <p:cNvPr id="79" name="文本框 78">
            <a:extLst>
              <a:ext uri="{FF2B5EF4-FFF2-40B4-BE49-F238E27FC236}">
                <a16:creationId xmlns:a16="http://schemas.microsoft.com/office/drawing/2014/main" id="{16A60C55-57EB-6F4F-A3A2-F9F43ED61EA5}"/>
              </a:ext>
            </a:extLst>
          </p:cNvPr>
          <p:cNvSpPr txBox="1"/>
          <p:nvPr/>
        </p:nvSpPr>
        <p:spPr>
          <a:xfrm>
            <a:off x="141880" y="5851011"/>
            <a:ext cx="7948019" cy="646331"/>
          </a:xfrm>
          <a:prstGeom prst="rect">
            <a:avLst/>
          </a:prstGeom>
          <a:noFill/>
        </p:spPr>
        <p:txBody>
          <a:bodyPr wrap="square">
            <a:spAutoFit/>
          </a:bodyPr>
          <a:lstStyle/>
          <a:p>
            <a:pPr marL="285750" indent="-285750" algn="just">
              <a:buFont typeface="Wingdings" pitchFamily="2" charset="2"/>
              <a:buChar char="Ø"/>
            </a:pPr>
            <a:endParaRPr lang="en" altLang="zh-CN" dirty="0">
              <a:latin typeface="+mn-ea"/>
            </a:endParaRPr>
          </a:p>
          <a:p>
            <a:pPr marL="285750" indent="-285750">
              <a:buFont typeface="Wingdings" pitchFamily="2" charset="2"/>
              <a:buChar char="Ø"/>
            </a:pPr>
            <a:r>
              <a:rPr lang="en" altLang="zh-CN" dirty="0"/>
              <a:t>The results are consistent with the simulation by Yasuhiro Yamamoto.</a:t>
            </a:r>
            <a:endParaRPr kumimoji="1" lang="zh-CN" altLang="en-US" dirty="0"/>
          </a:p>
        </p:txBody>
      </p:sp>
      <p:sp>
        <p:nvSpPr>
          <p:cNvPr id="29" name="TextBox 39">
            <a:extLst>
              <a:ext uri="{FF2B5EF4-FFF2-40B4-BE49-F238E27FC236}">
                <a16:creationId xmlns:a16="http://schemas.microsoft.com/office/drawing/2014/main" id="{C5651646-FDF5-4722-BCF8-A7A930B1F52D}"/>
              </a:ext>
            </a:extLst>
          </p:cNvPr>
          <p:cNvSpPr txBox="1"/>
          <p:nvPr/>
        </p:nvSpPr>
        <p:spPr>
          <a:xfrm>
            <a:off x="11750743" y="6474293"/>
            <a:ext cx="499872" cy="307777"/>
          </a:xfrm>
          <a:prstGeom prst="rect">
            <a:avLst/>
          </a:prstGeom>
          <a:noFill/>
        </p:spPr>
        <p:txBody>
          <a:bodyPr wrap="square" rtlCol="0">
            <a:spAutoFit/>
          </a:bodyPr>
          <a:lstStyle/>
          <a:p>
            <a:r>
              <a:rPr lang="en-US" sz="1400" b="1" dirty="0"/>
              <a:t>13</a:t>
            </a:r>
            <a:endParaRPr lang="en-CN" sz="1400" b="1" dirty="0"/>
          </a:p>
        </p:txBody>
      </p:sp>
    </p:spTree>
    <p:extLst>
      <p:ext uri="{BB962C8B-B14F-4D97-AF65-F5344CB8AC3E}">
        <p14:creationId xmlns:p14="http://schemas.microsoft.com/office/powerpoint/2010/main" val="1436418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形 12">
            <a:extLst>
              <a:ext uri="{FF2B5EF4-FFF2-40B4-BE49-F238E27FC236}">
                <a16:creationId xmlns:a16="http://schemas.microsoft.com/office/drawing/2014/main" id="{00524195-CE7F-104F-9876-3EDD4D44D1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89154" y="1539170"/>
            <a:ext cx="6086959" cy="4168800"/>
          </a:xfrm>
          <a:prstGeom prst="rect">
            <a:avLst/>
          </a:prstGeom>
        </p:spPr>
      </p:pic>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8E51D105-1A56-BA4E-A7F0-C6C5933FE5C2}"/>
                  </a:ext>
                </a:extLst>
              </p:cNvPr>
              <p:cNvSpPr txBox="1"/>
              <p:nvPr/>
            </p:nvSpPr>
            <p:spPr>
              <a:xfrm>
                <a:off x="396793" y="482562"/>
                <a:ext cx="11398413" cy="78861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dirty="0"/>
                  <a:t>Beam-beam interaction introduces tune shifts as functions of the oscillation amplitudes: </a:t>
                </a:r>
                <a14:m>
                  <m:oMath xmlns:m="http://schemas.openxmlformats.org/officeDocument/2006/math">
                    <m:r>
                      <m:rPr>
                        <m:sty m:val="p"/>
                      </m:rPr>
                      <a:rPr kumimoji="1" lang="el-GR" altLang="zh-CN" i="1" smtClean="0">
                        <a:latin typeface="Cambria Math" panose="02040503050406030204" pitchFamily="18" charset="0"/>
                        <a:ea typeface="Cambria Math" panose="02040503050406030204" pitchFamily="18" charset="0"/>
                      </a:rPr>
                      <m:t>Δ</m:t>
                    </m:r>
                    <m:r>
                      <a:rPr kumimoji="1" lang="el-GR" altLang="zh-CN" i="1" smtClean="0">
                        <a:latin typeface="Cambria Math" panose="02040503050406030204" pitchFamily="18" charset="0"/>
                        <a:ea typeface="Cambria Math" panose="02040503050406030204" pitchFamily="18" charset="0"/>
                      </a:rPr>
                      <m:t>𝜈</m:t>
                    </m:r>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𝛼</m:t>
                        </m:r>
                      </m:e>
                    </m:d>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𝜉</m:t>
                    </m:r>
                    <m:f>
                      <m:fPr>
                        <m:ctrlPr>
                          <a:rPr kumimoji="1" lang="en-US" altLang="zh-CN" b="0" i="1" smtClean="0">
                            <a:latin typeface="Cambria Math" panose="02040503050406030204" pitchFamily="18" charset="0"/>
                            <a:ea typeface="Cambria Math" panose="02040503050406030204" pitchFamily="18" charset="0"/>
                          </a:rPr>
                        </m:ctrlPr>
                      </m:fPr>
                      <m:num>
                        <m:r>
                          <a:rPr kumimoji="1" lang="en-US" altLang="zh-CN" b="0" i="1" smtClean="0">
                            <a:latin typeface="Cambria Math" panose="02040503050406030204" pitchFamily="18" charset="0"/>
                            <a:ea typeface="Cambria Math" panose="02040503050406030204" pitchFamily="18" charset="0"/>
                          </a:rPr>
                          <m:t>1−</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𝑒</m:t>
                            </m:r>
                          </m:e>
                          <m:sup>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𝛼</m:t>
                            </m:r>
                          </m:sup>
                        </m:sSup>
                        <m:sSub>
                          <m:sSubPr>
                            <m:ctrlPr>
                              <a:rPr kumimoji="1" lang="en-US" altLang="zh-CN" b="0" i="1" smtClean="0">
                                <a:latin typeface="Cambria Math" panose="02040503050406030204" pitchFamily="18" charset="0"/>
                                <a:ea typeface="Cambria Math" panose="02040503050406030204" pitchFamily="18" charset="0"/>
                              </a:rPr>
                            </m:ctrlPr>
                          </m:sSubPr>
                          <m:e>
                            <m:r>
                              <a:rPr kumimoji="1" lang="en-US" altLang="zh-CN" b="0" i="1" smtClean="0">
                                <a:latin typeface="Cambria Math" panose="02040503050406030204" pitchFamily="18" charset="0"/>
                                <a:ea typeface="Cambria Math" panose="02040503050406030204" pitchFamily="18" charset="0"/>
                              </a:rPr>
                              <m:t>𝐼</m:t>
                            </m:r>
                          </m:e>
                          <m:sub>
                            <m:r>
                              <a:rPr kumimoji="1" lang="en-US" altLang="zh-CN" b="0" i="1" smtClean="0">
                                <a:latin typeface="Cambria Math" panose="02040503050406030204" pitchFamily="18" charset="0"/>
                                <a:ea typeface="Cambria Math" panose="02040503050406030204" pitchFamily="18" charset="0"/>
                              </a:rPr>
                              <m:t>0</m:t>
                            </m:r>
                          </m:sub>
                        </m:sSub>
                        <m:r>
                          <a:rPr kumimoji="1" lang="en-US" altLang="zh-CN" b="0" i="1" smtClean="0">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𝛼</m:t>
                        </m:r>
                        <m:r>
                          <a:rPr kumimoji="1" lang="en-US" altLang="zh-CN" b="0" i="1" smtClean="0">
                            <a:latin typeface="Cambria Math" panose="02040503050406030204" pitchFamily="18" charset="0"/>
                            <a:ea typeface="Cambria Math" panose="02040503050406030204" pitchFamily="18" charset="0"/>
                          </a:rPr>
                          <m:t>)</m:t>
                        </m:r>
                      </m:num>
                      <m:den>
                        <m:r>
                          <a:rPr kumimoji="1" lang="en-US" altLang="zh-CN" b="0" i="1" smtClean="0">
                            <a:latin typeface="Cambria Math" panose="02040503050406030204" pitchFamily="18" charset="0"/>
                            <a:ea typeface="Cambria Math" panose="02040503050406030204" pitchFamily="18" charset="0"/>
                          </a:rPr>
                          <m:t>𝛼</m:t>
                        </m:r>
                      </m:den>
                    </m:f>
                  </m:oMath>
                </a14:m>
                <a:endParaRPr kumimoji="1" lang="en-US" altLang="zh-CN" dirty="0"/>
              </a:p>
              <a:p>
                <a:r>
                  <a:rPr kumimoji="1" lang="en-US" altLang="zh-CN" dirty="0"/>
                  <a:t>     At vanishing amplitudes, </a:t>
                </a:r>
                <a14:m>
                  <m:oMath xmlns:m="http://schemas.openxmlformats.org/officeDocument/2006/math">
                    <m:r>
                      <m:rPr>
                        <m:sty m:val="p"/>
                      </m:rPr>
                      <a:rPr kumimoji="1" lang="el-GR" altLang="zh-CN" i="1" smtClean="0">
                        <a:latin typeface="Cambria Math" panose="02040503050406030204" pitchFamily="18" charset="0"/>
                        <a:ea typeface="Cambria Math" panose="02040503050406030204" pitchFamily="18" charset="0"/>
                      </a:rPr>
                      <m:t>Δ</m:t>
                    </m:r>
                    <m:r>
                      <a:rPr kumimoji="1" lang="el-GR" altLang="zh-CN" i="1" smtClean="0">
                        <a:latin typeface="Cambria Math" panose="02040503050406030204" pitchFamily="18" charset="0"/>
                        <a:ea typeface="Cambria Math" panose="02040503050406030204" pitchFamily="18" charset="0"/>
                      </a:rPr>
                      <m:t>𝜈</m:t>
                    </m:r>
                    <m:r>
                      <a:rPr kumimoji="1" lang="en-US" altLang="zh-CN" i="1">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𝜉</m:t>
                    </m:r>
                  </m:oMath>
                </a14:m>
                <a:r>
                  <a:rPr kumimoji="1" lang="en-US" altLang="zh-CN" dirty="0"/>
                  <a:t>; for very large amplitudes, </a:t>
                </a:r>
                <a14:m>
                  <m:oMath xmlns:m="http://schemas.openxmlformats.org/officeDocument/2006/math">
                    <m:r>
                      <m:rPr>
                        <m:sty m:val="p"/>
                      </m:rPr>
                      <a:rPr kumimoji="1" lang="el-GR" altLang="zh-CN" i="1" smtClean="0">
                        <a:latin typeface="Cambria Math" panose="02040503050406030204" pitchFamily="18" charset="0"/>
                        <a:ea typeface="Cambria Math" panose="02040503050406030204" pitchFamily="18" charset="0"/>
                      </a:rPr>
                      <m:t>Δ</m:t>
                    </m:r>
                    <m:r>
                      <a:rPr kumimoji="1" lang="el-GR" altLang="zh-CN" i="1" smtClean="0">
                        <a:latin typeface="Cambria Math" panose="02040503050406030204" pitchFamily="18" charset="0"/>
                        <a:ea typeface="Cambria Math" panose="02040503050406030204" pitchFamily="18" charset="0"/>
                      </a:rPr>
                      <m:t>𝜈</m:t>
                    </m:r>
                    <m:r>
                      <a:rPr kumimoji="1" lang="en-US" altLang="zh-CN" i="1">
                        <a:latin typeface="Cambria Math" panose="02040503050406030204" pitchFamily="18" charset="0"/>
                        <a:ea typeface="Cambria Math" panose="02040503050406030204" pitchFamily="18" charset="0"/>
                      </a:rPr>
                      <m:t>→</m:t>
                    </m:r>
                    <m:r>
                      <a:rPr kumimoji="1" lang="en-US" altLang="zh-CN" b="0" i="1" smtClean="0">
                        <a:latin typeface="Cambria Math" panose="02040503050406030204" pitchFamily="18" charset="0"/>
                        <a:ea typeface="Cambria Math" panose="02040503050406030204" pitchFamily="18" charset="0"/>
                      </a:rPr>
                      <m:t>0</m:t>
                    </m:r>
                  </m:oMath>
                </a14:m>
                <a:endParaRPr kumimoji="1" lang="zh-CN" altLang="en-US" dirty="0"/>
              </a:p>
            </p:txBody>
          </p:sp>
        </mc:Choice>
        <mc:Fallback xmlns="">
          <p:sp>
            <p:nvSpPr>
              <p:cNvPr id="17" name="文本框 16">
                <a:extLst>
                  <a:ext uri="{FF2B5EF4-FFF2-40B4-BE49-F238E27FC236}">
                    <a16:creationId xmlns:a16="http://schemas.microsoft.com/office/drawing/2014/main" id="{8E51D105-1A56-BA4E-A7F0-C6C5933FE5C2}"/>
                  </a:ext>
                </a:extLst>
              </p:cNvPr>
              <p:cNvSpPr txBox="1">
                <a:spLocks noRot="1" noChangeAspect="1" noMove="1" noResize="1" noEditPoints="1" noAdjustHandles="1" noChangeArrowheads="1" noChangeShapeType="1" noTextEdit="1"/>
              </p:cNvSpPr>
              <p:nvPr/>
            </p:nvSpPr>
            <p:spPr>
              <a:xfrm>
                <a:off x="396793" y="482562"/>
                <a:ext cx="11398413" cy="788614"/>
              </a:xfrm>
              <a:prstGeom prst="rect">
                <a:avLst/>
              </a:prstGeom>
              <a:blipFill>
                <a:blip r:embed="rId5"/>
                <a:stretch>
                  <a:fillRect l="-334" b="-12500"/>
                </a:stretch>
              </a:blipFill>
            </p:spPr>
            <p:txBody>
              <a:bodyPr/>
              <a:lstStyle/>
              <a:p>
                <a:r>
                  <a:rPr lang="zh-CN" altLang="en-US">
                    <a:noFill/>
                  </a:rPr>
                  <a:t> </a:t>
                </a:r>
              </a:p>
            </p:txBody>
          </p:sp>
        </mc:Fallback>
      </mc:AlternateContent>
      <p:sp>
        <p:nvSpPr>
          <p:cNvPr id="50" name="文本框 49">
            <a:extLst>
              <a:ext uri="{FF2B5EF4-FFF2-40B4-BE49-F238E27FC236}">
                <a16:creationId xmlns:a16="http://schemas.microsoft.com/office/drawing/2014/main" id="{C4F88D71-D024-3645-9D0E-8DD7C552520F}"/>
              </a:ext>
            </a:extLst>
          </p:cNvPr>
          <p:cNvSpPr txBox="1"/>
          <p:nvPr/>
        </p:nvSpPr>
        <p:spPr>
          <a:xfrm>
            <a:off x="6089154" y="5830073"/>
            <a:ext cx="5748919" cy="830997"/>
          </a:xfrm>
          <a:prstGeom prst="rect">
            <a:avLst/>
          </a:prstGeom>
          <a:noFill/>
        </p:spPr>
        <p:txBody>
          <a:bodyPr wrap="square">
            <a:spAutoFit/>
          </a:bodyPr>
          <a:lstStyle/>
          <a:p>
            <a:pPr marL="285750" indent="-285750" algn="just">
              <a:buFont typeface="Wingdings" pitchFamily="2" charset="2"/>
              <a:buChar char="Ø"/>
            </a:pPr>
            <a:r>
              <a:rPr lang="en-US" altLang="zh-CN" sz="1600" dirty="0"/>
              <a:t>4</a:t>
            </a:r>
            <a:r>
              <a:rPr lang="en-US" altLang="zh-CN" sz="1600" baseline="30000" dirty="0"/>
              <a:t>th</a:t>
            </a:r>
            <a:r>
              <a:rPr lang="en-US" altLang="zh-CN" sz="1600" dirty="0"/>
              <a:t> order </a:t>
            </a:r>
            <a:r>
              <a:rPr lang="en" altLang="zh-CN" sz="1600" dirty="0"/>
              <a:t>resonance and below are dangerous for injection, while 5</a:t>
            </a:r>
            <a:r>
              <a:rPr lang="en" altLang="zh-CN" sz="1600" baseline="30000" dirty="0"/>
              <a:t>th</a:t>
            </a:r>
            <a:r>
              <a:rPr lang="en" altLang="zh-CN" sz="1600" dirty="0"/>
              <a:t> order resonance lines may be weaker and have less impact on injection.</a:t>
            </a:r>
          </a:p>
        </p:txBody>
      </p:sp>
      <p:grpSp>
        <p:nvGrpSpPr>
          <p:cNvPr id="2" name="组合 1">
            <a:extLst>
              <a:ext uri="{FF2B5EF4-FFF2-40B4-BE49-F238E27FC236}">
                <a16:creationId xmlns:a16="http://schemas.microsoft.com/office/drawing/2014/main" id="{3CB4A40B-CFE8-6842-B7C7-45CA56FA9FBE}"/>
              </a:ext>
            </a:extLst>
          </p:cNvPr>
          <p:cNvGrpSpPr/>
          <p:nvPr/>
        </p:nvGrpSpPr>
        <p:grpSpPr>
          <a:xfrm>
            <a:off x="353927" y="1473243"/>
            <a:ext cx="5693214" cy="5155104"/>
            <a:chOff x="353927" y="1473243"/>
            <a:chExt cx="5693214" cy="5155104"/>
          </a:xfrm>
        </p:grpSpPr>
        <p:grpSp>
          <p:nvGrpSpPr>
            <p:cNvPr id="9" name="组合 8">
              <a:extLst>
                <a:ext uri="{FF2B5EF4-FFF2-40B4-BE49-F238E27FC236}">
                  <a16:creationId xmlns:a16="http://schemas.microsoft.com/office/drawing/2014/main" id="{391D9F4E-5FAC-C246-A705-1474612CDBB4}"/>
                </a:ext>
              </a:extLst>
            </p:cNvPr>
            <p:cNvGrpSpPr/>
            <p:nvPr/>
          </p:nvGrpSpPr>
          <p:grpSpPr>
            <a:xfrm>
              <a:off x="353927" y="1473243"/>
              <a:ext cx="5693214" cy="5155104"/>
              <a:chOff x="205842" y="121889"/>
              <a:chExt cx="5693214" cy="5155104"/>
            </a:xfrm>
          </p:grpSpPr>
          <p:pic>
            <p:nvPicPr>
              <p:cNvPr id="35" name="图片 34" descr="图表&#10;&#10;描述已自动生成">
                <a:extLst>
                  <a:ext uri="{FF2B5EF4-FFF2-40B4-BE49-F238E27FC236}">
                    <a16:creationId xmlns:a16="http://schemas.microsoft.com/office/drawing/2014/main" id="{E6016CF4-ED12-0F44-AFE2-B638FFC458E3}"/>
                  </a:ext>
                </a:extLst>
              </p:cNvPr>
              <p:cNvPicPr>
                <a:picLocks noChangeAspect="1"/>
              </p:cNvPicPr>
              <p:nvPr/>
            </p:nvPicPr>
            <p:blipFill rotWithShape="1">
              <a:blip r:embed="rId6"/>
              <a:srcRect l="1812" t="2166" r="2355" b="2265"/>
              <a:stretch/>
            </p:blipFill>
            <p:spPr>
              <a:xfrm>
                <a:off x="205842" y="121889"/>
                <a:ext cx="5693214" cy="5155104"/>
              </a:xfrm>
              <a:prstGeom prst="rect">
                <a:avLst/>
              </a:prstGeom>
            </p:spPr>
          </p:pic>
          <p:grpSp>
            <p:nvGrpSpPr>
              <p:cNvPr id="11" name="组合 10">
                <a:extLst>
                  <a:ext uri="{FF2B5EF4-FFF2-40B4-BE49-F238E27FC236}">
                    <a16:creationId xmlns:a16="http://schemas.microsoft.com/office/drawing/2014/main" id="{3F409591-8D4D-C14A-9856-1A7673CD1E46}"/>
                  </a:ext>
                </a:extLst>
              </p:cNvPr>
              <p:cNvGrpSpPr/>
              <p:nvPr/>
            </p:nvGrpSpPr>
            <p:grpSpPr>
              <a:xfrm>
                <a:off x="991967" y="866810"/>
                <a:ext cx="4572778" cy="3926254"/>
                <a:chOff x="991967" y="866810"/>
                <a:chExt cx="4572778" cy="3926254"/>
              </a:xfrm>
            </p:grpSpPr>
            <p:grpSp>
              <p:nvGrpSpPr>
                <p:cNvPr id="7" name="组合 6">
                  <a:extLst>
                    <a:ext uri="{FF2B5EF4-FFF2-40B4-BE49-F238E27FC236}">
                      <a16:creationId xmlns:a16="http://schemas.microsoft.com/office/drawing/2014/main" id="{CF4C83E1-9342-0743-AB7E-A7C90FD220ED}"/>
                    </a:ext>
                  </a:extLst>
                </p:cNvPr>
                <p:cNvGrpSpPr/>
                <p:nvPr/>
              </p:nvGrpSpPr>
              <p:grpSpPr>
                <a:xfrm>
                  <a:off x="991967" y="866810"/>
                  <a:ext cx="4572778" cy="3926254"/>
                  <a:chOff x="991967" y="866810"/>
                  <a:chExt cx="4572778" cy="3926254"/>
                </a:xfrm>
              </p:grpSpPr>
              <p:grpSp>
                <p:nvGrpSpPr>
                  <p:cNvPr id="4" name="组合 3">
                    <a:extLst>
                      <a:ext uri="{FF2B5EF4-FFF2-40B4-BE49-F238E27FC236}">
                        <a16:creationId xmlns:a16="http://schemas.microsoft.com/office/drawing/2014/main" id="{273BBC0E-BA3D-114F-99D9-AC593AE852C7}"/>
                      </a:ext>
                    </a:extLst>
                  </p:cNvPr>
                  <p:cNvGrpSpPr/>
                  <p:nvPr/>
                </p:nvGrpSpPr>
                <p:grpSpPr>
                  <a:xfrm>
                    <a:off x="991967" y="866810"/>
                    <a:ext cx="4572778" cy="3926254"/>
                    <a:chOff x="1074897" y="767167"/>
                    <a:chExt cx="4572778" cy="3926254"/>
                  </a:xfrm>
                </p:grpSpPr>
                <p:sp>
                  <p:nvSpPr>
                    <p:cNvPr id="38" name="文本框 37">
                      <a:extLst>
                        <a:ext uri="{FF2B5EF4-FFF2-40B4-BE49-F238E27FC236}">
                          <a16:creationId xmlns:a16="http://schemas.microsoft.com/office/drawing/2014/main" id="{0F8A9D8D-8398-974C-9E73-98140885DFE6}"/>
                        </a:ext>
                      </a:extLst>
                    </p:cNvPr>
                    <p:cNvSpPr txBox="1"/>
                    <p:nvPr/>
                  </p:nvSpPr>
                  <p:spPr>
                    <a:xfrm>
                      <a:off x="1371979" y="4174974"/>
                      <a:ext cx="210065" cy="246221"/>
                    </a:xfrm>
                    <a:prstGeom prst="rect">
                      <a:avLst/>
                    </a:prstGeom>
                    <a:noFill/>
                  </p:spPr>
                  <p:txBody>
                    <a:bodyPr wrap="square" rtlCol="0">
                      <a:spAutoFit/>
                    </a:bodyPr>
                    <a:lstStyle/>
                    <a:p>
                      <a:r>
                        <a:rPr kumimoji="1" lang="en-US" altLang="zh-CN" sz="1000" b="1" dirty="0"/>
                        <a:t>2</a:t>
                      </a:r>
                      <a:endParaRPr kumimoji="1" lang="zh-CN" altLang="en-US" sz="1000" b="1" dirty="0"/>
                    </a:p>
                  </p:txBody>
                </p:sp>
                <p:sp>
                  <p:nvSpPr>
                    <p:cNvPr id="39" name="文本框 38">
                      <a:extLst>
                        <a:ext uri="{FF2B5EF4-FFF2-40B4-BE49-F238E27FC236}">
                          <a16:creationId xmlns:a16="http://schemas.microsoft.com/office/drawing/2014/main" id="{E28DDA84-7A98-8D4D-8D04-A42720E1681F}"/>
                        </a:ext>
                      </a:extLst>
                    </p:cNvPr>
                    <p:cNvSpPr txBox="1"/>
                    <p:nvPr/>
                  </p:nvSpPr>
                  <p:spPr>
                    <a:xfrm>
                      <a:off x="1074897" y="4010752"/>
                      <a:ext cx="210065" cy="246221"/>
                    </a:xfrm>
                    <a:prstGeom prst="rect">
                      <a:avLst/>
                    </a:prstGeom>
                    <a:noFill/>
                  </p:spPr>
                  <p:txBody>
                    <a:bodyPr wrap="square" rtlCol="0">
                      <a:spAutoFit/>
                    </a:bodyPr>
                    <a:lstStyle/>
                    <a:p>
                      <a:r>
                        <a:rPr kumimoji="1" lang="en-US" altLang="zh-CN" sz="1000" b="1" dirty="0"/>
                        <a:t>4</a:t>
                      </a:r>
                      <a:endParaRPr kumimoji="1" lang="zh-CN" altLang="en-US" sz="1000" b="1" dirty="0"/>
                    </a:p>
                  </p:txBody>
                </p:sp>
                <p:sp>
                  <p:nvSpPr>
                    <p:cNvPr id="40" name="文本框 39">
                      <a:extLst>
                        <a:ext uri="{FF2B5EF4-FFF2-40B4-BE49-F238E27FC236}">
                          <a16:creationId xmlns:a16="http://schemas.microsoft.com/office/drawing/2014/main" id="{57C559B4-CBF5-0C40-9B1F-067593D88993}"/>
                        </a:ext>
                      </a:extLst>
                    </p:cNvPr>
                    <p:cNvSpPr txBox="1"/>
                    <p:nvPr/>
                  </p:nvSpPr>
                  <p:spPr>
                    <a:xfrm>
                      <a:off x="1582044" y="4447200"/>
                      <a:ext cx="210065" cy="246221"/>
                    </a:xfrm>
                    <a:prstGeom prst="rect">
                      <a:avLst/>
                    </a:prstGeom>
                    <a:noFill/>
                  </p:spPr>
                  <p:txBody>
                    <a:bodyPr wrap="square" rtlCol="0">
                      <a:spAutoFit/>
                    </a:bodyPr>
                    <a:lstStyle/>
                    <a:p>
                      <a:r>
                        <a:rPr kumimoji="1" lang="en-US" altLang="zh-CN" sz="1000" b="1" dirty="0"/>
                        <a:t>4</a:t>
                      </a:r>
                      <a:endParaRPr kumimoji="1" lang="zh-CN" altLang="en-US" sz="1000" b="1" dirty="0"/>
                    </a:p>
                  </p:txBody>
                </p:sp>
                <p:sp>
                  <p:nvSpPr>
                    <p:cNvPr id="41" name="文本框 40">
                      <a:extLst>
                        <a:ext uri="{FF2B5EF4-FFF2-40B4-BE49-F238E27FC236}">
                          <a16:creationId xmlns:a16="http://schemas.microsoft.com/office/drawing/2014/main" id="{9AB8A3EC-84E2-5545-8C34-74D58C41D4CC}"/>
                        </a:ext>
                      </a:extLst>
                    </p:cNvPr>
                    <p:cNvSpPr txBox="1"/>
                    <p:nvPr/>
                  </p:nvSpPr>
                  <p:spPr>
                    <a:xfrm>
                      <a:off x="4126403" y="1085010"/>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2" name="文本框 41">
                      <a:extLst>
                        <a:ext uri="{FF2B5EF4-FFF2-40B4-BE49-F238E27FC236}">
                          <a16:creationId xmlns:a16="http://schemas.microsoft.com/office/drawing/2014/main" id="{656FA110-44F3-7E4D-B3F2-DB804FAD8658}"/>
                        </a:ext>
                      </a:extLst>
                    </p:cNvPr>
                    <p:cNvSpPr txBox="1"/>
                    <p:nvPr/>
                  </p:nvSpPr>
                  <p:spPr>
                    <a:xfrm>
                      <a:off x="3948661" y="1117802"/>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3" name="文本框 42">
                      <a:extLst>
                        <a:ext uri="{FF2B5EF4-FFF2-40B4-BE49-F238E27FC236}">
                          <a16:creationId xmlns:a16="http://schemas.microsoft.com/office/drawing/2014/main" id="{42990814-045F-914A-BF65-9CCE42E72A09}"/>
                        </a:ext>
                      </a:extLst>
                    </p:cNvPr>
                    <p:cNvSpPr txBox="1"/>
                    <p:nvPr/>
                  </p:nvSpPr>
                  <p:spPr>
                    <a:xfrm>
                      <a:off x="3509683" y="1893771"/>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4" name="文本框 43">
                      <a:extLst>
                        <a:ext uri="{FF2B5EF4-FFF2-40B4-BE49-F238E27FC236}">
                          <a16:creationId xmlns:a16="http://schemas.microsoft.com/office/drawing/2014/main" id="{88E51FBC-CFE9-2D4D-8000-0727A743EC69}"/>
                        </a:ext>
                      </a:extLst>
                    </p:cNvPr>
                    <p:cNvSpPr txBox="1"/>
                    <p:nvPr/>
                  </p:nvSpPr>
                  <p:spPr>
                    <a:xfrm>
                      <a:off x="3514638" y="1699868"/>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5" name="文本框 44">
                      <a:extLst>
                        <a:ext uri="{FF2B5EF4-FFF2-40B4-BE49-F238E27FC236}">
                          <a16:creationId xmlns:a16="http://schemas.microsoft.com/office/drawing/2014/main" id="{202C0EFB-356E-8342-A86D-7264A8B6F15C}"/>
                        </a:ext>
                      </a:extLst>
                    </p:cNvPr>
                    <p:cNvSpPr txBox="1"/>
                    <p:nvPr/>
                  </p:nvSpPr>
                  <p:spPr>
                    <a:xfrm>
                      <a:off x="3503282" y="1485178"/>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6" name="文本框 45">
                      <a:extLst>
                        <a:ext uri="{FF2B5EF4-FFF2-40B4-BE49-F238E27FC236}">
                          <a16:creationId xmlns:a16="http://schemas.microsoft.com/office/drawing/2014/main" id="{E9073F00-207F-5E43-9513-E0C8C2F05AC4}"/>
                        </a:ext>
                      </a:extLst>
                    </p:cNvPr>
                    <p:cNvSpPr txBox="1"/>
                    <p:nvPr/>
                  </p:nvSpPr>
                  <p:spPr>
                    <a:xfrm>
                      <a:off x="3671518" y="1240912"/>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7" name="文本框 46">
                      <a:extLst>
                        <a:ext uri="{FF2B5EF4-FFF2-40B4-BE49-F238E27FC236}">
                          <a16:creationId xmlns:a16="http://schemas.microsoft.com/office/drawing/2014/main" id="{EDD27234-9FA6-714E-8055-0699437DCB5A}"/>
                        </a:ext>
                      </a:extLst>
                    </p:cNvPr>
                    <p:cNvSpPr txBox="1"/>
                    <p:nvPr/>
                  </p:nvSpPr>
                  <p:spPr>
                    <a:xfrm>
                      <a:off x="5437610" y="2989086"/>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sp>
                  <p:nvSpPr>
                    <p:cNvPr id="48" name="文本框 47">
                      <a:extLst>
                        <a:ext uri="{FF2B5EF4-FFF2-40B4-BE49-F238E27FC236}">
                          <a16:creationId xmlns:a16="http://schemas.microsoft.com/office/drawing/2014/main" id="{A5D791D1-9C71-0B44-AFDB-B64F1426556B}"/>
                        </a:ext>
                      </a:extLst>
                    </p:cNvPr>
                    <p:cNvSpPr txBox="1"/>
                    <p:nvPr/>
                  </p:nvSpPr>
                  <p:spPr>
                    <a:xfrm>
                      <a:off x="2702563" y="767167"/>
                      <a:ext cx="210065" cy="246221"/>
                    </a:xfrm>
                    <a:prstGeom prst="rect">
                      <a:avLst/>
                    </a:prstGeom>
                    <a:noFill/>
                  </p:spPr>
                  <p:txBody>
                    <a:bodyPr wrap="square" rtlCol="0">
                      <a:spAutoFit/>
                    </a:bodyPr>
                    <a:lstStyle/>
                    <a:p>
                      <a:r>
                        <a:rPr kumimoji="1" lang="en-US" altLang="zh-CN" sz="1000" b="1" dirty="0"/>
                        <a:t>5</a:t>
                      </a:r>
                      <a:endParaRPr kumimoji="1" lang="zh-CN" altLang="en-US" sz="1000" b="1" dirty="0"/>
                    </a:p>
                  </p:txBody>
                </p:sp>
              </p:grpSp>
              <p:sp>
                <p:nvSpPr>
                  <p:cNvPr id="6" name="文本框 5">
                    <a:extLst>
                      <a:ext uri="{FF2B5EF4-FFF2-40B4-BE49-F238E27FC236}">
                        <a16:creationId xmlns:a16="http://schemas.microsoft.com/office/drawing/2014/main" id="{71E58748-1772-4448-B96C-5A01D365B18F}"/>
                      </a:ext>
                    </a:extLst>
                  </p:cNvPr>
                  <p:cNvSpPr txBox="1"/>
                  <p:nvPr/>
                </p:nvSpPr>
                <p:spPr>
                  <a:xfrm>
                    <a:off x="3536741" y="2664988"/>
                    <a:ext cx="550944" cy="261610"/>
                  </a:xfrm>
                  <a:prstGeom prst="rect">
                    <a:avLst/>
                  </a:prstGeom>
                  <a:noFill/>
                </p:spPr>
                <p:txBody>
                  <a:bodyPr wrap="square" rtlCol="0">
                    <a:spAutoFit/>
                  </a:bodyPr>
                  <a:lstStyle/>
                  <a:p>
                    <a:r>
                      <a:rPr kumimoji="1" lang="en-US" altLang="zh-CN" sz="1100" dirty="0">
                        <a:solidFill>
                          <a:schemeClr val="accent1">
                            <a:lumMod val="75000"/>
                          </a:schemeClr>
                        </a:solidFill>
                        <a:latin typeface="Times" pitchFamily="2" charset="0"/>
                      </a:rPr>
                      <a:t>B1</a:t>
                    </a:r>
                    <a:endParaRPr kumimoji="1" lang="zh-CN" altLang="en-US" sz="1100" dirty="0">
                      <a:solidFill>
                        <a:schemeClr val="accent1">
                          <a:lumMod val="75000"/>
                        </a:schemeClr>
                      </a:solidFill>
                      <a:latin typeface="Times" pitchFamily="2" charset="0"/>
                    </a:endParaRPr>
                  </a:p>
                </p:txBody>
              </p:sp>
              <p:sp>
                <p:nvSpPr>
                  <p:cNvPr id="59" name="文本框 58">
                    <a:extLst>
                      <a:ext uri="{FF2B5EF4-FFF2-40B4-BE49-F238E27FC236}">
                        <a16:creationId xmlns:a16="http://schemas.microsoft.com/office/drawing/2014/main" id="{61B9CB4E-8A64-7C45-8D95-A5AE69041D92}"/>
                      </a:ext>
                    </a:extLst>
                  </p:cNvPr>
                  <p:cNvSpPr txBox="1"/>
                  <p:nvPr/>
                </p:nvSpPr>
                <p:spPr>
                  <a:xfrm>
                    <a:off x="3536741" y="2370476"/>
                    <a:ext cx="550944" cy="261610"/>
                  </a:xfrm>
                  <a:prstGeom prst="rect">
                    <a:avLst/>
                  </a:prstGeom>
                  <a:noFill/>
                </p:spPr>
                <p:txBody>
                  <a:bodyPr wrap="square" rtlCol="0">
                    <a:spAutoFit/>
                  </a:bodyPr>
                  <a:lstStyle/>
                  <a:p>
                    <a:r>
                      <a:rPr kumimoji="1" lang="en-US" altLang="zh-CN" sz="1100" dirty="0">
                        <a:solidFill>
                          <a:schemeClr val="accent1">
                            <a:lumMod val="75000"/>
                          </a:schemeClr>
                        </a:solidFill>
                        <a:latin typeface="Times" pitchFamily="2" charset="0"/>
                      </a:rPr>
                      <a:t>B2</a:t>
                    </a:r>
                    <a:endParaRPr kumimoji="1" lang="zh-CN" altLang="en-US" sz="1100" dirty="0">
                      <a:solidFill>
                        <a:schemeClr val="accent1">
                          <a:lumMod val="75000"/>
                        </a:schemeClr>
                      </a:solidFill>
                      <a:latin typeface="Times" pitchFamily="2" charset="0"/>
                    </a:endParaRPr>
                  </a:p>
                </p:txBody>
              </p:sp>
              <p:sp>
                <p:nvSpPr>
                  <p:cNvPr id="60" name="文本框 59">
                    <a:extLst>
                      <a:ext uri="{FF2B5EF4-FFF2-40B4-BE49-F238E27FC236}">
                        <a16:creationId xmlns:a16="http://schemas.microsoft.com/office/drawing/2014/main" id="{9F2C9868-58CE-1A4A-9595-9C34348ADB1C}"/>
                      </a:ext>
                    </a:extLst>
                  </p:cNvPr>
                  <p:cNvSpPr txBox="1"/>
                  <p:nvPr/>
                </p:nvSpPr>
                <p:spPr>
                  <a:xfrm>
                    <a:off x="2938463" y="3204025"/>
                    <a:ext cx="550944" cy="261610"/>
                  </a:xfrm>
                  <a:prstGeom prst="rect">
                    <a:avLst/>
                  </a:prstGeom>
                  <a:noFill/>
                </p:spPr>
                <p:txBody>
                  <a:bodyPr wrap="square" rtlCol="0">
                    <a:spAutoFit/>
                  </a:bodyPr>
                  <a:lstStyle/>
                  <a:p>
                    <a:r>
                      <a:rPr kumimoji="1" lang="en-US" altLang="zh-CN" sz="1100" dirty="0">
                        <a:solidFill>
                          <a:schemeClr val="accent1">
                            <a:lumMod val="75000"/>
                          </a:schemeClr>
                        </a:solidFill>
                        <a:latin typeface="Times" pitchFamily="2" charset="0"/>
                      </a:rPr>
                      <a:t>B4</a:t>
                    </a:r>
                    <a:endParaRPr kumimoji="1" lang="zh-CN" altLang="en-US" sz="1100" dirty="0">
                      <a:solidFill>
                        <a:schemeClr val="accent1">
                          <a:lumMod val="75000"/>
                        </a:schemeClr>
                      </a:solidFill>
                      <a:latin typeface="Times" pitchFamily="2" charset="0"/>
                    </a:endParaRPr>
                  </a:p>
                </p:txBody>
              </p:sp>
              <p:sp>
                <p:nvSpPr>
                  <p:cNvPr id="61" name="文本框 60">
                    <a:extLst>
                      <a:ext uri="{FF2B5EF4-FFF2-40B4-BE49-F238E27FC236}">
                        <a16:creationId xmlns:a16="http://schemas.microsoft.com/office/drawing/2014/main" id="{115C28FC-10D1-2743-A0DB-A971992029DD}"/>
                      </a:ext>
                    </a:extLst>
                  </p:cNvPr>
                  <p:cNvSpPr txBox="1"/>
                  <p:nvPr/>
                </p:nvSpPr>
                <p:spPr>
                  <a:xfrm>
                    <a:off x="2554226" y="2898254"/>
                    <a:ext cx="550944" cy="261610"/>
                  </a:xfrm>
                  <a:prstGeom prst="rect">
                    <a:avLst/>
                  </a:prstGeom>
                  <a:noFill/>
                </p:spPr>
                <p:txBody>
                  <a:bodyPr wrap="square" rtlCol="0">
                    <a:spAutoFit/>
                  </a:bodyPr>
                  <a:lstStyle/>
                  <a:p>
                    <a:r>
                      <a:rPr kumimoji="1" lang="en-US" altLang="zh-CN" sz="1100" dirty="0">
                        <a:solidFill>
                          <a:schemeClr val="accent1">
                            <a:lumMod val="75000"/>
                          </a:schemeClr>
                        </a:solidFill>
                        <a:latin typeface="Times" pitchFamily="2" charset="0"/>
                      </a:rPr>
                      <a:t>B3</a:t>
                    </a:r>
                    <a:endParaRPr kumimoji="1" lang="zh-CN" altLang="en-US" sz="1100" dirty="0">
                      <a:solidFill>
                        <a:schemeClr val="accent1">
                          <a:lumMod val="75000"/>
                        </a:schemeClr>
                      </a:solidFill>
                      <a:latin typeface="Times" pitchFamily="2" charset="0"/>
                    </a:endParaRPr>
                  </a:p>
                </p:txBody>
              </p:sp>
              <p:sp>
                <p:nvSpPr>
                  <p:cNvPr id="62" name="文本框 61">
                    <a:extLst>
                      <a:ext uri="{FF2B5EF4-FFF2-40B4-BE49-F238E27FC236}">
                        <a16:creationId xmlns:a16="http://schemas.microsoft.com/office/drawing/2014/main" id="{696A922F-33CD-744A-A642-BE23FB56C299}"/>
                      </a:ext>
                    </a:extLst>
                  </p:cNvPr>
                  <p:cNvSpPr txBox="1"/>
                  <p:nvPr/>
                </p:nvSpPr>
                <p:spPr>
                  <a:xfrm>
                    <a:off x="1566064" y="3777677"/>
                    <a:ext cx="550944" cy="261610"/>
                  </a:xfrm>
                  <a:prstGeom prst="rect">
                    <a:avLst/>
                  </a:prstGeom>
                  <a:noFill/>
                </p:spPr>
                <p:txBody>
                  <a:bodyPr wrap="square" rtlCol="0">
                    <a:spAutoFit/>
                  </a:bodyPr>
                  <a:lstStyle/>
                  <a:p>
                    <a:r>
                      <a:rPr kumimoji="1" lang="en-US" altLang="zh-CN" sz="1100" dirty="0">
                        <a:solidFill>
                          <a:schemeClr val="accent1">
                            <a:lumMod val="75000"/>
                          </a:schemeClr>
                        </a:solidFill>
                        <a:latin typeface="Times" pitchFamily="2" charset="0"/>
                      </a:rPr>
                      <a:t>B5</a:t>
                    </a:r>
                    <a:endParaRPr kumimoji="1" lang="zh-CN" altLang="en-US" sz="1100" dirty="0">
                      <a:solidFill>
                        <a:schemeClr val="accent1">
                          <a:lumMod val="75000"/>
                        </a:schemeClr>
                      </a:solidFill>
                      <a:latin typeface="Times" pitchFamily="2" charset="0"/>
                    </a:endParaRPr>
                  </a:p>
                </p:txBody>
              </p:sp>
            </p:grpSp>
            <p:sp>
              <p:nvSpPr>
                <p:cNvPr id="63" name="文本框 62">
                  <a:extLst>
                    <a:ext uri="{FF2B5EF4-FFF2-40B4-BE49-F238E27FC236}">
                      <a16:creationId xmlns:a16="http://schemas.microsoft.com/office/drawing/2014/main" id="{54315219-7293-3849-A891-8894B1A1889C}"/>
                    </a:ext>
                  </a:extLst>
                </p:cNvPr>
                <p:cNvSpPr txBox="1"/>
                <p:nvPr/>
              </p:nvSpPr>
              <p:spPr>
                <a:xfrm>
                  <a:off x="2933350" y="2078438"/>
                  <a:ext cx="550944" cy="261610"/>
                </a:xfrm>
                <a:prstGeom prst="rect">
                  <a:avLst/>
                </a:prstGeom>
                <a:noFill/>
              </p:spPr>
              <p:txBody>
                <a:bodyPr wrap="square" rtlCol="0">
                  <a:spAutoFit/>
                </a:bodyPr>
                <a:lstStyle/>
                <a:p>
                  <a:r>
                    <a:rPr kumimoji="1" lang="en-US" altLang="zh-CN" sz="1100" dirty="0">
                      <a:solidFill>
                        <a:schemeClr val="accent4">
                          <a:lumMod val="75000"/>
                        </a:schemeClr>
                      </a:solidFill>
                      <a:latin typeface="Times" pitchFamily="2" charset="0"/>
                    </a:rPr>
                    <a:t>Y1</a:t>
                  </a:r>
                  <a:endParaRPr kumimoji="1" lang="zh-CN" altLang="en-US" sz="1100" dirty="0">
                    <a:solidFill>
                      <a:schemeClr val="accent4">
                        <a:lumMod val="75000"/>
                      </a:schemeClr>
                    </a:solidFill>
                    <a:latin typeface="Times" pitchFamily="2" charset="0"/>
                  </a:endParaRPr>
                </a:p>
              </p:txBody>
            </p:sp>
            <p:sp>
              <p:nvSpPr>
                <p:cNvPr id="64" name="文本框 63">
                  <a:extLst>
                    <a:ext uri="{FF2B5EF4-FFF2-40B4-BE49-F238E27FC236}">
                      <a16:creationId xmlns:a16="http://schemas.microsoft.com/office/drawing/2014/main" id="{5CB6EA0B-4E2F-DC4C-BC0E-22A76A68D9D9}"/>
                    </a:ext>
                  </a:extLst>
                </p:cNvPr>
                <p:cNvSpPr txBox="1"/>
                <p:nvPr/>
              </p:nvSpPr>
              <p:spPr>
                <a:xfrm>
                  <a:off x="1604146" y="3204025"/>
                  <a:ext cx="550944" cy="261610"/>
                </a:xfrm>
                <a:prstGeom prst="rect">
                  <a:avLst/>
                </a:prstGeom>
                <a:noFill/>
              </p:spPr>
              <p:txBody>
                <a:bodyPr wrap="square" rtlCol="0">
                  <a:spAutoFit/>
                </a:bodyPr>
                <a:lstStyle/>
                <a:p>
                  <a:r>
                    <a:rPr kumimoji="1" lang="en-US" altLang="zh-CN" sz="1100" dirty="0">
                      <a:solidFill>
                        <a:schemeClr val="accent6"/>
                      </a:solidFill>
                      <a:latin typeface="Times" pitchFamily="2" charset="0"/>
                    </a:rPr>
                    <a:t>G1</a:t>
                  </a:r>
                  <a:endParaRPr kumimoji="1" lang="zh-CN" altLang="en-US" sz="1100" dirty="0">
                    <a:solidFill>
                      <a:schemeClr val="accent6"/>
                    </a:solidFill>
                    <a:latin typeface="Times" pitchFamily="2" charset="0"/>
                  </a:endParaRPr>
                </a:p>
              </p:txBody>
            </p:sp>
            <p:sp>
              <p:nvSpPr>
                <p:cNvPr id="65" name="文本框 64">
                  <a:extLst>
                    <a:ext uri="{FF2B5EF4-FFF2-40B4-BE49-F238E27FC236}">
                      <a16:creationId xmlns:a16="http://schemas.microsoft.com/office/drawing/2014/main" id="{D5BB77D9-D887-F342-A851-E52549A074C5}"/>
                    </a:ext>
                  </a:extLst>
                </p:cNvPr>
                <p:cNvSpPr txBox="1"/>
                <p:nvPr/>
              </p:nvSpPr>
              <p:spPr>
                <a:xfrm>
                  <a:off x="2278754" y="1514696"/>
                  <a:ext cx="550944" cy="261610"/>
                </a:xfrm>
                <a:prstGeom prst="rect">
                  <a:avLst/>
                </a:prstGeom>
                <a:noFill/>
              </p:spPr>
              <p:txBody>
                <a:bodyPr wrap="square" rtlCol="0">
                  <a:spAutoFit/>
                </a:bodyPr>
                <a:lstStyle/>
                <a:p>
                  <a:r>
                    <a:rPr kumimoji="1" lang="en-US" altLang="zh-CN" sz="1100" dirty="0">
                      <a:solidFill>
                        <a:schemeClr val="accent6"/>
                      </a:solidFill>
                      <a:latin typeface="Times" pitchFamily="2" charset="0"/>
                    </a:rPr>
                    <a:t>G2</a:t>
                  </a:r>
                  <a:endParaRPr kumimoji="1" lang="zh-CN" altLang="en-US" sz="1100" dirty="0">
                    <a:solidFill>
                      <a:schemeClr val="accent6"/>
                    </a:solidFill>
                    <a:latin typeface="Times" pitchFamily="2" charset="0"/>
                  </a:endParaRPr>
                </a:p>
              </p:txBody>
            </p:sp>
            <p:sp>
              <p:nvSpPr>
                <p:cNvPr id="66" name="文本框 65">
                  <a:extLst>
                    <a:ext uri="{FF2B5EF4-FFF2-40B4-BE49-F238E27FC236}">
                      <a16:creationId xmlns:a16="http://schemas.microsoft.com/office/drawing/2014/main" id="{A255D7E9-1555-3D4A-BE1C-64FD37664FC1}"/>
                    </a:ext>
                  </a:extLst>
                </p:cNvPr>
                <p:cNvSpPr txBox="1"/>
                <p:nvPr/>
              </p:nvSpPr>
              <p:spPr>
                <a:xfrm>
                  <a:off x="2282942" y="2104174"/>
                  <a:ext cx="550944" cy="261610"/>
                </a:xfrm>
                <a:prstGeom prst="rect">
                  <a:avLst/>
                </a:prstGeom>
                <a:noFill/>
              </p:spPr>
              <p:txBody>
                <a:bodyPr wrap="square" rtlCol="0">
                  <a:spAutoFit/>
                </a:bodyPr>
                <a:lstStyle/>
                <a:p>
                  <a:r>
                    <a:rPr kumimoji="1" lang="en-US" altLang="zh-CN" sz="1100" dirty="0">
                      <a:solidFill>
                        <a:schemeClr val="accent4">
                          <a:lumMod val="75000"/>
                        </a:schemeClr>
                      </a:solidFill>
                      <a:latin typeface="Times" pitchFamily="2" charset="0"/>
                    </a:rPr>
                    <a:t>Y2</a:t>
                  </a:r>
                  <a:endParaRPr kumimoji="1" lang="zh-CN" altLang="en-US" sz="1100" dirty="0">
                    <a:solidFill>
                      <a:schemeClr val="accent4">
                        <a:lumMod val="75000"/>
                      </a:schemeClr>
                    </a:solidFill>
                    <a:latin typeface="Times" pitchFamily="2" charset="0"/>
                  </a:endParaRPr>
                </a:p>
              </p:txBody>
            </p:sp>
            <p:sp>
              <p:nvSpPr>
                <p:cNvPr id="67" name="文本框 66">
                  <a:extLst>
                    <a:ext uri="{FF2B5EF4-FFF2-40B4-BE49-F238E27FC236}">
                      <a16:creationId xmlns:a16="http://schemas.microsoft.com/office/drawing/2014/main" id="{730CC8D2-0D77-F54C-ACF4-670428D43210}"/>
                    </a:ext>
                  </a:extLst>
                </p:cNvPr>
                <p:cNvSpPr txBox="1"/>
                <p:nvPr/>
              </p:nvSpPr>
              <p:spPr>
                <a:xfrm>
                  <a:off x="1537300" y="1813171"/>
                  <a:ext cx="444146" cy="261610"/>
                </a:xfrm>
                <a:prstGeom prst="rect">
                  <a:avLst/>
                </a:prstGeom>
                <a:noFill/>
              </p:spPr>
              <p:txBody>
                <a:bodyPr wrap="square" rtlCol="0">
                  <a:spAutoFit/>
                </a:bodyPr>
                <a:lstStyle/>
                <a:p>
                  <a:r>
                    <a:rPr kumimoji="1" lang="en-US" altLang="zh-CN" sz="1100" dirty="0">
                      <a:solidFill>
                        <a:schemeClr val="accent4">
                          <a:lumMod val="75000"/>
                        </a:schemeClr>
                      </a:solidFill>
                      <a:latin typeface="Times" pitchFamily="2" charset="0"/>
                    </a:rPr>
                    <a:t>Y3</a:t>
                  </a:r>
                  <a:endParaRPr kumimoji="1" lang="zh-CN" altLang="en-US" sz="1100" dirty="0">
                    <a:solidFill>
                      <a:schemeClr val="accent4">
                        <a:lumMod val="75000"/>
                      </a:schemeClr>
                    </a:solidFill>
                    <a:latin typeface="Times" pitchFamily="2" charset="0"/>
                  </a:endParaRPr>
                </a:p>
              </p:txBody>
            </p:sp>
            <p:sp>
              <p:nvSpPr>
                <p:cNvPr id="68" name="文本框 67">
                  <a:extLst>
                    <a:ext uri="{FF2B5EF4-FFF2-40B4-BE49-F238E27FC236}">
                      <a16:creationId xmlns:a16="http://schemas.microsoft.com/office/drawing/2014/main" id="{B8F24C83-AD89-364C-AFD6-5C68C795ACAE}"/>
                    </a:ext>
                  </a:extLst>
                </p:cNvPr>
                <p:cNvSpPr txBox="1"/>
                <p:nvPr/>
              </p:nvSpPr>
              <p:spPr>
                <a:xfrm>
                  <a:off x="4166954" y="2632086"/>
                  <a:ext cx="550944" cy="261610"/>
                </a:xfrm>
                <a:prstGeom prst="rect">
                  <a:avLst/>
                </a:prstGeom>
                <a:noFill/>
              </p:spPr>
              <p:txBody>
                <a:bodyPr wrap="square" rtlCol="0">
                  <a:spAutoFit/>
                </a:bodyPr>
                <a:lstStyle/>
                <a:p>
                  <a:r>
                    <a:rPr kumimoji="1" lang="en-US" altLang="zh-CN" sz="1100" dirty="0">
                      <a:solidFill>
                        <a:schemeClr val="accent4">
                          <a:lumMod val="75000"/>
                        </a:schemeClr>
                      </a:solidFill>
                      <a:latin typeface="Times" pitchFamily="2" charset="0"/>
                    </a:rPr>
                    <a:t>Y4</a:t>
                  </a:r>
                  <a:endParaRPr kumimoji="1" lang="zh-CN" altLang="en-US" sz="1100" dirty="0">
                    <a:solidFill>
                      <a:schemeClr val="accent4">
                        <a:lumMod val="75000"/>
                      </a:schemeClr>
                    </a:solidFill>
                    <a:latin typeface="Times" pitchFamily="2" charset="0"/>
                  </a:endParaRPr>
                </a:p>
              </p:txBody>
            </p:sp>
          </p:grpSp>
          <p:sp>
            <p:nvSpPr>
              <p:cNvPr id="49" name="文本框 48">
                <a:extLst>
                  <a:ext uri="{FF2B5EF4-FFF2-40B4-BE49-F238E27FC236}">
                    <a16:creationId xmlns:a16="http://schemas.microsoft.com/office/drawing/2014/main" id="{A935424A-CF16-DB4B-AFD4-3745E147C8C0}"/>
                  </a:ext>
                </a:extLst>
              </p:cNvPr>
              <p:cNvSpPr txBox="1"/>
              <p:nvPr/>
            </p:nvSpPr>
            <p:spPr>
              <a:xfrm>
                <a:off x="1920103" y="2723457"/>
                <a:ext cx="550944" cy="261610"/>
              </a:xfrm>
              <a:prstGeom prst="rect">
                <a:avLst/>
              </a:prstGeom>
              <a:noFill/>
            </p:spPr>
            <p:txBody>
              <a:bodyPr wrap="square" rtlCol="0">
                <a:spAutoFit/>
              </a:bodyPr>
              <a:lstStyle/>
              <a:p>
                <a:r>
                  <a:rPr kumimoji="1" lang="en-US" altLang="zh-CN" sz="1100" b="1" dirty="0">
                    <a:solidFill>
                      <a:srgbClr val="FF0000"/>
                    </a:solidFill>
                    <a:latin typeface="Times" pitchFamily="2" charset="0"/>
                  </a:rPr>
                  <a:t>O</a:t>
                </a:r>
                <a:endParaRPr kumimoji="1" lang="zh-CN" altLang="en-US" sz="1100" b="1" dirty="0">
                  <a:solidFill>
                    <a:srgbClr val="FF0000"/>
                  </a:solidFill>
                  <a:latin typeface="Times" pitchFamily="2" charset="0"/>
                </a:endParaRPr>
              </a:p>
            </p:txBody>
          </p:sp>
        </p:grpSp>
        <p:sp>
          <p:nvSpPr>
            <p:cNvPr id="34" name="文本框 33">
              <a:extLst>
                <a:ext uri="{FF2B5EF4-FFF2-40B4-BE49-F238E27FC236}">
                  <a16:creationId xmlns:a16="http://schemas.microsoft.com/office/drawing/2014/main" id="{11BE1DEF-3A7E-CE48-A606-90C51F95383C}"/>
                </a:ext>
              </a:extLst>
            </p:cNvPr>
            <p:cNvSpPr txBox="1"/>
            <p:nvPr/>
          </p:nvSpPr>
          <p:spPr>
            <a:xfrm>
              <a:off x="1437134" y="3987249"/>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J</a:t>
              </a:r>
              <a:endParaRPr kumimoji="1" lang="zh-CN" altLang="en-US" sz="1200" dirty="0">
                <a:solidFill>
                  <a:srgbClr val="E300DC"/>
                </a:solidFill>
                <a:latin typeface="Times" pitchFamily="2" charset="0"/>
              </a:endParaRPr>
            </a:p>
          </p:txBody>
        </p:sp>
        <p:sp>
          <p:nvSpPr>
            <p:cNvPr id="36" name="文本框 35">
              <a:extLst>
                <a:ext uri="{FF2B5EF4-FFF2-40B4-BE49-F238E27FC236}">
                  <a16:creationId xmlns:a16="http://schemas.microsoft.com/office/drawing/2014/main" id="{F2233EA1-0E17-FF41-8CC4-F6B32A5C90DE}"/>
                </a:ext>
              </a:extLst>
            </p:cNvPr>
            <p:cNvSpPr txBox="1"/>
            <p:nvPr/>
          </p:nvSpPr>
          <p:spPr>
            <a:xfrm>
              <a:off x="1424243" y="3717138"/>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K</a:t>
              </a:r>
              <a:endParaRPr kumimoji="1" lang="zh-CN" altLang="en-US" sz="1200" dirty="0">
                <a:solidFill>
                  <a:srgbClr val="E300DC"/>
                </a:solidFill>
                <a:latin typeface="Times" pitchFamily="2" charset="0"/>
              </a:endParaRPr>
            </a:p>
          </p:txBody>
        </p:sp>
        <p:sp>
          <p:nvSpPr>
            <p:cNvPr id="69" name="文本框 68">
              <a:extLst>
                <a:ext uri="{FF2B5EF4-FFF2-40B4-BE49-F238E27FC236}">
                  <a16:creationId xmlns:a16="http://schemas.microsoft.com/office/drawing/2014/main" id="{F9DB0CD1-A167-EA4D-B9A1-E9329E2F54EB}"/>
                </a:ext>
              </a:extLst>
            </p:cNvPr>
            <p:cNvSpPr txBox="1"/>
            <p:nvPr/>
          </p:nvSpPr>
          <p:spPr>
            <a:xfrm>
              <a:off x="3710892" y="5146586"/>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A</a:t>
              </a:r>
              <a:endParaRPr kumimoji="1" lang="zh-CN" altLang="en-US" sz="1200" dirty="0">
                <a:solidFill>
                  <a:srgbClr val="E300DC"/>
                </a:solidFill>
                <a:latin typeface="Times" pitchFamily="2" charset="0"/>
              </a:endParaRPr>
            </a:p>
          </p:txBody>
        </p:sp>
        <p:sp>
          <p:nvSpPr>
            <p:cNvPr id="70" name="文本框 69">
              <a:extLst>
                <a:ext uri="{FF2B5EF4-FFF2-40B4-BE49-F238E27FC236}">
                  <a16:creationId xmlns:a16="http://schemas.microsoft.com/office/drawing/2014/main" id="{723A1593-206A-E245-8D36-FEC5E18B5C84}"/>
                </a:ext>
              </a:extLst>
            </p:cNvPr>
            <p:cNvSpPr txBox="1"/>
            <p:nvPr/>
          </p:nvSpPr>
          <p:spPr>
            <a:xfrm>
              <a:off x="3720454" y="4841465"/>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B</a:t>
              </a:r>
              <a:endParaRPr kumimoji="1" lang="zh-CN" altLang="en-US" sz="1200" dirty="0">
                <a:solidFill>
                  <a:srgbClr val="E300DC"/>
                </a:solidFill>
                <a:latin typeface="Times" pitchFamily="2" charset="0"/>
              </a:endParaRPr>
            </a:p>
          </p:txBody>
        </p:sp>
        <p:sp>
          <p:nvSpPr>
            <p:cNvPr id="71" name="文本框 70">
              <a:extLst>
                <a:ext uri="{FF2B5EF4-FFF2-40B4-BE49-F238E27FC236}">
                  <a16:creationId xmlns:a16="http://schemas.microsoft.com/office/drawing/2014/main" id="{2E8D9DD3-CC14-EF45-83CD-FCD4F3652818}"/>
                </a:ext>
              </a:extLst>
            </p:cNvPr>
            <p:cNvSpPr txBox="1"/>
            <p:nvPr/>
          </p:nvSpPr>
          <p:spPr>
            <a:xfrm>
              <a:off x="5066581" y="4303875"/>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D</a:t>
              </a:r>
              <a:endParaRPr kumimoji="1" lang="zh-CN" altLang="en-US" sz="1200" dirty="0">
                <a:solidFill>
                  <a:srgbClr val="E300DC"/>
                </a:solidFill>
                <a:latin typeface="Times" pitchFamily="2" charset="0"/>
              </a:endParaRPr>
            </a:p>
          </p:txBody>
        </p:sp>
        <p:sp>
          <p:nvSpPr>
            <p:cNvPr id="72" name="文本框 71">
              <a:extLst>
                <a:ext uri="{FF2B5EF4-FFF2-40B4-BE49-F238E27FC236}">
                  <a16:creationId xmlns:a16="http://schemas.microsoft.com/office/drawing/2014/main" id="{B05FDE89-94C6-BD49-9ED3-26A1FD263896}"/>
                </a:ext>
              </a:extLst>
            </p:cNvPr>
            <p:cNvSpPr txBox="1"/>
            <p:nvPr/>
          </p:nvSpPr>
          <p:spPr>
            <a:xfrm>
              <a:off x="4090184" y="4621938"/>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E</a:t>
              </a:r>
              <a:endParaRPr kumimoji="1" lang="zh-CN" altLang="en-US" sz="1200" dirty="0">
                <a:solidFill>
                  <a:srgbClr val="E300DC"/>
                </a:solidFill>
                <a:latin typeface="Times" pitchFamily="2" charset="0"/>
              </a:endParaRPr>
            </a:p>
          </p:txBody>
        </p:sp>
        <p:sp>
          <p:nvSpPr>
            <p:cNvPr id="73" name="文本框 72">
              <a:extLst>
                <a:ext uri="{FF2B5EF4-FFF2-40B4-BE49-F238E27FC236}">
                  <a16:creationId xmlns:a16="http://schemas.microsoft.com/office/drawing/2014/main" id="{B2854070-1AE5-E541-84B1-1CA9570F5F5D}"/>
                </a:ext>
              </a:extLst>
            </p:cNvPr>
            <p:cNvSpPr txBox="1"/>
            <p:nvPr/>
          </p:nvSpPr>
          <p:spPr>
            <a:xfrm>
              <a:off x="4448462" y="4556061"/>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F</a:t>
              </a:r>
              <a:endParaRPr kumimoji="1" lang="zh-CN" altLang="en-US" sz="1200" dirty="0">
                <a:solidFill>
                  <a:srgbClr val="E300DC"/>
                </a:solidFill>
                <a:latin typeface="Times" pitchFamily="2" charset="0"/>
              </a:endParaRPr>
            </a:p>
          </p:txBody>
        </p:sp>
        <p:sp>
          <p:nvSpPr>
            <p:cNvPr id="74" name="文本框 73">
              <a:extLst>
                <a:ext uri="{FF2B5EF4-FFF2-40B4-BE49-F238E27FC236}">
                  <a16:creationId xmlns:a16="http://schemas.microsoft.com/office/drawing/2014/main" id="{5C53E5E7-EDCF-014E-951E-BB013D80D4D7}"/>
                </a:ext>
              </a:extLst>
            </p:cNvPr>
            <p:cNvSpPr txBox="1"/>
            <p:nvPr/>
          </p:nvSpPr>
          <p:spPr>
            <a:xfrm>
              <a:off x="5066581" y="4589607"/>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G</a:t>
              </a:r>
              <a:endParaRPr kumimoji="1" lang="zh-CN" altLang="en-US" sz="1200" dirty="0">
                <a:solidFill>
                  <a:srgbClr val="E300DC"/>
                </a:solidFill>
                <a:latin typeface="Times" pitchFamily="2" charset="0"/>
              </a:endParaRPr>
            </a:p>
          </p:txBody>
        </p:sp>
        <p:sp>
          <p:nvSpPr>
            <p:cNvPr id="75" name="文本框 74">
              <a:extLst>
                <a:ext uri="{FF2B5EF4-FFF2-40B4-BE49-F238E27FC236}">
                  <a16:creationId xmlns:a16="http://schemas.microsoft.com/office/drawing/2014/main" id="{7E4C5DDB-FB94-6242-B603-A2C92579E744}"/>
                </a:ext>
              </a:extLst>
            </p:cNvPr>
            <p:cNvSpPr txBox="1"/>
            <p:nvPr/>
          </p:nvSpPr>
          <p:spPr>
            <a:xfrm>
              <a:off x="4090907" y="4874124"/>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H</a:t>
              </a:r>
              <a:endParaRPr kumimoji="1" lang="zh-CN" altLang="en-US" sz="1200" dirty="0">
                <a:solidFill>
                  <a:srgbClr val="E300DC"/>
                </a:solidFill>
                <a:latin typeface="Times" pitchFamily="2" charset="0"/>
              </a:endParaRPr>
            </a:p>
          </p:txBody>
        </p:sp>
        <p:sp>
          <p:nvSpPr>
            <p:cNvPr id="76" name="文本框 75">
              <a:extLst>
                <a:ext uri="{FF2B5EF4-FFF2-40B4-BE49-F238E27FC236}">
                  <a16:creationId xmlns:a16="http://schemas.microsoft.com/office/drawing/2014/main" id="{4FE6B9DF-F611-F244-B24E-E503DBBFD1C0}"/>
                </a:ext>
              </a:extLst>
            </p:cNvPr>
            <p:cNvSpPr txBox="1"/>
            <p:nvPr/>
          </p:nvSpPr>
          <p:spPr>
            <a:xfrm>
              <a:off x="4437494" y="4849931"/>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I</a:t>
              </a:r>
              <a:endParaRPr kumimoji="1" lang="zh-CN" altLang="en-US" sz="1200" dirty="0">
                <a:solidFill>
                  <a:srgbClr val="E300DC"/>
                </a:solidFill>
                <a:latin typeface="Times" pitchFamily="2" charset="0"/>
              </a:endParaRPr>
            </a:p>
          </p:txBody>
        </p:sp>
        <p:sp>
          <p:nvSpPr>
            <p:cNvPr id="77" name="文本框 76">
              <a:extLst>
                <a:ext uri="{FF2B5EF4-FFF2-40B4-BE49-F238E27FC236}">
                  <a16:creationId xmlns:a16="http://schemas.microsoft.com/office/drawing/2014/main" id="{2F8BF9C0-DEFC-9047-81CF-615E6B0D7481}"/>
                </a:ext>
              </a:extLst>
            </p:cNvPr>
            <p:cNvSpPr txBox="1"/>
            <p:nvPr/>
          </p:nvSpPr>
          <p:spPr>
            <a:xfrm>
              <a:off x="5055613" y="4841464"/>
              <a:ext cx="235846" cy="276999"/>
            </a:xfrm>
            <a:prstGeom prst="rect">
              <a:avLst/>
            </a:prstGeom>
            <a:noFill/>
          </p:spPr>
          <p:txBody>
            <a:bodyPr wrap="square" rtlCol="0">
              <a:spAutoFit/>
            </a:bodyPr>
            <a:lstStyle/>
            <a:p>
              <a:r>
                <a:rPr kumimoji="1" lang="en-US" altLang="zh-CN" sz="1200" dirty="0">
                  <a:solidFill>
                    <a:srgbClr val="E300DC"/>
                  </a:solidFill>
                  <a:latin typeface="Times" pitchFamily="2" charset="0"/>
                </a:rPr>
                <a:t>C</a:t>
              </a:r>
              <a:endParaRPr kumimoji="1" lang="zh-CN" altLang="en-US" sz="1200" dirty="0">
                <a:solidFill>
                  <a:srgbClr val="E300DC"/>
                </a:solidFill>
                <a:latin typeface="Times" pitchFamily="2" charset="0"/>
              </a:endParaRPr>
            </a:p>
          </p:txBody>
        </p:sp>
      </p:grpSp>
      <p:sp>
        <p:nvSpPr>
          <p:cNvPr id="54" name="文本框 53">
            <a:extLst>
              <a:ext uri="{FF2B5EF4-FFF2-40B4-BE49-F238E27FC236}">
                <a16:creationId xmlns:a16="http://schemas.microsoft.com/office/drawing/2014/main" id="{2EC6C554-8F01-5541-89FD-325128727F60}"/>
              </a:ext>
            </a:extLst>
          </p:cNvPr>
          <p:cNvSpPr txBox="1"/>
          <p:nvPr/>
        </p:nvSpPr>
        <p:spPr>
          <a:xfrm>
            <a:off x="193265" y="82654"/>
            <a:ext cx="5902735" cy="461665"/>
          </a:xfrm>
          <a:prstGeom prst="rect">
            <a:avLst/>
          </a:prstGeom>
          <a:noFill/>
        </p:spPr>
        <p:txBody>
          <a:bodyPr wrap="square" rtlCol="0">
            <a:spAutoFit/>
          </a:bodyPr>
          <a:lstStyle/>
          <a:p>
            <a:pPr marL="285750" indent="-285750">
              <a:buFont typeface="Wingdings" pitchFamily="2" charset="2"/>
              <a:buChar char="p"/>
            </a:pPr>
            <a:r>
              <a:rPr kumimoji="1" lang="en-US" altLang="zh-CN" sz="2400" b="1" dirty="0">
                <a:solidFill>
                  <a:schemeClr val="accent1">
                    <a:lumMod val="75000"/>
                  </a:schemeClr>
                </a:solidFill>
              </a:rPr>
              <a:t>Tune Scan Study of Injection Efficiency</a:t>
            </a:r>
            <a:endParaRPr kumimoji="1" lang="zh-CN" altLang="en-US" sz="2400" b="1" dirty="0">
              <a:solidFill>
                <a:schemeClr val="accent1">
                  <a:lumMod val="75000"/>
                </a:schemeClr>
              </a:solidFill>
            </a:endParaRPr>
          </a:p>
        </p:txBody>
      </p:sp>
      <p:sp>
        <p:nvSpPr>
          <p:cNvPr id="51" name="TextBox 39">
            <a:extLst>
              <a:ext uri="{FF2B5EF4-FFF2-40B4-BE49-F238E27FC236}">
                <a16:creationId xmlns:a16="http://schemas.microsoft.com/office/drawing/2014/main" id="{CD2C23A6-509F-4B43-B9CC-D04471C6742B}"/>
              </a:ext>
            </a:extLst>
          </p:cNvPr>
          <p:cNvSpPr txBox="1"/>
          <p:nvPr/>
        </p:nvSpPr>
        <p:spPr>
          <a:xfrm>
            <a:off x="11750743" y="6474293"/>
            <a:ext cx="499872" cy="307777"/>
          </a:xfrm>
          <a:prstGeom prst="rect">
            <a:avLst/>
          </a:prstGeom>
          <a:noFill/>
        </p:spPr>
        <p:txBody>
          <a:bodyPr wrap="square" rtlCol="0">
            <a:spAutoFit/>
          </a:bodyPr>
          <a:lstStyle/>
          <a:p>
            <a:r>
              <a:rPr lang="en-US" sz="1400" b="1" dirty="0"/>
              <a:t>14</a:t>
            </a:r>
            <a:endParaRPr lang="en-CN" sz="1400" b="1" dirty="0"/>
          </a:p>
        </p:txBody>
      </p:sp>
    </p:spTree>
    <p:extLst>
      <p:ext uri="{BB962C8B-B14F-4D97-AF65-F5344CB8AC3E}">
        <p14:creationId xmlns:p14="http://schemas.microsoft.com/office/powerpoint/2010/main" val="228940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a:extLst>
              <a:ext uri="{FF2B5EF4-FFF2-40B4-BE49-F238E27FC236}">
                <a16:creationId xmlns:a16="http://schemas.microsoft.com/office/drawing/2014/main" id="{5422E7F3-C49E-AA48-A149-C923625A72D6}"/>
              </a:ext>
            </a:extLst>
          </p:cNvPr>
          <p:cNvGrpSpPr/>
          <p:nvPr/>
        </p:nvGrpSpPr>
        <p:grpSpPr>
          <a:xfrm>
            <a:off x="6565869" y="514143"/>
            <a:ext cx="5456883" cy="5035758"/>
            <a:chOff x="6565869" y="355601"/>
            <a:chExt cx="5456883" cy="5194300"/>
          </a:xfrm>
        </p:grpSpPr>
        <p:pic>
          <p:nvPicPr>
            <p:cNvPr id="23" name="图片 22" descr="图表&#10;&#10;描述已自动生成">
              <a:extLst>
                <a:ext uri="{FF2B5EF4-FFF2-40B4-BE49-F238E27FC236}">
                  <a16:creationId xmlns:a16="http://schemas.microsoft.com/office/drawing/2014/main" id="{23752AA0-688E-FF46-9EB3-CEA101CD22AC}"/>
                </a:ext>
              </a:extLst>
            </p:cNvPr>
            <p:cNvPicPr>
              <a:picLocks noChangeAspect="1"/>
            </p:cNvPicPr>
            <p:nvPr/>
          </p:nvPicPr>
          <p:blipFill rotWithShape="1">
            <a:blip r:embed="rId2"/>
            <a:srcRect l="2534" t="2456" r="2931" b="2265"/>
            <a:stretch/>
          </p:blipFill>
          <p:spPr>
            <a:xfrm>
              <a:off x="6565869" y="355601"/>
              <a:ext cx="5456883" cy="5194300"/>
            </a:xfrm>
            <a:prstGeom prst="rect">
              <a:avLst/>
            </a:prstGeom>
          </p:spPr>
        </p:pic>
        <p:grpSp>
          <p:nvGrpSpPr>
            <p:cNvPr id="49" name="组合 48">
              <a:extLst>
                <a:ext uri="{FF2B5EF4-FFF2-40B4-BE49-F238E27FC236}">
                  <a16:creationId xmlns:a16="http://schemas.microsoft.com/office/drawing/2014/main" id="{20BD84B4-D3BF-BD43-A6E3-6D30D313671F}"/>
                </a:ext>
              </a:extLst>
            </p:cNvPr>
            <p:cNvGrpSpPr/>
            <p:nvPr/>
          </p:nvGrpSpPr>
          <p:grpSpPr>
            <a:xfrm>
              <a:off x="7544434" y="2664617"/>
              <a:ext cx="3806067" cy="1649602"/>
              <a:chOff x="7303134" y="1953417"/>
              <a:chExt cx="3806067" cy="1649602"/>
            </a:xfrm>
          </p:grpSpPr>
          <p:grpSp>
            <p:nvGrpSpPr>
              <p:cNvPr id="15" name="组合 14">
                <a:extLst>
                  <a:ext uri="{FF2B5EF4-FFF2-40B4-BE49-F238E27FC236}">
                    <a16:creationId xmlns:a16="http://schemas.microsoft.com/office/drawing/2014/main" id="{5C57D6ED-A81F-3446-B0DE-82A665320242}"/>
                  </a:ext>
                </a:extLst>
              </p:cNvPr>
              <p:cNvGrpSpPr/>
              <p:nvPr/>
            </p:nvGrpSpPr>
            <p:grpSpPr>
              <a:xfrm>
                <a:off x="7940968" y="2200223"/>
                <a:ext cx="3168233" cy="1402796"/>
                <a:chOff x="8048359" y="2187523"/>
                <a:chExt cx="3168233" cy="1402796"/>
              </a:xfrm>
            </p:grpSpPr>
            <p:grpSp>
              <p:nvGrpSpPr>
                <p:cNvPr id="16" name="组合 15">
                  <a:extLst>
                    <a:ext uri="{FF2B5EF4-FFF2-40B4-BE49-F238E27FC236}">
                      <a16:creationId xmlns:a16="http://schemas.microsoft.com/office/drawing/2014/main" id="{CA5A0AFB-863A-144D-B116-5AF627966583}"/>
                    </a:ext>
                  </a:extLst>
                </p:cNvPr>
                <p:cNvGrpSpPr/>
                <p:nvPr/>
              </p:nvGrpSpPr>
              <p:grpSpPr>
                <a:xfrm>
                  <a:off x="8048359" y="2187523"/>
                  <a:ext cx="3168233" cy="1402796"/>
                  <a:chOff x="8048359" y="2178391"/>
                  <a:chExt cx="3168233" cy="1402796"/>
                </a:xfrm>
              </p:grpSpPr>
              <p:sp>
                <p:nvSpPr>
                  <p:cNvPr id="24" name="文本框 23">
                    <a:extLst>
                      <a:ext uri="{FF2B5EF4-FFF2-40B4-BE49-F238E27FC236}">
                        <a16:creationId xmlns:a16="http://schemas.microsoft.com/office/drawing/2014/main" id="{F964BF3C-C366-824C-8742-AC7FC14A50B8}"/>
                      </a:ext>
                    </a:extLst>
                  </p:cNvPr>
                  <p:cNvSpPr txBox="1"/>
                  <p:nvPr/>
                </p:nvSpPr>
                <p:spPr>
                  <a:xfrm>
                    <a:off x="9625057" y="3304188"/>
                    <a:ext cx="235846" cy="276999"/>
                  </a:xfrm>
                  <a:prstGeom prst="rect">
                    <a:avLst/>
                  </a:prstGeom>
                  <a:noFill/>
                </p:spPr>
                <p:txBody>
                  <a:bodyPr wrap="square" rtlCol="0">
                    <a:spAutoFit/>
                  </a:bodyPr>
                  <a:lstStyle/>
                  <a:p>
                    <a:r>
                      <a:rPr kumimoji="1" lang="en-US" altLang="zh-CN" sz="1200" b="1" dirty="0">
                        <a:solidFill>
                          <a:srgbClr val="00B0F0"/>
                        </a:solidFill>
                        <a:latin typeface="Times" pitchFamily="2" charset="0"/>
                      </a:rPr>
                      <a:t>A</a:t>
                    </a:r>
                    <a:endParaRPr kumimoji="1" lang="zh-CN" altLang="en-US" sz="1200" b="1" dirty="0">
                      <a:solidFill>
                        <a:srgbClr val="00B0F0"/>
                      </a:solidFill>
                      <a:latin typeface="Times" pitchFamily="2" charset="0"/>
                    </a:endParaRPr>
                  </a:p>
                </p:txBody>
              </p:sp>
              <p:sp>
                <p:nvSpPr>
                  <p:cNvPr id="25" name="文本框 24">
                    <a:extLst>
                      <a:ext uri="{FF2B5EF4-FFF2-40B4-BE49-F238E27FC236}">
                        <a16:creationId xmlns:a16="http://schemas.microsoft.com/office/drawing/2014/main" id="{950E136F-2E88-9E4A-BD21-F8B36163962D}"/>
                      </a:ext>
                    </a:extLst>
                  </p:cNvPr>
                  <p:cNvSpPr txBox="1"/>
                  <p:nvPr/>
                </p:nvSpPr>
                <p:spPr>
                  <a:xfrm>
                    <a:off x="9634619" y="2989461"/>
                    <a:ext cx="235846" cy="276999"/>
                  </a:xfrm>
                  <a:prstGeom prst="rect">
                    <a:avLst/>
                  </a:prstGeom>
                  <a:noFill/>
                </p:spPr>
                <p:txBody>
                  <a:bodyPr wrap="square" rtlCol="0">
                    <a:spAutoFit/>
                  </a:bodyPr>
                  <a:lstStyle/>
                  <a:p>
                    <a:r>
                      <a:rPr kumimoji="1" lang="en-US" altLang="zh-CN" sz="1200" b="1" dirty="0">
                        <a:solidFill>
                          <a:srgbClr val="00B0F0"/>
                        </a:solidFill>
                        <a:latin typeface="Times" pitchFamily="2" charset="0"/>
                      </a:rPr>
                      <a:t>B</a:t>
                    </a:r>
                    <a:endParaRPr kumimoji="1" lang="zh-CN" altLang="en-US" sz="1200" b="1" dirty="0">
                      <a:solidFill>
                        <a:srgbClr val="00B0F0"/>
                      </a:solidFill>
                      <a:latin typeface="Times" pitchFamily="2" charset="0"/>
                    </a:endParaRPr>
                  </a:p>
                </p:txBody>
              </p:sp>
              <p:sp>
                <p:nvSpPr>
                  <p:cNvPr id="26" name="文本框 25">
                    <a:extLst>
                      <a:ext uri="{FF2B5EF4-FFF2-40B4-BE49-F238E27FC236}">
                        <a16:creationId xmlns:a16="http://schemas.microsoft.com/office/drawing/2014/main" id="{CC32AA63-5EC0-0C4A-8827-6FB1A69D59EC}"/>
                      </a:ext>
                    </a:extLst>
                  </p:cNvPr>
                  <p:cNvSpPr txBox="1"/>
                  <p:nvPr/>
                </p:nvSpPr>
                <p:spPr>
                  <a:xfrm>
                    <a:off x="10980746" y="2434946"/>
                    <a:ext cx="235846" cy="276999"/>
                  </a:xfrm>
                  <a:prstGeom prst="rect">
                    <a:avLst/>
                  </a:prstGeom>
                  <a:noFill/>
                </p:spPr>
                <p:txBody>
                  <a:bodyPr wrap="square" rtlCol="0">
                    <a:spAutoFit/>
                  </a:bodyPr>
                  <a:lstStyle/>
                  <a:p>
                    <a:r>
                      <a:rPr kumimoji="1" lang="en-US" altLang="zh-CN" sz="1200" dirty="0">
                        <a:latin typeface="Times" pitchFamily="2" charset="0"/>
                      </a:rPr>
                      <a:t>D</a:t>
                    </a:r>
                    <a:endParaRPr kumimoji="1" lang="zh-CN" altLang="en-US" sz="1200" dirty="0">
                      <a:latin typeface="Times" pitchFamily="2" charset="0"/>
                    </a:endParaRPr>
                  </a:p>
                </p:txBody>
              </p:sp>
              <p:sp>
                <p:nvSpPr>
                  <p:cNvPr id="27" name="文本框 26">
                    <a:extLst>
                      <a:ext uri="{FF2B5EF4-FFF2-40B4-BE49-F238E27FC236}">
                        <a16:creationId xmlns:a16="http://schemas.microsoft.com/office/drawing/2014/main" id="{80BD8E41-6170-534F-836B-17B35238034A}"/>
                      </a:ext>
                    </a:extLst>
                  </p:cNvPr>
                  <p:cNvSpPr txBox="1"/>
                  <p:nvPr/>
                </p:nvSpPr>
                <p:spPr>
                  <a:xfrm>
                    <a:off x="8048359" y="2178391"/>
                    <a:ext cx="235846" cy="276999"/>
                  </a:xfrm>
                  <a:prstGeom prst="rect">
                    <a:avLst/>
                  </a:prstGeom>
                  <a:noFill/>
                </p:spPr>
                <p:txBody>
                  <a:bodyPr wrap="square" rtlCol="0">
                    <a:spAutoFit/>
                  </a:bodyPr>
                  <a:lstStyle/>
                  <a:p>
                    <a:r>
                      <a:rPr kumimoji="1" lang="en-US" altLang="zh-CN" sz="1200" b="1" dirty="0">
                        <a:solidFill>
                          <a:srgbClr val="7030A0"/>
                        </a:solidFill>
                        <a:latin typeface="Times" pitchFamily="2" charset="0"/>
                      </a:rPr>
                      <a:t>O</a:t>
                    </a:r>
                    <a:endParaRPr kumimoji="1" lang="zh-CN" altLang="en-US" sz="1200" b="1" dirty="0">
                      <a:solidFill>
                        <a:srgbClr val="7030A0"/>
                      </a:solidFill>
                      <a:latin typeface="Times" pitchFamily="2" charset="0"/>
                    </a:endParaRPr>
                  </a:p>
                </p:txBody>
              </p:sp>
            </p:grpSp>
            <p:sp>
              <p:nvSpPr>
                <p:cNvPr id="17" name="文本框 16">
                  <a:extLst>
                    <a:ext uri="{FF2B5EF4-FFF2-40B4-BE49-F238E27FC236}">
                      <a16:creationId xmlns:a16="http://schemas.microsoft.com/office/drawing/2014/main" id="{C280FC18-FE72-D644-BB34-7039E371BDD0}"/>
                    </a:ext>
                  </a:extLst>
                </p:cNvPr>
                <p:cNvSpPr txBox="1"/>
                <p:nvPr/>
              </p:nvSpPr>
              <p:spPr>
                <a:xfrm>
                  <a:off x="10004349" y="2772154"/>
                  <a:ext cx="235846" cy="276999"/>
                </a:xfrm>
                <a:prstGeom prst="rect">
                  <a:avLst/>
                </a:prstGeom>
                <a:noFill/>
              </p:spPr>
              <p:txBody>
                <a:bodyPr wrap="square" rtlCol="0">
                  <a:spAutoFit/>
                </a:bodyPr>
                <a:lstStyle/>
                <a:p>
                  <a:r>
                    <a:rPr kumimoji="1" lang="en-US" altLang="zh-CN" sz="1200" dirty="0">
                      <a:latin typeface="Times" pitchFamily="2" charset="0"/>
                    </a:rPr>
                    <a:t>E</a:t>
                  </a:r>
                  <a:endParaRPr kumimoji="1" lang="zh-CN" altLang="en-US" sz="1200" dirty="0">
                    <a:latin typeface="Times" pitchFamily="2" charset="0"/>
                  </a:endParaRPr>
                </a:p>
              </p:txBody>
            </p:sp>
            <p:sp>
              <p:nvSpPr>
                <p:cNvPr id="18" name="文本框 17">
                  <a:extLst>
                    <a:ext uri="{FF2B5EF4-FFF2-40B4-BE49-F238E27FC236}">
                      <a16:creationId xmlns:a16="http://schemas.microsoft.com/office/drawing/2014/main" id="{B10E2B85-2F03-E443-9D4D-1313AADAC9F7}"/>
                    </a:ext>
                  </a:extLst>
                </p:cNvPr>
                <p:cNvSpPr txBox="1"/>
                <p:nvPr/>
              </p:nvSpPr>
              <p:spPr>
                <a:xfrm>
                  <a:off x="10362627" y="2704203"/>
                  <a:ext cx="235846" cy="276999"/>
                </a:xfrm>
                <a:prstGeom prst="rect">
                  <a:avLst/>
                </a:prstGeom>
                <a:noFill/>
              </p:spPr>
              <p:txBody>
                <a:bodyPr wrap="square" rtlCol="0">
                  <a:spAutoFit/>
                </a:bodyPr>
                <a:lstStyle/>
                <a:p>
                  <a:r>
                    <a:rPr kumimoji="1" lang="en-US" altLang="zh-CN" sz="1200" dirty="0">
                      <a:latin typeface="Times" pitchFamily="2" charset="0"/>
                    </a:rPr>
                    <a:t>F</a:t>
                  </a:r>
                  <a:endParaRPr kumimoji="1" lang="zh-CN" altLang="en-US" sz="1200" dirty="0">
                    <a:latin typeface="Times" pitchFamily="2" charset="0"/>
                  </a:endParaRPr>
                </a:p>
              </p:txBody>
            </p:sp>
            <p:sp>
              <p:nvSpPr>
                <p:cNvPr id="19" name="文本框 18">
                  <a:extLst>
                    <a:ext uri="{FF2B5EF4-FFF2-40B4-BE49-F238E27FC236}">
                      <a16:creationId xmlns:a16="http://schemas.microsoft.com/office/drawing/2014/main" id="{416526F5-E315-3E4D-BE62-3BE2C5995710}"/>
                    </a:ext>
                  </a:extLst>
                </p:cNvPr>
                <p:cNvSpPr txBox="1"/>
                <p:nvPr/>
              </p:nvSpPr>
              <p:spPr>
                <a:xfrm>
                  <a:off x="10980746" y="2738806"/>
                  <a:ext cx="235846" cy="276999"/>
                </a:xfrm>
                <a:prstGeom prst="rect">
                  <a:avLst/>
                </a:prstGeom>
                <a:noFill/>
              </p:spPr>
              <p:txBody>
                <a:bodyPr wrap="square" rtlCol="0">
                  <a:spAutoFit/>
                </a:bodyPr>
                <a:lstStyle/>
                <a:p>
                  <a:r>
                    <a:rPr kumimoji="1" lang="en-US" altLang="zh-CN" sz="1200" b="1" dirty="0">
                      <a:solidFill>
                        <a:srgbClr val="FF0000"/>
                      </a:solidFill>
                      <a:latin typeface="Times" pitchFamily="2" charset="0"/>
                    </a:rPr>
                    <a:t>G</a:t>
                  </a:r>
                  <a:endParaRPr kumimoji="1" lang="zh-CN" altLang="en-US" sz="1200" b="1" dirty="0">
                    <a:solidFill>
                      <a:srgbClr val="FF0000"/>
                    </a:solidFill>
                    <a:latin typeface="Times" pitchFamily="2" charset="0"/>
                  </a:endParaRPr>
                </a:p>
              </p:txBody>
            </p:sp>
            <p:sp>
              <p:nvSpPr>
                <p:cNvPr id="20" name="文本框 19">
                  <a:extLst>
                    <a:ext uri="{FF2B5EF4-FFF2-40B4-BE49-F238E27FC236}">
                      <a16:creationId xmlns:a16="http://schemas.microsoft.com/office/drawing/2014/main" id="{AC338952-BC56-F44E-BC28-48254CCA7056}"/>
                    </a:ext>
                  </a:extLst>
                </p:cNvPr>
                <p:cNvSpPr txBox="1"/>
                <p:nvPr/>
              </p:nvSpPr>
              <p:spPr>
                <a:xfrm>
                  <a:off x="10005072" y="3032280"/>
                  <a:ext cx="235846" cy="276999"/>
                </a:xfrm>
                <a:prstGeom prst="rect">
                  <a:avLst/>
                </a:prstGeom>
                <a:noFill/>
              </p:spPr>
              <p:txBody>
                <a:bodyPr wrap="square" rtlCol="0">
                  <a:spAutoFit/>
                </a:bodyPr>
                <a:lstStyle/>
                <a:p>
                  <a:r>
                    <a:rPr kumimoji="1" lang="en-US" altLang="zh-CN" sz="1200" dirty="0">
                      <a:latin typeface="Times" pitchFamily="2" charset="0"/>
                    </a:rPr>
                    <a:t>H</a:t>
                  </a:r>
                  <a:endParaRPr kumimoji="1" lang="zh-CN" altLang="en-US" sz="1200" dirty="0">
                    <a:latin typeface="Times" pitchFamily="2" charset="0"/>
                  </a:endParaRPr>
                </a:p>
              </p:txBody>
            </p:sp>
            <p:sp>
              <p:nvSpPr>
                <p:cNvPr id="21" name="文本框 20">
                  <a:extLst>
                    <a:ext uri="{FF2B5EF4-FFF2-40B4-BE49-F238E27FC236}">
                      <a16:creationId xmlns:a16="http://schemas.microsoft.com/office/drawing/2014/main" id="{8783666F-2E60-F841-8A4E-053D8169806D}"/>
                    </a:ext>
                  </a:extLst>
                </p:cNvPr>
                <p:cNvSpPr txBox="1"/>
                <p:nvPr/>
              </p:nvSpPr>
              <p:spPr>
                <a:xfrm>
                  <a:off x="10351659" y="3007326"/>
                  <a:ext cx="235846" cy="276999"/>
                </a:xfrm>
                <a:prstGeom prst="rect">
                  <a:avLst/>
                </a:prstGeom>
                <a:noFill/>
              </p:spPr>
              <p:txBody>
                <a:bodyPr wrap="square" rtlCol="0">
                  <a:spAutoFit/>
                </a:bodyPr>
                <a:lstStyle/>
                <a:p>
                  <a:r>
                    <a:rPr kumimoji="1" lang="en-US" altLang="zh-CN" sz="1200" dirty="0">
                      <a:latin typeface="Times" pitchFamily="2" charset="0"/>
                    </a:rPr>
                    <a:t>I</a:t>
                  </a:r>
                  <a:endParaRPr kumimoji="1" lang="zh-CN" altLang="en-US" sz="1200" dirty="0">
                    <a:latin typeface="Times" pitchFamily="2" charset="0"/>
                  </a:endParaRPr>
                </a:p>
              </p:txBody>
            </p:sp>
            <p:sp>
              <p:nvSpPr>
                <p:cNvPr id="22" name="文本框 21">
                  <a:extLst>
                    <a:ext uri="{FF2B5EF4-FFF2-40B4-BE49-F238E27FC236}">
                      <a16:creationId xmlns:a16="http://schemas.microsoft.com/office/drawing/2014/main" id="{3374D22D-4104-B546-A167-0D53D305A481}"/>
                    </a:ext>
                  </a:extLst>
                </p:cNvPr>
                <p:cNvSpPr txBox="1"/>
                <p:nvPr/>
              </p:nvSpPr>
              <p:spPr>
                <a:xfrm>
                  <a:off x="10969778" y="2998592"/>
                  <a:ext cx="235846" cy="276999"/>
                </a:xfrm>
                <a:prstGeom prst="rect">
                  <a:avLst/>
                </a:prstGeom>
                <a:noFill/>
              </p:spPr>
              <p:txBody>
                <a:bodyPr wrap="square" rtlCol="0">
                  <a:spAutoFit/>
                </a:bodyPr>
                <a:lstStyle/>
                <a:p>
                  <a:r>
                    <a:rPr kumimoji="1" lang="en-US" altLang="zh-CN" sz="1200" b="1" dirty="0">
                      <a:solidFill>
                        <a:srgbClr val="00B0F0"/>
                      </a:solidFill>
                      <a:latin typeface="Times" pitchFamily="2" charset="0"/>
                    </a:rPr>
                    <a:t>C</a:t>
                  </a:r>
                  <a:endParaRPr kumimoji="1" lang="zh-CN" altLang="en-US" sz="1200" b="1" dirty="0">
                    <a:solidFill>
                      <a:srgbClr val="00B0F0"/>
                    </a:solidFill>
                    <a:latin typeface="Times" pitchFamily="2" charset="0"/>
                  </a:endParaRPr>
                </a:p>
              </p:txBody>
            </p:sp>
          </p:grpSp>
          <p:sp>
            <p:nvSpPr>
              <p:cNvPr id="47" name="文本框 46">
                <a:extLst>
                  <a:ext uri="{FF2B5EF4-FFF2-40B4-BE49-F238E27FC236}">
                    <a16:creationId xmlns:a16="http://schemas.microsoft.com/office/drawing/2014/main" id="{2B86E038-D5E4-1E46-9EB5-BEB676243A0B}"/>
                  </a:ext>
                </a:extLst>
              </p:cNvPr>
              <p:cNvSpPr txBox="1"/>
              <p:nvPr/>
            </p:nvSpPr>
            <p:spPr>
              <a:xfrm>
                <a:off x="7336584" y="2207408"/>
                <a:ext cx="235846" cy="276999"/>
              </a:xfrm>
              <a:prstGeom prst="rect">
                <a:avLst/>
              </a:prstGeom>
              <a:noFill/>
            </p:spPr>
            <p:txBody>
              <a:bodyPr wrap="square" rtlCol="0">
                <a:spAutoFit/>
              </a:bodyPr>
              <a:lstStyle/>
              <a:p>
                <a:r>
                  <a:rPr kumimoji="1" lang="en-US" altLang="zh-CN" sz="1200" b="1" dirty="0">
                    <a:solidFill>
                      <a:srgbClr val="FF0000"/>
                    </a:solidFill>
                    <a:latin typeface="Times" pitchFamily="2" charset="0"/>
                  </a:rPr>
                  <a:t>J</a:t>
                </a:r>
                <a:endParaRPr kumimoji="1" lang="zh-CN" altLang="en-US" sz="1200" b="1" dirty="0">
                  <a:solidFill>
                    <a:srgbClr val="FF0000"/>
                  </a:solidFill>
                  <a:latin typeface="Times" pitchFamily="2" charset="0"/>
                </a:endParaRPr>
              </a:p>
            </p:txBody>
          </p:sp>
          <p:sp>
            <p:nvSpPr>
              <p:cNvPr id="48" name="文本框 47">
                <a:extLst>
                  <a:ext uri="{FF2B5EF4-FFF2-40B4-BE49-F238E27FC236}">
                    <a16:creationId xmlns:a16="http://schemas.microsoft.com/office/drawing/2014/main" id="{C7EAE2B0-E230-284F-AAAB-D89D663F0F12}"/>
                  </a:ext>
                </a:extLst>
              </p:cNvPr>
              <p:cNvSpPr txBox="1"/>
              <p:nvPr/>
            </p:nvSpPr>
            <p:spPr>
              <a:xfrm>
                <a:off x="7303134" y="1953417"/>
                <a:ext cx="235846" cy="276999"/>
              </a:xfrm>
              <a:prstGeom prst="rect">
                <a:avLst/>
              </a:prstGeom>
              <a:noFill/>
            </p:spPr>
            <p:txBody>
              <a:bodyPr wrap="square" rtlCol="0">
                <a:spAutoFit/>
              </a:bodyPr>
              <a:lstStyle/>
              <a:p>
                <a:r>
                  <a:rPr kumimoji="1" lang="en-US" altLang="zh-CN" sz="1200" b="1" dirty="0">
                    <a:solidFill>
                      <a:srgbClr val="FF0000"/>
                    </a:solidFill>
                    <a:latin typeface="Times" pitchFamily="2" charset="0"/>
                  </a:rPr>
                  <a:t>K</a:t>
                </a:r>
                <a:endParaRPr kumimoji="1" lang="zh-CN" altLang="en-US" sz="1200" b="1" dirty="0">
                  <a:solidFill>
                    <a:srgbClr val="FF0000"/>
                  </a:solidFill>
                  <a:latin typeface="Times" pitchFamily="2" charset="0"/>
                </a:endParaRPr>
              </a:p>
            </p:txBody>
          </p:sp>
        </p:grpSp>
      </p:grpSp>
      <p:sp>
        <p:nvSpPr>
          <p:cNvPr id="50" name="文本框 49">
            <a:extLst>
              <a:ext uri="{FF2B5EF4-FFF2-40B4-BE49-F238E27FC236}">
                <a16:creationId xmlns:a16="http://schemas.microsoft.com/office/drawing/2014/main" id="{0B1FC4BE-DF8C-9847-BD7C-26BFFD3893B2}"/>
              </a:ext>
            </a:extLst>
          </p:cNvPr>
          <p:cNvSpPr txBox="1"/>
          <p:nvPr/>
        </p:nvSpPr>
        <p:spPr>
          <a:xfrm>
            <a:off x="350064" y="5556096"/>
            <a:ext cx="10753624" cy="338554"/>
          </a:xfrm>
          <a:prstGeom prst="rect">
            <a:avLst/>
          </a:prstGeom>
          <a:noFill/>
        </p:spPr>
        <p:txBody>
          <a:bodyPr wrap="square" rtlCol="0">
            <a:spAutoFit/>
          </a:bodyPr>
          <a:lstStyle/>
          <a:p>
            <a:r>
              <a:rPr kumimoji="1" lang="en-US" altLang="zh-CN" sz="1600" b="1" dirty="0">
                <a:solidFill>
                  <a:srgbClr val="00B0F0"/>
                </a:solidFill>
                <a:latin typeface="+mn-ea"/>
              </a:rPr>
              <a:t>A, B, C:</a:t>
            </a:r>
            <a:r>
              <a:rPr kumimoji="1" lang="en-US" altLang="zh-CN" sz="1600" dirty="0">
                <a:latin typeface="+mn-ea"/>
              </a:rPr>
              <a:t> Improve injection efficiency(20%);</a:t>
            </a:r>
            <a:r>
              <a:rPr kumimoji="1" lang="zh-CN" altLang="en-US" sz="1600" dirty="0">
                <a:latin typeface="+mn-ea"/>
              </a:rPr>
              <a:t> </a:t>
            </a:r>
            <a:r>
              <a:rPr kumimoji="1" lang="en-US" altLang="zh-CN" sz="1600" dirty="0">
                <a:latin typeface="+mn-ea"/>
              </a:rPr>
              <a:t>but</a:t>
            </a:r>
            <a:r>
              <a:rPr kumimoji="1" lang="zh-CN" altLang="en-US" sz="1600" dirty="0">
                <a:latin typeface="+mn-ea"/>
              </a:rPr>
              <a:t> </a:t>
            </a:r>
            <a:r>
              <a:rPr kumimoji="1" lang="en-US" altLang="zh-CN" sz="1600" dirty="0">
                <a:latin typeface="+mn-ea"/>
              </a:rPr>
              <a:t>also</a:t>
            </a:r>
            <a:r>
              <a:rPr kumimoji="1" lang="zh-CN" altLang="en-US" sz="1600" dirty="0">
                <a:latin typeface="+mn-ea"/>
              </a:rPr>
              <a:t> </a:t>
            </a:r>
            <a:r>
              <a:rPr kumimoji="1" lang="en-US" altLang="zh-CN" sz="1600" dirty="0">
                <a:latin typeface="+mn-ea"/>
              </a:rPr>
              <a:t>increase</a:t>
            </a:r>
            <a:r>
              <a:rPr kumimoji="1" lang="en-US" altLang="zh-CN" sz="1600" dirty="0">
                <a:latin typeface="Times" pitchFamily="2" charset="0"/>
              </a:rPr>
              <a:t> long duration </a:t>
            </a:r>
            <a:r>
              <a:rPr kumimoji="1" lang="en-US" altLang="zh-CN" sz="1600" dirty="0">
                <a:latin typeface="+mn-ea"/>
              </a:rPr>
              <a:t>beam loss between 300-1000turns.</a:t>
            </a:r>
            <a:endParaRPr kumimoji="1" lang="zh-CN" altLang="en-US" dirty="0">
              <a:latin typeface="Times" pitchFamily="2" charset="0"/>
            </a:endParaRPr>
          </a:p>
        </p:txBody>
      </p:sp>
      <p:sp>
        <p:nvSpPr>
          <p:cNvPr id="85" name="文本框 84">
            <a:extLst>
              <a:ext uri="{FF2B5EF4-FFF2-40B4-BE49-F238E27FC236}">
                <a16:creationId xmlns:a16="http://schemas.microsoft.com/office/drawing/2014/main" id="{835BEB5D-6A1F-574C-BAE8-66871B109DBE}"/>
              </a:ext>
            </a:extLst>
          </p:cNvPr>
          <p:cNvSpPr txBox="1"/>
          <p:nvPr/>
        </p:nvSpPr>
        <p:spPr>
          <a:xfrm>
            <a:off x="436977" y="5915294"/>
            <a:ext cx="11585775" cy="584775"/>
          </a:xfrm>
          <a:prstGeom prst="rect">
            <a:avLst/>
          </a:prstGeom>
          <a:noFill/>
        </p:spPr>
        <p:txBody>
          <a:bodyPr wrap="square" rtlCol="0">
            <a:spAutoFit/>
          </a:bodyPr>
          <a:lstStyle/>
          <a:p>
            <a:pPr algn="just"/>
            <a:r>
              <a:rPr kumimoji="1" lang="en-US" altLang="zh-CN" sz="1600" b="1" dirty="0">
                <a:solidFill>
                  <a:srgbClr val="00B0F0"/>
                </a:solidFill>
                <a:latin typeface="+mn-ea"/>
              </a:rPr>
              <a:t>D-K:</a:t>
            </a:r>
            <a:r>
              <a:rPr kumimoji="1" lang="en-US" altLang="zh-CN" sz="1600" dirty="0">
                <a:latin typeface="+mn-ea"/>
              </a:rPr>
              <a:t> Improve injection efficiency(~25%) and reduce long duration beam loss (15-60%) compared to current operation tune.</a:t>
            </a:r>
            <a:r>
              <a:rPr kumimoji="1" lang="zh-CN" altLang="en-US" sz="1600" dirty="0">
                <a:latin typeface="+mn-ea"/>
              </a:rPr>
              <a:t> </a:t>
            </a:r>
            <a:r>
              <a:rPr kumimoji="1" lang="en-US" altLang="zh-CN" sz="1600" dirty="0">
                <a:latin typeface="+mn-ea"/>
              </a:rPr>
              <a:t>Especially tunes </a:t>
            </a:r>
            <a:r>
              <a:rPr kumimoji="1" lang="en-US" altLang="zh-CN" sz="1600" dirty="0">
                <a:solidFill>
                  <a:srgbClr val="FF0000"/>
                </a:solidFill>
                <a:latin typeface="+mn-ea"/>
              </a:rPr>
              <a:t>G(with highest efficiency) and J, K (with largest reduction of long duration beam loss) </a:t>
            </a:r>
            <a:r>
              <a:rPr kumimoji="1" lang="en-US" altLang="zh-CN" sz="1600" dirty="0">
                <a:latin typeface="+mn-ea"/>
              </a:rPr>
              <a:t>reduce beam loss every turn.</a:t>
            </a:r>
            <a:endParaRPr kumimoji="1" lang="zh-CN" altLang="en-US" sz="1600" dirty="0">
              <a:latin typeface="+mn-ea"/>
            </a:endParaRPr>
          </a:p>
        </p:txBody>
      </p:sp>
      <p:sp>
        <p:nvSpPr>
          <p:cNvPr id="51" name="文本框 50">
            <a:extLst>
              <a:ext uri="{FF2B5EF4-FFF2-40B4-BE49-F238E27FC236}">
                <a16:creationId xmlns:a16="http://schemas.microsoft.com/office/drawing/2014/main" id="{15408FF9-CB44-C441-958A-9FF8A82A3663}"/>
              </a:ext>
            </a:extLst>
          </p:cNvPr>
          <p:cNvSpPr txBox="1"/>
          <p:nvPr/>
        </p:nvSpPr>
        <p:spPr>
          <a:xfrm>
            <a:off x="54796" y="-5754"/>
            <a:ext cx="10083462" cy="461665"/>
          </a:xfrm>
          <a:prstGeom prst="rect">
            <a:avLst/>
          </a:prstGeom>
          <a:noFill/>
        </p:spPr>
        <p:txBody>
          <a:bodyPr wrap="square" rtlCol="0">
            <a:spAutoFit/>
          </a:bodyPr>
          <a:lstStyle/>
          <a:p>
            <a:pPr marL="285750" indent="-285750">
              <a:buFont typeface="Wingdings" pitchFamily="2" charset="2"/>
              <a:buChar char="p"/>
            </a:pPr>
            <a:r>
              <a:rPr kumimoji="1" lang="en-US" altLang="zh-CN" sz="2400" b="1" dirty="0">
                <a:solidFill>
                  <a:schemeClr val="accent1">
                    <a:lumMod val="75000"/>
                  </a:schemeClr>
                </a:solidFill>
              </a:rPr>
              <a:t>Optimum tunes improve both efficiency and related background</a:t>
            </a:r>
            <a:endParaRPr kumimoji="1" lang="zh-CN" altLang="en-US" sz="2400" b="1" dirty="0">
              <a:solidFill>
                <a:schemeClr val="accent1">
                  <a:lumMod val="75000"/>
                </a:schemeClr>
              </a:solidFill>
            </a:endParaRPr>
          </a:p>
        </p:txBody>
      </p:sp>
      <p:graphicFrame>
        <p:nvGraphicFramePr>
          <p:cNvPr id="2" name="表格 2">
            <a:extLst>
              <a:ext uri="{FF2B5EF4-FFF2-40B4-BE49-F238E27FC236}">
                <a16:creationId xmlns:a16="http://schemas.microsoft.com/office/drawing/2014/main" id="{5C11C493-1DEF-B644-AF8F-C25F1487E708}"/>
              </a:ext>
            </a:extLst>
          </p:cNvPr>
          <p:cNvGraphicFramePr>
            <a:graphicFrameLocks noGrp="1"/>
          </p:cNvGraphicFramePr>
          <p:nvPr/>
        </p:nvGraphicFramePr>
        <p:xfrm>
          <a:off x="522089" y="708097"/>
          <a:ext cx="5405946" cy="675640"/>
        </p:xfrm>
        <a:graphic>
          <a:graphicData uri="http://schemas.openxmlformats.org/drawingml/2006/table">
            <a:tbl>
              <a:tblPr firstRow="1" bandRow="1">
                <a:tableStyleId>{5940675A-B579-460E-94D1-54222C63F5DA}</a:tableStyleId>
              </a:tblPr>
              <a:tblGrid>
                <a:gridCol w="1595814">
                  <a:extLst>
                    <a:ext uri="{9D8B030D-6E8A-4147-A177-3AD203B41FA5}">
                      <a16:colId xmlns:a16="http://schemas.microsoft.com/office/drawing/2014/main" val="1887951195"/>
                    </a:ext>
                  </a:extLst>
                </a:gridCol>
                <a:gridCol w="1014207">
                  <a:extLst>
                    <a:ext uri="{9D8B030D-6E8A-4147-A177-3AD203B41FA5}">
                      <a16:colId xmlns:a16="http://schemas.microsoft.com/office/drawing/2014/main" val="2032359143"/>
                    </a:ext>
                  </a:extLst>
                </a:gridCol>
                <a:gridCol w="1260907">
                  <a:extLst>
                    <a:ext uri="{9D8B030D-6E8A-4147-A177-3AD203B41FA5}">
                      <a16:colId xmlns:a16="http://schemas.microsoft.com/office/drawing/2014/main" val="1595514951"/>
                    </a:ext>
                  </a:extLst>
                </a:gridCol>
                <a:gridCol w="1535018">
                  <a:extLst>
                    <a:ext uri="{9D8B030D-6E8A-4147-A177-3AD203B41FA5}">
                      <a16:colId xmlns:a16="http://schemas.microsoft.com/office/drawing/2014/main" val="992545213"/>
                    </a:ext>
                  </a:extLst>
                </a:gridCol>
              </a:tblGrid>
              <a:tr h="370840">
                <a:tc>
                  <a:txBody>
                    <a:bodyPr/>
                    <a:lstStyle/>
                    <a:p>
                      <a:pPr algn="ctr"/>
                      <a:r>
                        <a:rPr lang="en-US" altLang="zh-CN" sz="1400" b="1" dirty="0"/>
                        <a:t>Operation tune</a:t>
                      </a:r>
                      <a:endParaRPr lang="zh-CN" altLang="en-US" sz="1400" b="1" dirty="0"/>
                    </a:p>
                  </a:txBody>
                  <a:tcPr marL="90000" anchor="ctr"/>
                </a:tc>
                <a:tc>
                  <a:txBody>
                    <a:bodyPr/>
                    <a:lstStyle/>
                    <a:p>
                      <a:pPr algn="ctr"/>
                      <a:r>
                        <a:rPr lang="en-US" altLang="zh-CN" sz="1400" b="1" dirty="0" err="1"/>
                        <a:t>INJ_Effi</a:t>
                      </a:r>
                      <a:endParaRPr lang="zh-CN" altLang="en-US" sz="1400" b="1" dirty="0"/>
                    </a:p>
                  </a:txBody>
                  <a:tcPr marL="90000" anchor="ctr"/>
                </a:tc>
                <a:tc>
                  <a:txBody>
                    <a:bodyPr/>
                    <a:lstStyle/>
                    <a:p>
                      <a:pPr algn="ctr"/>
                      <a:r>
                        <a:rPr lang="en-US" altLang="zh-CN" sz="1400" b="1" dirty="0" err="1"/>
                        <a:t>Nloss</a:t>
                      </a:r>
                      <a:r>
                        <a:rPr lang="en-US" altLang="zh-CN" sz="1400" b="1" dirty="0"/>
                        <a:t>(1-300)</a:t>
                      </a:r>
                      <a:endParaRPr lang="zh-CN" altLang="en-US" sz="1400" b="1" dirty="0"/>
                    </a:p>
                  </a:txBody>
                  <a:tcPr marL="90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err="1"/>
                        <a:t>Nloss</a:t>
                      </a:r>
                      <a:r>
                        <a:rPr lang="en-US" altLang="zh-CN" sz="1400" b="1" dirty="0"/>
                        <a:t>(301-1000)</a:t>
                      </a:r>
                      <a:endParaRPr lang="zh-CN" altLang="en-US" sz="1400" b="1" dirty="0"/>
                    </a:p>
                  </a:txBody>
                  <a:tcPr marL="90000" anchor="ctr"/>
                </a:tc>
                <a:extLst>
                  <a:ext uri="{0D108BD9-81ED-4DB2-BD59-A6C34878D82A}">
                    <a16:rowId xmlns:a16="http://schemas.microsoft.com/office/drawing/2014/main" val="179404738"/>
                  </a:ext>
                </a:extLst>
              </a:tr>
              <a:tr h="294955">
                <a:tc>
                  <a:txBody>
                    <a:bodyPr/>
                    <a:lstStyle/>
                    <a:p>
                      <a:pPr algn="ctr"/>
                      <a:r>
                        <a:rPr lang="en-US" altLang="zh-CN" sz="1400" dirty="0"/>
                        <a:t>(45.531, 43.575)</a:t>
                      </a:r>
                      <a:endParaRPr lang="zh-CN" altLang="en-US" sz="1400" dirty="0"/>
                    </a:p>
                  </a:txBody>
                  <a:tcPr marL="90000" anchor="ctr"/>
                </a:tc>
                <a:tc>
                  <a:txBody>
                    <a:bodyPr/>
                    <a:lstStyle/>
                    <a:p>
                      <a:pPr algn="ctr"/>
                      <a:r>
                        <a:rPr lang="en-US" altLang="zh-CN" sz="1400" dirty="0"/>
                        <a:t>0.60</a:t>
                      </a:r>
                      <a:endParaRPr lang="zh-CN" altLang="en-US" sz="1400" dirty="0"/>
                    </a:p>
                  </a:txBody>
                  <a:tcPr marL="90000" anchor="ctr"/>
                </a:tc>
                <a:tc>
                  <a:txBody>
                    <a:bodyPr/>
                    <a:lstStyle/>
                    <a:p>
                      <a:pPr algn="ctr"/>
                      <a:r>
                        <a:rPr lang="en-US" altLang="zh-CN" sz="1400" dirty="0"/>
                        <a:t>3558</a:t>
                      </a:r>
                      <a:endParaRPr lang="zh-CN" altLang="en-US" sz="1400" dirty="0"/>
                    </a:p>
                  </a:txBody>
                  <a:tcPr marL="90000" anchor="ctr"/>
                </a:tc>
                <a:tc>
                  <a:txBody>
                    <a:bodyPr/>
                    <a:lstStyle/>
                    <a:p>
                      <a:pPr algn="ctr"/>
                      <a:r>
                        <a:rPr lang="en-US" altLang="zh-CN" sz="1400" dirty="0"/>
                        <a:t>435</a:t>
                      </a:r>
                      <a:endParaRPr lang="zh-CN" altLang="en-US" sz="1400" dirty="0"/>
                    </a:p>
                  </a:txBody>
                  <a:tcPr marL="90000" anchor="ctr"/>
                </a:tc>
                <a:extLst>
                  <a:ext uri="{0D108BD9-81ED-4DB2-BD59-A6C34878D82A}">
                    <a16:rowId xmlns:a16="http://schemas.microsoft.com/office/drawing/2014/main" val="552061250"/>
                  </a:ext>
                </a:extLst>
              </a:tr>
            </a:tbl>
          </a:graphicData>
        </a:graphic>
      </p:graphicFrame>
      <p:grpSp>
        <p:nvGrpSpPr>
          <p:cNvPr id="54" name="组合 53">
            <a:extLst>
              <a:ext uri="{FF2B5EF4-FFF2-40B4-BE49-F238E27FC236}">
                <a16:creationId xmlns:a16="http://schemas.microsoft.com/office/drawing/2014/main" id="{5FBAA9FD-3333-454A-83B6-D864A590BE1F}"/>
              </a:ext>
            </a:extLst>
          </p:cNvPr>
          <p:cNvGrpSpPr/>
          <p:nvPr/>
        </p:nvGrpSpPr>
        <p:grpSpPr>
          <a:xfrm>
            <a:off x="164213" y="1467438"/>
            <a:ext cx="6279850" cy="3955462"/>
            <a:chOff x="164213" y="1467438"/>
            <a:chExt cx="6279850" cy="4200122"/>
          </a:xfrm>
        </p:grpSpPr>
        <p:grpSp>
          <p:nvGrpSpPr>
            <p:cNvPr id="3" name="组合 2">
              <a:extLst>
                <a:ext uri="{FF2B5EF4-FFF2-40B4-BE49-F238E27FC236}">
                  <a16:creationId xmlns:a16="http://schemas.microsoft.com/office/drawing/2014/main" id="{1ECF2670-5CB5-644D-9581-3F1AF2AAEF47}"/>
                </a:ext>
              </a:extLst>
            </p:cNvPr>
            <p:cNvGrpSpPr/>
            <p:nvPr/>
          </p:nvGrpSpPr>
          <p:grpSpPr>
            <a:xfrm>
              <a:off x="164213" y="1467438"/>
              <a:ext cx="6279850" cy="4200122"/>
              <a:chOff x="164213" y="1467438"/>
              <a:chExt cx="6279850" cy="4200122"/>
            </a:xfrm>
          </p:grpSpPr>
          <p:grpSp>
            <p:nvGrpSpPr>
              <p:cNvPr id="46" name="组合 45">
                <a:extLst>
                  <a:ext uri="{FF2B5EF4-FFF2-40B4-BE49-F238E27FC236}">
                    <a16:creationId xmlns:a16="http://schemas.microsoft.com/office/drawing/2014/main" id="{B8183A66-7021-2042-93C2-6FF75A182D73}"/>
                  </a:ext>
                </a:extLst>
              </p:cNvPr>
              <p:cNvGrpSpPr/>
              <p:nvPr/>
            </p:nvGrpSpPr>
            <p:grpSpPr>
              <a:xfrm>
                <a:off x="350063" y="1467438"/>
                <a:ext cx="6094000" cy="4200122"/>
                <a:chOff x="181521" y="532310"/>
                <a:chExt cx="6094000" cy="4200122"/>
              </a:xfrm>
            </p:grpSpPr>
            <p:grpSp>
              <p:nvGrpSpPr>
                <p:cNvPr id="34" name="组合 33">
                  <a:extLst>
                    <a:ext uri="{FF2B5EF4-FFF2-40B4-BE49-F238E27FC236}">
                      <a16:creationId xmlns:a16="http://schemas.microsoft.com/office/drawing/2014/main" id="{D13329E2-AA88-F341-9232-805A8D1D1B19}"/>
                    </a:ext>
                  </a:extLst>
                </p:cNvPr>
                <p:cNvGrpSpPr/>
                <p:nvPr/>
              </p:nvGrpSpPr>
              <p:grpSpPr>
                <a:xfrm>
                  <a:off x="181521" y="532310"/>
                  <a:ext cx="6094000" cy="3904194"/>
                  <a:chOff x="181521" y="532310"/>
                  <a:chExt cx="6094000" cy="3904194"/>
                </a:xfrm>
              </p:grpSpPr>
              <p:pic>
                <p:nvPicPr>
                  <p:cNvPr id="31" name="图形 30">
                    <a:extLst>
                      <a:ext uri="{FF2B5EF4-FFF2-40B4-BE49-F238E27FC236}">
                        <a16:creationId xmlns:a16="http://schemas.microsoft.com/office/drawing/2014/main" id="{FC3CF59C-246F-634B-9EBD-DB24821A42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1521" y="532310"/>
                    <a:ext cx="6094000" cy="3904194"/>
                  </a:xfrm>
                  <a:prstGeom prst="rect">
                    <a:avLst/>
                  </a:prstGeom>
                </p:spPr>
              </p:pic>
              <p:grpSp>
                <p:nvGrpSpPr>
                  <p:cNvPr id="14" name="组合 13">
                    <a:extLst>
                      <a:ext uri="{FF2B5EF4-FFF2-40B4-BE49-F238E27FC236}">
                        <a16:creationId xmlns:a16="http://schemas.microsoft.com/office/drawing/2014/main" id="{9F9A2F33-0DFE-E940-9680-9F0E496648CB}"/>
                      </a:ext>
                    </a:extLst>
                  </p:cNvPr>
                  <p:cNvGrpSpPr/>
                  <p:nvPr/>
                </p:nvGrpSpPr>
                <p:grpSpPr>
                  <a:xfrm>
                    <a:off x="765917" y="4095130"/>
                    <a:ext cx="4310567" cy="323573"/>
                    <a:chOff x="842396" y="4300510"/>
                    <a:chExt cx="4310567" cy="323573"/>
                  </a:xfrm>
                </p:grpSpPr>
                <p:sp>
                  <p:nvSpPr>
                    <p:cNvPr id="5" name="文本框 4">
                      <a:extLst>
                        <a:ext uri="{FF2B5EF4-FFF2-40B4-BE49-F238E27FC236}">
                          <a16:creationId xmlns:a16="http://schemas.microsoft.com/office/drawing/2014/main" id="{30633024-3527-8B4B-A11E-D1760718BB40}"/>
                        </a:ext>
                      </a:extLst>
                    </p:cNvPr>
                    <p:cNvSpPr txBox="1"/>
                    <p:nvPr/>
                  </p:nvSpPr>
                  <p:spPr>
                    <a:xfrm>
                      <a:off x="842396" y="4313997"/>
                      <a:ext cx="335666" cy="307777"/>
                    </a:xfrm>
                    <a:prstGeom prst="rect">
                      <a:avLst/>
                    </a:prstGeom>
                    <a:noFill/>
                  </p:spPr>
                  <p:txBody>
                    <a:bodyPr wrap="square" rtlCol="0">
                      <a:spAutoFit/>
                    </a:bodyPr>
                    <a:lstStyle/>
                    <a:p>
                      <a:r>
                        <a:rPr kumimoji="1" lang="en-US" altLang="zh-CN" sz="1400" b="1" dirty="0">
                          <a:solidFill>
                            <a:srgbClr val="00B0F0"/>
                          </a:solidFill>
                        </a:rPr>
                        <a:t>A</a:t>
                      </a:r>
                      <a:endParaRPr kumimoji="1" lang="zh-CN" altLang="en-US" sz="1400" b="1" dirty="0">
                        <a:solidFill>
                          <a:srgbClr val="00B0F0"/>
                        </a:solidFill>
                      </a:endParaRPr>
                    </a:p>
                  </p:txBody>
                </p:sp>
                <p:sp>
                  <p:nvSpPr>
                    <p:cNvPr id="6" name="文本框 5">
                      <a:extLst>
                        <a:ext uri="{FF2B5EF4-FFF2-40B4-BE49-F238E27FC236}">
                          <a16:creationId xmlns:a16="http://schemas.microsoft.com/office/drawing/2014/main" id="{16620AB7-1AD5-AC45-AA86-BC06DACF98D5}"/>
                        </a:ext>
                      </a:extLst>
                    </p:cNvPr>
                    <p:cNvSpPr txBox="1"/>
                    <p:nvPr/>
                  </p:nvSpPr>
                  <p:spPr>
                    <a:xfrm>
                      <a:off x="1320168" y="4313996"/>
                      <a:ext cx="335666" cy="307777"/>
                    </a:xfrm>
                    <a:prstGeom prst="rect">
                      <a:avLst/>
                    </a:prstGeom>
                    <a:noFill/>
                  </p:spPr>
                  <p:txBody>
                    <a:bodyPr wrap="square" rtlCol="0">
                      <a:spAutoFit/>
                    </a:bodyPr>
                    <a:lstStyle/>
                    <a:p>
                      <a:r>
                        <a:rPr kumimoji="1" lang="en-US" altLang="zh-CN" sz="1400" b="1" dirty="0">
                          <a:solidFill>
                            <a:srgbClr val="00B0F0"/>
                          </a:solidFill>
                        </a:rPr>
                        <a:t>B</a:t>
                      </a:r>
                      <a:endParaRPr kumimoji="1" lang="zh-CN" altLang="en-US" sz="1400" b="1" dirty="0">
                        <a:solidFill>
                          <a:srgbClr val="00B0F0"/>
                        </a:solidFill>
                      </a:endParaRPr>
                    </a:p>
                  </p:txBody>
                </p:sp>
                <p:sp>
                  <p:nvSpPr>
                    <p:cNvPr id="7" name="文本框 6">
                      <a:extLst>
                        <a:ext uri="{FF2B5EF4-FFF2-40B4-BE49-F238E27FC236}">
                          <a16:creationId xmlns:a16="http://schemas.microsoft.com/office/drawing/2014/main" id="{AAA55617-8749-8547-AC35-9D0B509EA39C}"/>
                        </a:ext>
                      </a:extLst>
                    </p:cNvPr>
                    <p:cNvSpPr txBox="1"/>
                    <p:nvPr/>
                  </p:nvSpPr>
                  <p:spPr>
                    <a:xfrm>
                      <a:off x="1797940" y="4315221"/>
                      <a:ext cx="335666" cy="307777"/>
                    </a:xfrm>
                    <a:prstGeom prst="rect">
                      <a:avLst/>
                    </a:prstGeom>
                    <a:noFill/>
                  </p:spPr>
                  <p:txBody>
                    <a:bodyPr wrap="square" rtlCol="0">
                      <a:spAutoFit/>
                    </a:bodyPr>
                    <a:lstStyle/>
                    <a:p>
                      <a:r>
                        <a:rPr kumimoji="1" lang="en-US" altLang="zh-CN" sz="1400" b="1" dirty="0">
                          <a:solidFill>
                            <a:srgbClr val="00B0F0"/>
                          </a:solidFill>
                        </a:rPr>
                        <a:t>C</a:t>
                      </a:r>
                      <a:endParaRPr kumimoji="1" lang="zh-CN" altLang="en-US" sz="1400" b="1" dirty="0">
                        <a:solidFill>
                          <a:srgbClr val="00B0F0"/>
                        </a:solidFill>
                      </a:endParaRPr>
                    </a:p>
                  </p:txBody>
                </p:sp>
                <p:sp>
                  <p:nvSpPr>
                    <p:cNvPr id="8" name="文本框 7">
                      <a:extLst>
                        <a:ext uri="{FF2B5EF4-FFF2-40B4-BE49-F238E27FC236}">
                          <a16:creationId xmlns:a16="http://schemas.microsoft.com/office/drawing/2014/main" id="{4433322B-A110-D042-866E-22307DD95CF0}"/>
                        </a:ext>
                      </a:extLst>
                    </p:cNvPr>
                    <p:cNvSpPr txBox="1"/>
                    <p:nvPr/>
                  </p:nvSpPr>
                  <p:spPr>
                    <a:xfrm>
                      <a:off x="2294952" y="4316306"/>
                      <a:ext cx="335666" cy="307777"/>
                    </a:xfrm>
                    <a:prstGeom prst="rect">
                      <a:avLst/>
                    </a:prstGeom>
                    <a:noFill/>
                  </p:spPr>
                  <p:txBody>
                    <a:bodyPr wrap="square" rtlCol="0">
                      <a:spAutoFit/>
                    </a:bodyPr>
                    <a:lstStyle/>
                    <a:p>
                      <a:r>
                        <a:rPr kumimoji="1" lang="en-US" altLang="zh-CN" sz="1400" dirty="0"/>
                        <a:t>D</a:t>
                      </a:r>
                      <a:endParaRPr kumimoji="1" lang="zh-CN" altLang="en-US" sz="1400" dirty="0"/>
                    </a:p>
                  </p:txBody>
                </p:sp>
                <p:sp>
                  <p:nvSpPr>
                    <p:cNvPr id="9" name="文本框 8">
                      <a:extLst>
                        <a:ext uri="{FF2B5EF4-FFF2-40B4-BE49-F238E27FC236}">
                          <a16:creationId xmlns:a16="http://schemas.microsoft.com/office/drawing/2014/main" id="{ED8B6B29-3EF9-0A4E-8ED6-70CE7598348D}"/>
                        </a:ext>
                      </a:extLst>
                    </p:cNvPr>
                    <p:cNvSpPr txBox="1"/>
                    <p:nvPr/>
                  </p:nvSpPr>
                  <p:spPr>
                    <a:xfrm>
                      <a:off x="3298557" y="4316306"/>
                      <a:ext cx="335666" cy="307777"/>
                    </a:xfrm>
                    <a:prstGeom prst="rect">
                      <a:avLst/>
                    </a:prstGeom>
                    <a:noFill/>
                  </p:spPr>
                  <p:txBody>
                    <a:bodyPr wrap="square" rtlCol="0">
                      <a:spAutoFit/>
                    </a:bodyPr>
                    <a:lstStyle/>
                    <a:p>
                      <a:r>
                        <a:rPr kumimoji="1" lang="en-US" altLang="zh-CN" sz="1400" dirty="0"/>
                        <a:t>F</a:t>
                      </a:r>
                      <a:endParaRPr kumimoji="1" lang="zh-CN" altLang="en-US" sz="1400" dirty="0"/>
                    </a:p>
                  </p:txBody>
                </p:sp>
                <p:sp>
                  <p:nvSpPr>
                    <p:cNvPr id="10" name="文本框 9">
                      <a:extLst>
                        <a:ext uri="{FF2B5EF4-FFF2-40B4-BE49-F238E27FC236}">
                          <a16:creationId xmlns:a16="http://schemas.microsoft.com/office/drawing/2014/main" id="{90284653-DBC6-F44A-87DA-D67503A3687D}"/>
                        </a:ext>
                      </a:extLst>
                    </p:cNvPr>
                    <p:cNvSpPr txBox="1"/>
                    <p:nvPr/>
                  </p:nvSpPr>
                  <p:spPr>
                    <a:xfrm>
                      <a:off x="3756029" y="4300510"/>
                      <a:ext cx="335666" cy="307777"/>
                    </a:xfrm>
                    <a:prstGeom prst="rect">
                      <a:avLst/>
                    </a:prstGeom>
                    <a:noFill/>
                  </p:spPr>
                  <p:txBody>
                    <a:bodyPr wrap="square" rtlCol="0">
                      <a:spAutoFit/>
                    </a:bodyPr>
                    <a:lstStyle/>
                    <a:p>
                      <a:r>
                        <a:rPr kumimoji="1" lang="en-US" altLang="zh-CN" sz="1400" dirty="0">
                          <a:solidFill>
                            <a:srgbClr val="FF0000"/>
                          </a:solidFill>
                        </a:rPr>
                        <a:t>G</a:t>
                      </a:r>
                      <a:endParaRPr kumimoji="1" lang="zh-CN" altLang="en-US" sz="1400" dirty="0">
                        <a:solidFill>
                          <a:srgbClr val="FF0000"/>
                        </a:solidFill>
                      </a:endParaRPr>
                    </a:p>
                  </p:txBody>
                </p:sp>
                <p:sp>
                  <p:nvSpPr>
                    <p:cNvPr id="11" name="文本框 10">
                      <a:extLst>
                        <a:ext uri="{FF2B5EF4-FFF2-40B4-BE49-F238E27FC236}">
                          <a16:creationId xmlns:a16="http://schemas.microsoft.com/office/drawing/2014/main" id="{AB4A1D13-9FBA-114D-B4F7-90642F802321}"/>
                        </a:ext>
                      </a:extLst>
                    </p:cNvPr>
                    <p:cNvSpPr txBox="1"/>
                    <p:nvPr/>
                  </p:nvSpPr>
                  <p:spPr>
                    <a:xfrm>
                      <a:off x="4274498" y="4301735"/>
                      <a:ext cx="335666" cy="307777"/>
                    </a:xfrm>
                    <a:prstGeom prst="rect">
                      <a:avLst/>
                    </a:prstGeom>
                    <a:noFill/>
                  </p:spPr>
                  <p:txBody>
                    <a:bodyPr wrap="square" rtlCol="0">
                      <a:spAutoFit/>
                    </a:bodyPr>
                    <a:lstStyle/>
                    <a:p>
                      <a:r>
                        <a:rPr kumimoji="1" lang="en-US" altLang="zh-CN" sz="1400" dirty="0"/>
                        <a:t>H</a:t>
                      </a:r>
                      <a:endParaRPr kumimoji="1" lang="zh-CN" altLang="en-US" sz="1400" dirty="0"/>
                    </a:p>
                  </p:txBody>
                </p:sp>
                <p:sp>
                  <p:nvSpPr>
                    <p:cNvPr id="12" name="文本框 11">
                      <a:extLst>
                        <a:ext uri="{FF2B5EF4-FFF2-40B4-BE49-F238E27FC236}">
                          <a16:creationId xmlns:a16="http://schemas.microsoft.com/office/drawing/2014/main" id="{E7BD391A-8E05-7F4A-8C8F-1940AE3D91D4}"/>
                        </a:ext>
                      </a:extLst>
                    </p:cNvPr>
                    <p:cNvSpPr txBox="1"/>
                    <p:nvPr/>
                  </p:nvSpPr>
                  <p:spPr>
                    <a:xfrm>
                      <a:off x="2797333" y="4313994"/>
                      <a:ext cx="335666" cy="307777"/>
                    </a:xfrm>
                    <a:prstGeom prst="rect">
                      <a:avLst/>
                    </a:prstGeom>
                    <a:noFill/>
                  </p:spPr>
                  <p:txBody>
                    <a:bodyPr wrap="square" rtlCol="0">
                      <a:spAutoFit/>
                    </a:bodyPr>
                    <a:lstStyle/>
                    <a:p>
                      <a:r>
                        <a:rPr kumimoji="1" lang="en-US" altLang="zh-CN" sz="1400" dirty="0"/>
                        <a:t>E</a:t>
                      </a:r>
                      <a:endParaRPr kumimoji="1" lang="zh-CN" altLang="en-US" sz="1400" dirty="0"/>
                    </a:p>
                  </p:txBody>
                </p:sp>
                <p:sp>
                  <p:nvSpPr>
                    <p:cNvPr id="13" name="文本框 12">
                      <a:extLst>
                        <a:ext uri="{FF2B5EF4-FFF2-40B4-BE49-F238E27FC236}">
                          <a16:creationId xmlns:a16="http://schemas.microsoft.com/office/drawing/2014/main" id="{F544628A-4232-7F45-A083-E091FC8B8A80}"/>
                        </a:ext>
                      </a:extLst>
                    </p:cNvPr>
                    <p:cNvSpPr txBox="1"/>
                    <p:nvPr/>
                  </p:nvSpPr>
                  <p:spPr>
                    <a:xfrm>
                      <a:off x="4817297" y="4301735"/>
                      <a:ext cx="335666" cy="307777"/>
                    </a:xfrm>
                    <a:prstGeom prst="rect">
                      <a:avLst/>
                    </a:prstGeom>
                    <a:noFill/>
                  </p:spPr>
                  <p:txBody>
                    <a:bodyPr wrap="square" rtlCol="0">
                      <a:spAutoFit/>
                    </a:bodyPr>
                    <a:lstStyle/>
                    <a:p>
                      <a:r>
                        <a:rPr kumimoji="1" lang="en-US" altLang="zh-CN" sz="1400" dirty="0"/>
                        <a:t>I</a:t>
                      </a:r>
                      <a:endParaRPr kumimoji="1" lang="zh-CN" altLang="en-US" sz="1400" dirty="0"/>
                    </a:p>
                  </p:txBody>
                </p:sp>
              </p:grpSp>
              <p:sp>
                <p:nvSpPr>
                  <p:cNvPr id="32" name="文本框 31">
                    <a:extLst>
                      <a:ext uri="{FF2B5EF4-FFF2-40B4-BE49-F238E27FC236}">
                        <a16:creationId xmlns:a16="http://schemas.microsoft.com/office/drawing/2014/main" id="{0625D4F1-FA8E-D04D-8B8E-4B6B6D489860}"/>
                      </a:ext>
                    </a:extLst>
                  </p:cNvPr>
                  <p:cNvSpPr txBox="1"/>
                  <p:nvPr/>
                </p:nvSpPr>
                <p:spPr>
                  <a:xfrm>
                    <a:off x="5251801" y="4091710"/>
                    <a:ext cx="335666" cy="307777"/>
                  </a:xfrm>
                  <a:prstGeom prst="rect">
                    <a:avLst/>
                  </a:prstGeom>
                  <a:noFill/>
                </p:spPr>
                <p:txBody>
                  <a:bodyPr wrap="square" rtlCol="0">
                    <a:spAutoFit/>
                  </a:bodyPr>
                  <a:lstStyle/>
                  <a:p>
                    <a:r>
                      <a:rPr kumimoji="1" lang="en-US" altLang="zh-CN" sz="1400" dirty="0">
                        <a:solidFill>
                          <a:srgbClr val="FF0000"/>
                        </a:solidFill>
                      </a:rPr>
                      <a:t>J</a:t>
                    </a:r>
                    <a:endParaRPr kumimoji="1" lang="zh-CN" altLang="en-US" sz="1400" dirty="0">
                      <a:solidFill>
                        <a:srgbClr val="FF0000"/>
                      </a:solidFill>
                    </a:endParaRPr>
                  </a:p>
                </p:txBody>
              </p:sp>
              <p:sp>
                <p:nvSpPr>
                  <p:cNvPr id="33" name="文本框 32">
                    <a:extLst>
                      <a:ext uri="{FF2B5EF4-FFF2-40B4-BE49-F238E27FC236}">
                        <a16:creationId xmlns:a16="http://schemas.microsoft.com/office/drawing/2014/main" id="{8B348E70-4C09-C540-A45E-C086E9417EC2}"/>
                      </a:ext>
                    </a:extLst>
                  </p:cNvPr>
                  <p:cNvSpPr txBox="1"/>
                  <p:nvPr/>
                </p:nvSpPr>
                <p:spPr>
                  <a:xfrm>
                    <a:off x="5709273" y="4081346"/>
                    <a:ext cx="335666" cy="307777"/>
                  </a:xfrm>
                  <a:prstGeom prst="rect">
                    <a:avLst/>
                  </a:prstGeom>
                  <a:noFill/>
                </p:spPr>
                <p:txBody>
                  <a:bodyPr wrap="square" rtlCol="0">
                    <a:spAutoFit/>
                  </a:bodyPr>
                  <a:lstStyle/>
                  <a:p>
                    <a:r>
                      <a:rPr kumimoji="1" lang="en-US" altLang="zh-CN" sz="1400" dirty="0">
                        <a:solidFill>
                          <a:srgbClr val="FF0000"/>
                        </a:solidFill>
                      </a:rPr>
                      <a:t>K</a:t>
                    </a:r>
                    <a:endParaRPr kumimoji="1" lang="zh-CN" altLang="en-US" sz="1400" dirty="0">
                      <a:solidFill>
                        <a:srgbClr val="FF0000"/>
                      </a:solidFill>
                    </a:endParaRPr>
                  </a:p>
                </p:txBody>
              </p:sp>
            </p:grpSp>
            <p:sp>
              <p:nvSpPr>
                <p:cNvPr id="35" name="文本框 34">
                  <a:extLst>
                    <a:ext uri="{FF2B5EF4-FFF2-40B4-BE49-F238E27FC236}">
                      <a16:creationId xmlns:a16="http://schemas.microsoft.com/office/drawing/2014/main" id="{6530C524-6744-D44A-9320-E9008301747E}"/>
                    </a:ext>
                  </a:extLst>
                </p:cNvPr>
                <p:cNvSpPr txBox="1"/>
                <p:nvPr/>
              </p:nvSpPr>
              <p:spPr>
                <a:xfrm>
                  <a:off x="695736" y="4424655"/>
                  <a:ext cx="531498" cy="307777"/>
                </a:xfrm>
                <a:prstGeom prst="rect">
                  <a:avLst/>
                </a:prstGeom>
                <a:noFill/>
              </p:spPr>
              <p:txBody>
                <a:bodyPr wrap="square" rtlCol="0">
                  <a:spAutoFit/>
                </a:bodyPr>
                <a:lstStyle/>
                <a:p>
                  <a:r>
                    <a:rPr kumimoji="1" lang="en-US" altLang="zh-CN" sz="1400" dirty="0">
                      <a:latin typeface="Times" pitchFamily="2" charset="0"/>
                    </a:rPr>
                    <a:t>0.81</a:t>
                  </a:r>
                  <a:endParaRPr kumimoji="1" lang="zh-CN" altLang="en-US" sz="1400" dirty="0">
                    <a:latin typeface="Times" pitchFamily="2" charset="0"/>
                  </a:endParaRPr>
                </a:p>
              </p:txBody>
            </p:sp>
            <p:sp>
              <p:nvSpPr>
                <p:cNvPr id="36" name="文本框 35">
                  <a:extLst>
                    <a:ext uri="{FF2B5EF4-FFF2-40B4-BE49-F238E27FC236}">
                      <a16:creationId xmlns:a16="http://schemas.microsoft.com/office/drawing/2014/main" id="{89FA94EA-4DFC-1540-9443-61F219DA519D}"/>
                    </a:ext>
                  </a:extLst>
                </p:cNvPr>
                <p:cNvSpPr txBox="1"/>
                <p:nvPr/>
              </p:nvSpPr>
              <p:spPr>
                <a:xfrm>
                  <a:off x="1157329" y="4424655"/>
                  <a:ext cx="531498" cy="307777"/>
                </a:xfrm>
                <a:prstGeom prst="rect">
                  <a:avLst/>
                </a:prstGeom>
                <a:noFill/>
              </p:spPr>
              <p:txBody>
                <a:bodyPr wrap="square" rtlCol="0">
                  <a:spAutoFit/>
                </a:bodyPr>
                <a:lstStyle/>
                <a:p>
                  <a:r>
                    <a:rPr kumimoji="1" lang="en-US" altLang="zh-CN" sz="1400" dirty="0">
                      <a:latin typeface="Times" pitchFamily="2" charset="0"/>
                    </a:rPr>
                    <a:t>0.82</a:t>
                  </a:r>
                  <a:endParaRPr kumimoji="1" lang="zh-CN" altLang="en-US" sz="1400" dirty="0">
                    <a:latin typeface="Times" pitchFamily="2" charset="0"/>
                  </a:endParaRPr>
                </a:p>
              </p:txBody>
            </p:sp>
            <p:sp>
              <p:nvSpPr>
                <p:cNvPr id="37" name="文本框 36">
                  <a:extLst>
                    <a:ext uri="{FF2B5EF4-FFF2-40B4-BE49-F238E27FC236}">
                      <a16:creationId xmlns:a16="http://schemas.microsoft.com/office/drawing/2014/main" id="{5BAC70F7-6825-2141-A2DD-1968368A42C1}"/>
                    </a:ext>
                  </a:extLst>
                </p:cNvPr>
                <p:cNvSpPr txBox="1"/>
                <p:nvPr/>
              </p:nvSpPr>
              <p:spPr>
                <a:xfrm>
                  <a:off x="1660679" y="4424655"/>
                  <a:ext cx="531498" cy="307777"/>
                </a:xfrm>
                <a:prstGeom prst="rect">
                  <a:avLst/>
                </a:prstGeom>
                <a:noFill/>
              </p:spPr>
              <p:txBody>
                <a:bodyPr wrap="square" rtlCol="0">
                  <a:spAutoFit/>
                </a:bodyPr>
                <a:lstStyle/>
                <a:p>
                  <a:r>
                    <a:rPr kumimoji="1" lang="en-US" altLang="zh-CN" sz="1400" dirty="0">
                      <a:latin typeface="Times" pitchFamily="2" charset="0"/>
                    </a:rPr>
                    <a:t>0.85</a:t>
                  </a:r>
                  <a:endParaRPr kumimoji="1" lang="zh-CN" altLang="en-US" sz="1400" dirty="0">
                    <a:latin typeface="Times" pitchFamily="2" charset="0"/>
                  </a:endParaRPr>
                </a:p>
              </p:txBody>
            </p:sp>
            <p:sp>
              <p:nvSpPr>
                <p:cNvPr id="38" name="文本框 37">
                  <a:extLst>
                    <a:ext uri="{FF2B5EF4-FFF2-40B4-BE49-F238E27FC236}">
                      <a16:creationId xmlns:a16="http://schemas.microsoft.com/office/drawing/2014/main" id="{CB644F28-E57D-F24F-9F10-D03A38AF5804}"/>
                    </a:ext>
                  </a:extLst>
                </p:cNvPr>
                <p:cNvSpPr txBox="1"/>
                <p:nvPr/>
              </p:nvSpPr>
              <p:spPr>
                <a:xfrm>
                  <a:off x="2160250" y="4424655"/>
                  <a:ext cx="531498" cy="307777"/>
                </a:xfrm>
                <a:prstGeom prst="rect">
                  <a:avLst/>
                </a:prstGeom>
                <a:noFill/>
              </p:spPr>
              <p:txBody>
                <a:bodyPr wrap="square" rtlCol="0">
                  <a:spAutoFit/>
                </a:bodyPr>
                <a:lstStyle/>
                <a:p>
                  <a:r>
                    <a:rPr kumimoji="1" lang="en-US" altLang="zh-CN" sz="1400" dirty="0">
                      <a:latin typeface="Times" pitchFamily="2" charset="0"/>
                    </a:rPr>
                    <a:t>0.83</a:t>
                  </a:r>
                  <a:endParaRPr kumimoji="1" lang="zh-CN" altLang="en-US" sz="1400" dirty="0">
                    <a:latin typeface="Times" pitchFamily="2" charset="0"/>
                  </a:endParaRPr>
                </a:p>
              </p:txBody>
            </p:sp>
            <p:sp>
              <p:nvSpPr>
                <p:cNvPr id="39" name="文本框 38">
                  <a:extLst>
                    <a:ext uri="{FF2B5EF4-FFF2-40B4-BE49-F238E27FC236}">
                      <a16:creationId xmlns:a16="http://schemas.microsoft.com/office/drawing/2014/main" id="{8524B222-65AF-C749-8804-E72C5ABB10C0}"/>
                    </a:ext>
                  </a:extLst>
                </p:cNvPr>
                <p:cNvSpPr txBox="1"/>
                <p:nvPr/>
              </p:nvSpPr>
              <p:spPr>
                <a:xfrm>
                  <a:off x="2646529" y="4424655"/>
                  <a:ext cx="531498" cy="307777"/>
                </a:xfrm>
                <a:prstGeom prst="rect">
                  <a:avLst/>
                </a:prstGeom>
                <a:noFill/>
              </p:spPr>
              <p:txBody>
                <a:bodyPr wrap="square" rtlCol="0">
                  <a:spAutoFit/>
                </a:bodyPr>
                <a:lstStyle/>
                <a:p>
                  <a:r>
                    <a:rPr kumimoji="1" lang="en-US" altLang="zh-CN" sz="1400" dirty="0">
                      <a:latin typeface="Times" pitchFamily="2" charset="0"/>
                    </a:rPr>
                    <a:t>0.83</a:t>
                  </a:r>
                  <a:endParaRPr kumimoji="1" lang="zh-CN" altLang="en-US" sz="1400" dirty="0">
                    <a:latin typeface="Times" pitchFamily="2" charset="0"/>
                  </a:endParaRPr>
                </a:p>
              </p:txBody>
            </p:sp>
            <p:sp>
              <p:nvSpPr>
                <p:cNvPr id="40" name="文本框 39">
                  <a:extLst>
                    <a:ext uri="{FF2B5EF4-FFF2-40B4-BE49-F238E27FC236}">
                      <a16:creationId xmlns:a16="http://schemas.microsoft.com/office/drawing/2014/main" id="{E3E154BE-D66F-554B-A3BE-D48FD97F213A}"/>
                    </a:ext>
                  </a:extLst>
                </p:cNvPr>
                <p:cNvSpPr txBox="1"/>
                <p:nvPr/>
              </p:nvSpPr>
              <p:spPr>
                <a:xfrm>
                  <a:off x="3124162" y="4424655"/>
                  <a:ext cx="531498" cy="307777"/>
                </a:xfrm>
                <a:prstGeom prst="rect">
                  <a:avLst/>
                </a:prstGeom>
                <a:noFill/>
              </p:spPr>
              <p:txBody>
                <a:bodyPr wrap="square" rtlCol="0">
                  <a:spAutoFit/>
                </a:bodyPr>
                <a:lstStyle/>
                <a:p>
                  <a:r>
                    <a:rPr kumimoji="1" lang="en-US" altLang="zh-CN" sz="1400" dirty="0">
                      <a:latin typeface="Times" pitchFamily="2" charset="0"/>
                    </a:rPr>
                    <a:t>0.85</a:t>
                  </a:r>
                  <a:endParaRPr kumimoji="1" lang="zh-CN" altLang="en-US" sz="1400" dirty="0">
                    <a:latin typeface="Times" pitchFamily="2" charset="0"/>
                  </a:endParaRPr>
                </a:p>
              </p:txBody>
            </p:sp>
            <p:sp>
              <p:nvSpPr>
                <p:cNvPr id="41" name="文本框 40">
                  <a:extLst>
                    <a:ext uri="{FF2B5EF4-FFF2-40B4-BE49-F238E27FC236}">
                      <a16:creationId xmlns:a16="http://schemas.microsoft.com/office/drawing/2014/main" id="{7B61AD34-13E9-7D42-B777-2F3159C307C3}"/>
                    </a:ext>
                  </a:extLst>
                </p:cNvPr>
                <p:cNvSpPr txBox="1"/>
                <p:nvPr/>
              </p:nvSpPr>
              <p:spPr>
                <a:xfrm>
                  <a:off x="3598320" y="4424655"/>
                  <a:ext cx="531498" cy="307777"/>
                </a:xfrm>
                <a:prstGeom prst="rect">
                  <a:avLst/>
                </a:prstGeom>
                <a:noFill/>
              </p:spPr>
              <p:txBody>
                <a:bodyPr wrap="square" rtlCol="0">
                  <a:spAutoFit/>
                </a:bodyPr>
                <a:lstStyle/>
                <a:p>
                  <a:r>
                    <a:rPr kumimoji="1" lang="en-US" altLang="zh-CN" sz="1400" dirty="0">
                      <a:latin typeface="Times" pitchFamily="2" charset="0"/>
                    </a:rPr>
                    <a:t>0.87</a:t>
                  </a:r>
                  <a:endParaRPr kumimoji="1" lang="zh-CN" altLang="en-US" sz="1400" dirty="0">
                    <a:latin typeface="Times" pitchFamily="2" charset="0"/>
                  </a:endParaRPr>
                </a:p>
              </p:txBody>
            </p:sp>
            <p:sp>
              <p:nvSpPr>
                <p:cNvPr id="42" name="文本框 41">
                  <a:extLst>
                    <a:ext uri="{FF2B5EF4-FFF2-40B4-BE49-F238E27FC236}">
                      <a16:creationId xmlns:a16="http://schemas.microsoft.com/office/drawing/2014/main" id="{41DD217C-77B8-7446-A067-D6AE0A35D5A1}"/>
                    </a:ext>
                  </a:extLst>
                </p:cNvPr>
                <p:cNvSpPr txBox="1"/>
                <p:nvPr/>
              </p:nvSpPr>
              <p:spPr>
                <a:xfrm>
                  <a:off x="4088414" y="4424655"/>
                  <a:ext cx="531498" cy="307777"/>
                </a:xfrm>
                <a:prstGeom prst="rect">
                  <a:avLst/>
                </a:prstGeom>
                <a:noFill/>
              </p:spPr>
              <p:txBody>
                <a:bodyPr wrap="square" rtlCol="0">
                  <a:spAutoFit/>
                </a:bodyPr>
                <a:lstStyle/>
                <a:p>
                  <a:r>
                    <a:rPr kumimoji="1" lang="en-US" altLang="zh-CN" sz="1400" dirty="0">
                      <a:latin typeface="Times" pitchFamily="2" charset="0"/>
                    </a:rPr>
                    <a:t>0.87</a:t>
                  </a:r>
                  <a:endParaRPr kumimoji="1" lang="zh-CN" altLang="en-US" sz="1400" dirty="0">
                    <a:latin typeface="Times" pitchFamily="2" charset="0"/>
                  </a:endParaRPr>
                </a:p>
              </p:txBody>
            </p:sp>
            <p:sp>
              <p:nvSpPr>
                <p:cNvPr id="43" name="文本框 42">
                  <a:extLst>
                    <a:ext uri="{FF2B5EF4-FFF2-40B4-BE49-F238E27FC236}">
                      <a16:creationId xmlns:a16="http://schemas.microsoft.com/office/drawing/2014/main" id="{364B5BC5-29F3-3B4D-AE2E-E882ADA5C359}"/>
                    </a:ext>
                  </a:extLst>
                </p:cNvPr>
                <p:cNvSpPr txBox="1"/>
                <p:nvPr/>
              </p:nvSpPr>
              <p:spPr>
                <a:xfrm>
                  <a:off x="4618681" y="4424655"/>
                  <a:ext cx="531498" cy="307777"/>
                </a:xfrm>
                <a:prstGeom prst="rect">
                  <a:avLst/>
                </a:prstGeom>
                <a:noFill/>
              </p:spPr>
              <p:txBody>
                <a:bodyPr wrap="square" rtlCol="0">
                  <a:spAutoFit/>
                </a:bodyPr>
                <a:lstStyle/>
                <a:p>
                  <a:r>
                    <a:rPr kumimoji="1" lang="en-US" altLang="zh-CN" sz="1400" dirty="0">
                      <a:latin typeface="Times" pitchFamily="2" charset="0"/>
                    </a:rPr>
                    <a:t>0.87</a:t>
                  </a:r>
                  <a:endParaRPr kumimoji="1" lang="zh-CN" altLang="en-US" sz="1400" dirty="0">
                    <a:latin typeface="Times" pitchFamily="2" charset="0"/>
                  </a:endParaRPr>
                </a:p>
              </p:txBody>
            </p:sp>
            <p:sp>
              <p:nvSpPr>
                <p:cNvPr id="44" name="文本框 43">
                  <a:extLst>
                    <a:ext uri="{FF2B5EF4-FFF2-40B4-BE49-F238E27FC236}">
                      <a16:creationId xmlns:a16="http://schemas.microsoft.com/office/drawing/2014/main" id="{F52D3725-F59D-F645-BAE7-A9D628800B27}"/>
                    </a:ext>
                  </a:extLst>
                </p:cNvPr>
                <p:cNvSpPr txBox="1"/>
                <p:nvPr/>
              </p:nvSpPr>
              <p:spPr>
                <a:xfrm>
                  <a:off x="5130128" y="4416391"/>
                  <a:ext cx="531498" cy="307777"/>
                </a:xfrm>
                <a:prstGeom prst="rect">
                  <a:avLst/>
                </a:prstGeom>
                <a:noFill/>
              </p:spPr>
              <p:txBody>
                <a:bodyPr wrap="square" rtlCol="0">
                  <a:spAutoFit/>
                </a:bodyPr>
                <a:lstStyle/>
                <a:p>
                  <a:r>
                    <a:rPr kumimoji="1" lang="en-US" altLang="zh-CN" sz="1400" dirty="0">
                      <a:latin typeface="Times" pitchFamily="2" charset="0"/>
                    </a:rPr>
                    <a:t>0.83</a:t>
                  </a:r>
                  <a:endParaRPr kumimoji="1" lang="zh-CN" altLang="en-US" sz="1400" dirty="0">
                    <a:latin typeface="Times" pitchFamily="2" charset="0"/>
                  </a:endParaRPr>
                </a:p>
              </p:txBody>
            </p:sp>
            <p:sp>
              <p:nvSpPr>
                <p:cNvPr id="45" name="文本框 44">
                  <a:extLst>
                    <a:ext uri="{FF2B5EF4-FFF2-40B4-BE49-F238E27FC236}">
                      <a16:creationId xmlns:a16="http://schemas.microsoft.com/office/drawing/2014/main" id="{288310A2-3C95-984B-A4BC-28386E3795DE}"/>
                    </a:ext>
                  </a:extLst>
                </p:cNvPr>
                <p:cNvSpPr txBox="1"/>
                <p:nvPr/>
              </p:nvSpPr>
              <p:spPr>
                <a:xfrm>
                  <a:off x="5614022" y="4416390"/>
                  <a:ext cx="531498" cy="307777"/>
                </a:xfrm>
                <a:prstGeom prst="rect">
                  <a:avLst/>
                </a:prstGeom>
                <a:noFill/>
              </p:spPr>
              <p:txBody>
                <a:bodyPr wrap="square" rtlCol="0">
                  <a:spAutoFit/>
                </a:bodyPr>
                <a:lstStyle/>
                <a:p>
                  <a:r>
                    <a:rPr kumimoji="1" lang="en-US" altLang="zh-CN" sz="1400" dirty="0">
                      <a:latin typeface="Times" pitchFamily="2" charset="0"/>
                    </a:rPr>
                    <a:t>0.83</a:t>
                  </a:r>
                  <a:endParaRPr kumimoji="1" lang="zh-CN" altLang="en-US" sz="1400" dirty="0">
                    <a:latin typeface="Times" pitchFamily="2" charset="0"/>
                  </a:endParaRPr>
                </a:p>
              </p:txBody>
            </p:sp>
          </p:grpSp>
          <p:sp>
            <p:nvSpPr>
              <p:cNvPr id="52" name="文本框 51">
                <a:extLst>
                  <a:ext uri="{FF2B5EF4-FFF2-40B4-BE49-F238E27FC236}">
                    <a16:creationId xmlns:a16="http://schemas.microsoft.com/office/drawing/2014/main" id="{24CC2330-ED82-134E-9BFD-CD8C3B67A036}"/>
                  </a:ext>
                </a:extLst>
              </p:cNvPr>
              <p:cNvSpPr txBox="1"/>
              <p:nvPr/>
            </p:nvSpPr>
            <p:spPr>
              <a:xfrm>
                <a:off x="164213" y="5359146"/>
                <a:ext cx="900217" cy="307777"/>
              </a:xfrm>
              <a:prstGeom prst="rect">
                <a:avLst/>
              </a:prstGeom>
              <a:noFill/>
            </p:spPr>
            <p:txBody>
              <a:bodyPr wrap="square" rtlCol="0">
                <a:spAutoFit/>
              </a:bodyPr>
              <a:lstStyle/>
              <a:p>
                <a:r>
                  <a:rPr kumimoji="1" lang="en-US" altLang="zh-CN" sz="1400" b="1" dirty="0" err="1">
                    <a:solidFill>
                      <a:srgbClr val="7030A0"/>
                    </a:solidFill>
                    <a:latin typeface="+mn-ea"/>
                  </a:rPr>
                  <a:t>INJ_Effi</a:t>
                </a:r>
                <a:endParaRPr kumimoji="1" lang="zh-CN" altLang="en-US" sz="1400" b="1" dirty="0">
                  <a:solidFill>
                    <a:srgbClr val="7030A0"/>
                  </a:solidFill>
                  <a:latin typeface="+mn-ea"/>
                </a:endParaRPr>
              </a:p>
            </p:txBody>
          </p:sp>
        </p:grpSp>
        <p:sp>
          <p:nvSpPr>
            <p:cNvPr id="53" name="矩形 52">
              <a:extLst>
                <a:ext uri="{FF2B5EF4-FFF2-40B4-BE49-F238E27FC236}">
                  <a16:creationId xmlns:a16="http://schemas.microsoft.com/office/drawing/2014/main" id="{6B091CED-6000-EC4A-AA38-4CF324107FFA}"/>
                </a:ext>
              </a:extLst>
            </p:cNvPr>
            <p:cNvSpPr/>
            <p:nvPr/>
          </p:nvSpPr>
          <p:spPr>
            <a:xfrm>
              <a:off x="934459" y="2025989"/>
              <a:ext cx="1394333" cy="5267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5" name="TextBox 39">
            <a:extLst>
              <a:ext uri="{FF2B5EF4-FFF2-40B4-BE49-F238E27FC236}">
                <a16:creationId xmlns:a16="http://schemas.microsoft.com/office/drawing/2014/main" id="{B0F7D9B6-E03B-42EA-8DD2-3AC1E00599F1}"/>
              </a:ext>
            </a:extLst>
          </p:cNvPr>
          <p:cNvSpPr txBox="1"/>
          <p:nvPr/>
        </p:nvSpPr>
        <p:spPr>
          <a:xfrm>
            <a:off x="11750743" y="6474293"/>
            <a:ext cx="499872" cy="307777"/>
          </a:xfrm>
          <a:prstGeom prst="rect">
            <a:avLst/>
          </a:prstGeom>
          <a:noFill/>
        </p:spPr>
        <p:txBody>
          <a:bodyPr wrap="square" rtlCol="0">
            <a:spAutoFit/>
          </a:bodyPr>
          <a:lstStyle/>
          <a:p>
            <a:r>
              <a:rPr lang="en-US" sz="1400" b="1" dirty="0"/>
              <a:t>15</a:t>
            </a:r>
            <a:endParaRPr lang="en-CN" sz="1400" b="1" dirty="0"/>
          </a:p>
        </p:txBody>
      </p:sp>
    </p:spTree>
    <p:extLst>
      <p:ext uri="{BB962C8B-B14F-4D97-AF65-F5344CB8AC3E}">
        <p14:creationId xmlns:p14="http://schemas.microsoft.com/office/powerpoint/2010/main" val="2136552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91187" y="227684"/>
            <a:ext cx="11360800" cy="1122400"/>
          </a:xfrm>
        </p:spPr>
        <p:txBody>
          <a:bodyPr/>
          <a:lstStyle/>
          <a:p>
            <a:r>
              <a:rPr kumimoji="1" lang="en-US" sz="4000" b="1" dirty="0">
                <a:solidFill>
                  <a:schemeClr val="accent1">
                    <a:lumMod val="50000"/>
                  </a:schemeClr>
                </a:solidFill>
                <a:latin typeface="+mn-lt"/>
                <a:ea typeface="+mn-ea"/>
                <a:cs typeface="+mn-cs"/>
              </a:rPr>
              <a:t>LumiBelle2 fast luminosity monitor for </a:t>
            </a:r>
            <a:r>
              <a:rPr kumimoji="1" lang="en-US" sz="4000" b="1" dirty="0" err="1">
                <a:solidFill>
                  <a:schemeClr val="accent1">
                    <a:lumMod val="50000"/>
                  </a:schemeClr>
                </a:solidFill>
                <a:latin typeface="+mn-lt"/>
                <a:ea typeface="+mn-ea"/>
                <a:cs typeface="+mn-cs"/>
              </a:rPr>
              <a:t>SuperKEB</a:t>
            </a:r>
            <a:endParaRPr kumimoji="1" lang="fr-FR" sz="4000" b="1" dirty="0">
              <a:solidFill>
                <a:schemeClr val="accent1">
                  <a:lumMod val="50000"/>
                </a:schemeClr>
              </a:solidFill>
              <a:latin typeface="+mn-lt"/>
              <a:ea typeface="+mn-ea"/>
              <a:cs typeface="+mn-cs"/>
            </a:endParaRPr>
          </a:p>
        </p:txBody>
      </p:sp>
      <p:sp>
        <p:nvSpPr>
          <p:cNvPr id="3" name="ZoneTexte 2"/>
          <p:cNvSpPr txBox="1"/>
          <p:nvPr/>
        </p:nvSpPr>
        <p:spPr>
          <a:xfrm>
            <a:off x="780639" y="5701295"/>
            <a:ext cx="5745151" cy="830997"/>
          </a:xfrm>
          <a:prstGeom prst="rect">
            <a:avLst/>
          </a:prstGeom>
          <a:noFill/>
        </p:spPr>
        <p:txBody>
          <a:bodyPr wrap="square" rtlCol="0">
            <a:spAutoFit/>
          </a:bodyPr>
          <a:lstStyle/>
          <a:p>
            <a:r>
              <a:rPr lang="en-US" sz="1600" dirty="0"/>
              <a:t>Philip Bambade             </a:t>
            </a:r>
            <a:r>
              <a:rPr lang="en-US" sz="1600" dirty="0" err="1"/>
              <a:t>IJCLab</a:t>
            </a:r>
            <a:r>
              <a:rPr lang="en-US" sz="1600" dirty="0"/>
              <a:t> (</a:t>
            </a:r>
            <a:r>
              <a:rPr lang="en-US" sz="1600" dirty="0" err="1"/>
              <a:t>Orsay</a:t>
            </a:r>
            <a:r>
              <a:rPr lang="en-US" sz="1600" dirty="0"/>
              <a:t>)</a:t>
            </a:r>
          </a:p>
          <a:p>
            <a:r>
              <a:rPr lang="en-US" sz="1600" dirty="0" err="1"/>
              <a:t>Sandry</a:t>
            </a:r>
            <a:r>
              <a:rPr lang="en-US" sz="1600" dirty="0"/>
              <a:t> </a:t>
            </a:r>
            <a:r>
              <a:rPr lang="en-US" sz="1600" dirty="0" err="1"/>
              <a:t>Wallon</a:t>
            </a:r>
            <a:r>
              <a:rPr lang="en-US" sz="1600" dirty="0"/>
              <a:t>               </a:t>
            </a:r>
            <a:r>
              <a:rPr lang="en-US" sz="1600" dirty="0" err="1"/>
              <a:t>IJCLab</a:t>
            </a:r>
            <a:r>
              <a:rPr lang="en-US" sz="1600" dirty="0"/>
              <a:t> (</a:t>
            </a:r>
            <a:r>
              <a:rPr lang="en-US" sz="1600" dirty="0" err="1"/>
              <a:t>Orsay</a:t>
            </a:r>
            <a:r>
              <a:rPr lang="en-US" sz="1600" dirty="0"/>
              <a:t>)</a:t>
            </a:r>
          </a:p>
          <a:p>
            <a:r>
              <a:rPr lang="en-US" sz="1600" dirty="0" err="1"/>
              <a:t>Meng</a:t>
            </a:r>
            <a:r>
              <a:rPr lang="en-US" sz="1600" dirty="0"/>
              <a:t> Li                          </a:t>
            </a:r>
            <a:r>
              <a:rPr lang="en-US" sz="1600" dirty="0" err="1"/>
              <a:t>IJCLab</a:t>
            </a:r>
            <a:r>
              <a:rPr lang="en-US" sz="1600" dirty="0"/>
              <a:t> (</a:t>
            </a:r>
            <a:r>
              <a:rPr lang="en-US" sz="1600" dirty="0" err="1"/>
              <a:t>Orsay</a:t>
            </a:r>
            <a:r>
              <a:rPr lang="en-US" sz="1600" dirty="0"/>
              <a:t>) and IHEP (Beijing)</a:t>
            </a:r>
          </a:p>
        </p:txBody>
      </p:sp>
      <p:sp>
        <p:nvSpPr>
          <p:cNvPr id="4" name="ZoneTexte 3"/>
          <p:cNvSpPr txBox="1"/>
          <p:nvPr/>
        </p:nvSpPr>
        <p:spPr>
          <a:xfrm>
            <a:off x="1754755" y="3513899"/>
            <a:ext cx="8376519" cy="1323632"/>
          </a:xfrm>
          <a:prstGeom prst="rect">
            <a:avLst/>
          </a:prstGeom>
          <a:noFill/>
        </p:spPr>
        <p:txBody>
          <a:bodyPr wrap="square" rtlCol="0">
            <a:spAutoFit/>
          </a:bodyPr>
          <a:lstStyle/>
          <a:p>
            <a:pPr marL="457189" indent="-457189">
              <a:buAutoNum type="arabicPeriod"/>
            </a:pPr>
            <a:r>
              <a:rPr lang="en-US" sz="2667" dirty="0">
                <a:solidFill>
                  <a:srgbClr val="00B050"/>
                </a:solidFill>
              </a:rPr>
              <a:t>Reminder of basic function, specs and design</a:t>
            </a:r>
          </a:p>
          <a:p>
            <a:pPr marL="457189" indent="-457189">
              <a:buAutoNum type="arabicPeriod"/>
            </a:pPr>
            <a:r>
              <a:rPr lang="en-US" sz="2667" dirty="0">
                <a:solidFill>
                  <a:srgbClr val="00B050"/>
                </a:solidFill>
              </a:rPr>
              <a:t>Current setup</a:t>
            </a:r>
          </a:p>
          <a:p>
            <a:pPr marL="457189" indent="-457189">
              <a:buAutoNum type="arabicPeriod"/>
            </a:pPr>
            <a:r>
              <a:rPr lang="en-US" sz="2667" dirty="0">
                <a:solidFill>
                  <a:srgbClr val="00B050"/>
                </a:solidFill>
              </a:rPr>
              <a:t>Preliminary study of 2024 data…</a:t>
            </a:r>
          </a:p>
        </p:txBody>
      </p:sp>
      <p:sp>
        <p:nvSpPr>
          <p:cNvPr id="5" name="Rectangle 4"/>
          <p:cNvSpPr/>
          <p:nvPr/>
        </p:nvSpPr>
        <p:spPr>
          <a:xfrm>
            <a:off x="7451151" y="5699592"/>
            <a:ext cx="4319827" cy="1200329"/>
          </a:xfrm>
          <a:prstGeom prst="rect">
            <a:avLst/>
          </a:prstGeom>
        </p:spPr>
        <p:txBody>
          <a:bodyPr wrap="square">
            <a:spAutoFit/>
          </a:bodyPr>
          <a:lstStyle/>
          <a:p>
            <a:r>
              <a:rPr lang="en-US" sz="1600" i="1" dirty="0" err="1"/>
              <a:t>Sadaharu</a:t>
            </a:r>
            <a:r>
              <a:rPr lang="en-US" sz="1600" i="1" dirty="0"/>
              <a:t> Uehara           KEK  </a:t>
            </a:r>
            <a:r>
              <a:rPr lang="en-US" sz="2400" b="1" dirty="0">
                <a:solidFill>
                  <a:srgbClr val="0000FF"/>
                </a:solidFill>
                <a:sym typeface="Wingdings" panose="05000000000000000000" pitchFamily="2" charset="2"/>
              </a:rPr>
              <a:t> ZDLM</a:t>
            </a:r>
            <a:endParaRPr lang="en-US" sz="2400" b="1" dirty="0">
              <a:solidFill>
                <a:srgbClr val="0000FF"/>
              </a:solidFill>
            </a:endParaRPr>
          </a:p>
          <a:p>
            <a:r>
              <a:rPr lang="en-US" sz="1600" i="1" dirty="0"/>
              <a:t>Hiroyuki Nakayama        KEK</a:t>
            </a:r>
          </a:p>
          <a:p>
            <a:r>
              <a:rPr lang="en-US" sz="1600" i="1" dirty="0"/>
              <a:t>Yoshihiro Funakoshi      KEK</a:t>
            </a:r>
          </a:p>
          <a:p>
            <a:r>
              <a:rPr lang="en-US" sz="1600" i="1" dirty="0"/>
              <a:t>Mika </a:t>
            </a:r>
            <a:r>
              <a:rPr lang="en-US" sz="1600" i="1" dirty="0" err="1"/>
              <a:t>Masuzawa</a:t>
            </a:r>
            <a:r>
              <a:rPr lang="en-US" sz="1600" i="1" dirty="0"/>
              <a:t>             KEK</a:t>
            </a:r>
          </a:p>
        </p:txBody>
      </p:sp>
      <p:sp>
        <p:nvSpPr>
          <p:cNvPr id="6" name="ZoneTexte 5"/>
          <p:cNvSpPr txBox="1"/>
          <p:nvPr/>
        </p:nvSpPr>
        <p:spPr>
          <a:xfrm>
            <a:off x="2082800" y="1490907"/>
            <a:ext cx="8473440" cy="1569660"/>
          </a:xfrm>
          <a:prstGeom prst="rect">
            <a:avLst/>
          </a:prstGeom>
          <a:noFill/>
        </p:spPr>
        <p:txBody>
          <a:bodyPr wrap="square" rtlCol="0">
            <a:spAutoFit/>
          </a:bodyPr>
          <a:lstStyle/>
          <a:p>
            <a:pPr marL="342900" indent="-342900">
              <a:buFont typeface="Arial" panose="020B0604020202020204" pitchFamily="34" charset="0"/>
              <a:buChar char="•"/>
            </a:pPr>
            <a:r>
              <a:rPr lang="en-US" sz="2400" i="1" dirty="0"/>
              <a:t>Designed and installed in 2016</a:t>
            </a:r>
          </a:p>
          <a:p>
            <a:pPr marL="342900" indent="-342900">
              <a:buFont typeface="Arial" panose="020B0604020202020204" pitchFamily="34" charset="0"/>
              <a:buChar char="•"/>
            </a:pPr>
            <a:r>
              <a:rPr lang="en-US" sz="2400" i="1" dirty="0"/>
              <a:t>Fully commissioned in 2018</a:t>
            </a:r>
          </a:p>
          <a:p>
            <a:pPr marL="342900" indent="-342900">
              <a:buFont typeface="Arial" panose="020B0604020202020204" pitchFamily="34" charset="0"/>
              <a:buChar char="•"/>
            </a:pPr>
            <a:r>
              <a:rPr lang="en-US" sz="2400" i="1" dirty="0"/>
              <a:t>Operated continuously in 2019-2021</a:t>
            </a:r>
          </a:p>
          <a:p>
            <a:pPr marL="342900" indent="-342900">
              <a:buFont typeface="Arial" panose="020B0604020202020204" pitchFamily="34" charset="0"/>
              <a:buChar char="•"/>
            </a:pPr>
            <a:r>
              <a:rPr lang="en-US" sz="2400" i="1" dirty="0">
                <a:solidFill>
                  <a:srgbClr val="FF6600"/>
                </a:solidFill>
              </a:rPr>
              <a:t>Restarted after maintenance &amp; upgrade in 2023-2024</a:t>
            </a:r>
            <a:endParaRPr lang="fr-FR" sz="2400" i="1" dirty="0">
              <a:solidFill>
                <a:srgbClr val="FF6600"/>
              </a:solidFill>
            </a:endParaRPr>
          </a:p>
        </p:txBody>
      </p:sp>
      <p:sp>
        <p:nvSpPr>
          <p:cNvPr id="8" name="TextBox 39">
            <a:extLst>
              <a:ext uri="{FF2B5EF4-FFF2-40B4-BE49-F238E27FC236}">
                <a16:creationId xmlns:a16="http://schemas.microsoft.com/office/drawing/2014/main" id="{CE99D244-FCA8-4F26-A7BA-BCC1B900B67C}"/>
              </a:ext>
            </a:extLst>
          </p:cNvPr>
          <p:cNvSpPr txBox="1"/>
          <p:nvPr/>
        </p:nvSpPr>
        <p:spPr>
          <a:xfrm>
            <a:off x="11750743" y="6474293"/>
            <a:ext cx="499872" cy="307777"/>
          </a:xfrm>
          <a:prstGeom prst="rect">
            <a:avLst/>
          </a:prstGeom>
          <a:noFill/>
        </p:spPr>
        <p:txBody>
          <a:bodyPr wrap="square" rtlCol="0">
            <a:spAutoFit/>
          </a:bodyPr>
          <a:lstStyle/>
          <a:p>
            <a:r>
              <a:rPr lang="en-US" sz="1400" b="1" dirty="0"/>
              <a:t>16</a:t>
            </a:r>
            <a:endParaRPr lang="en-CN" sz="1400" b="1" dirty="0"/>
          </a:p>
        </p:txBody>
      </p:sp>
    </p:spTree>
    <p:extLst>
      <p:ext uri="{BB962C8B-B14F-4D97-AF65-F5344CB8AC3E}">
        <p14:creationId xmlns:p14="http://schemas.microsoft.com/office/powerpoint/2010/main" val="2722988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38B9E3AB-812C-3643-B9E2-A3C7D3F12EAE}"/>
              </a:ext>
            </a:extLst>
          </p:cNvPr>
          <p:cNvSpPr txBox="1"/>
          <p:nvPr/>
        </p:nvSpPr>
        <p:spPr>
          <a:xfrm>
            <a:off x="347671" y="243252"/>
            <a:ext cx="11418626" cy="2346733"/>
          </a:xfrm>
          <a:prstGeom prst="rect">
            <a:avLst/>
          </a:prstGeom>
          <a:noFill/>
        </p:spPr>
        <p:txBody>
          <a:bodyPr wrap="square">
            <a:spAutoFit/>
          </a:bodyPr>
          <a:lstStyle/>
          <a:p>
            <a:pPr>
              <a:lnSpc>
                <a:spcPts val="3340"/>
              </a:lnSpc>
            </a:pPr>
            <a:br>
              <a:rPr lang="en" altLang="zh-CN" sz="2200" b="1" dirty="0">
                <a:solidFill>
                  <a:schemeClr val="accent2">
                    <a:lumMod val="75000"/>
                  </a:schemeClr>
                </a:solidFill>
              </a:rPr>
            </a:br>
            <a:r>
              <a:rPr lang="en" altLang="zh-CN" sz="2200" b="1" dirty="0">
                <a:solidFill>
                  <a:schemeClr val="accent2">
                    <a:lumMod val="75000"/>
                  </a:schemeClr>
                </a:solidFill>
              </a:rPr>
              <a:t>    </a:t>
            </a:r>
            <a:r>
              <a:rPr lang="en" altLang="zh-CN" dirty="0">
                <a:latin typeface="Calibri" panose="020F0502020204030204" pitchFamily="34" charset="0"/>
                <a:cs typeface="Calibri" panose="020F0502020204030204" pitchFamily="34" charset="0"/>
              </a:rPr>
              <a:t>-&gt; </a:t>
            </a:r>
            <a:r>
              <a:rPr lang="en" altLang="zh-CN" dirty="0">
                <a:solidFill>
                  <a:schemeClr val="accent2"/>
                </a:solidFill>
                <a:latin typeface="Calibri" panose="020F0502020204030204" pitchFamily="34" charset="0"/>
                <a:cs typeface="Calibri" panose="020F0502020204030204" pitchFamily="34" charset="0"/>
              </a:rPr>
              <a:t>Developed a fast luminosity monitor LumiBelle2 based on </a:t>
            </a:r>
            <a:r>
              <a:rPr lang="en" altLang="zh-CN" dirty="0" err="1">
                <a:solidFill>
                  <a:schemeClr val="accent2"/>
                </a:solidFill>
                <a:latin typeface="Calibri" panose="020F0502020204030204" pitchFamily="34" charset="0"/>
                <a:cs typeface="Calibri" panose="020F0502020204030204" pitchFamily="34" charset="0"/>
              </a:rPr>
              <a:t>sCVD</a:t>
            </a:r>
            <a:r>
              <a:rPr lang="en" altLang="zh-CN" dirty="0">
                <a:solidFill>
                  <a:schemeClr val="accent2"/>
                </a:solidFill>
                <a:latin typeface="Calibri" panose="020F0502020204030204" pitchFamily="34" charset="0"/>
                <a:cs typeface="Calibri" panose="020F0502020204030204" pitchFamily="34" charset="0"/>
              </a:rPr>
              <a:t> diamond detectors</a:t>
            </a:r>
          </a:p>
          <a:p>
            <a:pPr>
              <a:lnSpc>
                <a:spcPts val="2800"/>
              </a:lnSpc>
            </a:pPr>
            <a:r>
              <a:rPr lang="en" altLang="zh-CN" dirty="0">
                <a:latin typeface="Calibri" panose="020F0502020204030204" pitchFamily="34" charset="0"/>
                <a:cs typeface="Calibri" panose="020F0502020204030204" pitchFamily="34" charset="0"/>
              </a:rPr>
              <a:t>     -&gt; Fast luminosity measurement and feedback(</a:t>
            </a:r>
            <a:r>
              <a:rPr lang="en" altLang="zh-CN" dirty="0">
                <a:solidFill>
                  <a:srgbClr val="BF0000"/>
                </a:solidFill>
                <a:effectLst/>
                <a:latin typeface="Calibri" panose="020F0502020204030204" pitchFamily="34" charset="0"/>
                <a:cs typeface="Calibri" panose="020F0502020204030204" pitchFamily="34" charset="0"/>
              </a:rPr>
              <a:t>1% relative precision@1kHz </a:t>
            </a:r>
            <a:r>
              <a:rPr lang="en" altLang="zh-CN" dirty="0">
                <a:latin typeface="Calibri" panose="020F0502020204030204" pitchFamily="34" charset="0"/>
                <a:cs typeface="Calibri" panose="020F0502020204030204" pitchFamily="34" charset="0"/>
              </a:rPr>
              <a:t>)</a:t>
            </a:r>
          </a:p>
          <a:p>
            <a:pPr>
              <a:lnSpc>
                <a:spcPts val="2800"/>
              </a:lnSpc>
            </a:pPr>
            <a:r>
              <a:rPr lang="en" altLang="zh-CN" dirty="0">
                <a:latin typeface="Calibri" panose="020F0502020204030204" pitchFamily="34" charset="0"/>
                <a:cs typeface="Calibri" panose="020F0502020204030204" pitchFamily="34" charset="0"/>
              </a:rPr>
              <a:t>     -&gt; </a:t>
            </a:r>
            <a:r>
              <a:rPr lang="en" altLang="zh-CN" dirty="0">
                <a:effectLst/>
                <a:latin typeface="Calibri" panose="020F0502020204030204" pitchFamily="34" charset="0"/>
                <a:cs typeface="Calibri" panose="020F0502020204030204" pitchFamily="34" charset="0"/>
              </a:rPr>
              <a:t>Bunch by bunch luminosity diagnostic(</a:t>
            </a:r>
            <a:r>
              <a:rPr lang="en" altLang="zh-CN" sz="1800" dirty="0">
                <a:solidFill>
                  <a:srgbClr val="0000FF"/>
                </a:solidFill>
                <a:effectLst/>
                <a:latin typeface="Calibri" panose="020F0502020204030204" pitchFamily="34" charset="0"/>
                <a:cs typeface="Calibri" panose="020F0502020204030204" pitchFamily="34" charset="0"/>
              </a:rPr>
              <a:t>1% relative precision@1Hz) </a:t>
            </a:r>
          </a:p>
          <a:p>
            <a:pPr>
              <a:lnSpc>
                <a:spcPts val="2800"/>
              </a:lnSpc>
            </a:pPr>
            <a:r>
              <a:rPr lang="en" altLang="zh-CN" sz="1800" dirty="0">
                <a:effectLst/>
                <a:latin typeface="Calibri" panose="020F0502020204030204" pitchFamily="34" charset="0"/>
                <a:cs typeface="Calibri" panose="020F0502020204030204" pitchFamily="34" charset="0"/>
              </a:rPr>
              <a:t>     </a:t>
            </a:r>
            <a:r>
              <a:rPr lang="en" altLang="zh-CN" dirty="0">
                <a:latin typeface="Calibri" panose="020F0502020204030204" pitchFamily="34" charset="0"/>
                <a:cs typeface="Calibri" panose="020F0502020204030204" pitchFamily="34" charset="0"/>
              </a:rPr>
              <a:t>-&gt; IP vertical beam size measurement + tuning </a:t>
            </a:r>
            <a:r>
              <a:rPr lang="en" altLang="zh-CN" dirty="0">
                <a:solidFill>
                  <a:schemeClr val="accent5">
                    <a:lumMod val="75000"/>
                  </a:schemeClr>
                </a:solidFill>
                <a:latin typeface="Calibri" panose="020F0502020204030204" pitchFamily="34" charset="0"/>
                <a:cs typeface="Calibri" panose="020F0502020204030204" pitchFamily="34" charset="0"/>
              </a:rPr>
              <a:t>at very low currents </a:t>
            </a:r>
            <a:endParaRPr lang="en" altLang="zh-CN" dirty="0">
              <a:solidFill>
                <a:schemeClr val="accent5">
                  <a:lumMod val="75000"/>
                </a:schemeClr>
              </a:solidFill>
              <a:latin typeface="+mn-ea"/>
            </a:endParaRPr>
          </a:p>
          <a:p>
            <a:pPr>
              <a:lnSpc>
                <a:spcPts val="2800"/>
              </a:lnSpc>
            </a:pPr>
            <a:r>
              <a:rPr lang="en" altLang="zh-CN" b="1" dirty="0">
                <a:latin typeface="+mn-ea"/>
              </a:rPr>
              <a:t>    </a:t>
            </a:r>
            <a:r>
              <a:rPr lang="en" altLang="zh-CN" b="1" dirty="0">
                <a:latin typeface="Calibri" panose="020F0502020204030204" pitchFamily="34" charset="0"/>
                <a:cs typeface="Calibri" panose="020F0502020204030204" pitchFamily="34" charset="0"/>
              </a:rPr>
              <a:t>-&gt; </a:t>
            </a:r>
            <a:r>
              <a:rPr lang="en" altLang="zh-CN" b="1" dirty="0">
                <a:solidFill>
                  <a:schemeClr val="accent6">
                    <a:lumMod val="75000"/>
                  </a:schemeClr>
                </a:solidFill>
                <a:latin typeface="Calibri" panose="020F0502020204030204" pitchFamily="34" charset="0"/>
                <a:cs typeface="Calibri" panose="020F0502020204030204" pitchFamily="34" charset="0"/>
              </a:rPr>
              <a:t>Maintain optimum collision conditions &amp; maximize luminosity</a:t>
            </a:r>
          </a:p>
        </p:txBody>
      </p:sp>
      <p:pic>
        <p:nvPicPr>
          <p:cNvPr id="4" name="图片 3">
            <a:extLst>
              <a:ext uri="{FF2B5EF4-FFF2-40B4-BE49-F238E27FC236}">
                <a16:creationId xmlns:a16="http://schemas.microsoft.com/office/drawing/2014/main" id="{550C0583-CD70-7645-B9A0-AC6F443A5478}"/>
              </a:ext>
            </a:extLst>
          </p:cNvPr>
          <p:cNvPicPr>
            <a:picLocks noChangeAspect="1"/>
          </p:cNvPicPr>
          <p:nvPr/>
        </p:nvPicPr>
        <p:blipFill rotWithShape="1">
          <a:blip r:embed="rId2"/>
          <a:srcRect l="10169"/>
          <a:stretch/>
        </p:blipFill>
        <p:spPr>
          <a:xfrm>
            <a:off x="3204466" y="3050649"/>
            <a:ext cx="4834527" cy="3437851"/>
          </a:xfrm>
          <a:prstGeom prst="rect">
            <a:avLst/>
          </a:prstGeom>
        </p:spPr>
      </p:pic>
      <p:pic>
        <p:nvPicPr>
          <p:cNvPr id="37" name="图片 36">
            <a:extLst>
              <a:ext uri="{FF2B5EF4-FFF2-40B4-BE49-F238E27FC236}">
                <a16:creationId xmlns:a16="http://schemas.microsoft.com/office/drawing/2014/main" id="{1BB884F4-C387-814E-B827-83D31D07E49F}"/>
              </a:ext>
            </a:extLst>
          </p:cNvPr>
          <p:cNvPicPr>
            <a:picLocks noChangeAspect="1"/>
          </p:cNvPicPr>
          <p:nvPr/>
        </p:nvPicPr>
        <p:blipFill>
          <a:blip r:embed="rId3"/>
          <a:stretch>
            <a:fillRect/>
          </a:stretch>
        </p:blipFill>
        <p:spPr>
          <a:xfrm>
            <a:off x="400372" y="2910829"/>
            <a:ext cx="2804094" cy="3703919"/>
          </a:xfrm>
          <a:prstGeom prst="rect">
            <a:avLst/>
          </a:prstGeom>
        </p:spPr>
      </p:pic>
      <p:grpSp>
        <p:nvGrpSpPr>
          <p:cNvPr id="41" name="组合 9">
            <a:extLst>
              <a:ext uri="{FF2B5EF4-FFF2-40B4-BE49-F238E27FC236}">
                <a16:creationId xmlns:a16="http://schemas.microsoft.com/office/drawing/2014/main" id="{703E81DC-2352-4F48-BA4E-FC55CA734C67}"/>
              </a:ext>
            </a:extLst>
          </p:cNvPr>
          <p:cNvGrpSpPr>
            <a:grpSpLocks/>
          </p:cNvGrpSpPr>
          <p:nvPr/>
        </p:nvGrpSpPr>
        <p:grpSpPr bwMode="auto">
          <a:xfrm>
            <a:off x="400372" y="589114"/>
            <a:ext cx="11418626" cy="70806"/>
            <a:chOff x="30834" y="1305568"/>
            <a:chExt cx="8816454" cy="66133"/>
          </a:xfrm>
        </p:grpSpPr>
        <p:sp>
          <p:nvSpPr>
            <p:cNvPr id="42" name="矩形 41">
              <a:extLst>
                <a:ext uri="{FF2B5EF4-FFF2-40B4-BE49-F238E27FC236}">
                  <a16:creationId xmlns:a16="http://schemas.microsoft.com/office/drawing/2014/main" id="{28A0CE06-C6DC-284B-BBE9-1F75FC3DA3A2}"/>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43" name="矩形 42">
              <a:extLst>
                <a:ext uri="{FF2B5EF4-FFF2-40B4-BE49-F238E27FC236}">
                  <a16:creationId xmlns:a16="http://schemas.microsoft.com/office/drawing/2014/main" id="{D0D6046F-AECE-A840-B4B2-FD50E6C978E9}"/>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pic>
        <p:nvPicPr>
          <p:cNvPr id="44" name="Picture 2">
            <a:extLst>
              <a:ext uri="{FF2B5EF4-FFF2-40B4-BE49-F238E27FC236}">
                <a16:creationId xmlns:a16="http://schemas.microsoft.com/office/drawing/2014/main" id="{CC6715D5-3D47-E546-AF46-C7CF8F7E1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65" t="19256" r="21468" b="23142"/>
          <a:stretch/>
        </p:blipFill>
        <p:spPr>
          <a:xfrm>
            <a:off x="7971117" y="2924402"/>
            <a:ext cx="3887144" cy="3690346"/>
          </a:xfrm>
          <a:prstGeom prst="rect">
            <a:avLst/>
          </a:prstGeom>
        </p:spPr>
      </p:pic>
      <p:sp>
        <p:nvSpPr>
          <p:cNvPr id="13" name="TextBox 5">
            <a:extLst>
              <a:ext uri="{FF2B5EF4-FFF2-40B4-BE49-F238E27FC236}">
                <a16:creationId xmlns:a16="http://schemas.microsoft.com/office/drawing/2014/main" id="{4A566010-2BC0-CE43-99F4-6D4E925418A5}"/>
              </a:ext>
            </a:extLst>
          </p:cNvPr>
          <p:cNvSpPr txBox="1"/>
          <p:nvPr/>
        </p:nvSpPr>
        <p:spPr>
          <a:xfrm>
            <a:off x="1936487" y="-10371"/>
            <a:ext cx="9686398" cy="523220"/>
          </a:xfrm>
          <a:prstGeom prst="rect">
            <a:avLst/>
          </a:prstGeom>
          <a:noFill/>
        </p:spPr>
        <p:txBody>
          <a:bodyPr wrap="square">
            <a:spAutoFit/>
          </a:bodyPr>
          <a:lstStyle/>
          <a:p>
            <a:r>
              <a:rPr lang="en-US" sz="2800" b="1" dirty="0">
                <a:solidFill>
                  <a:srgbClr val="002060"/>
                </a:solidFill>
              </a:rPr>
              <a:t>LumiBelle2 fast luminosity monitor at SuperKEKB</a:t>
            </a:r>
          </a:p>
        </p:txBody>
      </p:sp>
      <p:sp>
        <p:nvSpPr>
          <p:cNvPr id="12" name="TextBox 39">
            <a:extLst>
              <a:ext uri="{FF2B5EF4-FFF2-40B4-BE49-F238E27FC236}">
                <a16:creationId xmlns:a16="http://schemas.microsoft.com/office/drawing/2014/main" id="{396E1C5C-1A98-4FB3-B06D-B9611D2650C3}"/>
              </a:ext>
            </a:extLst>
          </p:cNvPr>
          <p:cNvSpPr txBox="1"/>
          <p:nvPr/>
        </p:nvSpPr>
        <p:spPr>
          <a:xfrm>
            <a:off x="11750743" y="6474293"/>
            <a:ext cx="499872" cy="307777"/>
          </a:xfrm>
          <a:prstGeom prst="rect">
            <a:avLst/>
          </a:prstGeom>
          <a:noFill/>
        </p:spPr>
        <p:txBody>
          <a:bodyPr wrap="square" rtlCol="0">
            <a:spAutoFit/>
          </a:bodyPr>
          <a:lstStyle/>
          <a:p>
            <a:r>
              <a:rPr lang="en-US" sz="1400" b="1" dirty="0"/>
              <a:t>17</a:t>
            </a:r>
            <a:endParaRPr lang="en-CN" sz="1400" b="1" dirty="0"/>
          </a:p>
        </p:txBody>
      </p:sp>
      <p:sp>
        <p:nvSpPr>
          <p:cNvPr id="3" name="文本框 2">
            <a:extLst>
              <a:ext uri="{FF2B5EF4-FFF2-40B4-BE49-F238E27FC236}">
                <a16:creationId xmlns:a16="http://schemas.microsoft.com/office/drawing/2014/main" id="{34120CD0-DDC5-4C9A-A5C3-538079BBBC22}"/>
              </a:ext>
            </a:extLst>
          </p:cNvPr>
          <p:cNvSpPr txBox="1"/>
          <p:nvPr/>
        </p:nvSpPr>
        <p:spPr>
          <a:xfrm>
            <a:off x="4234070" y="4419601"/>
            <a:ext cx="609600" cy="338554"/>
          </a:xfrm>
          <a:prstGeom prst="rect">
            <a:avLst/>
          </a:prstGeom>
          <a:noFill/>
        </p:spPr>
        <p:txBody>
          <a:bodyPr wrap="square" rtlCol="0">
            <a:spAutoFit/>
          </a:bodyPr>
          <a:lstStyle/>
          <a:p>
            <a:r>
              <a:rPr lang="en-US" altLang="zh-SG" sz="1600" dirty="0"/>
              <a:t>30 m</a:t>
            </a:r>
            <a:endParaRPr lang="zh-SG" altLang="en-US" sz="1600" dirty="0"/>
          </a:p>
        </p:txBody>
      </p:sp>
      <p:sp>
        <p:nvSpPr>
          <p:cNvPr id="14" name="文本框 13">
            <a:extLst>
              <a:ext uri="{FF2B5EF4-FFF2-40B4-BE49-F238E27FC236}">
                <a16:creationId xmlns:a16="http://schemas.microsoft.com/office/drawing/2014/main" id="{FDCFE568-0BFD-4926-AD5D-64EA543ECD57}"/>
              </a:ext>
            </a:extLst>
          </p:cNvPr>
          <p:cNvSpPr txBox="1"/>
          <p:nvPr/>
        </p:nvSpPr>
        <p:spPr>
          <a:xfrm>
            <a:off x="5387010" y="4412974"/>
            <a:ext cx="609600" cy="338554"/>
          </a:xfrm>
          <a:prstGeom prst="rect">
            <a:avLst/>
          </a:prstGeom>
          <a:noFill/>
        </p:spPr>
        <p:txBody>
          <a:bodyPr wrap="square" rtlCol="0">
            <a:spAutoFit/>
          </a:bodyPr>
          <a:lstStyle/>
          <a:p>
            <a:r>
              <a:rPr lang="en-US" altLang="zh-SG" sz="1600" dirty="0"/>
              <a:t>10 m</a:t>
            </a:r>
            <a:endParaRPr lang="zh-SG" altLang="en-US" sz="1600" dirty="0"/>
          </a:p>
        </p:txBody>
      </p:sp>
    </p:spTree>
    <p:extLst>
      <p:ext uri="{BB962C8B-B14F-4D97-AF65-F5344CB8AC3E}">
        <p14:creationId xmlns:p14="http://schemas.microsoft.com/office/powerpoint/2010/main" val="1295560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441741-0171-A341-9908-B1AB41ACD513}"/>
              </a:ext>
            </a:extLst>
          </p:cNvPr>
          <p:cNvSpPr txBox="1"/>
          <p:nvPr/>
        </p:nvSpPr>
        <p:spPr>
          <a:xfrm>
            <a:off x="1936487" y="-10371"/>
            <a:ext cx="9686398" cy="523220"/>
          </a:xfrm>
          <a:prstGeom prst="rect">
            <a:avLst/>
          </a:prstGeom>
          <a:noFill/>
        </p:spPr>
        <p:txBody>
          <a:bodyPr wrap="square">
            <a:spAutoFit/>
          </a:bodyPr>
          <a:lstStyle/>
          <a:p>
            <a:r>
              <a:rPr lang="en-US" sz="2800" b="1" dirty="0">
                <a:solidFill>
                  <a:srgbClr val="002060"/>
                </a:solidFill>
              </a:rPr>
              <a:t>LumiBelle2 fast luminosity monitor at SuperKEKB</a:t>
            </a:r>
          </a:p>
        </p:txBody>
      </p:sp>
      <p:sp>
        <p:nvSpPr>
          <p:cNvPr id="18" name="文本框 17">
            <a:extLst>
              <a:ext uri="{FF2B5EF4-FFF2-40B4-BE49-F238E27FC236}">
                <a16:creationId xmlns:a16="http://schemas.microsoft.com/office/drawing/2014/main" id="{548BC45D-C01F-F348-B822-0A2380B3B9C7}"/>
              </a:ext>
            </a:extLst>
          </p:cNvPr>
          <p:cNvSpPr txBox="1"/>
          <p:nvPr/>
        </p:nvSpPr>
        <p:spPr>
          <a:xfrm>
            <a:off x="402912" y="2214531"/>
            <a:ext cx="11646848" cy="384721"/>
          </a:xfrm>
          <a:prstGeom prst="rect">
            <a:avLst/>
          </a:prstGeom>
          <a:noFill/>
        </p:spPr>
        <p:txBody>
          <a:bodyPr wrap="square">
            <a:spAutoFit/>
          </a:bodyPr>
          <a:lstStyle/>
          <a:p>
            <a:pPr marL="285750" indent="-285750">
              <a:buFont typeface="Wingdings" pitchFamily="2" charset="2"/>
              <a:buChar char="Ø"/>
            </a:pPr>
            <a:r>
              <a:rPr lang="en" altLang="zh-CN" sz="1900" dirty="0">
                <a:solidFill>
                  <a:schemeClr val="accent6">
                    <a:lumMod val="75000"/>
                  </a:schemeClr>
                </a:solidFill>
                <a:latin typeface="Calibri" panose="020F0502020204030204" pitchFamily="34" charset="0"/>
              </a:rPr>
              <a:t>Tests of</a:t>
            </a:r>
            <a:r>
              <a:rPr lang="en" altLang="zh-CN" sz="1900" dirty="0">
                <a:solidFill>
                  <a:schemeClr val="accent6">
                    <a:lumMod val="75000"/>
                  </a:schemeClr>
                </a:solidFill>
                <a:effectLst/>
                <a:latin typeface="Calibri" panose="020F0502020204030204" pitchFamily="34" charset="0"/>
              </a:rPr>
              <a:t> LGAD sensors in LumiBelle2 </a:t>
            </a:r>
            <a:r>
              <a:rPr lang="en" altLang="zh-CN" sz="1900" dirty="0">
                <a:solidFill>
                  <a:schemeClr val="accent6">
                    <a:lumMod val="75000"/>
                  </a:schemeClr>
                </a:solidFill>
                <a:latin typeface="Calibri" panose="020F0502020204030204" pitchFamily="34" charset="0"/>
              </a:rPr>
              <a:t>(Feb. 2025) </a:t>
            </a:r>
            <a:r>
              <a:rPr lang="en" altLang="zh-CN" sz="1900" dirty="0">
                <a:effectLst/>
                <a:latin typeface="Calibri" panose="020F0502020204030204" pitchFamily="34" charset="0"/>
              </a:rPr>
              <a:t>-&gt; </a:t>
            </a:r>
            <a:r>
              <a:rPr lang="en" altLang="zh-CN" sz="1800" dirty="0">
                <a:effectLst/>
                <a:latin typeface="Calibri" panose="020F0502020204030204" pitchFamily="34" charset="0"/>
              </a:rPr>
              <a:t>radiation hardened version from IHEP-Beijing used in ATLAS HGTD </a:t>
            </a:r>
            <a:endParaRPr lang="en" altLang="zh-CN" sz="1800" dirty="0">
              <a:effectLst/>
              <a:latin typeface="Arial" panose="020B0604020202020204" pitchFamily="34" charset="0"/>
            </a:endParaRPr>
          </a:p>
        </p:txBody>
      </p:sp>
      <p:pic>
        <p:nvPicPr>
          <p:cNvPr id="28" name="图片 27" descr="图示&#10;&#10;描述已自动生成">
            <a:extLst>
              <a:ext uri="{FF2B5EF4-FFF2-40B4-BE49-F238E27FC236}">
                <a16:creationId xmlns:a16="http://schemas.microsoft.com/office/drawing/2014/main" id="{5A72F4A3-DED0-674F-B5E2-3CB15D00CED4}"/>
              </a:ext>
            </a:extLst>
          </p:cNvPr>
          <p:cNvPicPr>
            <a:picLocks noChangeAspect="1"/>
          </p:cNvPicPr>
          <p:nvPr/>
        </p:nvPicPr>
        <p:blipFill>
          <a:blip r:embed="rId2"/>
          <a:stretch>
            <a:fillRect/>
          </a:stretch>
        </p:blipFill>
        <p:spPr>
          <a:xfrm>
            <a:off x="151875" y="2667009"/>
            <a:ext cx="3632725" cy="2500473"/>
          </a:xfrm>
          <a:prstGeom prst="rect">
            <a:avLst/>
          </a:prstGeom>
        </p:spPr>
      </p:pic>
      <p:pic>
        <p:nvPicPr>
          <p:cNvPr id="29" name="图片 28" descr="日程表&#10;&#10;描述已自动生成">
            <a:extLst>
              <a:ext uri="{FF2B5EF4-FFF2-40B4-BE49-F238E27FC236}">
                <a16:creationId xmlns:a16="http://schemas.microsoft.com/office/drawing/2014/main" id="{61FB357A-8B46-6749-A8DE-15304898B99A}"/>
              </a:ext>
            </a:extLst>
          </p:cNvPr>
          <p:cNvPicPr>
            <a:picLocks noChangeAspect="1"/>
          </p:cNvPicPr>
          <p:nvPr/>
        </p:nvPicPr>
        <p:blipFill rotWithShape="1">
          <a:blip r:embed="rId3"/>
          <a:srcRect l="3000" b="2500"/>
          <a:stretch/>
        </p:blipFill>
        <p:spPr>
          <a:xfrm>
            <a:off x="3829531" y="4076700"/>
            <a:ext cx="3475002" cy="2716629"/>
          </a:xfrm>
          <a:prstGeom prst="rect">
            <a:avLst/>
          </a:prstGeom>
        </p:spPr>
      </p:pic>
      <p:pic>
        <p:nvPicPr>
          <p:cNvPr id="30" name="Image 2">
            <a:extLst>
              <a:ext uri="{FF2B5EF4-FFF2-40B4-BE49-F238E27FC236}">
                <a16:creationId xmlns:a16="http://schemas.microsoft.com/office/drawing/2014/main" id="{959D7A3F-90F2-F745-9F1C-59F07C11D6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65" t="22813" r="8037" b="36492"/>
          <a:stretch/>
        </p:blipFill>
        <p:spPr>
          <a:xfrm>
            <a:off x="7349464" y="4891643"/>
            <a:ext cx="3342122" cy="1897488"/>
          </a:xfrm>
          <a:prstGeom prst="rect">
            <a:avLst/>
          </a:prstGeom>
        </p:spPr>
      </p:pic>
      <p:pic>
        <p:nvPicPr>
          <p:cNvPr id="31" name="Image 12">
            <a:extLst>
              <a:ext uri="{FF2B5EF4-FFF2-40B4-BE49-F238E27FC236}">
                <a16:creationId xmlns:a16="http://schemas.microsoft.com/office/drawing/2014/main" id="{6DDC7657-2562-264B-BF65-5D03BFAF06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44" r="4158" b="27506"/>
          <a:stretch/>
        </p:blipFill>
        <p:spPr>
          <a:xfrm>
            <a:off x="7349464" y="2744653"/>
            <a:ext cx="3381657" cy="1993891"/>
          </a:xfrm>
          <a:prstGeom prst="rect">
            <a:avLst/>
          </a:prstGeom>
        </p:spPr>
      </p:pic>
      <p:sp>
        <p:nvSpPr>
          <p:cNvPr id="34" name="文本框 33">
            <a:extLst>
              <a:ext uri="{FF2B5EF4-FFF2-40B4-BE49-F238E27FC236}">
                <a16:creationId xmlns:a16="http://schemas.microsoft.com/office/drawing/2014/main" id="{46E55B09-6301-B343-9516-65BB66E4E962}"/>
              </a:ext>
            </a:extLst>
          </p:cNvPr>
          <p:cNvSpPr txBox="1"/>
          <p:nvPr/>
        </p:nvSpPr>
        <p:spPr>
          <a:xfrm>
            <a:off x="10585491" y="5102491"/>
            <a:ext cx="1777649" cy="1169551"/>
          </a:xfrm>
          <a:prstGeom prst="rect">
            <a:avLst/>
          </a:prstGeom>
          <a:noFill/>
        </p:spPr>
        <p:txBody>
          <a:bodyPr wrap="square">
            <a:spAutoFit/>
          </a:bodyPr>
          <a:lstStyle/>
          <a:p>
            <a:pPr algn="ctr"/>
            <a:r>
              <a:rPr lang="en-US" altLang="zh-CN" sz="1400" dirty="0">
                <a:solidFill>
                  <a:schemeClr val="accent2">
                    <a:lumMod val="75000"/>
                  </a:schemeClr>
                </a:solidFill>
                <a:latin typeface="Calibri" panose="020F0502020204030204" pitchFamily="34" charset="0"/>
                <a:cs typeface="Calibri" panose="020F0502020204030204" pitchFamily="34" charset="0"/>
              </a:rPr>
              <a:t>Test of LGAD sensor from IHEP with C2HV0235 amplifier and RF splitter / inverter </a:t>
            </a:r>
            <a:endParaRPr lang="zh-CN" altLang="en-US" sz="1400" dirty="0">
              <a:solidFill>
                <a:schemeClr val="accent2">
                  <a:lumMod val="75000"/>
                </a:schemeClr>
              </a:solidFill>
              <a:latin typeface="Calibri" panose="020F0502020204030204" pitchFamily="34" charset="0"/>
              <a:cs typeface="Calibri" panose="020F0502020204030204" pitchFamily="34" charset="0"/>
            </a:endParaRPr>
          </a:p>
        </p:txBody>
      </p:sp>
      <p:grpSp>
        <p:nvGrpSpPr>
          <p:cNvPr id="20" name="组合 19">
            <a:extLst>
              <a:ext uri="{FF2B5EF4-FFF2-40B4-BE49-F238E27FC236}">
                <a16:creationId xmlns:a16="http://schemas.microsoft.com/office/drawing/2014/main" id="{6D4A896A-0CC1-D744-810C-5CCF5A301DBD}"/>
              </a:ext>
            </a:extLst>
          </p:cNvPr>
          <p:cNvGrpSpPr/>
          <p:nvPr/>
        </p:nvGrpSpPr>
        <p:grpSpPr>
          <a:xfrm>
            <a:off x="10651957" y="3227031"/>
            <a:ext cx="1670123" cy="1344140"/>
            <a:chOff x="10705721" y="3024456"/>
            <a:chExt cx="1670123" cy="988884"/>
          </a:xfrm>
        </p:grpSpPr>
        <p:sp>
          <p:nvSpPr>
            <p:cNvPr id="32" name="ZoneTexte 10">
              <a:extLst>
                <a:ext uri="{FF2B5EF4-FFF2-40B4-BE49-F238E27FC236}">
                  <a16:creationId xmlns:a16="http://schemas.microsoft.com/office/drawing/2014/main" id="{88946501-CCAB-6A4A-8CA6-0F4C5A933966}"/>
                </a:ext>
              </a:extLst>
            </p:cNvPr>
            <p:cNvSpPr txBox="1"/>
            <p:nvPr/>
          </p:nvSpPr>
          <p:spPr>
            <a:xfrm>
              <a:off x="10745350" y="3024456"/>
              <a:ext cx="1446650" cy="954107"/>
            </a:xfrm>
            <a:prstGeom prst="rect">
              <a:avLst/>
            </a:prstGeom>
            <a:noFill/>
          </p:spPr>
          <p:txBody>
            <a:bodyPr wrap="square" rtlCol="0">
              <a:spAutoFit/>
            </a:bodyPr>
            <a:lstStyle/>
            <a:p>
              <a:pPr algn="ctr"/>
              <a:r>
                <a:rPr lang="en-US" sz="1400" dirty="0">
                  <a:solidFill>
                    <a:schemeClr val="accent2">
                      <a:lumMod val="75000"/>
                    </a:schemeClr>
                  </a:solidFill>
                  <a:latin typeface="Calibri" panose="020F0502020204030204" pitchFamily="34" charset="0"/>
                  <a:cs typeface="Calibri" panose="020F0502020204030204" pitchFamily="34" charset="0"/>
                </a:rPr>
                <a:t>Check of 500</a:t>
              </a:r>
              <a:r>
                <a:rPr lang="el-GR" sz="1400" dirty="0">
                  <a:solidFill>
                    <a:schemeClr val="accent2">
                      <a:lumMod val="75000"/>
                    </a:schemeClr>
                  </a:solidFill>
                  <a:latin typeface="Calibri" panose="020F0502020204030204" pitchFamily="34" charset="0"/>
                  <a:cs typeface="Calibri" panose="020F0502020204030204" pitchFamily="34" charset="0"/>
                </a:rPr>
                <a:t>μ</a:t>
              </a:r>
              <a:r>
                <a:rPr lang="en-US" sz="1400" dirty="0">
                  <a:solidFill>
                    <a:schemeClr val="accent2">
                      <a:lumMod val="75000"/>
                    </a:schemeClr>
                  </a:solidFill>
                  <a:latin typeface="Calibri" panose="020F0502020204030204" pitchFamily="34" charset="0"/>
                  <a:cs typeface="Calibri" panose="020F0502020204030204" pitchFamily="34" charset="0"/>
                </a:rPr>
                <a:t>m diamond herd42 with C2HV0235 amplifier </a:t>
              </a:r>
            </a:p>
          </p:txBody>
        </p:sp>
        <p:sp>
          <p:nvSpPr>
            <p:cNvPr id="36" name="文本框 35">
              <a:extLst>
                <a:ext uri="{FF2B5EF4-FFF2-40B4-BE49-F238E27FC236}">
                  <a16:creationId xmlns:a16="http://schemas.microsoft.com/office/drawing/2014/main" id="{972ADD07-EEED-2443-9EBF-7F1C3A080F1C}"/>
                </a:ext>
              </a:extLst>
            </p:cNvPr>
            <p:cNvSpPr txBox="1"/>
            <p:nvPr/>
          </p:nvSpPr>
          <p:spPr>
            <a:xfrm>
              <a:off x="10705721" y="3705563"/>
              <a:ext cx="1670123" cy="307777"/>
            </a:xfrm>
            <a:prstGeom prst="rect">
              <a:avLst/>
            </a:prstGeom>
            <a:noFill/>
          </p:spPr>
          <p:txBody>
            <a:bodyPr wrap="square">
              <a:spAutoFit/>
            </a:bodyPr>
            <a:lstStyle/>
            <a:p>
              <a:r>
                <a:rPr lang="en-US" altLang="zh-CN" sz="1400" dirty="0">
                  <a:solidFill>
                    <a:srgbClr val="0070C0"/>
                  </a:solidFill>
                  <a:latin typeface="Calibri" panose="020F0502020204030204" pitchFamily="34" charset="0"/>
                  <a:cs typeface="Calibri" panose="020F0502020204030204" pitchFamily="34" charset="0"/>
                </a:rPr>
                <a:t>Trigger level -20mV </a:t>
              </a:r>
              <a:endParaRPr lang="zh-CN" altLang="en-US" sz="1400" dirty="0">
                <a:latin typeface="Calibri" panose="020F0502020204030204" pitchFamily="34" charset="0"/>
                <a:cs typeface="Calibri" panose="020F0502020204030204" pitchFamily="34" charset="0"/>
              </a:endParaRPr>
            </a:p>
          </p:txBody>
        </p:sp>
      </p:grpSp>
      <p:sp>
        <p:nvSpPr>
          <p:cNvPr id="38" name="文本框 37">
            <a:extLst>
              <a:ext uri="{FF2B5EF4-FFF2-40B4-BE49-F238E27FC236}">
                <a16:creationId xmlns:a16="http://schemas.microsoft.com/office/drawing/2014/main" id="{1F1CBAFA-089B-8245-8026-C72E2F5E812C}"/>
              </a:ext>
            </a:extLst>
          </p:cNvPr>
          <p:cNvSpPr txBox="1"/>
          <p:nvPr/>
        </p:nvSpPr>
        <p:spPr>
          <a:xfrm>
            <a:off x="10597436" y="6236257"/>
            <a:ext cx="1670123" cy="307777"/>
          </a:xfrm>
          <a:prstGeom prst="rect">
            <a:avLst/>
          </a:prstGeom>
          <a:noFill/>
        </p:spPr>
        <p:txBody>
          <a:bodyPr wrap="square">
            <a:spAutoFit/>
          </a:bodyPr>
          <a:lstStyle/>
          <a:p>
            <a:r>
              <a:rPr lang="en-US" altLang="zh-CN" sz="1400" dirty="0">
                <a:solidFill>
                  <a:srgbClr val="0070C0"/>
                </a:solidFill>
                <a:latin typeface="Calibri" panose="020F0502020204030204" pitchFamily="34" charset="0"/>
                <a:cs typeface="Calibri" panose="020F0502020204030204" pitchFamily="34" charset="0"/>
              </a:rPr>
              <a:t>Trigger level 13.8mV </a:t>
            </a:r>
            <a:endParaRPr lang="zh-CN" altLang="en-US" sz="1400" dirty="0">
              <a:latin typeface="Calibri" panose="020F0502020204030204" pitchFamily="34" charset="0"/>
              <a:cs typeface="Calibri" panose="020F0502020204030204" pitchFamily="34" charset="0"/>
            </a:endParaRPr>
          </a:p>
        </p:txBody>
      </p:sp>
      <p:grpSp>
        <p:nvGrpSpPr>
          <p:cNvPr id="22" name="组合 21">
            <a:extLst>
              <a:ext uri="{FF2B5EF4-FFF2-40B4-BE49-F238E27FC236}">
                <a16:creationId xmlns:a16="http://schemas.microsoft.com/office/drawing/2014/main" id="{A89283B3-6A6D-914A-9DA8-58A5EA006CC8}"/>
              </a:ext>
            </a:extLst>
          </p:cNvPr>
          <p:cNvGrpSpPr/>
          <p:nvPr/>
        </p:nvGrpSpPr>
        <p:grpSpPr>
          <a:xfrm>
            <a:off x="151875" y="5143183"/>
            <a:ext cx="3569225" cy="1624152"/>
            <a:chOff x="151875" y="5143183"/>
            <a:chExt cx="3569225" cy="1624152"/>
          </a:xfrm>
        </p:grpSpPr>
        <p:pic>
          <p:nvPicPr>
            <p:cNvPr id="25" name="图片 24" descr="图表, 直方图&#10;&#10;描述已自动生成">
              <a:extLst>
                <a:ext uri="{FF2B5EF4-FFF2-40B4-BE49-F238E27FC236}">
                  <a16:creationId xmlns:a16="http://schemas.microsoft.com/office/drawing/2014/main" id="{A100858C-1FD4-A242-B937-E4C061AB95A8}"/>
                </a:ext>
              </a:extLst>
            </p:cNvPr>
            <p:cNvPicPr>
              <a:picLocks noChangeAspect="1"/>
            </p:cNvPicPr>
            <p:nvPr/>
          </p:nvPicPr>
          <p:blipFill rotWithShape="1">
            <a:blip r:embed="rId6"/>
            <a:srcRect l="1613" t="3344" r="1074" b="3646"/>
            <a:stretch/>
          </p:blipFill>
          <p:spPr>
            <a:xfrm>
              <a:off x="151875" y="5143183"/>
              <a:ext cx="3569225" cy="1624152"/>
            </a:xfrm>
            <a:prstGeom prst="rect">
              <a:avLst/>
            </a:prstGeom>
          </p:spPr>
        </p:pic>
        <p:sp>
          <p:nvSpPr>
            <p:cNvPr id="39" name="文本框 38">
              <a:extLst>
                <a:ext uri="{FF2B5EF4-FFF2-40B4-BE49-F238E27FC236}">
                  <a16:creationId xmlns:a16="http://schemas.microsoft.com/office/drawing/2014/main" id="{A51905F7-AAEA-4049-B7FC-D11623C398ED}"/>
                </a:ext>
              </a:extLst>
            </p:cNvPr>
            <p:cNvSpPr txBox="1"/>
            <p:nvPr/>
          </p:nvSpPr>
          <p:spPr>
            <a:xfrm>
              <a:off x="871674" y="5233192"/>
              <a:ext cx="2849426" cy="338554"/>
            </a:xfrm>
            <a:prstGeom prst="rect">
              <a:avLst/>
            </a:prstGeom>
            <a:noFill/>
          </p:spPr>
          <p:txBody>
            <a:bodyPr wrap="square" rtlCol="0">
              <a:spAutoFit/>
            </a:bodyPr>
            <a:lstStyle/>
            <a:p>
              <a:r>
                <a:rPr kumimoji="1" lang="en-US" altLang="zh-CN" sz="1600" dirty="0">
                  <a:latin typeface="Calibri" panose="020F0502020204030204" pitchFamily="34" charset="0"/>
                  <a:cs typeface="Calibri" panose="020F0502020204030204" pitchFamily="34" charset="0"/>
                </a:rPr>
                <a:t>sensitivity@500um diamond</a:t>
              </a:r>
              <a:endParaRPr kumimoji="1" lang="zh-CN" altLang="en-US" sz="1600" dirty="0">
                <a:latin typeface="Calibri" panose="020F0502020204030204" pitchFamily="34" charset="0"/>
                <a:cs typeface="Calibri" panose="020F0502020204030204" pitchFamily="34" charset="0"/>
              </a:endParaRPr>
            </a:p>
          </p:txBody>
        </p:sp>
      </p:grpSp>
      <p:grpSp>
        <p:nvGrpSpPr>
          <p:cNvPr id="35" name="组合 34">
            <a:extLst>
              <a:ext uri="{FF2B5EF4-FFF2-40B4-BE49-F238E27FC236}">
                <a16:creationId xmlns:a16="http://schemas.microsoft.com/office/drawing/2014/main" id="{9C5A4A43-CEB6-8F47-BC49-00A450A3A7FB}"/>
              </a:ext>
            </a:extLst>
          </p:cNvPr>
          <p:cNvGrpSpPr/>
          <p:nvPr/>
        </p:nvGrpSpPr>
        <p:grpSpPr>
          <a:xfrm>
            <a:off x="402912" y="629134"/>
            <a:ext cx="10805148" cy="1283568"/>
            <a:chOff x="402912" y="629134"/>
            <a:chExt cx="10805148" cy="1283568"/>
          </a:xfrm>
        </p:grpSpPr>
        <p:grpSp>
          <p:nvGrpSpPr>
            <p:cNvPr id="13" name="组合 12">
              <a:extLst>
                <a:ext uri="{FF2B5EF4-FFF2-40B4-BE49-F238E27FC236}">
                  <a16:creationId xmlns:a16="http://schemas.microsoft.com/office/drawing/2014/main" id="{333C585A-2BBB-E447-B3E8-22B4A205D8C1}"/>
                </a:ext>
              </a:extLst>
            </p:cNvPr>
            <p:cNvGrpSpPr/>
            <p:nvPr/>
          </p:nvGrpSpPr>
          <p:grpSpPr>
            <a:xfrm>
              <a:off x="402912" y="982147"/>
              <a:ext cx="10805148" cy="930555"/>
              <a:chOff x="402912" y="1873265"/>
              <a:chExt cx="10805148" cy="930555"/>
            </a:xfrm>
          </p:grpSpPr>
          <p:sp>
            <p:nvSpPr>
              <p:cNvPr id="12" name="文本框 11">
                <a:extLst>
                  <a:ext uri="{FF2B5EF4-FFF2-40B4-BE49-F238E27FC236}">
                    <a16:creationId xmlns:a16="http://schemas.microsoft.com/office/drawing/2014/main" id="{B5F4D88B-686D-B544-B44A-FE49123F7D6C}"/>
                  </a:ext>
                </a:extLst>
              </p:cNvPr>
              <p:cNvSpPr txBox="1"/>
              <p:nvPr/>
            </p:nvSpPr>
            <p:spPr>
              <a:xfrm>
                <a:off x="402912" y="1873265"/>
                <a:ext cx="10805148" cy="384721"/>
              </a:xfrm>
              <a:prstGeom prst="rect">
                <a:avLst/>
              </a:prstGeom>
              <a:noFill/>
            </p:spPr>
            <p:txBody>
              <a:bodyPr wrap="square">
                <a:spAutoFit/>
              </a:bodyPr>
              <a:lstStyle/>
              <a:p>
                <a:pPr marL="285750" indent="-285750">
                  <a:buFont typeface="Wingdings" pitchFamily="2" charset="2"/>
                  <a:buChar char="Ø"/>
                </a:pPr>
                <a:r>
                  <a:rPr lang="en-US" altLang="zh-CN" sz="1900" kern="100" dirty="0">
                    <a:solidFill>
                      <a:schemeClr val="accent5">
                        <a:lumMod val="75000"/>
                      </a:schemeClr>
                    </a:solidFill>
                    <a:latin typeface="Calibri" panose="020F0502020204030204" pitchFamily="34" charset="0"/>
                    <a:ea typeface="+mj-ea"/>
                    <a:cs typeface="Calibri" panose="020F0502020204030204" pitchFamily="34" charset="0"/>
                  </a:rPr>
                  <a:t>Conducted data analysis based on 2024 run to estimate the performance of Diamond sensors</a:t>
                </a:r>
                <a:endParaRPr lang="en-US" altLang="zh-CN" sz="1900" kern="100" dirty="0">
                  <a:solidFill>
                    <a:schemeClr val="accent5">
                      <a:lumMod val="75000"/>
                    </a:schemeClr>
                  </a:solidFill>
                  <a:effectLst/>
                  <a:latin typeface="Calibri" panose="020F0502020204030204" pitchFamily="34" charset="0"/>
                  <a:ea typeface="MS Mincho" panose="02020609040205080304" pitchFamily="49" charset="-128"/>
                  <a:cs typeface="Calibri" panose="020F0502020204030204" pitchFamily="34" charset="0"/>
                </a:endParaRPr>
              </a:p>
            </p:txBody>
          </p:sp>
          <p:sp>
            <p:nvSpPr>
              <p:cNvPr id="21" name="文本框 20">
                <a:extLst>
                  <a:ext uri="{FF2B5EF4-FFF2-40B4-BE49-F238E27FC236}">
                    <a16:creationId xmlns:a16="http://schemas.microsoft.com/office/drawing/2014/main" id="{D2387F7B-A093-DB48-B5B3-1AC53E81353D}"/>
                  </a:ext>
                </a:extLst>
              </p:cNvPr>
              <p:cNvSpPr txBox="1"/>
              <p:nvPr/>
            </p:nvSpPr>
            <p:spPr>
              <a:xfrm>
                <a:off x="683686" y="2188267"/>
                <a:ext cx="6096000" cy="615553"/>
              </a:xfrm>
              <a:prstGeom prst="rect">
                <a:avLst/>
              </a:prstGeom>
              <a:noFill/>
            </p:spPr>
            <p:txBody>
              <a:bodyPr wrap="square">
                <a:spAutoFit/>
              </a:bodyPr>
              <a:lstStyle/>
              <a:p>
                <a:r>
                  <a:rPr lang="en-US" altLang="zh-CN" sz="1700" dirty="0">
                    <a:latin typeface="Calibri" panose="020F0502020204030204" pitchFamily="34" charset="0"/>
                    <a:cs typeface="Calibri" panose="020F0502020204030204" pitchFamily="34" charset="0"/>
                  </a:rPr>
                  <a:t>-</a:t>
                </a:r>
                <a:r>
                  <a:rPr lang="zh-CN" altLang="en-US" sz="1700" dirty="0">
                    <a:latin typeface="Calibri" panose="020F0502020204030204" pitchFamily="34" charset="0"/>
                    <a:cs typeface="Calibri" panose="020F0502020204030204" pitchFamily="34" charset="0"/>
                  </a:rPr>
                  <a:t> </a:t>
                </a:r>
                <a:r>
                  <a:rPr lang="en" altLang="zh-CN" sz="1700" dirty="0">
                    <a:latin typeface="Calibri" panose="020F0502020204030204" pitchFamily="34" charset="0"/>
                    <a:cs typeface="Calibri" panose="020F0502020204030204" pitchFamily="34" charset="0"/>
                  </a:rPr>
                  <a:t>Internal data handling/archiving software instability</a:t>
                </a:r>
              </a:p>
              <a:p>
                <a:r>
                  <a:rPr lang="en-US" altLang="zh-CN" sz="1700" dirty="0">
                    <a:latin typeface="Calibri" panose="020F0502020204030204" pitchFamily="34" charset="0"/>
                    <a:cs typeface="Calibri" panose="020F0502020204030204" pitchFamily="34" charset="0"/>
                  </a:rPr>
                  <a:t>-</a:t>
                </a:r>
                <a:r>
                  <a:rPr lang="zh-CN" altLang="en-US" sz="1700" dirty="0">
                    <a:latin typeface="Calibri" panose="020F0502020204030204" pitchFamily="34" charset="0"/>
                    <a:cs typeface="Calibri" panose="020F0502020204030204" pitchFamily="34" charset="0"/>
                  </a:rPr>
                  <a:t> </a:t>
                </a:r>
                <a:r>
                  <a:rPr lang="en" altLang="zh-CN" sz="1700" dirty="0">
                    <a:latin typeface="Calibri" panose="020F0502020204030204" pitchFamily="34" charset="0"/>
                    <a:cs typeface="Calibri" panose="020F0502020204030204" pitchFamily="34" charset="0"/>
                  </a:rPr>
                  <a:t>Sensor sensitivity drift in</a:t>
                </a:r>
                <a:r>
                  <a:rPr lang="zh-CN" altLang="en-US" sz="1700" dirty="0">
                    <a:latin typeface="Calibri" panose="020F0502020204030204" pitchFamily="34" charset="0"/>
                    <a:cs typeface="Calibri" panose="020F0502020204030204" pitchFamily="34" charset="0"/>
                  </a:rPr>
                  <a:t> </a:t>
                </a:r>
                <a:r>
                  <a:rPr lang="en-US" altLang="zh-CN" sz="1700" dirty="0">
                    <a:latin typeface="Calibri" panose="020F0502020204030204" pitchFamily="34" charset="0"/>
                    <a:cs typeface="Calibri" panose="020F0502020204030204" pitchFamily="34" charset="0"/>
                  </a:rPr>
                  <a:t>one </a:t>
                </a:r>
                <a:r>
                  <a:rPr lang="en" altLang="zh-CN" sz="1700" dirty="0">
                    <a:latin typeface="Calibri" panose="020F0502020204030204" pitchFamily="34" charset="0"/>
                    <a:cs typeface="Calibri" panose="020F0502020204030204" pitchFamily="34" charset="0"/>
                  </a:rPr>
                  <a:t>diamond detector</a:t>
                </a:r>
              </a:p>
            </p:txBody>
          </p:sp>
        </p:grpSp>
        <p:sp>
          <p:nvSpPr>
            <p:cNvPr id="45" name="文本框 44">
              <a:extLst>
                <a:ext uri="{FF2B5EF4-FFF2-40B4-BE49-F238E27FC236}">
                  <a16:creationId xmlns:a16="http://schemas.microsoft.com/office/drawing/2014/main" id="{4EEA5BE5-8F02-824B-A2B2-B40A3042328B}"/>
                </a:ext>
              </a:extLst>
            </p:cNvPr>
            <p:cNvSpPr txBox="1"/>
            <p:nvPr/>
          </p:nvSpPr>
          <p:spPr>
            <a:xfrm>
              <a:off x="402912" y="629134"/>
              <a:ext cx="6210300" cy="384721"/>
            </a:xfrm>
            <a:prstGeom prst="rect">
              <a:avLst/>
            </a:prstGeom>
            <a:noFill/>
          </p:spPr>
          <p:txBody>
            <a:bodyPr wrap="square">
              <a:spAutoFit/>
            </a:bodyPr>
            <a:lstStyle/>
            <a:p>
              <a:pPr marL="285750" indent="-285750">
                <a:buFont typeface="Wingdings" pitchFamily="2" charset="2"/>
                <a:buChar char="Ø"/>
              </a:pPr>
              <a:r>
                <a:rPr lang="en-US" altLang="zh-CN" sz="1900" kern="100" dirty="0">
                  <a:solidFill>
                    <a:schemeClr val="accent5">
                      <a:lumMod val="75000"/>
                    </a:schemeClr>
                  </a:solidFill>
                  <a:effectLst/>
                  <a:latin typeface="Calibri" panose="020F0502020204030204" pitchFamily="34" charset="0"/>
                  <a:ea typeface="MS Mincho" panose="02020609040205080304" pitchFamily="49" charset="-128"/>
                  <a:cs typeface="Calibri" panose="020F0502020204030204" pitchFamily="34" charset="0"/>
                </a:rPr>
                <a:t>In 2024, the LumiBelle2 was operated successfully at KEK</a:t>
              </a:r>
            </a:p>
          </p:txBody>
        </p:sp>
      </p:grpSp>
      <p:sp>
        <p:nvSpPr>
          <p:cNvPr id="46" name="文本框 45">
            <a:extLst>
              <a:ext uri="{FF2B5EF4-FFF2-40B4-BE49-F238E27FC236}">
                <a16:creationId xmlns:a16="http://schemas.microsoft.com/office/drawing/2014/main" id="{44D2754B-AD74-764E-A4D8-35D0E6C70484}"/>
              </a:ext>
            </a:extLst>
          </p:cNvPr>
          <p:cNvSpPr txBox="1"/>
          <p:nvPr/>
        </p:nvSpPr>
        <p:spPr>
          <a:xfrm>
            <a:off x="402912" y="1894075"/>
            <a:ext cx="11735324" cy="384721"/>
          </a:xfrm>
          <a:prstGeom prst="rect">
            <a:avLst/>
          </a:prstGeom>
          <a:noFill/>
        </p:spPr>
        <p:txBody>
          <a:bodyPr wrap="square">
            <a:spAutoFit/>
          </a:bodyPr>
          <a:lstStyle/>
          <a:p>
            <a:pPr marL="285750" indent="-285750">
              <a:buFont typeface="Wingdings" pitchFamily="2" charset="2"/>
              <a:buChar char="Ø"/>
            </a:pPr>
            <a:r>
              <a:rPr lang="en" altLang="zh-CN" sz="1900" b="0" dirty="0">
                <a:solidFill>
                  <a:schemeClr val="accent2"/>
                </a:solidFill>
                <a:effectLst/>
                <a:latin typeface="Calibri" panose="020F0502020204030204" pitchFamily="34" charset="0"/>
                <a:cs typeface="Calibri" panose="020F0502020204030204" pitchFamily="34" charset="0"/>
              </a:rPr>
              <a:t>Observe variation of B-by-B lifetimes (Dec. 2024) </a:t>
            </a:r>
            <a:r>
              <a:rPr lang="en" altLang="zh-CN" sz="1900" b="0" dirty="0">
                <a:effectLst/>
                <a:latin typeface="Calibri" panose="020F0502020204030204" pitchFamily="34" charset="0"/>
                <a:cs typeface="Calibri" panose="020F0502020204030204" pitchFamily="34" charset="0"/>
              </a:rPr>
              <a:t>-&gt; </a:t>
            </a:r>
            <a:r>
              <a:rPr lang="en" altLang="zh-CN" b="0" dirty="0">
                <a:effectLst/>
                <a:latin typeface="Calibri" panose="020F0502020204030204" pitchFamily="34" charset="0"/>
                <a:cs typeface="Calibri" panose="020F0502020204030204" pitchFamily="34" charset="0"/>
              </a:rPr>
              <a:t>B</a:t>
            </a:r>
            <a:r>
              <a:rPr lang="en" altLang="zh-CN" dirty="0">
                <a:latin typeface="Calibri" panose="020F0502020204030204" pitchFamily="34" charset="0"/>
                <a:cs typeface="Calibri" panose="020F0502020204030204" pitchFamily="34" charset="0"/>
              </a:rPr>
              <a:t>-by-B luminosity data </a:t>
            </a:r>
            <a:r>
              <a:rPr lang="en" altLang="zh-CN" b="0" dirty="0">
                <a:effectLst/>
                <a:latin typeface="Calibri" panose="020F0502020204030204" pitchFamily="34" charset="0"/>
                <a:cs typeface="Calibri" panose="020F0502020204030204" pitchFamily="34" charset="0"/>
              </a:rPr>
              <a:t>for machine tuning required by SuperKEKB </a:t>
            </a:r>
            <a:endParaRPr lang="en" altLang="zh-CN" dirty="0">
              <a:effectLst/>
              <a:latin typeface="Calibri" panose="020F0502020204030204" pitchFamily="34" charset="0"/>
              <a:cs typeface="Calibri" panose="020F0502020204030204" pitchFamily="34" charset="0"/>
            </a:endParaRPr>
          </a:p>
        </p:txBody>
      </p:sp>
      <p:pic>
        <p:nvPicPr>
          <p:cNvPr id="40" name="图片 39">
            <a:extLst>
              <a:ext uri="{FF2B5EF4-FFF2-40B4-BE49-F238E27FC236}">
                <a16:creationId xmlns:a16="http://schemas.microsoft.com/office/drawing/2014/main" id="{CCCCB1F7-0492-3D42-BE48-AE4717670345}"/>
              </a:ext>
            </a:extLst>
          </p:cNvPr>
          <p:cNvPicPr>
            <a:picLocks noChangeAspect="1"/>
          </p:cNvPicPr>
          <p:nvPr/>
        </p:nvPicPr>
        <p:blipFill rotWithShape="1">
          <a:blip r:embed="rId7"/>
          <a:srcRect t="14499"/>
          <a:stretch/>
        </p:blipFill>
        <p:spPr>
          <a:xfrm>
            <a:off x="3915785" y="2705149"/>
            <a:ext cx="3302493" cy="1260546"/>
          </a:xfrm>
          <a:prstGeom prst="rect">
            <a:avLst/>
          </a:prstGeom>
        </p:spPr>
      </p:pic>
      <p:grpSp>
        <p:nvGrpSpPr>
          <p:cNvPr id="24" name="组合 9">
            <a:extLst>
              <a:ext uri="{FF2B5EF4-FFF2-40B4-BE49-F238E27FC236}">
                <a16:creationId xmlns:a16="http://schemas.microsoft.com/office/drawing/2014/main" id="{F5EE73E2-2415-FE49-B8EA-9A1980CCDE77}"/>
              </a:ext>
            </a:extLst>
          </p:cNvPr>
          <p:cNvGrpSpPr>
            <a:grpSpLocks/>
          </p:cNvGrpSpPr>
          <p:nvPr/>
        </p:nvGrpSpPr>
        <p:grpSpPr bwMode="auto">
          <a:xfrm>
            <a:off x="402912" y="507032"/>
            <a:ext cx="11418626" cy="70806"/>
            <a:chOff x="30834" y="1305568"/>
            <a:chExt cx="8816454" cy="66133"/>
          </a:xfrm>
        </p:grpSpPr>
        <p:sp>
          <p:nvSpPr>
            <p:cNvPr id="26" name="矩形 25">
              <a:extLst>
                <a:ext uri="{FF2B5EF4-FFF2-40B4-BE49-F238E27FC236}">
                  <a16:creationId xmlns:a16="http://schemas.microsoft.com/office/drawing/2014/main" id="{BC111135-29D9-004C-A171-F3D59E1B5F20}"/>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27" name="矩形 26">
              <a:extLst>
                <a:ext uri="{FF2B5EF4-FFF2-40B4-BE49-F238E27FC236}">
                  <a16:creationId xmlns:a16="http://schemas.microsoft.com/office/drawing/2014/main" id="{73C2DBE2-1D00-3547-A84A-F228F30D4526}"/>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sp>
        <p:nvSpPr>
          <p:cNvPr id="33" name="TextBox 39">
            <a:extLst>
              <a:ext uri="{FF2B5EF4-FFF2-40B4-BE49-F238E27FC236}">
                <a16:creationId xmlns:a16="http://schemas.microsoft.com/office/drawing/2014/main" id="{E98474D2-36CD-41BF-921A-09787BF07393}"/>
              </a:ext>
            </a:extLst>
          </p:cNvPr>
          <p:cNvSpPr txBox="1"/>
          <p:nvPr/>
        </p:nvSpPr>
        <p:spPr>
          <a:xfrm>
            <a:off x="11750743" y="6474293"/>
            <a:ext cx="499872" cy="307777"/>
          </a:xfrm>
          <a:prstGeom prst="rect">
            <a:avLst/>
          </a:prstGeom>
          <a:noFill/>
        </p:spPr>
        <p:txBody>
          <a:bodyPr wrap="square" rtlCol="0">
            <a:spAutoFit/>
          </a:bodyPr>
          <a:lstStyle/>
          <a:p>
            <a:r>
              <a:rPr lang="en-US" sz="1400" b="1" dirty="0"/>
              <a:t>18</a:t>
            </a:r>
            <a:endParaRPr lang="en-CN" sz="1400" b="1" dirty="0"/>
          </a:p>
        </p:txBody>
      </p:sp>
    </p:spTree>
    <p:extLst>
      <p:ext uri="{BB962C8B-B14F-4D97-AF65-F5344CB8AC3E}">
        <p14:creationId xmlns:p14="http://schemas.microsoft.com/office/powerpoint/2010/main" val="4136499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8EF37B-8B12-39FE-9E82-4226693A9282}"/>
              </a:ext>
            </a:extLst>
          </p:cNvPr>
          <p:cNvPicPr>
            <a:picLocks noChangeAspect="1"/>
          </p:cNvPicPr>
          <p:nvPr/>
        </p:nvPicPr>
        <p:blipFill>
          <a:blip r:embed="rId2"/>
          <a:stretch>
            <a:fillRect/>
          </a:stretch>
        </p:blipFill>
        <p:spPr>
          <a:xfrm>
            <a:off x="405419" y="1382085"/>
            <a:ext cx="3745091" cy="3803914"/>
          </a:xfrm>
          <a:prstGeom prst="rect">
            <a:avLst/>
          </a:prstGeom>
        </p:spPr>
      </p:pic>
      <p:pic>
        <p:nvPicPr>
          <p:cNvPr id="5" name="Picture 4">
            <a:extLst>
              <a:ext uri="{FF2B5EF4-FFF2-40B4-BE49-F238E27FC236}">
                <a16:creationId xmlns:a16="http://schemas.microsoft.com/office/drawing/2014/main" id="{889B6F3A-1123-B326-B26C-BC21A7C42B99}"/>
              </a:ext>
            </a:extLst>
          </p:cNvPr>
          <p:cNvPicPr>
            <a:picLocks noChangeAspect="1"/>
          </p:cNvPicPr>
          <p:nvPr/>
        </p:nvPicPr>
        <p:blipFill>
          <a:blip r:embed="rId3"/>
          <a:stretch>
            <a:fillRect/>
          </a:stretch>
        </p:blipFill>
        <p:spPr>
          <a:xfrm>
            <a:off x="4431137" y="1497121"/>
            <a:ext cx="2680380" cy="3573841"/>
          </a:xfrm>
          <a:prstGeom prst="rect">
            <a:avLst/>
          </a:prstGeom>
        </p:spPr>
      </p:pic>
      <p:sp>
        <p:nvSpPr>
          <p:cNvPr id="6" name="TextBox 5">
            <a:extLst>
              <a:ext uri="{FF2B5EF4-FFF2-40B4-BE49-F238E27FC236}">
                <a16:creationId xmlns:a16="http://schemas.microsoft.com/office/drawing/2014/main" id="{92BD7E98-2AF4-7658-E2E8-7176F5662C76}"/>
              </a:ext>
            </a:extLst>
          </p:cNvPr>
          <p:cNvSpPr txBox="1"/>
          <p:nvPr/>
        </p:nvSpPr>
        <p:spPr>
          <a:xfrm>
            <a:off x="253020" y="5461691"/>
            <a:ext cx="1155887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sCVD</a:t>
            </a:r>
            <a:r>
              <a:rPr lang="en-US" sz="2400" dirty="0"/>
              <a:t> diamond sensors =&gt; 4 mm x 4 mm pads</a:t>
            </a:r>
          </a:p>
          <a:p>
            <a:pPr marL="342900" indent="-342900">
              <a:buFont typeface="Arial" panose="020B0604020202020204" pitchFamily="34" charset="0"/>
              <a:buChar char="•"/>
            </a:pPr>
            <a:r>
              <a:rPr lang="en-US" sz="2400" dirty="0"/>
              <a:t>LGAD sensors =&gt; 1.3 mm x 1.3 mm pads </a:t>
            </a:r>
          </a:p>
          <a:p>
            <a:r>
              <a:rPr lang="en-US" sz="2400" dirty="0">
                <a:sym typeface="Wingdings" panose="05000000000000000000" pitchFamily="2" charset="2"/>
              </a:rPr>
              <a:t> combine many LGAD sensors to cover large area for enough statistical precision</a:t>
            </a:r>
            <a:endParaRPr lang="en-CN" sz="2400" dirty="0"/>
          </a:p>
        </p:txBody>
      </p:sp>
      <p:sp>
        <p:nvSpPr>
          <p:cNvPr id="7" name="TextBox 6">
            <a:extLst>
              <a:ext uri="{FF2B5EF4-FFF2-40B4-BE49-F238E27FC236}">
                <a16:creationId xmlns:a16="http://schemas.microsoft.com/office/drawing/2014/main" id="{FEAF528A-802A-DC87-4437-7031D6EEF076}"/>
              </a:ext>
            </a:extLst>
          </p:cNvPr>
          <p:cNvSpPr txBox="1"/>
          <p:nvPr/>
        </p:nvSpPr>
        <p:spPr>
          <a:xfrm>
            <a:off x="506634" y="248531"/>
            <a:ext cx="11305256" cy="954107"/>
          </a:xfrm>
          <a:prstGeom prst="rect">
            <a:avLst/>
          </a:prstGeom>
          <a:noFill/>
        </p:spPr>
        <p:txBody>
          <a:bodyPr wrap="square" rtlCol="0">
            <a:spAutoFit/>
          </a:bodyPr>
          <a:lstStyle/>
          <a:p>
            <a:pPr algn="ctr"/>
            <a:r>
              <a:rPr lang="en-US" sz="2800" b="1" dirty="0">
                <a:solidFill>
                  <a:srgbClr val="002060"/>
                </a:solidFill>
              </a:rPr>
              <a:t>Upgrade LumiBelle2 </a:t>
            </a:r>
            <a:r>
              <a:rPr lang="en-US" sz="2800" b="1" dirty="0" err="1">
                <a:solidFill>
                  <a:srgbClr val="002060"/>
                </a:solidFill>
              </a:rPr>
              <a:t>SuperKEKB</a:t>
            </a:r>
            <a:r>
              <a:rPr lang="en-US" sz="2800" b="1" dirty="0">
                <a:solidFill>
                  <a:srgbClr val="002060"/>
                </a:solidFill>
              </a:rPr>
              <a:t> f</a:t>
            </a:r>
            <a:r>
              <a:rPr lang="en-CN" sz="2800" b="1" dirty="0">
                <a:solidFill>
                  <a:srgbClr val="002060"/>
                </a:solidFill>
              </a:rPr>
              <a:t>ast</a:t>
            </a:r>
            <a:r>
              <a:rPr lang="zh-CN" altLang="en-US" sz="2800" b="1" dirty="0">
                <a:solidFill>
                  <a:srgbClr val="002060"/>
                </a:solidFill>
              </a:rPr>
              <a:t> </a:t>
            </a:r>
            <a:r>
              <a:rPr lang="en-CN" sz="2800" b="1" dirty="0">
                <a:solidFill>
                  <a:srgbClr val="002060"/>
                </a:solidFill>
              </a:rPr>
              <a:t>luminosit</a:t>
            </a:r>
            <a:r>
              <a:rPr lang="en-US" sz="2800" b="1" dirty="0">
                <a:solidFill>
                  <a:srgbClr val="002060"/>
                </a:solidFill>
              </a:rPr>
              <a:t>y </a:t>
            </a:r>
            <a:r>
              <a:rPr lang="en-CN" altLang="zh-CN" sz="2800" b="1" dirty="0">
                <a:solidFill>
                  <a:srgbClr val="002060"/>
                </a:solidFill>
              </a:rPr>
              <a:t>monitor</a:t>
            </a:r>
            <a:r>
              <a:rPr lang="zh-CN" altLang="en-US" sz="2800" b="1" dirty="0">
                <a:solidFill>
                  <a:srgbClr val="002060"/>
                </a:solidFill>
              </a:rPr>
              <a:t> </a:t>
            </a:r>
            <a:r>
              <a:rPr lang="en-US" altLang="zh-CN" sz="2800" b="1" dirty="0">
                <a:solidFill>
                  <a:srgbClr val="002060"/>
                </a:solidFill>
              </a:rPr>
              <a:t>with radiation-hard LGAD sensors produced by IHEP-IME for ATLAS HGTD</a:t>
            </a:r>
            <a:endParaRPr lang="en-CN" sz="2800" b="1" dirty="0">
              <a:solidFill>
                <a:srgbClr val="002060"/>
              </a:solidFill>
            </a:endParaRPr>
          </a:p>
        </p:txBody>
      </p:sp>
      <p:sp>
        <p:nvSpPr>
          <p:cNvPr id="8" name="Down Arrow 7">
            <a:extLst>
              <a:ext uri="{FF2B5EF4-FFF2-40B4-BE49-F238E27FC236}">
                <a16:creationId xmlns:a16="http://schemas.microsoft.com/office/drawing/2014/main" id="{735A0BB8-CF7D-F655-D51C-5930C77076D6}"/>
              </a:ext>
            </a:extLst>
          </p:cNvPr>
          <p:cNvSpPr/>
          <p:nvPr/>
        </p:nvSpPr>
        <p:spPr>
          <a:xfrm rot="4830751" flipH="1">
            <a:off x="4015239" y="2972717"/>
            <a:ext cx="270545" cy="2125515"/>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9" name="TextBox 8">
            <a:extLst>
              <a:ext uri="{FF2B5EF4-FFF2-40B4-BE49-F238E27FC236}">
                <a16:creationId xmlns:a16="http://schemas.microsoft.com/office/drawing/2014/main" id="{200C8DFB-2C62-B4B2-6D0A-682B03215F78}"/>
              </a:ext>
            </a:extLst>
          </p:cNvPr>
          <p:cNvSpPr txBox="1"/>
          <p:nvPr/>
        </p:nvSpPr>
        <p:spPr>
          <a:xfrm>
            <a:off x="7392144" y="1675799"/>
            <a:ext cx="4608512" cy="3293209"/>
          </a:xfrm>
          <a:prstGeom prst="rect">
            <a:avLst/>
          </a:prstGeom>
          <a:noFill/>
        </p:spPr>
        <p:txBody>
          <a:bodyPr wrap="square" rtlCol="0">
            <a:spAutoFit/>
          </a:bodyPr>
          <a:lstStyle/>
          <a:p>
            <a:r>
              <a:rPr lang="en-US" altLang="zh-CN" sz="2600" dirty="0">
                <a:sym typeface="Wingdings" panose="05000000000000000000" pitchFamily="2" charset="2"/>
              </a:rPr>
              <a:t></a:t>
            </a:r>
            <a:r>
              <a:rPr lang="zh-CN" altLang="en-US" sz="2600" dirty="0"/>
              <a:t> </a:t>
            </a:r>
            <a:r>
              <a:rPr lang="en-US" altLang="zh-CN" sz="2600" dirty="0"/>
              <a:t>install</a:t>
            </a:r>
            <a:r>
              <a:rPr lang="zh-CN" altLang="en-US" sz="2600" dirty="0"/>
              <a:t> </a:t>
            </a:r>
            <a:r>
              <a:rPr lang="en-US" altLang="zh-CN" sz="2600" dirty="0"/>
              <a:t>LGAD</a:t>
            </a:r>
            <a:r>
              <a:rPr lang="zh-CN" altLang="en-US" sz="2600" dirty="0"/>
              <a:t> </a:t>
            </a:r>
            <a:r>
              <a:rPr lang="en-US" altLang="zh-CN" sz="2600" dirty="0"/>
              <a:t>with</a:t>
            </a:r>
            <a:r>
              <a:rPr lang="zh-CN" altLang="en-US" sz="2600" dirty="0"/>
              <a:t> </a:t>
            </a:r>
            <a:r>
              <a:rPr lang="en-US" altLang="zh-CN" sz="2600" dirty="0"/>
              <a:t>PCB</a:t>
            </a:r>
          </a:p>
          <a:p>
            <a:r>
              <a:rPr lang="zh-CN" altLang="en-US" sz="2600" dirty="0"/>
              <a:t> </a:t>
            </a:r>
            <a:r>
              <a:rPr lang="en-US" altLang="zh-CN" sz="2600" dirty="0"/>
              <a:t>4</a:t>
            </a:r>
            <a:r>
              <a:rPr lang="zh-CN" altLang="en-US" sz="2600" dirty="0"/>
              <a:t> </a:t>
            </a:r>
            <a:r>
              <a:rPr lang="en-US" altLang="zh-CN" sz="2600" dirty="0"/>
              <a:t>mm</a:t>
            </a:r>
            <a:r>
              <a:rPr lang="zh-CN" altLang="en-US" sz="2600" dirty="0"/>
              <a:t> </a:t>
            </a:r>
            <a:r>
              <a:rPr lang="en-US" altLang="zh-CN" sz="2600" dirty="0"/>
              <a:t>x</a:t>
            </a:r>
            <a:r>
              <a:rPr lang="zh-CN" altLang="en-US" sz="2600" dirty="0"/>
              <a:t> </a:t>
            </a:r>
            <a:r>
              <a:rPr lang="en-US" altLang="zh-CN" sz="2600" dirty="0"/>
              <a:t>4</a:t>
            </a:r>
            <a:r>
              <a:rPr lang="zh-CN" altLang="en-US" sz="2600" dirty="0"/>
              <a:t> </a:t>
            </a:r>
            <a:r>
              <a:rPr lang="en-US" altLang="zh-CN" sz="2600" dirty="0"/>
              <a:t>mm</a:t>
            </a:r>
            <a:r>
              <a:rPr lang="zh-CN" altLang="en-US" sz="2600" dirty="0"/>
              <a:t> </a:t>
            </a:r>
            <a:r>
              <a:rPr lang="en-US" altLang="zh-CN" sz="2600" dirty="0"/>
              <a:t>LGAD/</a:t>
            </a:r>
            <a:r>
              <a:rPr lang="zh-CN" altLang="en-US" sz="2600" dirty="0"/>
              <a:t> </a:t>
            </a:r>
            <a:r>
              <a:rPr lang="en-US" altLang="zh-CN" sz="2600" dirty="0"/>
              <a:t>6.5</a:t>
            </a:r>
            <a:r>
              <a:rPr lang="zh-CN" altLang="en-US" sz="2600" dirty="0"/>
              <a:t> </a:t>
            </a:r>
            <a:r>
              <a:rPr lang="en-US" altLang="zh-CN" sz="2600" dirty="0"/>
              <a:t>mm</a:t>
            </a:r>
            <a:r>
              <a:rPr lang="zh-CN" altLang="en-US" sz="2600" dirty="0"/>
              <a:t> </a:t>
            </a:r>
            <a:r>
              <a:rPr lang="en-US" altLang="zh-CN" sz="2600" dirty="0"/>
              <a:t>x</a:t>
            </a:r>
            <a:r>
              <a:rPr lang="zh-CN" altLang="en-US" sz="2600" dirty="0"/>
              <a:t> </a:t>
            </a:r>
            <a:r>
              <a:rPr lang="en-US" altLang="zh-CN" sz="2600" dirty="0"/>
              <a:t>6.5</a:t>
            </a:r>
            <a:r>
              <a:rPr lang="zh-CN" altLang="en-US" sz="2600" dirty="0"/>
              <a:t> </a:t>
            </a:r>
            <a:r>
              <a:rPr lang="en-US" altLang="zh-CN" sz="2600" dirty="0"/>
              <a:t>mm</a:t>
            </a:r>
            <a:r>
              <a:rPr lang="zh-CN" altLang="en-US" sz="2600" dirty="0"/>
              <a:t> </a:t>
            </a:r>
            <a:r>
              <a:rPr lang="en-US" altLang="zh-CN" sz="2600" dirty="0"/>
              <a:t>LGAD</a:t>
            </a:r>
            <a:r>
              <a:rPr lang="zh-CN" altLang="en-US" sz="2600" dirty="0"/>
              <a:t> </a:t>
            </a:r>
            <a:r>
              <a:rPr lang="en-US" altLang="zh-CN" sz="2600" dirty="0"/>
              <a:t>in</a:t>
            </a:r>
            <a:r>
              <a:rPr lang="zh-CN" altLang="en-US" sz="2600" dirty="0"/>
              <a:t> </a:t>
            </a:r>
            <a:r>
              <a:rPr lang="en-US" altLang="zh-CN" sz="2600" dirty="0"/>
              <a:t>the</a:t>
            </a:r>
            <a:r>
              <a:rPr lang="zh-CN" altLang="en-US" sz="2600" dirty="0"/>
              <a:t> </a:t>
            </a:r>
            <a:r>
              <a:rPr lang="en-US" altLang="zh-CN" sz="2600" dirty="0"/>
              <a:t>LER</a:t>
            </a:r>
            <a:r>
              <a:rPr lang="zh-CN" altLang="en-US" sz="2600" dirty="0"/>
              <a:t> </a:t>
            </a:r>
            <a:r>
              <a:rPr lang="en-US" altLang="zh-CN" sz="2600" dirty="0"/>
              <a:t>and</a:t>
            </a:r>
            <a:r>
              <a:rPr lang="zh-CN" altLang="en-US" sz="2600" dirty="0"/>
              <a:t> </a:t>
            </a:r>
            <a:r>
              <a:rPr lang="en-US" altLang="zh-CN" sz="2600" dirty="0"/>
              <a:t>HER</a:t>
            </a:r>
            <a:r>
              <a:rPr lang="zh-CN" altLang="en-US" sz="2600" dirty="0"/>
              <a:t> </a:t>
            </a:r>
            <a:r>
              <a:rPr lang="en-US" altLang="zh-CN" sz="2600" dirty="0"/>
              <a:t>of</a:t>
            </a:r>
            <a:r>
              <a:rPr lang="zh-CN" altLang="en-US" sz="2600" dirty="0"/>
              <a:t> </a:t>
            </a:r>
            <a:r>
              <a:rPr lang="en-US" altLang="zh-CN" sz="2600" dirty="0"/>
              <a:t>Belle</a:t>
            </a:r>
            <a:r>
              <a:rPr lang="zh-CN" altLang="en-US" sz="2600" dirty="0"/>
              <a:t> </a:t>
            </a:r>
            <a:r>
              <a:rPr lang="en-US" altLang="zh-CN" sz="2600" dirty="0"/>
              <a:t>II</a:t>
            </a:r>
            <a:r>
              <a:rPr lang="zh-CN" altLang="en-US" sz="2600" dirty="0"/>
              <a:t> </a:t>
            </a:r>
            <a:r>
              <a:rPr lang="en-US" altLang="zh-CN" sz="2600" dirty="0"/>
              <a:t>next November</a:t>
            </a:r>
          </a:p>
          <a:p>
            <a:endParaRPr lang="en-US" sz="2600" dirty="0">
              <a:sym typeface="Wingdings" panose="05000000000000000000" pitchFamily="2" charset="2"/>
            </a:endParaRPr>
          </a:p>
          <a:p>
            <a:r>
              <a:rPr lang="en-US" sz="2600" dirty="0">
                <a:sym typeface="Wingdings" panose="05000000000000000000" pitchFamily="2" charset="2"/>
              </a:rPr>
              <a:t> use together with existing </a:t>
            </a:r>
            <a:r>
              <a:rPr lang="en-US" sz="2600" dirty="0" err="1">
                <a:sym typeface="Wingdings" panose="05000000000000000000" pitchFamily="2" charset="2"/>
              </a:rPr>
              <a:t>sCVD</a:t>
            </a:r>
            <a:r>
              <a:rPr lang="en-US" sz="2600" dirty="0">
                <a:sym typeface="Wingdings" panose="05000000000000000000" pitchFamily="2" charset="2"/>
              </a:rPr>
              <a:t> diamond sensors during 2025-2026 </a:t>
            </a:r>
            <a:r>
              <a:rPr lang="en-US" sz="2600" dirty="0" err="1">
                <a:sym typeface="Wingdings" panose="05000000000000000000" pitchFamily="2" charset="2"/>
              </a:rPr>
              <a:t>SuperKEKB</a:t>
            </a:r>
            <a:r>
              <a:rPr lang="en-US" sz="2600" dirty="0">
                <a:sym typeface="Wingdings" panose="05000000000000000000" pitchFamily="2" charset="2"/>
              </a:rPr>
              <a:t> operation</a:t>
            </a:r>
            <a:endParaRPr lang="en-US" sz="2600" dirty="0"/>
          </a:p>
        </p:txBody>
      </p:sp>
      <p:sp>
        <p:nvSpPr>
          <p:cNvPr id="10" name="TextBox 39">
            <a:extLst>
              <a:ext uri="{FF2B5EF4-FFF2-40B4-BE49-F238E27FC236}">
                <a16:creationId xmlns:a16="http://schemas.microsoft.com/office/drawing/2014/main" id="{DB69495C-D9C2-4771-B0DA-9707AFDA60C4}"/>
              </a:ext>
            </a:extLst>
          </p:cNvPr>
          <p:cNvSpPr txBox="1"/>
          <p:nvPr/>
        </p:nvSpPr>
        <p:spPr>
          <a:xfrm>
            <a:off x="11750743" y="6474293"/>
            <a:ext cx="499872" cy="307777"/>
          </a:xfrm>
          <a:prstGeom prst="rect">
            <a:avLst/>
          </a:prstGeom>
          <a:noFill/>
        </p:spPr>
        <p:txBody>
          <a:bodyPr wrap="square" rtlCol="0">
            <a:spAutoFit/>
          </a:bodyPr>
          <a:lstStyle/>
          <a:p>
            <a:r>
              <a:rPr lang="en-US" sz="1400" b="1" dirty="0"/>
              <a:t>19</a:t>
            </a:r>
            <a:endParaRPr lang="en-CN" sz="1400" b="1" dirty="0"/>
          </a:p>
        </p:txBody>
      </p:sp>
    </p:spTree>
    <p:extLst>
      <p:ext uri="{BB962C8B-B14F-4D97-AF65-F5344CB8AC3E}">
        <p14:creationId xmlns:p14="http://schemas.microsoft.com/office/powerpoint/2010/main" val="650509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a:extLst>
              <a:ext uri="{FF2B5EF4-FFF2-40B4-BE49-F238E27FC236}">
                <a16:creationId xmlns:a16="http://schemas.microsoft.com/office/drawing/2014/main" id="{A31A762B-6A8E-7447-AE40-B27542772EC0}"/>
              </a:ext>
            </a:extLst>
          </p:cNvPr>
          <p:cNvSpPr txBox="1"/>
          <p:nvPr/>
        </p:nvSpPr>
        <p:spPr>
          <a:xfrm>
            <a:off x="1740309" y="2743167"/>
            <a:ext cx="8347587" cy="830997"/>
          </a:xfrm>
          <a:prstGeom prst="rect">
            <a:avLst/>
          </a:prstGeom>
          <a:solidFill>
            <a:schemeClr val="bg1"/>
          </a:solidFill>
        </p:spPr>
        <p:txBody>
          <a:bodyPr wrap="square" rtlCol="0">
            <a:spAutoFit/>
          </a:bodyPr>
          <a:lstStyle/>
          <a:p>
            <a:pPr algn="ctr"/>
            <a:r>
              <a:rPr kumimoji="1" lang="en-US" altLang="zh-CN" sz="3600" dirty="0">
                <a:cs typeface="Times New Roman" panose="02020603050405020304" pitchFamily="18" charset="0"/>
              </a:rPr>
              <a:t>FCPPN/L 2025  project application</a:t>
            </a:r>
          </a:p>
          <a:p>
            <a:pPr algn="ctr"/>
            <a:endParaRPr kumimoji="1" lang="zh-CN" altLang="en-US" sz="1200" dirty="0">
              <a:cs typeface="Times New Roman" panose="02020603050405020304" pitchFamily="18" charset="0"/>
            </a:endParaRPr>
          </a:p>
        </p:txBody>
      </p:sp>
      <p:pic>
        <p:nvPicPr>
          <p:cNvPr id="4" name="图片 3">
            <a:extLst>
              <a:ext uri="{FF2B5EF4-FFF2-40B4-BE49-F238E27FC236}">
                <a16:creationId xmlns:a16="http://schemas.microsoft.com/office/drawing/2014/main" id="{4960B11F-B16C-43BB-96F3-232ABB8F6248}"/>
              </a:ext>
            </a:extLst>
          </p:cNvPr>
          <p:cNvPicPr>
            <a:picLocks noChangeAspect="1"/>
          </p:cNvPicPr>
          <p:nvPr/>
        </p:nvPicPr>
        <p:blipFill>
          <a:blip r:embed="rId4"/>
          <a:stretch>
            <a:fillRect/>
          </a:stretch>
        </p:blipFill>
        <p:spPr>
          <a:xfrm>
            <a:off x="419944" y="3310512"/>
            <a:ext cx="5986813" cy="3357833"/>
          </a:xfrm>
          <a:prstGeom prst="rect">
            <a:avLst/>
          </a:prstGeom>
        </p:spPr>
      </p:pic>
      <p:sp>
        <p:nvSpPr>
          <p:cNvPr id="3" name="文本框 2">
            <a:extLst>
              <a:ext uri="{FF2B5EF4-FFF2-40B4-BE49-F238E27FC236}">
                <a16:creationId xmlns:a16="http://schemas.microsoft.com/office/drawing/2014/main" id="{A31A762B-6A8E-7447-AE40-B27542772EC0}"/>
              </a:ext>
            </a:extLst>
          </p:cNvPr>
          <p:cNvSpPr txBox="1"/>
          <p:nvPr/>
        </p:nvSpPr>
        <p:spPr>
          <a:xfrm>
            <a:off x="4748979" y="118559"/>
            <a:ext cx="1976285" cy="646331"/>
          </a:xfrm>
          <a:prstGeom prst="rect">
            <a:avLst/>
          </a:prstGeom>
          <a:noFill/>
        </p:spPr>
        <p:txBody>
          <a:bodyPr wrap="square" rtlCol="0">
            <a:spAutoFit/>
          </a:bodyPr>
          <a:lstStyle/>
          <a:p>
            <a:r>
              <a:rPr kumimoji="1" lang="en-US" altLang="zh-CN" sz="3600" dirty="0">
                <a:cs typeface="Times New Roman" panose="02020603050405020304" pitchFamily="18" charset="0"/>
              </a:rPr>
              <a:t>CONTEXT</a:t>
            </a:r>
            <a:endParaRPr kumimoji="1" lang="zh-CN" altLang="en-US" sz="4000" dirty="0">
              <a:cs typeface="Times New Roman" panose="02020603050405020304" pitchFamily="18" charset="0"/>
            </a:endParaRPr>
          </a:p>
        </p:txBody>
      </p:sp>
      <p:sp>
        <p:nvSpPr>
          <p:cNvPr id="7" name="ZoneTexte 11">
            <a:extLst>
              <a:ext uri="{FF2B5EF4-FFF2-40B4-BE49-F238E27FC236}">
                <a16:creationId xmlns:a16="http://schemas.microsoft.com/office/drawing/2014/main" id="{F0C9E0DB-624C-DC4E-92B2-250E76F383FE}"/>
              </a:ext>
            </a:extLst>
          </p:cNvPr>
          <p:cNvSpPr txBox="1"/>
          <p:nvPr/>
        </p:nvSpPr>
        <p:spPr>
          <a:xfrm>
            <a:off x="6616897" y="3591671"/>
            <a:ext cx="5181600" cy="2862322"/>
          </a:xfrm>
          <a:prstGeom prst="rect">
            <a:avLst/>
          </a:prstGeom>
          <a:noFill/>
        </p:spPr>
        <p:txBody>
          <a:bodyPr wrap="square" rtlCol="0">
            <a:spAutoFit/>
          </a:bodyPr>
          <a:lstStyle/>
          <a:p>
            <a:pPr marL="342900" indent="-342900">
              <a:lnSpc>
                <a:spcPct val="150000"/>
              </a:lnSpc>
              <a:buAutoNum type="arabicPeriod"/>
            </a:pPr>
            <a:r>
              <a:rPr lang="en-US" sz="2000" b="1" dirty="0">
                <a:solidFill>
                  <a:srgbClr val="FF6600"/>
                </a:solidFill>
                <a:cs typeface="Times New Roman" panose="02020603050405020304" pitchFamily="18" charset="0"/>
              </a:rPr>
              <a:t>Injection-related backgrounds at </a:t>
            </a:r>
            <a:r>
              <a:rPr lang="en-US" sz="2000" b="1" dirty="0" err="1">
                <a:solidFill>
                  <a:srgbClr val="FF6600"/>
                </a:solidFill>
                <a:cs typeface="Times New Roman" panose="02020603050405020304" pitchFamily="18" charset="0"/>
              </a:rPr>
              <a:t>SuperKEKB</a:t>
            </a:r>
            <a:endParaRPr lang="en-US" sz="2000" b="1" dirty="0">
              <a:solidFill>
                <a:srgbClr val="FF6600"/>
              </a:solidFill>
              <a:cs typeface="Times New Roman" panose="02020603050405020304" pitchFamily="18" charset="0"/>
            </a:endParaRPr>
          </a:p>
          <a:p>
            <a:pPr marL="342900" indent="-342900">
              <a:lnSpc>
                <a:spcPct val="150000"/>
              </a:lnSpc>
              <a:buAutoNum type="arabicPeriod"/>
            </a:pPr>
            <a:r>
              <a:rPr lang="fi-FI" sz="2000" b="1" dirty="0">
                <a:solidFill>
                  <a:srgbClr val="0000FF"/>
                </a:solidFill>
                <a:cs typeface="Times New Roman" panose="02020603050405020304" pitchFamily="18" charset="0"/>
              </a:rPr>
              <a:t>Fast luminosity monitor at SuperKEKB (LumiBelle2) </a:t>
            </a:r>
            <a:endParaRPr lang="en-US" sz="2000" b="1" dirty="0">
              <a:solidFill>
                <a:srgbClr val="0000FF"/>
              </a:solidFill>
              <a:cs typeface="Times New Roman" panose="02020603050405020304" pitchFamily="18" charset="0"/>
            </a:endParaRPr>
          </a:p>
          <a:p>
            <a:pPr marL="342900" indent="-342900">
              <a:lnSpc>
                <a:spcPct val="150000"/>
              </a:lnSpc>
              <a:buAutoNum type="arabicPeriod"/>
            </a:pPr>
            <a:r>
              <a:rPr lang="en-US" sz="2000" b="1" dirty="0">
                <a:solidFill>
                  <a:schemeClr val="accent6">
                    <a:lumMod val="75000"/>
                  </a:schemeClr>
                </a:solidFill>
                <a:cs typeface="Times New Roman" panose="02020603050405020304" pitchFamily="18" charset="0"/>
              </a:rPr>
              <a:t>IP luminosity feedback and preliminary design considerations for luminosity monitoring at CEPC</a:t>
            </a:r>
          </a:p>
        </p:txBody>
      </p:sp>
      <p:sp>
        <p:nvSpPr>
          <p:cNvPr id="5" name="ZoneTexte 11">
            <a:extLst>
              <a:ext uri="{FF2B5EF4-FFF2-40B4-BE49-F238E27FC236}">
                <a16:creationId xmlns:a16="http://schemas.microsoft.com/office/drawing/2014/main" id="{F0C9E0DB-624C-DC4E-92B2-250E76F383FE}"/>
              </a:ext>
            </a:extLst>
          </p:cNvPr>
          <p:cNvSpPr txBox="1"/>
          <p:nvPr/>
        </p:nvSpPr>
        <p:spPr>
          <a:xfrm>
            <a:off x="942120" y="887124"/>
            <a:ext cx="10524067" cy="1754326"/>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dirty="0" err="1">
                <a:cs typeface="Times New Roman" panose="02020603050405020304" pitchFamily="18" charset="0"/>
              </a:rPr>
              <a:t>IJCLab</a:t>
            </a:r>
            <a:r>
              <a:rPr lang="en-US" dirty="0">
                <a:cs typeface="Times New Roman" panose="02020603050405020304" pitchFamily="18" charset="0"/>
              </a:rPr>
              <a:t>/LAL and IHEP collaborate in FCPPL </a:t>
            </a:r>
            <a:r>
              <a:rPr lang="en-US" b="1" dirty="0">
                <a:solidFill>
                  <a:srgbClr val="0000FF"/>
                </a:solidFill>
                <a:cs typeface="Times New Roman" panose="02020603050405020304" pitchFamily="18" charset="0"/>
              </a:rPr>
              <a:t>since 2007 </a:t>
            </a:r>
            <a:r>
              <a:rPr lang="en-US" dirty="0">
                <a:cs typeface="Times New Roman" panose="02020603050405020304" pitchFamily="18" charset="0"/>
              </a:rPr>
              <a:t>on ILC, ATF2 and </a:t>
            </a:r>
            <a:r>
              <a:rPr lang="en-US" dirty="0" err="1">
                <a:cs typeface="Times New Roman" panose="02020603050405020304" pitchFamily="18" charset="0"/>
              </a:rPr>
              <a:t>SuperKEKB</a:t>
            </a:r>
            <a:endParaRPr lang="en-US" dirty="0">
              <a:cs typeface="Times New Roman" panose="02020603050405020304" pitchFamily="18" charset="0"/>
            </a:endParaRPr>
          </a:p>
          <a:p>
            <a:pPr marL="342900" indent="-342900">
              <a:lnSpc>
                <a:spcPct val="150000"/>
              </a:lnSpc>
              <a:buFont typeface="Arial" panose="020B0604020202020204" pitchFamily="34" charset="0"/>
              <a:buChar char="•"/>
            </a:pPr>
            <a:r>
              <a:rPr lang="en-US" dirty="0">
                <a:cs typeface="Times New Roman" panose="02020603050405020304" pitchFamily="18" charset="0"/>
              </a:rPr>
              <a:t>PhDs of </a:t>
            </a:r>
            <a:r>
              <a:rPr lang="en-US" b="1" dirty="0" err="1">
                <a:solidFill>
                  <a:srgbClr val="C00000"/>
                </a:solidFill>
                <a:cs typeface="Times New Roman" panose="02020603050405020304" pitchFamily="18" charset="0"/>
              </a:rPr>
              <a:t>Sha</a:t>
            </a:r>
            <a:r>
              <a:rPr lang="en-US" b="1" dirty="0">
                <a:solidFill>
                  <a:srgbClr val="C00000"/>
                </a:solidFill>
                <a:cs typeface="Times New Roman" panose="02020603050405020304" pitchFamily="18" charset="0"/>
              </a:rPr>
              <a:t> Bai </a:t>
            </a:r>
            <a:r>
              <a:rPr lang="en-US" dirty="0">
                <a:cs typeface="Times New Roman" panose="02020603050405020304" pitchFamily="18" charset="0"/>
              </a:rPr>
              <a:t>(2010), </a:t>
            </a:r>
            <a:r>
              <a:rPr lang="en-US" b="1" dirty="0">
                <a:solidFill>
                  <a:srgbClr val="C00000"/>
                </a:solidFill>
                <a:cs typeface="Times New Roman" panose="02020603050405020304" pitchFamily="18" charset="0"/>
              </a:rPr>
              <a:t>Shan Liu </a:t>
            </a:r>
            <a:r>
              <a:rPr lang="en-US" dirty="0">
                <a:cs typeface="Times New Roman" panose="02020603050405020304" pitchFamily="18" charset="0"/>
              </a:rPr>
              <a:t>(2015), </a:t>
            </a:r>
            <a:r>
              <a:rPr lang="en-US" b="1" dirty="0" err="1">
                <a:solidFill>
                  <a:srgbClr val="C00000"/>
                </a:solidFill>
                <a:cs typeface="Times New Roman" panose="02020603050405020304" pitchFamily="18" charset="0"/>
              </a:rPr>
              <a:t>Renjun</a:t>
            </a:r>
            <a:r>
              <a:rPr lang="en-US" b="1" dirty="0">
                <a:solidFill>
                  <a:srgbClr val="C00000"/>
                </a:solidFill>
                <a:cs typeface="Times New Roman" panose="02020603050405020304" pitchFamily="18" charset="0"/>
              </a:rPr>
              <a:t> Yang </a:t>
            </a:r>
            <a:r>
              <a:rPr lang="en-US" dirty="0">
                <a:cs typeface="Times New Roman" panose="02020603050405020304" pitchFamily="18" charset="0"/>
              </a:rPr>
              <a:t>(2018), </a:t>
            </a:r>
            <a:r>
              <a:rPr lang="en-US" b="1" dirty="0" err="1">
                <a:solidFill>
                  <a:srgbClr val="C00000"/>
                </a:solidFill>
                <a:cs typeface="Times New Roman" panose="02020603050405020304" pitchFamily="18" charset="0"/>
              </a:rPr>
              <a:t>Chengguo</a:t>
            </a:r>
            <a:r>
              <a:rPr lang="en-US" b="1" dirty="0">
                <a:solidFill>
                  <a:srgbClr val="C00000"/>
                </a:solidFill>
                <a:cs typeface="Times New Roman" panose="02020603050405020304" pitchFamily="18" charset="0"/>
              </a:rPr>
              <a:t> Pang </a:t>
            </a:r>
            <a:r>
              <a:rPr lang="en-US" dirty="0">
                <a:cs typeface="Times New Roman" panose="02020603050405020304" pitchFamily="18" charset="0"/>
              </a:rPr>
              <a:t>(2019)</a:t>
            </a:r>
          </a:p>
          <a:p>
            <a:pPr marL="342900" indent="-342900">
              <a:lnSpc>
                <a:spcPct val="150000"/>
              </a:lnSpc>
              <a:buFont typeface="Arial" panose="020B0604020202020204" pitchFamily="34" charset="0"/>
              <a:buChar char="•"/>
            </a:pPr>
            <a:r>
              <a:rPr lang="en-US" dirty="0">
                <a:cs typeface="Times New Roman" panose="02020603050405020304" pitchFamily="18" charset="0"/>
              </a:rPr>
              <a:t>Many joint papers with Prof</a:t>
            </a:r>
            <a:r>
              <a:rPr lang="en-US" dirty="0">
                <a:solidFill>
                  <a:srgbClr val="7030A0"/>
                </a:solidFill>
                <a:cs typeface="Times New Roman" panose="02020603050405020304" pitchFamily="18" charset="0"/>
              </a:rPr>
              <a:t>. </a:t>
            </a:r>
            <a:r>
              <a:rPr lang="en-US" b="1" dirty="0" err="1">
                <a:solidFill>
                  <a:srgbClr val="7030A0"/>
                </a:solidFill>
                <a:cs typeface="Times New Roman" panose="02020603050405020304" pitchFamily="18" charset="0"/>
              </a:rPr>
              <a:t>Jie</a:t>
            </a:r>
            <a:r>
              <a:rPr lang="en-US" b="1" dirty="0">
                <a:solidFill>
                  <a:srgbClr val="7030A0"/>
                </a:solidFill>
                <a:cs typeface="Times New Roman" panose="02020603050405020304" pitchFamily="18" charset="0"/>
              </a:rPr>
              <a:t> Gao </a:t>
            </a:r>
            <a:r>
              <a:rPr lang="en-US" dirty="0">
                <a:cs typeface="Times New Roman" panose="02020603050405020304" pitchFamily="18" charset="0"/>
              </a:rPr>
              <a:t>and his group, especially </a:t>
            </a:r>
            <a:r>
              <a:rPr lang="en-US" b="1" dirty="0">
                <a:solidFill>
                  <a:srgbClr val="7030A0"/>
                </a:solidFill>
                <a:cs typeface="Times New Roman" panose="02020603050405020304" pitchFamily="18" charset="0"/>
              </a:rPr>
              <a:t>Dou Wang </a:t>
            </a:r>
            <a:r>
              <a:rPr lang="en-US" dirty="0">
                <a:cs typeface="Times New Roman" panose="02020603050405020304" pitchFamily="18" charset="0"/>
              </a:rPr>
              <a:t>and </a:t>
            </a:r>
            <a:r>
              <a:rPr lang="en-US" b="1" dirty="0" err="1">
                <a:solidFill>
                  <a:srgbClr val="7030A0"/>
                </a:solidFill>
                <a:cs typeface="Times New Roman" panose="02020603050405020304" pitchFamily="18" charset="0"/>
              </a:rPr>
              <a:t>Yiwei</a:t>
            </a:r>
            <a:r>
              <a:rPr lang="en-US" b="1" dirty="0">
                <a:solidFill>
                  <a:srgbClr val="7030A0"/>
                </a:solidFill>
                <a:cs typeface="Times New Roman" panose="02020603050405020304" pitchFamily="18" charset="0"/>
              </a:rPr>
              <a:t> Wang</a:t>
            </a:r>
          </a:p>
          <a:p>
            <a:pPr marL="342900" indent="-342900">
              <a:lnSpc>
                <a:spcPct val="150000"/>
              </a:lnSpc>
              <a:buFont typeface="Arial" panose="020B0604020202020204" pitchFamily="34" charset="0"/>
              <a:buChar char="•"/>
            </a:pPr>
            <a:r>
              <a:rPr lang="en-US" b="1" dirty="0" err="1">
                <a:solidFill>
                  <a:srgbClr val="FF6600"/>
                </a:solidFill>
                <a:cs typeface="Times New Roman" panose="02020603050405020304" pitchFamily="18" charset="0"/>
              </a:rPr>
              <a:t>SuperKEKB</a:t>
            </a:r>
            <a:r>
              <a:rPr lang="en-US" b="1" dirty="0">
                <a:solidFill>
                  <a:srgbClr val="FF6600"/>
                </a:solidFill>
                <a:cs typeface="Times New Roman" panose="02020603050405020304" pitchFamily="18" charset="0"/>
              </a:rPr>
              <a:t> experience </a:t>
            </a:r>
            <a:r>
              <a:rPr lang="en-US" dirty="0">
                <a:cs typeface="Times New Roman" panose="02020603050405020304" pitchFamily="18" charset="0"/>
                <a:sym typeface="Wingdings" panose="05000000000000000000" pitchFamily="2" charset="2"/>
              </a:rPr>
              <a:t> test / validate concepts and techniques for </a:t>
            </a:r>
            <a:r>
              <a:rPr lang="en-US" b="1" dirty="0">
                <a:solidFill>
                  <a:srgbClr val="FF6600"/>
                </a:solidFill>
                <a:cs typeface="Times New Roman" panose="02020603050405020304" pitchFamily="18" charset="0"/>
                <a:sym typeface="Wingdings" panose="05000000000000000000" pitchFamily="2" charset="2"/>
              </a:rPr>
              <a:t>future CEPC / </a:t>
            </a:r>
            <a:r>
              <a:rPr lang="en-US" b="1" dirty="0" err="1">
                <a:solidFill>
                  <a:srgbClr val="FF6600"/>
                </a:solidFill>
                <a:cs typeface="Times New Roman" panose="02020603050405020304" pitchFamily="18" charset="0"/>
                <a:sym typeface="Wingdings" panose="05000000000000000000" pitchFamily="2" charset="2"/>
              </a:rPr>
              <a:t>FCCee</a:t>
            </a:r>
            <a:endParaRPr lang="en-US" b="1" dirty="0">
              <a:solidFill>
                <a:srgbClr val="FF6600"/>
              </a:solidFill>
              <a:cs typeface="Times New Roman" panose="02020603050405020304" pitchFamily="18" charset="0"/>
            </a:endParaRPr>
          </a:p>
        </p:txBody>
      </p:sp>
      <p:sp>
        <p:nvSpPr>
          <p:cNvPr id="9" name="Rectangle à coins arrondis 8"/>
          <p:cNvSpPr/>
          <p:nvPr/>
        </p:nvSpPr>
        <p:spPr>
          <a:xfrm>
            <a:off x="562177" y="5078413"/>
            <a:ext cx="2763520" cy="198012"/>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9">
            <a:extLst>
              <a:ext uri="{FF2B5EF4-FFF2-40B4-BE49-F238E27FC236}">
                <a16:creationId xmlns:a16="http://schemas.microsoft.com/office/drawing/2014/main" id="{C0B59FB8-7160-4596-9588-89B23215FC76}"/>
              </a:ext>
            </a:extLst>
          </p:cNvPr>
          <p:cNvSpPr txBox="1"/>
          <p:nvPr/>
        </p:nvSpPr>
        <p:spPr>
          <a:xfrm>
            <a:off x="11692128" y="6430953"/>
            <a:ext cx="499872" cy="307777"/>
          </a:xfrm>
          <a:prstGeom prst="rect">
            <a:avLst/>
          </a:prstGeom>
          <a:noFill/>
        </p:spPr>
        <p:txBody>
          <a:bodyPr wrap="square" rtlCol="0">
            <a:spAutoFit/>
          </a:bodyPr>
          <a:lstStyle/>
          <a:p>
            <a:r>
              <a:rPr lang="en-US" sz="1400" b="1" dirty="0"/>
              <a:t>2</a:t>
            </a:r>
            <a:endParaRPr lang="en-CN" sz="1400" b="1" dirty="0"/>
          </a:p>
        </p:txBody>
      </p:sp>
    </p:spTree>
    <p:custDataLst>
      <p:tags r:id="rId1"/>
    </p:custDataLst>
    <p:extLst>
      <p:ext uri="{BB962C8B-B14F-4D97-AF65-F5344CB8AC3E}">
        <p14:creationId xmlns:p14="http://schemas.microsoft.com/office/powerpoint/2010/main" val="522924012"/>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D47D6B-53F9-1EF7-3B83-EEA7B6EA2343}"/>
              </a:ext>
            </a:extLst>
          </p:cNvPr>
          <p:cNvSpPr>
            <a:spLocks noGrp="1"/>
          </p:cNvSpPr>
          <p:nvPr>
            <p:ph idx="1"/>
          </p:nvPr>
        </p:nvSpPr>
        <p:spPr>
          <a:xfrm>
            <a:off x="61241" y="2363509"/>
            <a:ext cx="4282626" cy="2368596"/>
          </a:xfrm>
        </p:spPr>
        <p:txBody>
          <a:bodyPr>
            <a:normAutofit/>
          </a:bodyPr>
          <a:lstStyle/>
          <a:p>
            <a:endParaRPr lang="en-US" dirty="0"/>
          </a:p>
          <a:p>
            <a:r>
              <a:rPr lang="en-US" sz="2000" dirty="0">
                <a:sym typeface="Wingdings" panose="05000000000000000000" pitchFamily="2" charset="2"/>
              </a:rPr>
              <a:t>A</a:t>
            </a:r>
            <a:r>
              <a:rPr lang="en-US" sz="2000" dirty="0"/>
              <a:t>void</a:t>
            </a:r>
            <a:r>
              <a:rPr lang="zh-CN" altLang="fr-FR" sz="2000" dirty="0"/>
              <a:t> </a:t>
            </a:r>
            <a:r>
              <a:rPr lang="en-US" altLang="zh-CN" sz="2000" dirty="0"/>
              <a:t>increasing the</a:t>
            </a:r>
            <a:r>
              <a:rPr lang="zh-CN" altLang="en-US" sz="2000" dirty="0"/>
              <a:t> </a:t>
            </a:r>
            <a:r>
              <a:rPr lang="en-US" altLang="zh-CN" sz="2000" dirty="0"/>
              <a:t>capacitance</a:t>
            </a:r>
          </a:p>
          <a:p>
            <a:pPr marL="0" indent="0">
              <a:buNone/>
            </a:pPr>
            <a:endParaRPr lang="en-US" altLang="zh-CN" sz="2000" dirty="0"/>
          </a:p>
          <a:p>
            <a:pPr marL="0" indent="0">
              <a:buNone/>
            </a:pPr>
            <a:r>
              <a:rPr lang="en-US" sz="2000" dirty="0">
                <a:sym typeface="Wingdings" panose="05000000000000000000" pitchFamily="2" charset="2"/>
              </a:rPr>
              <a:t>     new wire bonding scheme</a:t>
            </a:r>
            <a:endParaRPr lang="en-US" sz="2000" dirty="0"/>
          </a:p>
          <a:p>
            <a:pPr marL="457200" lvl="1" indent="0">
              <a:buNone/>
            </a:pPr>
            <a:endParaRPr lang="en-CN" dirty="0"/>
          </a:p>
        </p:txBody>
      </p:sp>
      <p:sp>
        <p:nvSpPr>
          <p:cNvPr id="3" name="Title 2">
            <a:extLst>
              <a:ext uri="{FF2B5EF4-FFF2-40B4-BE49-F238E27FC236}">
                <a16:creationId xmlns:a16="http://schemas.microsoft.com/office/drawing/2014/main" id="{8947E4E7-9F4F-00F7-A759-30ED482BC932}"/>
              </a:ext>
            </a:extLst>
          </p:cNvPr>
          <p:cNvSpPr>
            <a:spLocks noGrp="1"/>
          </p:cNvSpPr>
          <p:nvPr>
            <p:ph type="title"/>
          </p:nvPr>
        </p:nvSpPr>
        <p:spPr>
          <a:xfrm>
            <a:off x="748391" y="225468"/>
            <a:ext cx="10766013" cy="861417"/>
          </a:xfrm>
        </p:spPr>
        <p:txBody>
          <a:bodyPr>
            <a:noAutofit/>
          </a:bodyPr>
          <a:lstStyle/>
          <a:p>
            <a:pPr algn="ctr"/>
            <a:r>
              <a:rPr lang="en-CN" sz="3200" b="1" dirty="0">
                <a:solidFill>
                  <a:srgbClr val="002060"/>
                </a:solidFill>
                <a:latin typeface="Calibri" panose="020F0502020204030204" pitchFamily="34" charset="0"/>
                <a:ea typeface="+mn-ea"/>
                <a:cs typeface="Calibri" panose="020F0502020204030204" pitchFamily="34" charset="0"/>
              </a:rPr>
              <a:t>Wire bonding </a:t>
            </a:r>
            <a:r>
              <a:rPr lang="en-US" sz="3200" b="1" dirty="0">
                <a:solidFill>
                  <a:srgbClr val="002060"/>
                </a:solidFill>
                <a:latin typeface="Calibri" panose="020F0502020204030204" pitchFamily="34" charset="0"/>
                <a:ea typeface="+mn-ea"/>
                <a:cs typeface="Calibri" panose="020F0502020204030204" pitchFamily="34" charset="0"/>
              </a:rPr>
              <a:t>scheme for combining up to 25 LGAD sensors to same readout channel</a:t>
            </a:r>
            <a:endParaRPr lang="en-CN" sz="3200" b="1" dirty="0">
              <a:solidFill>
                <a:srgbClr val="002060"/>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212D7504-E993-0CC0-7D5D-2DE2FA72C74F}"/>
              </a:ext>
            </a:extLst>
          </p:cNvPr>
          <p:cNvPicPr>
            <a:picLocks noChangeAspect="1"/>
          </p:cNvPicPr>
          <p:nvPr/>
        </p:nvPicPr>
        <p:blipFill>
          <a:blip r:embed="rId2"/>
          <a:stretch>
            <a:fillRect/>
          </a:stretch>
        </p:blipFill>
        <p:spPr>
          <a:xfrm>
            <a:off x="4439816" y="1484784"/>
            <a:ext cx="7484368" cy="5035145"/>
          </a:xfrm>
          <a:prstGeom prst="rect">
            <a:avLst/>
          </a:prstGeom>
        </p:spPr>
      </p:pic>
      <p:sp>
        <p:nvSpPr>
          <p:cNvPr id="7" name="Rectangle 6">
            <a:extLst>
              <a:ext uri="{FF2B5EF4-FFF2-40B4-BE49-F238E27FC236}">
                <a16:creationId xmlns:a16="http://schemas.microsoft.com/office/drawing/2014/main" id="{9F5D2638-24C6-54FC-381F-5804BBD3B5AB}"/>
              </a:ext>
            </a:extLst>
          </p:cNvPr>
          <p:cNvSpPr/>
          <p:nvPr/>
        </p:nvSpPr>
        <p:spPr>
          <a:xfrm>
            <a:off x="5087888" y="2921653"/>
            <a:ext cx="1324573" cy="1299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8" name="矩形 11">
            <a:extLst>
              <a:ext uri="{FF2B5EF4-FFF2-40B4-BE49-F238E27FC236}">
                <a16:creationId xmlns:a16="http://schemas.microsoft.com/office/drawing/2014/main" id="{7D937C6F-9E3A-B2E7-16DA-972731BE3EDF}"/>
              </a:ext>
            </a:extLst>
          </p:cNvPr>
          <p:cNvSpPr/>
          <p:nvPr/>
        </p:nvSpPr>
        <p:spPr>
          <a:xfrm>
            <a:off x="5124224" y="2962135"/>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9" name="矩形 11">
            <a:extLst>
              <a:ext uri="{FF2B5EF4-FFF2-40B4-BE49-F238E27FC236}">
                <a16:creationId xmlns:a16="http://schemas.microsoft.com/office/drawing/2014/main" id="{6B0B91A0-4580-9290-D4DD-9469121CBCA8}"/>
              </a:ext>
            </a:extLst>
          </p:cNvPr>
          <p:cNvSpPr/>
          <p:nvPr/>
        </p:nvSpPr>
        <p:spPr>
          <a:xfrm>
            <a:off x="5391378" y="2962135"/>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0" name="矩形 11">
            <a:extLst>
              <a:ext uri="{FF2B5EF4-FFF2-40B4-BE49-F238E27FC236}">
                <a16:creationId xmlns:a16="http://schemas.microsoft.com/office/drawing/2014/main" id="{154C774E-B9C4-C120-30D4-B5B793BED95F}"/>
              </a:ext>
            </a:extLst>
          </p:cNvPr>
          <p:cNvSpPr/>
          <p:nvPr/>
        </p:nvSpPr>
        <p:spPr>
          <a:xfrm>
            <a:off x="5916707" y="2958934"/>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 name="矩形 11">
            <a:extLst>
              <a:ext uri="{FF2B5EF4-FFF2-40B4-BE49-F238E27FC236}">
                <a16:creationId xmlns:a16="http://schemas.microsoft.com/office/drawing/2014/main" id="{D88D5A11-FE7B-5B4B-5DA8-A4A87A81D326}"/>
              </a:ext>
            </a:extLst>
          </p:cNvPr>
          <p:cNvSpPr/>
          <p:nvPr/>
        </p:nvSpPr>
        <p:spPr>
          <a:xfrm>
            <a:off x="5658532" y="2957926"/>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C9ED83E-E991-7137-415F-E5DE9745E9E2}"/>
              </a:ext>
            </a:extLst>
          </p:cNvPr>
          <p:cNvSpPr/>
          <p:nvPr/>
        </p:nvSpPr>
        <p:spPr>
          <a:xfrm>
            <a:off x="6183861" y="2962135"/>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3" name="矩形 11">
            <a:extLst>
              <a:ext uri="{FF2B5EF4-FFF2-40B4-BE49-F238E27FC236}">
                <a16:creationId xmlns:a16="http://schemas.microsoft.com/office/drawing/2014/main" id="{5202AF4A-C177-3A92-194B-B6FBCCE0EC9D}"/>
              </a:ext>
            </a:extLst>
          </p:cNvPr>
          <p:cNvSpPr/>
          <p:nvPr/>
        </p:nvSpPr>
        <p:spPr>
          <a:xfrm>
            <a:off x="5124224" y="3198131"/>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4" name="矩形 11">
            <a:extLst>
              <a:ext uri="{FF2B5EF4-FFF2-40B4-BE49-F238E27FC236}">
                <a16:creationId xmlns:a16="http://schemas.microsoft.com/office/drawing/2014/main" id="{D646A59E-3633-BE84-F978-67A333C07A99}"/>
              </a:ext>
            </a:extLst>
          </p:cNvPr>
          <p:cNvSpPr/>
          <p:nvPr/>
        </p:nvSpPr>
        <p:spPr>
          <a:xfrm>
            <a:off x="5391378" y="3198131"/>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5" name="矩形 11">
            <a:extLst>
              <a:ext uri="{FF2B5EF4-FFF2-40B4-BE49-F238E27FC236}">
                <a16:creationId xmlns:a16="http://schemas.microsoft.com/office/drawing/2014/main" id="{57DC5893-FE88-6A0B-2FD7-B2DAF675E343}"/>
              </a:ext>
            </a:extLst>
          </p:cNvPr>
          <p:cNvSpPr/>
          <p:nvPr/>
        </p:nvSpPr>
        <p:spPr>
          <a:xfrm>
            <a:off x="5916707" y="3194930"/>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6" name="矩形 11">
            <a:extLst>
              <a:ext uri="{FF2B5EF4-FFF2-40B4-BE49-F238E27FC236}">
                <a16:creationId xmlns:a16="http://schemas.microsoft.com/office/drawing/2014/main" id="{30BB47E5-FD43-5467-7403-AC71EB0A7418}"/>
              </a:ext>
            </a:extLst>
          </p:cNvPr>
          <p:cNvSpPr/>
          <p:nvPr/>
        </p:nvSpPr>
        <p:spPr>
          <a:xfrm>
            <a:off x="5658532" y="3193922"/>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7" name="矩形 11">
            <a:extLst>
              <a:ext uri="{FF2B5EF4-FFF2-40B4-BE49-F238E27FC236}">
                <a16:creationId xmlns:a16="http://schemas.microsoft.com/office/drawing/2014/main" id="{2F6115B7-A827-7700-4A03-EAC216518F3B}"/>
              </a:ext>
            </a:extLst>
          </p:cNvPr>
          <p:cNvSpPr/>
          <p:nvPr/>
        </p:nvSpPr>
        <p:spPr>
          <a:xfrm>
            <a:off x="6183861" y="3198131"/>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8" name="矩形 11">
            <a:extLst>
              <a:ext uri="{FF2B5EF4-FFF2-40B4-BE49-F238E27FC236}">
                <a16:creationId xmlns:a16="http://schemas.microsoft.com/office/drawing/2014/main" id="{F57DCEA3-FAA7-450F-C693-3CD66BC737E3}"/>
              </a:ext>
            </a:extLst>
          </p:cNvPr>
          <p:cNvSpPr/>
          <p:nvPr/>
        </p:nvSpPr>
        <p:spPr>
          <a:xfrm>
            <a:off x="5124224" y="3445406"/>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9" name="矩形 11">
            <a:extLst>
              <a:ext uri="{FF2B5EF4-FFF2-40B4-BE49-F238E27FC236}">
                <a16:creationId xmlns:a16="http://schemas.microsoft.com/office/drawing/2014/main" id="{9FE6A3C2-1CA7-6AC6-D023-AC1FDB977486}"/>
              </a:ext>
            </a:extLst>
          </p:cNvPr>
          <p:cNvSpPr/>
          <p:nvPr/>
        </p:nvSpPr>
        <p:spPr>
          <a:xfrm>
            <a:off x="5391378" y="3445406"/>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0" name="矩形 11">
            <a:extLst>
              <a:ext uri="{FF2B5EF4-FFF2-40B4-BE49-F238E27FC236}">
                <a16:creationId xmlns:a16="http://schemas.microsoft.com/office/drawing/2014/main" id="{80CC24EE-1F46-DF64-753B-569AA0A37890}"/>
              </a:ext>
            </a:extLst>
          </p:cNvPr>
          <p:cNvSpPr/>
          <p:nvPr/>
        </p:nvSpPr>
        <p:spPr>
          <a:xfrm>
            <a:off x="5916707" y="3442205"/>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1" name="矩形 11">
            <a:extLst>
              <a:ext uri="{FF2B5EF4-FFF2-40B4-BE49-F238E27FC236}">
                <a16:creationId xmlns:a16="http://schemas.microsoft.com/office/drawing/2014/main" id="{F373B5A3-59F2-5553-75E1-9481F6F99B8D}"/>
              </a:ext>
            </a:extLst>
          </p:cNvPr>
          <p:cNvSpPr/>
          <p:nvPr/>
        </p:nvSpPr>
        <p:spPr>
          <a:xfrm>
            <a:off x="5658532" y="3441197"/>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2" name="矩形 11">
            <a:extLst>
              <a:ext uri="{FF2B5EF4-FFF2-40B4-BE49-F238E27FC236}">
                <a16:creationId xmlns:a16="http://schemas.microsoft.com/office/drawing/2014/main" id="{52AB137A-27CA-ACF6-9448-1813E95D6881}"/>
              </a:ext>
            </a:extLst>
          </p:cNvPr>
          <p:cNvSpPr/>
          <p:nvPr/>
        </p:nvSpPr>
        <p:spPr>
          <a:xfrm>
            <a:off x="6183861" y="3445406"/>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3" name="矩形 11">
            <a:extLst>
              <a:ext uri="{FF2B5EF4-FFF2-40B4-BE49-F238E27FC236}">
                <a16:creationId xmlns:a16="http://schemas.microsoft.com/office/drawing/2014/main" id="{3CCEFB58-9A5A-276B-8242-207A7FF01EC9}"/>
              </a:ext>
            </a:extLst>
          </p:cNvPr>
          <p:cNvSpPr/>
          <p:nvPr/>
        </p:nvSpPr>
        <p:spPr>
          <a:xfrm>
            <a:off x="5124224" y="369167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4" name="矩形 11">
            <a:extLst>
              <a:ext uri="{FF2B5EF4-FFF2-40B4-BE49-F238E27FC236}">
                <a16:creationId xmlns:a16="http://schemas.microsoft.com/office/drawing/2014/main" id="{33B7E0DC-1477-CE26-C145-8A8132B1AE8A}"/>
              </a:ext>
            </a:extLst>
          </p:cNvPr>
          <p:cNvSpPr/>
          <p:nvPr/>
        </p:nvSpPr>
        <p:spPr>
          <a:xfrm>
            <a:off x="5573530" y="3632500"/>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5" name="矩形 11">
            <a:extLst>
              <a:ext uri="{FF2B5EF4-FFF2-40B4-BE49-F238E27FC236}">
                <a16:creationId xmlns:a16="http://schemas.microsoft.com/office/drawing/2014/main" id="{5B3FA918-D878-D7D2-BF5C-14C305CEE825}"/>
              </a:ext>
            </a:extLst>
          </p:cNvPr>
          <p:cNvSpPr/>
          <p:nvPr/>
        </p:nvSpPr>
        <p:spPr>
          <a:xfrm>
            <a:off x="5916707" y="3688472"/>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6" name="矩形 11">
            <a:extLst>
              <a:ext uri="{FF2B5EF4-FFF2-40B4-BE49-F238E27FC236}">
                <a16:creationId xmlns:a16="http://schemas.microsoft.com/office/drawing/2014/main" id="{A56922C5-A559-51AC-6601-02E2AE639A25}"/>
              </a:ext>
            </a:extLst>
          </p:cNvPr>
          <p:cNvSpPr/>
          <p:nvPr/>
        </p:nvSpPr>
        <p:spPr>
          <a:xfrm>
            <a:off x="5658532" y="3687464"/>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7" name="矩形 11">
            <a:extLst>
              <a:ext uri="{FF2B5EF4-FFF2-40B4-BE49-F238E27FC236}">
                <a16:creationId xmlns:a16="http://schemas.microsoft.com/office/drawing/2014/main" id="{9DE84D6B-64C2-9138-0926-4C2FC22F6114}"/>
              </a:ext>
            </a:extLst>
          </p:cNvPr>
          <p:cNvSpPr/>
          <p:nvPr/>
        </p:nvSpPr>
        <p:spPr>
          <a:xfrm>
            <a:off x="6183861" y="369167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8" name="矩形 11">
            <a:extLst>
              <a:ext uri="{FF2B5EF4-FFF2-40B4-BE49-F238E27FC236}">
                <a16:creationId xmlns:a16="http://schemas.microsoft.com/office/drawing/2014/main" id="{1E4B0156-B24B-B0E0-1999-90F71689F26B}"/>
              </a:ext>
            </a:extLst>
          </p:cNvPr>
          <p:cNvSpPr/>
          <p:nvPr/>
        </p:nvSpPr>
        <p:spPr>
          <a:xfrm>
            <a:off x="5124224" y="392362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9" name="矩形 11">
            <a:extLst>
              <a:ext uri="{FF2B5EF4-FFF2-40B4-BE49-F238E27FC236}">
                <a16:creationId xmlns:a16="http://schemas.microsoft.com/office/drawing/2014/main" id="{A8D406EE-2339-AF0C-3F8C-6617FDDD621F}"/>
              </a:ext>
            </a:extLst>
          </p:cNvPr>
          <p:cNvSpPr/>
          <p:nvPr/>
        </p:nvSpPr>
        <p:spPr>
          <a:xfrm>
            <a:off x="5391378" y="392362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0" name="矩形 11">
            <a:extLst>
              <a:ext uri="{FF2B5EF4-FFF2-40B4-BE49-F238E27FC236}">
                <a16:creationId xmlns:a16="http://schemas.microsoft.com/office/drawing/2014/main" id="{0E6BFA2D-CF53-6718-EDC2-39E43705AC6A}"/>
              </a:ext>
            </a:extLst>
          </p:cNvPr>
          <p:cNvSpPr/>
          <p:nvPr/>
        </p:nvSpPr>
        <p:spPr>
          <a:xfrm>
            <a:off x="5916707" y="3920422"/>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1" name="矩形 11">
            <a:extLst>
              <a:ext uri="{FF2B5EF4-FFF2-40B4-BE49-F238E27FC236}">
                <a16:creationId xmlns:a16="http://schemas.microsoft.com/office/drawing/2014/main" id="{4AA0EF2C-DBD6-8789-45D0-8ED930D06572}"/>
              </a:ext>
            </a:extLst>
          </p:cNvPr>
          <p:cNvSpPr/>
          <p:nvPr/>
        </p:nvSpPr>
        <p:spPr>
          <a:xfrm>
            <a:off x="5658532" y="3919414"/>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32" name="矩形 11">
            <a:extLst>
              <a:ext uri="{FF2B5EF4-FFF2-40B4-BE49-F238E27FC236}">
                <a16:creationId xmlns:a16="http://schemas.microsoft.com/office/drawing/2014/main" id="{3F2047C3-5FA2-AE76-9622-BF892B3E9741}"/>
              </a:ext>
            </a:extLst>
          </p:cNvPr>
          <p:cNvSpPr/>
          <p:nvPr/>
        </p:nvSpPr>
        <p:spPr>
          <a:xfrm>
            <a:off x="6183861" y="392362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mc:Choice Requires="p14">
          <p:contentPart p14:bwMode="auto" r:id="rId3">
            <p14:nvContentPartPr>
              <p14:cNvPr id="67" name="Ink 66">
                <a:extLst>
                  <a:ext uri="{FF2B5EF4-FFF2-40B4-BE49-F238E27FC236}">
                    <a16:creationId xmlns:a16="http://schemas.microsoft.com/office/drawing/2014/main" id="{1B39B454-647F-2A9F-C37C-0E8FF35F3F0E}"/>
                  </a:ext>
                </a:extLst>
              </p14:cNvPr>
              <p14:cNvContentPartPr/>
              <p14:nvPr/>
            </p14:nvContentPartPr>
            <p14:xfrm>
              <a:off x="5237158" y="2787127"/>
              <a:ext cx="44640" cy="284040"/>
            </p14:xfrm>
          </p:contentPart>
        </mc:Choice>
        <mc:Fallback xmlns="">
          <p:pic>
            <p:nvPicPr>
              <p:cNvPr id="67" name="Ink 66">
                <a:extLst>
                  <a:ext uri="{FF2B5EF4-FFF2-40B4-BE49-F238E27FC236}">
                    <a16:creationId xmlns:a16="http://schemas.microsoft.com/office/drawing/2014/main" id="{1B39B454-647F-2A9F-C37C-0E8FF35F3F0E}"/>
                  </a:ext>
                </a:extLst>
              </p:cNvPr>
              <p:cNvPicPr/>
              <p:nvPr/>
            </p:nvPicPr>
            <p:blipFill>
              <a:blip r:embed="rId4"/>
              <a:stretch>
                <a:fillRect/>
              </a:stretch>
            </p:blipFill>
            <p:spPr>
              <a:xfrm>
                <a:off x="5228158" y="2778487"/>
                <a:ext cx="6228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8" name="Ink 67">
                <a:extLst>
                  <a:ext uri="{FF2B5EF4-FFF2-40B4-BE49-F238E27FC236}">
                    <a16:creationId xmlns:a16="http://schemas.microsoft.com/office/drawing/2014/main" id="{9A31CC18-0B21-610D-DC92-8DF9F5A589AE}"/>
                  </a:ext>
                </a:extLst>
              </p14:cNvPr>
              <p14:cNvContentPartPr/>
              <p14:nvPr/>
            </p14:nvContentPartPr>
            <p14:xfrm>
              <a:off x="5506438" y="2773807"/>
              <a:ext cx="60480" cy="270360"/>
            </p14:xfrm>
          </p:contentPart>
        </mc:Choice>
        <mc:Fallback xmlns="">
          <p:pic>
            <p:nvPicPr>
              <p:cNvPr id="68" name="Ink 67">
                <a:extLst>
                  <a:ext uri="{FF2B5EF4-FFF2-40B4-BE49-F238E27FC236}">
                    <a16:creationId xmlns:a16="http://schemas.microsoft.com/office/drawing/2014/main" id="{9A31CC18-0B21-610D-DC92-8DF9F5A589AE}"/>
                  </a:ext>
                </a:extLst>
              </p:cNvPr>
              <p:cNvPicPr/>
              <p:nvPr/>
            </p:nvPicPr>
            <p:blipFill>
              <a:blip r:embed="rId6"/>
              <a:stretch>
                <a:fillRect/>
              </a:stretch>
            </p:blipFill>
            <p:spPr>
              <a:xfrm>
                <a:off x="5497438" y="2764807"/>
                <a:ext cx="7812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9" name="Ink 68">
                <a:extLst>
                  <a:ext uri="{FF2B5EF4-FFF2-40B4-BE49-F238E27FC236}">
                    <a16:creationId xmlns:a16="http://schemas.microsoft.com/office/drawing/2014/main" id="{4939E19D-80B2-6669-3C2A-59161E243317}"/>
                  </a:ext>
                </a:extLst>
              </p14:cNvPr>
              <p14:cNvContentPartPr/>
              <p14:nvPr/>
            </p14:nvContentPartPr>
            <p14:xfrm>
              <a:off x="5777158" y="2781367"/>
              <a:ext cx="70560" cy="291240"/>
            </p14:xfrm>
          </p:contentPart>
        </mc:Choice>
        <mc:Fallback xmlns="">
          <p:pic>
            <p:nvPicPr>
              <p:cNvPr id="69" name="Ink 68">
                <a:extLst>
                  <a:ext uri="{FF2B5EF4-FFF2-40B4-BE49-F238E27FC236}">
                    <a16:creationId xmlns:a16="http://schemas.microsoft.com/office/drawing/2014/main" id="{4939E19D-80B2-6669-3C2A-59161E243317}"/>
                  </a:ext>
                </a:extLst>
              </p:cNvPr>
              <p:cNvPicPr/>
              <p:nvPr/>
            </p:nvPicPr>
            <p:blipFill>
              <a:blip r:embed="rId8"/>
              <a:stretch>
                <a:fillRect/>
              </a:stretch>
            </p:blipFill>
            <p:spPr>
              <a:xfrm>
                <a:off x="5768158" y="2772367"/>
                <a:ext cx="8820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0" name="Ink 69">
                <a:extLst>
                  <a:ext uri="{FF2B5EF4-FFF2-40B4-BE49-F238E27FC236}">
                    <a16:creationId xmlns:a16="http://schemas.microsoft.com/office/drawing/2014/main" id="{4A5731DE-5FEB-0419-2A46-C4695B4598CF}"/>
                  </a:ext>
                </a:extLst>
              </p14:cNvPr>
              <p14:cNvContentPartPr/>
              <p14:nvPr/>
            </p14:nvContentPartPr>
            <p14:xfrm>
              <a:off x="6043918" y="2777767"/>
              <a:ext cx="87480" cy="279720"/>
            </p14:xfrm>
          </p:contentPart>
        </mc:Choice>
        <mc:Fallback xmlns="">
          <p:pic>
            <p:nvPicPr>
              <p:cNvPr id="70" name="Ink 69">
                <a:extLst>
                  <a:ext uri="{FF2B5EF4-FFF2-40B4-BE49-F238E27FC236}">
                    <a16:creationId xmlns:a16="http://schemas.microsoft.com/office/drawing/2014/main" id="{4A5731DE-5FEB-0419-2A46-C4695B4598CF}"/>
                  </a:ext>
                </a:extLst>
              </p:cNvPr>
              <p:cNvPicPr/>
              <p:nvPr/>
            </p:nvPicPr>
            <p:blipFill>
              <a:blip r:embed="rId10"/>
              <a:stretch>
                <a:fillRect/>
              </a:stretch>
            </p:blipFill>
            <p:spPr>
              <a:xfrm>
                <a:off x="6035278" y="2768767"/>
                <a:ext cx="1051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1" name="Ink 70">
                <a:extLst>
                  <a:ext uri="{FF2B5EF4-FFF2-40B4-BE49-F238E27FC236}">
                    <a16:creationId xmlns:a16="http://schemas.microsoft.com/office/drawing/2014/main" id="{6939586F-E4AB-3816-8FAC-B3F903B69EEA}"/>
                  </a:ext>
                </a:extLst>
              </p14:cNvPr>
              <p14:cNvContentPartPr/>
              <p14:nvPr/>
            </p14:nvContentPartPr>
            <p14:xfrm>
              <a:off x="6286558" y="2799007"/>
              <a:ext cx="96120" cy="271440"/>
            </p14:xfrm>
          </p:contentPart>
        </mc:Choice>
        <mc:Fallback xmlns="">
          <p:pic>
            <p:nvPicPr>
              <p:cNvPr id="71" name="Ink 70">
                <a:extLst>
                  <a:ext uri="{FF2B5EF4-FFF2-40B4-BE49-F238E27FC236}">
                    <a16:creationId xmlns:a16="http://schemas.microsoft.com/office/drawing/2014/main" id="{6939586F-E4AB-3816-8FAC-B3F903B69EEA}"/>
                  </a:ext>
                </a:extLst>
              </p:cNvPr>
              <p:cNvPicPr/>
              <p:nvPr/>
            </p:nvPicPr>
            <p:blipFill>
              <a:blip r:embed="rId12"/>
              <a:stretch>
                <a:fillRect/>
              </a:stretch>
            </p:blipFill>
            <p:spPr>
              <a:xfrm>
                <a:off x="6277558" y="2790367"/>
                <a:ext cx="11376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2" name="Ink 71">
                <a:extLst>
                  <a:ext uri="{FF2B5EF4-FFF2-40B4-BE49-F238E27FC236}">
                    <a16:creationId xmlns:a16="http://schemas.microsoft.com/office/drawing/2014/main" id="{4A524752-C735-C18A-2B8E-BD24B9DEA64A}"/>
                  </a:ext>
                </a:extLst>
              </p14:cNvPr>
              <p14:cNvContentPartPr/>
              <p14:nvPr/>
            </p14:nvContentPartPr>
            <p14:xfrm>
              <a:off x="6349918" y="3547807"/>
              <a:ext cx="177120" cy="29160"/>
            </p14:xfrm>
          </p:contentPart>
        </mc:Choice>
        <mc:Fallback xmlns="">
          <p:pic>
            <p:nvPicPr>
              <p:cNvPr id="72" name="Ink 71">
                <a:extLst>
                  <a:ext uri="{FF2B5EF4-FFF2-40B4-BE49-F238E27FC236}">
                    <a16:creationId xmlns:a16="http://schemas.microsoft.com/office/drawing/2014/main" id="{4A524752-C735-C18A-2B8E-BD24B9DEA64A}"/>
                  </a:ext>
                </a:extLst>
              </p:cNvPr>
              <p:cNvPicPr/>
              <p:nvPr/>
            </p:nvPicPr>
            <p:blipFill>
              <a:blip r:embed="rId14"/>
              <a:stretch>
                <a:fillRect/>
              </a:stretch>
            </p:blipFill>
            <p:spPr>
              <a:xfrm>
                <a:off x="6340918" y="3539167"/>
                <a:ext cx="1947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3" name="Ink 72">
                <a:extLst>
                  <a:ext uri="{FF2B5EF4-FFF2-40B4-BE49-F238E27FC236}">
                    <a16:creationId xmlns:a16="http://schemas.microsoft.com/office/drawing/2014/main" id="{FBC98C10-BAF3-469E-1066-D298BED9A67E}"/>
                  </a:ext>
                </a:extLst>
              </p14:cNvPr>
              <p14:cNvContentPartPr/>
              <p14:nvPr/>
            </p14:nvContentPartPr>
            <p14:xfrm>
              <a:off x="6355678" y="3793327"/>
              <a:ext cx="161280" cy="10080"/>
            </p14:xfrm>
          </p:contentPart>
        </mc:Choice>
        <mc:Fallback xmlns="">
          <p:pic>
            <p:nvPicPr>
              <p:cNvPr id="73" name="Ink 72">
                <a:extLst>
                  <a:ext uri="{FF2B5EF4-FFF2-40B4-BE49-F238E27FC236}">
                    <a16:creationId xmlns:a16="http://schemas.microsoft.com/office/drawing/2014/main" id="{FBC98C10-BAF3-469E-1066-D298BED9A67E}"/>
                  </a:ext>
                </a:extLst>
              </p:cNvPr>
              <p:cNvPicPr/>
              <p:nvPr/>
            </p:nvPicPr>
            <p:blipFill>
              <a:blip r:embed="rId16"/>
              <a:stretch>
                <a:fillRect/>
              </a:stretch>
            </p:blipFill>
            <p:spPr>
              <a:xfrm>
                <a:off x="6347038" y="3784327"/>
                <a:ext cx="17892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4" name="Ink 73">
                <a:extLst>
                  <a:ext uri="{FF2B5EF4-FFF2-40B4-BE49-F238E27FC236}">
                    <a16:creationId xmlns:a16="http://schemas.microsoft.com/office/drawing/2014/main" id="{DC4CF3B1-2D66-AD9D-5DE3-44586BB0D9DF}"/>
                  </a:ext>
                </a:extLst>
              </p14:cNvPr>
              <p14:cNvContentPartPr/>
              <p14:nvPr/>
            </p14:nvContentPartPr>
            <p14:xfrm>
              <a:off x="6353518" y="4009327"/>
              <a:ext cx="151200" cy="5760"/>
            </p14:xfrm>
          </p:contentPart>
        </mc:Choice>
        <mc:Fallback xmlns="">
          <p:pic>
            <p:nvPicPr>
              <p:cNvPr id="74" name="Ink 73">
                <a:extLst>
                  <a:ext uri="{FF2B5EF4-FFF2-40B4-BE49-F238E27FC236}">
                    <a16:creationId xmlns:a16="http://schemas.microsoft.com/office/drawing/2014/main" id="{DC4CF3B1-2D66-AD9D-5DE3-44586BB0D9DF}"/>
                  </a:ext>
                </a:extLst>
              </p:cNvPr>
              <p:cNvPicPr/>
              <p:nvPr/>
            </p:nvPicPr>
            <p:blipFill>
              <a:blip r:embed="rId18"/>
              <a:stretch>
                <a:fillRect/>
              </a:stretch>
            </p:blipFill>
            <p:spPr>
              <a:xfrm>
                <a:off x="6344518" y="4000687"/>
                <a:ext cx="16884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8" name="Ink 77">
                <a:extLst>
                  <a:ext uri="{FF2B5EF4-FFF2-40B4-BE49-F238E27FC236}">
                    <a16:creationId xmlns:a16="http://schemas.microsoft.com/office/drawing/2014/main" id="{480A7D45-12C8-53ED-746A-1A64849487FC}"/>
                  </a:ext>
                </a:extLst>
              </p14:cNvPr>
              <p14:cNvContentPartPr/>
              <p14:nvPr/>
            </p14:nvContentPartPr>
            <p14:xfrm>
              <a:off x="4931518" y="3510007"/>
              <a:ext cx="541080" cy="58680"/>
            </p14:xfrm>
          </p:contentPart>
        </mc:Choice>
        <mc:Fallback xmlns="">
          <p:pic>
            <p:nvPicPr>
              <p:cNvPr id="78" name="Ink 77">
                <a:extLst>
                  <a:ext uri="{FF2B5EF4-FFF2-40B4-BE49-F238E27FC236}">
                    <a16:creationId xmlns:a16="http://schemas.microsoft.com/office/drawing/2014/main" id="{480A7D45-12C8-53ED-746A-1A64849487FC}"/>
                  </a:ext>
                </a:extLst>
              </p:cNvPr>
              <p:cNvPicPr/>
              <p:nvPr/>
            </p:nvPicPr>
            <p:blipFill>
              <a:blip r:embed="rId20"/>
              <a:stretch>
                <a:fillRect/>
              </a:stretch>
            </p:blipFill>
            <p:spPr>
              <a:xfrm>
                <a:off x="4922518" y="3501367"/>
                <a:ext cx="55872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365E825A-C61A-E813-1E4F-96D8C6FF525A}"/>
                  </a:ext>
                </a:extLst>
              </p14:cNvPr>
              <p14:cNvContentPartPr/>
              <p14:nvPr/>
            </p14:nvContentPartPr>
            <p14:xfrm>
              <a:off x="4954198" y="3741127"/>
              <a:ext cx="536400" cy="88560"/>
            </p14:xfrm>
          </p:contentPart>
        </mc:Choice>
        <mc:Fallback xmlns="">
          <p:pic>
            <p:nvPicPr>
              <p:cNvPr id="79" name="Ink 78">
                <a:extLst>
                  <a:ext uri="{FF2B5EF4-FFF2-40B4-BE49-F238E27FC236}">
                    <a16:creationId xmlns:a16="http://schemas.microsoft.com/office/drawing/2014/main" id="{365E825A-C61A-E813-1E4F-96D8C6FF525A}"/>
                  </a:ext>
                </a:extLst>
              </p:cNvPr>
              <p:cNvPicPr/>
              <p:nvPr/>
            </p:nvPicPr>
            <p:blipFill>
              <a:blip r:embed="rId22"/>
              <a:stretch>
                <a:fillRect/>
              </a:stretch>
            </p:blipFill>
            <p:spPr>
              <a:xfrm>
                <a:off x="4945198" y="3732127"/>
                <a:ext cx="55404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C61EB219-B88B-33A2-F834-C10318A88D7A}"/>
                  </a:ext>
                </a:extLst>
              </p14:cNvPr>
              <p14:cNvContentPartPr/>
              <p14:nvPr/>
            </p14:nvContentPartPr>
            <p14:xfrm>
              <a:off x="4979758" y="4017247"/>
              <a:ext cx="489240" cy="41760"/>
            </p14:xfrm>
          </p:contentPart>
        </mc:Choice>
        <mc:Fallback xmlns="">
          <p:pic>
            <p:nvPicPr>
              <p:cNvPr id="80" name="Ink 79">
                <a:extLst>
                  <a:ext uri="{FF2B5EF4-FFF2-40B4-BE49-F238E27FC236}">
                    <a16:creationId xmlns:a16="http://schemas.microsoft.com/office/drawing/2014/main" id="{C61EB219-B88B-33A2-F834-C10318A88D7A}"/>
                  </a:ext>
                </a:extLst>
              </p:cNvPr>
              <p:cNvPicPr/>
              <p:nvPr/>
            </p:nvPicPr>
            <p:blipFill>
              <a:blip r:embed="rId24"/>
              <a:stretch>
                <a:fillRect/>
              </a:stretch>
            </p:blipFill>
            <p:spPr>
              <a:xfrm>
                <a:off x="4970758" y="4008607"/>
                <a:ext cx="506880" cy="59400"/>
              </a:xfrm>
              <a:prstGeom prst="rect">
                <a:avLst/>
              </a:prstGeom>
            </p:spPr>
          </p:pic>
        </mc:Fallback>
      </mc:AlternateContent>
      <p:sp>
        <p:nvSpPr>
          <p:cNvPr id="43" name="TextBox 39">
            <a:extLst>
              <a:ext uri="{FF2B5EF4-FFF2-40B4-BE49-F238E27FC236}">
                <a16:creationId xmlns:a16="http://schemas.microsoft.com/office/drawing/2014/main" id="{43DB51C7-DFD0-4D05-B433-E82F3184E4B1}"/>
              </a:ext>
            </a:extLst>
          </p:cNvPr>
          <p:cNvSpPr txBox="1"/>
          <p:nvPr/>
        </p:nvSpPr>
        <p:spPr>
          <a:xfrm>
            <a:off x="11750743" y="6474293"/>
            <a:ext cx="499872" cy="307777"/>
          </a:xfrm>
          <a:prstGeom prst="rect">
            <a:avLst/>
          </a:prstGeom>
          <a:noFill/>
        </p:spPr>
        <p:txBody>
          <a:bodyPr wrap="square" rtlCol="0">
            <a:spAutoFit/>
          </a:bodyPr>
          <a:lstStyle/>
          <a:p>
            <a:r>
              <a:rPr lang="en-US" sz="1400" b="1" dirty="0"/>
              <a:t>20</a:t>
            </a:r>
            <a:endParaRPr lang="en-CN" sz="1400" b="1" dirty="0"/>
          </a:p>
        </p:txBody>
      </p:sp>
    </p:spTree>
    <p:extLst>
      <p:ext uri="{BB962C8B-B14F-4D97-AF65-F5344CB8AC3E}">
        <p14:creationId xmlns:p14="http://schemas.microsoft.com/office/powerpoint/2010/main" val="3414124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B2652EB9-C59B-48F1-A9DC-2A334368402A}"/>
              </a:ext>
            </a:extLst>
          </p:cNvPr>
          <p:cNvSpPr txBox="1"/>
          <p:nvPr/>
        </p:nvSpPr>
        <p:spPr>
          <a:xfrm>
            <a:off x="749558" y="6135959"/>
            <a:ext cx="3437467" cy="369332"/>
          </a:xfrm>
          <a:prstGeom prst="rect">
            <a:avLst/>
          </a:prstGeom>
          <a:noFill/>
        </p:spPr>
        <p:txBody>
          <a:bodyPr wrap="square" rtlCol="0">
            <a:spAutoFit/>
          </a:bodyPr>
          <a:lstStyle/>
          <a:p>
            <a:r>
              <a:rPr lang="en-US" altLang="zh-CN" dirty="0"/>
              <a:t>Bonding 2x2 sensors</a:t>
            </a:r>
            <a:endParaRPr lang="zh-CN" altLang="en-US" dirty="0"/>
          </a:p>
        </p:txBody>
      </p:sp>
      <p:sp>
        <p:nvSpPr>
          <p:cNvPr id="22" name="文本框 21">
            <a:extLst>
              <a:ext uri="{FF2B5EF4-FFF2-40B4-BE49-F238E27FC236}">
                <a16:creationId xmlns:a16="http://schemas.microsoft.com/office/drawing/2014/main" id="{845AC0C1-DE09-423D-8DA2-1FF82728444E}"/>
              </a:ext>
            </a:extLst>
          </p:cNvPr>
          <p:cNvSpPr txBox="1"/>
          <p:nvPr/>
        </p:nvSpPr>
        <p:spPr>
          <a:xfrm>
            <a:off x="8472398" y="1307532"/>
            <a:ext cx="3437467" cy="461665"/>
          </a:xfrm>
          <a:prstGeom prst="rect">
            <a:avLst/>
          </a:prstGeom>
          <a:noFill/>
        </p:spPr>
        <p:txBody>
          <a:bodyPr wrap="square" rtlCol="0">
            <a:spAutoFit/>
          </a:bodyPr>
          <a:lstStyle/>
          <a:p>
            <a:pPr algn="ctr"/>
            <a:r>
              <a:rPr lang="en-US" altLang="zh-CN" sz="2400" b="1" dirty="0"/>
              <a:t>signal waveform</a:t>
            </a:r>
            <a:endParaRPr lang="zh-CN" altLang="en-US" sz="2400" b="1" dirty="0"/>
          </a:p>
        </p:txBody>
      </p:sp>
      <p:sp>
        <p:nvSpPr>
          <p:cNvPr id="2" name="TextBox 1">
            <a:extLst>
              <a:ext uri="{FF2B5EF4-FFF2-40B4-BE49-F238E27FC236}">
                <a16:creationId xmlns:a16="http://schemas.microsoft.com/office/drawing/2014/main" id="{2D9B9492-B2C1-1E21-FB77-3B8FE7AB1EC3}"/>
              </a:ext>
            </a:extLst>
          </p:cNvPr>
          <p:cNvSpPr txBox="1"/>
          <p:nvPr/>
        </p:nvSpPr>
        <p:spPr>
          <a:xfrm>
            <a:off x="1043748" y="103821"/>
            <a:ext cx="9902908" cy="923330"/>
          </a:xfrm>
          <a:prstGeom prst="rect">
            <a:avLst/>
          </a:prstGeom>
          <a:noFill/>
        </p:spPr>
        <p:txBody>
          <a:bodyPr wrap="square" rtlCol="0">
            <a:spAutoFit/>
          </a:bodyPr>
          <a:lstStyle/>
          <a:p>
            <a:pPr algn="ctr">
              <a:lnSpc>
                <a:spcPct val="90000"/>
              </a:lnSpc>
              <a:spcBef>
                <a:spcPct val="0"/>
              </a:spcBef>
            </a:pPr>
            <a:r>
              <a:rPr lang="en-CN" sz="3200" b="1" dirty="0">
                <a:solidFill>
                  <a:srgbClr val="002060"/>
                </a:solidFill>
                <a:latin typeface="Calibri" panose="020F0502020204030204" pitchFamily="34" charset="0"/>
                <a:cs typeface="Calibri" panose="020F0502020204030204" pitchFamily="34" charset="0"/>
              </a:rPr>
              <a:t>Beta</a:t>
            </a:r>
            <a:r>
              <a:rPr lang="zh-CN" altLang="en-US" sz="3200" b="1" dirty="0">
                <a:solidFill>
                  <a:srgbClr val="002060"/>
                </a:solidFill>
                <a:latin typeface="Calibri" panose="020F0502020204030204" pitchFamily="34" charset="0"/>
                <a:cs typeface="Calibri" panose="020F0502020204030204" pitchFamily="34" charset="0"/>
              </a:rPr>
              <a:t> </a:t>
            </a:r>
            <a:r>
              <a:rPr lang="en-CN" sz="3200" b="1" dirty="0">
                <a:solidFill>
                  <a:srgbClr val="002060"/>
                </a:solidFill>
                <a:latin typeface="Calibri" panose="020F0502020204030204" pitchFamily="34" charset="0"/>
                <a:cs typeface="Calibri" panose="020F0502020204030204" pitchFamily="34" charset="0"/>
              </a:rPr>
              <a:t>Test</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for</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the</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LGAD</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with</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40dB</a:t>
            </a:r>
            <a:r>
              <a:rPr lang="zh-CN" altLang="en-US" sz="3200" b="1" dirty="0">
                <a:solidFill>
                  <a:srgbClr val="002060"/>
                </a:solidFill>
                <a:latin typeface="Calibri" panose="020F0502020204030204" pitchFamily="34" charset="0"/>
                <a:cs typeface="Calibri" panose="020F0502020204030204" pitchFamily="34" charset="0"/>
              </a:rPr>
              <a:t> </a:t>
            </a:r>
            <a:r>
              <a:rPr lang="en-US" altLang="zh-CN" sz="3200" b="1" dirty="0">
                <a:solidFill>
                  <a:srgbClr val="002060"/>
                </a:solidFill>
                <a:latin typeface="Calibri" panose="020F0502020204030204" pitchFamily="34" charset="0"/>
                <a:cs typeface="Calibri" panose="020F0502020204030204" pitchFamily="34" charset="0"/>
              </a:rPr>
              <a:t>CIVIDEC </a:t>
            </a:r>
            <a:r>
              <a:rPr lang="en-CN" sz="3200" b="1" dirty="0">
                <a:solidFill>
                  <a:srgbClr val="002060"/>
                </a:solidFill>
                <a:latin typeface="Calibri" panose="020F0502020204030204" pitchFamily="34" charset="0"/>
                <a:cs typeface="Calibri" panose="020F0502020204030204" pitchFamily="34" charset="0"/>
              </a:rPr>
              <a:t>amplifi</a:t>
            </a:r>
            <a:r>
              <a:rPr lang="en-US" sz="3200" b="1" dirty="0">
                <a:solidFill>
                  <a:srgbClr val="002060"/>
                </a:solidFill>
                <a:latin typeface="Calibri" panose="020F0502020204030204" pitchFamily="34" charset="0"/>
                <a:cs typeface="Calibri" panose="020F0502020204030204" pitchFamily="34" charset="0"/>
              </a:rPr>
              <a:t>er </a:t>
            </a:r>
            <a:r>
              <a:rPr lang="en-US" sz="2800" b="1" dirty="0">
                <a:solidFill>
                  <a:srgbClr val="002060"/>
                </a:solidFill>
                <a:latin typeface="Calibri" panose="020F0502020204030204" pitchFamily="34" charset="0"/>
                <a:cs typeface="Calibri" panose="020F0502020204030204" pitchFamily="34" charset="0"/>
              </a:rPr>
              <a:t>(borrowed from LumiBelle2)</a:t>
            </a:r>
            <a:r>
              <a:rPr lang="en-CN" sz="2800" b="1" dirty="0">
                <a:solidFill>
                  <a:srgbClr val="002060"/>
                </a:solidFill>
                <a:latin typeface="Calibri" panose="020F0502020204030204" pitchFamily="34" charset="0"/>
                <a:cs typeface="Calibri" panose="020F0502020204030204" pitchFamily="34" charset="0"/>
              </a:rPr>
              <a:t> </a:t>
            </a:r>
            <a:r>
              <a:rPr lang="en-US" sz="2800" b="1" dirty="0">
                <a:solidFill>
                  <a:srgbClr val="002060"/>
                </a:solidFill>
                <a:latin typeface="Calibri" panose="020F0502020204030204" pitchFamily="34" charset="0"/>
                <a:cs typeface="Calibri" panose="020F0502020204030204" pitchFamily="34" charset="0"/>
              </a:rPr>
              <a:t> </a:t>
            </a:r>
            <a:endParaRPr lang="en-CN" sz="2800" b="1" dirty="0">
              <a:solidFill>
                <a:srgbClr val="00206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0E7AEFC-856A-3E05-2F10-A7FF63591F86}"/>
              </a:ext>
            </a:extLst>
          </p:cNvPr>
          <p:cNvPicPr>
            <a:picLocks noChangeAspect="1"/>
          </p:cNvPicPr>
          <p:nvPr/>
        </p:nvPicPr>
        <p:blipFill>
          <a:blip r:embed="rId2"/>
          <a:stretch>
            <a:fillRect/>
          </a:stretch>
        </p:blipFill>
        <p:spPr>
          <a:xfrm rot="16200000">
            <a:off x="6107438" y="4394249"/>
            <a:ext cx="1905706" cy="2540942"/>
          </a:xfrm>
          <a:prstGeom prst="rect">
            <a:avLst/>
          </a:prstGeom>
        </p:spPr>
      </p:pic>
      <p:sp>
        <p:nvSpPr>
          <p:cNvPr id="5" name="TextBox 4">
            <a:extLst>
              <a:ext uri="{FF2B5EF4-FFF2-40B4-BE49-F238E27FC236}">
                <a16:creationId xmlns:a16="http://schemas.microsoft.com/office/drawing/2014/main" id="{5F5B5327-ACB7-E678-22D8-1CDDA1EE4E4D}"/>
              </a:ext>
            </a:extLst>
          </p:cNvPr>
          <p:cNvSpPr txBox="1"/>
          <p:nvPr/>
        </p:nvSpPr>
        <p:spPr>
          <a:xfrm>
            <a:off x="749558" y="1149737"/>
            <a:ext cx="5837296" cy="1585049"/>
          </a:xfrm>
          <a:prstGeom prst="rect">
            <a:avLst/>
          </a:prstGeom>
          <a:noFill/>
        </p:spPr>
        <p:txBody>
          <a:bodyPr wrap="square" rtlCol="0">
            <a:spAutoFit/>
          </a:bodyPr>
          <a:lstStyle/>
          <a:p>
            <a:pPr algn="ctr"/>
            <a:r>
              <a:rPr lang="en-US" altLang="zh-CN" b="1" dirty="0"/>
              <a:t>Features of LGAD samples</a:t>
            </a:r>
          </a:p>
          <a:p>
            <a:pPr algn="ctr"/>
            <a:endParaRPr lang="en-US" altLang="zh-CN" sz="600" b="1" dirty="0"/>
          </a:p>
          <a:p>
            <a:pPr marL="400050" indent="-400050">
              <a:buFont typeface="+mj-lt"/>
              <a:buAutoNum type="romanLcPeriod"/>
            </a:pPr>
            <a:r>
              <a:rPr lang="en-US" altLang="zh-CN" dirty="0"/>
              <a:t>IHEP-IME</a:t>
            </a:r>
            <a:r>
              <a:rPr lang="zh-CN" altLang="en-US" dirty="0"/>
              <a:t> </a:t>
            </a:r>
            <a:r>
              <a:rPr lang="en-US" altLang="zh-CN" dirty="0"/>
              <a:t>LGAD</a:t>
            </a:r>
            <a:r>
              <a:rPr lang="zh-CN" altLang="en-US" dirty="0"/>
              <a:t> </a:t>
            </a:r>
            <a:r>
              <a:rPr lang="en-US" altLang="zh-CN" dirty="0"/>
              <a:t>with</a:t>
            </a:r>
            <a:r>
              <a:rPr lang="zh-CN" altLang="en-US" dirty="0"/>
              <a:t> </a:t>
            </a:r>
            <a:r>
              <a:rPr lang="en-US" altLang="zh-CN" dirty="0"/>
              <a:t>radiation</a:t>
            </a:r>
            <a:r>
              <a:rPr lang="zh-CN" altLang="en-US" dirty="0"/>
              <a:t> </a:t>
            </a:r>
            <a:r>
              <a:rPr lang="en-US" altLang="zh-CN" dirty="0"/>
              <a:t>hardness</a:t>
            </a:r>
          </a:p>
          <a:p>
            <a:pPr marL="400050" indent="-400050">
              <a:buFont typeface="+mj-lt"/>
              <a:buAutoNum type="romanLcPeriod"/>
            </a:pPr>
            <a:r>
              <a:rPr lang="en-US" altLang="zh-CN" dirty="0"/>
              <a:t>2x2</a:t>
            </a:r>
            <a:r>
              <a:rPr lang="zh-CN" altLang="en-US" dirty="0"/>
              <a:t> </a:t>
            </a:r>
            <a:r>
              <a:rPr lang="en-US" altLang="zh-CN" dirty="0"/>
              <a:t>array</a:t>
            </a:r>
            <a:r>
              <a:rPr lang="zh-CN" altLang="en-US" dirty="0"/>
              <a:t> </a:t>
            </a:r>
            <a:r>
              <a:rPr lang="en-US" altLang="zh-CN" dirty="0"/>
              <a:t>LGAD</a:t>
            </a:r>
          </a:p>
          <a:p>
            <a:pPr marL="400050" indent="-400050">
              <a:buFont typeface="+mj-lt"/>
              <a:buAutoNum type="romanLcPeriod"/>
            </a:pPr>
            <a:r>
              <a:rPr lang="en-US" altLang="zh-CN" dirty="0"/>
              <a:t>1</a:t>
            </a:r>
            <a:r>
              <a:rPr lang="zh-CN" altLang="en-US" dirty="0"/>
              <a:t> </a:t>
            </a:r>
            <a:r>
              <a:rPr lang="en-US" altLang="zh-CN" dirty="0"/>
              <a:t>pixel</a:t>
            </a:r>
            <a:r>
              <a:rPr lang="zh-CN" altLang="en-US" dirty="0"/>
              <a:t>： </a:t>
            </a:r>
            <a:r>
              <a:rPr lang="en-US" altLang="zh-CN" dirty="0"/>
              <a:t>1.3</a:t>
            </a:r>
            <a:r>
              <a:rPr lang="zh-CN" altLang="en-US" dirty="0"/>
              <a:t> </a:t>
            </a:r>
            <a:r>
              <a:rPr lang="en-US" altLang="zh-CN" dirty="0"/>
              <a:t>mm</a:t>
            </a:r>
            <a:r>
              <a:rPr lang="zh-CN" altLang="en-US" dirty="0"/>
              <a:t> </a:t>
            </a:r>
            <a:r>
              <a:rPr lang="en-US" altLang="zh-CN" dirty="0"/>
              <a:t>x</a:t>
            </a:r>
            <a:r>
              <a:rPr lang="zh-CN" altLang="en-US" dirty="0"/>
              <a:t> </a:t>
            </a:r>
            <a:r>
              <a:rPr lang="en-US" altLang="zh-CN" dirty="0"/>
              <a:t>1.3</a:t>
            </a:r>
            <a:r>
              <a:rPr lang="zh-CN" altLang="en-US" dirty="0"/>
              <a:t> </a:t>
            </a:r>
            <a:r>
              <a:rPr lang="en-US" altLang="zh-CN" dirty="0"/>
              <a:t>mm</a:t>
            </a:r>
          </a:p>
          <a:p>
            <a:pPr marL="400050" indent="-400050">
              <a:buFont typeface="+mj-lt"/>
              <a:buAutoNum type="romanLcPeriod"/>
            </a:pPr>
            <a:r>
              <a:rPr lang="en-US" dirty="0"/>
              <a:t>PCB</a:t>
            </a:r>
            <a:r>
              <a:rPr lang="zh-CN" altLang="en-US" dirty="0"/>
              <a:t> </a:t>
            </a:r>
            <a:r>
              <a:rPr lang="en-US" altLang="zh-CN" dirty="0"/>
              <a:t>with</a:t>
            </a:r>
            <a:r>
              <a:rPr lang="zh-CN" altLang="en-US" dirty="0"/>
              <a:t> </a:t>
            </a:r>
            <a:r>
              <a:rPr lang="en-US" altLang="zh-CN" dirty="0"/>
              <a:t>HV</a:t>
            </a:r>
            <a:r>
              <a:rPr lang="zh-CN" altLang="en-US" dirty="0"/>
              <a:t> </a:t>
            </a:r>
            <a:r>
              <a:rPr lang="en-US" altLang="zh-CN" dirty="0"/>
              <a:t>input</a:t>
            </a:r>
            <a:r>
              <a:rPr lang="zh-CN" altLang="en-US" dirty="0"/>
              <a:t> </a:t>
            </a:r>
            <a:r>
              <a:rPr lang="en-US" altLang="zh-CN" dirty="0"/>
              <a:t>and</a:t>
            </a:r>
            <a:r>
              <a:rPr lang="zh-CN" altLang="en-US" dirty="0"/>
              <a:t> </a:t>
            </a:r>
            <a:r>
              <a:rPr lang="en-US" altLang="zh-CN" dirty="0"/>
              <a:t>low</a:t>
            </a:r>
            <a:r>
              <a:rPr lang="zh-CN" altLang="en-US" dirty="0"/>
              <a:t> </a:t>
            </a:r>
            <a:r>
              <a:rPr lang="en-US" altLang="zh-CN" dirty="0"/>
              <a:t>frequency</a:t>
            </a:r>
            <a:r>
              <a:rPr lang="zh-CN" altLang="en-US" dirty="0"/>
              <a:t> </a:t>
            </a:r>
            <a:r>
              <a:rPr lang="en-US" altLang="zh-CN" dirty="0"/>
              <a:t>filter</a:t>
            </a:r>
            <a:r>
              <a:rPr lang="zh-CN" altLang="en-US" dirty="0"/>
              <a:t> </a:t>
            </a:r>
            <a:r>
              <a:rPr lang="en-US" altLang="zh-CN" dirty="0"/>
              <a:t>circuit</a:t>
            </a:r>
            <a:endParaRPr lang="en-CN" dirty="0"/>
          </a:p>
        </p:txBody>
      </p:sp>
      <p:pic>
        <p:nvPicPr>
          <p:cNvPr id="6" name="图片 4">
            <a:extLst>
              <a:ext uri="{FF2B5EF4-FFF2-40B4-BE49-F238E27FC236}">
                <a16:creationId xmlns:a16="http://schemas.microsoft.com/office/drawing/2014/main" id="{4D2A2753-40AB-896F-A337-4B6E01534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5922" y="1828551"/>
            <a:ext cx="4066183" cy="2980682"/>
          </a:xfrm>
          <a:prstGeom prst="rect">
            <a:avLst/>
          </a:prstGeom>
        </p:spPr>
      </p:pic>
      <p:pic>
        <p:nvPicPr>
          <p:cNvPr id="9" name="图片 6">
            <a:extLst>
              <a:ext uri="{FF2B5EF4-FFF2-40B4-BE49-F238E27FC236}">
                <a16:creationId xmlns:a16="http://schemas.microsoft.com/office/drawing/2014/main" id="{CDC02F75-97AD-2233-E414-FDB313C566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20" y="2996952"/>
            <a:ext cx="4839527" cy="2964162"/>
          </a:xfrm>
          <a:prstGeom prst="rect">
            <a:avLst/>
          </a:prstGeom>
        </p:spPr>
      </p:pic>
      <p:sp>
        <p:nvSpPr>
          <p:cNvPr id="14" name="矩形 7">
            <a:extLst>
              <a:ext uri="{FF2B5EF4-FFF2-40B4-BE49-F238E27FC236}">
                <a16:creationId xmlns:a16="http://schemas.microsoft.com/office/drawing/2014/main" id="{C7AD2A60-65E7-5147-0CF1-F2CF29D57C64}"/>
              </a:ext>
            </a:extLst>
          </p:cNvPr>
          <p:cNvSpPr/>
          <p:nvPr/>
        </p:nvSpPr>
        <p:spPr>
          <a:xfrm>
            <a:off x="1010618" y="4208099"/>
            <a:ext cx="643467" cy="6011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9">
            <a:extLst>
              <a:ext uri="{FF2B5EF4-FFF2-40B4-BE49-F238E27FC236}">
                <a16:creationId xmlns:a16="http://schemas.microsoft.com/office/drawing/2014/main" id="{8AA0BE34-E20E-0D71-5F1B-99AF23604E43}"/>
              </a:ext>
            </a:extLst>
          </p:cNvPr>
          <p:cNvSpPr/>
          <p:nvPr/>
        </p:nvSpPr>
        <p:spPr>
          <a:xfrm>
            <a:off x="1103751" y="4284299"/>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3" name="矩形 10">
            <a:extLst>
              <a:ext uri="{FF2B5EF4-FFF2-40B4-BE49-F238E27FC236}">
                <a16:creationId xmlns:a16="http://schemas.microsoft.com/office/drawing/2014/main" id="{95C38AD1-21FA-1BBF-C173-6042501F39AC}"/>
              </a:ext>
            </a:extLst>
          </p:cNvPr>
          <p:cNvSpPr/>
          <p:nvPr/>
        </p:nvSpPr>
        <p:spPr>
          <a:xfrm>
            <a:off x="1378918" y="4284299"/>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4" name="矩形 11">
            <a:extLst>
              <a:ext uri="{FF2B5EF4-FFF2-40B4-BE49-F238E27FC236}">
                <a16:creationId xmlns:a16="http://schemas.microsoft.com/office/drawing/2014/main" id="{8E1756AC-D51C-33A7-3ACB-88D4400DCBF8}"/>
              </a:ext>
            </a:extLst>
          </p:cNvPr>
          <p:cNvSpPr/>
          <p:nvPr/>
        </p:nvSpPr>
        <p:spPr>
          <a:xfrm>
            <a:off x="1116451" y="4517133"/>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5" name="矩形 12">
            <a:extLst>
              <a:ext uri="{FF2B5EF4-FFF2-40B4-BE49-F238E27FC236}">
                <a16:creationId xmlns:a16="http://schemas.microsoft.com/office/drawing/2014/main" id="{1BC22F47-3E27-20FD-EC8F-1EAA13668BA6}"/>
              </a:ext>
            </a:extLst>
          </p:cNvPr>
          <p:cNvSpPr/>
          <p:nvPr/>
        </p:nvSpPr>
        <p:spPr>
          <a:xfrm>
            <a:off x="1385268" y="4508666"/>
            <a:ext cx="228600" cy="19473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6" name="弧形 15">
            <a:extLst>
              <a:ext uri="{FF2B5EF4-FFF2-40B4-BE49-F238E27FC236}">
                <a16:creationId xmlns:a16="http://schemas.microsoft.com/office/drawing/2014/main" id="{5DF65D2E-5D10-E3F7-7BAC-B225C07CFBDE}"/>
              </a:ext>
            </a:extLst>
          </p:cNvPr>
          <p:cNvSpPr/>
          <p:nvPr/>
        </p:nvSpPr>
        <p:spPr>
          <a:xfrm>
            <a:off x="1262500" y="4389282"/>
            <a:ext cx="620184" cy="78317"/>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7" name="弧形 16">
            <a:extLst>
              <a:ext uri="{FF2B5EF4-FFF2-40B4-BE49-F238E27FC236}">
                <a16:creationId xmlns:a16="http://schemas.microsoft.com/office/drawing/2014/main" id="{0DF28669-6D34-7C51-DA45-10EB47DA5F6B}"/>
              </a:ext>
            </a:extLst>
          </p:cNvPr>
          <p:cNvSpPr/>
          <p:nvPr/>
        </p:nvSpPr>
        <p:spPr>
          <a:xfrm rot="19143894">
            <a:off x="1100928" y="4455251"/>
            <a:ext cx="895705" cy="787660"/>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8" name="弧形 17">
            <a:extLst>
              <a:ext uri="{FF2B5EF4-FFF2-40B4-BE49-F238E27FC236}">
                <a16:creationId xmlns:a16="http://schemas.microsoft.com/office/drawing/2014/main" id="{99EE1312-62D3-9FD6-A81F-00B02356D596}"/>
              </a:ext>
            </a:extLst>
          </p:cNvPr>
          <p:cNvSpPr/>
          <p:nvPr/>
        </p:nvSpPr>
        <p:spPr>
          <a:xfrm>
            <a:off x="1213818" y="4584015"/>
            <a:ext cx="668866" cy="97367"/>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9" name="弧形 19">
            <a:extLst>
              <a:ext uri="{FF2B5EF4-FFF2-40B4-BE49-F238E27FC236}">
                <a16:creationId xmlns:a16="http://schemas.microsoft.com/office/drawing/2014/main" id="{9A467259-059E-32CF-2181-EB7491B8375C}"/>
              </a:ext>
            </a:extLst>
          </p:cNvPr>
          <p:cNvSpPr/>
          <p:nvPr/>
        </p:nvSpPr>
        <p:spPr>
          <a:xfrm rot="19143894">
            <a:off x="1098811" y="4238867"/>
            <a:ext cx="895705" cy="787660"/>
          </a:xfrm>
          <a:prstGeom prst="arc">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1" name="TextBox 39">
            <a:extLst>
              <a:ext uri="{FF2B5EF4-FFF2-40B4-BE49-F238E27FC236}">
                <a16:creationId xmlns:a16="http://schemas.microsoft.com/office/drawing/2014/main" id="{F338AA80-9AFB-45F1-8913-EF46E101BB46}"/>
              </a:ext>
            </a:extLst>
          </p:cNvPr>
          <p:cNvSpPr txBox="1"/>
          <p:nvPr/>
        </p:nvSpPr>
        <p:spPr>
          <a:xfrm>
            <a:off x="11750743" y="6474293"/>
            <a:ext cx="499872" cy="307777"/>
          </a:xfrm>
          <a:prstGeom prst="rect">
            <a:avLst/>
          </a:prstGeom>
          <a:noFill/>
        </p:spPr>
        <p:txBody>
          <a:bodyPr wrap="square" rtlCol="0">
            <a:spAutoFit/>
          </a:bodyPr>
          <a:lstStyle/>
          <a:p>
            <a:r>
              <a:rPr lang="en-US" sz="1400" b="1" dirty="0"/>
              <a:t>21</a:t>
            </a:r>
            <a:endParaRPr lang="en-CN" sz="1400" b="1" dirty="0"/>
          </a:p>
        </p:txBody>
      </p:sp>
    </p:spTree>
    <p:extLst>
      <p:ext uri="{BB962C8B-B14F-4D97-AF65-F5344CB8AC3E}">
        <p14:creationId xmlns:p14="http://schemas.microsoft.com/office/powerpoint/2010/main" val="3485690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360714-9D80-4159-9DB7-49ADD7B85915}"/>
              </a:ext>
            </a:extLst>
          </p:cNvPr>
          <p:cNvSpPr>
            <a:spLocks noGrp="1"/>
          </p:cNvSpPr>
          <p:nvPr>
            <p:ph idx="1"/>
          </p:nvPr>
        </p:nvSpPr>
        <p:spPr>
          <a:xfrm>
            <a:off x="263352" y="1100279"/>
            <a:ext cx="11319048" cy="1685652"/>
          </a:xfrm>
        </p:spPr>
        <p:txBody>
          <a:bodyPr>
            <a:normAutofit fontScale="92500" lnSpcReduction="20000"/>
          </a:bodyPr>
          <a:lstStyle/>
          <a:p>
            <a:r>
              <a:rPr lang="en-CN" dirty="0"/>
              <a:t>Peak</a:t>
            </a:r>
            <a:r>
              <a:rPr lang="zh-CN" altLang="en-US" dirty="0"/>
              <a:t> </a:t>
            </a:r>
            <a:r>
              <a:rPr lang="en-US" altLang="zh-CN" dirty="0"/>
              <a:t>distribution</a:t>
            </a:r>
            <a:r>
              <a:rPr lang="zh-CN" altLang="en-US" dirty="0"/>
              <a:t> </a:t>
            </a:r>
            <a:r>
              <a:rPr lang="en-US" altLang="zh-CN" dirty="0"/>
              <a:t>for</a:t>
            </a:r>
            <a:r>
              <a:rPr lang="zh-CN" altLang="en-US" dirty="0"/>
              <a:t> </a:t>
            </a:r>
            <a:r>
              <a:rPr lang="en-US" altLang="zh-CN" dirty="0"/>
              <a:t>the</a:t>
            </a:r>
            <a:r>
              <a:rPr lang="zh-CN" altLang="en-US" dirty="0"/>
              <a:t> </a:t>
            </a:r>
            <a:r>
              <a:rPr lang="en-US" altLang="zh-CN" dirty="0"/>
              <a:t>MIP</a:t>
            </a:r>
            <a:r>
              <a:rPr lang="zh-CN" altLang="en-US" dirty="0"/>
              <a:t> </a:t>
            </a:r>
            <a:r>
              <a:rPr lang="en-US" altLang="zh-CN" dirty="0"/>
              <a:t>signal</a:t>
            </a:r>
            <a:r>
              <a:rPr lang="zh-CN" altLang="en-US" dirty="0"/>
              <a:t> </a:t>
            </a:r>
            <a:r>
              <a:rPr lang="en-US" altLang="zh-CN" dirty="0"/>
              <a:t>of</a:t>
            </a:r>
            <a:r>
              <a:rPr lang="zh-CN" altLang="en-US" dirty="0"/>
              <a:t> </a:t>
            </a:r>
            <a:r>
              <a:rPr lang="en-US" altLang="zh-CN" dirty="0"/>
              <a:t>2x2</a:t>
            </a:r>
            <a:r>
              <a:rPr lang="zh-CN" altLang="en-US" dirty="0"/>
              <a:t> </a:t>
            </a:r>
            <a:r>
              <a:rPr lang="en-US" altLang="zh-CN" dirty="0"/>
              <a:t>array</a:t>
            </a:r>
            <a:r>
              <a:rPr lang="zh-CN" altLang="en-US" dirty="0"/>
              <a:t> </a:t>
            </a:r>
            <a:r>
              <a:rPr lang="en-US" altLang="zh-CN" dirty="0"/>
              <a:t>LGAD</a:t>
            </a:r>
          </a:p>
          <a:p>
            <a:r>
              <a:rPr lang="en-US" altLang="zh-CN" dirty="0"/>
              <a:t>MPV</a:t>
            </a:r>
            <a:r>
              <a:rPr lang="zh-CN" altLang="en-US" dirty="0"/>
              <a:t> </a:t>
            </a:r>
            <a:r>
              <a:rPr lang="en-US" altLang="zh-CN" dirty="0"/>
              <a:t>signal</a:t>
            </a:r>
            <a:r>
              <a:rPr lang="zh-CN" altLang="en-US" dirty="0"/>
              <a:t> </a:t>
            </a:r>
            <a:r>
              <a:rPr lang="en-US" altLang="zh-CN" dirty="0"/>
              <a:t>peak</a:t>
            </a:r>
            <a:r>
              <a:rPr lang="zh-CN" altLang="en-US" dirty="0"/>
              <a:t> ： ～ </a:t>
            </a:r>
            <a:r>
              <a:rPr lang="en-US" altLang="zh-CN" dirty="0"/>
              <a:t>100</a:t>
            </a:r>
            <a:r>
              <a:rPr lang="zh-CN" altLang="en-US" dirty="0"/>
              <a:t> </a:t>
            </a:r>
            <a:r>
              <a:rPr lang="en-US" altLang="zh-CN" dirty="0"/>
              <a:t>mV</a:t>
            </a:r>
          </a:p>
          <a:p>
            <a:r>
              <a:rPr lang="en-US" altLang="zh-CN" dirty="0"/>
              <a:t>Noise</a:t>
            </a:r>
            <a:r>
              <a:rPr lang="zh-CN" altLang="en-US" dirty="0"/>
              <a:t> ：</a:t>
            </a:r>
            <a:r>
              <a:rPr lang="en-US" altLang="zh-CN" dirty="0"/>
              <a:t>&lt; 7 mV</a:t>
            </a:r>
          </a:p>
          <a:p>
            <a:r>
              <a:rPr lang="en-US" altLang="zh-CN" dirty="0"/>
              <a:t>No increase of the capacitance</a:t>
            </a:r>
          </a:p>
          <a:p>
            <a:endParaRPr lang="en-US" altLang="zh-CN" dirty="0"/>
          </a:p>
          <a:p>
            <a:endParaRPr lang="en-CN" dirty="0"/>
          </a:p>
        </p:txBody>
      </p:sp>
      <p:sp>
        <p:nvSpPr>
          <p:cNvPr id="3" name="Title 2">
            <a:extLst>
              <a:ext uri="{FF2B5EF4-FFF2-40B4-BE49-F238E27FC236}">
                <a16:creationId xmlns:a16="http://schemas.microsoft.com/office/drawing/2014/main" id="{74E43EAB-E0FC-5023-F112-CDF7916CD75C}"/>
              </a:ext>
            </a:extLst>
          </p:cNvPr>
          <p:cNvSpPr>
            <a:spLocks noGrp="1"/>
          </p:cNvSpPr>
          <p:nvPr>
            <p:ph type="title"/>
          </p:nvPr>
        </p:nvSpPr>
        <p:spPr>
          <a:xfrm>
            <a:off x="726643" y="163332"/>
            <a:ext cx="10515600" cy="596910"/>
          </a:xfrm>
        </p:spPr>
        <p:txBody>
          <a:bodyPr>
            <a:normAutofit/>
          </a:bodyPr>
          <a:lstStyle/>
          <a:p>
            <a:pPr algn="ctr"/>
            <a:r>
              <a:rPr lang="en-CN" sz="3200" b="1" dirty="0">
                <a:solidFill>
                  <a:srgbClr val="002060"/>
                </a:solidFill>
                <a:latin typeface="Calibri" panose="020F0502020204030204" pitchFamily="34" charset="0"/>
                <a:ea typeface="+mn-ea"/>
                <a:cs typeface="Calibri" panose="020F0502020204030204" pitchFamily="34" charset="0"/>
              </a:rPr>
              <a:t>Beta</a:t>
            </a:r>
            <a:r>
              <a:rPr lang="zh-CN" altLang="en-US" sz="3200" b="1" dirty="0">
                <a:solidFill>
                  <a:srgbClr val="002060"/>
                </a:solidFill>
                <a:latin typeface="Calibri" panose="020F0502020204030204" pitchFamily="34" charset="0"/>
                <a:ea typeface="+mn-ea"/>
                <a:cs typeface="Calibri" panose="020F0502020204030204" pitchFamily="34" charset="0"/>
              </a:rPr>
              <a:t> </a:t>
            </a:r>
            <a:r>
              <a:rPr lang="en-CN" sz="3200" b="1" dirty="0">
                <a:solidFill>
                  <a:srgbClr val="002060"/>
                </a:solidFill>
                <a:latin typeface="Calibri" panose="020F0502020204030204" pitchFamily="34" charset="0"/>
                <a:ea typeface="+mn-ea"/>
                <a:cs typeface="Calibri" panose="020F0502020204030204" pitchFamily="34" charset="0"/>
              </a:rPr>
              <a:t>Test results </a:t>
            </a:r>
          </a:p>
        </p:txBody>
      </p:sp>
      <p:pic>
        <p:nvPicPr>
          <p:cNvPr id="5" name="图片 4">
            <a:extLst>
              <a:ext uri="{FF2B5EF4-FFF2-40B4-BE49-F238E27FC236}">
                <a16:creationId xmlns:a16="http://schemas.microsoft.com/office/drawing/2014/main" id="{CF33CACA-4EC6-548B-5AAA-D3D673FE2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88" y="3051495"/>
            <a:ext cx="4743564" cy="3304856"/>
          </a:xfrm>
          <a:prstGeom prst="rect">
            <a:avLst/>
          </a:prstGeom>
        </p:spPr>
      </p:pic>
      <p:pic>
        <p:nvPicPr>
          <p:cNvPr id="6" name="Picture 5">
            <a:extLst>
              <a:ext uri="{FF2B5EF4-FFF2-40B4-BE49-F238E27FC236}">
                <a16:creationId xmlns:a16="http://schemas.microsoft.com/office/drawing/2014/main" id="{A421513C-2EB4-490E-DCCB-60D00E708A0C}"/>
              </a:ext>
            </a:extLst>
          </p:cNvPr>
          <p:cNvPicPr>
            <a:picLocks noChangeAspect="1"/>
          </p:cNvPicPr>
          <p:nvPr/>
        </p:nvPicPr>
        <p:blipFill>
          <a:blip r:embed="rId3"/>
          <a:stretch>
            <a:fillRect/>
          </a:stretch>
        </p:blipFill>
        <p:spPr>
          <a:xfrm>
            <a:off x="7083288" y="2752801"/>
            <a:ext cx="4419600" cy="3797300"/>
          </a:xfrm>
          <a:prstGeom prst="rect">
            <a:avLst/>
          </a:prstGeom>
        </p:spPr>
      </p:pic>
      <p:sp>
        <p:nvSpPr>
          <p:cNvPr id="7" name="TextBox 6">
            <a:extLst>
              <a:ext uri="{FF2B5EF4-FFF2-40B4-BE49-F238E27FC236}">
                <a16:creationId xmlns:a16="http://schemas.microsoft.com/office/drawing/2014/main" id="{049759A2-1555-9207-7D9C-22FC353C0DF2}"/>
              </a:ext>
            </a:extLst>
          </p:cNvPr>
          <p:cNvSpPr txBox="1"/>
          <p:nvPr/>
        </p:nvSpPr>
        <p:spPr>
          <a:xfrm>
            <a:off x="7824192" y="2136197"/>
            <a:ext cx="3537356" cy="369332"/>
          </a:xfrm>
          <a:prstGeom prst="rect">
            <a:avLst/>
          </a:prstGeom>
          <a:noFill/>
        </p:spPr>
        <p:txBody>
          <a:bodyPr wrap="square" rtlCol="0">
            <a:spAutoFit/>
          </a:bodyPr>
          <a:lstStyle/>
          <a:p>
            <a:r>
              <a:rPr lang="en-CN" dirty="0"/>
              <a:t>Good</a:t>
            </a:r>
            <a:r>
              <a:rPr lang="zh-CN" altLang="en-US" dirty="0"/>
              <a:t> </a:t>
            </a:r>
            <a:r>
              <a:rPr lang="en-US" altLang="zh-CN" dirty="0"/>
              <a:t>S/N</a:t>
            </a:r>
            <a:r>
              <a:rPr lang="zh-CN" altLang="en-US" dirty="0"/>
              <a:t> </a:t>
            </a:r>
            <a:r>
              <a:rPr lang="en-US" altLang="zh-CN" dirty="0"/>
              <a:t>ratio</a:t>
            </a:r>
            <a:r>
              <a:rPr lang="zh-CN" altLang="en-US" dirty="0"/>
              <a:t>！</a:t>
            </a:r>
            <a:endParaRPr lang="en-CN" dirty="0"/>
          </a:p>
        </p:txBody>
      </p:sp>
      <p:sp>
        <p:nvSpPr>
          <p:cNvPr id="8" name="TextBox 39">
            <a:extLst>
              <a:ext uri="{FF2B5EF4-FFF2-40B4-BE49-F238E27FC236}">
                <a16:creationId xmlns:a16="http://schemas.microsoft.com/office/drawing/2014/main" id="{092329A2-5D42-486A-A6B0-C103DD358B6E}"/>
              </a:ext>
            </a:extLst>
          </p:cNvPr>
          <p:cNvSpPr txBox="1"/>
          <p:nvPr/>
        </p:nvSpPr>
        <p:spPr>
          <a:xfrm>
            <a:off x="11750743" y="6474293"/>
            <a:ext cx="499872" cy="307777"/>
          </a:xfrm>
          <a:prstGeom prst="rect">
            <a:avLst/>
          </a:prstGeom>
          <a:noFill/>
        </p:spPr>
        <p:txBody>
          <a:bodyPr wrap="square" rtlCol="0">
            <a:spAutoFit/>
          </a:bodyPr>
          <a:lstStyle/>
          <a:p>
            <a:r>
              <a:rPr lang="en-US" sz="1400" b="1" dirty="0"/>
              <a:t>22</a:t>
            </a:r>
            <a:endParaRPr lang="en-CN" sz="1400" b="1" dirty="0"/>
          </a:p>
        </p:txBody>
      </p:sp>
    </p:spTree>
    <p:extLst>
      <p:ext uri="{BB962C8B-B14F-4D97-AF65-F5344CB8AC3E}">
        <p14:creationId xmlns:p14="http://schemas.microsoft.com/office/powerpoint/2010/main" val="1585890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3032D54B-F437-30B9-6BD9-750ED40F7485}"/>
              </a:ext>
            </a:extLst>
          </p:cNvPr>
          <p:cNvSpPr txBox="1"/>
          <p:nvPr/>
        </p:nvSpPr>
        <p:spPr>
          <a:xfrm>
            <a:off x="364443" y="872905"/>
            <a:ext cx="11301339" cy="400110"/>
          </a:xfrm>
          <a:prstGeom prst="rect">
            <a:avLst/>
          </a:prstGeom>
          <a:noFill/>
        </p:spPr>
        <p:txBody>
          <a:bodyPr wrap="square">
            <a:spAutoFit/>
          </a:bodyPr>
          <a:lstStyle/>
          <a:p>
            <a:pPr marL="285750" indent="-285750" algn="just">
              <a:buFont typeface="Wingdings" pitchFamily="2" charset="2"/>
              <a:buChar char="p"/>
            </a:pPr>
            <a:r>
              <a:rPr lang="en-US" altLang="zh-CN" sz="2000" dirty="0">
                <a:effectLst/>
                <a:latin typeface="CMR10"/>
              </a:rPr>
              <a:t>We considered two possible methods for the IP </a:t>
            </a:r>
            <a:r>
              <a:rPr lang="en-US" altLang="zh-CN" sz="2000" dirty="0">
                <a:latin typeface="CMR10"/>
              </a:rPr>
              <a:t>orbit </a:t>
            </a:r>
            <a:r>
              <a:rPr lang="en-US" altLang="zh-CN" sz="2000" dirty="0">
                <a:effectLst/>
                <a:latin typeface="CMR10"/>
              </a:rPr>
              <a:t>feedback system at CEPC——similar to </a:t>
            </a:r>
            <a:r>
              <a:rPr lang="en-US" altLang="zh-CN" sz="2000" dirty="0" err="1">
                <a:effectLst/>
                <a:latin typeface="CMR10"/>
              </a:rPr>
              <a:t>SuperKEKB</a:t>
            </a:r>
            <a:r>
              <a:rPr lang="en-US" altLang="zh-CN" sz="2000" dirty="0">
                <a:effectLst/>
                <a:latin typeface="CMR10"/>
              </a:rPr>
              <a:t>. </a:t>
            </a:r>
            <a:endParaRPr lang="en-US" altLang="zh-CN" sz="2000" dirty="0"/>
          </a:p>
        </p:txBody>
      </p:sp>
      <p:grpSp>
        <p:nvGrpSpPr>
          <p:cNvPr id="21" name="组合 20">
            <a:extLst>
              <a:ext uri="{FF2B5EF4-FFF2-40B4-BE49-F238E27FC236}">
                <a16:creationId xmlns:a16="http://schemas.microsoft.com/office/drawing/2014/main" id="{FE970CE5-F501-89C2-CA9C-9BB8195102A4}"/>
              </a:ext>
            </a:extLst>
          </p:cNvPr>
          <p:cNvGrpSpPr/>
          <p:nvPr/>
        </p:nvGrpSpPr>
        <p:grpSpPr>
          <a:xfrm>
            <a:off x="701362" y="1280732"/>
            <a:ext cx="10715625" cy="4867275"/>
            <a:chOff x="806839" y="1390650"/>
            <a:chExt cx="9663613" cy="4867275"/>
          </a:xfrm>
        </p:grpSpPr>
        <p:grpSp>
          <p:nvGrpSpPr>
            <p:cNvPr id="10" name="组合 9">
              <a:extLst>
                <a:ext uri="{FF2B5EF4-FFF2-40B4-BE49-F238E27FC236}">
                  <a16:creationId xmlns:a16="http://schemas.microsoft.com/office/drawing/2014/main" id="{301F7418-EB04-A607-0552-E39D20BB9DFB}"/>
                </a:ext>
              </a:extLst>
            </p:cNvPr>
            <p:cNvGrpSpPr/>
            <p:nvPr/>
          </p:nvGrpSpPr>
          <p:grpSpPr>
            <a:xfrm>
              <a:off x="903237" y="1522806"/>
              <a:ext cx="4478933" cy="4173341"/>
              <a:chOff x="433541" y="1237751"/>
              <a:chExt cx="4478933" cy="4173341"/>
            </a:xfrm>
          </p:grpSpPr>
          <p:sp>
            <p:nvSpPr>
              <p:cNvPr id="11" name="文本框 10">
                <a:extLst>
                  <a:ext uri="{FF2B5EF4-FFF2-40B4-BE49-F238E27FC236}">
                    <a16:creationId xmlns:a16="http://schemas.microsoft.com/office/drawing/2014/main" id="{F0EFE2DF-5787-C190-8CB2-9F5C4E9AB1D2}"/>
                  </a:ext>
                </a:extLst>
              </p:cNvPr>
              <p:cNvSpPr txBox="1"/>
              <p:nvPr/>
            </p:nvSpPr>
            <p:spPr>
              <a:xfrm>
                <a:off x="433541" y="1237751"/>
                <a:ext cx="4387335" cy="33855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1600" dirty="0">
                    <a:solidFill>
                      <a:schemeClr val="accent1">
                        <a:lumMod val="50000"/>
                      </a:schemeClr>
                    </a:solidFill>
                    <a:latin typeface="Times New Roman" panose="02020603050405020304" pitchFamily="18" charset="0"/>
                    <a:cs typeface="Times New Roman" panose="02020603050405020304" pitchFamily="18" charset="0"/>
                  </a:rPr>
                  <a:t>Beam-beam deflection driven method</a:t>
                </a:r>
              </a:p>
            </p:txBody>
          </p:sp>
          <p:sp>
            <p:nvSpPr>
              <p:cNvPr id="12" name="文本框 11">
                <a:extLst>
                  <a:ext uri="{FF2B5EF4-FFF2-40B4-BE49-F238E27FC236}">
                    <a16:creationId xmlns:a16="http://schemas.microsoft.com/office/drawing/2014/main" id="{03134EC9-D05F-DFFA-E1C2-F6A50912DD00}"/>
                  </a:ext>
                </a:extLst>
              </p:cNvPr>
              <p:cNvSpPr txBox="1"/>
              <p:nvPr/>
            </p:nvSpPr>
            <p:spPr>
              <a:xfrm>
                <a:off x="714487" y="1584619"/>
                <a:ext cx="4197987" cy="2246769"/>
              </a:xfrm>
              <a:prstGeom prst="rect">
                <a:avLst/>
              </a:prstGeom>
              <a:noFill/>
            </p:spPr>
            <p:txBody>
              <a:bodyPr wrap="square" rtlCol="0">
                <a:spAutoFit/>
              </a:bodyPr>
              <a:lstStyle/>
              <a:p>
                <a:pPr algn="just"/>
                <a:r>
                  <a:rPr lang="en-US" altLang="zh-CN" sz="1400" b="1" dirty="0">
                    <a:latin typeface="Times" panose="02020603050405020304" pitchFamily="18" charset="0"/>
                    <a:cs typeface="Times" panose="02020603050405020304" pitchFamily="18" charset="0"/>
                  </a:rPr>
                  <a:t>B</a:t>
                </a:r>
                <a:r>
                  <a:rPr lang="en-US" altLang="zh-CN" sz="1400" b="1" dirty="0">
                    <a:effectLst/>
                    <a:latin typeface="Times" panose="02020603050405020304" pitchFamily="18" charset="0"/>
                    <a:cs typeface="Times" panose="02020603050405020304" pitchFamily="18" charset="0"/>
                  </a:rPr>
                  <a:t>ased on the measurement of the beam orbit around the IP.</a:t>
                </a:r>
              </a:p>
              <a:p>
                <a:pPr algn="just"/>
                <a:r>
                  <a:rPr lang="en-US" altLang="zh-CN" sz="1400" dirty="0">
                    <a:effectLst/>
                    <a:latin typeface="Times" panose="02020603050405020304" pitchFamily="18" charset="0"/>
                    <a:cs typeface="Times" panose="02020603050405020304" pitchFamily="18" charset="0"/>
                  </a:rPr>
                  <a:t>The offset at the IP is too small to be accurately measured, but this small offset can be converted into a large offset due to the mutual electromagnetic deflection as the beams propagate forward and collide. </a:t>
                </a:r>
                <a:r>
                  <a:rPr lang="en-US" altLang="zh-CN" sz="1400" dirty="0">
                    <a:latin typeface="Times" panose="02020603050405020304" pitchFamily="18" charset="0"/>
                    <a:cs typeface="Times" panose="02020603050405020304" pitchFamily="18" charset="0"/>
                  </a:rPr>
                  <a:t>B</a:t>
                </a:r>
                <a:r>
                  <a:rPr lang="en-US" altLang="zh-CN" sz="1400" dirty="0">
                    <a:effectLst/>
                    <a:latin typeface="Times" panose="02020603050405020304" pitchFamily="18" charset="0"/>
                    <a:cs typeface="Times" panose="02020603050405020304" pitchFamily="18" charset="0"/>
                  </a:rPr>
                  <a:t>y measuring this offset with BPMs upstream and downstream of the IP,  we can estimate the offset at the IP and the sign. </a:t>
                </a:r>
                <a:r>
                  <a:rPr lang="en" altLang="zh-CN" sz="1400" dirty="0">
                    <a:effectLst/>
                    <a:latin typeface="Times" panose="02020603050405020304" pitchFamily="18" charset="0"/>
                    <a:cs typeface="Times" panose="02020603050405020304" pitchFamily="18" charset="0"/>
                  </a:rPr>
                  <a:t>If accuracy of BPM is precise enough, we may maintain the optimum collision with almost no luminosity loss. </a:t>
                </a:r>
                <a:r>
                  <a:rPr lang="en" altLang="zh-CN" sz="1400" u="sng" dirty="0">
                    <a:effectLst/>
                    <a:latin typeface="Times" panose="02020603050405020304" pitchFamily="18" charset="0"/>
                    <a:cs typeface="Times" panose="02020603050405020304" pitchFamily="18" charset="0"/>
                  </a:rPr>
                  <a:t>We usually prioritize this method</a:t>
                </a:r>
                <a:r>
                  <a:rPr lang="zh-CN" altLang="en-US" sz="1400" u="sng" dirty="0">
                    <a:latin typeface="Times" panose="02020603050405020304" pitchFamily="18" charset="0"/>
                    <a:cs typeface="Times" panose="02020603050405020304" pitchFamily="18" charset="0"/>
                  </a:rPr>
                  <a:t> </a:t>
                </a:r>
                <a:r>
                  <a:rPr lang="en-US" altLang="zh-CN" sz="1400" u="sng" dirty="0">
                    <a:latin typeface="Times" panose="02020603050405020304" pitchFamily="18" charset="0"/>
                    <a:cs typeface="Times" panose="02020603050405020304" pitchFamily="18" charset="0"/>
                  </a:rPr>
                  <a:t>for this reason.</a:t>
                </a:r>
                <a:r>
                  <a:rPr lang="en-US" altLang="zh-CN" sz="1400" u="sng" dirty="0">
                    <a:effectLst/>
                    <a:latin typeface="Times" panose="02020603050405020304" pitchFamily="18" charset="0"/>
                    <a:cs typeface="Times" panose="02020603050405020304" pitchFamily="18" charset="0"/>
                  </a:rPr>
                  <a:t> </a:t>
                </a:r>
                <a:endParaRPr lang="en" altLang="zh-CN" sz="1400" u="sng" dirty="0">
                  <a:latin typeface="Times" panose="02020603050405020304" pitchFamily="18" charset="0"/>
                  <a:cs typeface="Times" panose="02020603050405020304" pitchFamily="18" charset="0"/>
                </a:endParaRPr>
              </a:p>
            </p:txBody>
          </p:sp>
          <p:pic>
            <p:nvPicPr>
              <p:cNvPr id="13" name="图片 12">
                <a:extLst>
                  <a:ext uri="{FF2B5EF4-FFF2-40B4-BE49-F238E27FC236}">
                    <a16:creationId xmlns:a16="http://schemas.microsoft.com/office/drawing/2014/main" id="{8E505E5F-B2FF-5756-C04D-495F037B2602}"/>
                  </a:ext>
                </a:extLst>
              </p:cNvPr>
              <p:cNvPicPr>
                <a:picLocks noChangeAspect="1"/>
              </p:cNvPicPr>
              <p:nvPr/>
            </p:nvPicPr>
            <p:blipFill>
              <a:blip r:embed="rId4"/>
              <a:stretch>
                <a:fillRect/>
              </a:stretch>
            </p:blipFill>
            <p:spPr>
              <a:xfrm>
                <a:off x="1624981" y="3839702"/>
                <a:ext cx="2934523" cy="1571390"/>
              </a:xfrm>
              <a:prstGeom prst="rect">
                <a:avLst/>
              </a:prstGeom>
            </p:spPr>
          </p:pic>
        </p:grpSp>
        <p:grpSp>
          <p:nvGrpSpPr>
            <p:cNvPr id="33" name="组合 32">
              <a:extLst>
                <a:ext uri="{FF2B5EF4-FFF2-40B4-BE49-F238E27FC236}">
                  <a16:creationId xmlns:a16="http://schemas.microsoft.com/office/drawing/2014/main" id="{C4D5EFEA-7616-16A3-A9D8-69FE286C57BF}"/>
                </a:ext>
              </a:extLst>
            </p:cNvPr>
            <p:cNvGrpSpPr/>
            <p:nvPr/>
          </p:nvGrpSpPr>
          <p:grpSpPr>
            <a:xfrm>
              <a:off x="5807351" y="1548648"/>
              <a:ext cx="4549443" cy="2163313"/>
              <a:chOff x="5837230" y="2142904"/>
              <a:chExt cx="4549443" cy="2163313"/>
            </a:xfrm>
          </p:grpSpPr>
          <p:sp>
            <p:nvSpPr>
              <p:cNvPr id="30" name="文本框 29">
                <a:extLst>
                  <a:ext uri="{FF2B5EF4-FFF2-40B4-BE49-F238E27FC236}">
                    <a16:creationId xmlns:a16="http://schemas.microsoft.com/office/drawing/2014/main" id="{694EC84B-3AEF-C027-CBAD-C19E1788076F}"/>
                  </a:ext>
                </a:extLst>
              </p:cNvPr>
              <p:cNvSpPr txBox="1"/>
              <p:nvPr/>
            </p:nvSpPr>
            <p:spPr>
              <a:xfrm>
                <a:off x="5837230" y="2142904"/>
                <a:ext cx="3315413" cy="33855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CN" sz="1600" dirty="0">
                    <a:solidFill>
                      <a:schemeClr val="accent1">
                        <a:lumMod val="50000"/>
                      </a:schemeClr>
                    </a:solidFill>
                    <a:latin typeface="Times New Roman" panose="02020603050405020304" pitchFamily="18" charset="0"/>
                    <a:cs typeface="Times New Roman" panose="02020603050405020304" pitchFamily="18" charset="0"/>
                  </a:rPr>
                  <a:t>Luminosity driven system</a:t>
                </a:r>
                <a:endParaRPr kumimoji="1" lang="zh-CN" altLang="en-US" sz="16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1" name="文本框 30">
                <a:extLst>
                  <a:ext uri="{FF2B5EF4-FFF2-40B4-BE49-F238E27FC236}">
                    <a16:creationId xmlns:a16="http://schemas.microsoft.com/office/drawing/2014/main" id="{B731BAEC-4EC8-9371-F806-263418732822}"/>
                  </a:ext>
                </a:extLst>
              </p:cNvPr>
              <p:cNvSpPr txBox="1"/>
              <p:nvPr/>
            </p:nvSpPr>
            <p:spPr>
              <a:xfrm>
                <a:off x="6108235" y="2490335"/>
                <a:ext cx="4278438" cy="1815882"/>
              </a:xfrm>
              <a:prstGeom prst="rect">
                <a:avLst/>
              </a:prstGeom>
              <a:noFill/>
            </p:spPr>
            <p:txBody>
              <a:bodyPr wrap="square" rtlCol="0">
                <a:spAutoFit/>
              </a:bodyPr>
              <a:lstStyle/>
              <a:p>
                <a:pPr algn="just"/>
                <a:r>
                  <a:rPr lang="en-US" altLang="zh-CN" sz="1400" b="1" dirty="0">
                    <a:latin typeface="Times" pitchFamily="2" charset="0"/>
                  </a:rPr>
                  <a:t>Based on measurements of the luminosity. </a:t>
                </a:r>
                <a:r>
                  <a:rPr lang="en-US" altLang="zh-CN" sz="1400" dirty="0">
                    <a:latin typeface="Times" pitchFamily="2" charset="0"/>
                  </a:rPr>
                  <a:t>Due to the </a:t>
                </a:r>
                <a:r>
                  <a:rPr lang="en-US" altLang="zh-CN" sz="1400" dirty="0" err="1">
                    <a:latin typeface="Times" pitchFamily="2" charset="0"/>
                  </a:rPr>
                  <a:t>lumi</a:t>
                </a:r>
                <a:r>
                  <a:rPr lang="en-US" altLang="zh-CN" sz="1400" dirty="0">
                    <a:latin typeface="Times" pitchFamily="2" charset="0"/>
                  </a:rPr>
                  <a:t>- </a:t>
                </a:r>
                <a:r>
                  <a:rPr lang="en-US" altLang="zh-CN" sz="1400" dirty="0" err="1">
                    <a:latin typeface="Times" pitchFamily="2" charset="0"/>
                  </a:rPr>
                  <a:t>nosity</a:t>
                </a:r>
                <a:r>
                  <a:rPr lang="en-US" altLang="zh-CN" sz="1400" dirty="0">
                    <a:latin typeface="Times" pitchFamily="2" charset="0"/>
                  </a:rPr>
                  <a:t> being a symmetrical function of offset, we can only know the offset between two beams, but cannot easily know its sign. And some other effects ( beam size and intensity) may also cause luminosity changes at relatively low frequency. To solve this problem, we should introduce a dithering with certain frequency, and then luminosity will change with same frequency,  we can extract orbit shifts and correct them. </a:t>
                </a:r>
                <a:endParaRPr kumimoji="1" lang="en-US" altLang="zh-CN" dirty="0">
                  <a:solidFill>
                    <a:schemeClr val="accent4">
                      <a:lumMod val="75000"/>
                    </a:schemeClr>
                  </a:solidFill>
                  <a:latin typeface="Times New Roman" panose="02020603050405020304" pitchFamily="18" charset="0"/>
                  <a:cs typeface="Times New Roman" panose="02020603050405020304" pitchFamily="18" charset="0"/>
                </a:endParaRPr>
              </a:p>
            </p:txBody>
          </p:sp>
        </p:grpSp>
        <p:cxnSp>
          <p:nvCxnSpPr>
            <p:cNvPr id="40" name="直接连接符 39">
              <a:extLst>
                <a:ext uri="{FF2B5EF4-FFF2-40B4-BE49-F238E27FC236}">
                  <a16:creationId xmlns:a16="http://schemas.microsoft.com/office/drawing/2014/main" id="{398DC911-808A-9984-CE15-FCFCF63AB967}"/>
                </a:ext>
              </a:extLst>
            </p:cNvPr>
            <p:cNvCxnSpPr>
              <a:cxnSpLocks/>
            </p:cNvCxnSpPr>
            <p:nvPr/>
          </p:nvCxnSpPr>
          <p:spPr>
            <a:xfrm>
              <a:off x="5759515" y="1568149"/>
              <a:ext cx="41195" cy="4525582"/>
            </a:xfrm>
            <a:prstGeom prst="line">
              <a:avLst/>
            </a:prstGeom>
          </p:spPr>
          <p:style>
            <a:lnRef idx="1">
              <a:schemeClr val="dk1"/>
            </a:lnRef>
            <a:fillRef idx="0">
              <a:schemeClr val="dk1"/>
            </a:fillRef>
            <a:effectRef idx="0">
              <a:schemeClr val="dk1"/>
            </a:effectRef>
            <a:fontRef idx="minor">
              <a:schemeClr val="tx1"/>
            </a:fontRef>
          </p:style>
        </p:cxnSp>
        <p:grpSp>
          <p:nvGrpSpPr>
            <p:cNvPr id="5" name="组合 4">
              <a:extLst>
                <a:ext uri="{FF2B5EF4-FFF2-40B4-BE49-F238E27FC236}">
                  <a16:creationId xmlns:a16="http://schemas.microsoft.com/office/drawing/2014/main" id="{F5325CAF-0C8C-82A9-05B6-4FD23F063938}"/>
                </a:ext>
              </a:extLst>
            </p:cNvPr>
            <p:cNvGrpSpPr/>
            <p:nvPr/>
          </p:nvGrpSpPr>
          <p:grpSpPr>
            <a:xfrm>
              <a:off x="1721548" y="5644762"/>
              <a:ext cx="3809648" cy="448969"/>
              <a:chOff x="-822817" y="6227668"/>
              <a:chExt cx="3809648" cy="448969"/>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AA60EEB5-2436-148B-C936-45AC3C822BC9}"/>
                      </a:ext>
                    </a:extLst>
                  </p:cNvPr>
                  <p:cNvSpPr txBox="1"/>
                  <p:nvPr/>
                </p:nvSpPr>
                <p:spPr>
                  <a:xfrm>
                    <a:off x="-822817" y="6227668"/>
                    <a:ext cx="1997812" cy="4489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kumimoji="1" lang="en-US" altLang="zh-CN" sz="1000" b="1" i="1" smtClean="0">
                                  <a:latin typeface="Cambria Math" panose="02040503050406030204" pitchFamily="18" charset="0"/>
                                </a:rPr>
                              </m:ctrlPr>
                            </m:sSubSupPr>
                            <m:e>
                              <m:r>
                                <a:rPr kumimoji="1" lang="en-US" altLang="zh-CN" sz="1000" b="1" i="1">
                                  <a:latin typeface="Cambria Math" panose="02040503050406030204" pitchFamily="18" charset="0"/>
                                  <a:ea typeface="Cambria Math" panose="02040503050406030204" pitchFamily="18" charset="0"/>
                                </a:rPr>
                                <m:t>∆</m:t>
                              </m:r>
                              <m:r>
                                <a:rPr kumimoji="1" lang="en-US" altLang="zh-CN" sz="1000" b="1" i="1" smtClean="0">
                                  <a:latin typeface="Cambria Math" panose="02040503050406030204" pitchFamily="18" charset="0"/>
                                  <a:ea typeface="Cambria Math" panose="02040503050406030204" pitchFamily="18" charset="0"/>
                                </a:rPr>
                                <m:t>𝒚</m:t>
                              </m:r>
                            </m:e>
                            <m:sub>
                              <m:r>
                                <a:rPr kumimoji="1" lang="en-US" altLang="zh-CN" sz="1000" b="1" i="1">
                                  <a:latin typeface="Cambria Math" panose="02040503050406030204" pitchFamily="18" charset="0"/>
                                  <a:ea typeface="Cambria Math" panose="02040503050406030204" pitchFamily="18" charset="0"/>
                                </a:rPr>
                                <m:t>±</m:t>
                              </m:r>
                            </m:sub>
                            <m:sup>
                              <m:r>
                                <a:rPr kumimoji="1" lang="en-US" altLang="zh-CN" sz="1000" b="1" i="1">
                                  <a:latin typeface="Cambria Math" panose="02040503050406030204" pitchFamily="18" charset="0"/>
                                </a:rPr>
                                <m:t>′</m:t>
                              </m:r>
                            </m:sup>
                          </m:sSubSup>
                          <m:r>
                            <a:rPr kumimoji="1" lang="en-US" altLang="zh-CN" sz="1000" b="1" i="1">
                              <a:latin typeface="Cambria Math" panose="02040503050406030204" pitchFamily="18" charset="0"/>
                            </a:rPr>
                            <m:t>=</m:t>
                          </m:r>
                          <m:r>
                            <a:rPr kumimoji="1" lang="en-US" altLang="zh-CN" sz="1000" b="1">
                              <a:latin typeface="Cambria Math" panose="02040503050406030204" pitchFamily="18" charset="0"/>
                              <a:ea typeface="Cambria Math" panose="02040503050406030204" pitchFamily="18" charset="0"/>
                            </a:rPr>
                            <m:t>−</m:t>
                          </m:r>
                          <m:f>
                            <m:fPr>
                              <m:ctrlPr>
                                <a:rPr lang="en-US" altLang="zh-CN" sz="1000" b="1" i="1">
                                  <a:latin typeface="Cambria Math" panose="02040503050406030204" pitchFamily="18" charset="0"/>
                                </a:rPr>
                              </m:ctrlPr>
                            </m:fPr>
                            <m:num>
                              <m:sSub>
                                <m:sSubPr>
                                  <m:ctrlPr>
                                    <a:rPr lang="en-US" altLang="zh-CN" sz="1000" b="1" i="1">
                                      <a:latin typeface="Cambria Math" panose="02040503050406030204" pitchFamily="18" charset="0"/>
                                    </a:rPr>
                                  </m:ctrlPr>
                                </m:sSubPr>
                                <m:e>
                                  <m:r>
                                    <a:rPr lang="en-US" altLang="zh-CN" sz="1000" b="1" i="1">
                                      <a:latin typeface="Cambria Math" panose="02040503050406030204" pitchFamily="18" charset="0"/>
                                    </a:rPr>
                                    <m:t>𝒓</m:t>
                                  </m:r>
                                </m:e>
                                <m:sub>
                                  <m:r>
                                    <a:rPr lang="en-US" altLang="zh-CN" sz="1000" b="1" i="1">
                                      <a:latin typeface="Cambria Math" panose="02040503050406030204" pitchFamily="18" charset="0"/>
                                    </a:rPr>
                                    <m:t>𝒆</m:t>
                                  </m:r>
                                </m:sub>
                              </m:sSub>
                              <m:sSub>
                                <m:sSubPr>
                                  <m:ctrlPr>
                                    <a:rPr lang="en-US" altLang="zh-CN" sz="1000" b="1" i="1">
                                      <a:latin typeface="Cambria Math" panose="02040503050406030204" pitchFamily="18" charset="0"/>
                                    </a:rPr>
                                  </m:ctrlPr>
                                </m:sSubPr>
                                <m:e>
                                  <m:r>
                                    <a:rPr lang="en-US" altLang="zh-CN" sz="1000" b="1" i="1">
                                      <a:latin typeface="Cambria Math" panose="02040503050406030204" pitchFamily="18" charset="0"/>
                                    </a:rPr>
                                    <m:t>𝑵</m:t>
                                  </m:r>
                                </m:e>
                                <m:sub>
                                  <m:r>
                                    <a:rPr lang="en-US" altLang="zh-CN" sz="1000" b="1" i="1">
                                      <a:latin typeface="Cambria Math" panose="02040503050406030204" pitchFamily="18" charset="0"/>
                                      <a:ea typeface="Cambria Math" panose="02040503050406030204" pitchFamily="18" charset="0"/>
                                    </a:rPr>
                                    <m:t>∓</m:t>
                                  </m:r>
                                </m:sub>
                              </m:sSub>
                            </m:num>
                            <m:den>
                              <m:sSub>
                                <m:sSubPr>
                                  <m:ctrlPr>
                                    <a:rPr lang="en-US" altLang="zh-CN" sz="1000" b="1" i="1">
                                      <a:latin typeface="Cambria Math" panose="02040503050406030204" pitchFamily="18" charset="0"/>
                                      <a:ea typeface="Cambria Math" panose="02040503050406030204" pitchFamily="18" charset="0"/>
                                    </a:rPr>
                                  </m:ctrlPr>
                                </m:sSubPr>
                                <m:e>
                                  <m:r>
                                    <a:rPr lang="en-US" altLang="zh-CN" sz="1000" b="1" i="1">
                                      <a:latin typeface="Cambria Math" panose="02040503050406030204" pitchFamily="18" charset="0"/>
                                      <a:ea typeface="Cambria Math" panose="02040503050406030204" pitchFamily="18" charset="0"/>
                                    </a:rPr>
                                    <m:t>𝜸</m:t>
                                  </m:r>
                                </m:e>
                                <m:sub>
                                  <m:r>
                                    <a:rPr lang="en-US" altLang="zh-CN" sz="1000" b="1" i="1">
                                      <a:latin typeface="Cambria Math" panose="02040503050406030204" pitchFamily="18" charset="0"/>
                                      <a:ea typeface="Cambria Math" panose="02040503050406030204" pitchFamily="18" charset="0"/>
                                    </a:rPr>
                                    <m:t>±</m:t>
                                  </m:r>
                                </m:sub>
                              </m:sSub>
                              <m:sSubSup>
                                <m:sSubSupPr>
                                  <m:ctrlPr>
                                    <a:rPr lang="en-US" altLang="zh-CN" sz="1000" b="1" i="1">
                                      <a:latin typeface="Cambria Math" panose="02040503050406030204" pitchFamily="18" charset="0"/>
                                      <a:ea typeface="Cambria Math" panose="02040503050406030204" pitchFamily="18" charset="0"/>
                                    </a:rPr>
                                  </m:ctrlPr>
                                </m:sSubSupPr>
                                <m:e>
                                  <m:r>
                                    <a:rPr lang="en-US" altLang="zh-CN" sz="1000" b="1" i="1">
                                      <a:latin typeface="Cambria Math" panose="02040503050406030204" pitchFamily="18" charset="0"/>
                                      <a:ea typeface="Cambria Math" panose="02040503050406030204" pitchFamily="18" charset="0"/>
                                    </a:rPr>
                                    <m:t>𝝈</m:t>
                                  </m:r>
                                </m:e>
                                <m:sub>
                                  <m:r>
                                    <a:rPr lang="en-US" altLang="zh-CN" sz="1000" b="1" i="1">
                                      <a:latin typeface="Cambria Math" panose="02040503050406030204" pitchFamily="18" charset="0"/>
                                      <a:ea typeface="Cambria Math" panose="02040503050406030204" pitchFamily="18" charset="0"/>
                                    </a:rPr>
                                    <m:t>𝒚</m:t>
                                  </m:r>
                                  <m:r>
                                    <a:rPr lang="en-US" altLang="zh-CN" sz="1000" b="1" i="1">
                                      <a:latin typeface="Cambria Math" panose="02040503050406030204" pitchFamily="18" charset="0"/>
                                      <a:ea typeface="Cambria Math" panose="02040503050406030204" pitchFamily="18" charset="0"/>
                                    </a:rPr>
                                    <m:t>∓</m:t>
                                  </m:r>
                                </m:sub>
                                <m:sup>
                                  <m:r>
                                    <a:rPr lang="en-US" altLang="zh-CN" sz="1000" b="1" i="1">
                                      <a:latin typeface="Cambria Math" panose="02040503050406030204" pitchFamily="18" charset="0"/>
                                      <a:ea typeface="Cambria Math" panose="02040503050406030204" pitchFamily="18" charset="0"/>
                                    </a:rPr>
                                    <m:t>∗</m:t>
                                  </m:r>
                                </m:sup>
                              </m:sSubSup>
                              <m:d>
                                <m:dPr>
                                  <m:ctrlPr>
                                    <a:rPr lang="en-US" altLang="zh-CN" sz="1000" b="1" i="1">
                                      <a:latin typeface="Cambria Math" panose="02040503050406030204" pitchFamily="18" charset="0"/>
                                      <a:ea typeface="Cambria Math" panose="02040503050406030204" pitchFamily="18" charset="0"/>
                                    </a:rPr>
                                  </m:ctrlPr>
                                </m:dPr>
                                <m:e>
                                  <m:sSubSup>
                                    <m:sSubSupPr>
                                      <m:ctrlPr>
                                        <a:rPr kumimoji="1" lang="en-US" altLang="zh-CN" sz="1000" b="1" i="1">
                                          <a:latin typeface="Cambria Math" panose="02040503050406030204" pitchFamily="18" charset="0"/>
                                        </a:rPr>
                                      </m:ctrlPr>
                                    </m:sSubSupPr>
                                    <m:e>
                                      <m:acc>
                                        <m:accPr>
                                          <m:chr m:val="̃"/>
                                          <m:ctrlPr>
                                            <a:rPr kumimoji="1" lang="en-US" altLang="zh-CN" sz="1000" b="1" i="1">
                                              <a:latin typeface="Cambria Math" panose="02040503050406030204" pitchFamily="18" charset="0"/>
                                              <a:ea typeface="Cambria Math" panose="02040503050406030204" pitchFamily="18" charset="0"/>
                                            </a:rPr>
                                          </m:ctrlPr>
                                        </m:accPr>
                                        <m:e>
                                          <m:r>
                                            <a:rPr kumimoji="1" lang="en-US" altLang="zh-CN" sz="1000" b="1" i="1">
                                              <a:latin typeface="Cambria Math" panose="02040503050406030204" pitchFamily="18" charset="0"/>
                                              <a:ea typeface="Cambria Math" panose="02040503050406030204" pitchFamily="18" charset="0"/>
                                            </a:rPr>
                                            <m:t>𝝈</m:t>
                                          </m:r>
                                        </m:e>
                                      </m:acc>
                                    </m:e>
                                    <m:sub>
                                      <m:r>
                                        <a:rPr kumimoji="1" lang="en-US" altLang="zh-CN" sz="1000" b="1" i="1">
                                          <a:latin typeface="Cambria Math" panose="02040503050406030204" pitchFamily="18" charset="0"/>
                                        </a:rPr>
                                        <m:t>𝒙</m:t>
                                      </m:r>
                                      <m:r>
                                        <a:rPr kumimoji="1" lang="en-US" altLang="zh-CN" sz="1000" b="1" i="1">
                                          <a:latin typeface="Cambria Math" panose="02040503050406030204" pitchFamily="18" charset="0"/>
                                          <a:ea typeface="Cambria Math" panose="02040503050406030204" pitchFamily="18" charset="0"/>
                                        </a:rPr>
                                        <m:t>∓</m:t>
                                      </m:r>
                                    </m:sub>
                                    <m:sup>
                                      <m:r>
                                        <a:rPr kumimoji="1" lang="en-US" altLang="zh-CN" sz="1000" b="1" i="1">
                                          <a:latin typeface="Cambria Math" panose="02040503050406030204" pitchFamily="18" charset="0"/>
                                        </a:rPr>
                                        <m:t>∗</m:t>
                                      </m:r>
                                    </m:sup>
                                  </m:sSubSup>
                                  <m:r>
                                    <a:rPr lang="en-US" altLang="zh-CN" sz="1000" b="1" i="1">
                                      <a:latin typeface="Cambria Math" panose="02040503050406030204" pitchFamily="18" charset="0"/>
                                      <a:ea typeface="Cambria Math" panose="02040503050406030204" pitchFamily="18" charset="0"/>
                                    </a:rPr>
                                    <m:t>+</m:t>
                                  </m:r>
                                  <m:sSubSup>
                                    <m:sSubSupPr>
                                      <m:ctrlPr>
                                        <a:rPr lang="en-US" altLang="zh-CN" sz="1000" b="1" i="1">
                                          <a:latin typeface="Cambria Math" panose="02040503050406030204" pitchFamily="18" charset="0"/>
                                          <a:ea typeface="Cambria Math" panose="02040503050406030204" pitchFamily="18" charset="0"/>
                                        </a:rPr>
                                      </m:ctrlPr>
                                    </m:sSubSupPr>
                                    <m:e>
                                      <m:r>
                                        <a:rPr lang="en-US" altLang="zh-CN" sz="1000" b="1" i="1">
                                          <a:latin typeface="Cambria Math" panose="02040503050406030204" pitchFamily="18" charset="0"/>
                                          <a:ea typeface="Cambria Math" panose="02040503050406030204" pitchFamily="18" charset="0"/>
                                        </a:rPr>
                                        <m:t>𝝈</m:t>
                                      </m:r>
                                    </m:e>
                                    <m:sub>
                                      <m:r>
                                        <a:rPr lang="en-US" altLang="zh-CN" sz="1000" b="1" i="1">
                                          <a:latin typeface="Cambria Math" panose="02040503050406030204" pitchFamily="18" charset="0"/>
                                          <a:ea typeface="Cambria Math" panose="02040503050406030204" pitchFamily="18" charset="0"/>
                                        </a:rPr>
                                        <m:t>𝒚</m:t>
                                      </m:r>
                                      <m:r>
                                        <a:rPr lang="en-US" altLang="zh-CN" sz="1000" b="1" i="1">
                                          <a:latin typeface="Cambria Math" panose="02040503050406030204" pitchFamily="18" charset="0"/>
                                          <a:ea typeface="Cambria Math" panose="02040503050406030204" pitchFamily="18" charset="0"/>
                                        </a:rPr>
                                        <m:t>∓</m:t>
                                      </m:r>
                                    </m:sub>
                                    <m:sup>
                                      <m:r>
                                        <a:rPr lang="en-US" altLang="zh-CN" sz="1000" b="1" i="1">
                                          <a:latin typeface="Cambria Math" panose="02040503050406030204" pitchFamily="18" charset="0"/>
                                          <a:ea typeface="Cambria Math" panose="02040503050406030204" pitchFamily="18" charset="0"/>
                                        </a:rPr>
                                        <m:t>∗</m:t>
                                      </m:r>
                                    </m:sup>
                                  </m:sSubSup>
                                </m:e>
                              </m:d>
                            </m:den>
                          </m:f>
                          <m:sSub>
                            <m:sSubPr>
                              <m:ctrlPr>
                                <a:rPr kumimoji="1" lang="en-US" altLang="zh-CN" sz="1000" b="1" i="1">
                                  <a:latin typeface="Cambria Math" panose="02040503050406030204" pitchFamily="18" charset="0"/>
                                  <a:ea typeface="Cambria Math" panose="02040503050406030204" pitchFamily="18" charset="0"/>
                                </a:rPr>
                              </m:ctrlPr>
                            </m:sSubPr>
                            <m:e>
                              <m:r>
                                <a:rPr kumimoji="1" lang="en-US" altLang="zh-CN" sz="1000" b="1" i="1">
                                  <a:latin typeface="Cambria Math" panose="02040503050406030204" pitchFamily="18" charset="0"/>
                                  <a:ea typeface="Cambria Math" panose="02040503050406030204" pitchFamily="18" charset="0"/>
                                </a:rPr>
                                <m:t>∆</m:t>
                              </m:r>
                              <m:r>
                                <a:rPr kumimoji="1" lang="en-US" altLang="zh-CN" sz="1000" b="1" i="1" smtClean="0">
                                  <a:latin typeface="Cambria Math" panose="02040503050406030204" pitchFamily="18" charset="0"/>
                                  <a:ea typeface="Cambria Math" panose="02040503050406030204" pitchFamily="18" charset="0"/>
                                </a:rPr>
                                <m:t>𝒚</m:t>
                              </m:r>
                            </m:e>
                            <m:sub>
                              <m:r>
                                <a:rPr kumimoji="1" lang="en-US" altLang="zh-CN" sz="1000" b="1" i="1">
                                  <a:latin typeface="Cambria Math" panose="02040503050406030204" pitchFamily="18" charset="0"/>
                                  <a:ea typeface="Cambria Math" panose="02040503050406030204" pitchFamily="18" charset="0"/>
                                </a:rPr>
                                <m:t>𝑰𝑷</m:t>
                              </m:r>
                            </m:sub>
                          </m:sSub>
                        </m:oMath>
                      </m:oMathPara>
                    </a14:m>
                    <a:endParaRPr lang="en-US" altLang="zh-CN" sz="1000" b="1" dirty="0"/>
                  </a:p>
                </p:txBody>
              </p:sp>
            </mc:Choice>
            <mc:Fallback xmlns="">
              <p:sp>
                <p:nvSpPr>
                  <p:cNvPr id="3" name="文本框 2">
                    <a:extLst>
                      <a:ext uri="{FF2B5EF4-FFF2-40B4-BE49-F238E27FC236}">
                        <a16:creationId xmlns:a16="http://schemas.microsoft.com/office/drawing/2014/main" id="{AA60EEB5-2436-148B-C936-45AC3C822BC9}"/>
                      </a:ext>
                    </a:extLst>
                  </p:cNvPr>
                  <p:cNvSpPr txBox="1">
                    <a:spLocks noRot="1" noChangeAspect="1" noMove="1" noResize="1" noEditPoints="1" noAdjustHandles="1" noChangeArrowheads="1" noChangeShapeType="1" noTextEdit="1"/>
                  </p:cNvSpPr>
                  <p:nvPr/>
                </p:nvSpPr>
                <p:spPr>
                  <a:xfrm>
                    <a:off x="-822817" y="6227668"/>
                    <a:ext cx="1997812" cy="448969"/>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BEBCF700-33F9-9AAD-AF1B-DAC391DCBF0E}"/>
                      </a:ext>
                    </a:extLst>
                  </p:cNvPr>
                  <p:cNvSpPr txBox="1"/>
                  <p:nvPr/>
                </p:nvSpPr>
                <p:spPr>
                  <a:xfrm>
                    <a:off x="989018" y="6279053"/>
                    <a:ext cx="1997813" cy="3159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kumimoji="1" lang="en-US" altLang="zh-CN" sz="1200" b="1" i="1" smtClean="0">
                                  <a:solidFill>
                                    <a:schemeClr val="tx1"/>
                                  </a:solidFill>
                                  <a:latin typeface="Cambria Math" panose="02040503050406030204" pitchFamily="18" charset="0"/>
                                  <a:ea typeface="Cambria Math" panose="02040503050406030204" pitchFamily="18" charset="0"/>
                                </a:rPr>
                              </m:ctrlPr>
                            </m:sSubPr>
                            <m:e>
                              <m:r>
                                <a:rPr kumimoji="1" lang="en-US" altLang="zh-CN" sz="1200" b="1" i="0" smtClean="0">
                                  <a:solidFill>
                                    <a:schemeClr val="tx1"/>
                                  </a:solidFill>
                                  <a:latin typeface="Cambria Math" panose="02040503050406030204" pitchFamily="18" charset="0"/>
                                  <a:ea typeface="Cambria Math" panose="02040503050406030204" pitchFamily="18" charset="0"/>
                                </a:rPr>
                                <m:t>∆</m:t>
                              </m:r>
                              <m:r>
                                <a:rPr kumimoji="1" lang="en-US" altLang="zh-CN" sz="1200" b="1" i="0" smtClean="0">
                                  <a:solidFill>
                                    <a:schemeClr val="tx1"/>
                                  </a:solidFill>
                                  <a:latin typeface="Cambria Math" panose="02040503050406030204" pitchFamily="18" charset="0"/>
                                  <a:ea typeface="Cambria Math" panose="02040503050406030204" pitchFamily="18" charset="0"/>
                                </a:rPr>
                                <m:t>𝐲</m:t>
                              </m:r>
                            </m:e>
                            <m:sub>
                              <m:r>
                                <a:rPr kumimoji="1" lang="en-US" altLang="zh-CN" sz="1200" b="1" i="0" smtClean="0">
                                  <a:solidFill>
                                    <a:schemeClr val="tx1"/>
                                  </a:solidFill>
                                  <a:latin typeface="Cambria Math" panose="02040503050406030204" pitchFamily="18" charset="0"/>
                                  <a:ea typeface="Cambria Math" panose="02040503050406030204" pitchFamily="18" charset="0"/>
                                </a:rPr>
                                <m:t>𝐁𝐏𝐌</m:t>
                              </m:r>
                            </m:sub>
                          </m:sSub>
                          <m:r>
                            <a:rPr kumimoji="1" lang="en-US" altLang="zh-CN" sz="1200" b="1" i="0" smtClean="0">
                              <a:solidFill>
                                <a:schemeClr val="tx1"/>
                              </a:solidFill>
                              <a:latin typeface="Cambria Math" panose="02040503050406030204" pitchFamily="18" charset="0"/>
                              <a:ea typeface="Cambria Math" panose="02040503050406030204" pitchFamily="18" charset="0"/>
                            </a:rPr>
                            <m:t>=</m:t>
                          </m:r>
                          <m:rad>
                            <m:radPr>
                              <m:degHide m:val="on"/>
                              <m:ctrlPr>
                                <a:rPr kumimoji="1" lang="en-US" altLang="zh-CN" sz="1200" b="1" i="1">
                                  <a:solidFill>
                                    <a:schemeClr val="tx1"/>
                                  </a:solidFill>
                                  <a:latin typeface="Cambria Math" panose="02040503050406030204" pitchFamily="18" charset="0"/>
                                </a:rPr>
                              </m:ctrlPr>
                            </m:radPr>
                            <m:deg/>
                            <m:e>
                              <m:sSup>
                                <m:sSupPr>
                                  <m:ctrlPr>
                                    <a:rPr kumimoji="1" lang="en-US" altLang="zh-CN" sz="1200" b="1" i="1">
                                      <a:solidFill>
                                        <a:schemeClr val="tx1"/>
                                      </a:solidFill>
                                      <a:latin typeface="Cambria Math" panose="02040503050406030204" pitchFamily="18" charset="0"/>
                                    </a:rPr>
                                  </m:ctrlPr>
                                </m:sSupPr>
                                <m:e>
                                  <m:r>
                                    <a:rPr kumimoji="1" lang="en-US" altLang="zh-CN" sz="1200" b="1" i="0">
                                      <a:solidFill>
                                        <a:schemeClr val="tx1"/>
                                      </a:solidFill>
                                      <a:latin typeface="Cambria Math" panose="02040503050406030204" pitchFamily="18" charset="0"/>
                                      <a:ea typeface="Cambria Math" panose="02040503050406030204" pitchFamily="18" charset="0"/>
                                    </a:rPr>
                                    <m:t>𝛃</m:t>
                                  </m:r>
                                </m:e>
                                <m:sup>
                                  <m:r>
                                    <a:rPr kumimoji="1" lang="en-US" altLang="zh-CN" sz="1200" b="1" i="0">
                                      <a:solidFill>
                                        <a:schemeClr val="tx1"/>
                                      </a:solidFill>
                                      <a:latin typeface="Cambria Math" panose="02040503050406030204" pitchFamily="18" charset="0"/>
                                    </a:rPr>
                                    <m:t>∗</m:t>
                                  </m:r>
                                </m:sup>
                              </m:sSup>
                              <m:sSub>
                                <m:sSubPr>
                                  <m:ctrlPr>
                                    <a:rPr kumimoji="1" lang="en-US" altLang="zh-CN" sz="1200" b="1" i="1">
                                      <a:solidFill>
                                        <a:schemeClr val="tx1"/>
                                      </a:solidFill>
                                      <a:latin typeface="Cambria Math" panose="02040503050406030204" pitchFamily="18" charset="0"/>
                                    </a:rPr>
                                  </m:ctrlPr>
                                </m:sSubPr>
                                <m:e>
                                  <m:r>
                                    <a:rPr kumimoji="1" lang="en-US" altLang="zh-CN" sz="1200" b="1" i="0">
                                      <a:solidFill>
                                        <a:schemeClr val="tx1"/>
                                      </a:solidFill>
                                      <a:latin typeface="Cambria Math" panose="02040503050406030204" pitchFamily="18" charset="0"/>
                                      <a:ea typeface="Cambria Math" panose="02040503050406030204" pitchFamily="18" charset="0"/>
                                    </a:rPr>
                                    <m:t>𝛃</m:t>
                                  </m:r>
                                </m:e>
                                <m:sub>
                                  <m:r>
                                    <a:rPr kumimoji="1" lang="en-US" altLang="zh-CN" sz="1200" b="1" i="0">
                                      <a:solidFill>
                                        <a:schemeClr val="tx1"/>
                                      </a:solidFill>
                                      <a:latin typeface="Cambria Math" panose="02040503050406030204" pitchFamily="18" charset="0"/>
                                      <a:ea typeface="Cambria Math" panose="02040503050406030204" pitchFamily="18" charset="0"/>
                                    </a:rPr>
                                    <m:t>𝐁𝐏𝐌</m:t>
                                  </m:r>
                                </m:sub>
                              </m:sSub>
                            </m:e>
                          </m:rad>
                          <m:r>
                            <a:rPr kumimoji="1" lang="en-US" altLang="zh-CN" sz="1200" b="1" i="0" smtClean="0">
                              <a:solidFill>
                                <a:schemeClr val="tx1"/>
                              </a:solidFill>
                              <a:latin typeface="Cambria Math" panose="02040503050406030204" pitchFamily="18" charset="0"/>
                              <a:ea typeface="Cambria Math" panose="02040503050406030204" pitchFamily="18" charset="0"/>
                            </a:rPr>
                            <m:t>∆</m:t>
                          </m:r>
                          <m:sSup>
                            <m:sSupPr>
                              <m:ctrlPr>
                                <a:rPr kumimoji="1" lang="en-US" altLang="zh-CN" sz="1200" b="1" i="1" smtClean="0">
                                  <a:solidFill>
                                    <a:schemeClr val="tx1"/>
                                  </a:solidFill>
                                  <a:latin typeface="Cambria Math" panose="02040503050406030204" pitchFamily="18" charset="0"/>
                                  <a:ea typeface="Cambria Math" panose="02040503050406030204" pitchFamily="18" charset="0"/>
                                </a:rPr>
                              </m:ctrlPr>
                            </m:sSupPr>
                            <m:e>
                              <m:r>
                                <a:rPr kumimoji="1" lang="en-US" altLang="zh-CN" sz="1200" b="1" i="0" smtClean="0">
                                  <a:solidFill>
                                    <a:schemeClr val="tx1"/>
                                  </a:solidFill>
                                  <a:latin typeface="Cambria Math" panose="02040503050406030204" pitchFamily="18" charset="0"/>
                                  <a:ea typeface="Cambria Math" panose="02040503050406030204" pitchFamily="18" charset="0"/>
                                </a:rPr>
                                <m:t>𝐲</m:t>
                              </m:r>
                            </m:e>
                            <m:sup>
                              <m:r>
                                <a:rPr kumimoji="1" lang="en-US" altLang="zh-CN" sz="1200" b="1" i="0" smtClean="0">
                                  <a:solidFill>
                                    <a:schemeClr val="tx1"/>
                                  </a:solidFill>
                                  <a:latin typeface="Cambria Math" panose="02040503050406030204" pitchFamily="18" charset="0"/>
                                  <a:ea typeface="Cambria Math" panose="02040503050406030204" pitchFamily="18" charset="0"/>
                                </a:rPr>
                                <m:t>′</m:t>
                              </m:r>
                            </m:sup>
                          </m:sSup>
                        </m:oMath>
                      </m:oMathPara>
                    </a14:m>
                    <a:endParaRPr lang="zh-CN" altLang="en-US" sz="1200" dirty="0"/>
                  </a:p>
                </p:txBody>
              </p:sp>
            </mc:Choice>
            <mc:Fallback xmlns="">
              <p:sp>
                <p:nvSpPr>
                  <p:cNvPr id="4" name="文本框 3">
                    <a:extLst>
                      <a:ext uri="{FF2B5EF4-FFF2-40B4-BE49-F238E27FC236}">
                        <a16:creationId xmlns:a16="http://schemas.microsoft.com/office/drawing/2014/main" id="{BEBCF700-33F9-9AAD-AF1B-DAC391DCBF0E}"/>
                      </a:ext>
                    </a:extLst>
                  </p:cNvPr>
                  <p:cNvSpPr txBox="1">
                    <a:spLocks noRot="1" noChangeAspect="1" noMove="1" noResize="1" noEditPoints="1" noAdjustHandles="1" noChangeArrowheads="1" noChangeShapeType="1" noTextEdit="1"/>
                  </p:cNvSpPr>
                  <p:nvPr/>
                </p:nvSpPr>
                <p:spPr>
                  <a:xfrm>
                    <a:off x="989018" y="6279053"/>
                    <a:ext cx="1997813" cy="315984"/>
                  </a:xfrm>
                  <a:prstGeom prst="rect">
                    <a:avLst/>
                  </a:prstGeom>
                  <a:blipFill>
                    <a:blip r:embed="rId8"/>
                    <a:stretch>
                      <a:fillRect b="-3846"/>
                    </a:stretch>
                  </a:blipFill>
                </p:spPr>
                <p:txBody>
                  <a:bodyPr/>
                  <a:lstStyle/>
                  <a:p>
                    <a:r>
                      <a:rPr lang="zh-CN" altLang="en-US">
                        <a:noFill/>
                      </a:rPr>
                      <a:t> </a:t>
                    </a:r>
                  </a:p>
                </p:txBody>
              </p:sp>
            </mc:Fallback>
          </mc:AlternateContent>
        </p:grpSp>
        <p:pic>
          <p:nvPicPr>
            <p:cNvPr id="15" name="图片 14">
              <a:extLst>
                <a:ext uri="{FF2B5EF4-FFF2-40B4-BE49-F238E27FC236}">
                  <a16:creationId xmlns:a16="http://schemas.microsoft.com/office/drawing/2014/main" id="{F4097F10-7D9D-0438-92E6-38BE0054BA18}"/>
                </a:ext>
              </a:extLst>
            </p:cNvPr>
            <p:cNvPicPr>
              <a:picLocks noChangeAspect="1"/>
            </p:cNvPicPr>
            <p:nvPr/>
          </p:nvPicPr>
          <p:blipFill rotWithShape="1">
            <a:blip r:embed="rId9"/>
            <a:srcRect r="9541"/>
            <a:stretch/>
          </p:blipFill>
          <p:spPr>
            <a:xfrm>
              <a:off x="8310552" y="3885202"/>
              <a:ext cx="1934458" cy="1030649"/>
            </a:xfrm>
            <a:prstGeom prst="rect">
              <a:avLst/>
            </a:prstGeom>
          </p:spPr>
        </p:pic>
        <p:pic>
          <p:nvPicPr>
            <p:cNvPr id="17" name="图片 16" descr="图表&#10;&#10;描述已自动生成">
              <a:extLst>
                <a:ext uri="{FF2B5EF4-FFF2-40B4-BE49-F238E27FC236}">
                  <a16:creationId xmlns:a16="http://schemas.microsoft.com/office/drawing/2014/main" id="{53F57ACE-576F-11C6-2A8F-192C32D1F331}"/>
                </a:ext>
              </a:extLst>
            </p:cNvPr>
            <p:cNvPicPr>
              <a:picLocks noChangeAspect="1"/>
            </p:cNvPicPr>
            <p:nvPr/>
          </p:nvPicPr>
          <p:blipFill>
            <a:blip r:embed="rId10"/>
            <a:stretch>
              <a:fillRect/>
            </a:stretch>
          </p:blipFill>
          <p:spPr>
            <a:xfrm>
              <a:off x="8327969" y="4901413"/>
              <a:ext cx="1993209" cy="1061950"/>
            </a:xfrm>
            <a:prstGeom prst="rect">
              <a:avLst/>
            </a:prstGeom>
          </p:spPr>
        </p:pic>
        <p:sp>
          <p:nvSpPr>
            <p:cNvPr id="20" name="矩形 19">
              <a:extLst>
                <a:ext uri="{FF2B5EF4-FFF2-40B4-BE49-F238E27FC236}">
                  <a16:creationId xmlns:a16="http://schemas.microsoft.com/office/drawing/2014/main" id="{84BF5A5E-9F4B-C298-9540-D23D844F2973}"/>
                </a:ext>
              </a:extLst>
            </p:cNvPr>
            <p:cNvSpPr/>
            <p:nvPr/>
          </p:nvSpPr>
          <p:spPr>
            <a:xfrm>
              <a:off x="806839" y="1390650"/>
              <a:ext cx="9663613" cy="48672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a:extLst>
              <a:ext uri="{FF2B5EF4-FFF2-40B4-BE49-F238E27FC236}">
                <a16:creationId xmlns:a16="http://schemas.microsoft.com/office/drawing/2014/main" id="{BD9DD239-EF2A-284C-9A93-6B04A94E2248}"/>
              </a:ext>
            </a:extLst>
          </p:cNvPr>
          <p:cNvSpPr txBox="1"/>
          <p:nvPr/>
        </p:nvSpPr>
        <p:spPr>
          <a:xfrm>
            <a:off x="685800" y="132236"/>
            <a:ext cx="11018520" cy="461665"/>
          </a:xfrm>
          <a:prstGeom prst="rect">
            <a:avLst/>
          </a:prstGeom>
          <a:noFill/>
        </p:spPr>
        <p:txBody>
          <a:bodyPr wrap="square" rtlCol="0">
            <a:spAutoFit/>
          </a:bodyPr>
          <a:lstStyle/>
          <a:p>
            <a:pPr algn="ctr" defTabSz="1219170" eaLnBrk="1" fontAlgn="base" hangingPunct="1">
              <a:spcBef>
                <a:spcPct val="0"/>
              </a:spcBef>
              <a:spcAft>
                <a:spcPct val="0"/>
              </a:spcAft>
            </a:pP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Preliminary</a:t>
            </a:r>
            <a:r>
              <a:rPr lang="en-US" altLang="zh-CN" sz="2400" dirty="0">
                <a:effectLst/>
                <a:latin typeface="CMR17"/>
              </a:rPr>
              <a:t> </a:t>
            </a: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 </a:t>
            </a:r>
            <a:r>
              <a:rPr lang="en-US" altLang="zh-CN" sz="2400" b="1" dirty="0">
                <a:solidFill>
                  <a:schemeClr val="accent1">
                    <a:lumMod val="50000"/>
                  </a:schemeClr>
                </a:solidFill>
                <a:effectLst/>
                <a:latin typeface="Times New Roman" panose="02020603050405020304" pitchFamily="18" charset="0"/>
                <a:cs typeface="Times New Roman" panose="02020603050405020304" pitchFamily="18" charset="0"/>
              </a:rPr>
              <a:t>D</a:t>
            </a: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esign Considerations for IP Luminosity Feedback System at CEPC</a:t>
            </a:r>
          </a:p>
        </p:txBody>
      </p:sp>
      <p:grpSp>
        <p:nvGrpSpPr>
          <p:cNvPr id="23" name="组合 9">
            <a:extLst>
              <a:ext uri="{FF2B5EF4-FFF2-40B4-BE49-F238E27FC236}">
                <a16:creationId xmlns:a16="http://schemas.microsoft.com/office/drawing/2014/main" id="{27B08901-F412-2845-81AD-8DE7D6A459E2}"/>
              </a:ext>
            </a:extLst>
          </p:cNvPr>
          <p:cNvGrpSpPr>
            <a:grpSpLocks/>
          </p:cNvGrpSpPr>
          <p:nvPr/>
        </p:nvGrpSpPr>
        <p:grpSpPr bwMode="auto">
          <a:xfrm>
            <a:off x="451743" y="651086"/>
            <a:ext cx="11214039" cy="73930"/>
            <a:chOff x="30834" y="1305568"/>
            <a:chExt cx="8816454" cy="66133"/>
          </a:xfrm>
        </p:grpSpPr>
        <p:sp>
          <p:nvSpPr>
            <p:cNvPr id="24" name="矩形 23">
              <a:extLst>
                <a:ext uri="{FF2B5EF4-FFF2-40B4-BE49-F238E27FC236}">
                  <a16:creationId xmlns:a16="http://schemas.microsoft.com/office/drawing/2014/main" id="{01FD10DB-B291-0041-869B-22327B0ACC39}"/>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25" name="矩形 24">
              <a:extLst>
                <a:ext uri="{FF2B5EF4-FFF2-40B4-BE49-F238E27FC236}">
                  <a16:creationId xmlns:a16="http://schemas.microsoft.com/office/drawing/2014/main" id="{2480E798-1732-4047-AEC4-41C071E079FD}"/>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pic>
        <p:nvPicPr>
          <p:cNvPr id="2" name="图片 1">
            <a:extLst>
              <a:ext uri="{FF2B5EF4-FFF2-40B4-BE49-F238E27FC236}">
                <a16:creationId xmlns:a16="http://schemas.microsoft.com/office/drawing/2014/main" id="{2AF1F1CA-8324-4B47-A221-B4056AEFE978}"/>
              </a:ext>
            </a:extLst>
          </p:cNvPr>
          <p:cNvPicPr>
            <a:picLocks noChangeAspect="1"/>
          </p:cNvPicPr>
          <p:nvPr/>
        </p:nvPicPr>
        <p:blipFill>
          <a:blip r:embed="rId11"/>
          <a:stretch>
            <a:fillRect/>
          </a:stretch>
        </p:blipFill>
        <p:spPr>
          <a:xfrm>
            <a:off x="6733333" y="5459223"/>
            <a:ext cx="2169478" cy="439220"/>
          </a:xfrm>
          <a:prstGeom prst="rect">
            <a:avLst/>
          </a:prstGeom>
        </p:spPr>
      </p:pic>
      <p:pic>
        <p:nvPicPr>
          <p:cNvPr id="7" name="图片 6" descr="图表, 直方图&#10;&#10;描述已自动生成">
            <a:extLst>
              <a:ext uri="{FF2B5EF4-FFF2-40B4-BE49-F238E27FC236}">
                <a16:creationId xmlns:a16="http://schemas.microsoft.com/office/drawing/2014/main" id="{D98D7760-AB18-1F4B-B2AE-DF827432B1F4}"/>
              </a:ext>
            </a:extLst>
          </p:cNvPr>
          <p:cNvPicPr>
            <a:picLocks noChangeAspect="1"/>
          </p:cNvPicPr>
          <p:nvPr/>
        </p:nvPicPr>
        <p:blipFill rotWithShape="1">
          <a:blip r:embed="rId12"/>
          <a:srcRect l="10921" t="10300" r="7331"/>
          <a:stretch/>
        </p:blipFill>
        <p:spPr>
          <a:xfrm>
            <a:off x="6518858" y="3762387"/>
            <a:ext cx="2309076" cy="1689119"/>
          </a:xfrm>
          <a:prstGeom prst="rect">
            <a:avLst/>
          </a:prstGeom>
        </p:spPr>
      </p:pic>
      <p:sp>
        <p:nvSpPr>
          <p:cNvPr id="26" name="TextBox 25">
            <a:extLst>
              <a:ext uri="{FF2B5EF4-FFF2-40B4-BE49-F238E27FC236}">
                <a16:creationId xmlns:a16="http://schemas.microsoft.com/office/drawing/2014/main" id="{62AAE5C9-1E61-B343-9459-9023AC40F81E}"/>
              </a:ext>
            </a:extLst>
          </p:cNvPr>
          <p:cNvSpPr txBox="1"/>
          <p:nvPr/>
        </p:nvSpPr>
        <p:spPr>
          <a:xfrm>
            <a:off x="451743" y="6263772"/>
            <a:ext cx="10509172" cy="523220"/>
          </a:xfrm>
          <a:prstGeom prst="rect">
            <a:avLst/>
          </a:prstGeom>
          <a:noFill/>
        </p:spPr>
        <p:txBody>
          <a:bodyPr wrap="square">
            <a:spAutoFit/>
          </a:bodyPr>
          <a:lstStyle/>
          <a:p>
            <a:pPr marL="285750" indent="-285750" algn="just">
              <a:buFont typeface="Wingdings" pitchFamily="2" charset="2"/>
              <a:buChar char="v"/>
            </a:pPr>
            <a:r>
              <a:rPr lang="en-US" sz="1400" kern="100" dirty="0">
                <a:effectLst/>
                <a:latin typeface="DengXian" panose="02010600030101010101" pitchFamily="2" charset="-122"/>
                <a:ea typeface="DengXian" panose="02010600030101010101" pitchFamily="2" charset="-122"/>
                <a:cs typeface="Times New Roman" panose="02020603050405020304" pitchFamily="18" charset="0"/>
              </a:rPr>
              <a:t>The design of luminosity feedback system depends on the </a:t>
            </a:r>
            <a:r>
              <a:rPr lang="en-US" sz="1400" b="1" kern="100" dirty="0">
                <a:solidFill>
                  <a:schemeClr val="accent1"/>
                </a:solidFill>
                <a:effectLst/>
                <a:latin typeface="DengXian" panose="02010600030101010101" pitchFamily="2" charset="-122"/>
                <a:ea typeface="DengXian" panose="02010600030101010101" pitchFamily="2" charset="-122"/>
                <a:cs typeface="Times New Roman" panose="02020603050405020304" pitchFamily="18" charset="0"/>
              </a:rPr>
              <a:t>Designed machine parameters</a:t>
            </a:r>
            <a:r>
              <a:rPr lang="en-US" sz="1400" kern="100" dirty="0">
                <a:effectLst/>
                <a:latin typeface="DengXian" panose="02010600030101010101" pitchFamily="2" charset="-122"/>
                <a:ea typeface="DengXian" panose="02010600030101010101" pitchFamily="2" charset="-122"/>
                <a:cs typeface="Times New Roman" panose="02020603050405020304" pitchFamily="18" charset="0"/>
              </a:rPr>
              <a:t>, Position and resolution of the </a:t>
            </a:r>
            <a:r>
              <a:rPr lang="en-US" sz="1400" b="1" kern="100" dirty="0">
                <a:solidFill>
                  <a:schemeClr val="accent1"/>
                </a:solidFill>
                <a:effectLst/>
                <a:latin typeface="DengXian" panose="02010600030101010101" pitchFamily="2" charset="-122"/>
                <a:ea typeface="DengXian" panose="02010600030101010101" pitchFamily="2" charset="-122"/>
                <a:cs typeface="Times New Roman" panose="02020603050405020304" pitchFamily="18" charset="0"/>
              </a:rPr>
              <a:t>IP BPMs</a:t>
            </a:r>
            <a:r>
              <a:rPr lang="en-US" sz="1400" kern="100" dirty="0">
                <a:effectLst/>
                <a:latin typeface="DengXian" panose="02010600030101010101" pitchFamily="2" charset="-122"/>
                <a:ea typeface="DengXian" panose="02010600030101010101" pitchFamily="2" charset="-122"/>
                <a:cs typeface="Times New Roman" panose="02020603050405020304" pitchFamily="18" charset="0"/>
              </a:rPr>
              <a:t>, </a:t>
            </a:r>
            <a:r>
              <a:rPr lang="en-US" sz="1400" b="1" kern="100" dirty="0">
                <a:solidFill>
                  <a:schemeClr val="accent1"/>
                </a:solidFill>
                <a:effectLst/>
                <a:latin typeface="DengXian" panose="02010600030101010101" pitchFamily="2" charset="-122"/>
                <a:ea typeface="DengXian" panose="02010600030101010101" pitchFamily="2" charset="-122"/>
                <a:cs typeface="Times New Roman" panose="02020603050405020304" pitchFamily="18" charset="0"/>
              </a:rPr>
              <a:t>Ground motion of the construction site</a:t>
            </a:r>
            <a:r>
              <a:rPr lang="en-US" sz="1400" kern="100" dirty="0">
                <a:effectLst/>
                <a:latin typeface="DengXian" panose="02010600030101010101" pitchFamily="2" charset="-122"/>
                <a:ea typeface="DengXian" panose="02010600030101010101" pitchFamily="2" charset="-122"/>
                <a:cs typeface="Times New Roman" panose="02020603050405020304" pitchFamily="18" charset="0"/>
              </a:rPr>
              <a:t>. </a:t>
            </a:r>
            <a:endParaRPr lang="en-CN" sz="14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27" name="TextBox 39">
            <a:extLst>
              <a:ext uri="{FF2B5EF4-FFF2-40B4-BE49-F238E27FC236}">
                <a16:creationId xmlns:a16="http://schemas.microsoft.com/office/drawing/2014/main" id="{55A56A8D-292C-4F99-B5E4-2A667035AD18}"/>
              </a:ext>
            </a:extLst>
          </p:cNvPr>
          <p:cNvSpPr txBox="1"/>
          <p:nvPr/>
        </p:nvSpPr>
        <p:spPr>
          <a:xfrm>
            <a:off x="11750743" y="6474293"/>
            <a:ext cx="499872" cy="307777"/>
          </a:xfrm>
          <a:prstGeom prst="rect">
            <a:avLst/>
          </a:prstGeom>
          <a:noFill/>
        </p:spPr>
        <p:txBody>
          <a:bodyPr wrap="square" rtlCol="0">
            <a:spAutoFit/>
          </a:bodyPr>
          <a:lstStyle/>
          <a:p>
            <a:r>
              <a:rPr lang="en-US" sz="1400" b="1" dirty="0"/>
              <a:t>23</a:t>
            </a:r>
            <a:endParaRPr lang="en-CN" sz="1400" b="1" dirty="0"/>
          </a:p>
        </p:txBody>
      </p:sp>
    </p:spTree>
    <p:custDataLst>
      <p:tags r:id="rId1"/>
    </p:custDataLst>
    <p:extLst>
      <p:ext uri="{BB962C8B-B14F-4D97-AF65-F5344CB8AC3E}">
        <p14:creationId xmlns:p14="http://schemas.microsoft.com/office/powerpoint/2010/main" val="1799422075"/>
      </p:ext>
    </p:extLst>
  </p:cSld>
  <p:clrMapOvr>
    <a:masterClrMapping/>
  </p:clrMapOvr>
  <p:transition>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a:extLst>
              <a:ext uri="{FF2B5EF4-FFF2-40B4-BE49-F238E27FC236}">
                <a16:creationId xmlns:a16="http://schemas.microsoft.com/office/drawing/2014/main" id="{7E2876C5-B023-9745-9BD5-E9BF8E90F81D}"/>
              </a:ext>
            </a:extLst>
          </p:cNvPr>
          <p:cNvSpPr txBox="1"/>
          <p:nvPr/>
        </p:nvSpPr>
        <p:spPr>
          <a:xfrm>
            <a:off x="1797974" y="78159"/>
            <a:ext cx="8891362" cy="461665"/>
          </a:xfrm>
          <a:prstGeom prst="rect">
            <a:avLst/>
          </a:prstGeom>
          <a:noFill/>
        </p:spPr>
        <p:txBody>
          <a:bodyPr wrap="square">
            <a:spAutoFit/>
          </a:bodyPr>
          <a:lstStyle/>
          <a:p>
            <a:r>
              <a:rPr lang="en-US" altLang="zh-CN" sz="2400" b="1" dirty="0">
                <a:solidFill>
                  <a:schemeClr val="accent1">
                    <a:lumMod val="50000"/>
                  </a:schemeClr>
                </a:solidFill>
                <a:effectLst/>
                <a:latin typeface="Times New Roman" panose="02020603050405020304" pitchFamily="18" charset="0"/>
                <a:cs typeface="Times New Roman" panose="02020603050405020304" pitchFamily="18" charset="0"/>
              </a:rPr>
              <a:t>Position </a:t>
            </a:r>
            <a:r>
              <a:rPr lang="en-US" altLang="zh-CN" sz="2400" b="1" dirty="0">
                <a:solidFill>
                  <a:schemeClr val="accent1">
                    <a:lumMod val="50000"/>
                  </a:schemeClr>
                </a:solidFill>
                <a:latin typeface="Times New Roman" panose="02020603050405020304" pitchFamily="18" charset="0"/>
                <a:cs typeface="Times New Roman" panose="02020603050405020304" pitchFamily="18" charset="0"/>
              </a:rPr>
              <a:t>and requirements </a:t>
            </a:r>
            <a:r>
              <a:rPr lang="en-US" altLang="zh-CN" sz="2400" b="1" dirty="0">
                <a:solidFill>
                  <a:schemeClr val="accent1">
                    <a:lumMod val="50000"/>
                  </a:schemeClr>
                </a:solidFill>
                <a:effectLst/>
                <a:latin typeface="Times New Roman" panose="02020603050405020304" pitchFamily="18" charset="0"/>
                <a:cs typeface="Times New Roman" panose="02020603050405020304" pitchFamily="18" charset="0"/>
              </a:rPr>
              <a:t>of fast luminosity monitor for CEPC </a:t>
            </a:r>
            <a:endParaRPr lang="en-US" altLang="zh-CN" sz="24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25" name="组合 24">
            <a:extLst>
              <a:ext uri="{FF2B5EF4-FFF2-40B4-BE49-F238E27FC236}">
                <a16:creationId xmlns:a16="http://schemas.microsoft.com/office/drawing/2014/main" id="{86B7B012-869B-8848-AF94-C8B7E93C5479}"/>
              </a:ext>
            </a:extLst>
          </p:cNvPr>
          <p:cNvGrpSpPr/>
          <p:nvPr/>
        </p:nvGrpSpPr>
        <p:grpSpPr>
          <a:xfrm>
            <a:off x="3103021" y="1147391"/>
            <a:ext cx="5722548" cy="803841"/>
            <a:chOff x="2926898" y="1071822"/>
            <a:chExt cx="5722548" cy="803841"/>
          </a:xfrm>
        </p:grpSpPr>
        <p:grpSp>
          <p:nvGrpSpPr>
            <p:cNvPr id="26" name="组合 25">
              <a:extLst>
                <a:ext uri="{FF2B5EF4-FFF2-40B4-BE49-F238E27FC236}">
                  <a16:creationId xmlns:a16="http://schemas.microsoft.com/office/drawing/2014/main" id="{96B54001-3688-FC42-9DFA-9385FF0E514E}"/>
                </a:ext>
              </a:extLst>
            </p:cNvPr>
            <p:cNvGrpSpPr/>
            <p:nvPr/>
          </p:nvGrpSpPr>
          <p:grpSpPr>
            <a:xfrm>
              <a:off x="2926898" y="1071822"/>
              <a:ext cx="5722548" cy="543029"/>
              <a:chOff x="2346414" y="713592"/>
              <a:chExt cx="6068362" cy="714449"/>
            </a:xfrm>
          </p:grpSpPr>
          <p:pic>
            <p:nvPicPr>
              <p:cNvPr id="30" name="图片 29">
                <a:extLst>
                  <a:ext uri="{FF2B5EF4-FFF2-40B4-BE49-F238E27FC236}">
                    <a16:creationId xmlns:a16="http://schemas.microsoft.com/office/drawing/2014/main" id="{9264B33F-1D11-6A49-88D4-F9FE68DF3D9E}"/>
                  </a:ext>
                </a:extLst>
              </p:cNvPr>
              <p:cNvPicPr>
                <a:picLocks noChangeAspect="1"/>
              </p:cNvPicPr>
              <p:nvPr/>
            </p:nvPicPr>
            <p:blipFill rotWithShape="1">
              <a:blip r:embed="rId2"/>
              <a:srcRect t="82717"/>
              <a:stretch/>
            </p:blipFill>
            <p:spPr>
              <a:xfrm>
                <a:off x="2346414" y="713592"/>
                <a:ext cx="6068362" cy="714449"/>
              </a:xfrm>
              <a:prstGeom prst="rect">
                <a:avLst/>
              </a:prstGeom>
            </p:spPr>
          </p:pic>
          <p:sp>
            <p:nvSpPr>
              <p:cNvPr id="31" name="文本框 30">
                <a:extLst>
                  <a:ext uri="{FF2B5EF4-FFF2-40B4-BE49-F238E27FC236}">
                    <a16:creationId xmlns:a16="http://schemas.microsoft.com/office/drawing/2014/main" id="{D24EE3CE-B56C-604A-8519-B76F03F40BCA}"/>
                  </a:ext>
                </a:extLst>
              </p:cNvPr>
              <p:cNvSpPr txBox="1"/>
              <p:nvPr/>
            </p:nvSpPr>
            <p:spPr>
              <a:xfrm>
                <a:off x="2667563" y="986976"/>
                <a:ext cx="424249" cy="276999"/>
              </a:xfrm>
              <a:prstGeom prst="rect">
                <a:avLst/>
              </a:prstGeom>
              <a:noFill/>
            </p:spPr>
            <p:txBody>
              <a:bodyPr wrap="square" rtlCol="0">
                <a:spAutoFit/>
              </a:bodyPr>
              <a:lstStyle/>
              <a:p>
                <a:r>
                  <a:rPr lang="en-US" altLang="zh-CN" sz="1200" b="1" dirty="0">
                    <a:solidFill>
                      <a:srgbClr val="FF0000"/>
                    </a:solidFill>
                    <a:latin typeface="Times" panose="02020603050405020304" pitchFamily="18" charset="0"/>
                    <a:cs typeface="Times" panose="02020603050405020304" pitchFamily="18" charset="0"/>
                  </a:rPr>
                  <a:t>IP</a:t>
                </a:r>
                <a:endParaRPr lang="zh-CN" altLang="en-US" sz="1200" b="1" dirty="0">
                  <a:solidFill>
                    <a:srgbClr val="FF0000"/>
                  </a:solidFill>
                  <a:latin typeface="Times" panose="02020603050405020304" pitchFamily="18" charset="0"/>
                  <a:cs typeface="Times" panose="02020603050405020304" pitchFamily="18" charset="0"/>
                </a:endParaRPr>
              </a:p>
            </p:txBody>
          </p:sp>
        </p:grpSp>
        <p:sp>
          <p:nvSpPr>
            <p:cNvPr id="27" name="文本框 26">
              <a:extLst>
                <a:ext uri="{FF2B5EF4-FFF2-40B4-BE49-F238E27FC236}">
                  <a16:creationId xmlns:a16="http://schemas.microsoft.com/office/drawing/2014/main" id="{E7A8B779-33DB-5B4A-82F7-3982095CEC01}"/>
                </a:ext>
              </a:extLst>
            </p:cNvPr>
            <p:cNvSpPr txBox="1"/>
            <p:nvPr/>
          </p:nvSpPr>
          <p:spPr>
            <a:xfrm>
              <a:off x="3831417" y="1567886"/>
              <a:ext cx="27924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sz="1400" b="1" dirty="0"/>
                <a:t>1</a:t>
              </a:r>
              <a:endParaRPr kumimoji="1" lang="zh-CN" altLang="en-US" sz="1400" b="1" dirty="0"/>
            </a:p>
          </p:txBody>
        </p:sp>
        <p:sp>
          <p:nvSpPr>
            <p:cNvPr id="28" name="文本框 27">
              <a:extLst>
                <a:ext uri="{FF2B5EF4-FFF2-40B4-BE49-F238E27FC236}">
                  <a16:creationId xmlns:a16="http://schemas.microsoft.com/office/drawing/2014/main" id="{20074BA4-5F4C-CA4F-9038-6907052273B6}"/>
                </a:ext>
              </a:extLst>
            </p:cNvPr>
            <p:cNvSpPr txBox="1"/>
            <p:nvPr/>
          </p:nvSpPr>
          <p:spPr>
            <a:xfrm>
              <a:off x="7770414" y="1566685"/>
              <a:ext cx="279244" cy="308977"/>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sz="1400" b="1" dirty="0"/>
                <a:t>2</a:t>
              </a:r>
              <a:endParaRPr kumimoji="1" lang="zh-CN" altLang="en-US" sz="1400" b="1" dirty="0"/>
            </a:p>
          </p:txBody>
        </p:sp>
        <p:sp>
          <p:nvSpPr>
            <p:cNvPr id="29" name="文本框 28">
              <a:extLst>
                <a:ext uri="{FF2B5EF4-FFF2-40B4-BE49-F238E27FC236}">
                  <a16:creationId xmlns:a16="http://schemas.microsoft.com/office/drawing/2014/main" id="{BC864998-C127-B94C-8E70-AD9FDBC5B492}"/>
                </a:ext>
              </a:extLst>
            </p:cNvPr>
            <p:cNvSpPr txBox="1"/>
            <p:nvPr/>
          </p:nvSpPr>
          <p:spPr>
            <a:xfrm>
              <a:off x="8140119" y="1567885"/>
              <a:ext cx="279244"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zh-CN" sz="1400" b="1" dirty="0"/>
                <a:t>3</a:t>
              </a:r>
              <a:endParaRPr kumimoji="1" lang="zh-CN" altLang="en-US" sz="1400" b="1" dirty="0"/>
            </a:p>
          </p:txBody>
        </p:sp>
      </p:grpSp>
      <p:pic>
        <p:nvPicPr>
          <p:cNvPr id="2" name="图片 1">
            <a:extLst>
              <a:ext uri="{FF2B5EF4-FFF2-40B4-BE49-F238E27FC236}">
                <a16:creationId xmlns:a16="http://schemas.microsoft.com/office/drawing/2014/main" id="{F64BF3D6-3BC3-4147-860B-1BCAC8CADE2E}"/>
              </a:ext>
            </a:extLst>
          </p:cNvPr>
          <p:cNvPicPr>
            <a:picLocks noChangeAspect="1"/>
          </p:cNvPicPr>
          <p:nvPr/>
        </p:nvPicPr>
        <p:blipFill>
          <a:blip r:embed="rId3"/>
          <a:stretch>
            <a:fillRect/>
          </a:stretch>
        </p:blipFill>
        <p:spPr>
          <a:xfrm>
            <a:off x="1586048" y="2031980"/>
            <a:ext cx="9357827" cy="4314512"/>
          </a:xfrm>
          <a:prstGeom prst="rect">
            <a:avLst/>
          </a:prstGeom>
        </p:spPr>
      </p:pic>
      <p:sp>
        <p:nvSpPr>
          <p:cNvPr id="13" name="TextBox 12">
            <a:extLst>
              <a:ext uri="{FF2B5EF4-FFF2-40B4-BE49-F238E27FC236}">
                <a16:creationId xmlns:a16="http://schemas.microsoft.com/office/drawing/2014/main" id="{C66303A5-CA20-6C40-8BD0-7A48A0EA879B}"/>
              </a:ext>
            </a:extLst>
          </p:cNvPr>
          <p:cNvSpPr txBox="1"/>
          <p:nvPr/>
        </p:nvSpPr>
        <p:spPr>
          <a:xfrm>
            <a:off x="1695203" y="6346492"/>
            <a:ext cx="6097978" cy="369332"/>
          </a:xfrm>
          <a:prstGeom prst="rect">
            <a:avLst/>
          </a:prstGeom>
          <a:noFill/>
        </p:spPr>
        <p:txBody>
          <a:bodyPr wrap="square">
            <a:spAutoFit/>
          </a:bodyPr>
          <a:lstStyle/>
          <a:p>
            <a:r>
              <a:rPr lang="en-US" sz="1800" dirty="0">
                <a:effectLst/>
                <a:latin typeface="CMR10"/>
              </a:rPr>
              <a:t>Aiming for a precision of about 2% in 1 </a:t>
            </a:r>
            <a:r>
              <a:rPr lang="en-US" sz="1800" dirty="0" err="1">
                <a:effectLst/>
                <a:latin typeface="CMR10"/>
              </a:rPr>
              <a:t>ms</a:t>
            </a:r>
            <a:r>
              <a:rPr lang="en-US" sz="1800" dirty="0">
                <a:effectLst/>
                <a:latin typeface="CMR10"/>
              </a:rPr>
              <a:t> </a:t>
            </a:r>
            <a:endParaRPr lang="en-US" dirty="0"/>
          </a:p>
        </p:txBody>
      </p:sp>
      <p:sp>
        <p:nvSpPr>
          <p:cNvPr id="14" name="文本框 28">
            <a:extLst>
              <a:ext uri="{FF2B5EF4-FFF2-40B4-BE49-F238E27FC236}">
                <a16:creationId xmlns:a16="http://schemas.microsoft.com/office/drawing/2014/main" id="{8DC6D984-1099-0147-897B-11E50E4549D1}"/>
              </a:ext>
            </a:extLst>
          </p:cNvPr>
          <p:cNvSpPr txBox="1"/>
          <p:nvPr/>
        </p:nvSpPr>
        <p:spPr>
          <a:xfrm>
            <a:off x="1229994" y="588311"/>
            <a:ext cx="10457951" cy="369332"/>
          </a:xfrm>
          <a:prstGeom prst="rect">
            <a:avLst/>
          </a:prstGeom>
          <a:noFill/>
        </p:spPr>
        <p:txBody>
          <a:bodyPr wrap="square">
            <a:spAutoFit/>
          </a:bodyPr>
          <a:lstStyle/>
          <a:p>
            <a:pPr marL="285750" indent="-285750">
              <a:buFont typeface="Wingdings" pitchFamily="2" charset="2"/>
              <a:buChar char="p"/>
            </a:pPr>
            <a:r>
              <a:rPr lang="en-US" altLang="zh-CN" dirty="0">
                <a:effectLst/>
                <a:latin typeface="CMR10"/>
              </a:rPr>
              <a:t>Three potential locations were considered: before, inside, and after the first bending magnet. </a:t>
            </a:r>
            <a:endParaRPr lang="en-US" altLang="zh-CN" dirty="0"/>
          </a:p>
        </p:txBody>
      </p:sp>
      <p:sp>
        <p:nvSpPr>
          <p:cNvPr id="15" name="TextBox 39">
            <a:extLst>
              <a:ext uri="{FF2B5EF4-FFF2-40B4-BE49-F238E27FC236}">
                <a16:creationId xmlns:a16="http://schemas.microsoft.com/office/drawing/2014/main" id="{CB505FAA-BDB6-4D37-AB6F-502C21BC8E91}"/>
              </a:ext>
            </a:extLst>
          </p:cNvPr>
          <p:cNvSpPr txBox="1"/>
          <p:nvPr/>
        </p:nvSpPr>
        <p:spPr>
          <a:xfrm>
            <a:off x="11750743" y="6474293"/>
            <a:ext cx="499872" cy="307777"/>
          </a:xfrm>
          <a:prstGeom prst="rect">
            <a:avLst/>
          </a:prstGeom>
          <a:noFill/>
        </p:spPr>
        <p:txBody>
          <a:bodyPr wrap="square" rtlCol="0">
            <a:spAutoFit/>
          </a:bodyPr>
          <a:lstStyle/>
          <a:p>
            <a:r>
              <a:rPr lang="en-US" sz="1400" b="1" dirty="0"/>
              <a:t>24</a:t>
            </a:r>
            <a:endParaRPr lang="en-CN" sz="1400" b="1" dirty="0"/>
          </a:p>
        </p:txBody>
      </p:sp>
    </p:spTree>
    <p:extLst>
      <p:ext uri="{BB962C8B-B14F-4D97-AF65-F5344CB8AC3E}">
        <p14:creationId xmlns:p14="http://schemas.microsoft.com/office/powerpoint/2010/main" val="2872060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86601" b="1843"/>
          <a:stretch/>
        </p:blipFill>
        <p:spPr>
          <a:xfrm>
            <a:off x="2567094" y="5879452"/>
            <a:ext cx="6204373" cy="467161"/>
          </a:xfrm>
          <a:prstGeom prst="rect">
            <a:avLst/>
          </a:prstGeom>
        </p:spPr>
        <p:style>
          <a:lnRef idx="2">
            <a:schemeClr val="accent2"/>
          </a:lnRef>
          <a:fillRef idx="1">
            <a:schemeClr val="lt1"/>
          </a:fillRef>
          <a:effectRef idx="0">
            <a:schemeClr val="accent2"/>
          </a:effectRef>
          <a:fontRef idx="minor">
            <a:schemeClr val="dk1"/>
          </a:fontRef>
        </p:style>
      </p:pic>
      <p:pic>
        <p:nvPicPr>
          <p:cNvPr id="7" name="图片 6">
            <a:extLst>
              <a:ext uri="{FF2B5EF4-FFF2-40B4-BE49-F238E27FC236}">
                <a16:creationId xmlns:a16="http://schemas.microsoft.com/office/drawing/2014/main" id="{30E635B6-1BA5-44F0-B41A-9747F4C6947E}"/>
              </a:ext>
            </a:extLst>
          </p:cNvPr>
          <p:cNvPicPr>
            <a:picLocks noChangeAspect="1"/>
          </p:cNvPicPr>
          <p:nvPr/>
        </p:nvPicPr>
        <p:blipFill rotWithShape="1">
          <a:blip r:embed="rId4"/>
          <a:srcRect b="24938"/>
          <a:stretch/>
        </p:blipFill>
        <p:spPr>
          <a:xfrm>
            <a:off x="2681585" y="338666"/>
            <a:ext cx="6265988" cy="5361616"/>
          </a:xfrm>
          <a:prstGeom prst="rect">
            <a:avLst/>
          </a:prstGeom>
        </p:spPr>
      </p:pic>
      <p:sp>
        <p:nvSpPr>
          <p:cNvPr id="5" name="TextBox 39">
            <a:extLst>
              <a:ext uri="{FF2B5EF4-FFF2-40B4-BE49-F238E27FC236}">
                <a16:creationId xmlns:a16="http://schemas.microsoft.com/office/drawing/2014/main" id="{4C12A8A7-1D73-44A3-9E39-7B58B74CD6CA}"/>
              </a:ext>
            </a:extLst>
          </p:cNvPr>
          <p:cNvSpPr txBox="1"/>
          <p:nvPr/>
        </p:nvSpPr>
        <p:spPr>
          <a:xfrm>
            <a:off x="11750743" y="6474293"/>
            <a:ext cx="499872" cy="307777"/>
          </a:xfrm>
          <a:prstGeom prst="rect">
            <a:avLst/>
          </a:prstGeom>
          <a:noFill/>
        </p:spPr>
        <p:txBody>
          <a:bodyPr wrap="square" rtlCol="0">
            <a:spAutoFit/>
          </a:bodyPr>
          <a:lstStyle/>
          <a:p>
            <a:r>
              <a:rPr lang="en-US" sz="1400" b="1" dirty="0"/>
              <a:t>25</a:t>
            </a:r>
            <a:endParaRPr lang="en-CN" sz="1400" b="1" dirty="0"/>
          </a:p>
        </p:txBody>
      </p:sp>
    </p:spTree>
    <p:extLst>
      <p:ext uri="{BB962C8B-B14F-4D97-AF65-F5344CB8AC3E}">
        <p14:creationId xmlns:p14="http://schemas.microsoft.com/office/powerpoint/2010/main" val="1102821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1357EF49-02D8-46A1-AE64-43A6C63C1B5B}"/>
              </a:ext>
            </a:extLst>
          </p:cNvPr>
          <p:cNvSpPr txBox="1"/>
          <p:nvPr/>
        </p:nvSpPr>
        <p:spPr>
          <a:xfrm>
            <a:off x="250209" y="820831"/>
            <a:ext cx="10995543" cy="632878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b="1" dirty="0"/>
              <a:t>Motivation: Ultra-Precise Luminosity Monitoring</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Higgs-mode luminosity target: 5×10</a:t>
            </a:r>
            <a:r>
              <a:rPr lang="en-US" altLang="zh-CN" sz="1600" baseline="30000" dirty="0">
                <a:latin typeface="Arial" panose="020B0604020202020204" pitchFamily="34" charset="0"/>
                <a:cs typeface="Arial" panose="020B0604020202020204" pitchFamily="34" charset="0"/>
              </a:rPr>
              <a:t>34</a:t>
            </a:r>
            <a:r>
              <a:rPr lang="en-US" altLang="zh-CN" sz="1600" dirty="0">
                <a:latin typeface="Arial" panose="020B0604020202020204" pitchFamily="34" charset="0"/>
                <a:cs typeface="Arial" panose="020B0604020202020204" pitchFamily="34" charset="0"/>
              </a:rPr>
              <a:t> cm</a:t>
            </a:r>
            <a:r>
              <a:rPr lang="en-US" altLang="zh-CN" sz="1600" baseline="30000" dirty="0">
                <a:latin typeface="Arial" panose="020B0604020202020204" pitchFamily="34" charset="0"/>
                <a:cs typeface="Arial" panose="020B0604020202020204" pitchFamily="34" charset="0"/>
              </a:rPr>
              <a:t>−2</a:t>
            </a:r>
            <a:r>
              <a:rPr lang="en-US" altLang="zh-CN" sz="1600" dirty="0">
                <a:latin typeface="Arial" panose="020B0604020202020204" pitchFamily="34" charset="0"/>
                <a:cs typeface="Arial" panose="020B0604020202020204" pitchFamily="34" charset="0"/>
              </a:rPr>
              <a:t>s</a:t>
            </a:r>
            <a:r>
              <a:rPr lang="en-US" altLang="zh-CN" sz="1600" baseline="30000" dirty="0">
                <a:latin typeface="Arial" panose="020B0604020202020204" pitchFamily="34" charset="0"/>
                <a:cs typeface="Arial" panose="020B0604020202020204" pitchFamily="34" charset="0"/>
              </a:rPr>
              <a:t>−1</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Demands real-time beam feedback for horizontal stabilization via luminosity-driven dithering system</a:t>
            </a:r>
          </a:p>
          <a:p>
            <a:pPr marL="285750" indent="-285750">
              <a:lnSpc>
                <a:spcPct val="150000"/>
              </a:lnSpc>
              <a:buFont typeface="Wingdings" panose="05000000000000000000" pitchFamily="2" charset="2"/>
              <a:buChar char="l"/>
            </a:pPr>
            <a:r>
              <a:rPr lang="en-US" altLang="zh-CN" b="1" dirty="0"/>
              <a:t>Simulation workflow</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Energy deposition of Bhabha electron events from GEANT4</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Electrical field &amp; weighting field from DEVSIM </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Current signal from Cal current in RASER </a:t>
            </a:r>
            <a:r>
              <a:rPr lang="en-US" altLang="zh-CN" sz="1400" dirty="0">
                <a:latin typeface="Arial" panose="020B0604020202020204" pitchFamily="34" charset="0"/>
                <a:cs typeface="Arial" panose="020B0604020202020204" pitchFamily="34" charset="0"/>
              </a:rPr>
              <a:t>(</a:t>
            </a:r>
            <a:r>
              <a:rPr lang="en-US" altLang="zh-CN" sz="1400" dirty="0" err="1">
                <a:latin typeface="Arial" panose="020B0604020202020204" pitchFamily="34" charset="0"/>
                <a:cs typeface="Arial" panose="020B0604020202020204" pitchFamily="34" charset="0"/>
              </a:rPr>
              <a:t>RAdiation</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SEmiconductoR</a:t>
            </a:r>
            <a:r>
              <a:rPr lang="en-US" altLang="zh-CN" sz="14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l"/>
            </a:pPr>
            <a:r>
              <a:rPr lang="en-US" altLang="zh-CN" b="1" dirty="0"/>
              <a:t>Detector Layout Optimization</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Position: 10m downstream from IP; double sides</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Geometry: &gt;1 X 3 cm</a:t>
            </a:r>
            <a:r>
              <a:rPr lang="en-US" altLang="zh-CN" sz="1600" baseline="30000" dirty="0">
                <a:latin typeface="Arial" panose="020B0604020202020204" pitchFamily="34" charset="0"/>
                <a:cs typeface="Arial" panose="020B0604020202020204" pitchFamily="34" charset="0"/>
              </a:rPr>
              <a:t>2</a:t>
            </a:r>
            <a:r>
              <a:rPr lang="en-US" altLang="zh-CN" sz="1600" dirty="0">
                <a:latin typeface="Arial" panose="020B0604020202020204" pitchFamily="34" charset="0"/>
                <a:cs typeface="Arial" panose="020B0604020202020204" pitchFamily="34" charset="0"/>
              </a:rPr>
              <a:t>         ensures 2% precision</a:t>
            </a:r>
          </a:p>
          <a:p>
            <a:pPr marL="285750" indent="-285750">
              <a:lnSpc>
                <a:spcPct val="150000"/>
              </a:lnSpc>
              <a:buFont typeface="Wingdings" panose="05000000000000000000" pitchFamily="2" charset="2"/>
              <a:buChar char="l"/>
            </a:pPr>
            <a:r>
              <a:rPr lang="en-US" altLang="zh-CN" b="1" dirty="0"/>
              <a:t>Luminosity Monitoring</a:t>
            </a:r>
          </a:p>
          <a:p>
            <a:pPr marL="742950" lvl="1" indent="-285750">
              <a:lnSpc>
                <a:spcPct val="150000"/>
              </a:lnSpc>
              <a:buFont typeface="Arial" panose="020B0604020202020204" pitchFamily="34" charset="0"/>
              <a:buChar char="•"/>
            </a:pPr>
            <a:r>
              <a:rPr lang="en-US" altLang="zh-CN" b="1" dirty="0"/>
              <a:t>TSC (Total Sample Current)</a:t>
            </a:r>
            <a:r>
              <a:rPr lang="en-US" altLang="zh-CN" dirty="0"/>
              <a:t> correlates linearly with luminosity</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Relative precision ∝ 1/√L</a:t>
            </a:r>
          </a:p>
          <a:p>
            <a:pPr lvl="1">
              <a:lnSpc>
                <a:spcPct val="150000"/>
              </a:lnSpc>
            </a:pPr>
            <a:endParaRPr lang="en-US" altLang="zh-CN" dirty="0"/>
          </a:p>
          <a:p>
            <a:pPr marL="742950" lvl="1" indent="-285750">
              <a:lnSpc>
                <a:spcPct val="15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1200150" lvl="2" indent="-285750">
              <a:lnSpc>
                <a:spcPct val="150000"/>
              </a:lnSpc>
              <a:buFont typeface="Arial" panose="020B0604020202020204" pitchFamily="34" charset="0"/>
              <a:buChar char="•"/>
            </a:pPr>
            <a:endParaRPr lang="en-US" altLang="zh-CN" dirty="0"/>
          </a:p>
        </p:txBody>
      </p:sp>
      <p:grpSp>
        <p:nvGrpSpPr>
          <p:cNvPr id="5" name="组合 4">
            <a:extLst>
              <a:ext uri="{FF2B5EF4-FFF2-40B4-BE49-F238E27FC236}">
                <a16:creationId xmlns:a16="http://schemas.microsoft.com/office/drawing/2014/main" id="{E371356A-661B-4C5D-8113-54F56A6427B9}"/>
              </a:ext>
            </a:extLst>
          </p:cNvPr>
          <p:cNvGrpSpPr/>
          <p:nvPr/>
        </p:nvGrpSpPr>
        <p:grpSpPr>
          <a:xfrm>
            <a:off x="7180645" y="2085201"/>
            <a:ext cx="4844219" cy="2777808"/>
            <a:chOff x="1978104" y="4006396"/>
            <a:chExt cx="4844219" cy="2777808"/>
          </a:xfrm>
        </p:grpSpPr>
        <p:grpSp>
          <p:nvGrpSpPr>
            <p:cNvPr id="12" name="组合 11">
              <a:extLst>
                <a:ext uri="{FF2B5EF4-FFF2-40B4-BE49-F238E27FC236}">
                  <a16:creationId xmlns:a16="http://schemas.microsoft.com/office/drawing/2014/main" id="{81A6DC85-1A5B-4B67-A585-881AB5ADF604}"/>
                </a:ext>
              </a:extLst>
            </p:cNvPr>
            <p:cNvGrpSpPr/>
            <p:nvPr/>
          </p:nvGrpSpPr>
          <p:grpSpPr>
            <a:xfrm>
              <a:off x="2121554" y="4137930"/>
              <a:ext cx="4360330" cy="2570852"/>
              <a:chOff x="5953433" y="3990549"/>
              <a:chExt cx="4996598" cy="2807070"/>
            </a:xfrm>
          </p:grpSpPr>
          <p:grpSp>
            <p:nvGrpSpPr>
              <p:cNvPr id="18" name="组合 17">
                <a:extLst>
                  <a:ext uri="{FF2B5EF4-FFF2-40B4-BE49-F238E27FC236}">
                    <a16:creationId xmlns:a16="http://schemas.microsoft.com/office/drawing/2014/main" id="{E7012482-0513-478E-928C-F2C8E7CE89DD}"/>
                  </a:ext>
                </a:extLst>
              </p:cNvPr>
              <p:cNvGrpSpPr/>
              <p:nvPr/>
            </p:nvGrpSpPr>
            <p:grpSpPr>
              <a:xfrm>
                <a:off x="5953433" y="3990549"/>
                <a:ext cx="4996598" cy="2327669"/>
                <a:chOff x="5547187" y="4563905"/>
                <a:chExt cx="4996598" cy="2327669"/>
              </a:xfrm>
            </p:grpSpPr>
            <p:grpSp>
              <p:nvGrpSpPr>
                <p:cNvPr id="20" name="组合 19">
                  <a:extLst>
                    <a:ext uri="{FF2B5EF4-FFF2-40B4-BE49-F238E27FC236}">
                      <a16:creationId xmlns:a16="http://schemas.microsoft.com/office/drawing/2014/main" id="{18A0C552-70C8-4F00-801B-C1AB903CE013}"/>
                    </a:ext>
                  </a:extLst>
                </p:cNvPr>
                <p:cNvGrpSpPr/>
                <p:nvPr/>
              </p:nvGrpSpPr>
              <p:grpSpPr>
                <a:xfrm>
                  <a:off x="5547187" y="4698095"/>
                  <a:ext cx="4996598" cy="2193479"/>
                  <a:chOff x="770978" y="1205090"/>
                  <a:chExt cx="7526948" cy="3138909"/>
                </a:xfrm>
              </p:grpSpPr>
              <p:pic>
                <p:nvPicPr>
                  <p:cNvPr id="27" name="图片 26">
                    <a:extLst>
                      <a:ext uri="{FF2B5EF4-FFF2-40B4-BE49-F238E27FC236}">
                        <a16:creationId xmlns:a16="http://schemas.microsoft.com/office/drawing/2014/main" id="{E1CEBFAA-E024-43BE-8592-CAE01B5A9854}"/>
                      </a:ext>
                    </a:extLst>
                  </p:cNvPr>
                  <p:cNvPicPr>
                    <a:picLocks noChangeAspect="1"/>
                  </p:cNvPicPr>
                  <p:nvPr/>
                </p:nvPicPr>
                <p:blipFill>
                  <a:blip r:embed="rId2"/>
                  <a:stretch>
                    <a:fillRect/>
                  </a:stretch>
                </p:blipFill>
                <p:spPr>
                  <a:xfrm>
                    <a:off x="770978" y="1205090"/>
                    <a:ext cx="1800217" cy="699707"/>
                  </a:xfrm>
                  <a:prstGeom prst="rect">
                    <a:avLst/>
                  </a:prstGeom>
                </p:spPr>
              </p:pic>
              <p:pic>
                <p:nvPicPr>
                  <p:cNvPr id="28" name="图片 27">
                    <a:extLst>
                      <a:ext uri="{FF2B5EF4-FFF2-40B4-BE49-F238E27FC236}">
                        <a16:creationId xmlns:a16="http://schemas.microsoft.com/office/drawing/2014/main" id="{00F9A8C8-0470-42F7-8786-B66364F4800C}"/>
                      </a:ext>
                    </a:extLst>
                  </p:cNvPr>
                  <p:cNvPicPr>
                    <a:picLocks noChangeAspect="1"/>
                  </p:cNvPicPr>
                  <p:nvPr/>
                </p:nvPicPr>
                <p:blipFill>
                  <a:blip r:embed="rId3"/>
                  <a:stretch>
                    <a:fillRect/>
                  </a:stretch>
                </p:blipFill>
                <p:spPr>
                  <a:xfrm>
                    <a:off x="4386299" y="3220591"/>
                    <a:ext cx="1570010" cy="959475"/>
                  </a:xfrm>
                  <a:prstGeom prst="rect">
                    <a:avLst/>
                  </a:prstGeom>
                </p:spPr>
              </p:pic>
              <p:pic>
                <p:nvPicPr>
                  <p:cNvPr id="29" name="图片 28">
                    <a:extLst>
                      <a:ext uri="{FF2B5EF4-FFF2-40B4-BE49-F238E27FC236}">
                        <a16:creationId xmlns:a16="http://schemas.microsoft.com/office/drawing/2014/main" id="{572530EA-4CA1-49DC-98B4-F6EACFEF8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158" y="3440022"/>
                    <a:ext cx="1667764" cy="579548"/>
                  </a:xfrm>
                  <a:prstGeom prst="rect">
                    <a:avLst/>
                  </a:prstGeom>
                </p:spPr>
              </p:pic>
              <p:pic>
                <p:nvPicPr>
                  <p:cNvPr id="30" name="图片 29">
                    <a:extLst>
                      <a:ext uri="{FF2B5EF4-FFF2-40B4-BE49-F238E27FC236}">
                        <a16:creationId xmlns:a16="http://schemas.microsoft.com/office/drawing/2014/main" id="{5CC1BACC-0CB6-4BAC-A244-A3445F124C1C}"/>
                      </a:ext>
                    </a:extLst>
                  </p:cNvPr>
                  <p:cNvPicPr>
                    <a:picLocks noChangeAspect="1"/>
                  </p:cNvPicPr>
                  <p:nvPr/>
                </p:nvPicPr>
                <p:blipFill>
                  <a:blip r:embed="rId5"/>
                  <a:stretch>
                    <a:fillRect/>
                  </a:stretch>
                </p:blipFill>
                <p:spPr>
                  <a:xfrm>
                    <a:off x="6746991" y="3807557"/>
                    <a:ext cx="1550935" cy="536442"/>
                  </a:xfrm>
                  <a:prstGeom prst="rect">
                    <a:avLst/>
                  </a:prstGeom>
                </p:spPr>
              </p:pic>
              <p:cxnSp>
                <p:nvCxnSpPr>
                  <p:cNvPr id="32" name="直接箭头连接符 31">
                    <a:extLst>
                      <a:ext uri="{FF2B5EF4-FFF2-40B4-BE49-F238E27FC236}">
                        <a16:creationId xmlns:a16="http://schemas.microsoft.com/office/drawing/2014/main" id="{ABA393FE-1798-4A7D-B84E-1B831E8DCFAC}"/>
                      </a:ext>
                    </a:extLst>
                  </p:cNvPr>
                  <p:cNvCxnSpPr>
                    <a:cxnSpLocks/>
                  </p:cNvCxnSpPr>
                  <p:nvPr/>
                </p:nvCxnSpPr>
                <p:spPr>
                  <a:xfrm flipV="1">
                    <a:off x="3748639" y="3700329"/>
                    <a:ext cx="681330" cy="29468"/>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026A3392-E135-4220-AFEB-2F829FFD8D2B}"/>
                      </a:ext>
                    </a:extLst>
                  </p:cNvPr>
                  <p:cNvCxnSpPr>
                    <a:cxnSpLocks/>
                    <a:stCxn id="27" idx="3"/>
                    <a:endCxn id="14" idx="1"/>
                  </p:cNvCxnSpPr>
                  <p:nvPr/>
                </p:nvCxnSpPr>
                <p:spPr>
                  <a:xfrm flipV="1">
                    <a:off x="2571195" y="1546100"/>
                    <a:ext cx="1247453" cy="88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AB428961-CB0B-4945-A0D1-F0463C52AC4F}"/>
                      </a:ext>
                    </a:extLst>
                  </p:cNvPr>
                  <p:cNvCxnSpPr>
                    <a:cxnSpLocks/>
                  </p:cNvCxnSpPr>
                  <p:nvPr/>
                </p:nvCxnSpPr>
                <p:spPr>
                  <a:xfrm>
                    <a:off x="5237857" y="1537271"/>
                    <a:ext cx="863534" cy="8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直接箭头连接符 20">
                  <a:extLst>
                    <a:ext uri="{FF2B5EF4-FFF2-40B4-BE49-F238E27FC236}">
                      <a16:creationId xmlns:a16="http://schemas.microsoft.com/office/drawing/2014/main" id="{B6A32EA7-9DAC-428B-BE41-7BD328277E4F}"/>
                    </a:ext>
                  </a:extLst>
                </p:cNvPr>
                <p:cNvCxnSpPr>
                  <a:cxnSpLocks/>
                </p:cNvCxnSpPr>
                <p:nvPr/>
              </p:nvCxnSpPr>
              <p:spPr>
                <a:xfrm>
                  <a:off x="7666826" y="5197229"/>
                  <a:ext cx="0" cy="445902"/>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2" name="组合 21">
                  <a:extLst>
                    <a:ext uri="{FF2B5EF4-FFF2-40B4-BE49-F238E27FC236}">
                      <a16:creationId xmlns:a16="http://schemas.microsoft.com/office/drawing/2014/main" id="{FA4FE58E-38BB-40AE-8948-74E34A51039F}"/>
                    </a:ext>
                  </a:extLst>
                </p:cNvPr>
                <p:cNvGrpSpPr/>
                <p:nvPr/>
              </p:nvGrpSpPr>
              <p:grpSpPr>
                <a:xfrm>
                  <a:off x="6375764" y="5592656"/>
                  <a:ext cx="2067791" cy="444057"/>
                  <a:chOff x="6929318" y="4041123"/>
                  <a:chExt cx="2067791" cy="444057"/>
                </a:xfrm>
              </p:grpSpPr>
              <p:pic>
                <p:nvPicPr>
                  <p:cNvPr id="25" name="图片 24">
                    <a:extLst>
                      <a:ext uri="{FF2B5EF4-FFF2-40B4-BE49-F238E27FC236}">
                        <a16:creationId xmlns:a16="http://schemas.microsoft.com/office/drawing/2014/main" id="{B6D2F69A-1205-4DDF-A30A-A3A4E3AF8B7B}"/>
                      </a:ext>
                    </a:extLst>
                  </p:cNvPr>
                  <p:cNvPicPr>
                    <a:picLocks noChangeAspect="1"/>
                  </p:cNvPicPr>
                  <p:nvPr/>
                </p:nvPicPr>
                <p:blipFill>
                  <a:blip r:embed="rId6"/>
                  <a:stretch>
                    <a:fillRect/>
                  </a:stretch>
                </p:blipFill>
                <p:spPr>
                  <a:xfrm>
                    <a:off x="6993438" y="4230055"/>
                    <a:ext cx="1617235" cy="255125"/>
                  </a:xfrm>
                  <a:prstGeom prst="rect">
                    <a:avLst/>
                  </a:prstGeom>
                </p:spPr>
              </p:pic>
              <p:sp>
                <p:nvSpPr>
                  <p:cNvPr id="26" name="矩形 25">
                    <a:extLst>
                      <a:ext uri="{FF2B5EF4-FFF2-40B4-BE49-F238E27FC236}">
                        <a16:creationId xmlns:a16="http://schemas.microsoft.com/office/drawing/2014/main" id="{501D7186-8B40-4631-88C3-DD943325F334}"/>
                      </a:ext>
                    </a:extLst>
                  </p:cNvPr>
                  <p:cNvSpPr/>
                  <p:nvPr/>
                </p:nvSpPr>
                <p:spPr>
                  <a:xfrm>
                    <a:off x="6929318" y="4041123"/>
                    <a:ext cx="2067791" cy="261610"/>
                  </a:xfrm>
                  <a:prstGeom prst="rect">
                    <a:avLst/>
                  </a:prstGeom>
                </p:spPr>
                <p:txBody>
                  <a:bodyPr wrap="square">
                    <a:spAutoFit/>
                  </a:bodyPr>
                  <a:lstStyle/>
                  <a:p>
                    <a:r>
                      <a:rPr lang="en-US" altLang="zh-CN" sz="1100" dirty="0"/>
                      <a:t>Shockley–</a:t>
                    </a:r>
                    <a:r>
                      <a:rPr lang="en-US" altLang="zh-CN" sz="1100" dirty="0" err="1"/>
                      <a:t>Ramo</a:t>
                    </a:r>
                    <a:r>
                      <a:rPr lang="en-US" altLang="zh-CN" sz="1100" dirty="0"/>
                      <a:t> theorem</a:t>
                    </a:r>
                    <a:endParaRPr lang="zh-CN" altLang="en-US" sz="1100" dirty="0"/>
                  </a:p>
                </p:txBody>
              </p:sp>
            </p:grpSp>
            <p:pic>
              <p:nvPicPr>
                <p:cNvPr id="23" name="图片 22">
                  <a:extLst>
                    <a:ext uri="{FF2B5EF4-FFF2-40B4-BE49-F238E27FC236}">
                      <a16:creationId xmlns:a16="http://schemas.microsoft.com/office/drawing/2014/main" id="{B358B3C5-7B1C-4E79-B3BF-98D9911E88C1}"/>
                    </a:ext>
                  </a:extLst>
                </p:cNvPr>
                <p:cNvPicPr>
                  <a:picLocks noChangeAspect="1"/>
                </p:cNvPicPr>
                <p:nvPr/>
              </p:nvPicPr>
              <p:blipFill>
                <a:blip r:embed="rId7"/>
                <a:stretch>
                  <a:fillRect/>
                </a:stretch>
              </p:blipFill>
              <p:spPr>
                <a:xfrm>
                  <a:off x="9229377" y="4563905"/>
                  <a:ext cx="1251059" cy="1067230"/>
                </a:xfrm>
                <a:prstGeom prst="rect">
                  <a:avLst/>
                </a:prstGeom>
              </p:spPr>
            </p:pic>
          </p:grpSp>
          <p:sp>
            <p:nvSpPr>
              <p:cNvPr id="19" name="文本框 18">
                <a:extLst>
                  <a:ext uri="{FF2B5EF4-FFF2-40B4-BE49-F238E27FC236}">
                    <a16:creationId xmlns:a16="http://schemas.microsoft.com/office/drawing/2014/main" id="{3C36E298-1B99-481E-855C-0C61A85D8CB0}"/>
                  </a:ext>
                </a:extLst>
              </p:cNvPr>
              <p:cNvSpPr txBox="1"/>
              <p:nvPr/>
            </p:nvSpPr>
            <p:spPr>
              <a:xfrm>
                <a:off x="8221450" y="6335954"/>
                <a:ext cx="1531180" cy="461665"/>
              </a:xfrm>
              <a:prstGeom prst="rect">
                <a:avLst/>
              </a:prstGeom>
              <a:noFill/>
            </p:spPr>
            <p:txBody>
              <a:bodyPr wrap="square" rtlCol="0">
                <a:spAutoFit/>
              </a:bodyPr>
              <a:lstStyle/>
              <a:p>
                <a:r>
                  <a:rPr lang="en-US" altLang="zh-CN" sz="1200" dirty="0"/>
                  <a:t>Electrical field &amp; weighting field</a:t>
                </a:r>
                <a:endParaRPr lang="zh-CN" altLang="en-US" sz="1200" dirty="0"/>
              </a:p>
            </p:txBody>
          </p:sp>
        </p:grpSp>
        <p:sp>
          <p:nvSpPr>
            <p:cNvPr id="13" name="文本框 12">
              <a:extLst>
                <a:ext uri="{FF2B5EF4-FFF2-40B4-BE49-F238E27FC236}">
                  <a16:creationId xmlns:a16="http://schemas.microsoft.com/office/drawing/2014/main" id="{EE9EA7FF-3291-4C0A-AD0E-0C47EED61122}"/>
                </a:ext>
              </a:extLst>
            </p:cNvPr>
            <p:cNvSpPr txBox="1"/>
            <p:nvPr/>
          </p:nvSpPr>
          <p:spPr>
            <a:xfrm>
              <a:off x="5436960" y="5395300"/>
              <a:ext cx="1385363" cy="461665"/>
            </a:xfrm>
            <a:prstGeom prst="rect">
              <a:avLst/>
            </a:prstGeom>
            <a:noFill/>
          </p:spPr>
          <p:txBody>
            <a:bodyPr wrap="square" rtlCol="0">
              <a:spAutoFit/>
            </a:bodyPr>
            <a:lstStyle/>
            <a:p>
              <a:r>
                <a:rPr lang="en-US" altLang="zh-CN" sz="1200" b="1" dirty="0"/>
                <a:t>Independent development</a:t>
              </a:r>
              <a:endParaRPr lang="zh-CN" altLang="en-US" sz="1200" b="1" dirty="0"/>
            </a:p>
          </p:txBody>
        </p:sp>
        <p:sp>
          <p:nvSpPr>
            <p:cNvPr id="14" name="文本框 13">
              <a:extLst>
                <a:ext uri="{FF2B5EF4-FFF2-40B4-BE49-F238E27FC236}">
                  <a16:creationId xmlns:a16="http://schemas.microsoft.com/office/drawing/2014/main" id="{BB0FE5ED-AB44-4EC4-B0B1-3E0B09D42C6A}"/>
                </a:ext>
              </a:extLst>
            </p:cNvPr>
            <p:cNvSpPr txBox="1"/>
            <p:nvPr/>
          </p:nvSpPr>
          <p:spPr>
            <a:xfrm>
              <a:off x="3887056" y="4267665"/>
              <a:ext cx="871091" cy="422815"/>
            </a:xfrm>
            <a:prstGeom prst="rect">
              <a:avLst/>
            </a:prstGeom>
            <a:solidFill>
              <a:schemeClr val="accent5">
                <a:lumMod val="40000"/>
                <a:lumOff val="60000"/>
              </a:schemeClr>
            </a:solidFill>
          </p:spPr>
          <p:txBody>
            <a:bodyPr wrap="square" rtlCol="0">
              <a:spAutoFit/>
            </a:bodyPr>
            <a:lstStyle/>
            <a:p>
              <a:r>
                <a:rPr lang="en-US" altLang="zh-CN" sz="1200" dirty="0"/>
                <a:t>Carrier Drift &amp; Diffusion</a:t>
              </a:r>
              <a:endParaRPr lang="zh-CN" altLang="en-US" sz="1200" dirty="0"/>
            </a:p>
          </p:txBody>
        </p:sp>
        <p:cxnSp>
          <p:nvCxnSpPr>
            <p:cNvPr id="15" name="直接箭头连接符 14">
              <a:extLst>
                <a:ext uri="{FF2B5EF4-FFF2-40B4-BE49-F238E27FC236}">
                  <a16:creationId xmlns:a16="http://schemas.microsoft.com/office/drawing/2014/main" id="{8D1BECDF-1F3D-479D-B555-694A39A2FC32}"/>
                </a:ext>
              </a:extLst>
            </p:cNvPr>
            <p:cNvCxnSpPr>
              <a:cxnSpLocks/>
            </p:cNvCxnSpPr>
            <p:nvPr/>
          </p:nvCxnSpPr>
          <p:spPr>
            <a:xfrm flipV="1">
              <a:off x="4674836" y="5022017"/>
              <a:ext cx="0" cy="5111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09AC92E3-31BB-41B7-BE72-D502893AA8F5}"/>
                </a:ext>
              </a:extLst>
            </p:cNvPr>
            <p:cNvSpPr txBox="1"/>
            <p:nvPr/>
          </p:nvSpPr>
          <p:spPr>
            <a:xfrm>
              <a:off x="3159198" y="4114777"/>
              <a:ext cx="959379" cy="366440"/>
            </a:xfrm>
            <a:prstGeom prst="rect">
              <a:avLst/>
            </a:prstGeom>
            <a:noFill/>
          </p:spPr>
          <p:txBody>
            <a:bodyPr wrap="square" rtlCol="0">
              <a:spAutoFit/>
            </a:bodyPr>
            <a:lstStyle/>
            <a:p>
              <a:r>
                <a:rPr lang="en-US" altLang="zh-CN" sz="1000" dirty="0"/>
                <a:t>Energy deposition</a:t>
              </a:r>
              <a:endParaRPr lang="zh-CN" altLang="en-US" sz="1000" dirty="0"/>
            </a:p>
          </p:txBody>
        </p:sp>
        <p:sp>
          <p:nvSpPr>
            <p:cNvPr id="17" name="矩形 16">
              <a:extLst>
                <a:ext uri="{FF2B5EF4-FFF2-40B4-BE49-F238E27FC236}">
                  <a16:creationId xmlns:a16="http://schemas.microsoft.com/office/drawing/2014/main" id="{2D4CA7C7-5D0B-401F-B0E7-E1A6D99DA572}"/>
                </a:ext>
              </a:extLst>
            </p:cNvPr>
            <p:cNvSpPr/>
            <p:nvPr/>
          </p:nvSpPr>
          <p:spPr>
            <a:xfrm>
              <a:off x="1978104" y="4006396"/>
              <a:ext cx="4667534" cy="277780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5" name="直接箭头连接符 34">
            <a:extLst>
              <a:ext uri="{FF2B5EF4-FFF2-40B4-BE49-F238E27FC236}">
                <a16:creationId xmlns:a16="http://schemas.microsoft.com/office/drawing/2014/main" id="{87A6D0FC-D85F-41E4-8457-CC9A0850C365}"/>
              </a:ext>
            </a:extLst>
          </p:cNvPr>
          <p:cNvCxnSpPr/>
          <p:nvPr/>
        </p:nvCxnSpPr>
        <p:spPr>
          <a:xfrm>
            <a:off x="3186752" y="4520600"/>
            <a:ext cx="338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EEF17E04-1B4A-4C91-AF44-739E58A1C69C}"/>
              </a:ext>
            </a:extLst>
          </p:cNvPr>
          <p:cNvSpPr txBox="1"/>
          <p:nvPr/>
        </p:nvSpPr>
        <p:spPr>
          <a:xfrm>
            <a:off x="724662" y="234619"/>
            <a:ext cx="11147298" cy="523220"/>
          </a:xfrm>
          <a:prstGeom prst="rect">
            <a:avLst/>
          </a:prstGeom>
          <a:noFill/>
        </p:spPr>
        <p:txBody>
          <a:bodyPr wrap="square">
            <a:spAutoFit/>
          </a:bodyPr>
          <a:lstStyle/>
          <a:p>
            <a:pPr algn="ctr"/>
            <a:r>
              <a:rPr lang="en-US" altLang="zh-CN" sz="2800" b="1" dirty="0">
                <a:solidFill>
                  <a:schemeClr val="accent1">
                    <a:lumMod val="50000"/>
                  </a:schemeClr>
                </a:solidFill>
                <a:latin typeface="Times New Roman" panose="02020603050405020304" pitchFamily="18" charset="0"/>
                <a:cs typeface="Times New Roman" panose="02020603050405020304" pitchFamily="18" charset="0"/>
              </a:rPr>
              <a:t>Design for CEPC fast luminosity monitor detector based on 4H-SiC</a:t>
            </a:r>
            <a:endParaRPr lang="zh-CN" alt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6" name="TextBox 39">
            <a:extLst>
              <a:ext uri="{FF2B5EF4-FFF2-40B4-BE49-F238E27FC236}">
                <a16:creationId xmlns:a16="http://schemas.microsoft.com/office/drawing/2014/main" id="{6FC45FAB-B014-4739-AF13-904EBFDDC0DA}"/>
              </a:ext>
            </a:extLst>
          </p:cNvPr>
          <p:cNvSpPr txBox="1"/>
          <p:nvPr/>
        </p:nvSpPr>
        <p:spPr>
          <a:xfrm>
            <a:off x="11750743" y="6474293"/>
            <a:ext cx="499872" cy="307777"/>
          </a:xfrm>
          <a:prstGeom prst="rect">
            <a:avLst/>
          </a:prstGeom>
          <a:noFill/>
        </p:spPr>
        <p:txBody>
          <a:bodyPr wrap="square" rtlCol="0">
            <a:spAutoFit/>
          </a:bodyPr>
          <a:lstStyle/>
          <a:p>
            <a:r>
              <a:rPr lang="en-US" sz="1400" b="1" dirty="0"/>
              <a:t>26</a:t>
            </a:r>
            <a:endParaRPr lang="en-CN" sz="1400" b="1" dirty="0"/>
          </a:p>
        </p:txBody>
      </p:sp>
      <p:sp>
        <p:nvSpPr>
          <p:cNvPr id="37" name="文本框 36">
            <a:extLst>
              <a:ext uri="{FF2B5EF4-FFF2-40B4-BE49-F238E27FC236}">
                <a16:creationId xmlns:a16="http://schemas.microsoft.com/office/drawing/2014/main" id="{66B26B5E-2DFD-4CD9-AFEA-60938705CF46}"/>
              </a:ext>
            </a:extLst>
          </p:cNvPr>
          <p:cNvSpPr txBox="1"/>
          <p:nvPr/>
        </p:nvSpPr>
        <p:spPr>
          <a:xfrm>
            <a:off x="10116047" y="5281855"/>
            <a:ext cx="2701456" cy="369332"/>
          </a:xfrm>
          <a:prstGeom prst="rect">
            <a:avLst/>
          </a:prstGeom>
          <a:noFill/>
        </p:spPr>
        <p:txBody>
          <a:bodyPr wrap="square">
            <a:spAutoFit/>
          </a:bodyPr>
          <a:lstStyle/>
          <a:p>
            <a:r>
              <a:rPr lang="zh-SG" altLang="en-US" dirty="0">
                <a:solidFill>
                  <a:srgbClr val="0000FF"/>
                </a:solidFill>
              </a:rPr>
              <a:t>https://raser.team</a:t>
            </a:r>
          </a:p>
        </p:txBody>
      </p:sp>
      <p:cxnSp>
        <p:nvCxnSpPr>
          <p:cNvPr id="6" name="直接箭头连接符 5">
            <a:extLst>
              <a:ext uri="{FF2B5EF4-FFF2-40B4-BE49-F238E27FC236}">
                <a16:creationId xmlns:a16="http://schemas.microsoft.com/office/drawing/2014/main" id="{F7CD3AA2-F7BD-48FF-BEFC-016E7140B653}"/>
              </a:ext>
            </a:extLst>
          </p:cNvPr>
          <p:cNvCxnSpPr/>
          <p:nvPr/>
        </p:nvCxnSpPr>
        <p:spPr>
          <a:xfrm flipV="1">
            <a:off x="11005168" y="4426343"/>
            <a:ext cx="145657" cy="7687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3965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E1B7368-C9BE-4289-8DC6-7AD66FDA60ED}"/>
              </a:ext>
            </a:extLst>
          </p:cNvPr>
          <p:cNvSpPr/>
          <p:nvPr/>
        </p:nvSpPr>
        <p:spPr>
          <a:xfrm>
            <a:off x="295449" y="917390"/>
            <a:ext cx="9913076" cy="2031325"/>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Distribution of secondary particles</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Symmetric distribution in the vertical direction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Spatial dispersion of secondary particles along the beam direction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Reduced position-signal response correlation</a:t>
            </a:r>
          </a:p>
          <a:p>
            <a:pPr marL="742950" lvl="1" indent="-285750">
              <a:buFont typeface="Arial" panose="020B0604020202020204" pitchFamily="34" charset="0"/>
              <a:buChar char="•"/>
            </a:pPr>
            <a:endParaRPr lang="zh-CN" altLang="en-US"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446720E1-85E9-4C58-9FDA-E94B78A684F5}"/>
              </a:ext>
            </a:extLst>
          </p:cNvPr>
          <p:cNvPicPr>
            <a:picLocks noChangeAspect="1"/>
          </p:cNvPicPr>
          <p:nvPr/>
        </p:nvPicPr>
        <p:blipFill>
          <a:blip r:embed="rId2"/>
          <a:stretch>
            <a:fillRect/>
          </a:stretch>
        </p:blipFill>
        <p:spPr>
          <a:xfrm>
            <a:off x="8564309" y="917390"/>
            <a:ext cx="3288431" cy="1955027"/>
          </a:xfrm>
          <a:prstGeom prst="rect">
            <a:avLst/>
          </a:prstGeom>
        </p:spPr>
      </p:pic>
      <p:pic>
        <p:nvPicPr>
          <p:cNvPr id="5" name="图片 4">
            <a:extLst>
              <a:ext uri="{FF2B5EF4-FFF2-40B4-BE49-F238E27FC236}">
                <a16:creationId xmlns:a16="http://schemas.microsoft.com/office/drawing/2014/main" id="{05E8C9E3-0C74-4BD0-AB92-FF669073569C}"/>
              </a:ext>
            </a:extLst>
          </p:cNvPr>
          <p:cNvPicPr>
            <a:picLocks noChangeAspect="1"/>
          </p:cNvPicPr>
          <p:nvPr/>
        </p:nvPicPr>
        <p:blipFill>
          <a:blip r:embed="rId3"/>
          <a:stretch>
            <a:fillRect/>
          </a:stretch>
        </p:blipFill>
        <p:spPr>
          <a:xfrm>
            <a:off x="229222" y="2948715"/>
            <a:ext cx="4145794" cy="3170082"/>
          </a:xfrm>
          <a:prstGeom prst="rect">
            <a:avLst/>
          </a:prstGeom>
        </p:spPr>
      </p:pic>
      <p:pic>
        <p:nvPicPr>
          <p:cNvPr id="7" name="图片 6">
            <a:extLst>
              <a:ext uri="{FF2B5EF4-FFF2-40B4-BE49-F238E27FC236}">
                <a16:creationId xmlns:a16="http://schemas.microsoft.com/office/drawing/2014/main" id="{6AD94D26-2803-4D86-81F5-D7434C1BAC7F}"/>
              </a:ext>
            </a:extLst>
          </p:cNvPr>
          <p:cNvPicPr>
            <a:picLocks noChangeAspect="1"/>
          </p:cNvPicPr>
          <p:nvPr/>
        </p:nvPicPr>
        <p:blipFill>
          <a:blip r:embed="rId4"/>
          <a:stretch>
            <a:fillRect/>
          </a:stretch>
        </p:blipFill>
        <p:spPr>
          <a:xfrm>
            <a:off x="4811284" y="2940747"/>
            <a:ext cx="4241354" cy="3178050"/>
          </a:xfrm>
          <a:prstGeom prst="rect">
            <a:avLst/>
          </a:prstGeom>
        </p:spPr>
      </p:pic>
      <p:sp>
        <p:nvSpPr>
          <p:cNvPr id="9" name="文本框 8">
            <a:extLst>
              <a:ext uri="{FF2B5EF4-FFF2-40B4-BE49-F238E27FC236}">
                <a16:creationId xmlns:a16="http://schemas.microsoft.com/office/drawing/2014/main" id="{C84D44D0-9329-4DAA-910C-1BF6FFCC4B31}"/>
              </a:ext>
            </a:extLst>
          </p:cNvPr>
          <p:cNvSpPr txBox="1"/>
          <p:nvPr/>
        </p:nvSpPr>
        <p:spPr>
          <a:xfrm>
            <a:off x="2571750" y="126230"/>
            <a:ext cx="6094476" cy="523220"/>
          </a:xfrm>
          <a:prstGeom prst="rect">
            <a:avLst/>
          </a:prstGeom>
          <a:noFill/>
        </p:spPr>
        <p:txBody>
          <a:bodyPr wrap="square">
            <a:spAutoFit/>
          </a:bodyPr>
          <a:lstStyle/>
          <a:p>
            <a:pPr algn="ctr"/>
            <a:r>
              <a:rPr lang="en-US" altLang="zh-CN" sz="2800" b="1" dirty="0">
                <a:solidFill>
                  <a:schemeClr val="accent1">
                    <a:lumMod val="50000"/>
                  </a:schemeClr>
                </a:solidFill>
                <a:latin typeface="Times New Roman" panose="02020603050405020304" pitchFamily="18" charset="0"/>
                <a:cs typeface="Times New Roman" panose="02020603050405020304" pitchFamily="18" charset="0"/>
              </a:rPr>
              <a:t>Geometric design and simulation</a:t>
            </a:r>
            <a:endParaRPr lang="zh-CN" alt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1" name="TextBox 39">
            <a:extLst>
              <a:ext uri="{FF2B5EF4-FFF2-40B4-BE49-F238E27FC236}">
                <a16:creationId xmlns:a16="http://schemas.microsoft.com/office/drawing/2014/main" id="{0B3D6EB5-F8F0-429C-9704-12719DD8FD7F}"/>
              </a:ext>
            </a:extLst>
          </p:cNvPr>
          <p:cNvSpPr txBox="1"/>
          <p:nvPr/>
        </p:nvSpPr>
        <p:spPr>
          <a:xfrm>
            <a:off x="11750743" y="6474293"/>
            <a:ext cx="499872" cy="307777"/>
          </a:xfrm>
          <a:prstGeom prst="rect">
            <a:avLst/>
          </a:prstGeom>
          <a:noFill/>
        </p:spPr>
        <p:txBody>
          <a:bodyPr wrap="square" rtlCol="0">
            <a:spAutoFit/>
          </a:bodyPr>
          <a:lstStyle/>
          <a:p>
            <a:r>
              <a:rPr lang="en-US" sz="1400" b="1" dirty="0"/>
              <a:t>27</a:t>
            </a:r>
            <a:endParaRPr lang="en-CN" sz="1400" b="1" dirty="0"/>
          </a:p>
        </p:txBody>
      </p:sp>
    </p:spTree>
    <p:extLst>
      <p:ext uri="{BB962C8B-B14F-4D97-AF65-F5344CB8AC3E}">
        <p14:creationId xmlns:p14="http://schemas.microsoft.com/office/powerpoint/2010/main" val="3888155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F65E96E5-45FB-48DE-BE2A-193298E07205}"/>
              </a:ext>
            </a:extLst>
          </p:cNvPr>
          <p:cNvPicPr>
            <a:picLocks noChangeAspect="1"/>
          </p:cNvPicPr>
          <p:nvPr/>
        </p:nvPicPr>
        <p:blipFill>
          <a:blip r:embed="rId3"/>
          <a:stretch>
            <a:fillRect/>
          </a:stretch>
        </p:blipFill>
        <p:spPr>
          <a:xfrm>
            <a:off x="8781755" y="3584222"/>
            <a:ext cx="3339005" cy="2679602"/>
          </a:xfrm>
          <a:prstGeom prst="rect">
            <a:avLst/>
          </a:prstGeom>
        </p:spPr>
      </p:pic>
      <p:pic>
        <p:nvPicPr>
          <p:cNvPr id="7" name="图片 6">
            <a:extLst>
              <a:ext uri="{FF2B5EF4-FFF2-40B4-BE49-F238E27FC236}">
                <a16:creationId xmlns:a16="http://schemas.microsoft.com/office/drawing/2014/main" id="{FCA44B47-FDCF-4B6A-80F3-D272FA8885B9}"/>
              </a:ext>
            </a:extLst>
          </p:cNvPr>
          <p:cNvPicPr>
            <a:picLocks noChangeAspect="1"/>
          </p:cNvPicPr>
          <p:nvPr/>
        </p:nvPicPr>
        <p:blipFill>
          <a:blip r:embed="rId4"/>
          <a:stretch>
            <a:fillRect/>
          </a:stretch>
        </p:blipFill>
        <p:spPr>
          <a:xfrm>
            <a:off x="5167226" y="3546035"/>
            <a:ext cx="3683348" cy="2787491"/>
          </a:xfrm>
          <a:prstGeom prst="rect">
            <a:avLst/>
          </a:prstGeom>
        </p:spPr>
      </p:pic>
      <p:sp>
        <p:nvSpPr>
          <p:cNvPr id="5" name="矩形 4">
            <a:extLst>
              <a:ext uri="{FF2B5EF4-FFF2-40B4-BE49-F238E27FC236}">
                <a16:creationId xmlns:a16="http://schemas.microsoft.com/office/drawing/2014/main" id="{DBF3CFD0-605E-40EC-AFB1-320B0C0C269E}"/>
              </a:ext>
            </a:extLst>
          </p:cNvPr>
          <p:cNvSpPr/>
          <p:nvPr/>
        </p:nvSpPr>
        <p:spPr>
          <a:xfrm>
            <a:off x="313098" y="706584"/>
            <a:ext cx="11565803" cy="7935506"/>
          </a:xfrm>
          <a:prstGeom prst="rect">
            <a:avLst/>
          </a:prstGeom>
        </p:spPr>
        <p:txBody>
          <a:bodyPr wrap="square">
            <a:spAutoFit/>
          </a:bodyPr>
          <a:lstStyle/>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Detector Parameters</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4H-SiC pixel units (5×5 mm²)</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Active Region</a:t>
            </a:r>
            <a:r>
              <a:rPr lang="zh-CN" altLang="en-US" sz="1600" dirty="0">
                <a:latin typeface="Arial" panose="020B0604020202020204" pitchFamily="34" charset="0"/>
                <a:cs typeface="Arial" panose="020B0604020202020204" pitchFamily="34" charset="0"/>
              </a:rPr>
              <a:t>：</a:t>
            </a:r>
            <a:r>
              <a:rPr lang="en-US" altLang="zh-CN" sz="1600" dirty="0">
                <a:latin typeface="Arial" panose="020B0604020202020204" pitchFamily="34" charset="0"/>
                <a:cs typeface="Arial" panose="020B0604020202020204" pitchFamily="34" charset="0"/>
              </a:rPr>
              <a:t>Doping concentration 5.2×10¹³ cm⁻³</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Thickness</a:t>
            </a:r>
            <a:r>
              <a:rPr lang="zh-CN" altLang="en-US" sz="1600" dirty="0">
                <a:latin typeface="Arial" panose="020B0604020202020204" pitchFamily="34" charset="0"/>
                <a:cs typeface="Arial" panose="020B0604020202020204" pitchFamily="34" charset="0"/>
              </a:rPr>
              <a:t>：</a:t>
            </a:r>
            <a:r>
              <a:rPr lang="en-US" altLang="zh-CN" sz="1600" b="1" dirty="0">
                <a:solidFill>
                  <a:srgbClr val="C00000"/>
                </a:solidFill>
                <a:latin typeface="Arial" panose="020B0604020202020204" pitchFamily="34" charset="0"/>
                <a:cs typeface="Arial" panose="020B0604020202020204" pitchFamily="34" charset="0"/>
              </a:rPr>
              <a:t>100 </a:t>
            </a:r>
            <a:r>
              <a:rPr lang="en-US" altLang="zh-CN" sz="1600" b="1" dirty="0" err="1">
                <a:solidFill>
                  <a:srgbClr val="C00000"/>
                </a:solidFill>
                <a:latin typeface="Arial" panose="020B0604020202020204" pitchFamily="34" charset="0"/>
                <a:cs typeface="Arial" panose="020B0604020202020204" pitchFamily="34" charset="0"/>
              </a:rPr>
              <a:t>μm</a:t>
            </a:r>
            <a:endParaRPr lang="en-US" altLang="zh-CN" sz="1600" b="1" dirty="0">
              <a:solidFill>
                <a:srgbClr val="C00000"/>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Positioning &amp; Size Optimization</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Location: Peak secondary particle flux P1(−31 mm, 0, 230 mm)/ P2(31 mm, 0, 230 mm)</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Beam direction Length: </a:t>
            </a:r>
            <a:r>
              <a:rPr lang="en-US" altLang="zh-CN" sz="1600" b="1" dirty="0">
                <a:solidFill>
                  <a:srgbClr val="C00000"/>
                </a:solidFill>
                <a:latin typeface="Arial" panose="020B0604020202020204" pitchFamily="34" charset="0"/>
                <a:cs typeface="Arial" panose="020B0604020202020204" pitchFamily="34" charset="0"/>
              </a:rPr>
              <a:t>1 cm </a:t>
            </a:r>
            <a:r>
              <a:rPr lang="en-US" altLang="zh-CN" sz="1600" dirty="0">
                <a:latin typeface="Arial" panose="020B0604020202020204" pitchFamily="34" charset="0"/>
                <a:cs typeface="Arial" panose="020B0604020202020204" pitchFamily="34" charset="0"/>
              </a:rPr>
              <a:t>(capture efficiency: 1.8% γ / 1.6% e⁻)</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Vertical Length: 1~5 cm</a:t>
            </a: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Signal Noise Management</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Current Thresholds (0.05–5 </a:t>
            </a:r>
            <a:r>
              <a:rPr lang="el-GR" altLang="zh-CN" sz="1600" dirty="0">
                <a:latin typeface="Arial" panose="020B0604020202020204" pitchFamily="34" charset="0"/>
                <a:cs typeface="Arial" panose="020B0604020202020204" pitchFamily="34" charset="0"/>
              </a:rPr>
              <a:t>μ</a:t>
            </a:r>
            <a:r>
              <a:rPr lang="en-US" altLang="zh-CN" sz="1600" dirty="0">
                <a:latin typeface="Arial" panose="020B0604020202020204" pitchFamily="34" charset="0"/>
                <a:cs typeface="Arial" panose="020B0604020202020204" pitchFamily="34" charset="0"/>
              </a:rPr>
              <a:t>A)</a:t>
            </a: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Detector Performance Requirements</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Design Target: 2% precision @ 1kHz</a:t>
            </a:r>
          </a:p>
          <a:p>
            <a:pPr marL="742950" lvl="1" indent="-285750">
              <a:lnSpc>
                <a:spcPct val="150000"/>
              </a:lnSpc>
              <a:buFont typeface="Arial" panose="020B0604020202020204" pitchFamily="34" charset="0"/>
              <a:buChar char="•"/>
            </a:pPr>
            <a:r>
              <a:rPr lang="en-US" altLang="zh-CN" sz="1600" dirty="0">
                <a:latin typeface="Arial" panose="020B0604020202020204" pitchFamily="34" charset="0"/>
                <a:cs typeface="Arial" panose="020B0604020202020204" pitchFamily="34" charset="0"/>
              </a:rPr>
              <a:t>2500 e⁻ → 2% theoretical limit</a:t>
            </a:r>
          </a:p>
          <a:p>
            <a:pPr marL="742950" lvl="1" indent="-285750">
              <a:lnSpc>
                <a:spcPct val="15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l"/>
            </a:pPr>
            <a:endParaRPr lang="en-US" altLang="zh-CN" sz="1600" dirty="0">
              <a:latin typeface="Arial" panose="020B0604020202020204" pitchFamily="34" charset="0"/>
              <a:cs typeface="Arial" panose="020B0604020202020204" pitchFamily="34" charset="0"/>
            </a:endParaRPr>
          </a:p>
          <a:p>
            <a:pPr lvl="1">
              <a:lnSpc>
                <a:spcPct val="150000"/>
              </a:lnSpc>
            </a:pPr>
            <a:endParaRPr lang="en-US" altLang="zh-CN" sz="16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742950" lvl="1" indent="-285750">
              <a:lnSpc>
                <a:spcPct val="150000"/>
              </a:lnSpc>
              <a:buFont typeface="Arial" panose="020B0604020202020204" pitchFamily="34" charset="0"/>
              <a:buChar char="•"/>
            </a:pPr>
            <a:endParaRPr lang="en-US" altLang="zh-CN" sz="16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p"/>
            </a:pPr>
            <a:endParaRPr lang="zh-CN" altLang="en-US" dirty="0">
              <a:latin typeface="Arial" panose="020B0604020202020204" pitchFamily="34" charset="0"/>
              <a:cs typeface="Arial" panose="020B0604020202020204" pitchFamily="34" charset="0"/>
            </a:endParaRPr>
          </a:p>
        </p:txBody>
      </p:sp>
      <p:pic>
        <p:nvPicPr>
          <p:cNvPr id="13" name="图片 12">
            <a:extLst>
              <a:ext uri="{FF2B5EF4-FFF2-40B4-BE49-F238E27FC236}">
                <a16:creationId xmlns:a16="http://schemas.microsoft.com/office/drawing/2014/main" id="{9C320AC7-22EA-4070-A543-82693A191BF9}"/>
              </a:ext>
            </a:extLst>
          </p:cNvPr>
          <p:cNvPicPr>
            <a:picLocks noChangeAspect="1"/>
          </p:cNvPicPr>
          <p:nvPr/>
        </p:nvPicPr>
        <p:blipFill>
          <a:blip r:embed="rId5"/>
          <a:stretch>
            <a:fillRect/>
          </a:stretch>
        </p:blipFill>
        <p:spPr>
          <a:xfrm>
            <a:off x="9002222" y="854988"/>
            <a:ext cx="2996592" cy="1896550"/>
          </a:xfrm>
          <a:prstGeom prst="rect">
            <a:avLst/>
          </a:prstGeom>
        </p:spPr>
      </p:pic>
      <p:sp>
        <p:nvSpPr>
          <p:cNvPr id="14" name="矩形: 圆角 13">
            <a:extLst>
              <a:ext uri="{FF2B5EF4-FFF2-40B4-BE49-F238E27FC236}">
                <a16:creationId xmlns:a16="http://schemas.microsoft.com/office/drawing/2014/main" id="{A8B1BAB2-204E-49AC-8DCF-1C4FEED54E29}"/>
              </a:ext>
            </a:extLst>
          </p:cNvPr>
          <p:cNvSpPr/>
          <p:nvPr/>
        </p:nvSpPr>
        <p:spPr>
          <a:xfrm>
            <a:off x="563344" y="5731339"/>
            <a:ext cx="4353636" cy="887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ltLang="zh-CN" dirty="0"/>
              <a:t>Vertical length must be ≥</a:t>
            </a:r>
            <a:r>
              <a:rPr lang="en-US" altLang="zh-CN" b="1" dirty="0">
                <a:solidFill>
                  <a:srgbClr val="C00000"/>
                </a:solidFill>
              </a:rPr>
              <a:t>3cm</a:t>
            </a:r>
          </a:p>
          <a:p>
            <a:pPr algn="ctr">
              <a:lnSpc>
                <a:spcPct val="150000"/>
              </a:lnSpc>
            </a:pPr>
            <a:r>
              <a:rPr lang="en-US" altLang="zh-CN" dirty="0"/>
              <a:t>Current threshold must be ≤1μA</a:t>
            </a:r>
            <a:endParaRPr lang="zh-CN" altLang="en-US" dirty="0"/>
          </a:p>
        </p:txBody>
      </p:sp>
      <p:sp>
        <p:nvSpPr>
          <p:cNvPr id="10" name="文本框 9">
            <a:extLst>
              <a:ext uri="{FF2B5EF4-FFF2-40B4-BE49-F238E27FC236}">
                <a16:creationId xmlns:a16="http://schemas.microsoft.com/office/drawing/2014/main" id="{C065FBA7-EED3-420B-8801-F8041DA0B488}"/>
              </a:ext>
            </a:extLst>
          </p:cNvPr>
          <p:cNvSpPr txBox="1"/>
          <p:nvPr/>
        </p:nvSpPr>
        <p:spPr>
          <a:xfrm>
            <a:off x="2635758" y="139946"/>
            <a:ext cx="6094476" cy="523220"/>
          </a:xfrm>
          <a:prstGeom prst="rect">
            <a:avLst/>
          </a:prstGeom>
          <a:noFill/>
        </p:spPr>
        <p:txBody>
          <a:bodyPr wrap="square">
            <a:spAutoFit/>
          </a:bodyPr>
          <a:lstStyle/>
          <a:p>
            <a:pPr algn="ctr"/>
            <a:r>
              <a:rPr lang="en-US" altLang="zh-SG" sz="2800" b="1" dirty="0">
                <a:solidFill>
                  <a:schemeClr val="accent1">
                    <a:lumMod val="50000"/>
                  </a:schemeClr>
                </a:solidFill>
                <a:latin typeface="Times New Roman" panose="02020603050405020304" pitchFamily="18" charset="0"/>
                <a:cs typeface="Times New Roman" panose="02020603050405020304" pitchFamily="18" charset="0"/>
              </a:rPr>
              <a:t>Geometric design and simulation</a:t>
            </a:r>
          </a:p>
        </p:txBody>
      </p:sp>
      <p:sp>
        <p:nvSpPr>
          <p:cNvPr id="3" name="文本框 2">
            <a:extLst>
              <a:ext uri="{FF2B5EF4-FFF2-40B4-BE49-F238E27FC236}">
                <a16:creationId xmlns:a16="http://schemas.microsoft.com/office/drawing/2014/main" id="{678F1973-BB37-40F6-B973-97CFFE9B5FC6}"/>
              </a:ext>
            </a:extLst>
          </p:cNvPr>
          <p:cNvSpPr txBox="1"/>
          <p:nvPr/>
        </p:nvSpPr>
        <p:spPr>
          <a:xfrm>
            <a:off x="5320749" y="6433930"/>
            <a:ext cx="414793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SG" dirty="0">
                <a:solidFill>
                  <a:srgbClr val="002060"/>
                </a:solidFill>
              </a:rPr>
              <a:t>* A paper is almost ready for publication.</a:t>
            </a:r>
            <a:endParaRPr lang="zh-SG" altLang="en-US" dirty="0">
              <a:solidFill>
                <a:srgbClr val="002060"/>
              </a:solidFill>
            </a:endParaRPr>
          </a:p>
        </p:txBody>
      </p:sp>
      <p:sp>
        <p:nvSpPr>
          <p:cNvPr id="11" name="TextBox 39">
            <a:extLst>
              <a:ext uri="{FF2B5EF4-FFF2-40B4-BE49-F238E27FC236}">
                <a16:creationId xmlns:a16="http://schemas.microsoft.com/office/drawing/2014/main" id="{D99603F6-C8AF-4695-BA42-2E8707D32DE5}"/>
              </a:ext>
            </a:extLst>
          </p:cNvPr>
          <p:cNvSpPr txBox="1"/>
          <p:nvPr/>
        </p:nvSpPr>
        <p:spPr>
          <a:xfrm>
            <a:off x="11750743" y="6474293"/>
            <a:ext cx="499872" cy="307777"/>
          </a:xfrm>
          <a:prstGeom prst="rect">
            <a:avLst/>
          </a:prstGeom>
          <a:noFill/>
        </p:spPr>
        <p:txBody>
          <a:bodyPr wrap="square" rtlCol="0">
            <a:spAutoFit/>
          </a:bodyPr>
          <a:lstStyle/>
          <a:p>
            <a:r>
              <a:rPr lang="en-US" sz="1400" b="1" dirty="0"/>
              <a:t>28</a:t>
            </a:r>
            <a:endParaRPr lang="en-CN" sz="1400" b="1" dirty="0"/>
          </a:p>
        </p:txBody>
      </p:sp>
      <p:pic>
        <p:nvPicPr>
          <p:cNvPr id="6" name="图片 5">
            <a:extLst>
              <a:ext uri="{FF2B5EF4-FFF2-40B4-BE49-F238E27FC236}">
                <a16:creationId xmlns:a16="http://schemas.microsoft.com/office/drawing/2014/main" id="{FC40DFEF-F443-482B-B07B-F9EDE0851CB3}"/>
              </a:ext>
            </a:extLst>
          </p:cNvPr>
          <p:cNvPicPr>
            <a:picLocks noChangeAspect="1"/>
          </p:cNvPicPr>
          <p:nvPr/>
        </p:nvPicPr>
        <p:blipFill>
          <a:blip r:embed="rId6"/>
          <a:stretch>
            <a:fillRect/>
          </a:stretch>
        </p:blipFill>
        <p:spPr>
          <a:xfrm>
            <a:off x="6029739" y="847949"/>
            <a:ext cx="2835965" cy="1782607"/>
          </a:xfrm>
          <a:prstGeom prst="rect">
            <a:avLst/>
          </a:prstGeom>
        </p:spPr>
      </p:pic>
    </p:spTree>
    <p:extLst>
      <p:ext uri="{BB962C8B-B14F-4D97-AF65-F5344CB8AC3E}">
        <p14:creationId xmlns:p14="http://schemas.microsoft.com/office/powerpoint/2010/main" val="259562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FFB4342F-27A9-42B4-B9EE-7D4263102B20}"/>
              </a:ext>
            </a:extLst>
          </p:cNvPr>
          <p:cNvSpPr txBox="1"/>
          <p:nvPr/>
        </p:nvSpPr>
        <p:spPr>
          <a:xfrm>
            <a:off x="2399108" y="204482"/>
            <a:ext cx="7379496" cy="892552"/>
          </a:xfrm>
          <a:prstGeom prst="rect">
            <a:avLst/>
          </a:prstGeom>
          <a:noFill/>
        </p:spPr>
        <p:txBody>
          <a:bodyPr wrap="square">
            <a:spAutoFit/>
          </a:bodyPr>
          <a:lstStyle/>
          <a:p>
            <a:pPr algn="ctr"/>
            <a:r>
              <a:rPr lang="en-US" altLang="zh-SG" sz="3200" b="1" dirty="0">
                <a:solidFill>
                  <a:schemeClr val="accent1">
                    <a:lumMod val="50000"/>
                  </a:schemeClr>
                </a:solidFill>
                <a:latin typeface="Times New Roman" panose="02020603050405020304" pitchFamily="18" charset="0"/>
                <a:cs typeface="Times New Roman" panose="02020603050405020304" pitchFamily="18" charset="0"/>
              </a:rPr>
              <a:t>Collaboration meetings at IHEP </a:t>
            </a:r>
          </a:p>
          <a:p>
            <a:pPr algn="ctr"/>
            <a:r>
              <a:rPr lang="en-US" altLang="zh-SG" sz="2000" b="1" dirty="0">
                <a:solidFill>
                  <a:schemeClr val="accent1">
                    <a:lumMod val="50000"/>
                  </a:schemeClr>
                </a:solidFill>
                <a:latin typeface="Times New Roman" panose="02020603050405020304" pitchFamily="18" charset="0"/>
                <a:cs typeface="Times New Roman" panose="02020603050405020304" pitchFamily="18" charset="0"/>
              </a:rPr>
              <a:t>(September 13-14, 2024)</a:t>
            </a:r>
            <a:endParaRPr lang="en-US" altLang="zh-CN" sz="20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1CB787D8-F1EC-43F6-B6AB-FD9EECD3309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107" y="1376743"/>
            <a:ext cx="3975358" cy="2981902"/>
          </a:xfrm>
          <a:prstGeom prst="rect">
            <a:avLst/>
          </a:prstGeom>
        </p:spPr>
      </p:pic>
      <p:pic>
        <p:nvPicPr>
          <p:cNvPr id="12" name="图片 11">
            <a:extLst>
              <a:ext uri="{FF2B5EF4-FFF2-40B4-BE49-F238E27FC236}">
                <a16:creationId xmlns:a16="http://schemas.microsoft.com/office/drawing/2014/main" id="{E67B7C11-AF0F-446B-82A8-A41209D175D4}"/>
              </a:ext>
            </a:extLst>
          </p:cNvPr>
          <p:cNvPicPr>
            <a:picLocks noChangeAspect="1"/>
          </p:cNvPicPr>
          <p:nvPr/>
        </p:nvPicPr>
        <p:blipFill>
          <a:blip r:embed="rId3"/>
          <a:stretch>
            <a:fillRect/>
          </a:stretch>
        </p:blipFill>
        <p:spPr>
          <a:xfrm>
            <a:off x="6686285" y="1449498"/>
            <a:ext cx="3781924" cy="386080"/>
          </a:xfrm>
          <a:prstGeom prst="rect">
            <a:avLst/>
          </a:prstGeom>
        </p:spPr>
      </p:pic>
      <p:pic>
        <p:nvPicPr>
          <p:cNvPr id="14" name="图片 13">
            <a:extLst>
              <a:ext uri="{FF2B5EF4-FFF2-40B4-BE49-F238E27FC236}">
                <a16:creationId xmlns:a16="http://schemas.microsoft.com/office/drawing/2014/main" id="{EE5ACFAF-84C6-494E-A01E-10E97DF0FFBA}"/>
              </a:ext>
            </a:extLst>
          </p:cNvPr>
          <p:cNvPicPr>
            <a:picLocks noChangeAspect="1"/>
          </p:cNvPicPr>
          <p:nvPr/>
        </p:nvPicPr>
        <p:blipFill rotWithShape="1">
          <a:blip r:embed="rId4"/>
          <a:srcRect l="15316"/>
          <a:stretch/>
        </p:blipFill>
        <p:spPr>
          <a:xfrm>
            <a:off x="1951386" y="1159023"/>
            <a:ext cx="4050452" cy="2226174"/>
          </a:xfrm>
          <a:prstGeom prst="rect">
            <a:avLst/>
          </a:prstGeom>
        </p:spPr>
      </p:pic>
      <p:pic>
        <p:nvPicPr>
          <p:cNvPr id="16" name="图片 15">
            <a:extLst>
              <a:ext uri="{FF2B5EF4-FFF2-40B4-BE49-F238E27FC236}">
                <a16:creationId xmlns:a16="http://schemas.microsoft.com/office/drawing/2014/main" id="{CE3D8DB7-4208-4C9B-8497-62DE17D5CBDA}"/>
              </a:ext>
            </a:extLst>
          </p:cNvPr>
          <p:cNvPicPr>
            <a:picLocks noChangeAspect="1"/>
          </p:cNvPicPr>
          <p:nvPr/>
        </p:nvPicPr>
        <p:blipFill>
          <a:blip r:embed="rId5"/>
          <a:stretch>
            <a:fillRect/>
          </a:stretch>
        </p:blipFill>
        <p:spPr>
          <a:xfrm>
            <a:off x="1971706" y="3466090"/>
            <a:ext cx="3772958" cy="1386580"/>
          </a:xfrm>
          <a:prstGeom prst="rect">
            <a:avLst/>
          </a:prstGeom>
        </p:spPr>
      </p:pic>
      <p:pic>
        <p:nvPicPr>
          <p:cNvPr id="18" name="图片 17">
            <a:extLst>
              <a:ext uri="{FF2B5EF4-FFF2-40B4-BE49-F238E27FC236}">
                <a16:creationId xmlns:a16="http://schemas.microsoft.com/office/drawing/2014/main" id="{7E9F9A1C-9B92-4AEC-BDDD-FA767D336FCE}"/>
              </a:ext>
            </a:extLst>
          </p:cNvPr>
          <p:cNvPicPr>
            <a:picLocks noChangeAspect="1"/>
          </p:cNvPicPr>
          <p:nvPr/>
        </p:nvPicPr>
        <p:blipFill>
          <a:blip r:embed="rId6"/>
          <a:stretch>
            <a:fillRect/>
          </a:stretch>
        </p:blipFill>
        <p:spPr>
          <a:xfrm>
            <a:off x="1992025" y="4820738"/>
            <a:ext cx="3634634" cy="1843058"/>
          </a:xfrm>
          <a:prstGeom prst="rect">
            <a:avLst/>
          </a:prstGeom>
        </p:spPr>
      </p:pic>
      <p:pic>
        <p:nvPicPr>
          <p:cNvPr id="19" name="图片 18">
            <a:extLst>
              <a:ext uri="{FF2B5EF4-FFF2-40B4-BE49-F238E27FC236}">
                <a16:creationId xmlns:a16="http://schemas.microsoft.com/office/drawing/2014/main" id="{2678CF57-C2C8-4044-916B-EB68BD76FB43}"/>
              </a:ext>
            </a:extLst>
          </p:cNvPr>
          <p:cNvPicPr>
            <a:picLocks noChangeAspect="1"/>
          </p:cNvPicPr>
          <p:nvPr/>
        </p:nvPicPr>
        <p:blipFill rotWithShape="1">
          <a:blip r:embed="rId7"/>
          <a:srcRect t="29007"/>
          <a:stretch/>
        </p:blipFill>
        <p:spPr>
          <a:xfrm>
            <a:off x="6681746" y="4375573"/>
            <a:ext cx="3814841" cy="2032000"/>
          </a:xfrm>
          <a:prstGeom prst="rect">
            <a:avLst/>
          </a:prstGeom>
        </p:spPr>
      </p:pic>
      <p:sp>
        <p:nvSpPr>
          <p:cNvPr id="13" name="TextBox 39">
            <a:extLst>
              <a:ext uri="{FF2B5EF4-FFF2-40B4-BE49-F238E27FC236}">
                <a16:creationId xmlns:a16="http://schemas.microsoft.com/office/drawing/2014/main" id="{C287C276-5847-4FFB-AB2E-2819F2756650}"/>
              </a:ext>
            </a:extLst>
          </p:cNvPr>
          <p:cNvSpPr txBox="1"/>
          <p:nvPr/>
        </p:nvSpPr>
        <p:spPr>
          <a:xfrm>
            <a:off x="11289979" y="6466201"/>
            <a:ext cx="499872" cy="307777"/>
          </a:xfrm>
          <a:prstGeom prst="rect">
            <a:avLst/>
          </a:prstGeom>
          <a:noFill/>
        </p:spPr>
        <p:txBody>
          <a:bodyPr wrap="square" rtlCol="0">
            <a:spAutoFit/>
          </a:bodyPr>
          <a:lstStyle/>
          <a:p>
            <a:r>
              <a:rPr lang="en-US" sz="1400" b="1" dirty="0"/>
              <a:t>29</a:t>
            </a:r>
            <a:endParaRPr lang="en-CN" sz="1400" b="1" dirty="0"/>
          </a:p>
        </p:txBody>
      </p:sp>
      <p:sp>
        <p:nvSpPr>
          <p:cNvPr id="4" name="文本框 3">
            <a:extLst>
              <a:ext uri="{FF2B5EF4-FFF2-40B4-BE49-F238E27FC236}">
                <a16:creationId xmlns:a16="http://schemas.microsoft.com/office/drawing/2014/main" id="{D9569E5A-0E4D-4F41-9470-EA7618654594}"/>
              </a:ext>
            </a:extLst>
          </p:cNvPr>
          <p:cNvSpPr txBox="1"/>
          <p:nvPr/>
        </p:nvSpPr>
        <p:spPr>
          <a:xfrm>
            <a:off x="3323425" y="2353586"/>
            <a:ext cx="548640" cy="369332"/>
          </a:xfrm>
          <a:prstGeom prst="rect">
            <a:avLst/>
          </a:prstGeom>
          <a:solidFill>
            <a:schemeClr val="bg1"/>
          </a:solidFill>
        </p:spPr>
        <p:txBody>
          <a:bodyPr wrap="square" rtlCol="0">
            <a:spAutoFit/>
          </a:bodyPr>
          <a:lstStyle/>
          <a:p>
            <a:endParaRPr lang="zh-SG" altLang="en-US" dirty="0"/>
          </a:p>
        </p:txBody>
      </p:sp>
    </p:spTree>
    <p:extLst>
      <p:ext uri="{BB962C8B-B14F-4D97-AF65-F5344CB8AC3E}">
        <p14:creationId xmlns:p14="http://schemas.microsoft.com/office/powerpoint/2010/main" val="2650754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88B6EA0-945A-B94F-AE11-DB40199FB6B9}"/>
              </a:ext>
            </a:extLst>
          </p:cNvPr>
          <p:cNvPicPr>
            <a:picLocks noChangeAspect="1"/>
          </p:cNvPicPr>
          <p:nvPr/>
        </p:nvPicPr>
        <p:blipFill rotWithShape="1">
          <a:blip r:embed="rId2"/>
          <a:srcRect t="1994"/>
          <a:stretch/>
        </p:blipFill>
        <p:spPr>
          <a:xfrm>
            <a:off x="5683265" y="853851"/>
            <a:ext cx="5692604" cy="4626779"/>
          </a:xfrm>
          <a:prstGeom prst="rect">
            <a:avLst/>
          </a:prstGeom>
        </p:spPr>
      </p:pic>
      <p:sp>
        <p:nvSpPr>
          <p:cNvPr id="2" name="Titre 1"/>
          <p:cNvSpPr>
            <a:spLocks noGrp="1"/>
          </p:cNvSpPr>
          <p:nvPr>
            <p:ph type="title"/>
          </p:nvPr>
        </p:nvSpPr>
        <p:spPr>
          <a:xfrm>
            <a:off x="159268" y="49007"/>
            <a:ext cx="11360800" cy="790489"/>
          </a:xfrm>
        </p:spPr>
        <p:txBody>
          <a:bodyPr/>
          <a:lstStyle/>
          <a:p>
            <a:r>
              <a:rPr lang="en-US" sz="2800" b="1" dirty="0" err="1">
                <a:solidFill>
                  <a:schemeClr val="accent1">
                    <a:lumMod val="50000"/>
                  </a:schemeClr>
                </a:solidFill>
                <a:latin typeface="Times New Roman" panose="02020603050405020304" pitchFamily="18" charset="0"/>
                <a:cs typeface="Times New Roman" panose="02020603050405020304" pitchFamily="18" charset="0"/>
              </a:rPr>
              <a:t>SuperKEKB</a:t>
            </a:r>
            <a:r>
              <a:rPr lang="en-US" sz="2800" b="1" dirty="0">
                <a:solidFill>
                  <a:schemeClr val="accent1">
                    <a:lumMod val="50000"/>
                  </a:schemeClr>
                </a:solidFill>
                <a:latin typeface="Times New Roman" panose="02020603050405020304" pitchFamily="18" charset="0"/>
                <a:cs typeface="Times New Roman" panose="02020603050405020304" pitchFamily="18" charset="0"/>
              </a:rPr>
              <a:t> top-up injection / requirements</a:t>
            </a:r>
            <a:endParaRPr lang="fr-FR" sz="28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21020"/>
          <a:stretch/>
        </p:blipFill>
        <p:spPr>
          <a:xfrm>
            <a:off x="538722" y="966401"/>
            <a:ext cx="4909565" cy="3390307"/>
          </a:xfrm>
          <a:prstGeom prst="rect">
            <a:avLst/>
          </a:prstGeom>
        </p:spPr>
      </p:pic>
      <p:pic>
        <p:nvPicPr>
          <p:cNvPr id="30" name="图片 29">
            <a:extLst>
              <a:ext uri="{FF2B5EF4-FFF2-40B4-BE49-F238E27FC236}">
                <a16:creationId xmlns:a16="http://schemas.microsoft.com/office/drawing/2014/main" id="{D893701A-3612-CC44-8ABF-8C292447EAFC}"/>
              </a:ext>
            </a:extLst>
          </p:cNvPr>
          <p:cNvPicPr>
            <a:picLocks noChangeAspect="1"/>
          </p:cNvPicPr>
          <p:nvPr/>
        </p:nvPicPr>
        <p:blipFill>
          <a:blip r:embed="rId4"/>
          <a:stretch>
            <a:fillRect/>
          </a:stretch>
        </p:blipFill>
        <p:spPr>
          <a:xfrm>
            <a:off x="1289355" y="4504564"/>
            <a:ext cx="3467996" cy="628504"/>
          </a:xfrm>
          <a:prstGeom prst="rect">
            <a:avLst/>
          </a:prstGeom>
        </p:spPr>
      </p:pic>
      <p:sp>
        <p:nvSpPr>
          <p:cNvPr id="31" name="矩形 30">
            <a:extLst>
              <a:ext uri="{FF2B5EF4-FFF2-40B4-BE49-F238E27FC236}">
                <a16:creationId xmlns:a16="http://schemas.microsoft.com/office/drawing/2014/main" id="{05006A84-4F03-DB42-9167-3990882A9EF5}"/>
              </a:ext>
            </a:extLst>
          </p:cNvPr>
          <p:cNvSpPr/>
          <p:nvPr/>
        </p:nvSpPr>
        <p:spPr>
          <a:xfrm>
            <a:off x="3361038" y="4504564"/>
            <a:ext cx="222421" cy="2775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1653988E-6326-6148-AB23-3A4312EA3509}"/>
              </a:ext>
            </a:extLst>
          </p:cNvPr>
          <p:cNvSpPr/>
          <p:nvPr/>
        </p:nvSpPr>
        <p:spPr>
          <a:xfrm>
            <a:off x="3488724" y="4842742"/>
            <a:ext cx="222421" cy="2775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19" name="组合 18">
            <a:extLst>
              <a:ext uri="{FF2B5EF4-FFF2-40B4-BE49-F238E27FC236}">
                <a16:creationId xmlns:a16="http://schemas.microsoft.com/office/drawing/2014/main" id="{E5BD3F86-9953-D54A-A86D-B4D8E2143A5B}"/>
              </a:ext>
            </a:extLst>
          </p:cNvPr>
          <p:cNvGrpSpPr/>
          <p:nvPr/>
        </p:nvGrpSpPr>
        <p:grpSpPr>
          <a:xfrm>
            <a:off x="0" y="5639473"/>
            <a:ext cx="7851073" cy="729352"/>
            <a:chOff x="4281527" y="1948836"/>
            <a:chExt cx="7851073" cy="729352"/>
          </a:xfrm>
        </p:grpSpPr>
        <p:sp>
          <p:nvSpPr>
            <p:cNvPr id="20" name="文本框 19">
              <a:extLst>
                <a:ext uri="{FF2B5EF4-FFF2-40B4-BE49-F238E27FC236}">
                  <a16:creationId xmlns:a16="http://schemas.microsoft.com/office/drawing/2014/main" id="{931037C9-2911-4D4A-A3BD-0C7BCDB278D6}"/>
                </a:ext>
              </a:extLst>
            </p:cNvPr>
            <p:cNvSpPr txBox="1"/>
            <p:nvPr/>
          </p:nvSpPr>
          <p:spPr>
            <a:xfrm>
              <a:off x="4281527" y="2115290"/>
              <a:ext cx="1995207" cy="369332"/>
            </a:xfrm>
            <a:prstGeom prst="rect">
              <a:avLst/>
            </a:prstGeom>
            <a:noFill/>
          </p:spPr>
          <p:txBody>
            <a:bodyPr wrap="square">
              <a:spAutoFit/>
            </a:bodyPr>
            <a:lstStyle/>
            <a:p>
              <a:r>
                <a:rPr lang="en-US" altLang="zh-CN" b="1" dirty="0">
                  <a:solidFill>
                    <a:srgbClr val="0000FF"/>
                  </a:solidFill>
                  <a:sym typeface="Wingdings" panose="05000000000000000000" pitchFamily="2" charset="2"/>
                </a:rPr>
                <a:t>High luminosity </a:t>
              </a:r>
              <a:endParaRPr lang="zh-CN" altLang="en-US" b="1" dirty="0"/>
            </a:p>
          </p:txBody>
        </p:sp>
        <p:grpSp>
          <p:nvGrpSpPr>
            <p:cNvPr id="21" name="组合 20">
              <a:extLst>
                <a:ext uri="{FF2B5EF4-FFF2-40B4-BE49-F238E27FC236}">
                  <a16:creationId xmlns:a16="http://schemas.microsoft.com/office/drawing/2014/main" id="{B2D0742C-2FC9-1F44-AD9F-CACBA5F8F68C}"/>
                </a:ext>
              </a:extLst>
            </p:cNvPr>
            <p:cNvGrpSpPr/>
            <p:nvPr/>
          </p:nvGrpSpPr>
          <p:grpSpPr>
            <a:xfrm>
              <a:off x="6137393" y="1948836"/>
              <a:ext cx="5995207" cy="729352"/>
              <a:chOff x="1179437" y="5503687"/>
              <a:chExt cx="7247320" cy="729352"/>
            </a:xfrm>
          </p:grpSpPr>
          <p:cxnSp>
            <p:nvCxnSpPr>
              <p:cNvPr id="22" name="直线箭头连接符 21">
                <a:extLst>
                  <a:ext uri="{FF2B5EF4-FFF2-40B4-BE49-F238E27FC236}">
                    <a16:creationId xmlns:a16="http://schemas.microsoft.com/office/drawing/2014/main" id="{A9856D5D-49D6-C540-974F-CB39810369FA}"/>
                  </a:ext>
                </a:extLst>
              </p:cNvPr>
              <p:cNvCxnSpPr>
                <a:cxnSpLocks/>
              </p:cNvCxnSpPr>
              <p:nvPr/>
            </p:nvCxnSpPr>
            <p:spPr>
              <a:xfrm flipV="1">
                <a:off x="1179437" y="5663343"/>
                <a:ext cx="348917" cy="19735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文本框 22">
                <a:extLst>
                  <a:ext uri="{FF2B5EF4-FFF2-40B4-BE49-F238E27FC236}">
                    <a16:creationId xmlns:a16="http://schemas.microsoft.com/office/drawing/2014/main" id="{135C9FE3-D24E-B04A-8314-9F6911071CE5}"/>
                  </a:ext>
                </a:extLst>
              </p:cNvPr>
              <p:cNvSpPr txBox="1"/>
              <p:nvPr/>
            </p:nvSpPr>
            <p:spPr>
              <a:xfrm>
                <a:off x="1516322" y="5503687"/>
                <a:ext cx="6910435" cy="338554"/>
              </a:xfrm>
              <a:prstGeom prst="rect">
                <a:avLst/>
              </a:prstGeom>
              <a:noFill/>
            </p:spPr>
            <p:txBody>
              <a:bodyPr wrap="square">
                <a:spAutoFit/>
              </a:bodyPr>
              <a:lstStyle/>
              <a:p>
                <a:r>
                  <a:rPr lang="en-US" altLang="zh-CN" sz="1600" dirty="0">
                    <a:solidFill>
                      <a:srgbClr val="FF0000"/>
                    </a:solidFill>
                    <a:sym typeface="Wingdings" panose="05000000000000000000" pitchFamily="2" charset="2"/>
                  </a:rPr>
                  <a:t>high currents </a:t>
                </a:r>
                <a:r>
                  <a:rPr lang="en-US" altLang="zh-CN" sz="1600" dirty="0">
                    <a:sym typeface="Wingdings" panose="05000000000000000000" pitchFamily="2" charset="2"/>
                  </a:rPr>
                  <a:t> </a:t>
                </a:r>
                <a:r>
                  <a:rPr lang="en-US" altLang="zh-CN" sz="1600" dirty="0">
                    <a:solidFill>
                      <a:srgbClr val="7030A0"/>
                    </a:solidFill>
                    <a:sym typeface="Wingdings" panose="05000000000000000000" pitchFamily="2" charset="2"/>
                  </a:rPr>
                  <a:t>reduced lifetimes </a:t>
                </a:r>
                <a:r>
                  <a:rPr lang="zh-CN" altLang="en-US" sz="1600" dirty="0">
                    <a:solidFill>
                      <a:srgbClr val="7030A0"/>
                    </a:solidFill>
                    <a:sym typeface="Wingdings" panose="05000000000000000000" pitchFamily="2" charset="2"/>
                  </a:rPr>
                  <a:t> </a:t>
                </a:r>
                <a:r>
                  <a:rPr lang="en-US" altLang="zh-CN" sz="1600" dirty="0">
                    <a:sym typeface="Wingdings" panose="05000000000000000000" pitchFamily="2" charset="2"/>
                  </a:rPr>
                  <a:t>tried during 2024c run </a:t>
                </a:r>
                <a:endParaRPr lang="zh-CN" altLang="en-US" sz="1600" dirty="0"/>
              </a:p>
            </p:txBody>
          </p:sp>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C71A5493-96E3-0B47-82F1-6CF827C3BF41}"/>
                      </a:ext>
                    </a:extLst>
                  </p:cNvPr>
                  <p:cNvSpPr txBox="1"/>
                  <p:nvPr/>
                </p:nvSpPr>
                <p:spPr>
                  <a:xfrm>
                    <a:off x="1528354" y="5875056"/>
                    <a:ext cx="6604849" cy="357983"/>
                  </a:xfrm>
                  <a:prstGeom prst="rect">
                    <a:avLst/>
                  </a:prstGeom>
                  <a:noFill/>
                </p:spPr>
                <p:txBody>
                  <a:bodyPr wrap="square">
                    <a:spAutoFit/>
                  </a:bodyPr>
                  <a:lstStyle/>
                  <a:p>
                    <a:r>
                      <a:rPr lang="en-US" altLang="zh-CN" sz="1600" dirty="0">
                        <a:solidFill>
                          <a:srgbClr val="FF0000"/>
                        </a:solidFill>
                        <a:sym typeface="Wingdings" panose="05000000000000000000" pitchFamily="2" charset="2"/>
                      </a:rPr>
                      <a:t>Small </a:t>
                    </a:r>
                    <a14:m>
                      <m:oMath xmlns:m="http://schemas.openxmlformats.org/officeDocument/2006/math">
                        <m:sSubSup>
                          <m:sSubSupPr>
                            <m:ctrlPr>
                              <a:rPr lang="en-US" altLang="zh-CN" sz="1600" i="1" smtClean="0">
                                <a:solidFill>
                                  <a:srgbClr val="FF0000"/>
                                </a:solidFill>
                                <a:latin typeface="Cambria Math" panose="02040503050406030204" pitchFamily="18" charset="0"/>
                                <a:sym typeface="Wingdings" panose="05000000000000000000" pitchFamily="2" charset="2"/>
                              </a:rPr>
                            </m:ctrlPr>
                          </m:sSubSupPr>
                          <m:e>
                            <m:r>
                              <a:rPr lang="en-US" altLang="zh-CN" sz="1600" i="1"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𝛽</m:t>
                            </m:r>
                          </m:e>
                          <m:sub>
                            <m:r>
                              <a:rPr lang="en-US" altLang="zh-CN" sz="1600" b="0" i="1" smtClean="0">
                                <a:solidFill>
                                  <a:srgbClr val="FF0000"/>
                                </a:solidFill>
                                <a:latin typeface="Cambria Math" panose="02040503050406030204" pitchFamily="18" charset="0"/>
                                <a:sym typeface="Wingdings" panose="05000000000000000000" pitchFamily="2" charset="2"/>
                              </a:rPr>
                              <m:t>𝑦</m:t>
                            </m:r>
                          </m:sub>
                          <m:sup>
                            <m:r>
                              <a:rPr lang="en-US" altLang="zh-CN" sz="1600" b="0" i="1" smtClean="0">
                                <a:solidFill>
                                  <a:srgbClr val="FF0000"/>
                                </a:solidFill>
                                <a:latin typeface="Cambria Math" panose="02040503050406030204" pitchFamily="18" charset="0"/>
                                <a:sym typeface="Wingdings" panose="05000000000000000000" pitchFamily="2" charset="2"/>
                              </a:rPr>
                              <m:t>∗</m:t>
                            </m:r>
                          </m:sup>
                        </m:sSubSup>
                      </m:oMath>
                    </a14:m>
                    <a:r>
                      <a:rPr lang="en-US" altLang="zh-CN" sz="1600" dirty="0">
                        <a:sym typeface="Wingdings" panose="05000000000000000000" pitchFamily="2" charset="2"/>
                      </a:rPr>
                      <a:t>  </a:t>
                    </a:r>
                    <a:r>
                      <a:rPr lang="en-US" altLang="zh-CN" sz="1600" dirty="0">
                        <a:solidFill>
                          <a:srgbClr val="7030A0"/>
                        </a:solidFill>
                        <a:sym typeface="Wingdings" panose="05000000000000000000" pitchFamily="2" charset="2"/>
                      </a:rPr>
                      <a:t>reduced DA </a:t>
                    </a:r>
                    <a:r>
                      <a:rPr lang="en-US" altLang="zh-CN" sz="1600" dirty="0">
                        <a:sym typeface="Wingdings" pitchFamily="2" charset="2"/>
                      </a:rPr>
                      <a:t></a:t>
                    </a:r>
                    <a:r>
                      <a:rPr lang="zh-CN" altLang="en-US" sz="1600" dirty="0">
                        <a:sym typeface="Wingdings" pitchFamily="2" charset="2"/>
                      </a:rPr>
                      <a:t> </a:t>
                    </a:r>
                    <a:r>
                      <a:rPr lang="en-US" altLang="zh-CN" sz="1600" dirty="0">
                        <a:sym typeface="Wingdings" pitchFamily="2" charset="2"/>
                      </a:rPr>
                      <a:t>tried 0.8mm during 2022ab run </a:t>
                    </a:r>
                    <a:endParaRPr lang="zh-CN" altLang="en-US" sz="1600" dirty="0"/>
                  </a:p>
                </p:txBody>
              </p:sp>
            </mc:Choice>
            <mc:Fallback xmlns="">
              <p:sp>
                <p:nvSpPr>
                  <p:cNvPr id="24" name="文本框 23">
                    <a:extLst>
                      <a:ext uri="{FF2B5EF4-FFF2-40B4-BE49-F238E27FC236}">
                        <a16:creationId xmlns:a16="http://schemas.microsoft.com/office/drawing/2014/main" id="{C71A5493-96E3-0B47-82F1-6CF827C3BF41}"/>
                      </a:ext>
                    </a:extLst>
                  </p:cNvPr>
                  <p:cNvSpPr txBox="1">
                    <a:spLocks noRot="1" noChangeAspect="1" noMove="1" noResize="1" noEditPoints="1" noAdjustHandles="1" noChangeArrowheads="1" noChangeShapeType="1" noTextEdit="1"/>
                  </p:cNvSpPr>
                  <p:nvPr/>
                </p:nvSpPr>
                <p:spPr>
                  <a:xfrm>
                    <a:off x="1528354" y="5875056"/>
                    <a:ext cx="6604849" cy="357983"/>
                  </a:xfrm>
                  <a:prstGeom prst="rect">
                    <a:avLst/>
                  </a:prstGeom>
                  <a:blipFill>
                    <a:blip r:embed="rId5"/>
                    <a:stretch>
                      <a:fillRect l="-464" t="-10714" b="-17857"/>
                    </a:stretch>
                  </a:blipFill>
                </p:spPr>
                <p:txBody>
                  <a:bodyPr/>
                  <a:lstStyle/>
                  <a:p>
                    <a:r>
                      <a:rPr lang="zh-CN" altLang="en-US">
                        <a:noFill/>
                      </a:rPr>
                      <a:t> </a:t>
                    </a:r>
                  </a:p>
                </p:txBody>
              </p:sp>
            </mc:Fallback>
          </mc:AlternateContent>
          <p:cxnSp>
            <p:nvCxnSpPr>
              <p:cNvPr id="25" name="直线箭头连接符 24">
                <a:extLst>
                  <a:ext uri="{FF2B5EF4-FFF2-40B4-BE49-F238E27FC236}">
                    <a16:creationId xmlns:a16="http://schemas.microsoft.com/office/drawing/2014/main" id="{16F5502F-EA62-0B42-BBA2-194646B02CF6}"/>
                  </a:ext>
                </a:extLst>
              </p:cNvPr>
              <p:cNvCxnSpPr>
                <a:cxnSpLocks/>
              </p:cNvCxnSpPr>
              <p:nvPr/>
            </p:nvCxnSpPr>
            <p:spPr>
              <a:xfrm>
                <a:off x="1204385" y="5908028"/>
                <a:ext cx="336885" cy="10916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sp>
        <p:nvSpPr>
          <p:cNvPr id="26" name="文本框 25">
            <a:extLst>
              <a:ext uri="{FF2B5EF4-FFF2-40B4-BE49-F238E27FC236}">
                <a16:creationId xmlns:a16="http://schemas.microsoft.com/office/drawing/2014/main" id="{299CD2EC-030F-FC42-983D-386511A782B2}"/>
              </a:ext>
            </a:extLst>
          </p:cNvPr>
          <p:cNvSpPr txBox="1"/>
          <p:nvPr/>
        </p:nvSpPr>
        <p:spPr>
          <a:xfrm>
            <a:off x="7480273" y="5805927"/>
            <a:ext cx="5080026" cy="369332"/>
          </a:xfrm>
          <a:prstGeom prst="rect">
            <a:avLst/>
          </a:prstGeom>
          <a:noFill/>
        </p:spPr>
        <p:txBody>
          <a:bodyPr wrap="square">
            <a:spAutoFit/>
          </a:bodyPr>
          <a:lstStyle/>
          <a:p>
            <a:r>
              <a:rPr lang="en-US" altLang="zh-CN" sz="1800" dirty="0">
                <a:effectLst/>
                <a:latin typeface="YuGothic"/>
                <a:sym typeface="Wingdings" pitchFamily="2" charset="2"/>
              </a:rPr>
              <a:t></a:t>
            </a:r>
            <a:r>
              <a:rPr lang="en-US" altLang="zh-CN" sz="1800" b="1" dirty="0">
                <a:solidFill>
                  <a:srgbClr val="FF0000"/>
                </a:solidFill>
                <a:effectLst/>
                <a:latin typeface="YuGothic"/>
                <a:sym typeface="Wingdings" pitchFamily="2" charset="2"/>
              </a:rPr>
              <a:t> </a:t>
            </a:r>
            <a:r>
              <a:rPr lang="en-US" altLang="zh-CN" sz="1800" b="1" dirty="0">
                <a:solidFill>
                  <a:srgbClr val="FF0000"/>
                </a:solidFill>
                <a:effectLst/>
                <a:latin typeface="YuGothic"/>
              </a:rPr>
              <a:t>Injection may strongly limit higher luminosity</a:t>
            </a:r>
            <a:endParaRPr lang="en-US" altLang="zh-CN" b="1" dirty="0">
              <a:solidFill>
                <a:srgbClr val="FF0000"/>
              </a:solidFill>
              <a:effectLst/>
            </a:endParaRPr>
          </a:p>
        </p:txBody>
      </p:sp>
      <p:cxnSp>
        <p:nvCxnSpPr>
          <p:cNvPr id="7" name="直线箭头连接符 6">
            <a:extLst>
              <a:ext uri="{FF2B5EF4-FFF2-40B4-BE49-F238E27FC236}">
                <a16:creationId xmlns:a16="http://schemas.microsoft.com/office/drawing/2014/main" id="{459556B3-F3E9-4B49-825F-5E02C44908AC}"/>
              </a:ext>
            </a:extLst>
          </p:cNvPr>
          <p:cNvCxnSpPr>
            <a:cxnSpLocks/>
          </p:cNvCxnSpPr>
          <p:nvPr/>
        </p:nvCxnSpPr>
        <p:spPr>
          <a:xfrm>
            <a:off x="9028289" y="5285897"/>
            <a:ext cx="0" cy="4361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4BD2B21-985F-134B-95EC-66E068E5C411}"/>
              </a:ext>
            </a:extLst>
          </p:cNvPr>
          <p:cNvSpPr txBox="1"/>
          <p:nvPr/>
        </p:nvSpPr>
        <p:spPr>
          <a:xfrm>
            <a:off x="10563899" y="914854"/>
            <a:ext cx="2178757" cy="307777"/>
          </a:xfrm>
          <a:prstGeom prst="rect">
            <a:avLst/>
          </a:prstGeom>
          <a:noFill/>
        </p:spPr>
        <p:txBody>
          <a:bodyPr wrap="square" rtlCol="0">
            <a:spAutoFit/>
          </a:bodyPr>
          <a:lstStyle/>
          <a:p>
            <a:r>
              <a:rPr kumimoji="1" lang="en-US" altLang="zh-CN" sz="1400" u="sng" dirty="0">
                <a:solidFill>
                  <a:schemeClr val="accent6">
                    <a:lumMod val="75000"/>
                  </a:schemeClr>
                </a:solidFill>
                <a:latin typeface="Times" pitchFamily="2" charset="0"/>
              </a:rPr>
              <a:t>N. Iida</a:t>
            </a:r>
            <a:endParaRPr kumimoji="1" lang="zh-CN" altLang="en-US" sz="1400" u="sng" dirty="0">
              <a:solidFill>
                <a:schemeClr val="accent6">
                  <a:lumMod val="75000"/>
                </a:schemeClr>
              </a:solidFill>
              <a:latin typeface="Times" pitchFamily="2" charset="0"/>
            </a:endParaRPr>
          </a:p>
        </p:txBody>
      </p:sp>
      <p:sp>
        <p:nvSpPr>
          <p:cNvPr id="27" name="TextBox 39">
            <a:extLst>
              <a:ext uri="{FF2B5EF4-FFF2-40B4-BE49-F238E27FC236}">
                <a16:creationId xmlns:a16="http://schemas.microsoft.com/office/drawing/2014/main" id="{2636B872-FDA2-8C47-9D47-B91AE6CA18D8}"/>
              </a:ext>
            </a:extLst>
          </p:cNvPr>
          <p:cNvSpPr txBox="1"/>
          <p:nvPr/>
        </p:nvSpPr>
        <p:spPr>
          <a:xfrm>
            <a:off x="11783197" y="6550223"/>
            <a:ext cx="499872" cy="307777"/>
          </a:xfrm>
          <a:prstGeom prst="rect">
            <a:avLst/>
          </a:prstGeom>
          <a:noFill/>
        </p:spPr>
        <p:txBody>
          <a:bodyPr wrap="square" rtlCol="0">
            <a:spAutoFit/>
          </a:bodyPr>
          <a:lstStyle/>
          <a:p>
            <a:r>
              <a:rPr lang="en-US" sz="1400" b="1" dirty="0"/>
              <a:t>3</a:t>
            </a:r>
            <a:endParaRPr lang="en-CN" sz="1400" b="1" dirty="0"/>
          </a:p>
        </p:txBody>
      </p:sp>
      <p:pic>
        <p:nvPicPr>
          <p:cNvPr id="4" name="图片 3">
            <a:extLst>
              <a:ext uri="{FF2B5EF4-FFF2-40B4-BE49-F238E27FC236}">
                <a16:creationId xmlns:a16="http://schemas.microsoft.com/office/drawing/2014/main" id="{30351D98-8D58-D449-9B3F-14066184C7C1}"/>
              </a:ext>
            </a:extLst>
          </p:cNvPr>
          <p:cNvPicPr>
            <a:picLocks noChangeAspect="1"/>
          </p:cNvPicPr>
          <p:nvPr/>
        </p:nvPicPr>
        <p:blipFill>
          <a:blip r:embed="rId6"/>
          <a:stretch>
            <a:fillRect/>
          </a:stretch>
        </p:blipFill>
        <p:spPr>
          <a:xfrm>
            <a:off x="637509" y="3272323"/>
            <a:ext cx="1303691" cy="507632"/>
          </a:xfrm>
          <a:prstGeom prst="rect">
            <a:avLst/>
          </a:prstGeom>
        </p:spPr>
      </p:pic>
    </p:spTree>
    <p:extLst>
      <p:ext uri="{BB962C8B-B14F-4D97-AF65-F5344CB8AC3E}">
        <p14:creationId xmlns:p14="http://schemas.microsoft.com/office/powerpoint/2010/main" val="4051341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2">
            <a:extLst>
              <a:ext uri="{FF2B5EF4-FFF2-40B4-BE49-F238E27FC236}">
                <a16:creationId xmlns:a16="http://schemas.microsoft.com/office/drawing/2014/main" id="{4EEC2796-2956-5743-AABA-B227A846EDAC}"/>
              </a:ext>
            </a:extLst>
          </p:cNvPr>
          <p:cNvSpPr txBox="1"/>
          <p:nvPr/>
        </p:nvSpPr>
        <p:spPr>
          <a:xfrm>
            <a:off x="335280" y="37761"/>
            <a:ext cx="11577320" cy="584775"/>
          </a:xfrm>
          <a:prstGeom prst="rect">
            <a:avLst/>
          </a:prstGeom>
          <a:noFill/>
        </p:spPr>
        <p:txBody>
          <a:bodyPr wrap="square">
            <a:spAutoFit/>
          </a:bodyPr>
          <a:lstStyle/>
          <a:p>
            <a:pPr algn="ctr"/>
            <a:r>
              <a:rPr lang="en-US" altLang="zh-CN" sz="3200" b="1" dirty="0">
                <a:solidFill>
                  <a:schemeClr val="accent1">
                    <a:lumMod val="50000"/>
                  </a:schemeClr>
                </a:solidFill>
                <a:latin typeface="Times New Roman" panose="02020603050405020304" pitchFamily="18" charset="0"/>
                <a:cs typeface="Times New Roman" panose="02020603050405020304" pitchFamily="18" charset="0"/>
              </a:rPr>
              <a:t>Conclusions and outlook</a:t>
            </a:r>
            <a:endParaRPr lang="en-US" altLang="zh-CN" sz="3200" b="1" dirty="0">
              <a:solidFill>
                <a:schemeClr val="accent1">
                  <a:lumMod val="50000"/>
                </a:schemeClr>
              </a:solidFill>
              <a:effectLst/>
              <a:latin typeface="Times New Roman" panose="02020603050405020304" pitchFamily="18" charset="0"/>
              <a:cs typeface="Times New Roman" panose="02020603050405020304" pitchFamily="18" charset="0"/>
            </a:endParaRPr>
          </a:p>
        </p:txBody>
      </p:sp>
      <p:sp>
        <p:nvSpPr>
          <p:cNvPr id="5" name="ZoneTexte 4"/>
          <p:cNvSpPr txBox="1"/>
          <p:nvPr/>
        </p:nvSpPr>
        <p:spPr>
          <a:xfrm>
            <a:off x="634999" y="830320"/>
            <a:ext cx="10988041" cy="5955476"/>
          </a:xfrm>
          <a:prstGeom prst="rect">
            <a:avLst/>
          </a:prstGeom>
          <a:noFill/>
        </p:spPr>
        <p:txBody>
          <a:bodyPr wrap="square" rtlCol="0">
            <a:spAutoFit/>
          </a:bodyPr>
          <a:lstStyle/>
          <a:p>
            <a:pPr marL="285750" indent="-285750">
              <a:buFont typeface="Wingdings" panose="05000000000000000000" pitchFamily="2" charset="2"/>
              <a:buChar char="Ø"/>
            </a:pPr>
            <a:r>
              <a:rPr lang="en-US" altLang="zh-CN" sz="2000" b="1" dirty="0"/>
              <a:t>I</a:t>
            </a:r>
            <a:r>
              <a:rPr lang="en-US" sz="2000" b="1" dirty="0"/>
              <a:t>njection-related beam loss and background simulation/measurement in HER @ </a:t>
            </a:r>
            <a:r>
              <a:rPr lang="en-US" sz="2000" b="1" dirty="0" err="1"/>
              <a:t>SuperKEKB</a:t>
            </a:r>
            <a:endParaRPr lang="en-US" sz="2000" b="1" dirty="0"/>
          </a:p>
          <a:p>
            <a:endParaRPr lang="en-US" sz="600" dirty="0"/>
          </a:p>
          <a:p>
            <a:r>
              <a:rPr lang="en-US" sz="1600" dirty="0">
                <a:latin typeface="Times New Roman" panose="02020603050405020304" pitchFamily="18" charset="0"/>
                <a:cs typeface="Times New Roman" panose="02020603050405020304" pitchFamily="18" charset="0"/>
              </a:rPr>
              <a:t>                --  A more realistic simulation mechanism for injection-related beam loss has been developed</a:t>
            </a:r>
          </a:p>
          <a:p>
            <a:r>
              <a:rPr lang="en-US" sz="1600" dirty="0">
                <a:latin typeface="Times New Roman" panose="02020603050405020304" pitchFamily="18" charset="0"/>
                <a:cs typeface="Times New Roman" panose="02020603050405020304" pitchFamily="18" charset="0"/>
              </a:rPr>
              <a:t>                --  Verification experiments have been conducted based on its main findings</a:t>
            </a:r>
          </a:p>
          <a:p>
            <a:r>
              <a:rPr lang="en-US" sz="1600" dirty="0">
                <a:latin typeface="Times New Roman" panose="02020603050405020304" pitchFamily="18" charset="0"/>
                <a:cs typeface="Times New Roman" panose="02020603050405020304" pitchFamily="18" charset="0"/>
              </a:rPr>
              <a:t>                --  Qualitative agreement is observed between simulation and experimental data</a:t>
            </a:r>
          </a:p>
          <a:p>
            <a:r>
              <a:rPr lang="en-US" sz="1600" dirty="0">
                <a:latin typeface="Times New Roman" panose="02020603050405020304" pitchFamily="18" charset="0"/>
                <a:cs typeface="Times New Roman" panose="02020603050405020304" pitchFamily="18" charset="0"/>
              </a:rPr>
              <a:t>                --  </a:t>
            </a:r>
            <a:r>
              <a:rPr lang="en-US" altLang="zh-CN" sz="1600" dirty="0">
                <a:latin typeface="Times New Roman" panose="02020603050405020304" pitchFamily="18" charset="0"/>
                <a:cs typeface="Times New Roman" panose="02020603050405020304" pitchFamily="18" charset="0"/>
              </a:rPr>
              <a:t>Tune affect both injection efficiency and related background </a:t>
            </a:r>
            <a:endParaRPr lang="zh-CN" altLang="en-US" sz="1600" dirty="0">
              <a:latin typeface="Times New Roman" panose="02020603050405020304" pitchFamily="18" charset="0"/>
              <a:cs typeface="Times New Roman" panose="02020603050405020304" pitchFamily="18" charset="0"/>
            </a:endParaRPr>
          </a:p>
          <a:p>
            <a:r>
              <a:rPr lang="en" altLang="zh-CN" sz="1600" dirty="0">
                <a:solidFill>
                  <a:schemeClr val="accent1">
                    <a:lumMod val="75000"/>
                  </a:schemeClr>
                </a:solidFill>
                <a:latin typeface="Times New Roman" panose="02020603050405020304" pitchFamily="18" charset="0"/>
                <a:cs typeface="Times New Roman" panose="02020603050405020304" pitchFamily="18" charset="0"/>
              </a:rPr>
              <a:t>                --  Further investigation of  injection-related beam loss and background…</a:t>
            </a:r>
            <a:endParaRPr lang="en-US" sz="600" dirty="0"/>
          </a:p>
          <a:p>
            <a:pPr marL="1520825" indent="-355600"/>
            <a:r>
              <a:rPr lang="en-US" sz="1200" b="1" dirty="0">
                <a:latin typeface="Times New Roman" panose="02020603050405020304" pitchFamily="18" charset="0"/>
                <a:cs typeface="Times New Roman" panose="02020603050405020304" pitchFamily="18" charset="0"/>
              </a:rPr>
              <a:t> </a:t>
            </a:r>
            <a:r>
              <a:rPr lang="en-US" altLang="zh-SG" sz="1400" dirty="0">
                <a:latin typeface="Times New Roman" panose="02020603050405020304" pitchFamily="18" charset="0"/>
                <a:cs typeface="Times New Roman" panose="02020603050405020304" pitchFamily="18" charset="0"/>
                <a:sym typeface="Wingdings" panose="05000000000000000000" pitchFamily="2" charset="2"/>
              </a:rPr>
              <a:t></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Tune scan, Further non-linearity in optics, </a:t>
            </a:r>
            <a:r>
              <a:rPr lang="en-US" altLang="zh-CN" sz="1400" dirty="0">
                <a:latin typeface="Times New Roman" panose="02020603050405020304" pitchFamily="18" charset="0"/>
                <a:cs typeface="Times New Roman" panose="02020603050405020304" pitchFamily="18" charset="0"/>
              </a:rPr>
              <a:t>tip-scattering, Assessment for higher luminosity, Connection with GEANT4 detector simulation, </a:t>
            </a:r>
            <a:r>
              <a:rPr lang="en-US" altLang="zh-CN" sz="1400" dirty="0">
                <a:latin typeface="Times New Roman" panose="02020603050405020304" pitchFamily="18" charset="0"/>
                <a:ea typeface="DengXian" panose="02010600030101010101" pitchFamily="2" charset="-122"/>
                <a:cs typeface="Times New Roman" panose="02020603050405020304" pitchFamily="18" charset="0"/>
              </a:rPr>
              <a:t>More validation experiments,  LER simulation…</a:t>
            </a:r>
          </a:p>
          <a:p>
            <a:endParaRPr lang="en-US"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US" sz="2000" b="1" dirty="0"/>
              <a:t>LumiBelle2 activity</a:t>
            </a:r>
          </a:p>
          <a:p>
            <a:pPr marL="450850"/>
            <a:r>
              <a:rPr lang="en-US" sz="1600" b="1" dirty="0">
                <a:latin typeface="Times New Roman" panose="02020603050405020304" pitchFamily="18" charset="0"/>
                <a:cs typeface="Times New Roman" panose="02020603050405020304" pitchFamily="18" charset="0"/>
              </a:rPr>
              <a:t>       --  </a:t>
            </a:r>
            <a:r>
              <a:rPr lang="en-US" altLang="zh-SG"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LumiBelle2 Continuously used for </a:t>
            </a:r>
            <a:r>
              <a:rPr lang="en-US" altLang="zh-SG" sz="16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SuperKEKB</a:t>
            </a:r>
            <a:r>
              <a:rPr lang="en-US" altLang="zh-SG" sz="16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to measure IP beam size &amp; offsets </a:t>
            </a:r>
          </a:p>
          <a:p>
            <a:pPr marL="450850"/>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zh-SG" sz="1400" dirty="0">
                <a:latin typeface="Times New Roman" panose="02020603050405020304" pitchFamily="18" charset="0"/>
                <a:cs typeface="Times New Roman" panose="02020603050405020304" pitchFamily="18" charset="0"/>
                <a:sym typeface="Wingdings" panose="05000000000000000000" pitchFamily="2" charset="2"/>
              </a:rPr>
              <a:t> essential at </a:t>
            </a:r>
            <a:r>
              <a:rPr lang="en-US" altLang="zh-SG" sz="1400" dirty="0" err="1">
                <a:latin typeface="Times New Roman" panose="02020603050405020304" pitchFamily="18" charset="0"/>
                <a:cs typeface="Times New Roman" panose="02020603050405020304" pitchFamily="18" charset="0"/>
                <a:sym typeface="Wingdings" panose="05000000000000000000" pitchFamily="2" charset="2"/>
              </a:rPr>
              <a:t>SuperKEKB</a:t>
            </a:r>
            <a:r>
              <a:rPr lang="en-US" altLang="zh-SG" sz="1400" dirty="0">
                <a:latin typeface="Times New Roman" panose="02020603050405020304" pitchFamily="18" charset="0"/>
                <a:cs typeface="Times New Roman" panose="02020603050405020304" pitchFamily="18" charset="0"/>
                <a:sym typeface="Wingdings" panose="05000000000000000000" pitchFamily="2" charset="2"/>
              </a:rPr>
              <a:t>, CEPC, </a:t>
            </a:r>
            <a:r>
              <a:rPr lang="en-US" altLang="zh-SG" sz="1400" dirty="0" err="1">
                <a:latin typeface="Times New Roman" panose="02020603050405020304" pitchFamily="18" charset="0"/>
                <a:cs typeface="Times New Roman" panose="02020603050405020304" pitchFamily="18" charset="0"/>
                <a:sym typeface="Wingdings" panose="05000000000000000000" pitchFamily="2" charset="2"/>
              </a:rPr>
              <a:t>FCCee</a:t>
            </a:r>
            <a:r>
              <a:rPr lang="en-US" altLang="zh-SG" sz="1400" dirty="0">
                <a:latin typeface="Times New Roman" panose="02020603050405020304" pitchFamily="18" charset="0"/>
                <a:cs typeface="Times New Roman" panose="02020603050405020304" pitchFamily="18" charset="0"/>
                <a:sym typeface="Wingdings" panose="05000000000000000000" pitchFamily="2" charset="2"/>
              </a:rPr>
              <a:t>, …</a:t>
            </a:r>
          </a:p>
          <a:p>
            <a:pPr marL="450850"/>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 Issue of radiation  </a:t>
            </a:r>
            <a:r>
              <a:rPr lang="en-US" altLang="zh-SG" sz="16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LGAD sensors with Carbon implantation from IHEP/Atlas/HGTD</a:t>
            </a:r>
          </a:p>
          <a:p>
            <a:pPr marL="450850"/>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 LumiBelle2 operated by </a:t>
            </a:r>
            <a:r>
              <a:rPr lang="en-US" altLang="zh-SG" sz="1600" dirty="0" err="1">
                <a:latin typeface="Times New Roman" panose="02020603050405020304" pitchFamily="18" charset="0"/>
                <a:cs typeface="Times New Roman" panose="02020603050405020304" pitchFamily="18" charset="0"/>
                <a:sym typeface="Wingdings" panose="05000000000000000000" pitchFamily="2" charset="2"/>
              </a:rPr>
              <a:t>IJCLab</a:t>
            </a:r>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partly remotely and with local help at KEK           </a:t>
            </a:r>
          </a:p>
          <a:p>
            <a:pPr marL="450850"/>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a:t>
            </a:r>
            <a:r>
              <a:rPr lang="en-US" altLang="zh-SG" sz="1400" dirty="0">
                <a:latin typeface="Times New Roman" panose="02020603050405020304" pitchFamily="18" charset="0"/>
                <a:cs typeface="Times New Roman" panose="02020603050405020304" pitchFamily="18" charset="0"/>
                <a:sym typeface="Wingdings" panose="05000000000000000000" pitchFamily="2" charset="2"/>
              </a:rPr>
              <a:t> </a:t>
            </a:r>
            <a:r>
              <a:rPr lang="en-US" altLang="zh-SG" sz="1400" dirty="0">
                <a:solidFill>
                  <a:srgbClr val="FF6600"/>
                </a:solidFill>
                <a:latin typeface="Times New Roman" panose="02020603050405020304" pitchFamily="18" charset="0"/>
                <a:cs typeface="Times New Roman" panose="02020603050405020304" pitchFamily="18" charset="0"/>
                <a:sym typeface="Wingdings" panose="05000000000000000000" pitchFamily="2" charset="2"/>
              </a:rPr>
              <a:t>recent prospect of strong </a:t>
            </a:r>
            <a:r>
              <a:rPr lang="en-US" altLang="zh-SG" sz="1400" dirty="0" err="1">
                <a:solidFill>
                  <a:srgbClr val="FF6600"/>
                </a:solidFill>
                <a:latin typeface="Times New Roman" panose="02020603050405020304" pitchFamily="18" charset="0"/>
                <a:cs typeface="Times New Roman" panose="02020603050405020304" pitchFamily="18" charset="0"/>
                <a:sym typeface="Wingdings" panose="05000000000000000000" pitchFamily="2" charset="2"/>
              </a:rPr>
              <a:t>FCCee</a:t>
            </a:r>
            <a:r>
              <a:rPr lang="en-US" altLang="zh-SG" sz="1400" dirty="0">
                <a:solidFill>
                  <a:srgbClr val="FF6600"/>
                </a:solidFill>
                <a:latin typeface="Times New Roman" panose="02020603050405020304" pitchFamily="18" charset="0"/>
                <a:cs typeface="Times New Roman" panose="02020603050405020304" pitchFamily="18" charset="0"/>
                <a:sym typeface="Wingdings" panose="05000000000000000000" pitchFamily="2" charset="2"/>
              </a:rPr>
              <a:t> + CEPC interest</a:t>
            </a:r>
          </a:p>
          <a:p>
            <a:pPr marL="450850"/>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a:t>
            </a:r>
            <a:endParaRPr lang="en-US" sz="1600" b="1" dirty="0"/>
          </a:p>
          <a:p>
            <a:pPr marL="285750" indent="-285750">
              <a:buFont typeface="Wingdings" panose="05000000000000000000" pitchFamily="2" charset="2"/>
              <a:buChar char="Ø"/>
            </a:pPr>
            <a:r>
              <a:rPr lang="en-US" sz="2000" b="1" dirty="0"/>
              <a:t>CEPC fast luminosity feedback studies</a:t>
            </a:r>
          </a:p>
          <a:p>
            <a:r>
              <a:rPr lang="en-US" sz="1600" dirty="0">
                <a:latin typeface="Times New Roman" panose="02020603050405020304" pitchFamily="18" charset="0"/>
                <a:cs typeface="Times New Roman" panose="02020603050405020304" pitchFamily="18" charset="0"/>
              </a:rPr>
              <a:t>                --  </a:t>
            </a:r>
            <a:r>
              <a:rPr lang="en-US" altLang="zh-SG" sz="1600" dirty="0">
                <a:latin typeface="Times New Roman" panose="02020603050405020304" pitchFamily="18" charset="0"/>
                <a:cs typeface="Times New Roman" panose="02020603050405020304" pitchFamily="18" charset="0"/>
              </a:rPr>
              <a:t>Collaboration meeting @ IHEP September 13-14, 2024</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  RDTM paper published on conceptual design</a:t>
            </a:r>
          </a:p>
          <a:p>
            <a:r>
              <a:rPr lang="en-US" altLang="zh-SG" sz="1600" dirty="0">
                <a:latin typeface="Times New Roman" panose="02020603050405020304" pitchFamily="18" charset="0"/>
                <a:cs typeface="Times New Roman" panose="02020603050405020304" pitchFamily="18" charset="0"/>
                <a:sym typeface="Wingdings" panose="05000000000000000000" pitchFamily="2" charset="2"/>
              </a:rPr>
              <a:t>                --  Promising full simulation study of fast luminosity monitor for CEPC based on 4H-SiC</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  Detail full simulation study of CEPC fast </a:t>
            </a:r>
            <a:r>
              <a:rPr lang="en-US" sz="1600" dirty="0" err="1">
                <a:latin typeface="Times New Roman" panose="02020603050405020304" pitchFamily="18" charset="0"/>
                <a:cs typeface="Times New Roman" panose="02020603050405020304" pitchFamily="18" charset="0"/>
              </a:rPr>
              <a:t>lumi</a:t>
            </a:r>
            <a:r>
              <a:rPr lang="en-US" sz="1600" dirty="0">
                <a:latin typeface="Times New Roman" panose="02020603050405020304" pitchFamily="18" charset="0"/>
                <a:cs typeface="Times New Roman" panose="02020603050405020304" pitchFamily="18" charset="0"/>
              </a:rPr>
              <a:t>. monitor publication is preparing (follow up of Meng’s study)</a:t>
            </a:r>
          </a:p>
          <a:p>
            <a:r>
              <a:rPr lang="en-US" sz="1600" dirty="0">
                <a:latin typeface="Times New Roman" panose="02020603050405020304" pitchFamily="18" charset="0"/>
                <a:cs typeface="Times New Roman" panose="02020603050405020304" pitchFamily="18" charset="0"/>
              </a:rPr>
              <a:t>                --  More work is on going…</a:t>
            </a:r>
          </a:p>
          <a:p>
            <a:r>
              <a:rPr lang="en-US" sz="1700" dirty="0"/>
              <a:t>          </a:t>
            </a:r>
          </a:p>
        </p:txBody>
      </p:sp>
      <p:sp>
        <p:nvSpPr>
          <p:cNvPr id="6" name="TextBox 39">
            <a:extLst>
              <a:ext uri="{FF2B5EF4-FFF2-40B4-BE49-F238E27FC236}">
                <a16:creationId xmlns:a16="http://schemas.microsoft.com/office/drawing/2014/main" id="{0091683E-3EFA-45FD-9968-4403DF896C23}"/>
              </a:ext>
            </a:extLst>
          </p:cNvPr>
          <p:cNvSpPr txBox="1"/>
          <p:nvPr/>
        </p:nvSpPr>
        <p:spPr>
          <a:xfrm>
            <a:off x="11750743" y="6474293"/>
            <a:ext cx="499872" cy="307777"/>
          </a:xfrm>
          <a:prstGeom prst="rect">
            <a:avLst/>
          </a:prstGeom>
          <a:noFill/>
        </p:spPr>
        <p:txBody>
          <a:bodyPr wrap="square" rtlCol="0">
            <a:spAutoFit/>
          </a:bodyPr>
          <a:lstStyle/>
          <a:p>
            <a:r>
              <a:rPr lang="en-US" sz="1400" b="1" dirty="0"/>
              <a:t>30</a:t>
            </a:r>
            <a:endParaRPr lang="en-CN" sz="1400" b="1" dirty="0"/>
          </a:p>
        </p:txBody>
      </p:sp>
    </p:spTree>
    <p:extLst>
      <p:ext uri="{BB962C8B-B14F-4D97-AF65-F5344CB8AC3E}">
        <p14:creationId xmlns:p14="http://schemas.microsoft.com/office/powerpoint/2010/main" val="23269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a:extLst>
              <a:ext uri="{FF2B5EF4-FFF2-40B4-BE49-F238E27FC236}">
                <a16:creationId xmlns:a16="http://schemas.microsoft.com/office/drawing/2014/main" id="{9769BFE1-3814-4631-9ED7-3E99F0C5354C}"/>
              </a:ext>
            </a:extLst>
          </p:cNvPr>
          <p:cNvSpPr txBox="1">
            <a:spLocks/>
          </p:cNvSpPr>
          <p:nvPr/>
        </p:nvSpPr>
        <p:spPr>
          <a:xfrm>
            <a:off x="2038738" y="1930084"/>
            <a:ext cx="8019662" cy="22869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SG" sz="5400" b="1" i="0" u="none" strike="noStrike" kern="1200" cap="none" spc="0" normalizeH="0" baseline="0" noProof="0" dirty="0">
                <a:ln>
                  <a:noFill/>
                </a:ln>
                <a:solidFill>
                  <a:srgbClr val="3366FF"/>
                </a:solidFill>
                <a:effectLst>
                  <a:outerShdw blurRad="38100" dist="38100" dir="2700000" algn="tl">
                    <a:srgbClr val="000000">
                      <a:alpha val="43137"/>
                    </a:srgbClr>
                  </a:outerShdw>
                  <a:reflection blurRad="25400" stA="30000" endPos="30000" dist="50800" dir="5400000" sy="-100000" algn="bl" rotWithShape="0"/>
                </a:effectLst>
                <a:uLnTx/>
                <a:uFillTx/>
                <a:latin typeface="微软雅黑" pitchFamily="34" charset="-122"/>
                <a:ea typeface="微软雅黑" pitchFamily="34" charset="-122"/>
                <a:cs typeface="+mn-cs"/>
              </a:rPr>
              <a:t>Thanks for your attention!</a:t>
            </a:r>
            <a:endParaRPr kumimoji="0" lang="zh-SG" altLang="en-US" sz="5400" b="1" i="0" u="none" strike="noStrike" kern="1200" cap="none" spc="0" normalizeH="0" baseline="0" noProof="0" dirty="0">
              <a:ln>
                <a:noFill/>
              </a:ln>
              <a:solidFill>
                <a:srgbClr val="3366FF"/>
              </a:solidFill>
              <a:effectLst>
                <a:outerShdw blurRad="38100" dist="38100" dir="2700000" algn="tl">
                  <a:srgbClr val="000000">
                    <a:alpha val="43137"/>
                  </a:srgbClr>
                </a:outerShdw>
                <a:reflection blurRad="25400" stA="30000" endPos="30000" dist="50800" dir="5400000" sy="-100000" algn="bl" rotWithShape="0"/>
              </a:effectLst>
              <a:uLnTx/>
              <a:uFillTx/>
              <a:latin typeface="微软雅黑" pitchFamily="34" charset="-122"/>
              <a:ea typeface="微软雅黑" pitchFamily="34" charset="-122"/>
              <a:cs typeface="+mn-cs"/>
            </a:endParaRPr>
          </a:p>
        </p:txBody>
      </p:sp>
      <p:sp>
        <p:nvSpPr>
          <p:cNvPr id="7" name="矩形 6">
            <a:extLst>
              <a:ext uri="{FF2B5EF4-FFF2-40B4-BE49-F238E27FC236}">
                <a16:creationId xmlns:a16="http://schemas.microsoft.com/office/drawing/2014/main" id="{3934EBF9-927F-46EE-A2A3-46A47872D5F2}"/>
              </a:ext>
            </a:extLst>
          </p:cNvPr>
          <p:cNvSpPr/>
          <p:nvPr/>
        </p:nvSpPr>
        <p:spPr>
          <a:xfrm>
            <a:off x="1056194" y="5085184"/>
            <a:ext cx="10488769" cy="830997"/>
          </a:xfrm>
          <a:prstGeom prst="rect">
            <a:avLst/>
          </a:prstGeom>
          <a:noFill/>
        </p:spPr>
        <p:txBody>
          <a:bodyPr wrap="none" lIns="91440" tIns="45720" rIns="91440" bIns="45720">
            <a:spAutoFit/>
          </a:bodyPr>
          <a:lstStyle/>
          <a:p>
            <a:pPr algn="ctr"/>
            <a:r>
              <a:rPr lang="en-US" altLang="zh-SG" sz="4800" b="1" dirty="0">
                <a:ln w="22225">
                  <a:solidFill>
                    <a:srgbClr val="C0504D"/>
                  </a:solidFill>
                  <a:prstDash val="solid"/>
                </a:ln>
                <a:solidFill>
                  <a:srgbClr val="C0504D">
                    <a:lumMod val="40000"/>
                    <a:lumOff val="60000"/>
                  </a:srgbClr>
                </a:solidFill>
                <a:ea typeface="宋体" panose="02010600030101010101" pitchFamily="2" charset="-122"/>
              </a:rPr>
              <a:t>Welcome to suggestions and comments!</a:t>
            </a:r>
            <a:endParaRPr lang="zh-SG" altLang="en-US" sz="4800" b="1" dirty="0">
              <a:ln w="22225">
                <a:solidFill>
                  <a:srgbClr val="C0504D"/>
                </a:solidFill>
                <a:prstDash val="solid"/>
              </a:ln>
              <a:solidFill>
                <a:srgbClr val="C0504D">
                  <a:lumMod val="40000"/>
                  <a:lumOff val="60000"/>
                </a:srgbClr>
              </a:solidFill>
              <a:ea typeface="宋体" panose="02010600030101010101" pitchFamily="2" charset="-122"/>
            </a:endParaRPr>
          </a:p>
        </p:txBody>
      </p:sp>
    </p:spTree>
    <p:extLst>
      <p:ext uri="{BB962C8B-B14F-4D97-AF65-F5344CB8AC3E}">
        <p14:creationId xmlns:p14="http://schemas.microsoft.com/office/powerpoint/2010/main" val="2370665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2705E8A-081C-490F-88E5-7C2F5D6005D8}"/>
              </a:ext>
            </a:extLst>
          </p:cNvPr>
          <p:cNvSpPr txBox="1"/>
          <p:nvPr/>
        </p:nvSpPr>
        <p:spPr>
          <a:xfrm>
            <a:off x="4141305" y="2637183"/>
            <a:ext cx="3147391" cy="1015663"/>
          </a:xfrm>
          <a:prstGeom prst="rect">
            <a:avLst/>
          </a:prstGeom>
          <a:noFill/>
        </p:spPr>
        <p:txBody>
          <a:bodyPr wrap="square" rtlCol="0">
            <a:spAutoFit/>
          </a:bodyPr>
          <a:lstStyle/>
          <a:p>
            <a:pPr algn="ctr"/>
            <a:r>
              <a:rPr lang="en-US" altLang="zh-SG" sz="6000" dirty="0">
                <a:solidFill>
                  <a:srgbClr val="002060"/>
                </a:solidFill>
              </a:rPr>
              <a:t>Back up</a:t>
            </a:r>
            <a:endParaRPr lang="zh-SG" altLang="en-US" sz="6000" dirty="0">
              <a:solidFill>
                <a:srgbClr val="002060"/>
              </a:solidFill>
            </a:endParaRPr>
          </a:p>
        </p:txBody>
      </p:sp>
    </p:spTree>
    <p:extLst>
      <p:ext uri="{BB962C8B-B14F-4D97-AF65-F5344CB8AC3E}">
        <p14:creationId xmlns:p14="http://schemas.microsoft.com/office/powerpoint/2010/main" val="2944188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79D8C1-597E-4521-A829-86D0DD875A44}"/>
              </a:ext>
            </a:extLst>
          </p:cNvPr>
          <p:cNvSpPr>
            <a:spLocks noGrp="1"/>
          </p:cNvSpPr>
          <p:nvPr>
            <p:ph type="title"/>
          </p:nvPr>
        </p:nvSpPr>
        <p:spPr>
          <a:xfrm>
            <a:off x="609600" y="128875"/>
            <a:ext cx="10972800" cy="706090"/>
          </a:xfrm>
        </p:spPr>
        <p:txBody>
          <a:bodyPr>
            <a:normAutofit/>
          </a:bodyPr>
          <a:lstStyle/>
          <a:p>
            <a:r>
              <a:rPr kumimoji="1" lang="en-US" altLang="ja-JP" dirty="0"/>
              <a:t>The </a:t>
            </a:r>
            <a:r>
              <a:rPr kumimoji="1" lang="en-US" altLang="ja-JP" dirty="0" err="1"/>
              <a:t>SuperKEKB</a:t>
            </a:r>
            <a:r>
              <a:rPr kumimoji="1" lang="en-US" altLang="ja-JP" dirty="0"/>
              <a:t>/Belle II project</a:t>
            </a:r>
            <a:endParaRPr kumimoji="1" lang="ja-JP" altLang="en-US" dirty="0"/>
          </a:p>
        </p:txBody>
      </p:sp>
      <p:sp>
        <p:nvSpPr>
          <p:cNvPr id="3" name="スライド番号プレースホルダー 2">
            <a:extLst>
              <a:ext uri="{FF2B5EF4-FFF2-40B4-BE49-F238E27FC236}">
                <a16:creationId xmlns:a16="http://schemas.microsoft.com/office/drawing/2014/main" id="{7AA5FF5F-8F8C-40D8-93CB-F62DA98DC711}"/>
              </a:ext>
            </a:extLst>
          </p:cNvPr>
          <p:cNvSpPr>
            <a:spLocks noGrp="1"/>
          </p:cNvSpPr>
          <p:nvPr>
            <p:ph type="sldNum" sz="quarter" idx="12"/>
          </p:nvPr>
        </p:nvSpPr>
        <p:spPr/>
        <p:txBody>
          <a:bodyPr/>
          <a:lstStyle/>
          <a:p>
            <a:fld id="{4A8D1596-DAA6-453E-8754-394087E0512A}" type="slidenum">
              <a:rPr kumimoji="1" lang="ja-JP" altLang="en-US">
                <a:solidFill>
                  <a:prstClr val="black">
                    <a:tint val="75000"/>
                  </a:prstClr>
                </a:solidFill>
                <a:latin typeface="Calibri"/>
                <a:ea typeface="ＭＳ Ｐゴシック" panose="020B0600070205080204" pitchFamily="34" charset="-128"/>
              </a:rPr>
              <a:pPr/>
              <a:t>33</a:t>
            </a:fld>
            <a:endParaRPr kumimoji="1" lang="ja-JP" altLang="en-US">
              <a:solidFill>
                <a:prstClr val="black">
                  <a:tint val="75000"/>
                </a:prstClr>
              </a:solidFill>
              <a:latin typeface="Calibri"/>
              <a:ea typeface="ＭＳ Ｐゴシック" panose="020B0600070205080204" pitchFamily="34" charset="-128"/>
            </a:endParaRPr>
          </a:p>
        </p:txBody>
      </p:sp>
      <p:pic>
        <p:nvPicPr>
          <p:cNvPr id="5" name="Picture 4">
            <a:extLst>
              <a:ext uri="{FF2B5EF4-FFF2-40B4-BE49-F238E27FC236}">
                <a16:creationId xmlns:a16="http://schemas.microsoft.com/office/drawing/2014/main" id="{2EECA481-5E04-4B57-B011-825308FC4CB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462" r="19403"/>
          <a:stretch/>
        </p:blipFill>
        <p:spPr bwMode="auto">
          <a:xfrm>
            <a:off x="1382348" y="2633798"/>
            <a:ext cx="4081785" cy="4480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a:extLst>
              <a:ext uri="{FF2B5EF4-FFF2-40B4-BE49-F238E27FC236}">
                <a16:creationId xmlns:a16="http://schemas.microsoft.com/office/drawing/2014/main" id="{C2AA9BC1-363C-43EB-911C-F1344BE9B535}"/>
              </a:ext>
            </a:extLst>
          </p:cNvPr>
          <p:cNvSpPr txBox="1"/>
          <p:nvPr/>
        </p:nvSpPr>
        <p:spPr>
          <a:xfrm>
            <a:off x="1564363" y="4991121"/>
            <a:ext cx="1956038" cy="369332"/>
          </a:xfrm>
          <a:prstGeom prst="rect">
            <a:avLst/>
          </a:prstGeom>
          <a:noFill/>
        </p:spPr>
        <p:txBody>
          <a:bodyPr wrap="square" rtlCol="0">
            <a:spAutoFit/>
          </a:bodyPr>
          <a:lstStyle/>
          <a:p>
            <a:r>
              <a:rPr kumimoji="1" lang="en-US" altLang="ja-JP" b="1" dirty="0">
                <a:solidFill>
                  <a:prstClr val="black"/>
                </a:solidFill>
                <a:latin typeface="Calibri"/>
                <a:ea typeface="ＭＳ Ｐゴシック" panose="020B0600070205080204" pitchFamily="34" charset="-128"/>
              </a:rPr>
              <a:t>Damping Ring</a:t>
            </a:r>
            <a:endParaRPr kumimoji="1" lang="ja-JP" altLang="en-US" b="1" dirty="0">
              <a:solidFill>
                <a:prstClr val="black"/>
              </a:solidFill>
              <a:latin typeface="Calibri"/>
              <a:ea typeface="ＭＳ Ｐゴシック" panose="020B0600070205080204" pitchFamily="34" charset="-128"/>
            </a:endParaRPr>
          </a:p>
        </p:txBody>
      </p:sp>
      <p:sp>
        <p:nvSpPr>
          <p:cNvPr id="7" name="テキスト ボックス 6">
            <a:extLst>
              <a:ext uri="{FF2B5EF4-FFF2-40B4-BE49-F238E27FC236}">
                <a16:creationId xmlns:a16="http://schemas.microsoft.com/office/drawing/2014/main" id="{BFCC82CF-02A3-41CA-A9FB-92C54C4BF2D4}"/>
              </a:ext>
            </a:extLst>
          </p:cNvPr>
          <p:cNvSpPr txBox="1"/>
          <p:nvPr/>
        </p:nvSpPr>
        <p:spPr>
          <a:xfrm>
            <a:off x="3806874" y="4768375"/>
            <a:ext cx="1657259" cy="369332"/>
          </a:xfrm>
          <a:prstGeom prst="rect">
            <a:avLst/>
          </a:prstGeom>
          <a:noFill/>
        </p:spPr>
        <p:txBody>
          <a:bodyPr wrap="square" rtlCol="0">
            <a:spAutoFit/>
          </a:bodyPr>
          <a:lstStyle/>
          <a:p>
            <a:r>
              <a:rPr kumimoji="1" lang="en-US" altLang="ja-JP" b="1" dirty="0">
                <a:solidFill>
                  <a:prstClr val="black"/>
                </a:solidFill>
                <a:latin typeface="Calibri"/>
                <a:ea typeface="ＭＳ Ｐゴシック" panose="020B0600070205080204" pitchFamily="34" charset="-128"/>
              </a:rPr>
              <a:t>Injector </a:t>
            </a:r>
            <a:r>
              <a:rPr kumimoji="1" lang="en-US" altLang="ja-JP" b="1" dirty="0" err="1">
                <a:solidFill>
                  <a:prstClr val="black"/>
                </a:solidFill>
                <a:latin typeface="Calibri"/>
                <a:ea typeface="ＭＳ Ｐゴシック" panose="020B0600070205080204" pitchFamily="34" charset="-128"/>
              </a:rPr>
              <a:t>Linac</a:t>
            </a:r>
            <a:endParaRPr kumimoji="1" lang="ja-JP" altLang="en-US" b="1" dirty="0">
              <a:solidFill>
                <a:prstClr val="black"/>
              </a:solidFill>
              <a:latin typeface="Calibri"/>
              <a:ea typeface="ＭＳ Ｐゴシック" panose="020B0600070205080204" pitchFamily="34" charset="-128"/>
            </a:endParaRPr>
          </a:p>
        </p:txBody>
      </p:sp>
      <p:sp>
        <p:nvSpPr>
          <p:cNvPr id="8" name="テキスト ボックス 7">
            <a:extLst>
              <a:ext uri="{FF2B5EF4-FFF2-40B4-BE49-F238E27FC236}">
                <a16:creationId xmlns:a16="http://schemas.microsoft.com/office/drawing/2014/main" id="{655593E4-76B9-497C-96A5-A41F78FF9899}"/>
              </a:ext>
            </a:extLst>
          </p:cNvPr>
          <p:cNvSpPr txBox="1"/>
          <p:nvPr/>
        </p:nvSpPr>
        <p:spPr>
          <a:xfrm>
            <a:off x="2724655" y="3206141"/>
            <a:ext cx="1397170" cy="400110"/>
          </a:xfrm>
          <a:prstGeom prst="rect">
            <a:avLst/>
          </a:prstGeom>
          <a:noFill/>
        </p:spPr>
        <p:txBody>
          <a:bodyPr wrap="square" rtlCol="0">
            <a:spAutoFit/>
          </a:bodyPr>
          <a:lstStyle/>
          <a:p>
            <a:r>
              <a:rPr kumimoji="1" lang="en-US" altLang="ja-JP" sz="2000" b="1" dirty="0">
                <a:solidFill>
                  <a:prstClr val="black"/>
                </a:solidFill>
                <a:latin typeface="Calibri"/>
                <a:ea typeface="ＭＳ Ｐゴシック" panose="020B0600070205080204" pitchFamily="34" charset="-128"/>
              </a:rPr>
              <a:t>Main Ring</a:t>
            </a:r>
            <a:endParaRPr kumimoji="1" lang="ja-JP" altLang="en-US" sz="2000" b="1" dirty="0">
              <a:solidFill>
                <a:prstClr val="black"/>
              </a:solidFill>
              <a:latin typeface="Calibri"/>
              <a:ea typeface="ＭＳ Ｐゴシック" panose="020B0600070205080204" pitchFamily="34" charset="-128"/>
            </a:endParaRPr>
          </a:p>
        </p:txBody>
      </p:sp>
      <p:sp>
        <p:nvSpPr>
          <p:cNvPr id="9" name="テキスト ボックス 8">
            <a:extLst>
              <a:ext uri="{FF2B5EF4-FFF2-40B4-BE49-F238E27FC236}">
                <a16:creationId xmlns:a16="http://schemas.microsoft.com/office/drawing/2014/main" id="{254CE936-2725-4991-8935-B76FE85FD71D}"/>
              </a:ext>
            </a:extLst>
          </p:cNvPr>
          <p:cNvSpPr txBox="1"/>
          <p:nvPr/>
        </p:nvSpPr>
        <p:spPr>
          <a:xfrm>
            <a:off x="5657503" y="2022658"/>
            <a:ext cx="876993" cy="369332"/>
          </a:xfrm>
          <a:prstGeom prst="rect">
            <a:avLst/>
          </a:prstGeom>
          <a:noFill/>
        </p:spPr>
        <p:txBody>
          <a:bodyPr wrap="square" rtlCol="0">
            <a:spAutoFit/>
          </a:bodyPr>
          <a:lstStyle/>
          <a:p>
            <a:r>
              <a:rPr kumimoji="1" lang="en-US" altLang="ja-JP" b="1" dirty="0">
                <a:solidFill>
                  <a:prstClr val="black"/>
                </a:solidFill>
                <a:latin typeface="Calibri"/>
                <a:ea typeface="ＭＳ Ｐゴシック" panose="020B0600070205080204" pitchFamily="34" charset="-128"/>
              </a:rPr>
              <a:t>Belle-II</a:t>
            </a:r>
            <a:endParaRPr kumimoji="1" lang="ja-JP" altLang="en-US" b="1" dirty="0">
              <a:solidFill>
                <a:prstClr val="black"/>
              </a:solidFill>
              <a:latin typeface="Calibri"/>
              <a:ea typeface="ＭＳ Ｐゴシック" panose="020B0600070205080204" pitchFamily="34" charset="-128"/>
            </a:endParaRPr>
          </a:p>
        </p:txBody>
      </p:sp>
      <p:graphicFrame>
        <p:nvGraphicFramePr>
          <p:cNvPr id="4" name="表 3">
            <a:extLst>
              <a:ext uri="{FF2B5EF4-FFF2-40B4-BE49-F238E27FC236}">
                <a16:creationId xmlns:a16="http://schemas.microsoft.com/office/drawing/2014/main" id="{7D42BA93-C64A-4A79-BA45-0D2FA903E91E}"/>
              </a:ext>
            </a:extLst>
          </p:cNvPr>
          <p:cNvGraphicFramePr>
            <a:graphicFrameLocks noGrp="1"/>
          </p:cNvGraphicFramePr>
          <p:nvPr/>
        </p:nvGraphicFramePr>
        <p:xfrm>
          <a:off x="6727210" y="874637"/>
          <a:ext cx="3168352" cy="1005840"/>
        </p:xfrm>
        <a:graphic>
          <a:graphicData uri="http://schemas.openxmlformats.org/drawingml/2006/table">
            <a:tbl>
              <a:tblPr firstRow="1" bandRow="1">
                <a:tableStyleId>{5940675A-B579-460E-94D1-54222C63F5DA}</a:tableStyleId>
              </a:tblPr>
              <a:tblGrid>
                <a:gridCol w="1296144">
                  <a:extLst>
                    <a:ext uri="{9D8B030D-6E8A-4147-A177-3AD203B41FA5}">
                      <a16:colId xmlns:a16="http://schemas.microsoft.com/office/drawing/2014/main" val="3266405546"/>
                    </a:ext>
                  </a:extLst>
                </a:gridCol>
                <a:gridCol w="936104">
                  <a:extLst>
                    <a:ext uri="{9D8B030D-6E8A-4147-A177-3AD203B41FA5}">
                      <a16:colId xmlns:a16="http://schemas.microsoft.com/office/drawing/2014/main" val="2924357022"/>
                    </a:ext>
                  </a:extLst>
                </a:gridCol>
                <a:gridCol w="936104">
                  <a:extLst>
                    <a:ext uri="{9D8B030D-6E8A-4147-A177-3AD203B41FA5}">
                      <a16:colId xmlns:a16="http://schemas.microsoft.com/office/drawing/2014/main" val="4236074094"/>
                    </a:ext>
                  </a:extLst>
                </a:gridCol>
              </a:tblGrid>
              <a:tr h="0">
                <a:tc>
                  <a:txBody>
                    <a:bodyPr/>
                    <a:lstStyle/>
                    <a:p>
                      <a:endParaRPr kumimoji="1" lang="ja-JP" altLang="en-US" sz="1600" dirty="0"/>
                    </a:p>
                  </a:txBody>
                  <a:tcPr/>
                </a:tc>
                <a:tc>
                  <a:txBody>
                    <a:bodyPr/>
                    <a:lstStyle/>
                    <a:p>
                      <a:r>
                        <a:rPr kumimoji="1" lang="en-US" altLang="ja-JP" sz="1600" dirty="0"/>
                        <a:t>Electron</a:t>
                      </a:r>
                      <a:endParaRPr kumimoji="1" lang="ja-JP" altLang="en-US" sz="1600" dirty="0"/>
                    </a:p>
                  </a:txBody>
                  <a:tcPr/>
                </a:tc>
                <a:tc>
                  <a:txBody>
                    <a:bodyPr/>
                    <a:lstStyle/>
                    <a:p>
                      <a:r>
                        <a:rPr kumimoji="1" lang="en-US" altLang="ja-JP" sz="1600" dirty="0"/>
                        <a:t>Positron</a:t>
                      </a:r>
                      <a:endParaRPr kumimoji="1" lang="ja-JP" altLang="en-US" sz="1600" dirty="0"/>
                    </a:p>
                  </a:txBody>
                  <a:tcPr/>
                </a:tc>
                <a:extLst>
                  <a:ext uri="{0D108BD9-81ED-4DB2-BD59-A6C34878D82A}">
                    <a16:rowId xmlns:a16="http://schemas.microsoft.com/office/drawing/2014/main" val="466908403"/>
                  </a:ext>
                </a:extLst>
              </a:tr>
              <a:tr h="0">
                <a:tc>
                  <a:txBody>
                    <a:bodyPr/>
                    <a:lstStyle/>
                    <a:p>
                      <a:r>
                        <a:rPr kumimoji="1" lang="en-US" altLang="ja-JP" sz="1600" dirty="0"/>
                        <a:t>Energy (GeV)</a:t>
                      </a:r>
                      <a:endParaRPr kumimoji="1" lang="ja-JP" altLang="en-US" sz="1600" dirty="0"/>
                    </a:p>
                  </a:txBody>
                  <a:tcPr/>
                </a:tc>
                <a:tc>
                  <a:txBody>
                    <a:bodyPr/>
                    <a:lstStyle/>
                    <a:p>
                      <a:r>
                        <a:rPr kumimoji="1" lang="en-US" altLang="ja-JP" sz="1600" dirty="0"/>
                        <a:t>7</a:t>
                      </a:r>
                      <a:endParaRPr kumimoji="1" lang="ja-JP" altLang="en-US" sz="1600" dirty="0"/>
                    </a:p>
                  </a:txBody>
                  <a:tcPr/>
                </a:tc>
                <a:tc>
                  <a:txBody>
                    <a:bodyPr/>
                    <a:lstStyle/>
                    <a:p>
                      <a:r>
                        <a:rPr kumimoji="1" lang="en-US" altLang="ja-JP" sz="1600" dirty="0"/>
                        <a:t>4</a:t>
                      </a:r>
                      <a:endParaRPr kumimoji="1" lang="ja-JP" altLang="en-US" sz="1600" dirty="0"/>
                    </a:p>
                  </a:txBody>
                  <a:tcPr/>
                </a:tc>
                <a:extLst>
                  <a:ext uri="{0D108BD9-81ED-4DB2-BD59-A6C34878D82A}">
                    <a16:rowId xmlns:a16="http://schemas.microsoft.com/office/drawing/2014/main" val="3994274023"/>
                  </a:ext>
                </a:extLst>
              </a:tr>
              <a:tr h="0">
                <a:tc>
                  <a:txBody>
                    <a:bodyPr/>
                    <a:lstStyle/>
                    <a:p>
                      <a:r>
                        <a:rPr kumimoji="1" lang="en-US" altLang="ja-JP" sz="1600" dirty="0"/>
                        <a:t>Current (A)</a:t>
                      </a:r>
                      <a:endParaRPr kumimoji="1" lang="ja-JP" altLang="en-US" sz="1600" dirty="0"/>
                    </a:p>
                  </a:txBody>
                  <a:tcPr/>
                </a:tc>
                <a:tc>
                  <a:txBody>
                    <a:bodyPr/>
                    <a:lstStyle/>
                    <a:p>
                      <a:r>
                        <a:rPr kumimoji="1" lang="en-US" altLang="ja-JP" sz="1600" dirty="0"/>
                        <a:t>3.6</a:t>
                      </a:r>
                      <a:endParaRPr kumimoji="1" lang="ja-JP" altLang="en-US" sz="1600" dirty="0"/>
                    </a:p>
                  </a:txBody>
                  <a:tcPr/>
                </a:tc>
                <a:tc>
                  <a:txBody>
                    <a:bodyPr/>
                    <a:lstStyle/>
                    <a:p>
                      <a:r>
                        <a:rPr kumimoji="1" lang="en-US" altLang="ja-JP" sz="1600" dirty="0"/>
                        <a:t>2.6</a:t>
                      </a:r>
                      <a:endParaRPr kumimoji="1" lang="ja-JP" altLang="en-US" sz="1600" dirty="0"/>
                    </a:p>
                  </a:txBody>
                  <a:tcPr/>
                </a:tc>
                <a:extLst>
                  <a:ext uri="{0D108BD9-81ED-4DB2-BD59-A6C34878D82A}">
                    <a16:rowId xmlns:a16="http://schemas.microsoft.com/office/drawing/2014/main" val="27306480"/>
                  </a:ext>
                </a:extLst>
              </a:tr>
            </a:tbl>
          </a:graphicData>
        </a:graphic>
      </p:graphicFrame>
      <p:pic>
        <p:nvPicPr>
          <p:cNvPr id="2050" name="Picture 2" descr="Overview of the Belle II detector.">
            <a:extLst>
              <a:ext uri="{FF2B5EF4-FFF2-40B4-BE49-F238E27FC236}">
                <a16:creationId xmlns:a16="http://schemas.microsoft.com/office/drawing/2014/main" id="{693AA86E-B0E2-D43A-C7C8-3D9D1A4E6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522" y="1903477"/>
            <a:ext cx="4408165" cy="2717504"/>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62BD5AFC-DE85-671F-23F5-3966C3BC9F5E}"/>
              </a:ext>
            </a:extLst>
          </p:cNvPr>
          <p:cNvSpPr txBox="1"/>
          <p:nvPr/>
        </p:nvSpPr>
        <p:spPr>
          <a:xfrm>
            <a:off x="6259700" y="4825884"/>
            <a:ext cx="4996769" cy="1908215"/>
          </a:xfrm>
          <a:prstGeom prst="rect">
            <a:avLst/>
          </a:prstGeom>
          <a:solidFill>
            <a:schemeClr val="accent5">
              <a:lumMod val="20000"/>
              <a:lumOff val="80000"/>
            </a:schemeClr>
          </a:solidFill>
          <a:ln w="28575">
            <a:solidFill>
              <a:srgbClr val="0000FF"/>
            </a:solidFill>
          </a:ln>
        </p:spPr>
        <p:txBody>
          <a:bodyPr wrap="square" rtlCol="0">
            <a:spAutoFit/>
          </a:bodyPr>
          <a:lstStyle/>
          <a:p>
            <a:r>
              <a:rPr kumimoji="1" lang="en-US" altLang="ja-JP" sz="2000" b="1" u="sng" dirty="0">
                <a:solidFill>
                  <a:srgbClr val="0000FF"/>
                </a:solidFill>
                <a:latin typeface="Calibri"/>
                <a:ea typeface="ＭＳ Ｐゴシック" panose="020B0600070205080204" pitchFamily="34" charset="-128"/>
              </a:rPr>
              <a:t>Belle II (General purpose detector)</a:t>
            </a:r>
            <a:br>
              <a:rPr kumimoji="1" lang="en-US" altLang="ja-JP" b="1" u="sng"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Vertex detectors: Pixel Vertex Detector (PXD),</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	         Silicon strip Vertex Detector (SVD)</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Tracking: 	         Central Drift Chamber (CDC)</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Calorimeter:         Electromagnetic </a:t>
            </a:r>
            <a:r>
              <a:rPr kumimoji="1" lang="en-US" altLang="ja-JP" sz="1400" dirty="0" err="1">
                <a:solidFill>
                  <a:prstClr val="black"/>
                </a:solidFill>
                <a:latin typeface="Calibri"/>
                <a:ea typeface="ＭＳ Ｐゴシック" panose="020B0600070205080204" pitchFamily="34" charset="-128"/>
              </a:rPr>
              <a:t>CaLorimeter</a:t>
            </a:r>
            <a:r>
              <a:rPr kumimoji="1" lang="en-US" altLang="ja-JP" sz="1400" dirty="0">
                <a:solidFill>
                  <a:prstClr val="black"/>
                </a:solidFill>
                <a:latin typeface="Calibri"/>
                <a:ea typeface="ＭＳ Ｐゴシック" panose="020B0600070205080204" pitchFamily="34" charset="-128"/>
              </a:rPr>
              <a:t> (ECL)</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Particle ID:            Aerogel Ring Image </a:t>
            </a:r>
            <a:r>
              <a:rPr kumimoji="1" lang="en-US" altLang="ja-JP" sz="1400" dirty="0" err="1">
                <a:solidFill>
                  <a:prstClr val="black"/>
                </a:solidFill>
                <a:latin typeface="Calibri"/>
                <a:ea typeface="ＭＳ Ｐゴシック" panose="020B0600070205080204" pitchFamily="34" charset="-128"/>
              </a:rPr>
              <a:t>CHerenkov</a:t>
            </a:r>
            <a:r>
              <a:rPr kumimoji="1" lang="en-US" altLang="ja-JP" sz="1400" dirty="0">
                <a:solidFill>
                  <a:prstClr val="black"/>
                </a:solidFill>
                <a:latin typeface="Calibri"/>
                <a:ea typeface="ＭＳ Ｐゴシック" panose="020B0600070205080204" pitchFamily="34" charset="-128"/>
              </a:rPr>
              <a:t> detector (ARICH)</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                                K-Long and Muon detector (KLM)</a:t>
            </a:r>
            <a:br>
              <a:rPr kumimoji="1" lang="en-US" altLang="ja-JP" sz="1400" dirty="0">
                <a:solidFill>
                  <a:prstClr val="black"/>
                </a:solidFill>
                <a:latin typeface="Calibri"/>
                <a:ea typeface="ＭＳ Ｐゴシック" panose="020B0600070205080204" pitchFamily="34" charset="-128"/>
              </a:rPr>
            </a:br>
            <a:r>
              <a:rPr kumimoji="1" lang="en-US" altLang="ja-JP" sz="1400" dirty="0">
                <a:solidFill>
                  <a:prstClr val="black"/>
                </a:solidFill>
                <a:latin typeface="Calibri"/>
                <a:ea typeface="ＭＳ Ｐゴシック" panose="020B0600070205080204" pitchFamily="34" charset="-128"/>
              </a:rPr>
              <a:t>                                Time-Of-Propagation counter (TOP)</a:t>
            </a:r>
            <a:endParaRPr kumimoji="1" lang="ja-JP" altLang="en-US" dirty="0">
              <a:solidFill>
                <a:prstClr val="black"/>
              </a:solidFill>
              <a:latin typeface="Calibri"/>
              <a:ea typeface="ＭＳ Ｐゴシック" panose="020B0600070205080204" pitchFamily="34" charset="-128"/>
            </a:endParaRPr>
          </a:p>
        </p:txBody>
      </p:sp>
      <p:sp>
        <p:nvSpPr>
          <p:cNvPr id="11" name="テキスト ボックス 10">
            <a:extLst>
              <a:ext uri="{FF2B5EF4-FFF2-40B4-BE49-F238E27FC236}">
                <a16:creationId xmlns:a16="http://schemas.microsoft.com/office/drawing/2014/main" id="{C2C62BF2-AB98-4733-8B2F-117A3493200A}"/>
              </a:ext>
            </a:extLst>
          </p:cNvPr>
          <p:cNvSpPr txBox="1"/>
          <p:nvPr/>
        </p:nvSpPr>
        <p:spPr>
          <a:xfrm>
            <a:off x="1253338" y="1041884"/>
            <a:ext cx="4408164" cy="1492716"/>
          </a:xfrm>
          <a:prstGeom prst="rect">
            <a:avLst/>
          </a:prstGeom>
          <a:solidFill>
            <a:schemeClr val="accent6">
              <a:lumMod val="20000"/>
              <a:lumOff val="80000"/>
            </a:schemeClr>
          </a:solidFill>
          <a:ln w="28575">
            <a:solidFill>
              <a:srgbClr val="FF0000"/>
            </a:solidFill>
          </a:ln>
        </p:spPr>
        <p:txBody>
          <a:bodyPr wrap="square" rtlCol="0">
            <a:spAutoFit/>
          </a:bodyPr>
          <a:lstStyle/>
          <a:p>
            <a:r>
              <a:rPr kumimoji="1" lang="en-US" altLang="ja-JP" sz="2000" b="1" u="sng" dirty="0" err="1">
                <a:solidFill>
                  <a:srgbClr val="FF0000"/>
                </a:solidFill>
                <a:latin typeface="Calibri"/>
                <a:ea typeface="ＭＳ Ｐゴシック" panose="020B0600070205080204" pitchFamily="34" charset="-128"/>
              </a:rPr>
              <a:t>SuperKEKB</a:t>
            </a:r>
            <a:r>
              <a:rPr kumimoji="1" lang="en-US" altLang="ja-JP" sz="2000" b="1" u="sng" dirty="0">
                <a:solidFill>
                  <a:srgbClr val="FF0000"/>
                </a:solidFill>
                <a:latin typeface="Calibri"/>
                <a:ea typeface="ＭＳ Ｐゴシック" panose="020B0600070205080204" pitchFamily="34" charset="-128"/>
              </a:rPr>
              <a:t> (Electron-Positron Collider)</a:t>
            </a:r>
            <a:br>
              <a:rPr kumimoji="1" lang="en-US" altLang="ja-JP" sz="700" dirty="0">
                <a:solidFill>
                  <a:prstClr val="black"/>
                </a:solidFill>
                <a:latin typeface="Calibri"/>
                <a:ea typeface="ＭＳ Ｐゴシック" panose="020B0600070205080204" pitchFamily="34" charset="-128"/>
              </a:rPr>
            </a:br>
            <a:r>
              <a:rPr kumimoji="1" lang="en-US" altLang="ja-JP" sz="1600" dirty="0">
                <a:solidFill>
                  <a:prstClr val="black"/>
                </a:solidFill>
                <a:latin typeface="Calibri"/>
                <a:ea typeface="ＭＳ Ｐゴシック" panose="020B0600070205080204" pitchFamily="34" charset="-128"/>
              </a:rPr>
              <a:t>C.M.S. Energy:	</a:t>
            </a:r>
            <a:r>
              <a:rPr kumimoji="1" lang="ja-JP" altLang="en-US" sz="1600" dirty="0">
                <a:solidFill>
                  <a:prstClr val="black"/>
                </a:solidFill>
                <a:latin typeface="Calibri"/>
                <a:ea typeface="ＭＳ Ｐゴシック" panose="020B0600070205080204" pitchFamily="34" charset="-128"/>
              </a:rPr>
              <a:t>√</a:t>
            </a:r>
            <a:r>
              <a:rPr kumimoji="1" lang="en-US" altLang="ja-JP" sz="1600" dirty="0">
                <a:solidFill>
                  <a:prstClr val="black"/>
                </a:solidFill>
                <a:latin typeface="Calibri"/>
                <a:ea typeface="ＭＳ Ｐゴシック" panose="020B0600070205080204" pitchFamily="34" charset="-128"/>
              </a:rPr>
              <a:t>s = 10.58 GeV</a:t>
            </a:r>
            <a:br>
              <a:rPr kumimoji="1" lang="en-US" altLang="ja-JP" sz="1600" dirty="0">
                <a:solidFill>
                  <a:prstClr val="black"/>
                </a:solidFill>
                <a:latin typeface="Calibri"/>
                <a:ea typeface="ＭＳ Ｐゴシック" panose="020B0600070205080204" pitchFamily="34" charset="-128"/>
              </a:rPr>
            </a:br>
            <a:r>
              <a:rPr kumimoji="1" lang="en-US" altLang="ja-JP" sz="1600" dirty="0">
                <a:solidFill>
                  <a:prstClr val="black"/>
                </a:solidFill>
                <a:latin typeface="Calibri"/>
                <a:ea typeface="ＭＳ Ｐゴシック" panose="020B0600070205080204" pitchFamily="34" charset="-128"/>
              </a:rPr>
              <a:t>Luminosity:	</a:t>
            </a:r>
            <a:r>
              <a:rPr kumimoji="1" lang="en-US" altLang="ja-JP" sz="1600" b="1" dirty="0">
                <a:solidFill>
                  <a:prstClr val="black"/>
                </a:solidFill>
                <a:latin typeface="Calibri"/>
                <a:ea typeface="ＭＳ Ｐゴシック" panose="020B0600070205080204" pitchFamily="34" charset="-128"/>
              </a:rPr>
              <a:t>L </a:t>
            </a:r>
            <a:r>
              <a:rPr kumimoji="1" lang="en-US" altLang="ja-JP" sz="1600" b="1" dirty="0">
                <a:solidFill>
                  <a:prstClr val="black"/>
                </a:solidFill>
                <a:latin typeface="Calibri"/>
                <a:ea typeface="ＭＳ Ｐゴシック" panose="020B0600070205080204" pitchFamily="34" charset="-128"/>
                <a:sym typeface="Wingdings" panose="05000000000000000000" pitchFamily="2" charset="2"/>
              </a:rPr>
              <a:t></a:t>
            </a:r>
            <a:r>
              <a:rPr kumimoji="1" lang="en-US" altLang="ja-JP" sz="1600" b="1" dirty="0">
                <a:solidFill>
                  <a:prstClr val="black"/>
                </a:solidFill>
                <a:latin typeface="Calibri"/>
                <a:ea typeface="ＭＳ Ｐゴシック" panose="020B0600070205080204" pitchFamily="34" charset="-128"/>
              </a:rPr>
              <a:t> 8 x 10</a:t>
            </a:r>
            <a:r>
              <a:rPr kumimoji="1" lang="en-US" altLang="ja-JP" sz="1600" b="1" baseline="30000" dirty="0">
                <a:solidFill>
                  <a:prstClr val="black"/>
                </a:solidFill>
                <a:latin typeface="Calibri"/>
                <a:ea typeface="ＭＳ Ｐゴシック" panose="020B0600070205080204" pitchFamily="34" charset="-128"/>
              </a:rPr>
              <a:t>35</a:t>
            </a:r>
            <a:r>
              <a:rPr kumimoji="1" lang="en-US" altLang="ja-JP" sz="1600" b="1" dirty="0">
                <a:solidFill>
                  <a:prstClr val="black"/>
                </a:solidFill>
                <a:latin typeface="Calibri"/>
                <a:ea typeface="ＭＳ Ｐゴシック" panose="020B0600070205080204" pitchFamily="34" charset="-128"/>
              </a:rPr>
              <a:t> cm</a:t>
            </a:r>
            <a:r>
              <a:rPr kumimoji="1" lang="en-US" altLang="ja-JP" sz="1600" b="1" baseline="30000" dirty="0">
                <a:solidFill>
                  <a:prstClr val="black"/>
                </a:solidFill>
                <a:latin typeface="Calibri"/>
                <a:ea typeface="ＭＳ Ｐゴシック" panose="020B0600070205080204" pitchFamily="34" charset="-128"/>
              </a:rPr>
              <a:t>– 2</a:t>
            </a:r>
            <a:r>
              <a:rPr kumimoji="1" lang="en-US" altLang="ja-JP" sz="1600" b="1" dirty="0">
                <a:solidFill>
                  <a:prstClr val="black"/>
                </a:solidFill>
                <a:latin typeface="Calibri"/>
                <a:ea typeface="ＭＳ Ｐゴシック" panose="020B0600070205080204" pitchFamily="34" charset="-128"/>
              </a:rPr>
              <a:t>s</a:t>
            </a:r>
            <a:r>
              <a:rPr kumimoji="1" lang="en-US" altLang="ja-JP" sz="1600" b="1" baseline="30000" dirty="0">
                <a:solidFill>
                  <a:prstClr val="black"/>
                </a:solidFill>
                <a:latin typeface="Calibri"/>
                <a:ea typeface="ＭＳ Ｐゴシック" panose="020B0600070205080204" pitchFamily="34" charset="-128"/>
              </a:rPr>
              <a:t>–1</a:t>
            </a:r>
            <a:r>
              <a:rPr kumimoji="1" lang="ja-JP" altLang="en-US" sz="1600" b="1" dirty="0">
                <a:solidFill>
                  <a:prstClr val="black"/>
                </a:solidFill>
                <a:latin typeface="Calibri"/>
                <a:ea typeface="ＭＳ Ｐゴシック" panose="020B0600070205080204" pitchFamily="34" charset="-128"/>
              </a:rPr>
              <a:t> </a:t>
            </a:r>
            <a:r>
              <a:rPr kumimoji="1" lang="ja-JP" altLang="en-US" sz="1600" dirty="0">
                <a:solidFill>
                  <a:prstClr val="black"/>
                </a:solidFill>
                <a:latin typeface="Calibri"/>
                <a:ea typeface="ＭＳ Ｐゴシック" panose="020B0600070205080204" pitchFamily="34" charset="-128"/>
              </a:rPr>
              <a:t>（</a:t>
            </a:r>
            <a:r>
              <a:rPr kumimoji="1" lang="en-US" altLang="ja-JP" sz="1600" dirty="0">
                <a:solidFill>
                  <a:prstClr val="black"/>
                </a:solidFill>
                <a:latin typeface="Calibri"/>
                <a:ea typeface="ＭＳ Ｐゴシック" panose="020B0600070205080204" pitchFamily="34" charset="-128"/>
              </a:rPr>
              <a:t>Luminosity Frontier Machine</a:t>
            </a:r>
            <a:r>
              <a:rPr kumimoji="1" lang="ja-JP" altLang="en-US" sz="1600" dirty="0">
                <a:solidFill>
                  <a:prstClr val="black"/>
                </a:solidFill>
                <a:latin typeface="Calibri"/>
                <a:ea typeface="ＭＳ Ｐゴシック" panose="020B0600070205080204" pitchFamily="34" charset="-128"/>
              </a:rPr>
              <a:t>）</a:t>
            </a:r>
            <a:r>
              <a:rPr kumimoji="1" lang="en-US" altLang="ja-JP" sz="1600" b="1" dirty="0">
                <a:solidFill>
                  <a:srgbClr val="FF0000"/>
                </a:solidFill>
                <a:latin typeface="Calibri"/>
                <a:ea typeface="ＭＳ Ｐゴシック" panose="020B0600070205080204" pitchFamily="34" charset="-128"/>
              </a:rPr>
              <a:t> </a:t>
            </a:r>
          </a:p>
          <a:p>
            <a:endParaRPr kumimoji="1" lang="en-US" altLang="ja-JP" sz="400" b="1" dirty="0">
              <a:solidFill>
                <a:srgbClr val="FF0000"/>
              </a:solidFill>
              <a:latin typeface="Calibri"/>
              <a:ea typeface="ＭＳ Ｐゴシック" panose="020B0600070205080204" pitchFamily="34" charset="-128"/>
            </a:endParaRPr>
          </a:p>
          <a:p>
            <a:r>
              <a:rPr kumimoji="1" lang="en-US" altLang="ja-JP" sz="1600" b="1" dirty="0">
                <a:solidFill>
                  <a:srgbClr val="C00000"/>
                </a:solidFill>
                <a:latin typeface="Calibri"/>
                <a:ea typeface="ＭＳ Ｐゴシック" panose="020B0600070205080204" pitchFamily="34" charset="-128"/>
              </a:rPr>
              <a:t>         Achieved in 2024 : L = 5.1 x 10</a:t>
            </a:r>
            <a:r>
              <a:rPr kumimoji="1" lang="en-US" altLang="ja-JP" sz="1600" b="1" baseline="30000" dirty="0">
                <a:solidFill>
                  <a:srgbClr val="C00000"/>
                </a:solidFill>
                <a:latin typeface="Calibri"/>
                <a:ea typeface="ＭＳ Ｐゴシック" panose="020B0600070205080204" pitchFamily="34" charset="-128"/>
              </a:rPr>
              <a:t>34</a:t>
            </a:r>
            <a:r>
              <a:rPr kumimoji="1" lang="en-US" altLang="ja-JP" sz="1600" b="1" dirty="0">
                <a:solidFill>
                  <a:srgbClr val="C00000"/>
                </a:solidFill>
                <a:latin typeface="Calibri"/>
                <a:ea typeface="ＭＳ Ｐゴシック" panose="020B0600070205080204" pitchFamily="34" charset="-128"/>
              </a:rPr>
              <a:t> cm</a:t>
            </a:r>
            <a:r>
              <a:rPr kumimoji="1" lang="en-US" altLang="ja-JP" sz="1600" b="1" baseline="30000" dirty="0">
                <a:solidFill>
                  <a:srgbClr val="C00000"/>
                </a:solidFill>
                <a:latin typeface="Calibri"/>
                <a:ea typeface="ＭＳ Ｐゴシック" panose="020B0600070205080204" pitchFamily="34" charset="-128"/>
              </a:rPr>
              <a:t>-2 </a:t>
            </a:r>
            <a:r>
              <a:rPr kumimoji="1" lang="en-US" altLang="ja-JP" sz="1600" b="1" dirty="0">
                <a:solidFill>
                  <a:srgbClr val="C00000"/>
                </a:solidFill>
                <a:latin typeface="Calibri"/>
                <a:ea typeface="ＭＳ Ｐゴシック" panose="020B0600070205080204" pitchFamily="34" charset="-128"/>
              </a:rPr>
              <a:t>s</a:t>
            </a:r>
            <a:r>
              <a:rPr kumimoji="1" lang="en-US" altLang="ja-JP" sz="1600" b="1" baseline="30000" dirty="0">
                <a:solidFill>
                  <a:srgbClr val="C00000"/>
                </a:solidFill>
                <a:latin typeface="Calibri"/>
                <a:ea typeface="ＭＳ Ｐゴシック" panose="020B0600070205080204" pitchFamily="34" charset="-128"/>
              </a:rPr>
              <a:t>-1</a:t>
            </a:r>
            <a:endParaRPr kumimoji="1" lang="ja-JP" altLang="en-US" sz="1600" b="1" baseline="30000" dirty="0">
              <a:solidFill>
                <a:srgbClr val="C00000"/>
              </a:solidFill>
              <a:latin typeface="Calibri"/>
              <a:ea typeface="ＭＳ Ｐゴシック" panose="020B0600070205080204" pitchFamily="34" charset="-128"/>
            </a:endParaRPr>
          </a:p>
        </p:txBody>
      </p:sp>
    </p:spTree>
    <p:extLst>
      <p:ext uri="{BB962C8B-B14F-4D97-AF65-F5344CB8AC3E}">
        <p14:creationId xmlns:p14="http://schemas.microsoft.com/office/powerpoint/2010/main" val="3793201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847529" y="766480"/>
            <a:ext cx="6083639" cy="5760640"/>
          </a:xfrm>
          <a:prstGeom prst="rect">
            <a:avLst/>
          </a:prstGeom>
        </p:spPr>
      </p:pic>
      <p:sp>
        <p:nvSpPr>
          <p:cNvPr id="6" name="ZoneTexte 5"/>
          <p:cNvSpPr txBox="1"/>
          <p:nvPr/>
        </p:nvSpPr>
        <p:spPr>
          <a:xfrm>
            <a:off x="1631504" y="65833"/>
            <a:ext cx="8856984" cy="584775"/>
          </a:xfrm>
          <a:prstGeom prst="rect">
            <a:avLst/>
          </a:prstGeom>
          <a:noFill/>
        </p:spPr>
        <p:txBody>
          <a:bodyPr wrap="square" rtlCol="0">
            <a:spAutoFit/>
          </a:bodyPr>
          <a:lstStyle/>
          <a:p>
            <a:pPr algn="ctr"/>
            <a:r>
              <a:rPr lang="en-US" sz="3200" dirty="0">
                <a:solidFill>
                  <a:srgbClr val="0000CC"/>
                </a:solidFill>
                <a:latin typeface="Calibri"/>
              </a:rPr>
              <a:t>KEKB ↔ </a:t>
            </a:r>
            <a:r>
              <a:rPr lang="en-US" sz="3200" dirty="0" err="1">
                <a:solidFill>
                  <a:srgbClr val="0000CC"/>
                </a:solidFill>
                <a:latin typeface="Calibri"/>
              </a:rPr>
              <a:t>SuperKEKB</a:t>
            </a:r>
            <a:r>
              <a:rPr lang="en-US" sz="3200" dirty="0">
                <a:solidFill>
                  <a:srgbClr val="0000CC"/>
                </a:solidFill>
                <a:latin typeface="Calibri"/>
              </a:rPr>
              <a:t> parameters</a:t>
            </a:r>
            <a:endParaRPr lang="fr-FR" sz="3200" dirty="0">
              <a:solidFill>
                <a:srgbClr val="0000CC"/>
              </a:solidFill>
              <a:latin typeface="Calibri"/>
            </a:endParaRPr>
          </a:p>
        </p:txBody>
      </p:sp>
      <p:sp>
        <p:nvSpPr>
          <p:cNvPr id="7" name="Rectangle 6"/>
          <p:cNvSpPr/>
          <p:nvPr/>
        </p:nvSpPr>
        <p:spPr>
          <a:xfrm>
            <a:off x="1775520" y="1990616"/>
            <a:ext cx="6192688" cy="36004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8" name="Rectangle 7"/>
          <p:cNvSpPr/>
          <p:nvPr/>
        </p:nvSpPr>
        <p:spPr>
          <a:xfrm>
            <a:off x="1775520" y="2350657"/>
            <a:ext cx="6192688" cy="216023"/>
          </a:xfrm>
          <a:prstGeom prst="rect">
            <a:avLst/>
          </a:prstGeom>
          <a:noFill/>
          <a:ln>
            <a:solidFill>
              <a:srgbClr val="FFC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9" name="Rectangle 8"/>
          <p:cNvSpPr/>
          <p:nvPr/>
        </p:nvSpPr>
        <p:spPr>
          <a:xfrm>
            <a:off x="1775520" y="2566681"/>
            <a:ext cx="6192688" cy="216025"/>
          </a:xfrm>
          <a:prstGeom prst="rect">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00CC"/>
              </a:solidFill>
              <a:latin typeface="Calibri"/>
            </a:endParaRPr>
          </a:p>
        </p:txBody>
      </p:sp>
      <p:sp>
        <p:nvSpPr>
          <p:cNvPr id="10" name="Rectangle 9"/>
          <p:cNvSpPr/>
          <p:nvPr/>
        </p:nvSpPr>
        <p:spPr>
          <a:xfrm>
            <a:off x="1775520" y="2782704"/>
            <a:ext cx="6192688" cy="360040"/>
          </a:xfrm>
          <a:prstGeom prst="rect">
            <a:avLst/>
          </a:prstGeom>
          <a:noFill/>
          <a:ln>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1" name="Rectangle 10"/>
          <p:cNvSpPr/>
          <p:nvPr/>
        </p:nvSpPr>
        <p:spPr>
          <a:xfrm>
            <a:off x="1775520" y="3934832"/>
            <a:ext cx="6192688" cy="216024"/>
          </a:xfrm>
          <a:prstGeom prst="rect">
            <a:avLst/>
          </a:prstGeom>
          <a:no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2" name="Rectangle 11"/>
          <p:cNvSpPr/>
          <p:nvPr/>
        </p:nvSpPr>
        <p:spPr>
          <a:xfrm>
            <a:off x="1775520" y="4150856"/>
            <a:ext cx="6192688" cy="360040"/>
          </a:xfrm>
          <a:prstGeom prst="rect">
            <a:avLst/>
          </a:prstGeom>
          <a:noFill/>
          <a:ln>
            <a:solidFill>
              <a:srgbClr val="CC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3" name="ZoneTexte 12"/>
          <p:cNvSpPr txBox="1"/>
          <p:nvPr/>
        </p:nvSpPr>
        <p:spPr>
          <a:xfrm>
            <a:off x="8472264" y="2636912"/>
            <a:ext cx="1656184" cy="338554"/>
          </a:xfrm>
          <a:prstGeom prst="rect">
            <a:avLst/>
          </a:prstGeom>
          <a:noFill/>
          <a:ln>
            <a:noFill/>
          </a:ln>
        </p:spPr>
        <p:txBody>
          <a:bodyPr wrap="square" rtlCol="0">
            <a:spAutoFit/>
          </a:bodyPr>
          <a:lstStyle/>
          <a:p>
            <a:pPr algn="ctr"/>
            <a:r>
              <a:rPr lang="fr-FR" sz="1600" dirty="0">
                <a:solidFill>
                  <a:srgbClr val="0000CC"/>
                </a:solidFill>
                <a:latin typeface="Calibri"/>
              </a:rPr>
              <a:t>× 1/20 </a:t>
            </a:r>
            <a:r>
              <a:rPr lang="el-GR" sz="1600" dirty="0">
                <a:solidFill>
                  <a:srgbClr val="0000CC"/>
                </a:solidFill>
                <a:latin typeface="Calibri"/>
              </a:rPr>
              <a:t>β</a:t>
            </a:r>
            <a:r>
              <a:rPr lang="en-US" sz="1600" baseline="-25000" dirty="0">
                <a:solidFill>
                  <a:srgbClr val="0000CC"/>
                </a:solidFill>
                <a:latin typeface="Calibri"/>
              </a:rPr>
              <a:t>y</a:t>
            </a:r>
            <a:r>
              <a:rPr lang="fr-FR" sz="1600" baseline="30000" dirty="0">
                <a:solidFill>
                  <a:srgbClr val="0000CC"/>
                </a:solidFill>
                <a:latin typeface="Calibri"/>
              </a:rPr>
              <a:t> </a:t>
            </a:r>
          </a:p>
        </p:txBody>
      </p:sp>
      <p:sp>
        <p:nvSpPr>
          <p:cNvPr id="14" name="ZoneTexte 13"/>
          <p:cNvSpPr txBox="1"/>
          <p:nvPr/>
        </p:nvSpPr>
        <p:spPr>
          <a:xfrm>
            <a:off x="8328248" y="4005064"/>
            <a:ext cx="1944216" cy="338554"/>
          </a:xfrm>
          <a:prstGeom prst="rect">
            <a:avLst/>
          </a:prstGeom>
          <a:noFill/>
          <a:ln>
            <a:noFill/>
          </a:ln>
        </p:spPr>
        <p:txBody>
          <a:bodyPr wrap="square" rtlCol="0">
            <a:spAutoFit/>
          </a:bodyPr>
          <a:lstStyle/>
          <a:p>
            <a:pPr algn="ctr"/>
            <a:r>
              <a:rPr lang="fr-FR" sz="1600" dirty="0">
                <a:solidFill>
                  <a:srgbClr val="CC3300"/>
                </a:solidFill>
                <a:latin typeface="Calibri"/>
              </a:rPr>
              <a:t>× 2-3 </a:t>
            </a:r>
            <a:r>
              <a:rPr lang="fr-FR" sz="1600" dirty="0" err="1">
                <a:solidFill>
                  <a:srgbClr val="CC3300"/>
                </a:solidFill>
                <a:latin typeface="Calibri"/>
              </a:rPr>
              <a:t>beam</a:t>
            </a:r>
            <a:r>
              <a:rPr lang="fr-FR" sz="1600" dirty="0">
                <a:solidFill>
                  <a:srgbClr val="CC3300"/>
                </a:solidFill>
                <a:latin typeface="Calibri"/>
              </a:rPr>
              <a:t> </a:t>
            </a:r>
            <a:r>
              <a:rPr lang="fr-FR" sz="1600" dirty="0" err="1">
                <a:solidFill>
                  <a:srgbClr val="CC3300"/>
                </a:solidFill>
                <a:latin typeface="Calibri"/>
              </a:rPr>
              <a:t>currents</a:t>
            </a:r>
            <a:r>
              <a:rPr lang="fr-FR" sz="1600" baseline="30000" dirty="0">
                <a:solidFill>
                  <a:srgbClr val="CC3300"/>
                </a:solidFill>
                <a:latin typeface="Calibri"/>
              </a:rPr>
              <a:t> </a:t>
            </a:r>
          </a:p>
        </p:txBody>
      </p:sp>
      <p:sp>
        <p:nvSpPr>
          <p:cNvPr id="15" name="ZoneTexte 14"/>
          <p:cNvSpPr txBox="1"/>
          <p:nvPr/>
        </p:nvSpPr>
        <p:spPr>
          <a:xfrm>
            <a:off x="8112225" y="6085800"/>
            <a:ext cx="2801960" cy="338554"/>
          </a:xfrm>
          <a:prstGeom prst="rect">
            <a:avLst/>
          </a:prstGeom>
          <a:noFill/>
          <a:ln>
            <a:noFill/>
          </a:ln>
        </p:spPr>
        <p:txBody>
          <a:bodyPr wrap="square" rtlCol="0">
            <a:spAutoFit/>
          </a:bodyPr>
          <a:lstStyle/>
          <a:p>
            <a:pPr algn="ctr"/>
            <a:r>
              <a:rPr lang="fr-FR" sz="1600" dirty="0">
                <a:solidFill>
                  <a:srgbClr val="0000CC"/>
                </a:solidFill>
                <a:latin typeface="Calibri"/>
                <a:sym typeface="Wingdings" panose="05000000000000000000" pitchFamily="2" charset="2"/>
              </a:rPr>
              <a:t> up to </a:t>
            </a:r>
            <a:r>
              <a:rPr lang="fr-FR" sz="1600" dirty="0">
                <a:solidFill>
                  <a:srgbClr val="0000CC"/>
                </a:solidFill>
                <a:latin typeface="Calibri"/>
              </a:rPr>
              <a:t>× 40 </a:t>
            </a:r>
            <a:r>
              <a:rPr lang="en-US" sz="1600" dirty="0">
                <a:solidFill>
                  <a:srgbClr val="0000CC"/>
                </a:solidFill>
                <a:latin typeface="Calibri"/>
              </a:rPr>
              <a:t>peak luminosity</a:t>
            </a:r>
            <a:r>
              <a:rPr lang="fr-FR" sz="1600" baseline="30000" dirty="0">
                <a:solidFill>
                  <a:srgbClr val="0000CC"/>
                </a:solidFill>
                <a:latin typeface="Calibri"/>
              </a:rPr>
              <a:t> </a:t>
            </a:r>
          </a:p>
        </p:txBody>
      </p:sp>
      <p:sp>
        <p:nvSpPr>
          <p:cNvPr id="16" name="ZoneTexte 15"/>
          <p:cNvSpPr txBox="1"/>
          <p:nvPr/>
        </p:nvSpPr>
        <p:spPr>
          <a:xfrm>
            <a:off x="8544272" y="2996952"/>
            <a:ext cx="1512168" cy="687368"/>
          </a:xfrm>
          <a:prstGeom prst="rect">
            <a:avLst/>
          </a:prstGeom>
          <a:noFill/>
          <a:ln w="19050">
            <a:solidFill>
              <a:srgbClr val="0000CC"/>
            </a:solidFill>
            <a:prstDash val="sysDot"/>
          </a:ln>
        </p:spPr>
        <p:txBody>
          <a:bodyPr wrap="square" rtlCol="0">
            <a:spAutoFit/>
          </a:bodyPr>
          <a:lstStyle/>
          <a:p>
            <a:pPr algn="ctr"/>
            <a:r>
              <a:rPr lang="el-GR" sz="1600" dirty="0">
                <a:solidFill>
                  <a:prstClr val="black"/>
                </a:solidFill>
                <a:latin typeface="Calibri"/>
              </a:rPr>
              <a:t>σ</a:t>
            </a:r>
            <a:r>
              <a:rPr lang="en-US" sz="1600" baseline="-25000" dirty="0">
                <a:solidFill>
                  <a:prstClr val="black"/>
                </a:solidFill>
                <a:latin typeface="Calibri"/>
              </a:rPr>
              <a:t>y  </a:t>
            </a:r>
            <a:r>
              <a:rPr lang="en-US" sz="1600" dirty="0">
                <a:solidFill>
                  <a:prstClr val="black"/>
                </a:solidFill>
                <a:latin typeface="Calibri"/>
              </a:rPr>
              <a:t>≈ 50-60 nm</a:t>
            </a:r>
          </a:p>
          <a:p>
            <a:pPr algn="ctr"/>
            <a:endParaRPr lang="en-US" sz="1600" baseline="30000" dirty="0">
              <a:solidFill>
                <a:prstClr val="black"/>
              </a:solidFill>
              <a:latin typeface="Calibri"/>
            </a:endParaRPr>
          </a:p>
          <a:p>
            <a:pPr algn="ctr"/>
            <a:r>
              <a:rPr lang="en-US" sz="1200" dirty="0">
                <a:solidFill>
                  <a:prstClr val="black"/>
                </a:solidFill>
                <a:latin typeface="Calibri"/>
              </a:rPr>
              <a:t>(similar as ILC/ATF2)</a:t>
            </a:r>
            <a:r>
              <a:rPr lang="fr-FR" sz="1200" dirty="0">
                <a:solidFill>
                  <a:prstClr val="black"/>
                </a:solidFill>
                <a:latin typeface="Calibri"/>
              </a:rPr>
              <a:t> </a:t>
            </a:r>
          </a:p>
        </p:txBody>
      </p:sp>
      <p:sp>
        <p:nvSpPr>
          <p:cNvPr id="19" name="Rectangle 18"/>
          <p:cNvSpPr/>
          <p:nvPr/>
        </p:nvSpPr>
        <p:spPr>
          <a:xfrm>
            <a:off x="1775520" y="5879049"/>
            <a:ext cx="6192688" cy="216023"/>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21" name="Rectangle 20"/>
          <p:cNvSpPr/>
          <p:nvPr/>
        </p:nvSpPr>
        <p:spPr>
          <a:xfrm>
            <a:off x="8256240" y="5530056"/>
            <a:ext cx="2285562" cy="523220"/>
          </a:xfrm>
          <a:prstGeom prst="rect">
            <a:avLst/>
          </a:prstGeom>
          <a:ln w="19050">
            <a:solidFill>
              <a:schemeClr val="tx1"/>
            </a:solidFill>
            <a:prstDash val="sysDot"/>
          </a:ln>
        </p:spPr>
        <p:txBody>
          <a:bodyPr wrap="none">
            <a:spAutoFit/>
          </a:bodyPr>
          <a:lstStyle/>
          <a:p>
            <a:r>
              <a:rPr lang="fr-FR" sz="1400" dirty="0" err="1">
                <a:solidFill>
                  <a:prstClr val="black"/>
                </a:solidFill>
                <a:latin typeface="Calibri"/>
              </a:rPr>
              <a:t>similar</a:t>
            </a:r>
            <a:r>
              <a:rPr lang="fr-FR" sz="1400" dirty="0">
                <a:solidFill>
                  <a:prstClr val="black"/>
                </a:solidFill>
                <a:latin typeface="Calibri"/>
              </a:rPr>
              <a:t> </a:t>
            </a:r>
            <a:r>
              <a:rPr lang="fr-FR" sz="1400" dirty="0" err="1">
                <a:solidFill>
                  <a:prstClr val="black"/>
                </a:solidFill>
                <a:latin typeface="Calibri"/>
              </a:rPr>
              <a:t>beam-beam</a:t>
            </a:r>
            <a:r>
              <a:rPr lang="fr-FR" sz="1400" dirty="0">
                <a:solidFill>
                  <a:prstClr val="black"/>
                </a:solidFill>
                <a:latin typeface="Calibri"/>
              </a:rPr>
              <a:t> </a:t>
            </a:r>
            <a:r>
              <a:rPr lang="fr-FR" sz="1400" dirty="0" err="1">
                <a:solidFill>
                  <a:prstClr val="black"/>
                </a:solidFill>
                <a:latin typeface="Calibri"/>
              </a:rPr>
              <a:t>strength</a:t>
            </a:r>
            <a:r>
              <a:rPr lang="fr-FR" sz="1400" dirty="0">
                <a:solidFill>
                  <a:prstClr val="black"/>
                </a:solidFill>
                <a:latin typeface="Calibri"/>
              </a:rPr>
              <a:t> </a:t>
            </a:r>
          </a:p>
          <a:p>
            <a:r>
              <a:rPr lang="fr-FR" sz="1400" dirty="0">
                <a:solidFill>
                  <a:prstClr val="black"/>
                </a:solidFill>
                <a:latin typeface="Calibri"/>
              </a:rPr>
              <a:t>                 (tune-shift) </a:t>
            </a:r>
          </a:p>
        </p:txBody>
      </p:sp>
    </p:spTree>
    <p:extLst>
      <p:ext uri="{BB962C8B-B14F-4D97-AF65-F5344CB8AC3E}">
        <p14:creationId xmlns:p14="http://schemas.microsoft.com/office/powerpoint/2010/main" val="274922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style.rotation</p:attrName>
                                        </p:attrNameLst>
                                      </p:cBhvr>
                                      <p:tavLst>
                                        <p:tav tm="0">
                                          <p:val>
                                            <p:fltVal val="90"/>
                                          </p:val>
                                        </p:tav>
                                        <p:tav tm="100000">
                                          <p:val>
                                            <p:fltVal val="0"/>
                                          </p:val>
                                        </p:tav>
                                      </p:tavLst>
                                    </p:anim>
                                    <p:animEffect transition="in" filter="fade">
                                      <p:cBhvr>
                                        <p:cTn id="28" dur="1000"/>
                                        <p:tgtEl>
                                          <p:spTgt spid="19"/>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 calcmode="lin" valueType="num">
                                      <p:cBhvr>
                                        <p:cTn id="39" dur="1000" fill="hold"/>
                                        <p:tgtEl>
                                          <p:spTgt spid="12"/>
                                        </p:tgtEl>
                                        <p:attrNameLst>
                                          <p:attrName>style.rotation</p:attrName>
                                        </p:attrNameLst>
                                      </p:cBhvr>
                                      <p:tavLst>
                                        <p:tav tm="0">
                                          <p:val>
                                            <p:fltVal val="90"/>
                                          </p:val>
                                        </p:tav>
                                        <p:tav tm="100000">
                                          <p:val>
                                            <p:fltVal val="0"/>
                                          </p:val>
                                        </p:tav>
                                      </p:tavLst>
                                    </p:anim>
                                    <p:animEffect transition="in" filter="fade">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6" grpId="0" animBg="1"/>
      <p:bldP spid="19"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631504" y="-27383"/>
            <a:ext cx="8856984" cy="584775"/>
          </a:xfrm>
          <a:prstGeom prst="rect">
            <a:avLst/>
          </a:prstGeom>
          <a:noFill/>
        </p:spPr>
        <p:txBody>
          <a:bodyPr wrap="square" rtlCol="0">
            <a:spAutoFit/>
          </a:bodyPr>
          <a:lstStyle/>
          <a:p>
            <a:pPr algn="ctr"/>
            <a:r>
              <a:rPr lang="en-US" sz="3200" dirty="0" err="1">
                <a:solidFill>
                  <a:srgbClr val="0000CC"/>
                </a:solidFill>
              </a:rPr>
              <a:t>Nanobeam</a:t>
            </a:r>
            <a:r>
              <a:rPr lang="en-US" sz="3200" dirty="0">
                <a:solidFill>
                  <a:srgbClr val="0000CC"/>
                </a:solidFill>
              </a:rPr>
              <a:t> collision scheme</a:t>
            </a:r>
            <a:endParaRPr lang="fr-FR" sz="3200" dirty="0">
              <a:solidFill>
                <a:srgbClr val="0000CC"/>
              </a:solidFill>
            </a:endParaRPr>
          </a:p>
        </p:txBody>
      </p:sp>
      <p:pic>
        <p:nvPicPr>
          <p:cNvPr id="5" name="Image 4"/>
          <p:cNvPicPr>
            <a:picLocks noChangeAspect="1"/>
          </p:cNvPicPr>
          <p:nvPr/>
        </p:nvPicPr>
        <p:blipFill>
          <a:blip r:embed="rId2"/>
          <a:stretch>
            <a:fillRect/>
          </a:stretch>
        </p:blipFill>
        <p:spPr>
          <a:xfrm>
            <a:off x="1703512" y="4412018"/>
            <a:ext cx="5182112" cy="2329351"/>
          </a:xfrm>
          <a:prstGeom prst="rect">
            <a:avLst/>
          </a:prstGeom>
        </p:spPr>
      </p:pic>
      <p:pic>
        <p:nvPicPr>
          <p:cNvPr id="6" name="Image 5"/>
          <p:cNvPicPr>
            <a:picLocks noChangeAspect="1"/>
          </p:cNvPicPr>
          <p:nvPr/>
        </p:nvPicPr>
        <p:blipFill>
          <a:blip r:embed="rId3"/>
          <a:stretch>
            <a:fillRect/>
          </a:stretch>
        </p:blipFill>
        <p:spPr>
          <a:xfrm>
            <a:off x="8695250" y="5606870"/>
            <a:ext cx="2002301" cy="795945"/>
          </a:xfrm>
          <a:prstGeom prst="rect">
            <a:avLst/>
          </a:prstGeom>
        </p:spPr>
      </p:pic>
      <p:pic>
        <p:nvPicPr>
          <p:cNvPr id="7" name="Image 6"/>
          <p:cNvPicPr>
            <a:picLocks noChangeAspect="1"/>
          </p:cNvPicPr>
          <p:nvPr/>
        </p:nvPicPr>
        <p:blipFill>
          <a:blip r:embed="rId4"/>
          <a:stretch>
            <a:fillRect/>
          </a:stretch>
        </p:blipFill>
        <p:spPr>
          <a:xfrm>
            <a:off x="6600057" y="4411421"/>
            <a:ext cx="3730751" cy="817780"/>
          </a:xfrm>
          <a:prstGeom prst="rect">
            <a:avLst/>
          </a:prstGeom>
        </p:spPr>
      </p:pic>
      <p:pic>
        <p:nvPicPr>
          <p:cNvPr id="9" name="Image 8"/>
          <p:cNvPicPr>
            <a:picLocks noChangeAspect="1"/>
          </p:cNvPicPr>
          <p:nvPr/>
        </p:nvPicPr>
        <p:blipFill>
          <a:blip r:embed="rId5"/>
          <a:stretch>
            <a:fillRect/>
          </a:stretch>
        </p:blipFill>
        <p:spPr>
          <a:xfrm>
            <a:off x="1775520" y="2473136"/>
            <a:ext cx="5400600" cy="1792779"/>
          </a:xfrm>
          <a:prstGeom prst="rect">
            <a:avLst/>
          </a:prstGeom>
        </p:spPr>
      </p:pic>
      <p:sp>
        <p:nvSpPr>
          <p:cNvPr id="10" name="ZoneTexte 9"/>
          <p:cNvSpPr txBox="1"/>
          <p:nvPr/>
        </p:nvSpPr>
        <p:spPr>
          <a:xfrm>
            <a:off x="2602782" y="816389"/>
            <a:ext cx="8565685" cy="523220"/>
          </a:xfrm>
          <a:prstGeom prst="rect">
            <a:avLst/>
          </a:prstGeom>
          <a:noFill/>
        </p:spPr>
        <p:txBody>
          <a:bodyPr wrap="square" rtlCol="0">
            <a:spAutoFit/>
          </a:bodyPr>
          <a:lstStyle/>
          <a:p>
            <a:pPr marL="285744" indent="-285744">
              <a:buFont typeface="Wingdings" panose="05000000000000000000" pitchFamily="2" charset="2"/>
              <a:buChar char="ü"/>
            </a:pPr>
            <a:r>
              <a:rPr lang="en-US" sz="1400" dirty="0"/>
              <a:t>Very small </a:t>
            </a:r>
            <a:r>
              <a:rPr lang="el-GR" sz="1400" dirty="0"/>
              <a:t>β</a:t>
            </a:r>
            <a:r>
              <a:rPr lang="en-US" sz="1400" baseline="-25000" dirty="0"/>
              <a:t>y</a:t>
            </a:r>
            <a:r>
              <a:rPr lang="en-US" sz="1400" dirty="0"/>
              <a:t> avoids “hour-glass” limitation (effective bunch length ≈ depth of field of the optics)</a:t>
            </a:r>
          </a:p>
          <a:p>
            <a:pPr marL="285744" indent="-285744">
              <a:buFont typeface="Wingdings" panose="05000000000000000000" pitchFamily="2" charset="2"/>
              <a:buChar char="ü"/>
            </a:pPr>
            <a:r>
              <a:rPr lang="en-US" sz="1400" dirty="0"/>
              <a:t>Collide more charge @ tiny vertical beam size with similar </a:t>
            </a:r>
            <a:r>
              <a:rPr lang="en-US" sz="1400" dirty="0">
                <a:solidFill>
                  <a:srgbClr val="C00000"/>
                </a:solidFill>
              </a:rPr>
              <a:t>beam-beam tune-shift strength </a:t>
            </a:r>
            <a:r>
              <a:rPr lang="en-US" sz="1400" dirty="0"/>
              <a:t>parameter</a:t>
            </a:r>
            <a:endParaRPr lang="fr-FR" sz="1400" dirty="0"/>
          </a:p>
        </p:txBody>
      </p:sp>
      <p:sp>
        <p:nvSpPr>
          <p:cNvPr id="11" name="ZoneTexte 10"/>
          <p:cNvSpPr txBox="1"/>
          <p:nvPr/>
        </p:nvSpPr>
        <p:spPr>
          <a:xfrm>
            <a:off x="7041696" y="5233759"/>
            <a:ext cx="1656184" cy="338554"/>
          </a:xfrm>
          <a:prstGeom prst="rect">
            <a:avLst/>
          </a:prstGeom>
          <a:noFill/>
          <a:ln>
            <a:noFill/>
          </a:ln>
        </p:spPr>
        <p:txBody>
          <a:bodyPr wrap="square" rtlCol="0">
            <a:spAutoFit/>
          </a:bodyPr>
          <a:lstStyle/>
          <a:p>
            <a:pPr algn="ctr"/>
            <a:r>
              <a:rPr lang="fr-FR" sz="1600" dirty="0">
                <a:solidFill>
                  <a:srgbClr val="0000CC"/>
                </a:solidFill>
              </a:rPr>
              <a:t>× 1/20 </a:t>
            </a:r>
            <a:r>
              <a:rPr lang="el-GR" sz="1600" dirty="0">
                <a:solidFill>
                  <a:srgbClr val="0000CC"/>
                </a:solidFill>
              </a:rPr>
              <a:t>β</a:t>
            </a:r>
            <a:r>
              <a:rPr lang="en-US" sz="1600" baseline="-25000" dirty="0">
                <a:solidFill>
                  <a:srgbClr val="0000CC"/>
                </a:solidFill>
              </a:rPr>
              <a:t>y</a:t>
            </a:r>
            <a:r>
              <a:rPr lang="fr-FR" sz="1600" baseline="30000" dirty="0">
                <a:solidFill>
                  <a:srgbClr val="0000CC"/>
                </a:solidFill>
              </a:rPr>
              <a:t> </a:t>
            </a:r>
          </a:p>
        </p:txBody>
      </p:sp>
      <p:sp>
        <p:nvSpPr>
          <p:cNvPr id="12" name="ZoneTexte 11"/>
          <p:cNvSpPr txBox="1"/>
          <p:nvPr/>
        </p:nvSpPr>
        <p:spPr>
          <a:xfrm>
            <a:off x="8400256" y="5229202"/>
            <a:ext cx="2563579" cy="338554"/>
          </a:xfrm>
          <a:prstGeom prst="rect">
            <a:avLst/>
          </a:prstGeom>
          <a:noFill/>
          <a:ln>
            <a:noFill/>
          </a:ln>
        </p:spPr>
        <p:txBody>
          <a:bodyPr wrap="square" rtlCol="0">
            <a:spAutoFit/>
          </a:bodyPr>
          <a:lstStyle/>
          <a:p>
            <a:pPr algn="ctr"/>
            <a:r>
              <a:rPr lang="fr-FR" sz="1600" dirty="0">
                <a:solidFill>
                  <a:srgbClr val="CC3300"/>
                </a:solidFill>
              </a:rPr>
              <a:t>× 2-3 </a:t>
            </a:r>
            <a:r>
              <a:rPr lang="fr-FR" sz="1600" dirty="0" err="1">
                <a:solidFill>
                  <a:srgbClr val="CC3300"/>
                </a:solidFill>
              </a:rPr>
              <a:t>beam</a:t>
            </a:r>
            <a:r>
              <a:rPr lang="fr-FR" sz="1600" dirty="0">
                <a:solidFill>
                  <a:srgbClr val="CC3300"/>
                </a:solidFill>
              </a:rPr>
              <a:t> </a:t>
            </a:r>
            <a:r>
              <a:rPr lang="fr-FR" sz="1600" dirty="0" err="1">
                <a:solidFill>
                  <a:srgbClr val="CC3300"/>
                </a:solidFill>
              </a:rPr>
              <a:t>currents</a:t>
            </a:r>
            <a:r>
              <a:rPr lang="fr-FR" sz="1600" baseline="30000" dirty="0">
                <a:solidFill>
                  <a:srgbClr val="CC3300"/>
                </a:solidFill>
              </a:rPr>
              <a:t> </a:t>
            </a:r>
          </a:p>
        </p:txBody>
      </p:sp>
      <p:sp>
        <p:nvSpPr>
          <p:cNvPr id="13" name="ZoneTexte 12"/>
          <p:cNvSpPr txBox="1"/>
          <p:nvPr/>
        </p:nvSpPr>
        <p:spPr>
          <a:xfrm>
            <a:off x="8853953" y="6372036"/>
            <a:ext cx="1656184" cy="338554"/>
          </a:xfrm>
          <a:prstGeom prst="rect">
            <a:avLst/>
          </a:prstGeom>
          <a:noFill/>
          <a:ln>
            <a:noFill/>
          </a:ln>
        </p:spPr>
        <p:txBody>
          <a:bodyPr wrap="square" rtlCol="0">
            <a:spAutoFit/>
          </a:bodyPr>
          <a:lstStyle/>
          <a:p>
            <a:pPr algn="ctr"/>
            <a:r>
              <a:rPr lang="fr-FR" sz="1600" dirty="0">
                <a:solidFill>
                  <a:srgbClr val="008000"/>
                </a:solidFill>
              </a:rPr>
              <a:t>× 1/20 </a:t>
            </a:r>
            <a:r>
              <a:rPr lang="el-GR" sz="1600" dirty="0">
                <a:solidFill>
                  <a:srgbClr val="008000"/>
                </a:solidFill>
              </a:rPr>
              <a:t>σ</a:t>
            </a:r>
            <a:r>
              <a:rPr lang="en-US" sz="1600" baseline="-25000" dirty="0">
                <a:solidFill>
                  <a:srgbClr val="008000"/>
                </a:solidFill>
              </a:rPr>
              <a:t>y</a:t>
            </a:r>
            <a:r>
              <a:rPr lang="fr-FR" sz="1600" baseline="30000" dirty="0">
                <a:solidFill>
                  <a:srgbClr val="008000"/>
                </a:solidFill>
              </a:rPr>
              <a:t> </a:t>
            </a:r>
          </a:p>
        </p:txBody>
      </p:sp>
      <p:sp>
        <p:nvSpPr>
          <p:cNvPr id="14" name="ZoneTexte 13"/>
          <p:cNvSpPr txBox="1"/>
          <p:nvPr/>
        </p:nvSpPr>
        <p:spPr>
          <a:xfrm>
            <a:off x="2415534" y="1546301"/>
            <a:ext cx="9077220" cy="738664"/>
          </a:xfrm>
          <a:prstGeom prst="rect">
            <a:avLst/>
          </a:prstGeom>
          <a:noFill/>
        </p:spPr>
        <p:txBody>
          <a:bodyPr wrap="square" rtlCol="0">
            <a:spAutoFit/>
          </a:bodyPr>
          <a:lstStyle/>
          <a:p>
            <a:r>
              <a:rPr lang="en-US" sz="1400" dirty="0"/>
              <a:t>1. Optical aberrations near IP must be cancelled to achieve / maintain tiny beam spots</a:t>
            </a:r>
          </a:p>
          <a:p>
            <a:r>
              <a:rPr lang="en-US" sz="1400" dirty="0"/>
              <a:t>2. Control beam-beam tune-shift with more complex IP beam-beam dynamics + optical aberrations</a:t>
            </a:r>
          </a:p>
          <a:p>
            <a:r>
              <a:rPr lang="en-US" sz="1400" dirty="0"/>
              <a:t>3. Continuously inject intense beams in strongly </a:t>
            </a:r>
            <a:r>
              <a:rPr lang="en-US" sz="1400" dirty="0" err="1"/>
              <a:t>demagnified</a:t>
            </a:r>
            <a:r>
              <a:rPr lang="en-US" sz="1400" dirty="0"/>
              <a:t> IP optics </a:t>
            </a:r>
            <a:r>
              <a:rPr lang="en-US" sz="1400" dirty="0">
                <a:sym typeface="Wingdings" panose="05000000000000000000" pitchFamily="2" charset="2"/>
              </a:rPr>
              <a:t>→ </a:t>
            </a:r>
            <a:r>
              <a:rPr lang="en-US" sz="1400" dirty="0">
                <a:solidFill>
                  <a:srgbClr val="C00000"/>
                </a:solidFill>
                <a:sym typeface="Wingdings" panose="05000000000000000000" pitchFamily="2" charset="2"/>
              </a:rPr>
              <a:t>injection backgrounds</a:t>
            </a:r>
            <a:r>
              <a:rPr lang="en-US" sz="1400" dirty="0">
                <a:sym typeface="Wingdings" panose="05000000000000000000" pitchFamily="2" charset="2"/>
              </a:rPr>
              <a:t>… beam tails…</a:t>
            </a:r>
            <a:endParaRPr lang="fr-FR" sz="1400" dirty="0"/>
          </a:p>
        </p:txBody>
      </p:sp>
      <p:pic>
        <p:nvPicPr>
          <p:cNvPr id="16" name="Image 15"/>
          <p:cNvPicPr>
            <a:picLocks noChangeAspect="1"/>
          </p:cNvPicPr>
          <p:nvPr/>
        </p:nvPicPr>
        <p:blipFill>
          <a:blip r:embed="rId6"/>
          <a:stretch>
            <a:fillRect/>
          </a:stretch>
        </p:blipFill>
        <p:spPr>
          <a:xfrm>
            <a:off x="8077200" y="2899253"/>
            <a:ext cx="2886635" cy="787139"/>
          </a:xfrm>
          <a:prstGeom prst="rect">
            <a:avLst/>
          </a:prstGeom>
        </p:spPr>
      </p:pic>
      <p:sp>
        <p:nvSpPr>
          <p:cNvPr id="17" name="ZoneTexte 16"/>
          <p:cNvSpPr txBox="1"/>
          <p:nvPr/>
        </p:nvSpPr>
        <p:spPr>
          <a:xfrm>
            <a:off x="448235" y="854930"/>
            <a:ext cx="1941236" cy="420564"/>
          </a:xfrm>
          <a:prstGeom prst="rect">
            <a:avLst/>
          </a:prstGeom>
          <a:noFill/>
          <a:ln>
            <a:noFill/>
          </a:ln>
        </p:spPr>
        <p:txBody>
          <a:bodyPr wrap="square" rtlCol="0">
            <a:spAutoFit/>
          </a:bodyPr>
          <a:lstStyle/>
          <a:p>
            <a:pPr algn="ctr"/>
            <a:r>
              <a:rPr lang="fr-FR" sz="2133" dirty="0" err="1">
                <a:solidFill>
                  <a:srgbClr val="008000"/>
                </a:solidFill>
              </a:rPr>
              <a:t>Opportunities</a:t>
            </a:r>
            <a:endParaRPr lang="fr-FR" sz="1600" baseline="30000" dirty="0">
              <a:solidFill>
                <a:srgbClr val="008000"/>
              </a:solidFill>
            </a:endParaRPr>
          </a:p>
        </p:txBody>
      </p:sp>
      <p:sp>
        <p:nvSpPr>
          <p:cNvPr id="18" name="ZoneTexte 17"/>
          <p:cNvSpPr txBox="1"/>
          <p:nvPr/>
        </p:nvSpPr>
        <p:spPr>
          <a:xfrm>
            <a:off x="591670" y="1674632"/>
            <a:ext cx="1645903" cy="420564"/>
          </a:xfrm>
          <a:prstGeom prst="rect">
            <a:avLst/>
          </a:prstGeom>
          <a:noFill/>
          <a:ln>
            <a:noFill/>
          </a:ln>
        </p:spPr>
        <p:txBody>
          <a:bodyPr wrap="square" rtlCol="0">
            <a:spAutoFit/>
          </a:bodyPr>
          <a:lstStyle/>
          <a:p>
            <a:pPr algn="ctr"/>
            <a:r>
              <a:rPr lang="fr-FR" sz="2133" dirty="0">
                <a:solidFill>
                  <a:srgbClr val="FF6600"/>
                </a:solidFill>
              </a:rPr>
              <a:t>Challenges</a:t>
            </a:r>
            <a:r>
              <a:rPr lang="fr-FR" sz="1600" baseline="30000" dirty="0">
                <a:solidFill>
                  <a:srgbClr val="FF6600"/>
                </a:solidFill>
              </a:rPr>
              <a:t> </a:t>
            </a:r>
          </a:p>
        </p:txBody>
      </p:sp>
    </p:spTree>
    <p:extLst>
      <p:ext uri="{BB962C8B-B14F-4D97-AF65-F5344CB8AC3E}">
        <p14:creationId xmlns:p14="http://schemas.microsoft.com/office/powerpoint/2010/main" val="2631159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タイトル 1"/>
          <p:cNvSpPr>
            <a:spLocks noGrp="1"/>
          </p:cNvSpPr>
          <p:nvPr>
            <p:ph type="title"/>
          </p:nvPr>
        </p:nvSpPr>
        <p:spPr>
          <a:xfrm>
            <a:off x="71120" y="82378"/>
            <a:ext cx="11897360" cy="970359"/>
          </a:xfrm>
        </p:spPr>
        <p:txBody>
          <a:bodyPr>
            <a:noAutofit/>
          </a:bodyPr>
          <a:lstStyle/>
          <a:p>
            <a:r>
              <a:rPr lang="en-US" altLang="ja-JP" sz="3200" dirty="0">
                <a:latin typeface="Calibri" pitchFamily="34" charset="0"/>
                <a:ea typeface="Marker Felt"/>
                <a:cs typeface="Marker Felt"/>
                <a:sym typeface="Wingdings" panose="05000000000000000000" pitchFamily="2" charset="2"/>
              </a:rPr>
              <a:t>Fast &amp; slow beam position variations at IP require</a:t>
            </a:r>
            <a:r>
              <a:rPr lang="en-US" altLang="ja-JP" sz="3200" dirty="0">
                <a:latin typeface="Calibri" pitchFamily="34" charset="0"/>
                <a:ea typeface="Marker Felt"/>
                <a:cs typeface="Marker Felt"/>
              </a:rPr>
              <a:t> </a:t>
            </a:r>
            <a:r>
              <a:rPr lang="en-US" altLang="ja-JP" sz="3200" dirty="0">
                <a:latin typeface="Calibri" pitchFamily="34" charset="0"/>
                <a:ea typeface="Marker Felt"/>
                <a:cs typeface="Marker Felt"/>
                <a:sym typeface="Wingdings" panose="05000000000000000000" pitchFamily="2" charset="2"/>
              </a:rPr>
              <a:t>f</a:t>
            </a:r>
            <a:r>
              <a:rPr lang="en-US" altLang="ja-JP" sz="3200" dirty="0">
                <a:latin typeface="Calibri" pitchFamily="34" charset="0"/>
                <a:ea typeface="Marker Felt"/>
                <a:cs typeface="Marker Felt"/>
              </a:rPr>
              <a:t>eedback corrections</a:t>
            </a:r>
            <a:endParaRPr lang="ja-JP" altLang="en-US" sz="3200" dirty="0">
              <a:latin typeface="Calibri" pitchFamily="34" charset="0"/>
              <a:ea typeface="Marker Felt"/>
              <a:cs typeface="Marker Felt"/>
            </a:endParaRPr>
          </a:p>
        </p:txBody>
      </p:sp>
      <p:sp>
        <p:nvSpPr>
          <p:cNvPr id="72708" name="コンテンツ プレースホルダー 2"/>
          <p:cNvSpPr>
            <a:spLocks noGrp="1"/>
          </p:cNvSpPr>
          <p:nvPr>
            <p:ph idx="1"/>
          </p:nvPr>
        </p:nvSpPr>
        <p:spPr>
          <a:xfrm>
            <a:off x="1952625" y="1124746"/>
            <a:ext cx="8499009" cy="3028399"/>
          </a:xfrm>
        </p:spPr>
        <p:txBody>
          <a:bodyPr>
            <a:normAutofit fontScale="92500" lnSpcReduction="20000"/>
          </a:bodyPr>
          <a:lstStyle/>
          <a:p>
            <a:r>
              <a:rPr lang="en-US" altLang="ja-JP" sz="2200" dirty="0">
                <a:solidFill>
                  <a:srgbClr val="0000CC"/>
                </a:solidFill>
                <a:latin typeface="Calibri" pitchFamily="34" charset="0"/>
              </a:rPr>
              <a:t>Beam-beam deflection</a:t>
            </a:r>
            <a:r>
              <a:rPr lang="en-US" altLang="ja-JP" sz="2200" dirty="0">
                <a:latin typeface="Calibri" pitchFamily="34" charset="0"/>
              </a:rPr>
              <a:t> for fast vertical motion</a:t>
            </a:r>
          </a:p>
          <a:p>
            <a:endParaRPr lang="en-US" altLang="ja-JP" sz="2600" dirty="0">
              <a:latin typeface="Calibri" pitchFamily="34" charset="0"/>
            </a:endParaRPr>
          </a:p>
          <a:p>
            <a:endParaRPr lang="en-US" altLang="ja-JP" sz="2600" dirty="0">
              <a:latin typeface="Calibri" pitchFamily="34" charset="0"/>
            </a:endParaRPr>
          </a:p>
          <a:p>
            <a:endParaRPr lang="en-US" altLang="ja-JP" sz="2600" dirty="0">
              <a:latin typeface="Calibri" pitchFamily="34" charset="0"/>
            </a:endParaRPr>
          </a:p>
          <a:p>
            <a:endParaRPr lang="en-US" altLang="ja-JP" sz="2200" dirty="0">
              <a:solidFill>
                <a:srgbClr val="FF0000"/>
              </a:solidFill>
              <a:latin typeface="Calibri" pitchFamily="34" charset="0"/>
            </a:endParaRPr>
          </a:p>
          <a:p>
            <a:endParaRPr lang="en-US" altLang="ja-JP" sz="2200" dirty="0">
              <a:solidFill>
                <a:srgbClr val="FF0000"/>
              </a:solidFill>
              <a:latin typeface="Calibri" pitchFamily="34" charset="0"/>
            </a:endParaRPr>
          </a:p>
          <a:p>
            <a:endParaRPr lang="en-US" altLang="ja-JP" sz="2200" dirty="0">
              <a:solidFill>
                <a:srgbClr val="FF0000"/>
              </a:solidFill>
              <a:latin typeface="Calibri" pitchFamily="34" charset="0"/>
            </a:endParaRPr>
          </a:p>
          <a:p>
            <a:r>
              <a:rPr lang="en-US" altLang="ja-JP" sz="2200" dirty="0">
                <a:solidFill>
                  <a:srgbClr val="FF0000"/>
                </a:solidFill>
                <a:latin typeface="Calibri" pitchFamily="34" charset="0"/>
              </a:rPr>
              <a:t>Luminosity feedback </a:t>
            </a:r>
            <a:r>
              <a:rPr lang="en-US" altLang="ja-JP" sz="2200" dirty="0">
                <a:latin typeface="Calibri" pitchFamily="34" charset="0"/>
              </a:rPr>
              <a:t>by “dithering” for slower horizontal motion</a:t>
            </a:r>
            <a:endParaRPr lang="en-US" altLang="ja-JP" dirty="0">
              <a:latin typeface="Calibri" pitchFamily="34" charset="0"/>
            </a:endParaRPr>
          </a:p>
          <a:p>
            <a:endParaRPr lang="en-US" altLang="ja-JP" dirty="0">
              <a:latin typeface="Calibri" pitchFamily="34" charset="0"/>
            </a:endParaRPr>
          </a:p>
          <a:p>
            <a:endParaRPr lang="en-US" altLang="ja-JP" dirty="0">
              <a:latin typeface="Calibri" pitchFamily="34" charset="0"/>
            </a:endParaRPr>
          </a:p>
          <a:p>
            <a:endParaRPr lang="en-US" altLang="ja-JP" sz="2600" dirty="0">
              <a:solidFill>
                <a:srgbClr val="006600"/>
              </a:solidFill>
              <a:latin typeface="Calibri" pitchFamily="34" charset="0"/>
            </a:endParaRPr>
          </a:p>
          <a:p>
            <a:pPr marL="0" indent="0">
              <a:buNone/>
            </a:pPr>
            <a:endParaRPr lang="en-US" altLang="ja-JP" sz="2600" dirty="0">
              <a:solidFill>
                <a:srgbClr val="006600"/>
              </a:solidFill>
              <a:latin typeface="Calibri" pitchFamily="34" charset="0"/>
            </a:endParaRPr>
          </a:p>
        </p:txBody>
      </p:sp>
      <p:grpSp>
        <p:nvGrpSpPr>
          <p:cNvPr id="72709" name="図形グループ 14"/>
          <p:cNvGrpSpPr>
            <a:grpSpLocks/>
          </p:cNvGrpSpPr>
          <p:nvPr/>
        </p:nvGrpSpPr>
        <p:grpSpPr bwMode="auto">
          <a:xfrm>
            <a:off x="2366963" y="1630935"/>
            <a:ext cx="7113413" cy="1870056"/>
            <a:chOff x="960039" y="2218318"/>
            <a:chExt cx="7112695" cy="1869954"/>
          </a:xfrm>
        </p:grpSpPr>
        <p:cxnSp>
          <p:nvCxnSpPr>
            <p:cNvPr id="5" name="直線コネクタ 4"/>
            <p:cNvCxnSpPr/>
            <p:nvPr/>
          </p:nvCxnSpPr>
          <p:spPr>
            <a:xfrm flipV="1">
              <a:off x="3407717" y="2399283"/>
              <a:ext cx="2287356" cy="776245"/>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flipH="1" flipV="1">
              <a:off x="1142583" y="2402458"/>
              <a:ext cx="2287357" cy="776245"/>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7" name="直線コネクタ 6"/>
            <p:cNvCxnSpPr/>
            <p:nvPr/>
          </p:nvCxnSpPr>
          <p:spPr>
            <a:xfrm>
              <a:off x="3420416" y="2945354"/>
              <a:ext cx="2287356" cy="774658"/>
            </a:xfrm>
            <a:prstGeom prst="line">
              <a:avLst/>
            </a:prstGeom>
            <a:ln>
              <a:tailEnd type="triangle" w="lg" len="lg"/>
            </a:ln>
          </p:spPr>
          <p:style>
            <a:lnRef idx="2">
              <a:schemeClr val="accent1"/>
            </a:lnRef>
            <a:fillRef idx="0">
              <a:schemeClr val="accent1"/>
            </a:fillRef>
            <a:effectRef idx="1">
              <a:schemeClr val="accent1"/>
            </a:effectRef>
            <a:fontRef idx="minor">
              <a:schemeClr val="tx1"/>
            </a:fontRef>
          </p:style>
        </p:cxnSp>
        <p:cxnSp>
          <p:nvCxnSpPr>
            <p:cNvPr id="8" name="直線コネクタ 7"/>
            <p:cNvCxnSpPr/>
            <p:nvPr/>
          </p:nvCxnSpPr>
          <p:spPr>
            <a:xfrm flipV="1">
              <a:off x="1129884" y="2939004"/>
              <a:ext cx="2287357" cy="774658"/>
            </a:xfrm>
            <a:prstGeom prst="line">
              <a:avLst/>
            </a:prstGeom>
          </p:spPr>
          <p:style>
            <a:lnRef idx="2">
              <a:schemeClr val="accent1"/>
            </a:lnRef>
            <a:fillRef idx="0">
              <a:schemeClr val="accent1"/>
            </a:fillRef>
            <a:effectRef idx="1">
              <a:schemeClr val="accent1"/>
            </a:effectRef>
            <a:fontRef idx="minor">
              <a:schemeClr val="tx1"/>
            </a:fontRef>
          </p:style>
        </p:cxnSp>
        <p:sp>
          <p:nvSpPr>
            <p:cNvPr id="72728" name="テキスト ボックス 8"/>
            <p:cNvSpPr txBox="1">
              <a:spLocks noChangeArrowheads="1"/>
            </p:cNvSpPr>
            <p:nvPr/>
          </p:nvSpPr>
          <p:spPr bwMode="auto">
            <a:xfrm>
              <a:off x="2250546" y="2302319"/>
              <a:ext cx="2820971"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err="1">
                  <a:latin typeface="Symbol" pitchFamily="18" charset="2"/>
                </a:rPr>
                <a:t>D</a:t>
              </a:r>
              <a:r>
                <a:rPr lang="en-US" altLang="ja-JP" sz="1800" dirty="0" err="1">
                  <a:latin typeface="Calibri" pitchFamily="34" charset="0"/>
                </a:rPr>
                <a:t>y</a:t>
              </a:r>
              <a:r>
                <a:rPr lang="en-US" altLang="ja-JP" sz="1800" dirty="0">
                  <a:latin typeface="Calibri" pitchFamily="34" charset="0"/>
                </a:rPr>
                <a:t> at IP= </a:t>
              </a:r>
              <a:r>
                <a:rPr lang="en-US" altLang="ja-JP" sz="1800" dirty="0">
                  <a:latin typeface="Calibri" pitchFamily="34" charset="0"/>
                  <a:sym typeface="Symbol"/>
                </a:rPr>
                <a:t> </a:t>
              </a:r>
              <a:r>
                <a:rPr lang="en-US" altLang="ja-JP" sz="1800" dirty="0">
                  <a:latin typeface="Calibri" pitchFamily="34" charset="0"/>
                </a:rPr>
                <a:t>5nm </a:t>
              </a:r>
              <a:r>
                <a:rPr lang="en-US" altLang="ja-JP" sz="1800" dirty="0">
                  <a:latin typeface="Calibri" pitchFamily="34" charset="0"/>
                  <a:sym typeface="Symbol"/>
                </a:rPr>
                <a:t> </a:t>
              </a:r>
              <a:r>
                <a:rPr lang="en-US" altLang="ja-JP" sz="1800" dirty="0">
                  <a:latin typeface="Calibri" pitchFamily="34" charset="0"/>
                </a:rPr>
                <a:t>1/10</a:t>
              </a:r>
              <a:r>
                <a:rPr lang="en-US" altLang="ja-JP" sz="1800" dirty="0">
                  <a:latin typeface="Symbol" pitchFamily="18" charset="2"/>
                </a:rPr>
                <a:t>s</a:t>
              </a:r>
              <a:r>
                <a:rPr lang="en-US" altLang="ja-JP" sz="1800" baseline="-25000" dirty="0">
                  <a:latin typeface="Calibri" pitchFamily="34" charset="0"/>
                </a:rPr>
                <a:t>y</a:t>
              </a:r>
              <a:r>
                <a:rPr lang="en-US" altLang="ja-JP" sz="1800" baseline="30000" dirty="0">
                  <a:latin typeface="Calibri" pitchFamily="34" charset="0"/>
                </a:rPr>
                <a:t>*</a:t>
              </a:r>
              <a:endParaRPr lang="ja-JP" altLang="en-US" sz="1800" baseline="30000" dirty="0">
                <a:latin typeface="Calibri" pitchFamily="34" charset="0"/>
              </a:endParaRPr>
            </a:p>
          </p:txBody>
        </p:sp>
        <p:sp>
          <p:nvSpPr>
            <p:cNvPr id="72729" name="テキスト ボックス 9"/>
            <p:cNvSpPr txBox="1">
              <a:spLocks noChangeArrowheads="1"/>
            </p:cNvSpPr>
            <p:nvPr/>
          </p:nvSpPr>
          <p:spPr bwMode="auto">
            <a:xfrm>
              <a:off x="5708361" y="2218318"/>
              <a:ext cx="625429"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BPM</a:t>
              </a:r>
              <a:endParaRPr lang="ja-JP" altLang="en-US" sz="1800">
                <a:latin typeface="Calibri" pitchFamily="34" charset="0"/>
              </a:endParaRPr>
            </a:p>
          </p:txBody>
        </p:sp>
        <p:sp>
          <p:nvSpPr>
            <p:cNvPr id="72730" name="テキスト ボックス 10"/>
            <p:cNvSpPr txBox="1">
              <a:spLocks noChangeArrowheads="1"/>
            </p:cNvSpPr>
            <p:nvPr/>
          </p:nvSpPr>
          <p:spPr bwMode="auto">
            <a:xfrm>
              <a:off x="3226181" y="3180676"/>
              <a:ext cx="360960"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IP</a:t>
              </a:r>
              <a:endParaRPr lang="ja-JP" altLang="en-US" sz="1800">
                <a:latin typeface="Calibri" pitchFamily="34" charset="0"/>
              </a:endParaRPr>
            </a:p>
          </p:txBody>
        </p:sp>
        <p:sp>
          <p:nvSpPr>
            <p:cNvPr id="72731" name="テキスト ボックス 11"/>
            <p:cNvSpPr txBox="1">
              <a:spLocks noChangeArrowheads="1"/>
            </p:cNvSpPr>
            <p:nvPr/>
          </p:nvSpPr>
          <p:spPr bwMode="auto">
            <a:xfrm>
              <a:off x="960039" y="3718960"/>
              <a:ext cx="625429"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a:latin typeface="Calibri" pitchFamily="34" charset="0"/>
                </a:rPr>
                <a:t>BPM</a:t>
              </a:r>
              <a:endParaRPr lang="ja-JP" altLang="en-US" sz="1800">
                <a:latin typeface="Calibri" pitchFamily="34" charset="0"/>
              </a:endParaRPr>
            </a:p>
          </p:txBody>
        </p:sp>
        <p:sp>
          <p:nvSpPr>
            <p:cNvPr id="72732" name="テキスト ボックス 12"/>
            <p:cNvSpPr txBox="1">
              <a:spLocks noChangeArrowheads="1"/>
            </p:cNvSpPr>
            <p:nvPr/>
          </p:nvSpPr>
          <p:spPr bwMode="auto">
            <a:xfrm>
              <a:off x="5953970" y="2710922"/>
              <a:ext cx="2118764" cy="3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err="1">
                  <a:latin typeface="Symbol" pitchFamily="18" charset="2"/>
                </a:rPr>
                <a:t>D</a:t>
              </a:r>
              <a:r>
                <a:rPr lang="en-US" altLang="ja-JP" sz="1800" dirty="0" err="1">
                  <a:latin typeface="Calibri" pitchFamily="34" charset="0"/>
                </a:rPr>
                <a:t>y</a:t>
              </a:r>
              <a:r>
                <a:rPr lang="en-US" altLang="ja-JP" sz="1800" dirty="0">
                  <a:latin typeface="Calibri" pitchFamily="34" charset="0"/>
                </a:rPr>
                <a:t> at BPM= </a:t>
              </a:r>
              <a:r>
                <a:rPr lang="en-US" altLang="ja-JP" sz="1800" dirty="0">
                  <a:latin typeface="Calibri" pitchFamily="34" charset="0"/>
                  <a:sym typeface="Symbol"/>
                </a:rPr>
                <a:t> </a:t>
              </a:r>
              <a:r>
                <a:rPr lang="en-US" altLang="ja-JP" sz="1800" dirty="0">
                  <a:latin typeface="Calibri" pitchFamily="34" charset="0"/>
                </a:rPr>
                <a:t>1.3</a:t>
              </a:r>
              <a:r>
                <a:rPr lang="en-US" altLang="ja-JP" sz="1800" dirty="0">
                  <a:latin typeface="Symbol" pitchFamily="18" charset="2"/>
                </a:rPr>
                <a:t>m</a:t>
              </a:r>
              <a:r>
                <a:rPr lang="en-US" altLang="ja-JP" sz="1800" dirty="0">
                  <a:latin typeface="Calibri" pitchFamily="34" charset="0"/>
                </a:rPr>
                <a:t>m</a:t>
              </a:r>
              <a:endParaRPr lang="ja-JP" altLang="en-US" sz="1800" dirty="0">
                <a:latin typeface="Calibri" pitchFamily="34" charset="0"/>
              </a:endParaRPr>
            </a:p>
          </p:txBody>
        </p:sp>
      </p:grpSp>
      <p:pic>
        <p:nvPicPr>
          <p:cNvPr id="72710" name="図 1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76" y="4644233"/>
            <a:ext cx="17573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直線矢印コネクタ 20"/>
          <p:cNvCxnSpPr/>
          <p:nvPr/>
        </p:nvCxnSpPr>
        <p:spPr>
          <a:xfrm>
            <a:off x="2765425" y="5589240"/>
            <a:ext cx="216693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直線矢印コネクタ 22"/>
          <p:cNvCxnSpPr/>
          <p:nvPr/>
        </p:nvCxnSpPr>
        <p:spPr>
          <a:xfrm flipV="1">
            <a:off x="2765425" y="4331941"/>
            <a:ext cx="0" cy="1257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2713" name="テキスト ボックス 23"/>
          <p:cNvSpPr txBox="1">
            <a:spLocks noChangeArrowheads="1"/>
          </p:cNvSpPr>
          <p:nvPr/>
        </p:nvSpPr>
        <p:spPr bwMode="auto">
          <a:xfrm>
            <a:off x="4984751" y="52292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a:latin typeface="Calibri" pitchFamily="34" charset="0"/>
              </a:rPr>
              <a:t>x</a:t>
            </a:r>
            <a:endParaRPr lang="ja-JP" altLang="en-US" sz="1800" dirty="0">
              <a:latin typeface="Calibri" pitchFamily="34" charset="0"/>
            </a:endParaRPr>
          </a:p>
        </p:txBody>
      </p:sp>
      <p:sp>
        <p:nvSpPr>
          <p:cNvPr id="72714" name="テキスト ボックス 25"/>
          <p:cNvSpPr txBox="1">
            <a:spLocks noChangeArrowheads="1"/>
          </p:cNvSpPr>
          <p:nvPr/>
        </p:nvSpPr>
        <p:spPr bwMode="auto">
          <a:xfrm rot="-5400000">
            <a:off x="1910108" y="4727728"/>
            <a:ext cx="1208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ＭＳ Ｐゴシック" pitchFamily="34" charset="-128"/>
              </a:defRPr>
            </a:lvl1pPr>
            <a:lvl2pPr marL="742950" indent="-285750">
              <a:spcBef>
                <a:spcPct val="20000"/>
              </a:spcBef>
              <a:buChar char="–"/>
              <a:defRPr kumimoji="1" sz="2800">
                <a:solidFill>
                  <a:schemeClr val="tx1"/>
                </a:solidFill>
                <a:latin typeface="Times New Roman" pitchFamily="18" charset="0"/>
                <a:ea typeface="ＭＳ Ｐゴシック" pitchFamily="34" charset="-128"/>
              </a:defRPr>
            </a:lvl2pPr>
            <a:lvl3pPr marL="1143000" indent="-228600">
              <a:spcBef>
                <a:spcPct val="20000"/>
              </a:spcBef>
              <a:buChar char="•"/>
              <a:defRPr kumimoji="1" sz="2400">
                <a:solidFill>
                  <a:schemeClr val="tx1"/>
                </a:solidFill>
                <a:latin typeface="Times New Roman" pitchFamily="18" charset="0"/>
                <a:ea typeface="ＭＳ Ｐゴシック" pitchFamily="34" charset="-128"/>
              </a:defRPr>
            </a:lvl3pPr>
            <a:lvl4pPr marL="1600200" indent="-228600">
              <a:spcBef>
                <a:spcPct val="20000"/>
              </a:spcBef>
              <a:buChar char="–"/>
              <a:defRPr kumimoji="1" sz="2000">
                <a:solidFill>
                  <a:schemeClr val="tx1"/>
                </a:solidFill>
                <a:latin typeface="Times New Roman" pitchFamily="18" charset="0"/>
                <a:ea typeface="ＭＳ Ｐゴシック" pitchFamily="34" charset="-128"/>
              </a:defRPr>
            </a:lvl4pPr>
            <a:lvl5pPr marL="2057400" indent="-228600">
              <a:spcBef>
                <a:spcPct val="20000"/>
              </a:spcBef>
              <a:buChar char="»"/>
              <a:defRPr kumimoji="1" sz="2000">
                <a:solidFill>
                  <a:schemeClr val="tx1"/>
                </a:solidFill>
                <a:latin typeface="Times New Roman" pitchFamily="18" charset="0"/>
                <a:ea typeface="ＭＳ Ｐゴシック" pitchFamily="34" charset="-128"/>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ＭＳ Ｐゴシック" pitchFamily="34" charset="-128"/>
              </a:defRPr>
            </a:lvl9pPr>
          </a:lstStyle>
          <a:p>
            <a:pPr eaLnBrk="1" hangingPunct="1">
              <a:spcBef>
                <a:spcPct val="0"/>
              </a:spcBef>
              <a:buFontTx/>
              <a:buNone/>
            </a:pPr>
            <a:r>
              <a:rPr lang="en-US" altLang="ja-JP" sz="1800" dirty="0">
                <a:latin typeface="Calibri" pitchFamily="34" charset="0"/>
              </a:rPr>
              <a:t>Luminosity</a:t>
            </a:r>
            <a:endParaRPr lang="ja-JP" altLang="en-US" sz="1800" dirty="0">
              <a:latin typeface="Calibri" pitchFamily="34" charset="0"/>
            </a:endParaRPr>
          </a:p>
        </p:txBody>
      </p:sp>
      <p:sp>
        <p:nvSpPr>
          <p:cNvPr id="3" name="Rectangle 2"/>
          <p:cNvSpPr/>
          <p:nvPr/>
        </p:nvSpPr>
        <p:spPr>
          <a:xfrm>
            <a:off x="7320136" y="2433081"/>
            <a:ext cx="3377784" cy="707886"/>
          </a:xfrm>
          <a:prstGeom prst="rect">
            <a:avLst/>
          </a:prstGeom>
        </p:spPr>
        <p:txBody>
          <a:bodyPr wrap="none">
            <a:spAutoFit/>
          </a:bodyPr>
          <a:lstStyle/>
          <a:p>
            <a:r>
              <a:rPr lang="en-US" altLang="ja-JP" sz="2000" dirty="0">
                <a:solidFill>
                  <a:srgbClr val="0000CC"/>
                </a:solidFill>
                <a:latin typeface="Calibri" pitchFamily="34" charset="0"/>
              </a:rPr>
              <a:t>Vertical vibration   </a:t>
            </a:r>
            <a:r>
              <a:rPr lang="en-US" altLang="ja-JP" sz="2000" dirty="0">
                <a:solidFill>
                  <a:srgbClr val="0000CC"/>
                </a:solidFill>
                <a:latin typeface="Calibri" pitchFamily="34" charset="0"/>
                <a:sym typeface="Symbol"/>
              </a:rPr>
              <a:t> </a:t>
            </a:r>
            <a:r>
              <a:rPr lang="en-US" altLang="ja-JP" sz="2000" dirty="0">
                <a:solidFill>
                  <a:srgbClr val="0000CC"/>
                </a:solidFill>
                <a:latin typeface="Calibri" pitchFamily="34" charset="0"/>
              </a:rPr>
              <a:t>25-100 Hz</a:t>
            </a:r>
          </a:p>
          <a:p>
            <a:r>
              <a:rPr lang="en-US" altLang="ja-JP" sz="2000" dirty="0">
                <a:solidFill>
                  <a:srgbClr val="0000CC"/>
                </a:solidFill>
                <a:latin typeface="Calibri" pitchFamily="34" charset="0"/>
              </a:rPr>
              <a:t>Sampling (BPMs)   </a:t>
            </a:r>
            <a:r>
              <a:rPr lang="en-US" altLang="ja-JP" sz="2000" dirty="0">
                <a:solidFill>
                  <a:srgbClr val="0000CC"/>
                </a:solidFill>
                <a:latin typeface="Calibri" pitchFamily="34" charset="0"/>
                <a:sym typeface="Symbol"/>
              </a:rPr>
              <a:t> </a:t>
            </a:r>
            <a:r>
              <a:rPr lang="en-US" altLang="ja-JP" sz="2000" dirty="0">
                <a:solidFill>
                  <a:srgbClr val="0000CC"/>
                </a:solidFill>
                <a:latin typeface="Calibri" pitchFamily="34" charset="0"/>
              </a:rPr>
              <a:t>32 kHz</a:t>
            </a:r>
            <a:endParaRPr lang="ja-JP" altLang="en-US" sz="2000" dirty="0">
              <a:solidFill>
                <a:srgbClr val="0000CC"/>
              </a:solidFill>
              <a:latin typeface="Calibri" pitchFamily="34" charset="0"/>
            </a:endParaRPr>
          </a:p>
        </p:txBody>
      </p:sp>
      <p:sp>
        <p:nvSpPr>
          <p:cNvPr id="24" name="Rectangle 23"/>
          <p:cNvSpPr/>
          <p:nvPr/>
        </p:nvSpPr>
        <p:spPr>
          <a:xfrm>
            <a:off x="6240017" y="4077073"/>
            <a:ext cx="3661965" cy="1554272"/>
          </a:xfrm>
          <a:prstGeom prst="rect">
            <a:avLst/>
          </a:prstGeom>
        </p:spPr>
        <p:txBody>
          <a:bodyPr wrap="none">
            <a:spAutoFit/>
          </a:bodyPr>
          <a:lstStyle/>
          <a:p>
            <a:r>
              <a:rPr lang="en-US" altLang="ja-JP" sz="2000" dirty="0">
                <a:solidFill>
                  <a:srgbClr val="FF0000"/>
                </a:solidFill>
                <a:latin typeface="Calibri" pitchFamily="34" charset="0"/>
              </a:rPr>
              <a:t>Horizontal motion          </a:t>
            </a:r>
            <a:r>
              <a:rPr lang="en-US" altLang="ja-JP" sz="2000" dirty="0">
                <a:solidFill>
                  <a:srgbClr val="FF0000"/>
                </a:solidFill>
                <a:latin typeface="Calibri" pitchFamily="34" charset="0"/>
                <a:sym typeface="Symbol"/>
              </a:rPr>
              <a:t>  few</a:t>
            </a:r>
            <a:r>
              <a:rPr lang="en-US" altLang="ja-JP" sz="2000" dirty="0">
                <a:solidFill>
                  <a:srgbClr val="FF0000"/>
                </a:solidFill>
                <a:latin typeface="Calibri" pitchFamily="34" charset="0"/>
              </a:rPr>
              <a:t> Hz </a:t>
            </a:r>
          </a:p>
          <a:p>
            <a:r>
              <a:rPr lang="en-US" altLang="ja-JP" sz="2000" dirty="0">
                <a:solidFill>
                  <a:srgbClr val="0070C0"/>
                </a:solidFill>
                <a:latin typeface="Calibri" pitchFamily="34" charset="0"/>
              </a:rPr>
              <a:t>Modulation freq. </a:t>
            </a:r>
            <a:r>
              <a:rPr lang="en-US" altLang="ja-JP" sz="2000" dirty="0">
                <a:solidFill>
                  <a:srgbClr val="0070C0"/>
                </a:solidFill>
                <a:latin typeface="Calibri" pitchFamily="34" charset="0"/>
                <a:sym typeface="Symbol"/>
              </a:rPr>
              <a:t>f</a:t>
            </a:r>
            <a:r>
              <a:rPr lang="en-US" altLang="ja-JP" sz="2000" baseline="-25000" dirty="0">
                <a:solidFill>
                  <a:srgbClr val="0070C0"/>
                </a:solidFill>
                <a:latin typeface="Calibri" pitchFamily="34" charset="0"/>
                <a:sym typeface="Symbol"/>
              </a:rPr>
              <a:t>0</a:t>
            </a:r>
            <a:r>
              <a:rPr lang="en-US" altLang="ja-JP" sz="2000" dirty="0">
                <a:solidFill>
                  <a:srgbClr val="0070C0"/>
                </a:solidFill>
                <a:latin typeface="Calibri" pitchFamily="34" charset="0"/>
              </a:rPr>
              <a:t>         </a:t>
            </a:r>
            <a:r>
              <a:rPr lang="en-US" altLang="ja-JP" sz="2000" dirty="0">
                <a:solidFill>
                  <a:srgbClr val="0070C0"/>
                </a:solidFill>
                <a:latin typeface="Calibri" pitchFamily="34" charset="0"/>
                <a:sym typeface="Symbol"/>
              </a:rPr>
              <a:t>  79 Hz</a:t>
            </a:r>
          </a:p>
          <a:p>
            <a:r>
              <a:rPr lang="en-US" altLang="ja-JP" sz="2000" dirty="0">
                <a:solidFill>
                  <a:srgbClr val="FF0000"/>
                </a:solidFill>
                <a:latin typeface="Calibri" pitchFamily="34" charset="0"/>
              </a:rPr>
              <a:t>Sampling (</a:t>
            </a:r>
            <a:r>
              <a:rPr lang="en-US" altLang="ja-JP" sz="2000" dirty="0" err="1">
                <a:solidFill>
                  <a:srgbClr val="FF0000"/>
                </a:solidFill>
                <a:latin typeface="Calibri" pitchFamily="34" charset="0"/>
              </a:rPr>
              <a:t>lumi</a:t>
            </a:r>
            <a:r>
              <a:rPr lang="en-US" altLang="ja-JP" sz="2000" dirty="0">
                <a:solidFill>
                  <a:srgbClr val="FF0000"/>
                </a:solidFill>
                <a:latin typeface="Calibri" pitchFamily="34" charset="0"/>
              </a:rPr>
              <a:t>. meas.)   </a:t>
            </a:r>
            <a:r>
              <a:rPr lang="en-US" altLang="ja-JP" sz="2000" dirty="0">
                <a:solidFill>
                  <a:srgbClr val="FF0000"/>
                </a:solidFill>
                <a:latin typeface="Calibri" pitchFamily="34" charset="0"/>
                <a:sym typeface="Symbol"/>
              </a:rPr>
              <a:t>  1</a:t>
            </a:r>
            <a:r>
              <a:rPr lang="en-US" altLang="ja-JP" sz="2000" dirty="0">
                <a:solidFill>
                  <a:srgbClr val="FF0000"/>
                </a:solidFill>
                <a:latin typeface="Calibri" pitchFamily="34" charset="0"/>
              </a:rPr>
              <a:t> kHz</a:t>
            </a:r>
          </a:p>
          <a:p>
            <a:endParaRPr lang="en-US" altLang="ja-JP" sz="300" dirty="0">
              <a:solidFill>
                <a:srgbClr val="FF0000"/>
              </a:solidFill>
              <a:latin typeface="Calibri" pitchFamily="34" charset="0"/>
            </a:endParaRPr>
          </a:p>
          <a:p>
            <a:r>
              <a:rPr lang="en-US" altLang="ja-JP" sz="200" dirty="0">
                <a:solidFill>
                  <a:srgbClr val="FF0000"/>
                </a:solidFill>
                <a:latin typeface="Calibri" pitchFamily="34" charset="0"/>
                <a:sym typeface="Wingdings" panose="05000000000000000000" pitchFamily="2" charset="2"/>
              </a:rPr>
              <a:t>  </a:t>
            </a:r>
            <a:r>
              <a:rPr lang="en-US" altLang="ja-JP" sz="1600" dirty="0">
                <a:latin typeface="Calibri" pitchFamily="34" charset="0"/>
                <a:sym typeface="Wingdings" panose="05000000000000000000" pitchFamily="2" charset="2"/>
              </a:rPr>
              <a:t>-  m</a:t>
            </a:r>
            <a:r>
              <a:rPr lang="en-US" altLang="ja-JP" sz="1600" dirty="0">
                <a:latin typeface="Calibri" pitchFamily="34" charset="0"/>
              </a:rPr>
              <a:t>inimize f</a:t>
            </a:r>
            <a:r>
              <a:rPr lang="en-US" altLang="ja-JP" sz="1600" baseline="-25000" dirty="0">
                <a:latin typeface="Calibri" pitchFamily="34" charset="0"/>
              </a:rPr>
              <a:t>0</a:t>
            </a:r>
            <a:r>
              <a:rPr lang="en-US" altLang="ja-JP" sz="1600" dirty="0">
                <a:latin typeface="Calibri" pitchFamily="34" charset="0"/>
              </a:rPr>
              <a:t> output component</a:t>
            </a:r>
          </a:p>
          <a:p>
            <a:r>
              <a:rPr lang="en-US" altLang="ja-JP" sz="1600" dirty="0">
                <a:latin typeface="Calibri" pitchFamily="34" charset="0"/>
              </a:rPr>
              <a:t>-  dithering </a:t>
            </a:r>
            <a:r>
              <a:rPr lang="en-US" altLang="ja-JP" sz="1600" b="1" dirty="0">
                <a:latin typeface="Calibri" pitchFamily="34" charset="0"/>
                <a:sym typeface="Symbol"/>
              </a:rPr>
              <a:t></a:t>
            </a:r>
            <a:r>
              <a:rPr lang="en-US" altLang="ja-JP" sz="1600" dirty="0">
                <a:latin typeface="Calibri" pitchFamily="34" charset="0"/>
                <a:sym typeface="Symbol"/>
              </a:rPr>
              <a:t> </a:t>
            </a:r>
            <a:r>
              <a:rPr lang="en-US" altLang="ja-JP" sz="1600" dirty="0" err="1">
                <a:latin typeface="Calibri" pitchFamily="34" charset="0"/>
              </a:rPr>
              <a:t>lumi</a:t>
            </a:r>
            <a:r>
              <a:rPr lang="en-US" altLang="ja-JP" sz="1600" dirty="0">
                <a:latin typeface="Calibri" pitchFamily="34" charset="0"/>
              </a:rPr>
              <a:t>. signal </a:t>
            </a:r>
            <a:r>
              <a:rPr lang="en-US" altLang="ja-JP" sz="1600" dirty="0">
                <a:latin typeface="Calibri" pitchFamily="34" charset="0"/>
                <a:sym typeface="Wingdings" panose="05000000000000000000" pitchFamily="2" charset="2"/>
              </a:rPr>
              <a:t> phase</a:t>
            </a:r>
            <a:r>
              <a:rPr lang="en-US" altLang="ja-JP" sz="1600" dirty="0">
                <a:latin typeface="Calibri" pitchFamily="34" charset="0"/>
              </a:rPr>
              <a:t> </a:t>
            </a:r>
            <a:endParaRPr lang="ja-JP" altLang="en-US" sz="1600" dirty="0">
              <a:latin typeface="Calibri" pitchFamily="34" charset="0"/>
            </a:endParaRPr>
          </a:p>
        </p:txBody>
      </p:sp>
      <p:sp>
        <p:nvSpPr>
          <p:cNvPr id="4" name="Rectangle 3"/>
          <p:cNvSpPr/>
          <p:nvPr/>
        </p:nvSpPr>
        <p:spPr>
          <a:xfrm>
            <a:off x="3575720" y="4201924"/>
            <a:ext cx="558166" cy="523220"/>
          </a:xfrm>
          <a:prstGeom prst="rect">
            <a:avLst/>
          </a:prstGeom>
        </p:spPr>
        <p:txBody>
          <a:bodyPr wrap="none">
            <a:spAutoFit/>
          </a:bodyPr>
          <a:lstStyle/>
          <a:p>
            <a:r>
              <a:rPr lang="en-US" altLang="ja-JP" sz="2800" dirty="0">
                <a:solidFill>
                  <a:srgbClr val="0070C0"/>
                </a:solidFill>
                <a:latin typeface="Calibri" pitchFamily="34" charset="0"/>
                <a:sym typeface="Symbol"/>
              </a:rPr>
              <a:t></a:t>
            </a:r>
            <a:endParaRPr lang="en-US" altLang="ja-JP" sz="2400" dirty="0">
              <a:solidFill>
                <a:srgbClr val="0070C0"/>
              </a:solidFill>
              <a:latin typeface="Calibri" pitchFamily="34" charset="0"/>
            </a:endParaRPr>
          </a:p>
        </p:txBody>
      </p:sp>
      <p:sp>
        <p:nvSpPr>
          <p:cNvPr id="25" name="Rectangle 24"/>
          <p:cNvSpPr/>
          <p:nvPr/>
        </p:nvSpPr>
        <p:spPr>
          <a:xfrm rot="18009842">
            <a:off x="2786202" y="4810868"/>
            <a:ext cx="558166" cy="523220"/>
          </a:xfrm>
          <a:prstGeom prst="rect">
            <a:avLst/>
          </a:prstGeom>
        </p:spPr>
        <p:txBody>
          <a:bodyPr wrap="none">
            <a:spAutoFit/>
          </a:bodyPr>
          <a:lstStyle/>
          <a:p>
            <a:r>
              <a:rPr lang="en-US" altLang="ja-JP" sz="2800" dirty="0">
                <a:solidFill>
                  <a:srgbClr val="0070C0"/>
                </a:solidFill>
                <a:latin typeface="Calibri" pitchFamily="34" charset="0"/>
                <a:sym typeface="Symbol"/>
              </a:rPr>
              <a:t></a:t>
            </a:r>
            <a:endParaRPr lang="en-US" altLang="ja-JP" sz="2400" dirty="0">
              <a:solidFill>
                <a:srgbClr val="0070C0"/>
              </a:solidFill>
              <a:latin typeface="Calibri" pitchFamily="34" charset="0"/>
            </a:endParaRPr>
          </a:p>
        </p:txBody>
      </p:sp>
      <p:sp>
        <p:nvSpPr>
          <p:cNvPr id="9" name="Rectangle 8"/>
          <p:cNvSpPr/>
          <p:nvPr/>
        </p:nvSpPr>
        <p:spPr>
          <a:xfrm>
            <a:off x="4151785" y="4325035"/>
            <a:ext cx="623889" cy="400110"/>
          </a:xfrm>
          <a:prstGeom prst="rect">
            <a:avLst/>
          </a:prstGeom>
        </p:spPr>
        <p:txBody>
          <a:bodyPr wrap="none">
            <a:spAutoFit/>
          </a:bodyPr>
          <a:lstStyle/>
          <a:p>
            <a:r>
              <a:rPr lang="en-US" altLang="ja-JP" sz="2000" b="1" dirty="0">
                <a:latin typeface="Calibri" pitchFamily="34" charset="0"/>
                <a:sym typeface="Symbol"/>
              </a:rPr>
              <a:t>2f</a:t>
            </a:r>
            <a:r>
              <a:rPr lang="en-US" altLang="ja-JP" sz="2000" b="1" baseline="-25000" dirty="0">
                <a:latin typeface="Calibri" pitchFamily="34" charset="0"/>
                <a:sym typeface="Symbol"/>
              </a:rPr>
              <a:t>0</a:t>
            </a:r>
            <a:endParaRPr lang="fr-FR" sz="1400" b="1" dirty="0"/>
          </a:p>
        </p:txBody>
      </p:sp>
      <p:sp>
        <p:nvSpPr>
          <p:cNvPr id="27" name="Rectangle 26"/>
          <p:cNvSpPr/>
          <p:nvPr/>
        </p:nvSpPr>
        <p:spPr>
          <a:xfrm>
            <a:off x="3359696" y="5045115"/>
            <a:ext cx="352982" cy="400110"/>
          </a:xfrm>
          <a:prstGeom prst="rect">
            <a:avLst/>
          </a:prstGeom>
        </p:spPr>
        <p:txBody>
          <a:bodyPr wrap="none">
            <a:spAutoFit/>
          </a:bodyPr>
          <a:lstStyle/>
          <a:p>
            <a:r>
              <a:rPr lang="en-US" altLang="ja-JP" sz="2000" b="1" dirty="0">
                <a:latin typeface="Calibri" pitchFamily="34" charset="0"/>
                <a:sym typeface="Symbol"/>
              </a:rPr>
              <a:t>f</a:t>
            </a:r>
            <a:r>
              <a:rPr lang="en-US" altLang="ja-JP" sz="2000" b="1" baseline="-25000" dirty="0">
                <a:latin typeface="Calibri" pitchFamily="34" charset="0"/>
                <a:sym typeface="Symbol"/>
              </a:rPr>
              <a:t>0</a:t>
            </a:r>
            <a:endParaRPr lang="fr-FR" sz="1400" b="1" dirty="0"/>
          </a:p>
        </p:txBody>
      </p:sp>
      <p:pic>
        <p:nvPicPr>
          <p:cNvPr id="26" name="Shape 406"/>
          <p:cNvPicPr preferRelativeResize="0"/>
          <p:nvPr/>
        </p:nvPicPr>
        <p:blipFill>
          <a:blip r:embed="rId3">
            <a:alphaModFix/>
          </a:blip>
          <a:stretch>
            <a:fillRect/>
          </a:stretch>
        </p:blipFill>
        <p:spPr>
          <a:xfrm>
            <a:off x="1631505" y="5882357"/>
            <a:ext cx="3764611" cy="859011"/>
          </a:xfrm>
          <a:prstGeom prst="rect">
            <a:avLst/>
          </a:prstGeom>
          <a:noFill/>
          <a:ln>
            <a:noFill/>
          </a:ln>
        </p:spPr>
      </p:pic>
      <p:pic>
        <p:nvPicPr>
          <p:cNvPr id="28" name="Shape 432"/>
          <p:cNvPicPr preferRelativeResize="0"/>
          <p:nvPr/>
        </p:nvPicPr>
        <p:blipFill rotWithShape="1">
          <a:blip r:embed="rId4">
            <a:alphaModFix/>
          </a:blip>
          <a:srcRect b="31692"/>
          <a:stretch/>
        </p:blipFill>
        <p:spPr>
          <a:xfrm>
            <a:off x="5447928" y="5785496"/>
            <a:ext cx="3024336" cy="1099888"/>
          </a:xfrm>
          <a:prstGeom prst="rect">
            <a:avLst/>
          </a:prstGeom>
          <a:noFill/>
          <a:ln>
            <a:noFill/>
          </a:ln>
        </p:spPr>
      </p:pic>
      <p:sp>
        <p:nvSpPr>
          <p:cNvPr id="31" name="TextBox 25"/>
          <p:cNvSpPr txBox="1"/>
          <p:nvPr/>
        </p:nvSpPr>
        <p:spPr>
          <a:xfrm rot="-5400000">
            <a:off x="4870635" y="6164075"/>
            <a:ext cx="1224136" cy="218484"/>
          </a:xfrm>
          <a:prstGeom prst="rect">
            <a:avLst/>
          </a:prstGeom>
          <a:solidFill>
            <a:schemeClr val="bg1"/>
          </a:solidFill>
        </p:spPr>
        <p:txBody>
          <a:bodyPr vert="horz" wrap="square" lIns="0" tIns="45720" rIns="0" bIns="45720" numCol="2" rtlCol="0">
            <a:noAutofit/>
          </a:bodyPr>
          <a:lstStyle/>
          <a:p>
            <a:r>
              <a:rPr lang="en-CA" sz="900" dirty="0">
                <a:solidFill>
                  <a:srgbClr val="002060"/>
                </a:solidFill>
              </a:rPr>
              <a:t>LUMINOSITY</a:t>
            </a:r>
          </a:p>
        </p:txBody>
      </p:sp>
      <p:sp>
        <p:nvSpPr>
          <p:cNvPr id="32" name="TextBox 2"/>
          <p:cNvSpPr txBox="1"/>
          <p:nvPr/>
        </p:nvSpPr>
        <p:spPr>
          <a:xfrm rot="-5400000">
            <a:off x="5103715" y="5711849"/>
            <a:ext cx="797668" cy="253259"/>
          </a:xfrm>
          <a:prstGeom prst="rect">
            <a:avLst/>
          </a:prstGeom>
          <a:solidFill>
            <a:schemeClr val="bg1"/>
          </a:solidFill>
        </p:spPr>
        <p:txBody>
          <a:bodyPr vert="horz" wrap="square" lIns="0" tIns="45720" rIns="0" bIns="45720" numCol="2" rtlCol="0">
            <a:noAutofit/>
          </a:bodyPr>
          <a:lstStyle/>
          <a:p>
            <a:r>
              <a:rPr lang="en-CA" sz="900" dirty="0">
                <a:solidFill>
                  <a:srgbClr val="FF0000"/>
                </a:solidFill>
              </a:rPr>
              <a:t>DITHERING</a:t>
            </a:r>
          </a:p>
        </p:txBody>
      </p:sp>
      <p:pic>
        <p:nvPicPr>
          <p:cNvPr id="33" name="Picture 15" descr="Picture 15"/>
          <p:cNvPicPr>
            <a:picLocks noChangeAspect="1"/>
          </p:cNvPicPr>
          <p:nvPr/>
        </p:nvPicPr>
        <p:blipFill>
          <a:blip r:embed="rId5"/>
          <a:srcRect l="31681" t="24729" r="30077" b="24638"/>
          <a:stretch>
            <a:fillRect/>
          </a:stretch>
        </p:blipFill>
        <p:spPr>
          <a:xfrm>
            <a:off x="9138958" y="5563166"/>
            <a:ext cx="1631167" cy="1214844"/>
          </a:xfrm>
          <a:prstGeom prst="rect">
            <a:avLst/>
          </a:prstGeom>
          <a:ln w="12700">
            <a:miter lim="400000"/>
          </a:ln>
        </p:spPr>
      </p:pic>
      <p:sp>
        <p:nvSpPr>
          <p:cNvPr id="34" name="Dithering coil x 12"/>
          <p:cNvSpPr txBox="1"/>
          <p:nvPr/>
        </p:nvSpPr>
        <p:spPr>
          <a:xfrm>
            <a:off x="9480376" y="5327631"/>
            <a:ext cx="1121459" cy="261610"/>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rPr sz="1100" dirty="0"/>
              <a:t>Dithering coil x 12</a:t>
            </a:r>
          </a:p>
        </p:txBody>
      </p:sp>
    </p:spTree>
    <p:extLst>
      <p:ext uri="{BB962C8B-B14F-4D97-AF65-F5344CB8AC3E}">
        <p14:creationId xmlns:p14="http://schemas.microsoft.com/office/powerpoint/2010/main" val="3707610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5115" y="116632"/>
            <a:ext cx="7205262" cy="864096"/>
          </a:xfrm>
          <a:ln>
            <a:solidFill>
              <a:schemeClr val="bg1"/>
            </a:solidFill>
          </a:ln>
        </p:spPr>
        <p:txBody>
          <a:bodyPr>
            <a:noAutofit/>
          </a:bodyPr>
          <a:lstStyle/>
          <a:p>
            <a:r>
              <a:rPr lang="en-US" dirty="0"/>
              <a:t>Luminosity related observables</a:t>
            </a:r>
            <a:endParaRPr lang="en-US" sz="2400" dirty="0"/>
          </a:p>
        </p:txBody>
      </p:sp>
      <p:sp>
        <p:nvSpPr>
          <p:cNvPr id="5" name="ZoneTexte 4"/>
          <p:cNvSpPr txBox="1"/>
          <p:nvPr/>
        </p:nvSpPr>
        <p:spPr>
          <a:xfrm>
            <a:off x="446315" y="1184649"/>
            <a:ext cx="11244942" cy="5386090"/>
          </a:xfrm>
          <a:prstGeom prst="rect">
            <a:avLst/>
          </a:prstGeom>
          <a:noFill/>
        </p:spPr>
        <p:txBody>
          <a:bodyPr wrap="square" rtlCol="0">
            <a:spAutoFit/>
          </a:bodyPr>
          <a:lstStyle/>
          <a:p>
            <a:r>
              <a:rPr lang="en-US" sz="2400" dirty="0"/>
              <a:t>1) </a:t>
            </a:r>
            <a:r>
              <a:rPr lang="en-US" sz="2400" b="1" dirty="0" err="1">
                <a:solidFill>
                  <a:srgbClr val="008000"/>
                </a:solidFill>
              </a:rPr>
              <a:t>Bhabha</a:t>
            </a:r>
            <a:r>
              <a:rPr lang="en-US" sz="2400" b="1" dirty="0">
                <a:solidFill>
                  <a:srgbClr val="008000"/>
                </a:solidFill>
              </a:rPr>
              <a:t> scattering </a:t>
            </a:r>
            <a:r>
              <a:rPr lang="en-US" sz="2400" dirty="0"/>
              <a:t>measured in very forward Belle II calorimeter</a:t>
            </a:r>
          </a:p>
          <a:p>
            <a:r>
              <a:rPr lang="en-US" sz="2400" dirty="0"/>
              <a:t>    </a:t>
            </a:r>
            <a:r>
              <a:rPr lang="en-US" sz="2000" dirty="0"/>
              <a:t> -  cross section precisely known + detector calibration </a:t>
            </a:r>
            <a:r>
              <a:rPr lang="en-US" sz="2000" dirty="0">
                <a:sym typeface="Wingdings" panose="05000000000000000000" pitchFamily="2" charset="2"/>
              </a:rPr>
              <a:t> absolute measurement</a:t>
            </a:r>
          </a:p>
          <a:p>
            <a:r>
              <a:rPr lang="en-US" sz="2000" dirty="0">
                <a:sym typeface="Wingdings" panose="05000000000000000000" pitchFamily="2" charset="2"/>
              </a:rPr>
              <a:t>      -  statistical precision needs averaging</a:t>
            </a:r>
          </a:p>
          <a:p>
            <a:endParaRPr lang="en-US" sz="2400" dirty="0"/>
          </a:p>
          <a:p>
            <a:r>
              <a:rPr lang="en-US" sz="2400" dirty="0"/>
              <a:t>2) </a:t>
            </a:r>
            <a:r>
              <a:rPr lang="en-US" sz="2400" b="1" dirty="0">
                <a:solidFill>
                  <a:srgbClr val="0000FF"/>
                </a:solidFill>
              </a:rPr>
              <a:t>Single bremsstrahlung  </a:t>
            </a:r>
            <a:r>
              <a:rPr lang="en-US" sz="2400" dirty="0">
                <a:latin typeface="Calibri" panose="020F0502020204030204" pitchFamily="34" charset="0"/>
                <a:ea typeface="Calibri" panose="020F0502020204030204" pitchFamily="34" charset="0"/>
                <a:cs typeface="Calibri" panose="020F0502020204030204" pitchFamily="34" charset="0"/>
              </a:rPr>
              <a:t>↔ </a:t>
            </a:r>
            <a:r>
              <a:rPr lang="en-US" sz="2400" dirty="0"/>
              <a:t> </a:t>
            </a:r>
            <a:r>
              <a:rPr lang="en-US" sz="2400" b="1" dirty="0">
                <a:solidFill>
                  <a:srgbClr val="0000FF"/>
                </a:solidFill>
              </a:rPr>
              <a:t>radiative </a:t>
            </a:r>
            <a:r>
              <a:rPr lang="en-US" sz="2400" b="1" dirty="0" err="1">
                <a:solidFill>
                  <a:srgbClr val="0000FF"/>
                </a:solidFill>
              </a:rPr>
              <a:t>Bhabha</a:t>
            </a:r>
            <a:r>
              <a:rPr lang="en-US" sz="2400" b="1" dirty="0">
                <a:solidFill>
                  <a:srgbClr val="0000FF"/>
                </a:solidFill>
              </a:rPr>
              <a:t> process at zero scattering angle </a:t>
            </a:r>
          </a:p>
          <a:p>
            <a:r>
              <a:rPr lang="en-US" sz="2000" dirty="0"/>
              <a:t>     -  cross section not precisely computed </a:t>
            </a:r>
          </a:p>
          <a:p>
            <a:r>
              <a:rPr lang="en-US" sz="2000" dirty="0"/>
              <a:t>         </a:t>
            </a:r>
            <a:r>
              <a:rPr lang="en-US" sz="2000" dirty="0">
                <a:sym typeface="Wingdings" panose="05000000000000000000" pitchFamily="2" charset="2"/>
              </a:rPr>
              <a:t> </a:t>
            </a:r>
            <a:r>
              <a:rPr lang="en-US" sz="2000" dirty="0"/>
              <a:t>effective photon approximation</a:t>
            </a:r>
          </a:p>
          <a:p>
            <a:r>
              <a:rPr lang="en-US" sz="2000" dirty="0"/>
              <a:t>     -  beam size and collision offset dependencies </a:t>
            </a:r>
          </a:p>
          <a:p>
            <a:r>
              <a:rPr lang="en-US" sz="2000" dirty="0"/>
              <a:t>         </a:t>
            </a:r>
            <a:r>
              <a:rPr lang="en-US" sz="2000" dirty="0">
                <a:sym typeface="Wingdings" panose="05000000000000000000" pitchFamily="2" charset="2"/>
              </a:rPr>
              <a:t> QED </a:t>
            </a:r>
            <a:r>
              <a:rPr lang="en-US" sz="2000" dirty="0"/>
              <a:t>large impact </a:t>
            </a:r>
            <a:r>
              <a:rPr lang="en-US" sz="2000"/>
              <a:t>parameter effects</a:t>
            </a:r>
            <a:endParaRPr lang="en-US" sz="2000" dirty="0"/>
          </a:p>
          <a:p>
            <a:r>
              <a:rPr lang="en-US" sz="2000" dirty="0"/>
              <a:t>         </a:t>
            </a:r>
            <a:r>
              <a:rPr lang="en-US" sz="2000" dirty="0">
                <a:sym typeface="Wingdings" panose="05000000000000000000" pitchFamily="2" charset="2"/>
              </a:rPr>
              <a:t> experimental acceptance distorted by beam-beam deflection</a:t>
            </a:r>
            <a:endParaRPr lang="en-US" sz="2000" dirty="0"/>
          </a:p>
          <a:p>
            <a:r>
              <a:rPr lang="en-US" sz="2000" dirty="0"/>
              <a:t>     -  very high cross section (0.15-0.2 barn) </a:t>
            </a:r>
            <a:r>
              <a:rPr lang="en-US" sz="2000" b="1" dirty="0">
                <a:solidFill>
                  <a:srgbClr val="0000FF"/>
                </a:solidFill>
                <a:sym typeface="Wingdings" panose="05000000000000000000" pitchFamily="2" charset="2"/>
              </a:rPr>
              <a:t> OK for fast / high precision monitoring</a:t>
            </a:r>
            <a:endParaRPr lang="en-US" sz="2000" b="1" dirty="0">
              <a:solidFill>
                <a:srgbClr val="0000FF"/>
              </a:solidFill>
            </a:endParaRPr>
          </a:p>
          <a:p>
            <a:endParaRPr lang="en-US" sz="2400" dirty="0"/>
          </a:p>
          <a:p>
            <a:r>
              <a:rPr lang="en-US" sz="2400" dirty="0"/>
              <a:t>3) </a:t>
            </a:r>
            <a:r>
              <a:rPr lang="en-US" sz="2400" b="1" dirty="0" err="1">
                <a:solidFill>
                  <a:srgbClr val="7030A0"/>
                </a:solidFill>
              </a:rPr>
              <a:t>Beamstrahlung</a:t>
            </a:r>
            <a:r>
              <a:rPr lang="en-US" sz="2400" dirty="0"/>
              <a:t> </a:t>
            </a:r>
          </a:p>
          <a:p>
            <a:r>
              <a:rPr lang="en-US" sz="2000" dirty="0"/>
              <a:t>     -  optical detection at large angles (</a:t>
            </a:r>
            <a:r>
              <a:rPr lang="en-US" sz="2000" dirty="0" err="1"/>
              <a:t>SuperKEKB</a:t>
            </a:r>
            <a:r>
              <a:rPr lang="en-US" sz="2000" dirty="0"/>
              <a:t>) </a:t>
            </a:r>
          </a:p>
          <a:p>
            <a:r>
              <a:rPr lang="en-US" sz="2000" dirty="0"/>
              <a:t>     -  high photon rate detection (SLC, </a:t>
            </a:r>
            <a:r>
              <a:rPr lang="en-US" sz="2000" dirty="0" err="1"/>
              <a:t>FCCee</a:t>
            </a:r>
            <a:r>
              <a:rPr lang="en-US" sz="2000" dirty="0"/>
              <a:t>, CEPC) </a:t>
            </a:r>
          </a:p>
          <a:p>
            <a:r>
              <a:rPr lang="en-US" sz="2000" dirty="0"/>
              <a:t>     -  rates / asymmetries / polarization dependences on beam sizes </a:t>
            </a:r>
            <a:r>
              <a:rPr lang="en-US" sz="2000" dirty="0">
                <a:sym typeface="Wingdings" panose="05000000000000000000" pitchFamily="2" charset="2"/>
              </a:rPr>
              <a:t> indirect reconstruction</a:t>
            </a:r>
          </a:p>
        </p:txBody>
      </p:sp>
      <p:sp>
        <p:nvSpPr>
          <p:cNvPr id="3" name="Rectangle à coins arrondis 2"/>
          <p:cNvSpPr/>
          <p:nvPr/>
        </p:nvSpPr>
        <p:spPr>
          <a:xfrm>
            <a:off x="261257" y="2449287"/>
            <a:ext cx="11136086" cy="2579914"/>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914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257" y="63792"/>
            <a:ext cx="9478896" cy="864096"/>
          </a:xfrm>
          <a:ln>
            <a:solidFill>
              <a:schemeClr val="bg1"/>
            </a:solidFill>
          </a:ln>
        </p:spPr>
        <p:txBody>
          <a:bodyPr>
            <a:noAutofit/>
          </a:bodyPr>
          <a:lstStyle/>
          <a:p>
            <a:r>
              <a:rPr lang="en-US" dirty="0"/>
              <a:t>Fast luminosity monitoring specifications</a:t>
            </a:r>
            <a:endParaRPr lang="en-US" sz="2400" dirty="0"/>
          </a:p>
        </p:txBody>
      </p:sp>
      <p:sp>
        <p:nvSpPr>
          <p:cNvPr id="5" name="ZoneTexte 4"/>
          <p:cNvSpPr txBox="1"/>
          <p:nvPr/>
        </p:nvSpPr>
        <p:spPr>
          <a:xfrm>
            <a:off x="1085513" y="1097564"/>
            <a:ext cx="4896544" cy="461665"/>
          </a:xfrm>
          <a:prstGeom prst="rect">
            <a:avLst/>
          </a:prstGeom>
          <a:noFill/>
        </p:spPr>
        <p:txBody>
          <a:bodyPr wrap="square" rtlCol="0">
            <a:spAutoFit/>
          </a:bodyPr>
          <a:lstStyle/>
          <a:p>
            <a:pPr marL="228594" indent="-228594">
              <a:buFont typeface="Wingdings" panose="05000000000000000000" pitchFamily="2" charset="2"/>
              <a:buChar char="Ø"/>
            </a:pPr>
            <a:r>
              <a:rPr lang="en-US" sz="2400" dirty="0"/>
              <a:t>“Dithering” feedback</a:t>
            </a:r>
          </a:p>
        </p:txBody>
      </p:sp>
      <p:sp>
        <p:nvSpPr>
          <p:cNvPr id="18" name="ZoneTexte 17"/>
          <p:cNvSpPr txBox="1"/>
          <p:nvPr/>
        </p:nvSpPr>
        <p:spPr>
          <a:xfrm>
            <a:off x="1085538" y="2762677"/>
            <a:ext cx="5995200" cy="461665"/>
          </a:xfrm>
          <a:prstGeom prst="rect">
            <a:avLst/>
          </a:prstGeom>
          <a:noFill/>
        </p:spPr>
        <p:txBody>
          <a:bodyPr wrap="square" rtlCol="0">
            <a:spAutoFit/>
          </a:bodyPr>
          <a:lstStyle/>
          <a:p>
            <a:pPr marL="228594" indent="-228594">
              <a:buFont typeface="Wingdings" panose="05000000000000000000" pitchFamily="2" charset="2"/>
              <a:buChar char="Ø"/>
            </a:pPr>
            <a:r>
              <a:rPr lang="en-US" sz="2400" dirty="0"/>
              <a:t>Bunch by bunch luminosity diagnostic </a:t>
            </a:r>
            <a:endParaRPr lang="fr-FR" sz="2400" dirty="0"/>
          </a:p>
        </p:txBody>
      </p:sp>
      <p:sp>
        <p:nvSpPr>
          <p:cNvPr id="20" name="ZoneTexte 19"/>
          <p:cNvSpPr txBox="1"/>
          <p:nvPr/>
        </p:nvSpPr>
        <p:spPr>
          <a:xfrm>
            <a:off x="1094493" y="3878942"/>
            <a:ext cx="8626450" cy="461665"/>
          </a:xfrm>
          <a:prstGeom prst="rect">
            <a:avLst/>
          </a:prstGeom>
          <a:noFill/>
        </p:spPr>
        <p:txBody>
          <a:bodyPr wrap="square" rtlCol="0">
            <a:spAutoFit/>
          </a:bodyPr>
          <a:lstStyle/>
          <a:p>
            <a:pPr marL="304792" indent="-304792">
              <a:buFont typeface="Wingdings" panose="05000000000000000000" pitchFamily="2" charset="2"/>
              <a:buChar char="Ø"/>
            </a:pPr>
            <a:r>
              <a:rPr lang="en-US" sz="2400" dirty="0"/>
              <a:t>IP vertical beam size measurement + tuning </a:t>
            </a:r>
            <a:r>
              <a:rPr lang="en-US" sz="2400" dirty="0">
                <a:solidFill>
                  <a:srgbClr val="FF6600"/>
                </a:solidFill>
              </a:rPr>
              <a:t>at very low currents </a:t>
            </a:r>
            <a:endParaRPr lang="fr-FR" sz="2400" dirty="0">
              <a:solidFill>
                <a:srgbClr val="FF6600"/>
              </a:solidFill>
            </a:endParaRPr>
          </a:p>
        </p:txBody>
      </p:sp>
      <p:sp>
        <p:nvSpPr>
          <p:cNvPr id="6" name="ZoneTexte 5"/>
          <p:cNvSpPr txBox="1"/>
          <p:nvPr/>
        </p:nvSpPr>
        <p:spPr>
          <a:xfrm>
            <a:off x="2063552" y="1556792"/>
            <a:ext cx="8280920" cy="1169551"/>
          </a:xfrm>
          <a:prstGeom prst="rect">
            <a:avLst/>
          </a:prstGeom>
          <a:noFill/>
        </p:spPr>
        <p:txBody>
          <a:bodyPr wrap="square" rtlCol="0">
            <a:spAutoFit/>
          </a:bodyPr>
          <a:lstStyle/>
          <a:p>
            <a:pPr marL="285744" indent="-285744">
              <a:buFontTx/>
              <a:buChar char="-"/>
            </a:pPr>
            <a:r>
              <a:rPr lang="en-US" sz="1400" dirty="0"/>
              <a:t>Correct for few Hz horizontal motion</a:t>
            </a:r>
          </a:p>
          <a:p>
            <a:pPr marL="285744" indent="-285744">
              <a:buFontTx/>
              <a:buChar char="-"/>
            </a:pPr>
            <a:r>
              <a:rPr lang="en-US" sz="1400" dirty="0"/>
              <a:t>79 Hz orbit “dithering” + luminosity sampling @ 1 kHz </a:t>
            </a:r>
            <a:r>
              <a:rPr lang="en-US" sz="1400" dirty="0">
                <a:sym typeface="Wingdings" panose="05000000000000000000" pitchFamily="2" charset="2"/>
              </a:rPr>
              <a:t></a:t>
            </a:r>
            <a:r>
              <a:rPr lang="en-US" sz="1400" dirty="0"/>
              <a:t> </a:t>
            </a:r>
            <a:r>
              <a:rPr lang="en-US" sz="1400" dirty="0">
                <a:sym typeface="Wingdings" panose="05000000000000000000" pitchFamily="2" charset="2"/>
              </a:rPr>
              <a:t>reconstruct baseline freq. + 2</a:t>
            </a:r>
            <a:r>
              <a:rPr lang="en-US" sz="1400" baseline="30000" dirty="0">
                <a:sym typeface="Wingdings" panose="05000000000000000000" pitchFamily="2" charset="2"/>
              </a:rPr>
              <a:t>nd</a:t>
            </a:r>
            <a:r>
              <a:rPr lang="en-US" sz="1400" dirty="0">
                <a:sym typeface="Wingdings" panose="05000000000000000000" pitchFamily="2" charset="2"/>
              </a:rPr>
              <a:t> harmonic</a:t>
            </a:r>
          </a:p>
          <a:p>
            <a:pPr marL="285744" indent="-285744">
              <a:buFontTx/>
              <a:buChar char="-"/>
            </a:pPr>
            <a:r>
              <a:rPr lang="en-US" sz="1400" dirty="0">
                <a:sym typeface="Wingdings" panose="05000000000000000000" pitchFamily="2" charset="2"/>
              </a:rPr>
              <a:t>Efficient separation from other “slow” variations</a:t>
            </a:r>
          </a:p>
          <a:p>
            <a:pPr marL="285744" indent="-285744">
              <a:buFontTx/>
              <a:buChar char="-"/>
            </a:pPr>
            <a:r>
              <a:rPr lang="en-US" sz="1400" dirty="0">
                <a:solidFill>
                  <a:srgbClr val="C00000"/>
                </a:solidFill>
                <a:sym typeface="Wingdings" panose="05000000000000000000" pitchFamily="2" charset="2"/>
              </a:rPr>
              <a:t>1% relative precision @ 1 kHz </a:t>
            </a:r>
            <a:r>
              <a:rPr lang="en-US" sz="1400" dirty="0">
                <a:sym typeface="Wingdings" panose="05000000000000000000" pitchFamily="2" charset="2"/>
              </a:rPr>
              <a:t>sufficient (</a:t>
            </a:r>
            <a:r>
              <a:rPr lang="en-US" sz="1000" dirty="0">
                <a:sym typeface="Wingdings" panose="05000000000000000000" pitchFamily="2" charset="2"/>
              </a:rPr>
              <a:t>cf. C.-G. Pang et al., </a:t>
            </a:r>
            <a:r>
              <a:rPr lang="pt-BR" sz="1000" dirty="0">
                <a:sym typeface="Wingdings" panose="05000000000000000000" pitchFamily="2" charset="2"/>
              </a:rPr>
              <a:t>J.Phys.Conf.Ser. 1067 (2018) no.7, 072023</a:t>
            </a:r>
            <a:r>
              <a:rPr lang="pt-BR" sz="1400" dirty="0">
                <a:sym typeface="Wingdings" panose="05000000000000000000" pitchFamily="2" charset="2"/>
              </a:rPr>
              <a:t>)</a:t>
            </a:r>
          </a:p>
          <a:p>
            <a:pPr marL="285744" indent="-285744">
              <a:buFontTx/>
              <a:buChar char="-"/>
            </a:pPr>
            <a:r>
              <a:rPr lang="pt-BR" sz="1400" dirty="0">
                <a:sym typeface="Wingdings" panose="05000000000000000000" pitchFamily="2" charset="2"/>
              </a:rPr>
              <a:t>Provide analog signal as input to lock-in amplifier</a:t>
            </a:r>
            <a:endParaRPr lang="fr-FR" sz="1400" dirty="0"/>
          </a:p>
        </p:txBody>
      </p:sp>
      <p:sp>
        <p:nvSpPr>
          <p:cNvPr id="21" name="ZoneTexte 20"/>
          <p:cNvSpPr txBox="1"/>
          <p:nvPr/>
        </p:nvSpPr>
        <p:spPr>
          <a:xfrm>
            <a:off x="2063552" y="3266981"/>
            <a:ext cx="8280920" cy="523220"/>
          </a:xfrm>
          <a:prstGeom prst="rect">
            <a:avLst/>
          </a:prstGeom>
          <a:noFill/>
        </p:spPr>
        <p:txBody>
          <a:bodyPr wrap="square" rtlCol="0">
            <a:spAutoFit/>
          </a:bodyPr>
          <a:lstStyle/>
          <a:p>
            <a:pPr marL="285744" indent="-285744">
              <a:buFontTx/>
              <a:buChar char="-"/>
            </a:pPr>
            <a:r>
              <a:rPr lang="en-US" sz="1400" dirty="0"/>
              <a:t>Nominally 4 ns bunch separation </a:t>
            </a:r>
            <a:r>
              <a:rPr lang="en-US" sz="1400" dirty="0">
                <a:sym typeface="Wingdings" panose="05000000000000000000" pitchFamily="2" charset="2"/>
              </a:rPr>
              <a:t> need </a:t>
            </a:r>
            <a:r>
              <a:rPr lang="en-US" sz="1400" dirty="0">
                <a:solidFill>
                  <a:srgbClr val="0000FF"/>
                </a:solidFill>
                <a:sym typeface="Wingdings" panose="05000000000000000000" pitchFamily="2" charset="2"/>
              </a:rPr>
              <a:t>short signal pulses</a:t>
            </a:r>
            <a:r>
              <a:rPr lang="en-US" sz="1400" dirty="0">
                <a:sym typeface="Wingdings" panose="05000000000000000000" pitchFamily="2" charset="2"/>
              </a:rPr>
              <a:t>, ideally &lt; 4 ns </a:t>
            </a:r>
            <a:endParaRPr lang="en-US" sz="1400" dirty="0"/>
          </a:p>
          <a:p>
            <a:pPr marL="285744" indent="-285744">
              <a:buFontTx/>
              <a:buChar char="-"/>
            </a:pPr>
            <a:r>
              <a:rPr lang="en-US" sz="1400" dirty="0">
                <a:solidFill>
                  <a:srgbClr val="0000FF"/>
                </a:solidFill>
              </a:rPr>
              <a:t>1% or better relative precision @ 1 Hz</a:t>
            </a:r>
          </a:p>
        </p:txBody>
      </p:sp>
      <p:sp>
        <p:nvSpPr>
          <p:cNvPr id="22" name="ZoneTexte 21"/>
          <p:cNvSpPr txBox="1"/>
          <p:nvPr/>
        </p:nvSpPr>
        <p:spPr>
          <a:xfrm>
            <a:off x="2567608" y="4340161"/>
            <a:ext cx="8315545" cy="1231106"/>
          </a:xfrm>
          <a:prstGeom prst="rect">
            <a:avLst/>
          </a:prstGeom>
          <a:noFill/>
        </p:spPr>
        <p:txBody>
          <a:bodyPr wrap="square" rtlCol="0">
            <a:spAutoFit/>
          </a:bodyPr>
          <a:lstStyle/>
          <a:p>
            <a:pPr marL="342891" indent="-342891">
              <a:buAutoNum type="arabicPeriod"/>
            </a:pPr>
            <a:r>
              <a:rPr lang="en-US" sz="1400" dirty="0"/>
              <a:t>Single beam orbit + optics corrections in two rings</a:t>
            </a:r>
          </a:p>
          <a:p>
            <a:pPr marL="342891" indent="-342891">
              <a:buAutoNum type="arabicPeriod"/>
            </a:pPr>
            <a:r>
              <a:rPr lang="en-US" sz="1400" dirty="0"/>
              <a:t>Vertical e+ and e- beam size optical tuning </a:t>
            </a:r>
            <a:r>
              <a:rPr lang="en-US" sz="1400" dirty="0">
                <a:sym typeface="Wingdings" panose="05000000000000000000" pitchFamily="2" charset="2"/>
              </a:rPr>
              <a:t> suppress local aberrations in </a:t>
            </a:r>
            <a:r>
              <a:rPr lang="en-US" sz="1400" dirty="0" err="1">
                <a:sym typeface="Wingdings" panose="05000000000000000000" pitchFamily="2" charset="2"/>
              </a:rPr>
              <a:t>nanobeam</a:t>
            </a:r>
            <a:r>
              <a:rPr lang="en-US" sz="1400" dirty="0">
                <a:sym typeface="Wingdings" panose="05000000000000000000" pitchFamily="2" charset="2"/>
              </a:rPr>
              <a:t> final focus</a:t>
            </a:r>
          </a:p>
          <a:p>
            <a:pPr marL="342891" indent="-342891">
              <a:buAutoNum type="arabicPeriod"/>
            </a:pPr>
            <a:endParaRPr lang="en-US" sz="1600" dirty="0">
              <a:sym typeface="Wingdings" panose="05000000000000000000" pitchFamily="2" charset="2"/>
            </a:endParaRPr>
          </a:p>
          <a:p>
            <a:pPr marL="342891" indent="-342891">
              <a:buAutoNum type="arabicPeriod"/>
            </a:pPr>
            <a:endParaRPr lang="en-US" sz="1400" dirty="0">
              <a:sym typeface="Wingdings" panose="05000000000000000000" pitchFamily="2" charset="2"/>
            </a:endParaRPr>
          </a:p>
          <a:p>
            <a:pPr marL="342891" indent="-342891">
              <a:buAutoNum type="arabicPeriod"/>
            </a:pPr>
            <a:r>
              <a:rPr lang="en-US" sz="1400" dirty="0">
                <a:sym typeface="Wingdings" panose="05000000000000000000" pitchFamily="2" charset="2"/>
              </a:rPr>
              <a:t>Control of beam-beam blowup  find best spot in tune diagram </a:t>
            </a:r>
            <a:endParaRPr lang="en-US" sz="1400" dirty="0"/>
          </a:p>
        </p:txBody>
      </p:sp>
      <p:sp>
        <p:nvSpPr>
          <p:cNvPr id="24" name="ZoneTexte 23"/>
          <p:cNvSpPr txBox="1"/>
          <p:nvPr/>
        </p:nvSpPr>
        <p:spPr>
          <a:xfrm>
            <a:off x="3439197" y="5010092"/>
            <a:ext cx="5762113" cy="307777"/>
          </a:xfrm>
          <a:prstGeom prst="rect">
            <a:avLst/>
          </a:prstGeom>
          <a:noFill/>
        </p:spPr>
        <p:txBody>
          <a:bodyPr wrap="square" rtlCol="0">
            <a:spAutoFit/>
          </a:bodyPr>
          <a:lstStyle/>
          <a:p>
            <a:r>
              <a:rPr lang="en-US" sz="1400" dirty="0">
                <a:solidFill>
                  <a:srgbClr val="FF6600"/>
                </a:solidFill>
              </a:rPr>
              <a:t>Very low current </a:t>
            </a:r>
            <a:r>
              <a:rPr lang="en-US" sz="1400" dirty="0">
                <a:solidFill>
                  <a:srgbClr val="FF6600"/>
                </a:solidFill>
                <a:sym typeface="Wingdings" panose="05000000000000000000" pitchFamily="2" charset="2"/>
              </a:rPr>
              <a:t> a</a:t>
            </a:r>
            <a:r>
              <a:rPr lang="en-US" sz="1400" dirty="0">
                <a:solidFill>
                  <a:srgbClr val="FF6600"/>
                </a:solidFill>
              </a:rPr>
              <a:t>void confusion from beam-beam induced blowup</a:t>
            </a:r>
            <a:endParaRPr lang="fr-FR" sz="1400" dirty="0">
              <a:solidFill>
                <a:srgbClr val="FF6600"/>
              </a:solidFill>
            </a:endParaRPr>
          </a:p>
        </p:txBody>
      </p:sp>
      <p:sp>
        <p:nvSpPr>
          <p:cNvPr id="13" name="Flèche vers le haut 12"/>
          <p:cNvSpPr/>
          <p:nvPr/>
        </p:nvSpPr>
        <p:spPr>
          <a:xfrm>
            <a:off x="6204013" y="4858789"/>
            <a:ext cx="219255" cy="158531"/>
          </a:xfrm>
          <a:prstGeom prst="up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 name="ZoneTexte 24"/>
          <p:cNvSpPr txBox="1"/>
          <p:nvPr/>
        </p:nvSpPr>
        <p:spPr>
          <a:xfrm>
            <a:off x="1524795" y="5592628"/>
            <a:ext cx="8496944" cy="738664"/>
          </a:xfrm>
          <a:prstGeom prst="rect">
            <a:avLst/>
          </a:prstGeom>
          <a:noFill/>
        </p:spPr>
        <p:txBody>
          <a:bodyPr wrap="square" rtlCol="0">
            <a:spAutoFit/>
          </a:bodyPr>
          <a:lstStyle/>
          <a:p>
            <a:pPr marL="285744" indent="-285744">
              <a:buFont typeface="Arial" panose="020B0604020202020204" pitchFamily="34" charset="0"/>
              <a:buChar char="•"/>
            </a:pPr>
            <a:r>
              <a:rPr lang="en-US" sz="1400" dirty="0">
                <a:solidFill>
                  <a:srgbClr val="0000FF"/>
                </a:solidFill>
              </a:rPr>
              <a:t>Dynamic range L ≈ 10</a:t>
            </a:r>
            <a:r>
              <a:rPr lang="en-US" sz="1400" baseline="30000" dirty="0">
                <a:solidFill>
                  <a:srgbClr val="0000FF"/>
                </a:solidFill>
              </a:rPr>
              <a:t>32</a:t>
            </a:r>
            <a:r>
              <a:rPr lang="en-US" sz="1400" dirty="0">
                <a:solidFill>
                  <a:srgbClr val="0000FF"/>
                </a:solidFill>
              </a:rPr>
              <a:t> </a:t>
            </a:r>
            <a:r>
              <a:rPr lang="en-US" sz="1400" dirty="0">
                <a:solidFill>
                  <a:srgbClr val="0000FF"/>
                </a:solidFill>
                <a:sym typeface="Wingdings" panose="05000000000000000000" pitchFamily="2" charset="2"/>
              </a:rPr>
              <a:t> 10</a:t>
            </a:r>
            <a:r>
              <a:rPr lang="en-US" sz="1400" baseline="30000" dirty="0">
                <a:solidFill>
                  <a:srgbClr val="0000FF"/>
                </a:solidFill>
                <a:sym typeface="Wingdings" panose="05000000000000000000" pitchFamily="2" charset="2"/>
              </a:rPr>
              <a:t>36  </a:t>
            </a:r>
            <a:r>
              <a:rPr lang="en-US" sz="1400" dirty="0">
                <a:solidFill>
                  <a:srgbClr val="0000FF"/>
                </a:solidFill>
                <a:sym typeface="Wingdings" panose="05000000000000000000" pitchFamily="2" charset="2"/>
              </a:rPr>
              <a:t>cm</a:t>
            </a:r>
            <a:r>
              <a:rPr lang="en-US" sz="1400" baseline="30000" dirty="0">
                <a:solidFill>
                  <a:srgbClr val="0000FF"/>
                </a:solidFill>
                <a:sym typeface="Wingdings" panose="05000000000000000000" pitchFamily="2" charset="2"/>
              </a:rPr>
              <a:t>-2 </a:t>
            </a:r>
            <a:r>
              <a:rPr lang="en-US" sz="1400" dirty="0">
                <a:solidFill>
                  <a:srgbClr val="0000FF"/>
                </a:solidFill>
                <a:sym typeface="Wingdings" panose="05000000000000000000" pitchFamily="2" charset="2"/>
              </a:rPr>
              <a:t>s</a:t>
            </a:r>
            <a:r>
              <a:rPr lang="en-US" sz="1400" baseline="30000" dirty="0">
                <a:solidFill>
                  <a:srgbClr val="0000FF"/>
                </a:solidFill>
                <a:sym typeface="Wingdings" panose="05000000000000000000" pitchFamily="2" charset="2"/>
              </a:rPr>
              <a:t>-1</a:t>
            </a:r>
          </a:p>
          <a:p>
            <a:pPr marL="285744" indent="-285744">
              <a:buFont typeface="Arial" panose="020B0604020202020204" pitchFamily="34" charset="0"/>
              <a:buChar char="•"/>
            </a:pPr>
            <a:r>
              <a:rPr lang="en-US" sz="1400" dirty="0">
                <a:solidFill>
                  <a:srgbClr val="0000FF"/>
                </a:solidFill>
                <a:sym typeface="Wingdings" panose="05000000000000000000" pitchFamily="2" charset="2"/>
              </a:rPr>
              <a:t>Non luminosity scaling contamination &lt; 1% (e.g. beam gas bremsstrahlung and </a:t>
            </a:r>
            <a:r>
              <a:rPr lang="en-US" sz="1400" dirty="0" err="1">
                <a:solidFill>
                  <a:srgbClr val="0000FF"/>
                </a:solidFill>
                <a:sym typeface="Wingdings" panose="05000000000000000000" pitchFamily="2" charset="2"/>
              </a:rPr>
              <a:t>Touschek</a:t>
            </a:r>
            <a:r>
              <a:rPr lang="en-US" sz="1400" dirty="0">
                <a:solidFill>
                  <a:srgbClr val="0000FF"/>
                </a:solidFill>
                <a:sym typeface="Wingdings" panose="05000000000000000000" pitchFamily="2" charset="2"/>
              </a:rPr>
              <a:t> losses)</a:t>
            </a:r>
          </a:p>
          <a:p>
            <a:pPr marL="285744" indent="-285744">
              <a:buFont typeface="Arial" panose="020B0604020202020204" pitchFamily="34" charset="0"/>
              <a:buChar char="•"/>
            </a:pPr>
            <a:r>
              <a:rPr lang="en-US" sz="1400" dirty="0">
                <a:solidFill>
                  <a:srgbClr val="0000FF"/>
                </a:solidFill>
                <a:sym typeface="Wingdings" panose="05000000000000000000" pitchFamily="2" charset="2"/>
              </a:rPr>
              <a:t>Manage radiation damage at highest luminosity   </a:t>
            </a:r>
            <a:endParaRPr lang="fr-FR" sz="1400" dirty="0">
              <a:solidFill>
                <a:srgbClr val="0000FF"/>
              </a:solidFill>
            </a:endParaRPr>
          </a:p>
        </p:txBody>
      </p:sp>
    </p:spTree>
    <p:extLst>
      <p:ext uri="{BB962C8B-B14F-4D97-AF65-F5344CB8AC3E}">
        <p14:creationId xmlns:p14="http://schemas.microsoft.com/office/powerpoint/2010/main" val="921575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232" t="9520" r="8878" b="-100"/>
          <a:stretch/>
        </p:blipFill>
        <p:spPr>
          <a:xfrm>
            <a:off x="7909493" y="4815588"/>
            <a:ext cx="2723011" cy="201622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8934" t="8877" r="9176"/>
          <a:stretch/>
        </p:blipFill>
        <p:spPr>
          <a:xfrm>
            <a:off x="7859476" y="2661306"/>
            <a:ext cx="2773029" cy="2099868"/>
          </a:xfrm>
          <a:prstGeom prst="rect">
            <a:avLst/>
          </a:prstGeom>
        </p:spPr>
      </p:pic>
      <p:cxnSp>
        <p:nvCxnSpPr>
          <p:cNvPr id="10" name="Straight Arrow Connector 9"/>
          <p:cNvCxnSpPr/>
          <p:nvPr/>
        </p:nvCxnSpPr>
        <p:spPr>
          <a:xfrm>
            <a:off x="6484257" y="3495918"/>
            <a:ext cx="1195921" cy="7200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p:cNvCxnSpPr/>
          <p:nvPr/>
        </p:nvCxnSpPr>
        <p:spPr>
          <a:xfrm>
            <a:off x="6508585" y="4281138"/>
            <a:ext cx="1171593" cy="39231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5591944" y="3360677"/>
                <a:ext cx="844632" cy="3002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1351" i="1" dirty="0">
                          <a:latin typeface="Cambria Math" panose="02040503050406030204" pitchFamily="18" charset="0"/>
                        </a:rPr>
                        <m:t>𝐸</m:t>
                      </m:r>
                      <m:r>
                        <a:rPr lang="en-CA" sz="1351" i="1" dirty="0">
                          <a:latin typeface="Cambria Math" panose="02040503050406030204" pitchFamily="18" charset="0"/>
                        </a:rPr>
                        <m:t> (</m:t>
                      </m:r>
                      <m:sSup>
                        <m:sSupPr>
                          <m:ctrlPr>
                            <a:rPr lang="en-US" sz="1351" i="1" dirty="0">
                              <a:latin typeface="Cambria Math" panose="02040503050406030204" pitchFamily="18" charset="0"/>
                            </a:rPr>
                          </m:ctrlPr>
                        </m:sSupPr>
                        <m:e>
                          <m:r>
                            <a:rPr lang="en-CA" sz="1351" i="1" dirty="0">
                              <a:latin typeface="Cambria Math" panose="02040503050406030204" pitchFamily="18" charset="0"/>
                            </a:rPr>
                            <m:t>𝑒</m:t>
                          </m:r>
                        </m:e>
                        <m:sup>
                          <m:r>
                            <a:rPr lang="en-US" sz="1351" i="1" dirty="0">
                              <a:latin typeface="Cambria Math" panose="02040503050406030204" pitchFamily="18" charset="0"/>
                            </a:rPr>
                            <m:t>+</m:t>
                          </m:r>
                        </m:sup>
                      </m:sSup>
                      <m:r>
                        <a:rPr lang="en-CA" sz="1351" i="1" dirty="0">
                          <a:latin typeface="Cambria Math" panose="02040503050406030204" pitchFamily="18" charset="0"/>
                        </a:rPr>
                        <m:t>)</m:t>
                      </m:r>
                    </m:oMath>
                  </m:oMathPara>
                </a14:m>
                <a:endParaRPr lang="en-US" sz="1351" dirty="0"/>
              </a:p>
            </p:txBody>
          </p:sp>
        </mc:Choice>
        <mc:Fallback xmlns="">
          <p:sp>
            <p:nvSpPr>
              <p:cNvPr id="21" name="Rectangle 20"/>
              <p:cNvSpPr>
                <a:spLocks noRot="1" noChangeAspect="1" noMove="1" noResize="1" noEditPoints="1" noAdjustHandles="1" noChangeArrowheads="1" noChangeShapeType="1" noTextEdit="1"/>
              </p:cNvSpPr>
              <p:nvPr/>
            </p:nvSpPr>
            <p:spPr>
              <a:xfrm>
                <a:off x="5591944" y="3360677"/>
                <a:ext cx="844632" cy="300210"/>
              </a:xfrm>
              <a:prstGeom prst="rect">
                <a:avLst/>
              </a:prstGeom>
              <a:blipFill>
                <a:blip r:embed="rId5"/>
                <a:stretch>
                  <a:fillRect b="-6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5591944" y="3996693"/>
                <a:ext cx="728347" cy="3002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1351" i="1" dirty="0">
                          <a:latin typeface="Cambria Math" panose="02040503050406030204" pitchFamily="18" charset="0"/>
                        </a:rPr>
                        <m:t>𝐸</m:t>
                      </m:r>
                      <m:r>
                        <a:rPr lang="en-CA" sz="1351" i="1" dirty="0">
                          <a:latin typeface="Cambria Math" panose="02040503050406030204" pitchFamily="18" charset="0"/>
                        </a:rPr>
                        <m:t> (</m:t>
                      </m:r>
                      <m:r>
                        <a:rPr lang="en-US" sz="1351" i="1" dirty="0">
                          <a:latin typeface="Cambria Math" panose="02040503050406030204" pitchFamily="18" charset="0"/>
                        </a:rPr>
                        <m:t>𝛾</m:t>
                      </m:r>
                      <m:r>
                        <a:rPr lang="en-CA" sz="1351" i="1" dirty="0">
                          <a:latin typeface="Cambria Math" panose="02040503050406030204" pitchFamily="18" charset="0"/>
                        </a:rPr>
                        <m:t>)</m:t>
                      </m:r>
                    </m:oMath>
                  </m:oMathPara>
                </a14:m>
                <a:endParaRPr lang="en-US" sz="1351" dirty="0"/>
              </a:p>
            </p:txBody>
          </p:sp>
        </mc:Choice>
        <mc:Fallback xmlns="">
          <p:sp>
            <p:nvSpPr>
              <p:cNvPr id="26" name="Rectangle 25"/>
              <p:cNvSpPr>
                <a:spLocks noRot="1" noChangeAspect="1" noMove="1" noResize="1" noEditPoints="1" noAdjustHandles="1" noChangeArrowheads="1" noChangeShapeType="1" noTextEdit="1"/>
              </p:cNvSpPr>
              <p:nvPr/>
            </p:nvSpPr>
            <p:spPr>
              <a:xfrm>
                <a:off x="5591944" y="3996693"/>
                <a:ext cx="728347" cy="300210"/>
              </a:xfrm>
              <a:prstGeom prst="rect">
                <a:avLst/>
              </a:prstGeom>
              <a:blipFill>
                <a:blip r:embed="rId6"/>
                <a:stretch>
                  <a:fillRect b="-816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8" name="Content Placeholder 2"/>
              <p:cNvSpPr txBox="1">
                <a:spLocks/>
              </p:cNvSpPr>
              <p:nvPr/>
            </p:nvSpPr>
            <p:spPr>
              <a:xfrm>
                <a:off x="2028806" y="1374133"/>
                <a:ext cx="7992889" cy="1229165"/>
              </a:xfrm>
              <a:prstGeom prst="rect">
                <a:avLst/>
              </a:prstGeom>
            </p:spPr>
            <p:txBody>
              <a:bodyPr vert="horz" lIns="0" tIns="34291" rIns="0" bIns="34291" numCol="1"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dirty="0">
                    <a:solidFill>
                      <a:srgbClr val="FF6600"/>
                    </a:solidFill>
                  </a:rPr>
                  <a:t>Large cross section </a:t>
                </a:r>
                <a14:m>
                  <m:oMath xmlns:m="http://schemas.openxmlformats.org/officeDocument/2006/math">
                    <m:r>
                      <a:rPr lang="en-US" i="1" dirty="0">
                        <a:solidFill>
                          <a:srgbClr val="FF6600"/>
                        </a:solidFill>
                        <a:latin typeface="Cambria Math" panose="02040503050406030204" pitchFamily="18" charset="0"/>
                      </a:rPr>
                      <m:t>𝜎</m:t>
                    </m:r>
                    <m:r>
                      <a:rPr lang="en-US" i="1" dirty="0">
                        <a:solidFill>
                          <a:srgbClr val="FF6600"/>
                        </a:solidFill>
                        <a:latin typeface="Cambria Math" panose="02040503050406030204" pitchFamily="18" charset="0"/>
                      </a:rPr>
                      <m:t>≈0.15−0.2 </m:t>
                    </m:r>
                    <m:r>
                      <a:rPr lang="en-US" i="1" dirty="0">
                        <a:solidFill>
                          <a:srgbClr val="FF6600"/>
                        </a:solidFill>
                        <a:latin typeface="Cambria Math" panose="02040503050406030204" pitchFamily="18" charset="0"/>
                      </a:rPr>
                      <m:t>𝑏𝑎𝑟𝑛</m:t>
                    </m:r>
                  </m:oMath>
                </a14:m>
                <a:r>
                  <a:rPr lang="en-CA" dirty="0">
                    <a:solidFill>
                      <a:srgbClr val="FF6600"/>
                    </a:solidFill>
                  </a:rPr>
                  <a:t> for </a:t>
                </a:r>
                <a14:m>
                  <m:oMath xmlns:m="http://schemas.openxmlformats.org/officeDocument/2006/math">
                    <m:r>
                      <a:rPr lang="en-CA" i="1" dirty="0">
                        <a:solidFill>
                          <a:srgbClr val="FF6600"/>
                        </a:solidFill>
                        <a:latin typeface="Cambria Math" panose="02040503050406030204" pitchFamily="18" charset="0"/>
                      </a:rPr>
                      <m:t>𝐸</m:t>
                    </m:r>
                    <m:r>
                      <a:rPr lang="en-CA" i="1" dirty="0">
                        <a:solidFill>
                          <a:srgbClr val="FF6600"/>
                        </a:solidFill>
                        <a:latin typeface="Cambria Math" panose="02040503050406030204" pitchFamily="18" charset="0"/>
                      </a:rPr>
                      <m:t> </m:t>
                    </m:r>
                    <m:d>
                      <m:dPr>
                        <m:ctrlPr>
                          <a:rPr lang="en-CA" i="1" dirty="0">
                            <a:solidFill>
                              <a:srgbClr val="FF6600"/>
                            </a:solidFill>
                            <a:latin typeface="Cambria Math" panose="02040503050406030204" pitchFamily="18" charset="0"/>
                          </a:rPr>
                        </m:ctrlPr>
                      </m:dPr>
                      <m:e>
                        <m:r>
                          <a:rPr lang="en-US" i="1" dirty="0">
                            <a:solidFill>
                              <a:srgbClr val="FF6600"/>
                            </a:solidFill>
                            <a:latin typeface="Cambria Math" panose="02040503050406030204" pitchFamily="18" charset="0"/>
                          </a:rPr>
                          <m:t>𝛾</m:t>
                        </m:r>
                      </m:e>
                    </m:d>
                    <m:r>
                      <a:rPr lang="en-US" i="1" dirty="0">
                        <a:solidFill>
                          <a:srgbClr val="FF6600"/>
                        </a:solidFill>
                        <a:latin typeface="Cambria Math" panose="02040503050406030204" pitchFamily="18" charset="0"/>
                      </a:rPr>
                      <m:t>&gt;1% </m:t>
                    </m:r>
                    <m:r>
                      <a:rPr lang="en-CA" i="1" dirty="0">
                        <a:solidFill>
                          <a:srgbClr val="FF6600"/>
                        </a:solidFill>
                        <a:latin typeface="Cambria Math" panose="02040503050406030204" pitchFamily="18" charset="0"/>
                      </a:rPr>
                      <m:t>𝐸</m:t>
                    </m:r>
                    <m:r>
                      <a:rPr lang="en-CA" i="1" dirty="0">
                        <a:solidFill>
                          <a:srgbClr val="FF6600"/>
                        </a:solidFill>
                        <a:latin typeface="Cambria Math" panose="02040503050406030204" pitchFamily="18" charset="0"/>
                      </a:rPr>
                      <m:t> </m:t>
                    </m:r>
                    <m:d>
                      <m:dPr>
                        <m:ctrlPr>
                          <a:rPr lang="en-CA" i="1" dirty="0">
                            <a:solidFill>
                              <a:srgbClr val="FF6600"/>
                            </a:solidFill>
                            <a:latin typeface="Cambria Math" panose="02040503050406030204" pitchFamily="18" charset="0"/>
                          </a:rPr>
                        </m:ctrlPr>
                      </m:dPr>
                      <m:e>
                        <m:r>
                          <a:rPr lang="en-US" i="1" dirty="0">
                            <a:solidFill>
                              <a:srgbClr val="FF6600"/>
                            </a:solidFill>
                            <a:latin typeface="Cambria Math" panose="02040503050406030204" pitchFamily="18" charset="0"/>
                          </a:rPr>
                          <m:t>𝑏𝑒𝑎𝑚</m:t>
                        </m:r>
                      </m:e>
                    </m:d>
                  </m:oMath>
                </a14:m>
                <a:endParaRPr lang="en-US" sz="200" dirty="0">
                  <a:solidFill>
                    <a:srgbClr val="FF6600"/>
                  </a:solidFill>
                </a:endParaRPr>
              </a:p>
              <a:p>
                <a:pPr marL="201163" lvl="1" indent="0">
                  <a:buNone/>
                </a:pPr>
                <a:r>
                  <a:rPr lang="en-US" sz="133" dirty="0">
                    <a:solidFill>
                      <a:schemeClr val="tx1"/>
                    </a:solidFill>
                  </a:rPr>
                  <a:t> </a:t>
                </a:r>
              </a:p>
              <a:p>
                <a:pPr marL="512051" lvl="2" indent="0">
                  <a:buNone/>
                </a:pPr>
                <a:r>
                  <a:rPr lang="en-US" sz="1600" dirty="0">
                    <a:solidFill>
                      <a:schemeClr val="tx1"/>
                    </a:solidFill>
                  </a:rPr>
                  <a:t>1)   𝑒+ rate in LER 10 m after IP (</a:t>
                </a:r>
                <a:r>
                  <a:rPr lang="en-US" sz="1200" dirty="0">
                    <a:solidFill>
                      <a:schemeClr val="tx1"/>
                    </a:solidFill>
                  </a:rPr>
                  <a:t>part of energy spectrum near</a:t>
                </a:r>
                <a:r>
                  <a:rPr lang="en-US" sz="1200" dirty="0">
                    <a:solidFill>
                      <a:schemeClr val="tx1"/>
                    </a:solidFill>
                    <a:sym typeface="Wingdings" panose="05000000000000000000" pitchFamily="2" charset="2"/>
                  </a:rPr>
                  <a:t> </a:t>
                </a:r>
                <a:r>
                  <a:rPr lang="en-US" sz="1200" dirty="0">
                    <a:solidFill>
                      <a:schemeClr val="tx1"/>
                    </a:solidFill>
                  </a:rPr>
                  <a:t>E(𝑒+) ≈ 3.5 GeV after large bend</a:t>
                </a:r>
                <a:r>
                  <a:rPr lang="en-US" sz="1600" dirty="0">
                    <a:solidFill>
                      <a:schemeClr val="tx1"/>
                    </a:solidFill>
                  </a:rPr>
                  <a:t>)</a:t>
                </a:r>
                <a:r>
                  <a:rPr lang="en-US" sz="1000" dirty="0">
                    <a:solidFill>
                      <a:schemeClr val="tx1"/>
                    </a:solidFill>
                  </a:rPr>
                  <a:t> </a:t>
                </a:r>
                <a:endParaRPr lang="en-US" sz="1600" dirty="0">
                  <a:solidFill>
                    <a:schemeClr val="tx1"/>
                  </a:solidFill>
                </a:endParaRPr>
              </a:p>
              <a:p>
                <a:pPr marL="512051" lvl="2" indent="0">
                  <a:buNone/>
                </a:pPr>
                <a:r>
                  <a:rPr lang="en-US" sz="1600" dirty="0">
                    <a:solidFill>
                      <a:schemeClr val="tx1"/>
                    </a:solidFill>
                  </a:rPr>
                  <a:t>2)   𝛾 rate in HER 30 m after IP (</a:t>
                </a:r>
                <a:r>
                  <a:rPr lang="en-US" sz="1200" dirty="0">
                    <a:solidFill>
                      <a:schemeClr val="tx1"/>
                    </a:solidFill>
                  </a:rPr>
                  <a:t>part of 0.1-0.3 </a:t>
                </a:r>
                <a:r>
                  <a:rPr lang="en-US" sz="1200" dirty="0" err="1">
                    <a:solidFill>
                      <a:schemeClr val="tx1"/>
                    </a:solidFill>
                  </a:rPr>
                  <a:t>mrad</a:t>
                </a:r>
                <a:r>
                  <a:rPr lang="en-US" sz="1200" dirty="0">
                    <a:solidFill>
                      <a:schemeClr val="tx1"/>
                    </a:solidFill>
                  </a:rPr>
                  <a:t> IP beam angular spread due to geometry</a:t>
                </a:r>
                <a:r>
                  <a:rPr lang="en-US" sz="1600" dirty="0">
                    <a:solidFill>
                      <a:schemeClr val="tx1"/>
                    </a:solidFill>
                  </a:rPr>
                  <a:t>) </a:t>
                </a:r>
              </a:p>
            </p:txBody>
          </p:sp>
        </mc:Choice>
        <mc:Fallback xmlns="">
          <p:sp>
            <p:nvSpPr>
              <p:cNvPr id="28" name="Content Placeholder 2"/>
              <p:cNvSpPr txBox="1">
                <a:spLocks noRot="1" noChangeAspect="1" noMove="1" noResize="1" noEditPoints="1" noAdjustHandles="1" noChangeArrowheads="1" noChangeShapeType="1" noTextEdit="1"/>
              </p:cNvSpPr>
              <p:nvPr/>
            </p:nvSpPr>
            <p:spPr>
              <a:xfrm>
                <a:off x="2028806" y="1374133"/>
                <a:ext cx="7992889" cy="1229165"/>
              </a:xfrm>
              <a:prstGeom prst="rect">
                <a:avLst/>
              </a:prstGeom>
              <a:blipFill>
                <a:blip r:embed="rId7"/>
                <a:stretch>
                  <a:fillRect l="-1983" t="-5941"/>
                </a:stretch>
              </a:blipFill>
            </p:spPr>
            <p:txBody>
              <a:bodyPr/>
              <a:lstStyle/>
              <a:p>
                <a:r>
                  <a:rPr lang="fr-FR">
                    <a:noFill/>
                  </a:rPr>
                  <a:t> </a:t>
                </a:r>
              </a:p>
            </p:txBody>
          </p:sp>
        </mc:Fallback>
      </mc:AlternateContent>
      <p:sp>
        <p:nvSpPr>
          <p:cNvPr id="13" name="Rectangle 12"/>
          <p:cNvSpPr/>
          <p:nvPr/>
        </p:nvSpPr>
        <p:spPr>
          <a:xfrm>
            <a:off x="1091610" y="74836"/>
            <a:ext cx="8863965" cy="995016"/>
          </a:xfrm>
          <a:prstGeom prst="rect">
            <a:avLst/>
          </a:prstGeom>
        </p:spPr>
        <p:txBody>
          <a:bodyPr wrap="none">
            <a:spAutoFit/>
          </a:bodyPr>
          <a:lstStyle/>
          <a:p>
            <a:r>
              <a:rPr lang="fr-FR" sz="3733" dirty="0" err="1">
                <a:solidFill>
                  <a:srgbClr val="0000FF"/>
                </a:solidFill>
              </a:rPr>
              <a:t>Bhabha</a:t>
            </a:r>
            <a:r>
              <a:rPr lang="fr-FR" sz="3733" dirty="0">
                <a:solidFill>
                  <a:srgbClr val="0000FF"/>
                </a:solidFill>
              </a:rPr>
              <a:t> </a:t>
            </a:r>
            <a:r>
              <a:rPr lang="fr-FR" sz="3733" dirty="0" err="1">
                <a:solidFill>
                  <a:srgbClr val="0000FF"/>
                </a:solidFill>
              </a:rPr>
              <a:t>process</a:t>
            </a:r>
            <a:r>
              <a:rPr lang="fr-FR" sz="3733" dirty="0">
                <a:solidFill>
                  <a:srgbClr val="0000FF"/>
                </a:solidFill>
              </a:rPr>
              <a:t> at </a:t>
            </a:r>
            <a:r>
              <a:rPr lang="fr-FR" sz="3733" dirty="0" err="1">
                <a:solidFill>
                  <a:srgbClr val="0000FF"/>
                </a:solidFill>
              </a:rPr>
              <a:t>vanishing</a:t>
            </a:r>
            <a:r>
              <a:rPr lang="fr-FR" sz="3733" dirty="0">
                <a:solidFill>
                  <a:srgbClr val="0000FF"/>
                </a:solidFill>
              </a:rPr>
              <a:t> </a:t>
            </a:r>
            <a:r>
              <a:rPr lang="fr-FR" sz="3733" dirty="0" err="1">
                <a:solidFill>
                  <a:srgbClr val="0000FF"/>
                </a:solidFill>
              </a:rPr>
              <a:t>scattering</a:t>
            </a:r>
            <a:r>
              <a:rPr lang="fr-FR" sz="3733" dirty="0">
                <a:solidFill>
                  <a:srgbClr val="0000FF"/>
                </a:solidFill>
              </a:rPr>
              <a:t> angle</a:t>
            </a:r>
          </a:p>
          <a:p>
            <a:pPr algn="ctr"/>
            <a:r>
              <a:rPr lang="fr-FR" sz="2133" dirty="0" err="1">
                <a:solidFill>
                  <a:srgbClr val="0000FF"/>
                </a:solidFill>
              </a:rPr>
              <a:t>a.k.a</a:t>
            </a:r>
            <a:r>
              <a:rPr lang="fr-FR" sz="2133" dirty="0">
                <a:solidFill>
                  <a:srgbClr val="0000FF"/>
                </a:solidFill>
              </a:rPr>
              <a:t>. Single </a:t>
            </a:r>
            <a:r>
              <a:rPr lang="fr-FR" sz="2133" dirty="0" err="1">
                <a:solidFill>
                  <a:srgbClr val="0000FF"/>
                </a:solidFill>
              </a:rPr>
              <a:t>Bremsstrahlung</a:t>
            </a:r>
            <a:r>
              <a:rPr lang="fr-FR" sz="2133" dirty="0">
                <a:solidFill>
                  <a:srgbClr val="0000FF"/>
                </a:solidFill>
              </a:rPr>
              <a:t> </a:t>
            </a:r>
          </a:p>
        </p:txBody>
      </p:sp>
      <p:pic>
        <p:nvPicPr>
          <p:cNvPr id="33" name="Picture 18"/>
          <p:cNvPicPr>
            <a:picLocks noChangeAspect="1"/>
          </p:cNvPicPr>
          <p:nvPr/>
        </p:nvPicPr>
        <p:blipFill rotWithShape="1">
          <a:blip r:embed="rId8"/>
          <a:srcRect t="20066"/>
          <a:stretch/>
        </p:blipFill>
        <p:spPr>
          <a:xfrm>
            <a:off x="3128993" y="2686294"/>
            <a:ext cx="2502155" cy="1580220"/>
          </a:xfrm>
          <a:prstGeom prst="rect">
            <a:avLst/>
          </a:prstGeom>
        </p:spPr>
      </p:pic>
      <mc:AlternateContent xmlns:mc="http://schemas.openxmlformats.org/markup-compatibility/2006" xmlns:a14="http://schemas.microsoft.com/office/drawing/2010/main">
        <mc:Choice Requires="a14">
          <p:sp>
            <p:nvSpPr>
              <p:cNvPr id="34" name="Rectangle 33"/>
              <p:cNvSpPr/>
              <p:nvPr/>
            </p:nvSpPr>
            <p:spPr>
              <a:xfrm>
                <a:off x="1703513" y="2683929"/>
                <a:ext cx="1592159" cy="3002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1351" i="1" dirty="0">
                          <a:latin typeface="Cambria Math" panose="02040503050406030204" pitchFamily="18" charset="0"/>
                        </a:rPr>
                        <m:t>𝐸</m:t>
                      </m:r>
                      <m:r>
                        <a:rPr lang="en-CA" sz="1351" i="1" dirty="0">
                          <a:latin typeface="Cambria Math" panose="02040503050406030204" pitchFamily="18" charset="0"/>
                        </a:rPr>
                        <m:t> (</m:t>
                      </m:r>
                      <m:sSup>
                        <m:sSupPr>
                          <m:ctrlPr>
                            <a:rPr lang="en-US" sz="1351" i="1" dirty="0">
                              <a:latin typeface="Cambria Math" panose="02040503050406030204" pitchFamily="18" charset="0"/>
                            </a:rPr>
                          </m:ctrlPr>
                        </m:sSupPr>
                        <m:e>
                          <m:r>
                            <a:rPr lang="en-CA" sz="1351" i="1" dirty="0">
                              <a:latin typeface="Cambria Math" panose="02040503050406030204" pitchFamily="18" charset="0"/>
                            </a:rPr>
                            <m:t>𝑒</m:t>
                          </m:r>
                        </m:e>
                        <m:sup>
                          <m:r>
                            <a:rPr lang="en-CA" sz="1351" i="1" dirty="0">
                              <a:latin typeface="Cambria Math" panose="02040503050406030204" pitchFamily="18" charset="0"/>
                            </a:rPr>
                            <m:t>−</m:t>
                          </m:r>
                        </m:sup>
                      </m:sSup>
                      <m:r>
                        <a:rPr lang="en-CA" sz="1351" i="1" dirty="0">
                          <a:latin typeface="Cambria Math" panose="02040503050406030204" pitchFamily="18" charset="0"/>
                        </a:rPr>
                        <m:t>)=7</m:t>
                      </m:r>
                      <m:r>
                        <a:rPr lang="en-CA" sz="1351" i="1" dirty="0">
                          <a:latin typeface="Cambria Math" panose="02040503050406030204" pitchFamily="18" charset="0"/>
                        </a:rPr>
                        <m:t>𝐺𝑒𝑉</m:t>
                      </m:r>
                    </m:oMath>
                  </m:oMathPara>
                </a14:m>
                <a:endParaRPr lang="en-US" sz="1351" dirty="0"/>
              </a:p>
            </p:txBody>
          </p:sp>
        </mc:Choice>
        <mc:Fallback xmlns="">
          <p:sp>
            <p:nvSpPr>
              <p:cNvPr id="34" name="Rectangle 33"/>
              <p:cNvSpPr>
                <a:spLocks noRot="1" noChangeAspect="1" noMove="1" noResize="1" noEditPoints="1" noAdjustHandles="1" noChangeArrowheads="1" noChangeShapeType="1" noTextEdit="1"/>
              </p:cNvSpPr>
              <p:nvPr/>
            </p:nvSpPr>
            <p:spPr>
              <a:xfrm>
                <a:off x="1703513" y="2683929"/>
                <a:ext cx="1592159" cy="300210"/>
              </a:xfrm>
              <a:prstGeom prst="rect">
                <a:avLst/>
              </a:prstGeom>
              <a:blipFill>
                <a:blip r:embed="rId9"/>
                <a:stretch>
                  <a:fillRect b="-6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703513" y="3995629"/>
                <a:ext cx="1592159" cy="3002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1351" i="1" dirty="0">
                          <a:latin typeface="Cambria Math" panose="02040503050406030204" pitchFamily="18" charset="0"/>
                        </a:rPr>
                        <m:t>𝐸</m:t>
                      </m:r>
                      <m:r>
                        <a:rPr lang="en-CA" sz="1351" i="1" dirty="0">
                          <a:latin typeface="Cambria Math" panose="02040503050406030204" pitchFamily="18" charset="0"/>
                        </a:rPr>
                        <m:t> (</m:t>
                      </m:r>
                      <m:sSup>
                        <m:sSupPr>
                          <m:ctrlPr>
                            <a:rPr lang="en-US" sz="1351" i="1" dirty="0">
                              <a:latin typeface="Cambria Math" panose="02040503050406030204" pitchFamily="18" charset="0"/>
                            </a:rPr>
                          </m:ctrlPr>
                        </m:sSupPr>
                        <m:e>
                          <m:r>
                            <a:rPr lang="en-CA" sz="1351" i="1" dirty="0">
                              <a:latin typeface="Cambria Math" panose="02040503050406030204" pitchFamily="18" charset="0"/>
                            </a:rPr>
                            <m:t>𝑒</m:t>
                          </m:r>
                        </m:e>
                        <m:sup>
                          <m:r>
                            <a:rPr lang="en-US" sz="1351" i="1" dirty="0">
                              <a:latin typeface="Cambria Math" panose="02040503050406030204" pitchFamily="18" charset="0"/>
                            </a:rPr>
                            <m:t>+</m:t>
                          </m:r>
                        </m:sup>
                      </m:sSup>
                      <m:r>
                        <a:rPr lang="en-CA" sz="1351" i="1" dirty="0">
                          <a:latin typeface="Cambria Math" panose="02040503050406030204" pitchFamily="18" charset="0"/>
                        </a:rPr>
                        <m:t>)=</m:t>
                      </m:r>
                      <m:r>
                        <a:rPr lang="en-US" sz="1351" i="1" dirty="0">
                          <a:latin typeface="Cambria Math" panose="02040503050406030204" pitchFamily="18" charset="0"/>
                        </a:rPr>
                        <m:t>4</m:t>
                      </m:r>
                      <m:r>
                        <a:rPr lang="en-CA" sz="1351" i="1" dirty="0">
                          <a:latin typeface="Cambria Math" panose="02040503050406030204" pitchFamily="18" charset="0"/>
                        </a:rPr>
                        <m:t>𝐺𝑒𝑉</m:t>
                      </m:r>
                    </m:oMath>
                  </m:oMathPara>
                </a14:m>
                <a:endParaRPr lang="en-US" sz="1351" dirty="0"/>
              </a:p>
            </p:txBody>
          </p:sp>
        </mc:Choice>
        <mc:Fallback xmlns="">
          <p:sp>
            <p:nvSpPr>
              <p:cNvPr id="35" name="Rectangle 34"/>
              <p:cNvSpPr>
                <a:spLocks noRot="1" noChangeAspect="1" noMove="1" noResize="1" noEditPoints="1" noAdjustHandles="1" noChangeArrowheads="1" noChangeShapeType="1" noTextEdit="1"/>
              </p:cNvSpPr>
              <p:nvPr/>
            </p:nvSpPr>
            <p:spPr>
              <a:xfrm>
                <a:off x="1703513" y="3995629"/>
                <a:ext cx="1592159" cy="300210"/>
              </a:xfrm>
              <a:prstGeom prst="rect">
                <a:avLst/>
              </a:prstGeom>
              <a:blipFill>
                <a:blip r:embed="rId10"/>
                <a:stretch>
                  <a:fillRect b="-6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5519937" y="2702371"/>
                <a:ext cx="1592159" cy="3002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CA" sz="1351" i="1" dirty="0">
                          <a:latin typeface="Cambria Math" panose="02040503050406030204" pitchFamily="18" charset="0"/>
                        </a:rPr>
                        <m:t>𝐸</m:t>
                      </m:r>
                      <m:r>
                        <a:rPr lang="en-CA" sz="1351" i="1" dirty="0">
                          <a:latin typeface="Cambria Math" panose="02040503050406030204" pitchFamily="18" charset="0"/>
                        </a:rPr>
                        <m:t> (</m:t>
                      </m:r>
                      <m:sSup>
                        <m:sSupPr>
                          <m:ctrlPr>
                            <a:rPr lang="en-US" sz="1351" i="1" dirty="0">
                              <a:latin typeface="Cambria Math" panose="02040503050406030204" pitchFamily="18" charset="0"/>
                            </a:rPr>
                          </m:ctrlPr>
                        </m:sSupPr>
                        <m:e>
                          <m:r>
                            <a:rPr lang="en-CA" sz="1351" i="1" dirty="0">
                              <a:latin typeface="Cambria Math" panose="02040503050406030204" pitchFamily="18" charset="0"/>
                            </a:rPr>
                            <m:t>𝑒</m:t>
                          </m:r>
                        </m:e>
                        <m:sup>
                          <m:r>
                            <a:rPr lang="en-CA" sz="1351" i="1" dirty="0">
                              <a:latin typeface="Cambria Math" panose="02040503050406030204" pitchFamily="18" charset="0"/>
                            </a:rPr>
                            <m:t>−</m:t>
                          </m:r>
                        </m:sup>
                      </m:sSup>
                      <m:r>
                        <a:rPr lang="en-CA" sz="1351" i="1" dirty="0">
                          <a:latin typeface="Cambria Math" panose="02040503050406030204" pitchFamily="18" charset="0"/>
                        </a:rPr>
                        <m:t>)=7</m:t>
                      </m:r>
                      <m:r>
                        <a:rPr lang="en-CA" sz="1351" i="1" dirty="0">
                          <a:latin typeface="Cambria Math" panose="02040503050406030204" pitchFamily="18" charset="0"/>
                        </a:rPr>
                        <m:t>𝐺𝑒𝑉</m:t>
                      </m:r>
                    </m:oMath>
                  </m:oMathPara>
                </a14:m>
                <a:endParaRPr lang="en-US" sz="1351" dirty="0"/>
              </a:p>
            </p:txBody>
          </p:sp>
        </mc:Choice>
        <mc:Fallback xmlns="">
          <p:sp>
            <p:nvSpPr>
              <p:cNvPr id="36" name="Rectangle 35"/>
              <p:cNvSpPr>
                <a:spLocks noRot="1" noChangeAspect="1" noMove="1" noResize="1" noEditPoints="1" noAdjustHandles="1" noChangeArrowheads="1" noChangeShapeType="1" noTextEdit="1"/>
              </p:cNvSpPr>
              <p:nvPr/>
            </p:nvSpPr>
            <p:spPr>
              <a:xfrm>
                <a:off x="5519937" y="2702371"/>
                <a:ext cx="1592159" cy="300210"/>
              </a:xfrm>
              <a:prstGeom prst="rect">
                <a:avLst/>
              </a:prstGeom>
              <a:blipFill>
                <a:blip r:embed="rId11"/>
                <a:stretch>
                  <a:fillRect b="-6000"/>
                </a:stretch>
              </a:blipFill>
            </p:spPr>
            <p:txBody>
              <a:bodyPr/>
              <a:lstStyle/>
              <a:p>
                <a:r>
                  <a:rPr lang="fr-FR">
                    <a:noFill/>
                  </a:rPr>
                  <a:t> </a:t>
                </a:r>
              </a:p>
            </p:txBody>
          </p:sp>
        </mc:Fallback>
      </mc:AlternateContent>
      <p:sp>
        <p:nvSpPr>
          <p:cNvPr id="56" name="Rectangle 55"/>
          <p:cNvSpPr/>
          <p:nvPr/>
        </p:nvSpPr>
        <p:spPr>
          <a:xfrm>
            <a:off x="9156736" y="3403463"/>
            <a:ext cx="404278" cy="307777"/>
          </a:xfrm>
          <a:prstGeom prst="rect">
            <a:avLst/>
          </a:prstGeom>
        </p:spPr>
        <p:txBody>
          <a:bodyPr wrap="none">
            <a:spAutoFit/>
          </a:bodyPr>
          <a:lstStyle/>
          <a:p>
            <a:r>
              <a:rPr lang="fr-FR" sz="1400" dirty="0"/>
              <a:t>𝑒+ </a:t>
            </a:r>
          </a:p>
        </p:txBody>
      </p:sp>
      <p:sp>
        <p:nvSpPr>
          <p:cNvPr id="57" name="Rectangle 56"/>
          <p:cNvSpPr/>
          <p:nvPr/>
        </p:nvSpPr>
        <p:spPr>
          <a:xfrm>
            <a:off x="9131376" y="5170081"/>
            <a:ext cx="279244" cy="307777"/>
          </a:xfrm>
          <a:prstGeom prst="rect">
            <a:avLst/>
          </a:prstGeom>
        </p:spPr>
        <p:txBody>
          <a:bodyPr wrap="none">
            <a:spAutoFit/>
          </a:bodyPr>
          <a:lstStyle/>
          <a:p>
            <a:r>
              <a:rPr lang="fr-FR" sz="1400" dirty="0"/>
              <a:t>𝛾</a:t>
            </a:r>
          </a:p>
        </p:txBody>
      </p:sp>
      <p:sp>
        <p:nvSpPr>
          <p:cNvPr id="67" name="Content Placeholder 2"/>
          <p:cNvSpPr txBox="1">
            <a:spLocks/>
          </p:cNvSpPr>
          <p:nvPr/>
        </p:nvSpPr>
        <p:spPr>
          <a:xfrm>
            <a:off x="956067" y="4691904"/>
            <a:ext cx="6591973" cy="504056"/>
          </a:xfrm>
          <a:prstGeom prst="rect">
            <a:avLst/>
          </a:prstGeom>
          <a:ln>
            <a:solidFill>
              <a:schemeClr val="bg1"/>
            </a:solidFill>
          </a:ln>
        </p:spPr>
        <p:txBody>
          <a:bodyPr vert="horz" lIns="0" tIns="34291" rIns="0" bIns="34291" numCol="1"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CA" sz="1800" dirty="0">
                <a:solidFill>
                  <a:srgbClr val="990099"/>
                </a:solidFill>
              </a:rPr>
              <a:t>Only relative luminosity </a:t>
            </a:r>
            <a:r>
              <a:rPr lang="en-CA" sz="1800" dirty="0">
                <a:solidFill>
                  <a:srgbClr val="990099"/>
                </a:solidFill>
                <a:sym typeface="Wingdings" panose="05000000000000000000" pitchFamily="2" charset="2"/>
              </a:rPr>
              <a:t>                  with certain conditions…</a:t>
            </a:r>
            <a:r>
              <a:rPr lang="en-US" sz="1400" dirty="0">
                <a:solidFill>
                  <a:srgbClr val="990099"/>
                </a:solidFill>
              </a:rPr>
              <a:t> </a:t>
            </a:r>
          </a:p>
        </p:txBody>
      </p:sp>
      <p:sp>
        <p:nvSpPr>
          <p:cNvPr id="70" name="Rectangle 69"/>
          <p:cNvSpPr/>
          <p:nvPr/>
        </p:nvSpPr>
        <p:spPr>
          <a:xfrm>
            <a:off x="2279578" y="5099700"/>
            <a:ext cx="4757393" cy="1569660"/>
          </a:xfrm>
          <a:prstGeom prst="rect">
            <a:avLst/>
          </a:prstGeom>
        </p:spPr>
        <p:txBody>
          <a:bodyPr wrap="none">
            <a:spAutoFit/>
          </a:bodyPr>
          <a:lstStyle/>
          <a:p>
            <a:pPr marL="342891" indent="-342891">
              <a:buAutoNum type="arabicPeriod"/>
            </a:pPr>
            <a:r>
              <a:rPr lang="en-US" sz="1600" dirty="0"/>
              <a:t>Acceptance depends on choice of sensor / location</a:t>
            </a:r>
          </a:p>
          <a:p>
            <a:pPr marL="342891" indent="-342891">
              <a:buAutoNum type="arabicPeriod"/>
            </a:pPr>
            <a:r>
              <a:rPr lang="en-US" sz="1600" dirty="0"/>
              <a:t>Also some variation with beam parameters…</a:t>
            </a:r>
          </a:p>
          <a:p>
            <a:pPr marL="342891" indent="-342891">
              <a:buAutoNum type="arabicPeriod"/>
            </a:pPr>
            <a:r>
              <a:rPr lang="en-US" sz="1600" dirty="0"/>
              <a:t>𝜎</a:t>
            </a:r>
            <a:r>
              <a:rPr lang="en-US" sz="1600" baseline="-25000" dirty="0" err="1"/>
              <a:t>Bhabha@zero-degree</a:t>
            </a:r>
            <a:r>
              <a:rPr lang="en-US" sz="1600" dirty="0"/>
              <a:t> not precisely computed in QED</a:t>
            </a:r>
          </a:p>
          <a:p>
            <a:endParaRPr lang="en-US" sz="1600" dirty="0"/>
          </a:p>
          <a:p>
            <a:r>
              <a:rPr lang="en-US" sz="1600" dirty="0">
                <a:solidFill>
                  <a:srgbClr val="0000FF"/>
                </a:solidFill>
              </a:rPr>
              <a:t>    </a:t>
            </a:r>
            <a:r>
              <a:rPr lang="en-US" sz="1600" dirty="0">
                <a:solidFill>
                  <a:srgbClr val="0000FF"/>
                </a:solidFill>
                <a:sym typeface="Wingdings" panose="05000000000000000000" pitchFamily="2" charset="2"/>
              </a:rPr>
              <a:t> OK for usage on “short” enough time-scales</a:t>
            </a:r>
            <a:endParaRPr lang="en-US" sz="1600" dirty="0">
              <a:solidFill>
                <a:srgbClr val="0000FF"/>
              </a:solidFill>
            </a:endParaRPr>
          </a:p>
          <a:p>
            <a:r>
              <a:rPr lang="en-US" sz="1600" dirty="0">
                <a:solidFill>
                  <a:srgbClr val="0000FF"/>
                </a:solidFill>
                <a:sym typeface="Wingdings" panose="05000000000000000000" pitchFamily="2" charset="2"/>
              </a:rPr>
              <a:t>     care for beam parameter dependence</a:t>
            </a:r>
            <a:endParaRPr lang="fr-FR" sz="1600" dirty="0">
              <a:solidFill>
                <a:srgbClr val="0000FF"/>
              </a:solidFill>
            </a:endParaRPr>
          </a:p>
        </p:txBody>
      </p:sp>
      <p:cxnSp>
        <p:nvCxnSpPr>
          <p:cNvPr id="71" name="Connecteur droit 70"/>
          <p:cNvCxnSpPr/>
          <p:nvPr/>
        </p:nvCxnSpPr>
        <p:spPr>
          <a:xfrm>
            <a:off x="10200456" y="3713692"/>
            <a:ext cx="0" cy="720080"/>
          </a:xfrm>
          <a:prstGeom prst="line">
            <a:avLst/>
          </a:prstGeom>
          <a:ln w="6350">
            <a:solidFill>
              <a:srgbClr val="FF0000"/>
            </a:solidFill>
            <a:headEnd type="none" w="med" len="med"/>
            <a:tailEnd type="arrow" w="med" len="med"/>
          </a:ln>
        </p:spPr>
        <p:style>
          <a:lnRef idx="3">
            <a:schemeClr val="accent3"/>
          </a:lnRef>
          <a:fillRef idx="0">
            <a:schemeClr val="accent3"/>
          </a:fillRef>
          <a:effectRef idx="2">
            <a:schemeClr val="accent3"/>
          </a:effectRef>
          <a:fontRef idx="minor">
            <a:schemeClr val="tx1"/>
          </a:fontRef>
        </p:style>
      </p:cxnSp>
      <p:cxnSp>
        <p:nvCxnSpPr>
          <p:cNvPr id="72" name="Connecteur droit 71"/>
          <p:cNvCxnSpPr/>
          <p:nvPr/>
        </p:nvCxnSpPr>
        <p:spPr>
          <a:xfrm>
            <a:off x="10272464" y="3713692"/>
            <a:ext cx="0" cy="720080"/>
          </a:xfrm>
          <a:prstGeom prst="line">
            <a:avLst/>
          </a:prstGeom>
          <a:ln w="6350">
            <a:solidFill>
              <a:srgbClr val="FF0000"/>
            </a:solidFill>
            <a:headEnd type="none" w="med" len="med"/>
            <a:tailEnd type="arrow" w="med" len="med"/>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73" name="Rectangle 72"/>
              <p:cNvSpPr/>
              <p:nvPr/>
            </p:nvSpPr>
            <p:spPr>
              <a:xfrm>
                <a:off x="3417508" y="4530642"/>
                <a:ext cx="989747" cy="55983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00" i="1" dirty="0">
                          <a:solidFill>
                            <a:srgbClr val="990099"/>
                          </a:solidFill>
                          <a:latin typeface="Cambria Math" panose="02040503050406030204" pitchFamily="18" charset="0"/>
                        </a:rPr>
                        <m:t>𝐿</m:t>
                      </m:r>
                      <m:r>
                        <a:rPr lang="en-US" sz="1600" i="1" dirty="0">
                          <a:solidFill>
                            <a:srgbClr val="990099"/>
                          </a:solidFill>
                          <a:latin typeface="Cambria Math" panose="02040503050406030204" pitchFamily="18" charset="0"/>
                          <a:ea typeface="Cambria Math" panose="02040503050406030204" pitchFamily="18" charset="0"/>
                        </a:rPr>
                        <m:t>∝</m:t>
                      </m:r>
                      <m:f>
                        <m:fPr>
                          <m:ctrlPr>
                            <a:rPr lang="en-US" sz="1600" i="1" dirty="0">
                              <a:solidFill>
                                <a:srgbClr val="990099"/>
                              </a:solidFill>
                              <a:latin typeface="Cambria Math" panose="02040503050406030204" pitchFamily="18" charset="0"/>
                            </a:rPr>
                          </m:ctrlPr>
                        </m:fPr>
                        <m:num>
                          <m:r>
                            <a:rPr lang="en-US" sz="1600" i="1" dirty="0">
                              <a:solidFill>
                                <a:srgbClr val="990099"/>
                              </a:solidFill>
                              <a:latin typeface="Cambria Math" panose="02040503050406030204" pitchFamily="18" charset="0"/>
                            </a:rPr>
                            <m:t>𝑑𝑁</m:t>
                          </m:r>
                        </m:num>
                        <m:den>
                          <m:r>
                            <a:rPr lang="en-US" sz="1600" i="1" dirty="0">
                              <a:solidFill>
                                <a:srgbClr val="990099"/>
                              </a:solidFill>
                              <a:latin typeface="Cambria Math" panose="02040503050406030204" pitchFamily="18" charset="0"/>
                            </a:rPr>
                            <m:t>𝑑𝑡</m:t>
                          </m:r>
                        </m:den>
                      </m:f>
                    </m:oMath>
                  </m:oMathPara>
                </a14:m>
                <a:endParaRPr lang="en-US" sz="1351" dirty="0"/>
              </a:p>
            </p:txBody>
          </p:sp>
        </mc:Choice>
        <mc:Fallback xmlns="">
          <p:sp>
            <p:nvSpPr>
              <p:cNvPr id="73" name="Rectangle 72"/>
              <p:cNvSpPr>
                <a:spLocks noRot="1" noChangeAspect="1" noMove="1" noResize="1" noEditPoints="1" noAdjustHandles="1" noChangeArrowheads="1" noChangeShapeType="1" noTextEdit="1"/>
              </p:cNvSpPr>
              <p:nvPr/>
            </p:nvSpPr>
            <p:spPr>
              <a:xfrm>
                <a:off x="3417508" y="4530642"/>
                <a:ext cx="989747" cy="559833"/>
              </a:xfrm>
              <a:prstGeom prst="rect">
                <a:avLst/>
              </a:prstGeom>
              <a:blipFill>
                <a:blip r:embed="rId15"/>
                <a:stretch>
                  <a:fillRect/>
                </a:stretch>
              </a:blipFill>
            </p:spPr>
            <p:txBody>
              <a:bodyPr/>
              <a:lstStyle/>
              <a:p>
                <a:r>
                  <a:rPr lang="fr-FR">
                    <a:noFill/>
                  </a:rPr>
                  <a:t> </a:t>
                </a:r>
              </a:p>
            </p:txBody>
          </p:sp>
        </mc:Fallback>
      </mc:AlternateContent>
      <p:sp>
        <p:nvSpPr>
          <p:cNvPr id="22" name="Rectangle 21"/>
          <p:cNvSpPr/>
          <p:nvPr/>
        </p:nvSpPr>
        <p:spPr>
          <a:xfrm>
            <a:off x="1349169" y="1022198"/>
            <a:ext cx="8341535" cy="338554"/>
          </a:xfrm>
          <a:prstGeom prst="rect">
            <a:avLst/>
          </a:prstGeom>
        </p:spPr>
        <p:txBody>
          <a:bodyPr wrap="square">
            <a:spAutoFit/>
          </a:bodyPr>
          <a:lstStyle/>
          <a:p>
            <a:pPr algn="ctr"/>
            <a:r>
              <a:rPr lang="en-US" sz="1600" dirty="0"/>
              <a:t>Dima El </a:t>
            </a:r>
            <a:r>
              <a:rPr lang="en-US" sz="1600" dirty="0" err="1"/>
              <a:t>Khechen</a:t>
            </a:r>
            <a:r>
              <a:rPr lang="en-US" sz="1600" dirty="0"/>
              <a:t> et al., PRAB 22, 062801 (2019)</a:t>
            </a:r>
          </a:p>
        </p:txBody>
      </p:sp>
    </p:spTree>
    <p:extLst>
      <p:ext uri="{BB962C8B-B14F-4D97-AF65-F5344CB8AC3E}">
        <p14:creationId xmlns:p14="http://schemas.microsoft.com/office/powerpoint/2010/main" val="2510659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142" y="-23927"/>
            <a:ext cx="11360800" cy="671956"/>
          </a:xfrm>
        </p:spPr>
        <p:txBody>
          <a:bodyPr/>
          <a:lstStyle/>
          <a:p>
            <a:r>
              <a:rPr lang="en-US" sz="2800" b="1" dirty="0">
                <a:solidFill>
                  <a:schemeClr val="accent1">
                    <a:lumMod val="50000"/>
                  </a:schemeClr>
                </a:solidFill>
                <a:latin typeface="Times New Roman" panose="02020603050405020304" pitchFamily="18" charset="0"/>
                <a:cs typeface="Times New Roman" panose="02020603050405020304" pitchFamily="18" charset="0"/>
              </a:rPr>
              <a:t>Injection BG and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BelleII</a:t>
            </a:r>
            <a:r>
              <a:rPr lang="en-US" sz="2800" b="1" dirty="0">
                <a:solidFill>
                  <a:schemeClr val="accent1">
                    <a:lumMod val="50000"/>
                  </a:schemeClr>
                </a:solidFill>
                <a:latin typeface="Times New Roman" panose="02020603050405020304" pitchFamily="18" charset="0"/>
                <a:cs typeface="Times New Roman" panose="02020603050405020304" pitchFamily="18" charset="0"/>
              </a:rPr>
              <a:t> DAQ</a:t>
            </a:r>
            <a:endParaRPr lang="fr-FR"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8" name="组合 37">
            <a:extLst>
              <a:ext uri="{FF2B5EF4-FFF2-40B4-BE49-F238E27FC236}">
                <a16:creationId xmlns:a16="http://schemas.microsoft.com/office/drawing/2014/main" id="{8B9573BF-6F07-2346-B6F6-9FE22AE21BF1}"/>
              </a:ext>
            </a:extLst>
          </p:cNvPr>
          <p:cNvGrpSpPr/>
          <p:nvPr/>
        </p:nvGrpSpPr>
        <p:grpSpPr>
          <a:xfrm>
            <a:off x="173671" y="593810"/>
            <a:ext cx="9717577" cy="956716"/>
            <a:chOff x="330550" y="772298"/>
            <a:chExt cx="9717577" cy="956716"/>
          </a:xfrm>
        </p:grpSpPr>
        <p:sp>
          <p:nvSpPr>
            <p:cNvPr id="6" name="文本框 5">
              <a:extLst>
                <a:ext uri="{FF2B5EF4-FFF2-40B4-BE49-F238E27FC236}">
                  <a16:creationId xmlns:a16="http://schemas.microsoft.com/office/drawing/2014/main" id="{0308F736-BA57-9649-8484-EE8CB9157517}"/>
                </a:ext>
              </a:extLst>
            </p:cNvPr>
            <p:cNvSpPr txBox="1"/>
            <p:nvPr/>
          </p:nvSpPr>
          <p:spPr>
            <a:xfrm>
              <a:off x="330550" y="772298"/>
              <a:ext cx="5885316" cy="369332"/>
            </a:xfrm>
            <a:prstGeom prst="rect">
              <a:avLst/>
            </a:prstGeom>
            <a:noFill/>
          </p:spPr>
          <p:txBody>
            <a:bodyPr wrap="square" rtlCol="0">
              <a:spAutoFit/>
            </a:bodyPr>
            <a:lstStyle/>
            <a:p>
              <a:pPr marL="285750" indent="-285750">
                <a:buFont typeface="Wingdings" pitchFamily="2" charset="2"/>
                <a:buChar char="p"/>
              </a:pPr>
              <a:r>
                <a:rPr kumimoji="1" lang="en-US" altLang="zh-CN" b="1" dirty="0"/>
                <a:t>Huge background appear just after beam injection</a:t>
              </a:r>
            </a:p>
          </p:txBody>
        </p:sp>
        <p:sp>
          <p:nvSpPr>
            <p:cNvPr id="28" name="文本框 27">
              <a:extLst>
                <a:ext uri="{FF2B5EF4-FFF2-40B4-BE49-F238E27FC236}">
                  <a16:creationId xmlns:a16="http://schemas.microsoft.com/office/drawing/2014/main" id="{E7FE27BF-C769-424F-B402-08DE1E4ADE4E}"/>
                </a:ext>
              </a:extLst>
            </p:cNvPr>
            <p:cNvSpPr txBox="1"/>
            <p:nvPr/>
          </p:nvSpPr>
          <p:spPr>
            <a:xfrm>
              <a:off x="619551" y="1110575"/>
              <a:ext cx="9428576" cy="618439"/>
            </a:xfrm>
            <a:prstGeom prst="rect">
              <a:avLst/>
            </a:prstGeom>
            <a:noFill/>
          </p:spPr>
          <p:txBody>
            <a:bodyPr wrap="square">
              <a:spAutoFit/>
            </a:bodyPr>
            <a:lstStyle/>
            <a:p>
              <a:pPr>
                <a:lnSpc>
                  <a:spcPts val="2120"/>
                </a:lnSpc>
              </a:pPr>
              <a:r>
                <a:rPr kumimoji="1" lang="en-US" altLang="zh-CN" sz="1500" dirty="0"/>
                <a:t>-Belle II BG level is high every turn(10us) when the injected beam pass through Belle II</a:t>
              </a:r>
            </a:p>
            <a:p>
              <a:pPr>
                <a:lnSpc>
                  <a:spcPts val="2120"/>
                </a:lnSpc>
              </a:pPr>
              <a:r>
                <a:rPr lang="en" altLang="zh-CN" sz="1500" dirty="0">
                  <a:solidFill>
                    <a:srgbClr val="FF0000"/>
                  </a:solidFill>
                  <a:effectLst/>
                </a:rPr>
                <a:t>-It was not expected that BG duration continues more than 10ms (At belle, it was ~3ms)</a:t>
              </a:r>
              <a:endParaRPr kumimoji="1" lang="en-US" altLang="zh-CN" sz="1500" dirty="0"/>
            </a:p>
          </p:txBody>
        </p:sp>
      </p:grpSp>
      <p:grpSp>
        <p:nvGrpSpPr>
          <p:cNvPr id="36" name="组合 35">
            <a:extLst>
              <a:ext uri="{FF2B5EF4-FFF2-40B4-BE49-F238E27FC236}">
                <a16:creationId xmlns:a16="http://schemas.microsoft.com/office/drawing/2014/main" id="{37EA6E51-4AF3-7148-8C94-5BAB11F6BB3F}"/>
              </a:ext>
            </a:extLst>
          </p:cNvPr>
          <p:cNvGrpSpPr/>
          <p:nvPr/>
        </p:nvGrpSpPr>
        <p:grpSpPr>
          <a:xfrm>
            <a:off x="173671" y="1573977"/>
            <a:ext cx="11016843" cy="1277740"/>
            <a:chOff x="330549" y="2064742"/>
            <a:chExt cx="9060031" cy="1277740"/>
          </a:xfrm>
        </p:grpSpPr>
        <p:sp>
          <p:nvSpPr>
            <p:cNvPr id="34" name="文本框 33">
              <a:extLst>
                <a:ext uri="{FF2B5EF4-FFF2-40B4-BE49-F238E27FC236}">
                  <a16:creationId xmlns:a16="http://schemas.microsoft.com/office/drawing/2014/main" id="{9FEC1C6C-BB75-F440-9A1D-50C17811980C}"/>
                </a:ext>
              </a:extLst>
            </p:cNvPr>
            <p:cNvSpPr txBox="1"/>
            <p:nvPr/>
          </p:nvSpPr>
          <p:spPr>
            <a:xfrm>
              <a:off x="330549" y="2064742"/>
              <a:ext cx="8649311" cy="369332"/>
            </a:xfrm>
            <a:prstGeom prst="rect">
              <a:avLst/>
            </a:prstGeom>
            <a:noFill/>
          </p:spPr>
          <p:txBody>
            <a:bodyPr wrap="square">
              <a:spAutoFit/>
            </a:bodyPr>
            <a:lstStyle/>
            <a:p>
              <a:pPr marL="285750" indent="-285750">
                <a:buFont typeface="Wingdings" pitchFamily="2" charset="2"/>
                <a:buChar char="p"/>
              </a:pPr>
              <a:r>
                <a:rPr lang="en" altLang="zh-CN" sz="1800" b="1" dirty="0">
                  <a:effectLst/>
                </a:rPr>
                <a:t>To avoid DAQ crash, trigger is vetoed</a:t>
              </a:r>
              <a:r>
                <a:rPr kumimoji="1" lang="en-US" altLang="zh-CN" b="1" dirty="0"/>
                <a:t> for a while </a:t>
              </a:r>
              <a:r>
                <a:rPr lang="en" altLang="zh-CN" sz="1800" b="1" dirty="0">
                  <a:effectLst/>
                </a:rPr>
                <a:t>after injection (injection veto) </a:t>
              </a:r>
              <a:endParaRPr lang="en" altLang="zh-CN" b="1" dirty="0"/>
            </a:p>
          </p:txBody>
        </p:sp>
        <p:sp>
          <p:nvSpPr>
            <p:cNvPr id="41" name="文本框 40">
              <a:extLst>
                <a:ext uri="{FF2B5EF4-FFF2-40B4-BE49-F238E27FC236}">
                  <a16:creationId xmlns:a16="http://schemas.microsoft.com/office/drawing/2014/main" id="{0FBB2559-20BB-8C40-B4BB-66016B08BC62}"/>
                </a:ext>
              </a:extLst>
            </p:cNvPr>
            <p:cNvSpPr txBox="1"/>
            <p:nvPr/>
          </p:nvSpPr>
          <p:spPr>
            <a:xfrm>
              <a:off x="619550" y="2379718"/>
              <a:ext cx="8771030" cy="962764"/>
            </a:xfrm>
            <a:prstGeom prst="rect">
              <a:avLst/>
            </a:prstGeom>
            <a:noFill/>
          </p:spPr>
          <p:txBody>
            <a:bodyPr wrap="square">
              <a:spAutoFit/>
            </a:bodyPr>
            <a:lstStyle/>
            <a:p>
              <a:pPr>
                <a:lnSpc>
                  <a:spcPts val="2120"/>
                </a:lnSpc>
              </a:pPr>
              <a:r>
                <a:rPr kumimoji="1" lang="en-US" altLang="zh-CN" sz="1500" dirty="0"/>
                <a:t>-by beam injection, instantaneous trigger rate ~100kHz and DAQ crashes</a:t>
              </a:r>
            </a:p>
            <a:p>
              <a:pPr>
                <a:lnSpc>
                  <a:spcPts val="2120"/>
                </a:lnSpc>
              </a:pPr>
              <a:r>
                <a:rPr kumimoji="1" lang="en-US" altLang="zh-CN" sz="1500" dirty="0"/>
                <a:t>-injection </a:t>
              </a:r>
              <a:r>
                <a:rPr kumimoji="1" lang="en-US" altLang="zh-CN" sz="1500" dirty="0">
                  <a:solidFill>
                    <a:srgbClr val="FF0000"/>
                  </a:solidFill>
                </a:rPr>
                <a:t>veto causes large DAQ deadtime of 5~15%</a:t>
              </a:r>
              <a:r>
                <a:rPr kumimoji="1" lang="zh-CN" altLang="en-US" sz="1500" dirty="0">
                  <a:solidFill>
                    <a:srgbClr val="FF0000"/>
                  </a:solidFill>
                </a:rPr>
                <a:t> </a:t>
              </a:r>
              <a:r>
                <a:rPr kumimoji="1" lang="en-US" altLang="zh-CN" sz="1500" dirty="0">
                  <a:sym typeface="Wingdings" pitchFamily="2" charset="2"/>
                </a:rPr>
                <a:t></a:t>
              </a:r>
              <a:r>
                <a:rPr kumimoji="1" lang="zh-CN" altLang="en-US" sz="1500" dirty="0">
                  <a:sym typeface="Wingdings" pitchFamily="2" charset="2"/>
                </a:rPr>
                <a:t> </a:t>
              </a:r>
              <a:r>
                <a:rPr lang="en" altLang="zh-CN" sz="1500" dirty="0">
                  <a:effectLst/>
                  <a:latin typeface="Calibri" panose="020F0502020204030204" pitchFamily="34" charset="0"/>
                </a:rPr>
                <a:t>it is important to minimize BG duration for data taking efficiency </a:t>
              </a:r>
              <a:endParaRPr lang="en" altLang="zh-CN" sz="1500" dirty="0">
                <a:effectLst/>
              </a:endParaRPr>
            </a:p>
            <a:p>
              <a:pPr>
                <a:lnSpc>
                  <a:spcPct val="150000"/>
                </a:lnSpc>
              </a:pPr>
              <a:endParaRPr kumimoji="1" lang="zh-CN" altLang="en-US" sz="1600" dirty="0">
                <a:solidFill>
                  <a:srgbClr val="FF0000"/>
                </a:solidFill>
              </a:endParaRPr>
            </a:p>
          </p:txBody>
        </p:sp>
      </p:grpSp>
      <p:grpSp>
        <p:nvGrpSpPr>
          <p:cNvPr id="43" name="组合 42">
            <a:extLst>
              <a:ext uri="{FF2B5EF4-FFF2-40B4-BE49-F238E27FC236}">
                <a16:creationId xmlns:a16="http://schemas.microsoft.com/office/drawing/2014/main" id="{650D4214-8065-A348-A348-B1B29A94A634}"/>
              </a:ext>
            </a:extLst>
          </p:cNvPr>
          <p:cNvGrpSpPr/>
          <p:nvPr/>
        </p:nvGrpSpPr>
        <p:grpSpPr>
          <a:xfrm>
            <a:off x="69423" y="2918994"/>
            <a:ext cx="3788729" cy="2884996"/>
            <a:chOff x="520894" y="3442393"/>
            <a:chExt cx="4043223" cy="3280118"/>
          </a:xfrm>
        </p:grpSpPr>
        <p:pic>
          <p:nvPicPr>
            <p:cNvPr id="44" name="Image 4">
              <a:extLst>
                <a:ext uri="{FF2B5EF4-FFF2-40B4-BE49-F238E27FC236}">
                  <a16:creationId xmlns:a16="http://schemas.microsoft.com/office/drawing/2014/main" id="{E56DDDD6-0D00-454E-9B70-BE7AB38220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559" b="16229"/>
            <a:stretch/>
          </p:blipFill>
          <p:spPr>
            <a:xfrm>
              <a:off x="520894" y="3442393"/>
              <a:ext cx="4043223" cy="3144865"/>
            </a:xfrm>
            <a:prstGeom prst="rect">
              <a:avLst/>
            </a:prstGeom>
          </p:spPr>
        </p:pic>
        <p:sp>
          <p:nvSpPr>
            <p:cNvPr id="45" name="ZoneTexte 9">
              <a:extLst>
                <a:ext uri="{FF2B5EF4-FFF2-40B4-BE49-F238E27FC236}">
                  <a16:creationId xmlns:a16="http://schemas.microsoft.com/office/drawing/2014/main" id="{1CD25624-9B58-AE42-8C89-537555BFF7E9}"/>
                </a:ext>
              </a:extLst>
            </p:cNvPr>
            <p:cNvSpPr txBox="1"/>
            <p:nvPr/>
          </p:nvSpPr>
          <p:spPr>
            <a:xfrm>
              <a:off x="1463658" y="6452004"/>
              <a:ext cx="2783535" cy="270507"/>
            </a:xfrm>
            <a:prstGeom prst="rect">
              <a:avLst/>
            </a:prstGeom>
            <a:noFill/>
          </p:spPr>
          <p:txBody>
            <a:bodyPr wrap="square" rtlCol="0">
              <a:spAutoFit/>
            </a:bodyPr>
            <a:lstStyle/>
            <a:p>
              <a:r>
                <a:rPr lang="en-US" sz="1400" b="1" dirty="0">
                  <a:solidFill>
                    <a:srgbClr val="C00000"/>
                  </a:solidFill>
                  <a:sym typeface="Wingdings" panose="05000000000000000000" pitchFamily="2" charset="2"/>
                </a:rPr>
                <a:t>SVD first layer occupancy </a:t>
              </a:r>
              <a:endParaRPr lang="en-US" sz="1400" b="1" dirty="0">
                <a:solidFill>
                  <a:srgbClr val="C00000"/>
                </a:solidFill>
              </a:endParaRPr>
            </a:p>
          </p:txBody>
        </p:sp>
      </p:grpSp>
      <p:grpSp>
        <p:nvGrpSpPr>
          <p:cNvPr id="40" name="组合 39">
            <a:extLst>
              <a:ext uri="{FF2B5EF4-FFF2-40B4-BE49-F238E27FC236}">
                <a16:creationId xmlns:a16="http://schemas.microsoft.com/office/drawing/2014/main" id="{698F4663-77CA-E749-B271-D8BA2EAE29C3}"/>
              </a:ext>
            </a:extLst>
          </p:cNvPr>
          <p:cNvGrpSpPr/>
          <p:nvPr/>
        </p:nvGrpSpPr>
        <p:grpSpPr>
          <a:xfrm>
            <a:off x="3882909" y="2980624"/>
            <a:ext cx="4129266" cy="2823366"/>
            <a:chOff x="5432463" y="3582372"/>
            <a:chExt cx="4421680" cy="2968368"/>
          </a:xfrm>
        </p:grpSpPr>
        <p:grpSp>
          <p:nvGrpSpPr>
            <p:cNvPr id="29" name="组合 28">
              <a:extLst>
                <a:ext uri="{FF2B5EF4-FFF2-40B4-BE49-F238E27FC236}">
                  <a16:creationId xmlns:a16="http://schemas.microsoft.com/office/drawing/2014/main" id="{3FBF20C4-AF58-3D4F-8DFA-08FBDF291E4A}"/>
                </a:ext>
              </a:extLst>
            </p:cNvPr>
            <p:cNvGrpSpPr/>
            <p:nvPr/>
          </p:nvGrpSpPr>
          <p:grpSpPr>
            <a:xfrm>
              <a:off x="5432463" y="3582372"/>
              <a:ext cx="4421680" cy="2636965"/>
              <a:chOff x="879785" y="2755580"/>
              <a:chExt cx="4052763" cy="2277369"/>
            </a:xfrm>
          </p:grpSpPr>
          <p:pic>
            <p:nvPicPr>
              <p:cNvPr id="21" name="Picture 1" descr="page4image45246000">
                <a:extLst>
                  <a:ext uri="{FF2B5EF4-FFF2-40B4-BE49-F238E27FC236}">
                    <a16:creationId xmlns:a16="http://schemas.microsoft.com/office/drawing/2014/main" id="{DB5222DC-5887-9144-B28B-9B2FCFCC6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785" y="2755580"/>
                <a:ext cx="4052763" cy="2277369"/>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a:extLst>
                  <a:ext uri="{FF2B5EF4-FFF2-40B4-BE49-F238E27FC236}">
                    <a16:creationId xmlns:a16="http://schemas.microsoft.com/office/drawing/2014/main" id="{5B84D1FE-B796-264C-B3ED-9CCF90072188}"/>
                  </a:ext>
                </a:extLst>
              </p:cNvPr>
              <p:cNvSpPr txBox="1"/>
              <p:nvPr/>
            </p:nvSpPr>
            <p:spPr>
              <a:xfrm>
                <a:off x="1525086" y="2887420"/>
                <a:ext cx="3063505" cy="318967"/>
              </a:xfrm>
              <a:prstGeom prst="rect">
                <a:avLst/>
              </a:prstGeom>
              <a:noFill/>
            </p:spPr>
            <p:txBody>
              <a:bodyPr wrap="square">
                <a:spAutoFit/>
              </a:bodyPr>
              <a:lstStyle/>
              <a:p>
                <a:r>
                  <a:rPr lang="en-US" altLang="zh-CN" sz="1800" dirty="0">
                    <a:solidFill>
                      <a:srgbClr val="FFFF00"/>
                    </a:solidFill>
                    <a:effectLst/>
                    <a:latin typeface="Calibri" panose="020F0502020204030204" pitchFamily="34" charset="0"/>
                  </a:rPr>
                  <a:t>-ECLBG     </a:t>
                </a:r>
                <a:r>
                  <a:rPr lang="zh-CN" altLang="en-US" sz="1800" dirty="0">
                    <a:solidFill>
                      <a:srgbClr val="FFFF00"/>
                    </a:solidFill>
                    <a:effectLst/>
                    <a:latin typeface="Calibri" panose="020F0502020204030204" pitchFamily="34" charset="0"/>
                  </a:rPr>
                  <a:t>  </a:t>
                </a:r>
                <a:r>
                  <a:rPr lang="en-US" altLang="zh-CN" sz="1800" b="1" dirty="0">
                    <a:solidFill>
                      <a:srgbClr val="00B050"/>
                    </a:solidFill>
                    <a:effectLst/>
                    <a:latin typeface="Calibri" panose="020F0502020204030204" pitchFamily="34" charset="0"/>
                  </a:rPr>
                  <a:t>–Injection Veto </a:t>
                </a:r>
                <a:endParaRPr lang="en-US" altLang="zh-CN" b="1" dirty="0">
                  <a:solidFill>
                    <a:srgbClr val="00B050"/>
                  </a:solidFill>
                </a:endParaRPr>
              </a:p>
            </p:txBody>
          </p:sp>
          <p:cxnSp>
            <p:nvCxnSpPr>
              <p:cNvPr id="23" name="直线箭头连接符 22">
                <a:extLst>
                  <a:ext uri="{FF2B5EF4-FFF2-40B4-BE49-F238E27FC236}">
                    <a16:creationId xmlns:a16="http://schemas.microsoft.com/office/drawing/2014/main" id="{342A4BB9-7070-BE4C-9898-74AB90044FAF}"/>
                  </a:ext>
                </a:extLst>
              </p:cNvPr>
              <p:cNvCxnSpPr>
                <a:cxnSpLocks/>
              </p:cNvCxnSpPr>
              <p:nvPr/>
            </p:nvCxnSpPr>
            <p:spPr>
              <a:xfrm>
                <a:off x="1722438" y="4262773"/>
                <a:ext cx="2004926" cy="0"/>
              </a:xfrm>
              <a:prstGeom prst="straightConnector1">
                <a:avLst/>
              </a:prstGeom>
              <a:ln>
                <a:solidFill>
                  <a:srgbClr val="FF0000"/>
                </a:solidFill>
                <a:headEnd type="triangle"/>
                <a:tailEnd type="triangle"/>
              </a:ln>
            </p:spPr>
            <p:style>
              <a:lnRef idx="2">
                <a:schemeClr val="accent2"/>
              </a:lnRef>
              <a:fillRef idx="0">
                <a:schemeClr val="accent2"/>
              </a:fillRef>
              <a:effectRef idx="1">
                <a:schemeClr val="accent2"/>
              </a:effectRef>
              <a:fontRef idx="minor">
                <a:schemeClr val="tx1"/>
              </a:fontRef>
            </p:style>
          </p:cxnSp>
          <p:sp>
            <p:nvSpPr>
              <p:cNvPr id="24" name="文本框 23">
                <a:extLst>
                  <a:ext uri="{FF2B5EF4-FFF2-40B4-BE49-F238E27FC236}">
                    <a16:creationId xmlns:a16="http://schemas.microsoft.com/office/drawing/2014/main" id="{FEF0A75C-A01F-CE43-9710-86FC9CEC516F}"/>
                  </a:ext>
                </a:extLst>
              </p:cNvPr>
              <p:cNvSpPr txBox="1"/>
              <p:nvPr/>
            </p:nvSpPr>
            <p:spPr>
              <a:xfrm>
                <a:off x="2365961" y="4242453"/>
                <a:ext cx="928038" cy="279457"/>
              </a:xfrm>
              <a:prstGeom prst="rect">
                <a:avLst/>
              </a:prstGeom>
              <a:noFill/>
            </p:spPr>
            <p:txBody>
              <a:bodyPr wrap="square" rtlCol="0">
                <a:spAutoFit/>
              </a:bodyPr>
              <a:lstStyle/>
              <a:p>
                <a:r>
                  <a:rPr kumimoji="1" lang="zh-CN" altLang="en-US" sz="1400" b="1" dirty="0">
                    <a:solidFill>
                      <a:srgbClr val="FF0000"/>
                    </a:solidFill>
                  </a:rPr>
                  <a:t>～</a:t>
                </a:r>
                <a:r>
                  <a:rPr kumimoji="1" lang="en-US" altLang="zh-CN" sz="1400" b="1" dirty="0">
                    <a:solidFill>
                      <a:srgbClr val="FF0000"/>
                    </a:solidFill>
                  </a:rPr>
                  <a:t>10ms</a:t>
                </a:r>
                <a:endParaRPr kumimoji="1" lang="zh-CN" altLang="en-US" sz="1400" b="1" dirty="0">
                  <a:solidFill>
                    <a:srgbClr val="FF0000"/>
                  </a:solidFill>
                </a:endParaRPr>
              </a:p>
            </p:txBody>
          </p:sp>
        </p:grpSp>
        <p:sp>
          <p:nvSpPr>
            <p:cNvPr id="46" name="ZoneTexte 9">
              <a:extLst>
                <a:ext uri="{FF2B5EF4-FFF2-40B4-BE49-F238E27FC236}">
                  <a16:creationId xmlns:a16="http://schemas.microsoft.com/office/drawing/2014/main" id="{6DC3016C-9625-8745-BFCA-F6E314875A33}"/>
                </a:ext>
              </a:extLst>
            </p:cNvPr>
            <p:cNvSpPr txBox="1"/>
            <p:nvPr/>
          </p:nvSpPr>
          <p:spPr>
            <a:xfrm>
              <a:off x="6351821" y="6280234"/>
              <a:ext cx="3189360" cy="270506"/>
            </a:xfrm>
            <a:prstGeom prst="rect">
              <a:avLst/>
            </a:prstGeom>
            <a:noFill/>
          </p:spPr>
          <p:txBody>
            <a:bodyPr wrap="square" rtlCol="0">
              <a:spAutoFit/>
            </a:bodyPr>
            <a:lstStyle/>
            <a:p>
              <a:r>
                <a:rPr lang="en-US" sz="1400" b="1" dirty="0">
                  <a:solidFill>
                    <a:srgbClr val="C00000"/>
                  </a:solidFill>
                  <a:sym typeface="Wingdings" panose="05000000000000000000" pitchFamily="2" charset="2"/>
                </a:rPr>
                <a:t>ECLTRG</a:t>
              </a:r>
              <a:r>
                <a:rPr lang="zh-CN" altLang="en-US" sz="1400" b="1" dirty="0">
                  <a:solidFill>
                    <a:srgbClr val="C00000"/>
                  </a:solidFill>
                  <a:sym typeface="Wingdings" panose="05000000000000000000" pitchFamily="2" charset="2"/>
                </a:rPr>
                <a:t> </a:t>
              </a:r>
              <a:r>
                <a:rPr lang="en-US" altLang="zh-CN" sz="1400" b="1" dirty="0" err="1">
                  <a:solidFill>
                    <a:srgbClr val="C00000"/>
                  </a:solidFill>
                  <a:sym typeface="Wingdings" panose="05000000000000000000" pitchFamily="2" charset="2"/>
                </a:rPr>
                <a:t>injectionBG</a:t>
              </a:r>
              <a:r>
                <a:rPr lang="en-US" altLang="zh-CN" sz="1400" b="1" dirty="0">
                  <a:solidFill>
                    <a:srgbClr val="C00000"/>
                  </a:solidFill>
                  <a:sym typeface="Wingdings" panose="05000000000000000000" pitchFamily="2" charset="2"/>
                </a:rPr>
                <a:t> duration</a:t>
              </a:r>
              <a:endParaRPr lang="en-US" sz="1400" b="1" dirty="0">
                <a:solidFill>
                  <a:srgbClr val="C00000"/>
                </a:solidFill>
              </a:endParaRPr>
            </a:p>
          </p:txBody>
        </p:sp>
      </p:grpSp>
      <p:grpSp>
        <p:nvGrpSpPr>
          <p:cNvPr id="51" name="组合 50">
            <a:extLst>
              <a:ext uri="{FF2B5EF4-FFF2-40B4-BE49-F238E27FC236}">
                <a16:creationId xmlns:a16="http://schemas.microsoft.com/office/drawing/2014/main" id="{08EB5182-22CA-B84F-9A2E-372813BDE46C}"/>
              </a:ext>
            </a:extLst>
          </p:cNvPr>
          <p:cNvGrpSpPr/>
          <p:nvPr/>
        </p:nvGrpSpPr>
        <p:grpSpPr>
          <a:xfrm>
            <a:off x="8205867" y="2952411"/>
            <a:ext cx="3771589" cy="2613657"/>
            <a:chOff x="8191936" y="2851441"/>
            <a:chExt cx="3771589" cy="2798859"/>
          </a:xfrm>
        </p:grpSpPr>
        <p:grpSp>
          <p:nvGrpSpPr>
            <p:cNvPr id="48" name="组合 47">
              <a:extLst>
                <a:ext uri="{FF2B5EF4-FFF2-40B4-BE49-F238E27FC236}">
                  <a16:creationId xmlns:a16="http://schemas.microsoft.com/office/drawing/2014/main" id="{7828B1F2-0224-9741-A1A3-F1CE724099E0}"/>
                </a:ext>
              </a:extLst>
            </p:cNvPr>
            <p:cNvGrpSpPr/>
            <p:nvPr/>
          </p:nvGrpSpPr>
          <p:grpSpPr>
            <a:xfrm>
              <a:off x="8191936" y="2851441"/>
              <a:ext cx="3771589" cy="2798859"/>
              <a:chOff x="8355893" y="3685247"/>
              <a:chExt cx="3771589" cy="2798859"/>
            </a:xfrm>
          </p:grpSpPr>
          <p:pic>
            <p:nvPicPr>
              <p:cNvPr id="42" name="图片 41">
                <a:extLst>
                  <a:ext uri="{FF2B5EF4-FFF2-40B4-BE49-F238E27FC236}">
                    <a16:creationId xmlns:a16="http://schemas.microsoft.com/office/drawing/2014/main" id="{9828CC0F-2E77-C444-A610-C2820C7F530C}"/>
                  </a:ext>
                </a:extLst>
              </p:cNvPr>
              <p:cNvPicPr>
                <a:picLocks noChangeAspect="1"/>
              </p:cNvPicPr>
              <p:nvPr/>
            </p:nvPicPr>
            <p:blipFill>
              <a:blip r:embed="rId4"/>
              <a:stretch>
                <a:fillRect/>
              </a:stretch>
            </p:blipFill>
            <p:spPr>
              <a:xfrm>
                <a:off x="8355893" y="3685247"/>
                <a:ext cx="3771589" cy="1279645"/>
              </a:xfrm>
              <a:prstGeom prst="rect">
                <a:avLst/>
              </a:prstGeom>
            </p:spPr>
          </p:pic>
          <p:pic>
            <p:nvPicPr>
              <p:cNvPr id="47" name="图片 46">
                <a:extLst>
                  <a:ext uri="{FF2B5EF4-FFF2-40B4-BE49-F238E27FC236}">
                    <a16:creationId xmlns:a16="http://schemas.microsoft.com/office/drawing/2014/main" id="{1B8AEF52-FF43-354A-81D9-B551EDED0842}"/>
                  </a:ext>
                </a:extLst>
              </p:cNvPr>
              <p:cNvPicPr>
                <a:picLocks noChangeAspect="1"/>
              </p:cNvPicPr>
              <p:nvPr/>
            </p:nvPicPr>
            <p:blipFill>
              <a:blip r:embed="rId5"/>
              <a:stretch>
                <a:fillRect/>
              </a:stretch>
            </p:blipFill>
            <p:spPr>
              <a:xfrm>
                <a:off x="8359945" y="5009644"/>
                <a:ext cx="3767537" cy="1474462"/>
              </a:xfrm>
              <a:prstGeom prst="rect">
                <a:avLst/>
              </a:prstGeom>
            </p:spPr>
          </p:pic>
        </p:grpSp>
        <p:sp>
          <p:nvSpPr>
            <p:cNvPr id="49" name="矩形 48">
              <a:extLst>
                <a:ext uri="{FF2B5EF4-FFF2-40B4-BE49-F238E27FC236}">
                  <a16:creationId xmlns:a16="http://schemas.microsoft.com/office/drawing/2014/main" id="{073C0595-0FDB-0B45-A57D-C84B2DDB6A02}"/>
                </a:ext>
              </a:extLst>
            </p:cNvPr>
            <p:cNvSpPr/>
            <p:nvPr/>
          </p:nvSpPr>
          <p:spPr>
            <a:xfrm>
              <a:off x="8191936" y="3513762"/>
              <a:ext cx="222599" cy="4417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53" name="组合 52">
            <a:extLst>
              <a:ext uri="{FF2B5EF4-FFF2-40B4-BE49-F238E27FC236}">
                <a16:creationId xmlns:a16="http://schemas.microsoft.com/office/drawing/2014/main" id="{9E5A643D-BF31-9749-8408-F46EBD649845}"/>
              </a:ext>
            </a:extLst>
          </p:cNvPr>
          <p:cNvGrpSpPr/>
          <p:nvPr/>
        </p:nvGrpSpPr>
        <p:grpSpPr>
          <a:xfrm>
            <a:off x="175767" y="6118993"/>
            <a:ext cx="11840466" cy="635286"/>
            <a:chOff x="357943" y="5820192"/>
            <a:chExt cx="11840466" cy="635286"/>
          </a:xfrm>
        </p:grpSpPr>
        <p:sp>
          <p:nvSpPr>
            <p:cNvPr id="13" name="文本框 12">
              <a:extLst>
                <a:ext uri="{FF2B5EF4-FFF2-40B4-BE49-F238E27FC236}">
                  <a16:creationId xmlns:a16="http://schemas.microsoft.com/office/drawing/2014/main" id="{F32CA613-3AC3-3F4A-BA46-2F3A6E442FD0}"/>
                </a:ext>
              </a:extLst>
            </p:cNvPr>
            <p:cNvSpPr txBox="1"/>
            <p:nvPr/>
          </p:nvSpPr>
          <p:spPr>
            <a:xfrm>
              <a:off x="357943" y="5820192"/>
              <a:ext cx="11801689" cy="338554"/>
            </a:xfrm>
            <a:prstGeom prst="rect">
              <a:avLst/>
            </a:prstGeom>
            <a:noFill/>
          </p:spPr>
          <p:txBody>
            <a:bodyPr wrap="square">
              <a:spAutoFit/>
            </a:bodyPr>
            <a:lstStyle/>
            <a:p>
              <a:pPr marL="285750" indent="-285750">
                <a:buFont typeface="Wingdings" pitchFamily="2" charset="2"/>
                <a:buChar char="n"/>
              </a:pPr>
              <a:r>
                <a:rPr lang="en-US" altLang="zh-CN" sz="1600" b="1" dirty="0">
                  <a:solidFill>
                    <a:srgbClr val="FF0000"/>
                  </a:solidFill>
                  <a:sym typeface="Wingdings" panose="05000000000000000000" pitchFamily="2" charset="2"/>
                </a:rPr>
                <a:t>Detailed injection-related beam loss and background simulation is essential for improving injection efficiency and BG </a:t>
              </a:r>
            </a:p>
          </p:txBody>
        </p:sp>
        <p:sp>
          <p:nvSpPr>
            <p:cNvPr id="56" name="文本框 55">
              <a:extLst>
                <a:ext uri="{FF2B5EF4-FFF2-40B4-BE49-F238E27FC236}">
                  <a16:creationId xmlns:a16="http://schemas.microsoft.com/office/drawing/2014/main" id="{3B8C26E6-750E-0A4E-9D0E-7A89E24D780A}"/>
                </a:ext>
              </a:extLst>
            </p:cNvPr>
            <p:cNvSpPr txBox="1"/>
            <p:nvPr/>
          </p:nvSpPr>
          <p:spPr>
            <a:xfrm>
              <a:off x="644847" y="6109806"/>
              <a:ext cx="11553562" cy="345672"/>
            </a:xfrm>
            <a:prstGeom prst="rect">
              <a:avLst/>
            </a:prstGeom>
            <a:noFill/>
          </p:spPr>
          <p:txBody>
            <a:bodyPr wrap="square">
              <a:spAutoFit/>
            </a:bodyPr>
            <a:lstStyle/>
            <a:p>
              <a:pPr>
                <a:lnSpc>
                  <a:spcPts val="2100"/>
                </a:lnSpc>
              </a:pPr>
              <a:r>
                <a:rPr lang="en-US" altLang="zh-CN" sz="1500" b="1" dirty="0">
                  <a:solidFill>
                    <a:srgbClr val="7030A0"/>
                  </a:solidFill>
                  <a:sym typeface="Wingdings" panose="05000000000000000000" pitchFamily="2" charset="2"/>
                </a:rPr>
                <a:t>-study the </a:t>
              </a:r>
              <a:r>
                <a:rPr lang="en-US" altLang="zh-CN" sz="1500" b="1" u="sng" dirty="0">
                  <a:solidFill>
                    <a:srgbClr val="7030A0"/>
                  </a:solidFill>
                  <a:sym typeface="Wingdings" panose="05000000000000000000" pitchFamily="2" charset="2"/>
                </a:rPr>
                <a:t>time structure of injection losses </a:t>
              </a:r>
              <a:r>
                <a:rPr lang="en-US" altLang="zh-CN" sz="1500" b="1" dirty="0">
                  <a:solidFill>
                    <a:srgbClr val="7030A0"/>
                  </a:solidFill>
                  <a:sym typeface="Wingdings" panose="05000000000000000000" pitchFamily="2" charset="2"/>
                </a:rPr>
                <a:t>and their </a:t>
              </a:r>
              <a:r>
                <a:rPr lang="en-US" altLang="zh-CN" sz="1500" b="1" u="sng" dirty="0">
                  <a:solidFill>
                    <a:srgbClr val="7030A0"/>
                  </a:solidFill>
                  <a:sym typeface="Wingdings" panose="05000000000000000000" pitchFamily="2" charset="2"/>
                </a:rPr>
                <a:t>dependence on machine parameters</a:t>
              </a:r>
            </a:p>
          </p:txBody>
        </p:sp>
      </p:grpSp>
      <p:sp>
        <p:nvSpPr>
          <p:cNvPr id="30" name="文本框 29">
            <a:extLst>
              <a:ext uri="{FF2B5EF4-FFF2-40B4-BE49-F238E27FC236}">
                <a16:creationId xmlns:a16="http://schemas.microsoft.com/office/drawing/2014/main" id="{05428038-EA87-0C41-AF7D-889AB15FFE1B}"/>
              </a:ext>
            </a:extLst>
          </p:cNvPr>
          <p:cNvSpPr txBox="1"/>
          <p:nvPr/>
        </p:nvSpPr>
        <p:spPr>
          <a:xfrm>
            <a:off x="8669657" y="2976782"/>
            <a:ext cx="731197" cy="307777"/>
          </a:xfrm>
          <a:prstGeom prst="rect">
            <a:avLst/>
          </a:prstGeom>
          <a:noFill/>
        </p:spPr>
        <p:txBody>
          <a:bodyPr wrap="square" rtlCol="0">
            <a:spAutoFit/>
          </a:bodyPr>
          <a:lstStyle/>
          <a:p>
            <a:r>
              <a:rPr kumimoji="1" lang="en-US" altLang="zh-CN" sz="1400" u="sng" dirty="0">
                <a:solidFill>
                  <a:schemeClr val="accent6">
                    <a:lumMod val="75000"/>
                  </a:schemeClr>
                </a:solidFill>
                <a:latin typeface="Times" pitchFamily="2" charset="0"/>
              </a:rPr>
              <a:t>K. Uno</a:t>
            </a:r>
            <a:endParaRPr kumimoji="1" lang="zh-CN" altLang="en-US" sz="1400" u="sng" dirty="0">
              <a:solidFill>
                <a:schemeClr val="accent6">
                  <a:lumMod val="75000"/>
                </a:schemeClr>
              </a:solidFill>
              <a:latin typeface="Times" pitchFamily="2" charset="0"/>
            </a:endParaRPr>
          </a:p>
        </p:txBody>
      </p:sp>
      <p:sp>
        <p:nvSpPr>
          <p:cNvPr id="32" name="文本框 31">
            <a:extLst>
              <a:ext uri="{FF2B5EF4-FFF2-40B4-BE49-F238E27FC236}">
                <a16:creationId xmlns:a16="http://schemas.microsoft.com/office/drawing/2014/main" id="{4CC37FF3-F3E6-C249-B8B1-B9F1971B0723}"/>
              </a:ext>
            </a:extLst>
          </p:cNvPr>
          <p:cNvSpPr txBox="1"/>
          <p:nvPr/>
        </p:nvSpPr>
        <p:spPr>
          <a:xfrm>
            <a:off x="169228" y="2399421"/>
            <a:ext cx="10799129" cy="369332"/>
          </a:xfrm>
          <a:prstGeom prst="rect">
            <a:avLst/>
          </a:prstGeom>
          <a:noFill/>
        </p:spPr>
        <p:txBody>
          <a:bodyPr wrap="square">
            <a:spAutoFit/>
          </a:bodyPr>
          <a:lstStyle/>
          <a:p>
            <a:pPr marL="285750" indent="-285750">
              <a:buFont typeface="Wingdings" pitchFamily="2" charset="2"/>
              <a:buChar char="p"/>
            </a:pPr>
            <a:r>
              <a:rPr lang="en" altLang="zh-CN" b="1" dirty="0"/>
              <a:t>Injection-related issues are expected to become more severe as the beam intensity increases.</a:t>
            </a:r>
            <a:endParaRPr lang="zh-CN" altLang="en-US" b="1" dirty="0"/>
          </a:p>
        </p:txBody>
      </p:sp>
      <p:sp>
        <p:nvSpPr>
          <p:cNvPr id="31" name="TextBox 39">
            <a:extLst>
              <a:ext uri="{FF2B5EF4-FFF2-40B4-BE49-F238E27FC236}">
                <a16:creationId xmlns:a16="http://schemas.microsoft.com/office/drawing/2014/main" id="{4F1CAA2A-1B1C-954A-9AC0-2F27DF76FD6B}"/>
              </a:ext>
            </a:extLst>
          </p:cNvPr>
          <p:cNvSpPr txBox="1"/>
          <p:nvPr/>
        </p:nvSpPr>
        <p:spPr>
          <a:xfrm>
            <a:off x="11783197" y="6550223"/>
            <a:ext cx="499872" cy="307777"/>
          </a:xfrm>
          <a:prstGeom prst="rect">
            <a:avLst/>
          </a:prstGeom>
          <a:noFill/>
        </p:spPr>
        <p:txBody>
          <a:bodyPr wrap="square" rtlCol="0">
            <a:spAutoFit/>
          </a:bodyPr>
          <a:lstStyle/>
          <a:p>
            <a:r>
              <a:rPr lang="en-US" sz="1400" b="1" dirty="0"/>
              <a:t>4</a:t>
            </a:r>
            <a:endParaRPr lang="en-CN" sz="1400" b="1" dirty="0"/>
          </a:p>
        </p:txBody>
      </p:sp>
    </p:spTree>
    <p:extLst>
      <p:ext uri="{BB962C8B-B14F-4D97-AF65-F5344CB8AC3E}">
        <p14:creationId xmlns:p14="http://schemas.microsoft.com/office/powerpoint/2010/main" val="2593613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3968" t="35935" r="59990" b="41681"/>
          <a:stretch/>
        </p:blipFill>
        <p:spPr>
          <a:xfrm>
            <a:off x="6428525" y="5605132"/>
            <a:ext cx="1539102" cy="992221"/>
          </a:xfrm>
          <a:prstGeom prst="rect">
            <a:avLst/>
          </a:prstGeom>
        </p:spPr>
      </p:pic>
      <p:sp>
        <p:nvSpPr>
          <p:cNvPr id="2" name="Title 1"/>
          <p:cNvSpPr>
            <a:spLocks noGrp="1"/>
          </p:cNvSpPr>
          <p:nvPr>
            <p:ph type="title"/>
          </p:nvPr>
        </p:nvSpPr>
        <p:spPr>
          <a:xfrm>
            <a:off x="1740024" y="116632"/>
            <a:ext cx="8748464" cy="1504625"/>
          </a:xfrm>
          <a:ln>
            <a:solidFill>
              <a:schemeClr val="bg1"/>
            </a:solidFill>
          </a:ln>
        </p:spPr>
        <p:txBody>
          <a:bodyPr>
            <a:noAutofit/>
          </a:bodyPr>
          <a:lstStyle/>
          <a:p>
            <a:pPr algn="l"/>
            <a:r>
              <a:rPr lang="en-US" sz="2500" dirty="0">
                <a:solidFill>
                  <a:srgbClr val="990099"/>
                </a:solidFill>
              </a:rPr>
              <a:t>Two complementary techniques for fast luminosity measurements</a:t>
            </a:r>
            <a:br>
              <a:rPr lang="en-US" sz="2500" dirty="0">
                <a:solidFill>
                  <a:srgbClr val="990099"/>
                </a:solidFill>
              </a:rPr>
            </a:br>
            <a:br>
              <a:rPr lang="en-US" sz="400" dirty="0"/>
            </a:br>
            <a:r>
              <a:rPr lang="en-US" sz="2000" dirty="0"/>
              <a:t>                          </a:t>
            </a:r>
            <a:r>
              <a:rPr lang="en-US" sz="1800" dirty="0"/>
              <a:t>- compare / collaborate / mutually supporting </a:t>
            </a:r>
            <a:br>
              <a:rPr lang="en-US" sz="1800" dirty="0"/>
            </a:br>
            <a:r>
              <a:rPr lang="en-US" sz="1800" dirty="0"/>
              <a:t>                            - share simulation, mechanics, some data…</a:t>
            </a:r>
            <a:br>
              <a:rPr lang="en-US" sz="1800" dirty="0"/>
            </a:br>
            <a:r>
              <a:rPr lang="en-US" sz="1800" dirty="0"/>
              <a:t>                            - since 2012</a:t>
            </a:r>
          </a:p>
        </p:txBody>
      </p:sp>
      <p:sp>
        <p:nvSpPr>
          <p:cNvPr id="3" name="Content Placeholder 2"/>
          <p:cNvSpPr>
            <a:spLocks noGrp="1"/>
          </p:cNvSpPr>
          <p:nvPr>
            <p:ph idx="1"/>
          </p:nvPr>
        </p:nvSpPr>
        <p:spPr>
          <a:xfrm>
            <a:off x="1847528" y="1898886"/>
            <a:ext cx="3773360" cy="449994"/>
          </a:xfrm>
        </p:spPr>
        <p:txBody>
          <a:bodyPr numCol="1">
            <a:noAutofit/>
          </a:bodyPr>
          <a:lstStyle/>
          <a:p>
            <a:pPr marL="0" indent="0" algn="ctr">
              <a:buNone/>
            </a:pPr>
            <a:r>
              <a:rPr lang="en-CA" sz="1800" b="1" dirty="0">
                <a:solidFill>
                  <a:srgbClr val="0000FF"/>
                </a:solidFill>
              </a:rPr>
              <a:t>LumiBelle2 / </a:t>
            </a:r>
            <a:r>
              <a:rPr lang="en-CA" sz="1800" b="1" dirty="0" err="1">
                <a:solidFill>
                  <a:srgbClr val="0000FF"/>
                </a:solidFill>
              </a:rPr>
              <a:t>IJCLab</a:t>
            </a:r>
            <a:endParaRPr lang="en-CA" sz="1800" b="1" dirty="0">
              <a:solidFill>
                <a:srgbClr val="0000FF"/>
              </a:solidFill>
            </a:endParaRPr>
          </a:p>
        </p:txBody>
      </p:sp>
      <p:sp>
        <p:nvSpPr>
          <p:cNvPr id="10" name="Content Placeholder 2"/>
          <p:cNvSpPr txBox="1">
            <a:spLocks/>
          </p:cNvSpPr>
          <p:nvPr/>
        </p:nvSpPr>
        <p:spPr>
          <a:xfrm>
            <a:off x="6096000" y="1967646"/>
            <a:ext cx="4120514" cy="453243"/>
          </a:xfrm>
          <a:prstGeom prst="rect">
            <a:avLst/>
          </a:prstGeom>
        </p:spPr>
        <p:txBody>
          <a:bodyPr vert="horz" lIns="0" tIns="45720" rIns="0" bIns="45720" numCol="1"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Clr>
                <a:srgbClr val="4F81BD"/>
              </a:buClr>
            </a:pPr>
            <a:r>
              <a:rPr lang="en-CA" sz="2100" b="1" dirty="0">
                <a:solidFill>
                  <a:srgbClr val="0000FF"/>
                </a:solidFill>
                <a:latin typeface="Calibri"/>
              </a:rPr>
              <a:t>ZDLM (Zero Degree Luminosity Monitor) / KEK</a:t>
            </a:r>
          </a:p>
        </p:txBody>
      </p:sp>
      <mc:AlternateContent xmlns:mc="http://schemas.openxmlformats.org/markup-compatibility/2006" xmlns:a14="http://schemas.microsoft.com/office/drawing/2010/main">
        <mc:Choice Requires="a14">
          <p:sp>
            <p:nvSpPr>
              <p:cNvPr id="11" name="Content Placeholder 2"/>
              <p:cNvSpPr txBox="1">
                <a:spLocks/>
              </p:cNvSpPr>
              <p:nvPr/>
            </p:nvSpPr>
            <p:spPr>
              <a:xfrm>
                <a:off x="1919537" y="2564905"/>
                <a:ext cx="3969219" cy="1467251"/>
              </a:xfrm>
              <a:prstGeom prst="rect">
                <a:avLst/>
              </a:prstGeom>
            </p:spPr>
            <p:txBody>
              <a:bodyPr vert="horz" lIns="0" tIns="45720" rIns="0" bIns="45720" numCol="1"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buFont typeface="Arial" pitchFamily="34" charset="0"/>
                  <a:buChar char="•"/>
                </a:pPr>
                <a:r>
                  <a:rPr lang="en-CA" sz="1700" dirty="0">
                    <a:solidFill>
                      <a:prstClr val="black">
                        <a:lumMod val="75000"/>
                        <a:lumOff val="25000"/>
                      </a:prstClr>
                    </a:solidFill>
                    <a:latin typeface="Calibri"/>
                  </a:rPr>
                  <a:t>single crystal CVD diamond sensors</a:t>
                </a:r>
              </a:p>
              <a:p>
                <a:pPr>
                  <a:buClr>
                    <a:srgbClr val="4F81BD"/>
                  </a:buClr>
                  <a:buFont typeface="Arial" pitchFamily="34" charset="0"/>
                  <a:buChar char="•"/>
                </a:pPr>
                <a14:m>
                  <m:oMath xmlns:m="http://schemas.openxmlformats.org/officeDocument/2006/math">
                    <m:r>
                      <a:rPr lang="en-CA" sz="1700" i="1" dirty="0">
                        <a:solidFill>
                          <a:prstClr val="black">
                            <a:lumMod val="75000"/>
                            <a:lumOff val="25000"/>
                          </a:prstClr>
                        </a:solidFill>
                        <a:latin typeface="Cambria Math"/>
                      </a:rPr>
                      <m:t>4×4×0.5/0.14 </m:t>
                    </m:r>
                    <m:r>
                      <a:rPr lang="en-CA" sz="1700" i="1" dirty="0">
                        <a:solidFill>
                          <a:prstClr val="black">
                            <a:lumMod val="75000"/>
                            <a:lumOff val="25000"/>
                          </a:prstClr>
                        </a:solidFill>
                        <a:latin typeface="Cambria Math"/>
                      </a:rPr>
                      <m:t>𝑚</m:t>
                    </m:r>
                    <m:sSup>
                      <m:sSupPr>
                        <m:ctrlPr>
                          <a:rPr lang="en-CA" sz="1700" i="1" dirty="0">
                            <a:solidFill>
                              <a:prstClr val="black">
                                <a:lumMod val="75000"/>
                                <a:lumOff val="25000"/>
                              </a:prstClr>
                            </a:solidFill>
                            <a:latin typeface="Cambria Math" panose="02040503050406030204" pitchFamily="18" charset="0"/>
                          </a:rPr>
                        </m:ctrlPr>
                      </m:sSupPr>
                      <m:e>
                        <m:r>
                          <a:rPr lang="en-CA" sz="1700" i="1" dirty="0">
                            <a:solidFill>
                              <a:prstClr val="black">
                                <a:lumMod val="75000"/>
                                <a:lumOff val="25000"/>
                              </a:prstClr>
                            </a:solidFill>
                            <a:latin typeface="Cambria Math"/>
                          </a:rPr>
                          <m:t>𝑚</m:t>
                        </m:r>
                      </m:e>
                      <m:sup>
                        <m:r>
                          <a:rPr lang="en-CA" sz="1700" i="1" dirty="0">
                            <a:solidFill>
                              <a:prstClr val="black">
                                <a:lumMod val="75000"/>
                                <a:lumOff val="25000"/>
                              </a:prstClr>
                            </a:solidFill>
                            <a:latin typeface="Cambria Math"/>
                          </a:rPr>
                          <m:t>3</m:t>
                        </m:r>
                      </m:sup>
                    </m:sSup>
                    <m:r>
                      <a:rPr lang="en-CA" sz="1700" i="1" dirty="0">
                        <a:solidFill>
                          <a:prstClr val="black">
                            <a:lumMod val="75000"/>
                            <a:lumOff val="25000"/>
                          </a:prstClr>
                        </a:solidFill>
                        <a:latin typeface="Cambria Math"/>
                      </a:rPr>
                      <m:t> </m:t>
                    </m:r>
                  </m:oMath>
                </a14:m>
                <a:endParaRPr lang="en-CA" sz="1700" dirty="0">
                  <a:solidFill>
                    <a:prstClr val="black">
                      <a:lumMod val="75000"/>
                      <a:lumOff val="25000"/>
                    </a:prstClr>
                  </a:solidFill>
                  <a:latin typeface="Calibri"/>
                </a:endParaRPr>
              </a:p>
              <a:p>
                <a:pPr>
                  <a:buClr>
                    <a:srgbClr val="4F81BD"/>
                  </a:buClr>
                  <a:buFont typeface="Arial" pitchFamily="34" charset="0"/>
                  <a:buChar char="•"/>
                </a:pPr>
                <a:r>
                  <a:rPr lang="en-CA" sz="1700" dirty="0">
                    <a:solidFill>
                      <a:prstClr val="black">
                        <a:lumMod val="75000"/>
                        <a:lumOff val="25000"/>
                      </a:prstClr>
                    </a:solidFill>
                    <a:latin typeface="Calibri"/>
                  </a:rPr>
                  <a:t>Fast charge/current amplifiers</a:t>
                </a:r>
              </a:p>
              <a:p>
                <a:pPr>
                  <a:buClr>
                    <a:srgbClr val="4F81BD"/>
                  </a:buClr>
                  <a:buFont typeface="Arial" pitchFamily="34" charset="0"/>
                  <a:buChar char="•"/>
                </a:pPr>
                <a:r>
                  <a:rPr lang="en-CA" sz="1700" dirty="0">
                    <a:solidFill>
                      <a:prstClr val="black">
                        <a:lumMod val="75000"/>
                        <a:lumOff val="25000"/>
                      </a:prstClr>
                    </a:solidFill>
                    <a:latin typeface="Calibri"/>
                  </a:rPr>
                  <a:t>Digital electronics and processing</a:t>
                </a:r>
              </a:p>
              <a:p>
                <a:pPr>
                  <a:buClr>
                    <a:srgbClr val="4F81BD"/>
                  </a:buClr>
                  <a:buFont typeface="Arial" pitchFamily="34" charset="0"/>
                  <a:buChar char="•"/>
                </a:pPr>
                <a:endParaRPr lang="en-CA" dirty="0">
                  <a:solidFill>
                    <a:prstClr val="black">
                      <a:lumMod val="75000"/>
                      <a:lumOff val="25000"/>
                    </a:prstClr>
                  </a:solidFill>
                  <a:latin typeface="Calibri"/>
                </a:endParaRPr>
              </a:p>
              <a:p>
                <a:pPr>
                  <a:buClr>
                    <a:srgbClr val="4F81BD"/>
                  </a:buClr>
                  <a:buFont typeface="Arial" pitchFamily="34" charset="0"/>
                  <a:buChar char="•"/>
                </a:pPr>
                <a:endParaRPr lang="en-CA" dirty="0">
                  <a:solidFill>
                    <a:prstClr val="black">
                      <a:lumMod val="75000"/>
                      <a:lumOff val="25000"/>
                    </a:prstClr>
                  </a:solidFill>
                  <a:latin typeface="Calibri"/>
                </a:endParaRP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919537" y="2564905"/>
                <a:ext cx="3969219" cy="1467251"/>
              </a:xfrm>
              <a:prstGeom prst="rect">
                <a:avLst/>
              </a:prstGeom>
              <a:blipFill>
                <a:blip r:embed="rId4"/>
                <a:stretch>
                  <a:fillRect l="-2919" t="-4167" b="-208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2" name="Content Placeholder 2"/>
              <p:cNvSpPr txBox="1">
                <a:spLocks/>
              </p:cNvSpPr>
              <p:nvPr/>
            </p:nvSpPr>
            <p:spPr>
              <a:xfrm>
                <a:off x="6023992" y="2564904"/>
                <a:ext cx="4392488" cy="1584176"/>
              </a:xfrm>
              <a:prstGeom prst="rect">
                <a:avLst/>
              </a:prstGeom>
            </p:spPr>
            <p:txBody>
              <a:bodyPr vert="horz" lIns="0" tIns="45720" rIns="0" bIns="45720" numCol="1"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Clr>
                    <a:srgbClr val="4F81BD"/>
                  </a:buClr>
                  <a:buFont typeface="Arial" pitchFamily="34" charset="0"/>
                  <a:buChar char="•"/>
                </a:pPr>
                <a:r>
                  <a:rPr lang="en-CA" sz="1700" dirty="0">
                    <a:solidFill>
                      <a:prstClr val="black">
                        <a:lumMod val="75000"/>
                        <a:lumOff val="25000"/>
                      </a:prstClr>
                    </a:solidFill>
                    <a:latin typeface="Calibri"/>
                  </a:rPr>
                  <a:t>Cherenkov and scintillator detectors</a:t>
                </a:r>
              </a:p>
              <a:p>
                <a:pPr>
                  <a:buClr>
                    <a:srgbClr val="4F81BD"/>
                  </a:buClr>
                  <a:buFont typeface="Arial" pitchFamily="34" charset="0"/>
                  <a:buChar char="•"/>
                </a:pPr>
                <a14:m>
                  <m:oMath xmlns:m="http://schemas.openxmlformats.org/officeDocument/2006/math">
                    <m:r>
                      <a:rPr lang="en-CA" sz="1700" i="1" dirty="0">
                        <a:solidFill>
                          <a:prstClr val="black">
                            <a:lumMod val="75000"/>
                            <a:lumOff val="25000"/>
                          </a:prstClr>
                        </a:solidFill>
                        <a:latin typeface="Cambria Math"/>
                      </a:rPr>
                      <m:t>15×15×64 </m:t>
                    </m:r>
                    <m:r>
                      <a:rPr lang="en-CA" sz="1700" i="1" dirty="0">
                        <a:solidFill>
                          <a:prstClr val="black">
                            <a:lumMod val="75000"/>
                            <a:lumOff val="25000"/>
                          </a:prstClr>
                        </a:solidFill>
                        <a:latin typeface="Cambria Math"/>
                      </a:rPr>
                      <m:t>𝑚</m:t>
                    </m:r>
                    <m:sSup>
                      <m:sSupPr>
                        <m:ctrlPr>
                          <a:rPr lang="en-CA" sz="1700" i="1" dirty="0">
                            <a:solidFill>
                              <a:prstClr val="black">
                                <a:lumMod val="75000"/>
                                <a:lumOff val="25000"/>
                              </a:prstClr>
                            </a:solidFill>
                            <a:latin typeface="Cambria Math" panose="02040503050406030204" pitchFamily="18" charset="0"/>
                          </a:rPr>
                        </m:ctrlPr>
                      </m:sSupPr>
                      <m:e>
                        <m:r>
                          <a:rPr lang="en-CA" sz="1700" i="1" dirty="0">
                            <a:solidFill>
                              <a:prstClr val="black">
                                <a:lumMod val="75000"/>
                                <a:lumOff val="25000"/>
                              </a:prstClr>
                            </a:solidFill>
                            <a:latin typeface="Cambria Math"/>
                          </a:rPr>
                          <m:t>𝑚</m:t>
                        </m:r>
                      </m:e>
                      <m:sup>
                        <m:r>
                          <a:rPr lang="en-CA" sz="1700" i="1" dirty="0">
                            <a:solidFill>
                              <a:prstClr val="black">
                                <a:lumMod val="75000"/>
                                <a:lumOff val="25000"/>
                              </a:prstClr>
                            </a:solidFill>
                            <a:latin typeface="Cambria Math"/>
                          </a:rPr>
                          <m:t>3</m:t>
                        </m:r>
                      </m:sup>
                    </m:sSup>
                  </m:oMath>
                </a14:m>
                <a:r>
                  <a:rPr lang="en-CA" sz="1700" dirty="0">
                    <a:solidFill>
                      <a:prstClr val="black">
                        <a:lumMod val="75000"/>
                        <a:lumOff val="25000"/>
                      </a:prstClr>
                    </a:solidFill>
                    <a:latin typeface="Calibri"/>
                  </a:rPr>
                  <a:t> </a:t>
                </a:r>
                <a:r>
                  <a:rPr lang="it-IT" sz="1700" dirty="0">
                    <a:solidFill>
                      <a:prstClr val="black">
                        <a:lumMod val="75000"/>
                        <a:lumOff val="25000"/>
                      </a:prstClr>
                    </a:solidFill>
                    <a:latin typeface="Calibri"/>
                  </a:rPr>
                  <a:t>LGSO non-organic scintillator and ES-crystal (quartz)</a:t>
                </a:r>
              </a:p>
              <a:p>
                <a:pPr>
                  <a:buClr>
                    <a:srgbClr val="4F81BD"/>
                  </a:buClr>
                  <a:buFont typeface="Arial" pitchFamily="34" charset="0"/>
                  <a:buChar char="•"/>
                </a:pPr>
                <a:r>
                  <a:rPr lang="it-IT" sz="1700" dirty="0">
                    <a:solidFill>
                      <a:prstClr val="black">
                        <a:lumMod val="75000"/>
                        <a:lumOff val="25000"/>
                      </a:prstClr>
                    </a:solidFill>
                    <a:latin typeface="Calibri"/>
                  </a:rPr>
                  <a:t>Photomultipliers</a:t>
                </a:r>
              </a:p>
              <a:p>
                <a:pPr>
                  <a:buClr>
                    <a:srgbClr val="4F81BD"/>
                  </a:buClr>
                  <a:buFont typeface="Arial" pitchFamily="34" charset="0"/>
                  <a:buChar char="•"/>
                </a:pPr>
                <a:r>
                  <a:rPr lang="en-CA" sz="1700" dirty="0">
                    <a:solidFill>
                      <a:prstClr val="black">
                        <a:lumMod val="75000"/>
                        <a:lumOff val="25000"/>
                      </a:prstClr>
                    </a:solidFill>
                    <a:latin typeface="Calibri"/>
                  </a:rPr>
                  <a:t>Analog &amp; digital processing</a:t>
                </a:r>
              </a:p>
              <a:p>
                <a:pPr>
                  <a:buClr>
                    <a:srgbClr val="4F81BD"/>
                  </a:buClr>
                  <a:buFont typeface="Arial" pitchFamily="34" charset="0"/>
                  <a:buChar char="•"/>
                </a:pPr>
                <a:endParaRPr lang="en-CA" dirty="0">
                  <a:solidFill>
                    <a:prstClr val="black">
                      <a:lumMod val="75000"/>
                      <a:lumOff val="25000"/>
                    </a:prstClr>
                  </a:solidFill>
                  <a:latin typeface="Calibri"/>
                </a:endParaRPr>
              </a:p>
              <a:p>
                <a:pPr>
                  <a:buClr>
                    <a:srgbClr val="4F81BD"/>
                  </a:buClr>
                </a:pPr>
                <a:endParaRPr lang="en-CA" dirty="0">
                  <a:solidFill>
                    <a:prstClr val="black">
                      <a:lumMod val="75000"/>
                      <a:lumOff val="25000"/>
                    </a:prstClr>
                  </a:solidFill>
                  <a:latin typeface="Calibri"/>
                </a:endParaRPr>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6023992" y="2564904"/>
                <a:ext cx="4392488" cy="1584176"/>
              </a:xfrm>
              <a:prstGeom prst="rect">
                <a:avLst/>
              </a:prstGeom>
              <a:blipFill>
                <a:blip r:embed="rId5"/>
                <a:stretch>
                  <a:fillRect l="-2635" t="-5000"/>
                </a:stretch>
              </a:blipFill>
            </p:spPr>
            <p:txBody>
              <a:bodyPr/>
              <a:lstStyle/>
              <a:p>
                <a:r>
                  <a:rPr lang="fr-FR">
                    <a:noFill/>
                  </a:rPr>
                  <a:t> </a:t>
                </a:r>
              </a:p>
            </p:txBody>
          </p:sp>
        </mc:Fallback>
      </mc:AlternateContent>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69400" t="43937" r="19180" b="23786"/>
          <a:stretch/>
        </p:blipFill>
        <p:spPr>
          <a:xfrm>
            <a:off x="9400018" y="4404832"/>
            <a:ext cx="490812" cy="1040392"/>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6810" t="57764" r="61521" b="18810"/>
          <a:stretch/>
        </p:blipFill>
        <p:spPr>
          <a:xfrm>
            <a:off x="6682084" y="4713752"/>
            <a:ext cx="1079771" cy="87548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46410" t="15328" r="18890" b="58643"/>
          <a:stretch/>
        </p:blipFill>
        <p:spPr>
          <a:xfrm>
            <a:off x="8184550" y="5480576"/>
            <a:ext cx="1729100" cy="972760"/>
          </a:xfrm>
          <a:prstGeom prst="rect">
            <a:avLst/>
          </a:prstGeom>
        </p:spPr>
      </p:pic>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41944" t="43753" r="36680" b="28123"/>
          <a:stretch/>
        </p:blipFill>
        <p:spPr>
          <a:xfrm>
            <a:off x="8192310" y="4394178"/>
            <a:ext cx="1065178" cy="1051046"/>
          </a:xfrm>
          <a:prstGeom prst="rect">
            <a:avLst/>
          </a:prstGeom>
        </p:spPr>
      </p:pic>
      <p:pic>
        <p:nvPicPr>
          <p:cNvPr id="19"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51585" y="4804696"/>
            <a:ext cx="2803677" cy="1648641"/>
          </a:xfrm>
          <a:prstGeom prst="rect">
            <a:avLst/>
          </a:prstGeom>
        </p:spPr>
      </p:pic>
      <p:sp>
        <p:nvSpPr>
          <p:cNvPr id="4" name="Rectangle 3"/>
          <p:cNvSpPr/>
          <p:nvPr/>
        </p:nvSpPr>
        <p:spPr>
          <a:xfrm>
            <a:off x="1703512" y="1772816"/>
            <a:ext cx="4176464" cy="4968552"/>
          </a:xfrm>
          <a:prstGeom prst="rect">
            <a:avLst/>
          </a:prstGeom>
          <a:noFill/>
          <a:ln>
            <a:solidFill>
              <a:srgbClr val="99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Tree>
    <p:extLst>
      <p:ext uri="{BB962C8B-B14F-4D97-AF65-F5344CB8AC3E}">
        <p14:creationId xmlns:p14="http://schemas.microsoft.com/office/powerpoint/2010/main" val="255644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699477" y="2040181"/>
            <a:ext cx="3460420" cy="1295069"/>
          </a:xfrm>
          <a:prstGeom prst="rect">
            <a:avLst/>
          </a:prstGeom>
        </p:spPr>
        <p:txBody>
          <a:bodyPr vert="horz" lIns="0" tIns="34291" rIns="0" bIns="34291" numCol="1" rtlCol="0">
            <a:normAutofit fontScale="850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sz="1425" dirty="0">
                <a:solidFill>
                  <a:schemeClr val="tx1"/>
                </a:solidFill>
              </a:rPr>
              <a:t>Optimal position found at 10 m behind IP using SAD</a:t>
            </a:r>
          </a:p>
          <a:p>
            <a:pPr>
              <a:buFont typeface="Arial" pitchFamily="34" charset="0"/>
              <a:buChar char="•"/>
            </a:pPr>
            <a:r>
              <a:rPr lang="en-CA" sz="1425" dirty="0">
                <a:solidFill>
                  <a:schemeClr val="tx1"/>
                </a:solidFill>
              </a:rPr>
              <a:t>Over-bent </a:t>
            </a:r>
            <a:r>
              <a:rPr lang="en-CA" sz="1425" dirty="0" err="1">
                <a:solidFill>
                  <a:schemeClr val="tx1"/>
                </a:solidFill>
              </a:rPr>
              <a:t>Bhabha</a:t>
            </a:r>
            <a:r>
              <a:rPr lang="en-CA" sz="1425" dirty="0">
                <a:solidFill>
                  <a:schemeClr val="tx1"/>
                </a:solidFill>
              </a:rPr>
              <a:t> positrons </a:t>
            </a:r>
            <a:r>
              <a:rPr lang="en-CA" sz="1425" dirty="0">
                <a:solidFill>
                  <a:schemeClr val="tx1"/>
                </a:solidFill>
                <a:sym typeface="Wingdings" panose="05000000000000000000" pitchFamily="2" charset="2"/>
              </a:rPr>
              <a:t></a:t>
            </a:r>
            <a:r>
              <a:rPr lang="en-CA" sz="1425" dirty="0">
                <a:solidFill>
                  <a:schemeClr val="tx1"/>
                </a:solidFill>
              </a:rPr>
              <a:t> vacuum chamber </a:t>
            </a:r>
          </a:p>
          <a:p>
            <a:pPr>
              <a:buFont typeface="Arial" pitchFamily="34" charset="0"/>
              <a:buChar char="•"/>
            </a:pPr>
            <a:r>
              <a:rPr lang="en-CA" sz="1425" dirty="0">
                <a:solidFill>
                  <a:schemeClr val="tx1"/>
                </a:solidFill>
              </a:rPr>
              <a:t>Special beam pipe with window + Tungsten radiator</a:t>
            </a:r>
          </a:p>
          <a:p>
            <a:pPr>
              <a:buFont typeface="Arial" pitchFamily="34" charset="0"/>
              <a:buChar char="•"/>
            </a:pPr>
            <a:r>
              <a:rPr lang="en-CA" sz="1425" dirty="0">
                <a:solidFill>
                  <a:schemeClr val="tx1"/>
                </a:solidFill>
              </a:rPr>
              <a:t>Start-to-end simulation (</a:t>
            </a:r>
            <a:r>
              <a:rPr lang="en-CA" sz="1425" dirty="0" err="1">
                <a:solidFill>
                  <a:schemeClr val="tx1"/>
                </a:solidFill>
              </a:rPr>
              <a:t>GuineaPig</a:t>
            </a:r>
            <a:r>
              <a:rPr lang="en-CA" sz="1425" dirty="0">
                <a:solidFill>
                  <a:schemeClr val="tx1"/>
                </a:solidFill>
              </a:rPr>
              <a:t>++, SAD, GEANT4)</a:t>
            </a:r>
          </a:p>
        </p:txBody>
      </p:sp>
      <p:pic>
        <p:nvPicPr>
          <p:cNvPr id="14"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705" t="28315" b="16380"/>
          <a:stretch/>
        </p:blipFill>
        <p:spPr>
          <a:xfrm>
            <a:off x="5303913" y="1310963"/>
            <a:ext cx="6828612" cy="2183365"/>
          </a:xfrm>
        </p:spPr>
      </p:pic>
      <p:sp>
        <p:nvSpPr>
          <p:cNvPr id="15" name="Rectangle 14"/>
          <p:cNvSpPr/>
          <p:nvPr/>
        </p:nvSpPr>
        <p:spPr>
          <a:xfrm>
            <a:off x="1991545" y="1572250"/>
            <a:ext cx="2401107" cy="307777"/>
          </a:xfrm>
          <a:prstGeom prst="rect">
            <a:avLst/>
          </a:prstGeom>
        </p:spPr>
        <p:txBody>
          <a:bodyPr wrap="none">
            <a:spAutoFit/>
          </a:bodyPr>
          <a:lstStyle/>
          <a:p>
            <a:r>
              <a:rPr lang="en-US" sz="1400" b="1" dirty="0"/>
              <a:t>POSITRON RING (measure e+)</a:t>
            </a:r>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9849" t="6137" r="9845" b="9649"/>
          <a:stretch/>
        </p:blipFill>
        <p:spPr>
          <a:xfrm>
            <a:off x="2180432" y="3797366"/>
            <a:ext cx="2972600" cy="1595516"/>
          </a:xfrm>
          <a:prstGeom prst="rect">
            <a:avLst/>
          </a:prstGeom>
        </p:spPr>
      </p:pic>
      <p:sp>
        <p:nvSpPr>
          <p:cNvPr id="22" name="TextBox 21"/>
          <p:cNvSpPr txBox="1"/>
          <p:nvPr/>
        </p:nvSpPr>
        <p:spPr>
          <a:xfrm>
            <a:off x="3625355" y="4334911"/>
            <a:ext cx="355667" cy="322095"/>
          </a:xfrm>
          <a:prstGeom prst="rect">
            <a:avLst/>
          </a:prstGeom>
        </p:spPr>
        <p:txBody>
          <a:bodyPr vert="horz" wrap="square" lIns="0" tIns="34291" rIns="0" bIns="34291" numCol="2" rtlCol="0">
            <a:normAutofit/>
          </a:bodyPr>
          <a:lstStyle/>
          <a:p>
            <a:r>
              <a:rPr lang="en-CA" sz="1200" b="1" dirty="0">
                <a:solidFill>
                  <a:srgbClr val="FF6600"/>
                </a:solidFill>
              </a:rPr>
              <a:t>IP</a:t>
            </a:r>
          </a:p>
        </p:txBody>
      </p:sp>
      <p:sp>
        <p:nvSpPr>
          <p:cNvPr id="27" name="Rectangle 26"/>
          <p:cNvSpPr/>
          <p:nvPr/>
        </p:nvSpPr>
        <p:spPr>
          <a:xfrm>
            <a:off x="1487489" y="4857111"/>
            <a:ext cx="518091" cy="300210"/>
          </a:xfrm>
          <a:prstGeom prst="rect">
            <a:avLst/>
          </a:prstGeom>
        </p:spPr>
        <p:txBody>
          <a:bodyPr wrap="none">
            <a:spAutoFit/>
          </a:bodyPr>
          <a:lstStyle/>
          <a:p>
            <a:r>
              <a:rPr lang="en-CA" sz="1351" dirty="0"/>
              <a:t>X(m)</a:t>
            </a:r>
            <a:endParaRPr lang="en-US" sz="1351" dirty="0"/>
          </a:p>
        </p:txBody>
      </p:sp>
      <p:sp>
        <p:nvSpPr>
          <p:cNvPr id="28" name="Rectangle 27"/>
          <p:cNvSpPr/>
          <p:nvPr/>
        </p:nvSpPr>
        <p:spPr>
          <a:xfrm>
            <a:off x="1933571" y="4869160"/>
            <a:ext cx="272832" cy="300210"/>
          </a:xfrm>
          <a:prstGeom prst="rect">
            <a:avLst/>
          </a:prstGeom>
        </p:spPr>
        <p:txBody>
          <a:bodyPr wrap="none">
            <a:spAutoFit/>
          </a:bodyPr>
          <a:lstStyle/>
          <a:p>
            <a:r>
              <a:rPr lang="en-CA" sz="1351" dirty="0"/>
              <a:t>0</a:t>
            </a:r>
            <a:endParaRPr lang="en-US" sz="1351" dirty="0"/>
          </a:p>
        </p:txBody>
      </p:sp>
      <p:sp>
        <p:nvSpPr>
          <p:cNvPr id="29" name="Rectangle 28"/>
          <p:cNvSpPr/>
          <p:nvPr/>
        </p:nvSpPr>
        <p:spPr>
          <a:xfrm>
            <a:off x="4626670" y="4085748"/>
            <a:ext cx="677243" cy="300210"/>
          </a:xfrm>
          <a:prstGeom prst="rect">
            <a:avLst/>
          </a:prstGeom>
        </p:spPr>
        <p:txBody>
          <a:bodyPr wrap="square">
            <a:spAutoFit/>
          </a:bodyPr>
          <a:lstStyle/>
          <a:p>
            <a:r>
              <a:rPr lang="en-CA" sz="1351" dirty="0"/>
              <a:t>28 m</a:t>
            </a:r>
            <a:endParaRPr lang="en-US" sz="1351" dirty="0"/>
          </a:p>
        </p:txBody>
      </p:sp>
      <p:sp>
        <p:nvSpPr>
          <p:cNvPr id="31" name="Content Placeholder 2"/>
          <p:cNvSpPr txBox="1">
            <a:spLocks/>
          </p:cNvSpPr>
          <p:nvPr/>
        </p:nvSpPr>
        <p:spPr>
          <a:xfrm>
            <a:off x="5495209" y="4120620"/>
            <a:ext cx="5100783" cy="928701"/>
          </a:xfrm>
          <a:prstGeom prst="rect">
            <a:avLst/>
          </a:prstGeom>
        </p:spPr>
        <p:txBody>
          <a:bodyPr vert="horz" lIns="0" tIns="34291" rIns="0" bIns="34291" numCol="1"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itchFamily="34" charset="0"/>
              <a:buChar char="•"/>
            </a:pPr>
            <a:r>
              <a:rPr lang="en-CA" sz="1200" dirty="0">
                <a:solidFill>
                  <a:schemeClr val="tx1"/>
                </a:solidFill>
              </a:rPr>
              <a:t>Photon ray-tracing in detailed vacuum chamber geometry + GEANT4</a:t>
            </a:r>
          </a:p>
          <a:p>
            <a:pPr>
              <a:buFont typeface="Arial" pitchFamily="34" charset="0"/>
              <a:buChar char="•"/>
            </a:pPr>
            <a:r>
              <a:rPr lang="en-CA" sz="1200" dirty="0">
                <a:solidFill>
                  <a:schemeClr val="tx1"/>
                </a:solidFill>
              </a:rPr>
              <a:t>Original position at 30 m (2018) </a:t>
            </a:r>
          </a:p>
          <a:p>
            <a:pPr>
              <a:buFont typeface="Arial" pitchFamily="34" charset="0"/>
              <a:buChar char="•"/>
            </a:pPr>
            <a:r>
              <a:rPr lang="en-US" sz="1200" dirty="0">
                <a:solidFill>
                  <a:schemeClr val="tx1"/>
                </a:solidFill>
              </a:rPr>
              <a:t>New optimal position found at 28 m with ≈ 10 times higher rate</a:t>
            </a:r>
            <a:endParaRPr lang="en-CA" sz="1200" dirty="0">
              <a:solidFill>
                <a:schemeClr val="tx1"/>
              </a:solidFill>
            </a:endParaRPr>
          </a:p>
        </p:txBody>
      </p:sp>
      <mc:AlternateContent xmlns:mc="http://schemas.openxmlformats.org/markup-compatibility/2006" xmlns:a14="http://schemas.microsoft.com/office/drawing/2010/main">
        <mc:Choice Requires="a14">
          <p:sp>
            <p:nvSpPr>
              <p:cNvPr id="32" name="Rectangle 31"/>
              <p:cNvSpPr/>
              <p:nvPr/>
            </p:nvSpPr>
            <p:spPr>
              <a:xfrm>
                <a:off x="6652287" y="3732685"/>
                <a:ext cx="2324034" cy="307777"/>
              </a:xfrm>
              <a:prstGeom prst="rect">
                <a:avLst/>
              </a:prstGeom>
            </p:spPr>
            <p:txBody>
              <a:bodyPr wrap="none">
                <a:spAutoFit/>
              </a:bodyPr>
              <a:lstStyle/>
              <a:p>
                <a:r>
                  <a:rPr lang="en-US" sz="1400" b="1" dirty="0"/>
                  <a:t>ELECTRON RING (measure </a:t>
                </a:r>
                <a14:m>
                  <m:oMath xmlns:m="http://schemas.openxmlformats.org/officeDocument/2006/math">
                    <m:r>
                      <a:rPr lang="en-US" sz="1400" b="1" i="1">
                        <a:latin typeface="Cambria Math" panose="02040503050406030204" pitchFamily="18" charset="0"/>
                      </a:rPr>
                      <m:t>𝜸</m:t>
                    </m:r>
                  </m:oMath>
                </a14:m>
                <a:r>
                  <a:rPr lang="en-US" sz="1400" b="1" dirty="0"/>
                  <a:t>)</a:t>
                </a:r>
              </a:p>
            </p:txBody>
          </p:sp>
        </mc:Choice>
        <mc:Fallback xmlns="">
          <p:sp>
            <p:nvSpPr>
              <p:cNvPr id="32" name="Rectangle 31"/>
              <p:cNvSpPr>
                <a:spLocks noRot="1" noChangeAspect="1" noMove="1" noResize="1" noEditPoints="1" noAdjustHandles="1" noChangeArrowheads="1" noChangeShapeType="1" noTextEdit="1"/>
              </p:cNvSpPr>
              <p:nvPr/>
            </p:nvSpPr>
            <p:spPr>
              <a:xfrm>
                <a:off x="6652287" y="3732685"/>
                <a:ext cx="2324034" cy="307777"/>
              </a:xfrm>
              <a:prstGeom prst="rect">
                <a:avLst/>
              </a:prstGeom>
              <a:blipFill>
                <a:blip r:embed="rId5"/>
                <a:stretch>
                  <a:fillRect l="-787" t="-1961" b="-19608"/>
                </a:stretch>
              </a:blipFill>
            </p:spPr>
            <p:txBody>
              <a:bodyPr/>
              <a:lstStyle/>
              <a:p>
                <a:r>
                  <a:rPr lang="fr-FR">
                    <a:noFill/>
                  </a:rPr>
                  <a:t> </a:t>
                </a:r>
              </a:p>
            </p:txBody>
          </p:sp>
        </mc:Fallback>
      </mc:AlternateContent>
      <p:cxnSp>
        <p:nvCxnSpPr>
          <p:cNvPr id="34" name="Straight Connector 33"/>
          <p:cNvCxnSpPr/>
          <p:nvPr/>
        </p:nvCxnSpPr>
        <p:spPr>
          <a:xfrm>
            <a:off x="2098904" y="3622339"/>
            <a:ext cx="7968413"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676437" y="2204865"/>
            <a:ext cx="355667" cy="322095"/>
          </a:xfrm>
          <a:prstGeom prst="rect">
            <a:avLst/>
          </a:prstGeom>
        </p:spPr>
        <p:txBody>
          <a:bodyPr vert="horz" wrap="square" lIns="0" tIns="34291" rIns="0" bIns="34291" numCol="2" rtlCol="0">
            <a:normAutofit/>
          </a:bodyPr>
          <a:lstStyle/>
          <a:p>
            <a:r>
              <a:rPr lang="en-CA" sz="1200" b="1" dirty="0">
                <a:solidFill>
                  <a:srgbClr val="FF0000"/>
                </a:solidFill>
              </a:rPr>
              <a:t>IP</a:t>
            </a:r>
          </a:p>
        </p:txBody>
      </p:sp>
      <p:sp>
        <p:nvSpPr>
          <p:cNvPr id="35" name="Rectangle 34"/>
          <p:cNvSpPr/>
          <p:nvPr/>
        </p:nvSpPr>
        <p:spPr>
          <a:xfrm>
            <a:off x="1789555" y="3861048"/>
            <a:ext cx="404278" cy="300210"/>
          </a:xfrm>
          <a:prstGeom prst="rect">
            <a:avLst/>
          </a:prstGeom>
        </p:spPr>
        <p:txBody>
          <a:bodyPr wrap="none">
            <a:spAutoFit/>
          </a:bodyPr>
          <a:lstStyle/>
          <a:p>
            <a:r>
              <a:rPr lang="en-CA" sz="1351" dirty="0"/>
              <a:t>0.4</a:t>
            </a:r>
            <a:endParaRPr lang="en-US" sz="1351" dirty="0"/>
          </a:p>
        </p:txBody>
      </p:sp>
      <p:pic>
        <p:nvPicPr>
          <p:cNvPr id="2" name="Image 1"/>
          <p:cNvPicPr>
            <a:picLocks noChangeAspect="1"/>
          </p:cNvPicPr>
          <p:nvPr/>
        </p:nvPicPr>
        <p:blipFill>
          <a:blip r:embed="rId6"/>
          <a:stretch>
            <a:fillRect/>
          </a:stretch>
        </p:blipFill>
        <p:spPr>
          <a:xfrm>
            <a:off x="5227394" y="5220034"/>
            <a:ext cx="2524081" cy="1592602"/>
          </a:xfrm>
          <a:prstGeom prst="rect">
            <a:avLst/>
          </a:prstGeom>
        </p:spPr>
      </p:pic>
      <p:pic>
        <p:nvPicPr>
          <p:cNvPr id="3" name="Image 2"/>
          <p:cNvPicPr>
            <a:picLocks noChangeAspect="1"/>
          </p:cNvPicPr>
          <p:nvPr/>
        </p:nvPicPr>
        <p:blipFill>
          <a:blip r:embed="rId7"/>
          <a:stretch>
            <a:fillRect/>
          </a:stretch>
        </p:blipFill>
        <p:spPr>
          <a:xfrm>
            <a:off x="7781423" y="5063211"/>
            <a:ext cx="1322131" cy="1761269"/>
          </a:xfrm>
          <a:prstGeom prst="rect">
            <a:avLst/>
          </a:prstGeom>
        </p:spPr>
      </p:pic>
      <p:pic>
        <p:nvPicPr>
          <p:cNvPr id="4" name="Image 3"/>
          <p:cNvPicPr>
            <a:picLocks noChangeAspect="1"/>
          </p:cNvPicPr>
          <p:nvPr/>
        </p:nvPicPr>
        <p:blipFill>
          <a:blip r:embed="rId8"/>
          <a:stretch>
            <a:fillRect/>
          </a:stretch>
        </p:blipFill>
        <p:spPr>
          <a:xfrm>
            <a:off x="9193856" y="5023042"/>
            <a:ext cx="2390340" cy="1789594"/>
          </a:xfrm>
          <a:prstGeom prst="rect">
            <a:avLst/>
          </a:prstGeom>
        </p:spPr>
      </p:pic>
      <p:sp>
        <p:nvSpPr>
          <p:cNvPr id="36" name="Rectangle 35"/>
          <p:cNvSpPr/>
          <p:nvPr/>
        </p:nvSpPr>
        <p:spPr>
          <a:xfrm>
            <a:off x="2429120" y="74792"/>
            <a:ext cx="6439327" cy="666786"/>
          </a:xfrm>
          <a:prstGeom prst="rect">
            <a:avLst/>
          </a:prstGeom>
        </p:spPr>
        <p:txBody>
          <a:bodyPr wrap="none">
            <a:spAutoFit/>
          </a:bodyPr>
          <a:lstStyle/>
          <a:p>
            <a:r>
              <a:rPr lang="fr-FR" sz="3733" dirty="0" err="1">
                <a:solidFill>
                  <a:srgbClr val="0000FF"/>
                </a:solidFill>
              </a:rPr>
              <a:t>Implementation</a:t>
            </a:r>
            <a:r>
              <a:rPr lang="fr-FR" sz="3733" dirty="0">
                <a:solidFill>
                  <a:srgbClr val="0000FF"/>
                </a:solidFill>
              </a:rPr>
              <a:t> in LER and HER </a:t>
            </a:r>
          </a:p>
        </p:txBody>
      </p:sp>
      <p:sp>
        <p:nvSpPr>
          <p:cNvPr id="37" name="Rectangle 36"/>
          <p:cNvSpPr/>
          <p:nvPr/>
        </p:nvSpPr>
        <p:spPr>
          <a:xfrm>
            <a:off x="1496512" y="707898"/>
            <a:ext cx="8341535" cy="338554"/>
          </a:xfrm>
          <a:prstGeom prst="rect">
            <a:avLst/>
          </a:prstGeom>
        </p:spPr>
        <p:txBody>
          <a:bodyPr wrap="square">
            <a:spAutoFit/>
          </a:bodyPr>
          <a:lstStyle/>
          <a:p>
            <a:pPr algn="ctr"/>
            <a:r>
              <a:rPr lang="en-US" sz="1600" dirty="0"/>
              <a:t>Cheng </a:t>
            </a:r>
            <a:r>
              <a:rPr lang="en-US" sz="1600" dirty="0" err="1"/>
              <a:t>Guo</a:t>
            </a:r>
            <a:r>
              <a:rPr lang="en-US" sz="1600" dirty="0"/>
              <a:t> Pang et al., </a:t>
            </a:r>
            <a:r>
              <a:rPr lang="en-US" sz="1600" dirty="0" err="1"/>
              <a:t>Nucl.Instrum.Meth</a:t>
            </a:r>
            <a:r>
              <a:rPr lang="en-US" sz="1600" dirty="0"/>
              <a:t>. A931 (2019) 225-235 </a:t>
            </a:r>
          </a:p>
        </p:txBody>
      </p:sp>
      <p:pic>
        <p:nvPicPr>
          <p:cNvPr id="5" name="Image 4"/>
          <p:cNvPicPr>
            <a:picLocks noChangeAspect="1"/>
          </p:cNvPicPr>
          <p:nvPr/>
        </p:nvPicPr>
        <p:blipFill>
          <a:blip r:embed="rId9"/>
          <a:stretch>
            <a:fillRect/>
          </a:stretch>
        </p:blipFill>
        <p:spPr>
          <a:xfrm>
            <a:off x="2883429" y="5438498"/>
            <a:ext cx="2485877" cy="1374693"/>
          </a:xfrm>
          <a:prstGeom prst="rect">
            <a:avLst/>
          </a:prstGeom>
        </p:spPr>
      </p:pic>
      <p:sp>
        <p:nvSpPr>
          <p:cNvPr id="38" name="Rectangle 37"/>
          <p:cNvSpPr/>
          <p:nvPr/>
        </p:nvSpPr>
        <p:spPr>
          <a:xfrm>
            <a:off x="1699477" y="5917839"/>
            <a:ext cx="1260490" cy="508088"/>
          </a:xfrm>
          <a:prstGeom prst="rect">
            <a:avLst/>
          </a:prstGeom>
        </p:spPr>
        <p:txBody>
          <a:bodyPr wrap="square">
            <a:spAutoFit/>
          </a:bodyPr>
          <a:lstStyle/>
          <a:p>
            <a:r>
              <a:rPr lang="en-CA" sz="1351" dirty="0"/>
              <a:t>loss position distribution</a:t>
            </a:r>
            <a:endParaRPr lang="en-US" sz="1351" dirty="0"/>
          </a:p>
        </p:txBody>
      </p:sp>
    </p:spTree>
    <p:extLst>
      <p:ext uri="{BB962C8B-B14F-4D97-AF65-F5344CB8AC3E}">
        <p14:creationId xmlns:p14="http://schemas.microsoft.com/office/powerpoint/2010/main" val="5882213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cxnSp>
        <p:nvCxnSpPr>
          <p:cNvPr id="54" name="Google Shape;54;p13"/>
          <p:cNvCxnSpPr/>
          <p:nvPr/>
        </p:nvCxnSpPr>
        <p:spPr>
          <a:xfrm>
            <a:off x="899176" y="2315539"/>
            <a:ext cx="10645200" cy="938000"/>
          </a:xfrm>
          <a:prstGeom prst="bentConnector3">
            <a:avLst>
              <a:gd name="adj1" fmla="val 50136"/>
            </a:avLst>
          </a:prstGeom>
          <a:noFill/>
          <a:ln w="38100" cap="flat" cmpd="sng">
            <a:solidFill>
              <a:srgbClr val="FF0000"/>
            </a:solidFill>
            <a:prstDash val="solid"/>
            <a:round/>
            <a:headEnd type="none" w="med" len="med"/>
            <a:tailEnd type="none" w="med" len="med"/>
          </a:ln>
        </p:spPr>
      </p:cxnSp>
      <p:cxnSp>
        <p:nvCxnSpPr>
          <p:cNvPr id="55" name="Google Shape;55;p13"/>
          <p:cNvCxnSpPr/>
          <p:nvPr/>
        </p:nvCxnSpPr>
        <p:spPr>
          <a:xfrm rot="10800000" flipH="1">
            <a:off x="899176" y="2325139"/>
            <a:ext cx="10645200" cy="928400"/>
          </a:xfrm>
          <a:prstGeom prst="bentConnector3">
            <a:avLst>
              <a:gd name="adj1" fmla="val 50000"/>
            </a:avLst>
          </a:prstGeom>
          <a:noFill/>
          <a:ln w="38100" cap="flat" cmpd="sng">
            <a:solidFill>
              <a:srgbClr val="0000FF"/>
            </a:solidFill>
            <a:prstDash val="solid"/>
            <a:round/>
            <a:headEnd type="none" w="med" len="med"/>
            <a:tailEnd type="none" w="med" len="med"/>
          </a:ln>
        </p:spPr>
      </p:cxnSp>
      <p:sp>
        <p:nvSpPr>
          <p:cNvPr id="56" name="Google Shape;56;p13"/>
          <p:cNvSpPr/>
          <p:nvPr/>
        </p:nvSpPr>
        <p:spPr>
          <a:xfrm>
            <a:off x="7610101" y="3340233"/>
            <a:ext cx="86800" cy="222400"/>
          </a:xfrm>
          <a:prstGeom prst="rect">
            <a:avLst/>
          </a:prstGeom>
          <a:solidFill>
            <a:srgbClr val="FFE599"/>
          </a:solidFill>
          <a:ln w="9525"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sp>
        <p:nvSpPr>
          <p:cNvPr id="57" name="Google Shape;57;p13"/>
          <p:cNvSpPr/>
          <p:nvPr/>
        </p:nvSpPr>
        <p:spPr>
          <a:xfrm>
            <a:off x="7610101" y="3645033"/>
            <a:ext cx="86800" cy="517200"/>
          </a:xfrm>
          <a:prstGeom prst="rect">
            <a:avLst/>
          </a:prstGeom>
          <a:solidFill>
            <a:srgbClr val="FFE599"/>
          </a:solidFill>
          <a:ln w="9525" cap="flat" cmpd="sng">
            <a:solidFill>
              <a:schemeClr val="dk2"/>
            </a:solidFill>
            <a:prstDash val="dash"/>
            <a:round/>
            <a:headEnd type="none" w="sm" len="sm"/>
            <a:tailEnd type="none" w="sm" len="sm"/>
          </a:ln>
        </p:spPr>
        <p:txBody>
          <a:bodyPr spcFirstLastPara="1" wrap="square" lIns="121900" tIns="121900" rIns="121900" bIns="121900" anchor="ctr" anchorCtr="0">
            <a:noAutofit/>
          </a:bodyPr>
          <a:lstStyle/>
          <a:p>
            <a:endParaRPr sz="2400"/>
          </a:p>
        </p:txBody>
      </p:sp>
      <p:cxnSp>
        <p:nvCxnSpPr>
          <p:cNvPr id="58" name="Google Shape;58;p13"/>
          <p:cNvCxnSpPr>
            <a:stCxn id="57" idx="0"/>
            <a:endCxn id="56" idx="2"/>
          </p:cNvCxnSpPr>
          <p:nvPr/>
        </p:nvCxnSpPr>
        <p:spPr>
          <a:xfrm rot="10800000">
            <a:off x="76535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59" name="Google Shape;59;p13"/>
          <p:cNvSpPr/>
          <p:nvPr/>
        </p:nvSpPr>
        <p:spPr>
          <a:xfrm>
            <a:off x="8016501" y="3340233"/>
            <a:ext cx="86800" cy="222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0" name="Google Shape;60;p13"/>
          <p:cNvSpPr/>
          <p:nvPr/>
        </p:nvSpPr>
        <p:spPr>
          <a:xfrm>
            <a:off x="8016501" y="3645033"/>
            <a:ext cx="86800" cy="517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2" name="Google Shape;62;p13"/>
          <p:cNvSpPr/>
          <p:nvPr/>
        </p:nvSpPr>
        <p:spPr>
          <a:xfrm>
            <a:off x="7813301" y="3340233"/>
            <a:ext cx="86800" cy="2224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3" name="Google Shape;63;p13"/>
          <p:cNvSpPr/>
          <p:nvPr/>
        </p:nvSpPr>
        <p:spPr>
          <a:xfrm>
            <a:off x="7813301" y="3645033"/>
            <a:ext cx="86800" cy="5172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4" name="Google Shape;64;p13"/>
          <p:cNvCxnSpPr>
            <a:stCxn id="63" idx="0"/>
            <a:endCxn id="62" idx="2"/>
          </p:cNvCxnSpPr>
          <p:nvPr/>
        </p:nvCxnSpPr>
        <p:spPr>
          <a:xfrm rot="10800000">
            <a:off x="78567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65" name="Google Shape;65;p13"/>
          <p:cNvSpPr/>
          <p:nvPr/>
        </p:nvSpPr>
        <p:spPr>
          <a:xfrm>
            <a:off x="2936501" y="3340233"/>
            <a:ext cx="86800" cy="222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6" name="Google Shape;66;p13"/>
          <p:cNvSpPr/>
          <p:nvPr/>
        </p:nvSpPr>
        <p:spPr>
          <a:xfrm>
            <a:off x="2936501" y="3645033"/>
            <a:ext cx="86800" cy="517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67" name="Google Shape;67;p13"/>
          <p:cNvCxnSpPr>
            <a:stCxn id="66" idx="0"/>
            <a:endCxn id="65" idx="2"/>
          </p:cNvCxnSpPr>
          <p:nvPr/>
        </p:nvCxnSpPr>
        <p:spPr>
          <a:xfrm rot="10800000">
            <a:off x="29799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68" name="Google Shape;68;p13"/>
          <p:cNvSpPr/>
          <p:nvPr/>
        </p:nvSpPr>
        <p:spPr>
          <a:xfrm>
            <a:off x="3139701" y="3340233"/>
            <a:ext cx="86800" cy="222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69" name="Google Shape;69;p13"/>
          <p:cNvSpPr/>
          <p:nvPr/>
        </p:nvSpPr>
        <p:spPr>
          <a:xfrm>
            <a:off x="3139701" y="3645033"/>
            <a:ext cx="86800" cy="517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70" name="Google Shape;70;p13"/>
          <p:cNvCxnSpPr>
            <a:stCxn id="69" idx="0"/>
            <a:endCxn id="68" idx="2"/>
          </p:cNvCxnSpPr>
          <p:nvPr/>
        </p:nvCxnSpPr>
        <p:spPr>
          <a:xfrm rot="10800000">
            <a:off x="31831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71" name="Google Shape;71;p13"/>
          <p:cNvSpPr/>
          <p:nvPr/>
        </p:nvSpPr>
        <p:spPr>
          <a:xfrm>
            <a:off x="3647701" y="3340233"/>
            <a:ext cx="86800" cy="222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2" name="Google Shape;72;p13"/>
          <p:cNvSpPr/>
          <p:nvPr/>
        </p:nvSpPr>
        <p:spPr>
          <a:xfrm>
            <a:off x="3647701" y="3645033"/>
            <a:ext cx="86800" cy="517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73" name="Google Shape;73;p13"/>
          <p:cNvCxnSpPr>
            <a:stCxn id="72" idx="0"/>
            <a:endCxn id="71" idx="2"/>
          </p:cNvCxnSpPr>
          <p:nvPr/>
        </p:nvCxnSpPr>
        <p:spPr>
          <a:xfrm rot="10800000">
            <a:off x="36911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74" name="Google Shape;74;p13"/>
          <p:cNvSpPr/>
          <p:nvPr/>
        </p:nvSpPr>
        <p:spPr>
          <a:xfrm>
            <a:off x="4374967" y="5559733"/>
            <a:ext cx="3693600" cy="874300"/>
          </a:xfrm>
          <a:prstGeom prst="rect">
            <a:avLst/>
          </a:prstGeom>
          <a:solidFill>
            <a:schemeClr val="lt2"/>
          </a:solidFill>
          <a:ln w="2857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endParaRPr lang="en" sz="667" b="1" dirty="0"/>
          </a:p>
          <a:p>
            <a:pPr algn="ctr"/>
            <a:r>
              <a:rPr lang="en" sz="2400" b="1" dirty="0"/>
              <a:t>ADC Channels</a:t>
            </a:r>
            <a:endParaRPr sz="2400" b="1" dirty="0"/>
          </a:p>
        </p:txBody>
      </p:sp>
      <p:sp>
        <p:nvSpPr>
          <p:cNvPr id="75" name="Google Shape;75;p13"/>
          <p:cNvSpPr/>
          <p:nvPr/>
        </p:nvSpPr>
        <p:spPr>
          <a:xfrm>
            <a:off x="4785900" y="5370467"/>
            <a:ext cx="86800" cy="18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6" name="Google Shape;76;p13"/>
          <p:cNvSpPr/>
          <p:nvPr/>
        </p:nvSpPr>
        <p:spPr>
          <a:xfrm>
            <a:off x="5801900" y="5370467"/>
            <a:ext cx="86800" cy="18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7" name="Google Shape;77;p13"/>
          <p:cNvSpPr/>
          <p:nvPr/>
        </p:nvSpPr>
        <p:spPr>
          <a:xfrm>
            <a:off x="6716300" y="5370467"/>
            <a:ext cx="86800" cy="18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78" name="Google Shape;78;p13"/>
          <p:cNvSpPr/>
          <p:nvPr/>
        </p:nvSpPr>
        <p:spPr>
          <a:xfrm>
            <a:off x="7630700" y="5370467"/>
            <a:ext cx="86800" cy="183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79" name="Google Shape;79;p13"/>
          <p:cNvCxnSpPr>
            <a:stCxn id="60" idx="2"/>
            <a:endCxn id="78" idx="0"/>
          </p:cNvCxnSpPr>
          <p:nvPr/>
        </p:nvCxnSpPr>
        <p:spPr>
          <a:xfrm rot="5400000">
            <a:off x="7262701" y="4573433"/>
            <a:ext cx="1208400" cy="386000"/>
          </a:xfrm>
          <a:prstGeom prst="curvedConnector3">
            <a:avLst>
              <a:gd name="adj1" fmla="val 49993"/>
            </a:avLst>
          </a:prstGeom>
          <a:noFill/>
          <a:ln w="9525" cap="flat" cmpd="sng">
            <a:solidFill>
              <a:srgbClr val="FF0000"/>
            </a:solidFill>
            <a:prstDash val="solid"/>
            <a:round/>
            <a:headEnd type="none" w="med" len="med"/>
            <a:tailEnd type="none" w="med" len="med"/>
          </a:ln>
        </p:spPr>
      </p:cxnSp>
      <p:cxnSp>
        <p:nvCxnSpPr>
          <p:cNvPr id="80" name="Google Shape;80;p13"/>
          <p:cNvCxnSpPr>
            <a:stCxn id="63" idx="2"/>
            <a:endCxn id="76" idx="0"/>
          </p:cNvCxnSpPr>
          <p:nvPr/>
        </p:nvCxnSpPr>
        <p:spPr>
          <a:xfrm rot="5400000">
            <a:off x="6246701" y="3760633"/>
            <a:ext cx="1208400" cy="2011600"/>
          </a:xfrm>
          <a:prstGeom prst="curvedConnector3">
            <a:avLst>
              <a:gd name="adj1" fmla="val 49993"/>
            </a:avLst>
          </a:prstGeom>
          <a:noFill/>
          <a:ln w="9525" cap="flat" cmpd="sng">
            <a:solidFill>
              <a:srgbClr val="FF0000"/>
            </a:solidFill>
            <a:prstDash val="solid"/>
            <a:round/>
            <a:headEnd type="none" w="med" len="med"/>
            <a:tailEnd type="none" w="med" len="med"/>
          </a:ln>
        </p:spPr>
      </p:cxnSp>
      <p:cxnSp>
        <p:nvCxnSpPr>
          <p:cNvPr id="81" name="Google Shape;81;p13"/>
          <p:cNvCxnSpPr>
            <a:stCxn id="66" idx="2"/>
            <a:endCxn id="75" idx="0"/>
          </p:cNvCxnSpPr>
          <p:nvPr/>
        </p:nvCxnSpPr>
        <p:spPr>
          <a:xfrm rot="-5400000" flipH="1">
            <a:off x="3300301" y="3841833"/>
            <a:ext cx="1208400" cy="1849200"/>
          </a:xfrm>
          <a:prstGeom prst="curvedConnector3">
            <a:avLst>
              <a:gd name="adj1" fmla="val 49994"/>
            </a:avLst>
          </a:prstGeom>
          <a:noFill/>
          <a:ln w="9525" cap="flat" cmpd="sng">
            <a:solidFill>
              <a:srgbClr val="0000FF"/>
            </a:solidFill>
            <a:prstDash val="solid"/>
            <a:round/>
            <a:headEnd type="none" w="med" len="med"/>
            <a:tailEnd type="none" w="med" len="med"/>
          </a:ln>
        </p:spPr>
      </p:cxnSp>
      <p:cxnSp>
        <p:nvCxnSpPr>
          <p:cNvPr id="82" name="Google Shape;82;p13"/>
          <p:cNvCxnSpPr>
            <a:stCxn id="69" idx="2"/>
            <a:endCxn id="77" idx="0"/>
          </p:cNvCxnSpPr>
          <p:nvPr/>
        </p:nvCxnSpPr>
        <p:spPr>
          <a:xfrm rot="-5400000" flipH="1">
            <a:off x="4367101" y="2978233"/>
            <a:ext cx="1208400" cy="3576400"/>
          </a:xfrm>
          <a:prstGeom prst="curvedConnector3">
            <a:avLst>
              <a:gd name="adj1" fmla="val 49994"/>
            </a:avLst>
          </a:prstGeom>
          <a:noFill/>
          <a:ln w="9525" cap="flat" cmpd="sng">
            <a:solidFill>
              <a:srgbClr val="0000FF"/>
            </a:solidFill>
            <a:prstDash val="solid"/>
            <a:round/>
            <a:headEnd type="none" w="med" len="med"/>
            <a:tailEnd type="none" w="med" len="med"/>
          </a:ln>
        </p:spPr>
      </p:cxnSp>
      <p:sp>
        <p:nvSpPr>
          <p:cNvPr id="83" name="Google Shape;83;p13"/>
          <p:cNvSpPr txBox="1"/>
          <p:nvPr/>
        </p:nvSpPr>
        <p:spPr>
          <a:xfrm>
            <a:off x="2857767" y="2793867"/>
            <a:ext cx="822000" cy="280400"/>
          </a:xfrm>
          <a:prstGeom prst="rect">
            <a:avLst/>
          </a:prstGeom>
          <a:noFill/>
          <a:ln>
            <a:noFill/>
          </a:ln>
        </p:spPr>
        <p:txBody>
          <a:bodyPr spcFirstLastPara="1" wrap="square" lIns="121900" tIns="121900" rIns="121900" bIns="121900" anchor="t" anchorCtr="0">
            <a:noAutofit/>
          </a:bodyPr>
          <a:lstStyle/>
          <a:p>
            <a:r>
              <a:rPr lang="en" sz="2400" b="1">
                <a:solidFill>
                  <a:srgbClr val="0000FF"/>
                </a:solidFill>
              </a:rPr>
              <a:t>HER</a:t>
            </a:r>
            <a:endParaRPr sz="2400" b="1">
              <a:solidFill>
                <a:srgbClr val="0000FF"/>
              </a:solidFill>
            </a:endParaRPr>
          </a:p>
        </p:txBody>
      </p:sp>
      <p:sp>
        <p:nvSpPr>
          <p:cNvPr id="84" name="Google Shape;84;p13"/>
          <p:cNvSpPr txBox="1"/>
          <p:nvPr/>
        </p:nvSpPr>
        <p:spPr>
          <a:xfrm>
            <a:off x="7531367" y="2793867"/>
            <a:ext cx="822000" cy="280400"/>
          </a:xfrm>
          <a:prstGeom prst="rect">
            <a:avLst/>
          </a:prstGeom>
          <a:noFill/>
          <a:ln>
            <a:noFill/>
          </a:ln>
        </p:spPr>
        <p:txBody>
          <a:bodyPr spcFirstLastPara="1" wrap="square" lIns="121900" tIns="121900" rIns="121900" bIns="121900" anchor="t" anchorCtr="0">
            <a:noAutofit/>
          </a:bodyPr>
          <a:lstStyle/>
          <a:p>
            <a:r>
              <a:rPr lang="en" sz="2400" b="1">
                <a:solidFill>
                  <a:srgbClr val="FF0000"/>
                </a:solidFill>
              </a:rPr>
              <a:t>LER</a:t>
            </a:r>
            <a:endParaRPr sz="2400" b="1">
              <a:solidFill>
                <a:srgbClr val="FF0000"/>
              </a:solidFill>
            </a:endParaRPr>
          </a:p>
        </p:txBody>
      </p:sp>
      <p:sp>
        <p:nvSpPr>
          <p:cNvPr id="85" name="Google Shape;85;p13"/>
          <p:cNvSpPr/>
          <p:nvPr/>
        </p:nvSpPr>
        <p:spPr>
          <a:xfrm rot="-5400000">
            <a:off x="8636948" y="5976833"/>
            <a:ext cx="86800" cy="222400"/>
          </a:xfrm>
          <a:prstGeom prst="rect">
            <a:avLst/>
          </a:prstGeom>
          <a:solidFill>
            <a:srgbClr val="FFE5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6" name="Google Shape;86;p13"/>
          <p:cNvSpPr/>
          <p:nvPr/>
        </p:nvSpPr>
        <p:spPr>
          <a:xfrm rot="-5400000">
            <a:off x="9089148" y="5829433"/>
            <a:ext cx="86800" cy="517200"/>
          </a:xfrm>
          <a:prstGeom prst="rect">
            <a:avLst/>
          </a:prstGeom>
          <a:solidFill>
            <a:srgbClr val="FFE599"/>
          </a:solid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cxnSp>
        <p:nvCxnSpPr>
          <p:cNvPr id="87" name="Google Shape;87;p13"/>
          <p:cNvCxnSpPr/>
          <p:nvPr/>
        </p:nvCxnSpPr>
        <p:spPr>
          <a:xfrm>
            <a:off x="9639701" y="6351633"/>
            <a:ext cx="0" cy="82400"/>
          </a:xfrm>
          <a:prstGeom prst="straightConnector1">
            <a:avLst/>
          </a:prstGeom>
          <a:noFill/>
          <a:ln w="9525" cap="flat" cmpd="sng">
            <a:solidFill>
              <a:schemeClr val="dk2"/>
            </a:solidFill>
            <a:prstDash val="solid"/>
            <a:round/>
            <a:headEnd type="none" w="med" len="med"/>
            <a:tailEnd type="none" w="med" len="med"/>
          </a:ln>
        </p:spPr>
      </p:cxnSp>
      <p:sp>
        <p:nvSpPr>
          <p:cNvPr id="88" name="Google Shape;88;p13"/>
          <p:cNvSpPr/>
          <p:nvPr/>
        </p:nvSpPr>
        <p:spPr>
          <a:xfrm rot="-5400000">
            <a:off x="8636948" y="6281633"/>
            <a:ext cx="86800" cy="2224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89" name="Google Shape;89;p13"/>
          <p:cNvSpPr/>
          <p:nvPr/>
        </p:nvSpPr>
        <p:spPr>
          <a:xfrm rot="-5400000">
            <a:off x="9089148" y="6134233"/>
            <a:ext cx="86800" cy="5172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0" name="Google Shape;90;p13"/>
          <p:cNvSpPr txBox="1"/>
          <p:nvPr/>
        </p:nvSpPr>
        <p:spPr>
          <a:xfrm>
            <a:off x="4476533" y="5458133"/>
            <a:ext cx="609200" cy="609200"/>
          </a:xfrm>
          <a:prstGeom prst="rect">
            <a:avLst/>
          </a:prstGeom>
          <a:noFill/>
          <a:ln>
            <a:noFill/>
          </a:ln>
        </p:spPr>
        <p:txBody>
          <a:bodyPr spcFirstLastPara="1" wrap="square" lIns="121900" tIns="121900" rIns="121900" bIns="121900" anchor="t" anchorCtr="0">
            <a:noAutofit/>
          </a:bodyPr>
          <a:lstStyle/>
          <a:p>
            <a:r>
              <a:rPr lang="en" sz="1333" dirty="0"/>
              <a:t>CH1</a:t>
            </a:r>
            <a:endParaRPr sz="1333" dirty="0"/>
          </a:p>
        </p:txBody>
      </p:sp>
      <p:sp>
        <p:nvSpPr>
          <p:cNvPr id="91" name="Google Shape;91;p13"/>
          <p:cNvSpPr txBox="1"/>
          <p:nvPr/>
        </p:nvSpPr>
        <p:spPr>
          <a:xfrm>
            <a:off x="5492533" y="5458133"/>
            <a:ext cx="609200" cy="609200"/>
          </a:xfrm>
          <a:prstGeom prst="rect">
            <a:avLst/>
          </a:prstGeom>
          <a:noFill/>
          <a:ln>
            <a:noFill/>
          </a:ln>
        </p:spPr>
        <p:txBody>
          <a:bodyPr spcFirstLastPara="1" wrap="square" lIns="121900" tIns="121900" rIns="121900" bIns="121900" anchor="t" anchorCtr="0">
            <a:noAutofit/>
          </a:bodyPr>
          <a:lstStyle/>
          <a:p>
            <a:r>
              <a:rPr lang="en" sz="1333" dirty="0"/>
              <a:t>CH2</a:t>
            </a:r>
            <a:endParaRPr sz="1333" dirty="0"/>
          </a:p>
        </p:txBody>
      </p:sp>
      <p:sp>
        <p:nvSpPr>
          <p:cNvPr id="92" name="Google Shape;92;p13"/>
          <p:cNvSpPr txBox="1"/>
          <p:nvPr/>
        </p:nvSpPr>
        <p:spPr>
          <a:xfrm>
            <a:off x="6406933" y="5458133"/>
            <a:ext cx="609200" cy="609200"/>
          </a:xfrm>
          <a:prstGeom prst="rect">
            <a:avLst/>
          </a:prstGeom>
          <a:noFill/>
          <a:ln>
            <a:noFill/>
          </a:ln>
        </p:spPr>
        <p:txBody>
          <a:bodyPr spcFirstLastPara="1" wrap="square" lIns="121900" tIns="121900" rIns="121900" bIns="121900" anchor="t" anchorCtr="0">
            <a:noAutofit/>
          </a:bodyPr>
          <a:lstStyle/>
          <a:p>
            <a:r>
              <a:rPr lang="en" sz="1333" dirty="0"/>
              <a:t>CH3</a:t>
            </a:r>
            <a:endParaRPr sz="1333" dirty="0"/>
          </a:p>
        </p:txBody>
      </p:sp>
      <p:sp>
        <p:nvSpPr>
          <p:cNvPr id="93" name="Google Shape;93;p13"/>
          <p:cNvSpPr txBox="1"/>
          <p:nvPr/>
        </p:nvSpPr>
        <p:spPr>
          <a:xfrm>
            <a:off x="7321333" y="5458133"/>
            <a:ext cx="609200" cy="609200"/>
          </a:xfrm>
          <a:prstGeom prst="rect">
            <a:avLst/>
          </a:prstGeom>
          <a:noFill/>
          <a:ln>
            <a:noFill/>
          </a:ln>
        </p:spPr>
        <p:txBody>
          <a:bodyPr spcFirstLastPara="1" wrap="square" lIns="121900" tIns="121900" rIns="121900" bIns="121900" anchor="t" anchorCtr="0">
            <a:noAutofit/>
          </a:bodyPr>
          <a:lstStyle/>
          <a:p>
            <a:r>
              <a:rPr lang="en" sz="1333" dirty="0"/>
              <a:t>CH4</a:t>
            </a:r>
            <a:endParaRPr sz="1333" dirty="0"/>
          </a:p>
        </p:txBody>
      </p:sp>
      <p:sp>
        <p:nvSpPr>
          <p:cNvPr id="94" name="Google Shape;94;p13"/>
          <p:cNvSpPr/>
          <p:nvPr/>
        </p:nvSpPr>
        <p:spPr>
          <a:xfrm>
            <a:off x="6120163" y="2610433"/>
            <a:ext cx="222400" cy="1836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95" name="Google Shape;95;p13"/>
          <p:cNvSpPr txBox="1"/>
          <p:nvPr/>
        </p:nvSpPr>
        <p:spPr>
          <a:xfrm>
            <a:off x="5704600" y="2431233"/>
            <a:ext cx="517200" cy="183600"/>
          </a:xfrm>
          <a:prstGeom prst="rect">
            <a:avLst/>
          </a:prstGeom>
          <a:noFill/>
          <a:ln>
            <a:noFill/>
          </a:ln>
        </p:spPr>
        <p:txBody>
          <a:bodyPr spcFirstLastPara="1" wrap="square" lIns="121900" tIns="121900" rIns="121900" bIns="121900" anchor="t" anchorCtr="0">
            <a:noAutofit/>
          </a:bodyPr>
          <a:lstStyle/>
          <a:p>
            <a:r>
              <a:rPr lang="en" sz="2400"/>
              <a:t>IP</a:t>
            </a:r>
            <a:endParaRPr sz="2400"/>
          </a:p>
        </p:txBody>
      </p:sp>
      <p:sp>
        <p:nvSpPr>
          <p:cNvPr id="96" name="Google Shape;96;p13"/>
          <p:cNvSpPr txBox="1"/>
          <p:nvPr/>
        </p:nvSpPr>
        <p:spPr>
          <a:xfrm>
            <a:off x="9325479" y="5855795"/>
            <a:ext cx="2787580" cy="290467"/>
          </a:xfrm>
          <a:prstGeom prst="rect">
            <a:avLst/>
          </a:prstGeom>
          <a:noFill/>
          <a:ln>
            <a:noFill/>
          </a:ln>
        </p:spPr>
        <p:txBody>
          <a:bodyPr spcFirstLastPara="1" wrap="square" lIns="121900" tIns="121900" rIns="121900" bIns="121900" anchor="t" anchorCtr="0">
            <a:noAutofit/>
          </a:bodyPr>
          <a:lstStyle/>
          <a:p>
            <a:r>
              <a:rPr lang="en" sz="1400" dirty="0"/>
              <a:t>140 </a:t>
            </a:r>
            <a:r>
              <a:rPr lang="el-GR" sz="1400" dirty="0"/>
              <a:t>μ</a:t>
            </a:r>
            <a:r>
              <a:rPr lang="en" sz="1400" dirty="0"/>
              <a:t>m + current amp 2 GHz</a:t>
            </a:r>
            <a:endParaRPr sz="1400" dirty="0"/>
          </a:p>
        </p:txBody>
      </p:sp>
      <p:sp>
        <p:nvSpPr>
          <p:cNvPr id="97" name="Google Shape;97;p13"/>
          <p:cNvSpPr txBox="1"/>
          <p:nvPr/>
        </p:nvSpPr>
        <p:spPr>
          <a:xfrm>
            <a:off x="9343021" y="6151831"/>
            <a:ext cx="2866520" cy="352367"/>
          </a:xfrm>
          <a:prstGeom prst="rect">
            <a:avLst/>
          </a:prstGeom>
          <a:noFill/>
          <a:ln>
            <a:noFill/>
          </a:ln>
        </p:spPr>
        <p:txBody>
          <a:bodyPr spcFirstLastPara="1" wrap="square" lIns="121900" tIns="121900" rIns="121900" bIns="121900" anchor="t" anchorCtr="0">
            <a:noAutofit/>
          </a:bodyPr>
          <a:lstStyle/>
          <a:p>
            <a:r>
              <a:rPr lang="en" sz="1400" dirty="0"/>
              <a:t>500 </a:t>
            </a:r>
            <a:r>
              <a:rPr lang="el-GR" sz="1400" dirty="0"/>
              <a:t>μ</a:t>
            </a:r>
            <a:r>
              <a:rPr lang="en" sz="1400" dirty="0"/>
              <a:t>m + charge amp 10 ns</a:t>
            </a:r>
            <a:endParaRPr sz="1400" dirty="0"/>
          </a:p>
        </p:txBody>
      </p:sp>
      <p:pic>
        <p:nvPicPr>
          <p:cNvPr id="99" name="Google Shape;99;p13"/>
          <p:cNvPicPr preferRelativeResize="0"/>
          <p:nvPr/>
        </p:nvPicPr>
        <p:blipFill>
          <a:blip r:embed="rId3">
            <a:alphaModFix/>
          </a:blip>
          <a:stretch>
            <a:fillRect/>
          </a:stretch>
        </p:blipFill>
        <p:spPr>
          <a:xfrm>
            <a:off x="2146333" y="75267"/>
            <a:ext cx="2845832" cy="2134364"/>
          </a:xfrm>
          <a:prstGeom prst="rect">
            <a:avLst/>
          </a:prstGeom>
          <a:noFill/>
          <a:ln>
            <a:noFill/>
          </a:ln>
        </p:spPr>
      </p:pic>
      <p:cxnSp>
        <p:nvCxnSpPr>
          <p:cNvPr id="101" name="Google Shape;101;p13"/>
          <p:cNvCxnSpPr>
            <a:stCxn id="60" idx="0"/>
            <a:endCxn id="60" idx="0"/>
          </p:cNvCxnSpPr>
          <p:nvPr/>
        </p:nvCxnSpPr>
        <p:spPr>
          <a:xfrm>
            <a:off x="8059901" y="3645033"/>
            <a:ext cx="0" cy="0"/>
          </a:xfrm>
          <a:prstGeom prst="straightConnector1">
            <a:avLst/>
          </a:prstGeom>
          <a:noFill/>
          <a:ln w="9525" cap="flat" cmpd="sng">
            <a:solidFill>
              <a:schemeClr val="dk2"/>
            </a:solidFill>
            <a:prstDash val="solid"/>
            <a:round/>
            <a:headEnd type="none" w="med" len="med"/>
            <a:tailEnd type="none" w="med" len="med"/>
          </a:ln>
        </p:spPr>
      </p:cxnSp>
      <p:cxnSp>
        <p:nvCxnSpPr>
          <p:cNvPr id="102" name="Google Shape;102;p13"/>
          <p:cNvCxnSpPr>
            <a:stCxn id="59" idx="2"/>
            <a:endCxn id="60" idx="0"/>
          </p:cNvCxnSpPr>
          <p:nvPr/>
        </p:nvCxnSpPr>
        <p:spPr>
          <a:xfrm>
            <a:off x="8059901" y="3562633"/>
            <a:ext cx="0" cy="82400"/>
          </a:xfrm>
          <a:prstGeom prst="straightConnector1">
            <a:avLst/>
          </a:prstGeom>
          <a:noFill/>
          <a:ln w="9525" cap="flat" cmpd="sng">
            <a:solidFill>
              <a:schemeClr val="dk2"/>
            </a:solidFill>
            <a:prstDash val="solid"/>
            <a:round/>
            <a:headEnd type="none" w="med" len="med"/>
            <a:tailEnd type="none" w="med" len="med"/>
          </a:ln>
        </p:spPr>
      </p:cxnSp>
      <p:sp>
        <p:nvSpPr>
          <p:cNvPr id="107" name="Google Shape;107;p13"/>
          <p:cNvSpPr txBox="1"/>
          <p:nvPr/>
        </p:nvSpPr>
        <p:spPr>
          <a:xfrm>
            <a:off x="5529981" y="3724746"/>
            <a:ext cx="2154000" cy="808659"/>
          </a:xfrm>
          <a:prstGeom prst="rect">
            <a:avLst/>
          </a:prstGeom>
          <a:noFill/>
          <a:ln>
            <a:noFill/>
          </a:ln>
        </p:spPr>
        <p:txBody>
          <a:bodyPr spcFirstLastPara="1" wrap="square" lIns="121900" tIns="121900" rIns="121900" bIns="121900" anchor="t" anchorCtr="0">
            <a:noAutofit/>
          </a:bodyPr>
          <a:lstStyle/>
          <a:p>
            <a:r>
              <a:rPr lang="fr-FR" sz="1600" dirty="0">
                <a:solidFill>
                  <a:srgbClr val="666666"/>
                </a:solidFill>
              </a:rPr>
              <a:t>         R</a:t>
            </a:r>
            <a:r>
              <a:rPr lang="en" sz="1600" dirty="0">
                <a:solidFill>
                  <a:srgbClr val="666666"/>
                </a:solidFill>
              </a:rPr>
              <a:t>emoved</a:t>
            </a:r>
          </a:p>
          <a:p>
            <a:r>
              <a:rPr lang="en" sz="1600" dirty="0">
                <a:solidFill>
                  <a:srgbClr val="666666"/>
                </a:solidFill>
              </a:rPr>
              <a:t>(radiation damage) </a:t>
            </a:r>
            <a:endParaRPr sz="1600" dirty="0">
              <a:solidFill>
                <a:srgbClr val="666666"/>
              </a:solidFill>
            </a:endParaRPr>
          </a:p>
        </p:txBody>
      </p:sp>
      <p:cxnSp>
        <p:nvCxnSpPr>
          <p:cNvPr id="108" name="Google Shape;108;p13"/>
          <p:cNvCxnSpPr/>
          <p:nvPr/>
        </p:nvCxnSpPr>
        <p:spPr>
          <a:xfrm rot="10800000" flipH="1">
            <a:off x="7065533" y="3837300"/>
            <a:ext cx="446400" cy="111600"/>
          </a:xfrm>
          <a:prstGeom prst="straightConnector1">
            <a:avLst/>
          </a:prstGeom>
          <a:noFill/>
          <a:ln w="9525" cap="flat" cmpd="sng">
            <a:solidFill>
              <a:schemeClr val="dk2"/>
            </a:solidFill>
            <a:prstDash val="solid"/>
            <a:round/>
            <a:headEnd type="none" w="med" len="med"/>
            <a:tailEnd type="triangle" w="med" len="med"/>
          </a:ln>
        </p:spPr>
      </p:cxn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9708" y="65145"/>
            <a:ext cx="1593049" cy="2124065"/>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4449" y="80686"/>
            <a:ext cx="1579336" cy="2105780"/>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1850" y="68187"/>
            <a:ext cx="1588709" cy="2118279"/>
          </a:xfrm>
          <a:prstGeom prst="rect">
            <a:avLst/>
          </a:prstGeom>
        </p:spPr>
      </p:pic>
      <p:sp>
        <p:nvSpPr>
          <p:cNvPr id="110" name="Rectangle 109"/>
          <p:cNvSpPr/>
          <p:nvPr/>
        </p:nvSpPr>
        <p:spPr>
          <a:xfrm>
            <a:off x="288021" y="5109320"/>
            <a:ext cx="2975045" cy="666786"/>
          </a:xfrm>
          <a:prstGeom prst="rect">
            <a:avLst/>
          </a:prstGeom>
          <a:ln w="28575">
            <a:solidFill>
              <a:srgbClr val="0000FF"/>
            </a:solidFill>
            <a:prstDash val="sysDash"/>
          </a:ln>
        </p:spPr>
        <p:txBody>
          <a:bodyPr wrap="none">
            <a:spAutoFit/>
          </a:bodyPr>
          <a:lstStyle/>
          <a:p>
            <a:r>
              <a:rPr lang="fr-FR" sz="3733" dirty="0" err="1">
                <a:solidFill>
                  <a:srgbClr val="0000FF"/>
                </a:solidFill>
              </a:rPr>
              <a:t>present</a:t>
            </a:r>
            <a:r>
              <a:rPr lang="fr-FR" sz="3733" dirty="0">
                <a:solidFill>
                  <a:srgbClr val="0000FF"/>
                </a:solidFill>
              </a:rPr>
              <a:t> setup </a:t>
            </a:r>
          </a:p>
        </p:txBody>
      </p:sp>
    </p:spTree>
    <p:extLst>
      <p:ext uri="{BB962C8B-B14F-4D97-AF65-F5344CB8AC3E}">
        <p14:creationId xmlns:p14="http://schemas.microsoft.com/office/powerpoint/2010/main" val="1731591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923" y="-50011"/>
            <a:ext cx="8229600" cy="988536"/>
          </a:xfrm>
        </p:spPr>
        <p:txBody>
          <a:bodyPr>
            <a:noAutofit/>
          </a:bodyPr>
          <a:lstStyle/>
          <a:p>
            <a:pPr algn="ctr"/>
            <a:r>
              <a:rPr lang="en-US" sz="4800" dirty="0">
                <a:solidFill>
                  <a:srgbClr val="0000FF"/>
                </a:solidFill>
              </a:rPr>
              <a:t>LumiBelle2 signal processing</a:t>
            </a:r>
          </a:p>
        </p:txBody>
      </p:sp>
      <p:sp>
        <p:nvSpPr>
          <p:cNvPr id="7" name="Rectangle 6"/>
          <p:cNvSpPr/>
          <p:nvPr/>
        </p:nvSpPr>
        <p:spPr>
          <a:xfrm>
            <a:off x="254365" y="4760644"/>
            <a:ext cx="11841151" cy="1692386"/>
          </a:xfrm>
          <a:prstGeom prst="rect">
            <a:avLst/>
          </a:prstGeom>
        </p:spPr>
        <p:txBody>
          <a:bodyPr wrap="square">
            <a:spAutoFit/>
          </a:bodyPr>
          <a:lstStyle/>
          <a:p>
            <a:pPr marL="257168" indent="-257168">
              <a:buClr>
                <a:schemeClr val="tx1"/>
              </a:buClr>
              <a:buFont typeface="Arial" pitchFamily="34" charset="0"/>
              <a:buChar char="•"/>
            </a:pPr>
            <a:r>
              <a:rPr lang="en-CA" sz="1733" dirty="0">
                <a:solidFill>
                  <a:srgbClr val="C00000"/>
                </a:solidFill>
              </a:rPr>
              <a:t>2</a:t>
            </a:r>
            <a:r>
              <a:rPr lang="en-CA" sz="1733" dirty="0"/>
              <a:t> / </a:t>
            </a:r>
            <a:r>
              <a:rPr lang="en-CA" sz="1733" dirty="0">
                <a:solidFill>
                  <a:srgbClr val="008000"/>
                </a:solidFill>
              </a:rPr>
              <a:t>10</a:t>
            </a:r>
            <a:r>
              <a:rPr lang="en-CA" sz="1733" dirty="0"/>
              <a:t> ns FWHM signals from </a:t>
            </a:r>
            <a:r>
              <a:rPr lang="en-CA" sz="1733" dirty="0">
                <a:solidFill>
                  <a:srgbClr val="C00000"/>
                </a:solidFill>
              </a:rPr>
              <a:t>140</a:t>
            </a:r>
            <a:r>
              <a:rPr lang="en-CA" sz="1733" dirty="0"/>
              <a:t> / </a:t>
            </a:r>
            <a:r>
              <a:rPr lang="en-CA" sz="1733" dirty="0">
                <a:solidFill>
                  <a:srgbClr val="008000"/>
                </a:solidFill>
              </a:rPr>
              <a:t>500</a:t>
            </a:r>
            <a:r>
              <a:rPr lang="en-CA" sz="1733" dirty="0"/>
              <a:t> </a:t>
            </a:r>
            <a:r>
              <a:rPr lang="el-GR" sz="1733" dirty="0"/>
              <a:t>μ</a:t>
            </a:r>
            <a:r>
              <a:rPr lang="en-US" sz="1733" dirty="0"/>
              <a:t>m with </a:t>
            </a:r>
            <a:r>
              <a:rPr lang="en-US" sz="1733" dirty="0">
                <a:solidFill>
                  <a:srgbClr val="C00000"/>
                </a:solidFill>
              </a:rPr>
              <a:t>2 GHz current </a:t>
            </a:r>
            <a:r>
              <a:rPr lang="en-US" sz="1733" dirty="0"/>
              <a:t>/ </a:t>
            </a:r>
            <a:r>
              <a:rPr lang="en-US" sz="1733" dirty="0">
                <a:solidFill>
                  <a:srgbClr val="008000"/>
                </a:solidFill>
              </a:rPr>
              <a:t>low noise charge</a:t>
            </a:r>
            <a:r>
              <a:rPr lang="en-US" sz="1733" dirty="0"/>
              <a:t> amp </a:t>
            </a:r>
            <a:r>
              <a:rPr lang="en-CA" sz="1733" dirty="0"/>
              <a:t>sampled every 1 ns</a:t>
            </a:r>
          </a:p>
          <a:p>
            <a:pPr marL="257168" indent="-257168">
              <a:buClr>
                <a:schemeClr val="tx1"/>
              </a:buClr>
              <a:buFont typeface="Arial" pitchFamily="34" charset="0"/>
              <a:buChar char="•"/>
            </a:pPr>
            <a:r>
              <a:rPr lang="en-CA" sz="1733" dirty="0"/>
              <a:t>Synchronized to RF clock </a:t>
            </a:r>
            <a:r>
              <a:rPr lang="en-CA" sz="1733" dirty="0">
                <a:sym typeface="Wingdings" panose="05000000000000000000" pitchFamily="2" charset="2"/>
              </a:rPr>
              <a:t></a:t>
            </a:r>
            <a:r>
              <a:rPr lang="en-CA" sz="1733" dirty="0"/>
              <a:t> continuous monitoring, averaging at 1 kHz and 1 Hz (</a:t>
            </a:r>
            <a:r>
              <a:rPr lang="en-CA" sz="1333" dirty="0"/>
              <a:t>bunch by bunch and all bunches together</a:t>
            </a:r>
            <a:r>
              <a:rPr lang="en-CA" sz="1733" dirty="0"/>
              <a:t>)</a:t>
            </a:r>
          </a:p>
          <a:p>
            <a:pPr marL="257168" indent="-257168">
              <a:buClr>
                <a:schemeClr val="tx1"/>
              </a:buClr>
              <a:buFont typeface="Arial" pitchFamily="34" charset="0"/>
              <a:buChar char="•"/>
            </a:pPr>
            <a:r>
              <a:rPr lang="en-CA" sz="1733" dirty="0"/>
              <a:t>Luminosity proportional to amplitude of signal peaks</a:t>
            </a:r>
          </a:p>
          <a:p>
            <a:pPr marL="685783" lvl="1" indent="-342891">
              <a:buClr>
                <a:schemeClr val="tx1"/>
              </a:buClr>
              <a:buFont typeface="+mj-lt"/>
              <a:buAutoNum type="arabicPeriod"/>
            </a:pPr>
            <a:r>
              <a:rPr lang="en-CA" sz="1733" dirty="0"/>
              <a:t>ADC is AC-coupled </a:t>
            </a:r>
            <a:r>
              <a:rPr lang="en-CA" sz="1733" dirty="0">
                <a:sym typeface="Wingdings" panose="05000000000000000000" pitchFamily="2" charset="2"/>
              </a:rPr>
              <a:t></a:t>
            </a:r>
            <a:r>
              <a:rPr lang="en-CA" sz="1733" dirty="0"/>
              <a:t> record difference between peak and baseline </a:t>
            </a:r>
            <a:r>
              <a:rPr lang="en-CA" sz="1733" b="1" dirty="0">
                <a:solidFill>
                  <a:srgbClr val="0000FF"/>
                </a:solidFill>
                <a:sym typeface="Wingdings" panose="05000000000000000000" pitchFamily="2" charset="2"/>
              </a:rPr>
              <a:t> “TIL” &amp; “BIL”</a:t>
            </a:r>
            <a:endParaRPr lang="en-CA" sz="1733" b="1" dirty="0">
              <a:solidFill>
                <a:srgbClr val="0000FF"/>
              </a:solidFill>
            </a:endParaRPr>
          </a:p>
          <a:p>
            <a:pPr marL="685783" lvl="1" indent="-342891">
              <a:buClr>
                <a:schemeClr val="tx1"/>
              </a:buClr>
              <a:buFont typeface="+mj-lt"/>
              <a:buAutoNum type="arabicPeriod"/>
            </a:pPr>
            <a:r>
              <a:rPr lang="en-CA" sz="1733" dirty="0"/>
              <a:t>Raw sum of all samples also ∝ luminosity and recorded </a:t>
            </a:r>
            <a:r>
              <a:rPr lang="en-CA" sz="1733" b="1" dirty="0">
                <a:solidFill>
                  <a:srgbClr val="0000FF"/>
                </a:solidFill>
                <a:sym typeface="Wingdings" panose="05000000000000000000" pitchFamily="2" charset="2"/>
              </a:rPr>
              <a:t> “RAWSUM”</a:t>
            </a:r>
            <a:endParaRPr lang="en-CA" sz="1733" b="1" dirty="0">
              <a:solidFill>
                <a:srgbClr val="0000FF"/>
              </a:solidFill>
            </a:endParaRPr>
          </a:p>
          <a:p>
            <a:pPr marL="685783" lvl="1" indent="-342891">
              <a:buClr>
                <a:schemeClr val="tx1"/>
              </a:buClr>
              <a:buFont typeface="+mj-lt"/>
              <a:buAutoNum type="arabicPeriod"/>
            </a:pPr>
            <a:r>
              <a:rPr lang="en-CA" sz="1733" dirty="0"/>
              <a:t>Number of peaks also recorded (</a:t>
            </a:r>
            <a:r>
              <a:rPr lang="en-CA" sz="1500" dirty="0"/>
              <a:t>constant fraction discriminator</a:t>
            </a:r>
            <a:r>
              <a:rPr lang="en-CA" sz="1733" dirty="0"/>
              <a:t>) </a:t>
            </a:r>
            <a:r>
              <a:rPr lang="en-CA" sz="1733" b="1" dirty="0">
                <a:solidFill>
                  <a:srgbClr val="0000FF"/>
                </a:solidFill>
                <a:sym typeface="Wingdings" panose="05000000000000000000" pitchFamily="2" charset="2"/>
              </a:rPr>
              <a:t> “COUNT”</a:t>
            </a:r>
            <a:endParaRPr lang="en-US" sz="1733" dirty="0">
              <a:sym typeface="Wingdings" panose="05000000000000000000" pitchFamily="2" charset="2"/>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2265" t="19256" r="21468" b="23142"/>
          <a:stretch/>
        </p:blipFill>
        <p:spPr>
          <a:xfrm>
            <a:off x="7491883" y="995357"/>
            <a:ext cx="4086131" cy="3650607"/>
          </a:xfrm>
          <a:prstGeom prst="rect">
            <a:avLst/>
          </a:prstGeom>
        </p:spPr>
      </p:pic>
      <p:pic>
        <p:nvPicPr>
          <p:cNvPr id="9" name="Picture 8"/>
          <p:cNvPicPr>
            <a:picLocks noChangeAspect="1"/>
          </p:cNvPicPr>
          <p:nvPr/>
        </p:nvPicPr>
        <p:blipFill>
          <a:blip r:embed="rId3"/>
          <a:stretch>
            <a:fillRect/>
          </a:stretch>
        </p:blipFill>
        <p:spPr>
          <a:xfrm>
            <a:off x="98908" y="1172308"/>
            <a:ext cx="7306816" cy="3289721"/>
          </a:xfrm>
          <a:prstGeom prst="rect">
            <a:avLst/>
          </a:prstGeom>
        </p:spPr>
      </p:pic>
      <p:sp>
        <p:nvSpPr>
          <p:cNvPr id="4" name="ZoneTexte 3"/>
          <p:cNvSpPr txBox="1"/>
          <p:nvPr/>
        </p:nvSpPr>
        <p:spPr>
          <a:xfrm>
            <a:off x="10016743" y="4245281"/>
            <a:ext cx="1543735" cy="461665"/>
          </a:xfrm>
          <a:prstGeom prst="rect">
            <a:avLst/>
          </a:prstGeom>
          <a:noFill/>
        </p:spPr>
        <p:txBody>
          <a:bodyPr wrap="square" rtlCol="0">
            <a:spAutoFit/>
          </a:bodyPr>
          <a:lstStyle/>
          <a:p>
            <a:r>
              <a:rPr lang="en-US" sz="2400" dirty="0"/>
              <a:t>E-HUT F-8</a:t>
            </a:r>
            <a:endParaRPr lang="fr-FR" sz="2400" dirty="0"/>
          </a:p>
        </p:txBody>
      </p:sp>
      <p:sp>
        <p:nvSpPr>
          <p:cNvPr id="5" name="ZoneTexte 4"/>
          <p:cNvSpPr txBox="1"/>
          <p:nvPr/>
        </p:nvSpPr>
        <p:spPr>
          <a:xfrm>
            <a:off x="19886" y="6449063"/>
            <a:ext cx="12192000" cy="369332"/>
          </a:xfrm>
          <a:prstGeom prst="rect">
            <a:avLst/>
          </a:prstGeom>
          <a:noFill/>
        </p:spPr>
        <p:txBody>
          <a:bodyPr wrap="square" rtlCol="0">
            <a:spAutoFit/>
          </a:bodyPr>
          <a:lstStyle/>
          <a:p>
            <a:r>
              <a:rPr lang="en-US" dirty="0">
                <a:solidFill>
                  <a:srgbClr val="C00000"/>
                </a:solidFill>
                <a:sym typeface="Wingdings" panose="05000000000000000000" pitchFamily="2" charset="2"/>
              </a:rPr>
              <a:t> EPICS broadcasting @ 1 Hz         “1 Hz, 1 KHz, bunch-by-bunch, bunch-current” data streams transferred daily for archiving </a:t>
            </a:r>
            <a:endParaRPr lang="fr-FR" dirty="0">
              <a:solidFill>
                <a:srgbClr val="C00000"/>
              </a:solidFill>
            </a:endParaRPr>
          </a:p>
        </p:txBody>
      </p:sp>
      <p:pic>
        <p:nvPicPr>
          <p:cNvPr id="8" name="Image 7"/>
          <p:cNvPicPr>
            <a:picLocks noChangeAspect="1"/>
          </p:cNvPicPr>
          <p:nvPr/>
        </p:nvPicPr>
        <p:blipFill>
          <a:blip r:embed="rId4"/>
          <a:stretch>
            <a:fillRect/>
          </a:stretch>
        </p:blipFill>
        <p:spPr>
          <a:xfrm>
            <a:off x="8524526" y="5620727"/>
            <a:ext cx="3611982" cy="867960"/>
          </a:xfrm>
          <a:prstGeom prst="rect">
            <a:avLst/>
          </a:prstGeom>
        </p:spPr>
      </p:pic>
      <p:pic>
        <p:nvPicPr>
          <p:cNvPr id="10" name="Image 9"/>
          <p:cNvPicPr>
            <a:picLocks noChangeAspect="1"/>
          </p:cNvPicPr>
          <p:nvPr/>
        </p:nvPicPr>
        <p:blipFill>
          <a:blip r:embed="rId5"/>
          <a:stretch>
            <a:fillRect/>
          </a:stretch>
        </p:blipFill>
        <p:spPr>
          <a:xfrm>
            <a:off x="9359747" y="5339580"/>
            <a:ext cx="2218267" cy="345763"/>
          </a:xfrm>
          <a:prstGeom prst="rect">
            <a:avLst/>
          </a:prstGeom>
        </p:spPr>
      </p:pic>
    </p:spTree>
    <p:extLst>
      <p:ext uri="{BB962C8B-B14F-4D97-AF65-F5344CB8AC3E}">
        <p14:creationId xmlns:p14="http://schemas.microsoft.com/office/powerpoint/2010/main" val="42713081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13795" y="969016"/>
            <a:ext cx="5320962" cy="3941656"/>
          </a:xfrm>
          <a:prstGeom prst="rect">
            <a:avLst/>
          </a:prstGeom>
        </p:spPr>
      </p:pic>
      <p:pic>
        <p:nvPicPr>
          <p:cNvPr id="5" name="Image 4"/>
          <p:cNvPicPr>
            <a:picLocks noChangeAspect="1"/>
          </p:cNvPicPr>
          <p:nvPr/>
        </p:nvPicPr>
        <p:blipFill>
          <a:blip r:embed="rId3"/>
          <a:stretch>
            <a:fillRect/>
          </a:stretch>
        </p:blipFill>
        <p:spPr>
          <a:xfrm>
            <a:off x="6366933" y="923860"/>
            <a:ext cx="5768622" cy="2068219"/>
          </a:xfrm>
          <a:prstGeom prst="rect">
            <a:avLst/>
          </a:prstGeom>
        </p:spPr>
      </p:pic>
      <p:pic>
        <p:nvPicPr>
          <p:cNvPr id="6" name="Image 5"/>
          <p:cNvPicPr>
            <a:picLocks noChangeAspect="1"/>
          </p:cNvPicPr>
          <p:nvPr/>
        </p:nvPicPr>
        <p:blipFill>
          <a:blip r:embed="rId4"/>
          <a:stretch>
            <a:fillRect/>
          </a:stretch>
        </p:blipFill>
        <p:spPr>
          <a:xfrm>
            <a:off x="6414383" y="2900452"/>
            <a:ext cx="5768622" cy="1965064"/>
          </a:xfrm>
          <a:prstGeom prst="rect">
            <a:avLst/>
          </a:prstGeom>
        </p:spPr>
      </p:pic>
      <p:pic>
        <p:nvPicPr>
          <p:cNvPr id="7" name="Image 6"/>
          <p:cNvPicPr>
            <a:picLocks noChangeAspect="1"/>
          </p:cNvPicPr>
          <p:nvPr/>
        </p:nvPicPr>
        <p:blipFill>
          <a:blip r:embed="rId5"/>
          <a:stretch>
            <a:fillRect/>
          </a:stretch>
        </p:blipFill>
        <p:spPr>
          <a:xfrm>
            <a:off x="6509058" y="4933246"/>
            <a:ext cx="5660365" cy="1907823"/>
          </a:xfrm>
          <a:prstGeom prst="rect">
            <a:avLst/>
          </a:prstGeom>
        </p:spPr>
      </p:pic>
      <p:sp>
        <p:nvSpPr>
          <p:cNvPr id="8" name="Title 1"/>
          <p:cNvSpPr>
            <a:spLocks noGrp="1"/>
          </p:cNvSpPr>
          <p:nvPr>
            <p:ph type="title"/>
          </p:nvPr>
        </p:nvSpPr>
        <p:spPr>
          <a:xfrm>
            <a:off x="1016000" y="-4855"/>
            <a:ext cx="10171289" cy="988536"/>
          </a:xfrm>
        </p:spPr>
        <p:txBody>
          <a:bodyPr>
            <a:noAutofit/>
          </a:bodyPr>
          <a:lstStyle/>
          <a:p>
            <a:pPr algn="ctr"/>
            <a:r>
              <a:rPr lang="en-US" sz="4000" dirty="0">
                <a:solidFill>
                  <a:srgbClr val="C00000"/>
                </a:solidFill>
              </a:rPr>
              <a:t>Simulation of signal formation and DAQ</a:t>
            </a:r>
          </a:p>
        </p:txBody>
      </p:sp>
      <p:pic>
        <p:nvPicPr>
          <p:cNvPr id="10" name="Image 9"/>
          <p:cNvPicPr>
            <a:picLocks noChangeAspect="1"/>
          </p:cNvPicPr>
          <p:nvPr/>
        </p:nvPicPr>
        <p:blipFill>
          <a:blip r:embed="rId6"/>
          <a:stretch>
            <a:fillRect/>
          </a:stretch>
        </p:blipFill>
        <p:spPr>
          <a:xfrm>
            <a:off x="79903" y="5023556"/>
            <a:ext cx="2332468" cy="1783651"/>
          </a:xfrm>
          <a:prstGeom prst="rect">
            <a:avLst/>
          </a:prstGeom>
        </p:spPr>
      </p:pic>
      <p:pic>
        <p:nvPicPr>
          <p:cNvPr id="11" name="Image 10"/>
          <p:cNvPicPr>
            <a:picLocks noChangeAspect="1"/>
          </p:cNvPicPr>
          <p:nvPr/>
        </p:nvPicPr>
        <p:blipFill>
          <a:blip r:embed="rId7"/>
          <a:stretch>
            <a:fillRect/>
          </a:stretch>
        </p:blipFill>
        <p:spPr>
          <a:xfrm>
            <a:off x="2394256" y="5023556"/>
            <a:ext cx="3972677" cy="1783651"/>
          </a:xfrm>
          <a:prstGeom prst="rect">
            <a:avLst/>
          </a:prstGeom>
        </p:spPr>
      </p:pic>
    </p:spTree>
    <p:extLst>
      <p:ext uri="{BB962C8B-B14F-4D97-AF65-F5344CB8AC3E}">
        <p14:creationId xmlns:p14="http://schemas.microsoft.com/office/powerpoint/2010/main" val="15715667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9984" y="-1"/>
            <a:ext cx="11851015" cy="778649"/>
          </a:xfrm>
        </p:spPr>
        <p:txBody>
          <a:bodyPr>
            <a:noAutofit/>
          </a:bodyPr>
          <a:lstStyle/>
          <a:p>
            <a:pPr algn="ctr"/>
            <a:r>
              <a:rPr lang="en-US" sz="3600" b="1" dirty="0">
                <a:solidFill>
                  <a:srgbClr val="0000FF"/>
                </a:solidFill>
              </a:rPr>
              <a:t>Setting up and optimizing beam collision with LumiBelle2</a:t>
            </a:r>
            <a:endParaRPr lang="en-US" sz="3600" b="1" dirty="0"/>
          </a:p>
        </p:txBody>
      </p:sp>
      <p:pic>
        <p:nvPicPr>
          <p:cNvPr id="2" name="Image 1"/>
          <p:cNvPicPr>
            <a:picLocks noChangeAspect="1"/>
          </p:cNvPicPr>
          <p:nvPr/>
        </p:nvPicPr>
        <p:blipFill>
          <a:blip r:embed="rId2"/>
          <a:stretch>
            <a:fillRect/>
          </a:stretch>
        </p:blipFill>
        <p:spPr>
          <a:xfrm>
            <a:off x="7388847" y="1106181"/>
            <a:ext cx="3860651" cy="4747656"/>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388" y="1041053"/>
            <a:ext cx="5620425" cy="4812785"/>
          </a:xfrm>
          <a:prstGeom prst="rect">
            <a:avLst/>
          </a:prstGeom>
        </p:spPr>
      </p:pic>
      <p:sp>
        <p:nvSpPr>
          <p:cNvPr id="6" name="Title 1"/>
          <p:cNvSpPr txBox="1">
            <a:spLocks/>
          </p:cNvSpPr>
          <p:nvPr/>
        </p:nvSpPr>
        <p:spPr>
          <a:xfrm>
            <a:off x="79984" y="5858748"/>
            <a:ext cx="11940291" cy="996963"/>
          </a:xfrm>
          <a:prstGeom prst="rect">
            <a:avLst/>
          </a:prstGeom>
          <a:solidFill>
            <a:schemeClr val="bg1"/>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667" dirty="0">
                <a:solidFill>
                  <a:schemeClr val="tx1"/>
                </a:solidFill>
              </a:rPr>
              <a:t>         </a:t>
            </a:r>
            <a:r>
              <a:rPr lang="en-US" sz="2133" dirty="0">
                <a:solidFill>
                  <a:schemeClr val="tx1"/>
                </a:solidFill>
              </a:rPr>
              <a:t>Initial scanning of IP beam offset to enable                Regularly optimizing IP beam offset</a:t>
            </a:r>
          </a:p>
          <a:p>
            <a:r>
              <a:rPr lang="en-US" sz="2133" dirty="0">
                <a:solidFill>
                  <a:schemeClr val="tx1"/>
                </a:solidFill>
              </a:rPr>
              <a:t>           collisions at very beginning of the run…                     to maximize luminosity…</a:t>
            </a:r>
            <a:endParaRPr lang="en-US" sz="1600" dirty="0">
              <a:solidFill>
                <a:schemeClr val="tx1"/>
              </a:solidFill>
            </a:endParaRPr>
          </a:p>
        </p:txBody>
      </p:sp>
      <p:cxnSp>
        <p:nvCxnSpPr>
          <p:cNvPr id="8" name="Connecteur droit avec flèche 7"/>
          <p:cNvCxnSpPr/>
          <p:nvPr/>
        </p:nvCxnSpPr>
        <p:spPr>
          <a:xfrm flipH="1">
            <a:off x="5314099" y="963066"/>
            <a:ext cx="590656" cy="2141284"/>
          </a:xfrm>
          <a:prstGeom prst="straightConnector1">
            <a:avLst/>
          </a:prstGeom>
          <a:ln w="25400" cmpd="sng">
            <a:solidFill>
              <a:srgbClr val="FF0000"/>
            </a:solidFill>
            <a:prstDash val="dash"/>
            <a:headEnd w="med" len="lg"/>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6124667" y="963066"/>
            <a:ext cx="1805256" cy="4139133"/>
          </a:xfrm>
          <a:prstGeom prst="straightConnector1">
            <a:avLst/>
          </a:prstGeom>
          <a:ln w="25400" cmpd="sng">
            <a:solidFill>
              <a:srgbClr val="FF0000"/>
            </a:solidFill>
            <a:prstDash val="dash"/>
            <a:headEnd w="med"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485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59" y="1137920"/>
            <a:ext cx="3957406" cy="4866640"/>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0124" y="1127760"/>
            <a:ext cx="3957406" cy="4866640"/>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18330" y="1127760"/>
            <a:ext cx="3957406" cy="4866640"/>
          </a:xfrm>
          <a:prstGeom prst="rect">
            <a:avLst/>
          </a:prstGeom>
        </p:spPr>
      </p:pic>
      <p:sp>
        <p:nvSpPr>
          <p:cNvPr id="7" name="Title 1"/>
          <p:cNvSpPr>
            <a:spLocks noGrp="1"/>
          </p:cNvSpPr>
          <p:nvPr>
            <p:ph type="title"/>
          </p:nvPr>
        </p:nvSpPr>
        <p:spPr>
          <a:xfrm>
            <a:off x="0" y="213359"/>
            <a:ext cx="11851015" cy="778649"/>
          </a:xfrm>
        </p:spPr>
        <p:txBody>
          <a:bodyPr>
            <a:noAutofit/>
          </a:bodyPr>
          <a:lstStyle/>
          <a:p>
            <a:pPr algn="ctr"/>
            <a:r>
              <a:rPr lang="en-US" sz="3500" b="1" dirty="0" err="1">
                <a:solidFill>
                  <a:srgbClr val="0000FF"/>
                </a:solidFill>
              </a:rPr>
              <a:t>Minimising</a:t>
            </a:r>
            <a:r>
              <a:rPr lang="en-US" sz="3500" b="1" dirty="0">
                <a:solidFill>
                  <a:srgbClr val="0000FF"/>
                </a:solidFill>
              </a:rPr>
              <a:t> electron and positron IP beam sizes with LumiBelle2…</a:t>
            </a:r>
            <a:endParaRPr lang="en-US" sz="3500" b="1" dirty="0"/>
          </a:p>
        </p:txBody>
      </p:sp>
      <p:sp>
        <p:nvSpPr>
          <p:cNvPr id="6" name="Title 1"/>
          <p:cNvSpPr txBox="1">
            <a:spLocks/>
          </p:cNvSpPr>
          <p:nvPr/>
        </p:nvSpPr>
        <p:spPr>
          <a:xfrm>
            <a:off x="2143760" y="6194783"/>
            <a:ext cx="7609840" cy="5348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dirty="0">
                <a:sym typeface="Wingdings" panose="05000000000000000000" pitchFamily="2" charset="2"/>
              </a:rPr>
              <a:t> M</a:t>
            </a:r>
            <a:r>
              <a:rPr lang="en-US" sz="2400" b="1" dirty="0"/>
              <a:t>achine learning effort for optimizing tuning process…</a:t>
            </a:r>
          </a:p>
        </p:txBody>
      </p:sp>
    </p:spTree>
    <p:extLst>
      <p:ext uri="{BB962C8B-B14F-4D97-AF65-F5344CB8AC3E}">
        <p14:creationId xmlns:p14="http://schemas.microsoft.com/office/powerpoint/2010/main" val="3507646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9FB1-0762-D9F5-74D6-6C9544995125}"/>
              </a:ext>
            </a:extLst>
          </p:cNvPr>
          <p:cNvSpPr>
            <a:spLocks noGrp="1"/>
          </p:cNvSpPr>
          <p:nvPr>
            <p:ph type="title"/>
          </p:nvPr>
        </p:nvSpPr>
        <p:spPr>
          <a:xfrm>
            <a:off x="811696" y="159717"/>
            <a:ext cx="10515600" cy="900458"/>
          </a:xfrm>
        </p:spPr>
        <p:txBody>
          <a:bodyPr>
            <a:normAutofit/>
          </a:bodyPr>
          <a:lstStyle/>
          <a:p>
            <a:pPr algn="ctr"/>
            <a:r>
              <a:rPr lang="en-CN" dirty="0"/>
              <a:t>Introdcution</a:t>
            </a:r>
            <a:r>
              <a:rPr lang="zh-CN" altLang="en-US" dirty="0"/>
              <a:t> </a:t>
            </a:r>
            <a:r>
              <a:rPr lang="en-US" altLang="zh-CN" dirty="0"/>
              <a:t>to</a:t>
            </a:r>
            <a:r>
              <a:rPr lang="zh-CN" altLang="en-US" dirty="0"/>
              <a:t> </a:t>
            </a:r>
            <a:r>
              <a:rPr lang="en-CN" dirty="0"/>
              <a:t>LGAD</a:t>
            </a:r>
          </a:p>
        </p:txBody>
      </p:sp>
      <p:sp>
        <p:nvSpPr>
          <p:cNvPr id="4" name="Slide Number Placeholder 3">
            <a:extLst>
              <a:ext uri="{FF2B5EF4-FFF2-40B4-BE49-F238E27FC236}">
                <a16:creationId xmlns:a16="http://schemas.microsoft.com/office/drawing/2014/main" id="{25E49CD1-FD5F-0FCD-5549-1DCA58A39B15}"/>
              </a:ext>
            </a:extLst>
          </p:cNvPr>
          <p:cNvSpPr>
            <a:spLocks noGrp="1"/>
          </p:cNvSpPr>
          <p:nvPr>
            <p:ph type="sldNum" sz="quarter" idx="10"/>
          </p:nvPr>
        </p:nvSpPr>
        <p:spPr/>
        <p:txBody>
          <a:bodyPr/>
          <a:lstStyle/>
          <a:p>
            <a:pPr>
              <a:defRPr/>
            </a:pPr>
            <a:fld id="{83B7BF21-96BA-3249-9228-7C1053DED03A}" type="slidenum">
              <a:rPr lang="zh-CN" altLang="en-US" smtClean="0"/>
              <a:pPr>
                <a:defRPr/>
              </a:pPr>
              <a:t>47</a:t>
            </a:fld>
            <a:endParaRPr lang="en-US" altLang="zh-CN" dirty="0"/>
          </a:p>
        </p:txBody>
      </p:sp>
      <p:sp>
        <p:nvSpPr>
          <p:cNvPr id="5" name="矩形 16">
            <a:extLst>
              <a:ext uri="{FF2B5EF4-FFF2-40B4-BE49-F238E27FC236}">
                <a16:creationId xmlns:a16="http://schemas.microsoft.com/office/drawing/2014/main" id="{0D26AD2D-8FD7-A40A-656A-5E8A58349DF7}"/>
              </a:ext>
            </a:extLst>
          </p:cNvPr>
          <p:cNvSpPr/>
          <p:nvPr/>
        </p:nvSpPr>
        <p:spPr>
          <a:xfrm>
            <a:off x="274048" y="1261268"/>
            <a:ext cx="4553811" cy="830997"/>
          </a:xfrm>
          <a:prstGeom prst="rect">
            <a:avLst/>
          </a:prstGeom>
        </p:spPr>
        <p:txBody>
          <a:bodyPr wrap="none">
            <a:spAutoFit/>
          </a:bodyPr>
          <a:lstStyle/>
          <a:p>
            <a:r>
              <a:rPr lang="en-US" altLang="zh-CN" sz="2400" b="1" dirty="0"/>
              <a:t>LGAD (Low-Gain Avalanche Diode)</a:t>
            </a:r>
          </a:p>
          <a:p>
            <a:endParaRPr lang="zh-CN" altLang="en-US" sz="2400" b="1" dirty="0"/>
          </a:p>
        </p:txBody>
      </p:sp>
      <p:sp>
        <p:nvSpPr>
          <p:cNvPr id="7" name="矩形 5">
            <a:extLst>
              <a:ext uri="{FF2B5EF4-FFF2-40B4-BE49-F238E27FC236}">
                <a16:creationId xmlns:a16="http://schemas.microsoft.com/office/drawing/2014/main" id="{A5C47E38-E4CE-2A35-1A05-01CE42FFAA64}"/>
              </a:ext>
            </a:extLst>
          </p:cNvPr>
          <p:cNvSpPr/>
          <p:nvPr/>
        </p:nvSpPr>
        <p:spPr>
          <a:xfrm>
            <a:off x="274048" y="1854010"/>
            <a:ext cx="9638376" cy="1200329"/>
          </a:xfrm>
          <a:prstGeom prst="rect">
            <a:avLst/>
          </a:prstGeom>
        </p:spPr>
        <p:txBody>
          <a:bodyPr wrap="square">
            <a:spAutoFit/>
          </a:bodyPr>
          <a:lstStyle/>
          <a:p>
            <a:pPr marL="285750" indent="-285750">
              <a:buFont typeface="Arial" panose="020B0604020202020204" pitchFamily="34" charset="0"/>
              <a:buChar char="•"/>
            </a:pPr>
            <a:r>
              <a:rPr lang="en-US" altLang="zh-CN" sz="2400" dirty="0"/>
              <a:t>Silicon</a:t>
            </a:r>
            <a:r>
              <a:rPr lang="zh-CN" altLang="en-US" sz="2400" dirty="0"/>
              <a:t> </a:t>
            </a:r>
            <a:r>
              <a:rPr lang="en-US" altLang="zh-CN" sz="2400" dirty="0"/>
              <a:t>detector</a:t>
            </a:r>
            <a:r>
              <a:rPr lang="zh-CN" altLang="en-US" sz="2400" dirty="0"/>
              <a:t> </a:t>
            </a:r>
            <a:r>
              <a:rPr lang="en-US" altLang="zh-CN" sz="2400" dirty="0"/>
              <a:t>with</a:t>
            </a:r>
            <a:r>
              <a:rPr lang="zh-CN" altLang="en-US" sz="2400" dirty="0"/>
              <a:t> </a:t>
            </a:r>
            <a:r>
              <a:rPr lang="en-US" altLang="zh-CN" sz="2400" dirty="0"/>
              <a:t>low</a:t>
            </a:r>
            <a:r>
              <a:rPr lang="zh-CN" altLang="en-US" sz="2400" dirty="0"/>
              <a:t> </a:t>
            </a:r>
            <a:r>
              <a:rPr lang="en-US" altLang="zh-CN" sz="2400" dirty="0"/>
              <a:t>gain</a:t>
            </a:r>
            <a:r>
              <a:rPr lang="zh-CN" altLang="en-US" sz="2400" dirty="0"/>
              <a:t> </a:t>
            </a:r>
            <a:r>
              <a:rPr lang="en-US" altLang="zh-CN" sz="2400" dirty="0"/>
              <a:t>10-50</a:t>
            </a:r>
            <a:r>
              <a:rPr lang="zh-CN" altLang="en-US" sz="2400" dirty="0"/>
              <a:t>（</a:t>
            </a:r>
            <a:r>
              <a:rPr lang="en-US" altLang="zh-CN" sz="2400" dirty="0"/>
              <a:t>compared</a:t>
            </a:r>
            <a:r>
              <a:rPr lang="zh-CN" altLang="en-US" sz="2400" dirty="0"/>
              <a:t> </a:t>
            </a:r>
            <a:r>
              <a:rPr lang="en-US" altLang="zh-CN" sz="2400" dirty="0"/>
              <a:t>with</a:t>
            </a:r>
            <a:r>
              <a:rPr lang="zh-CN" altLang="en-US" sz="2400" dirty="0"/>
              <a:t> </a:t>
            </a:r>
            <a:r>
              <a:rPr lang="en-US" altLang="zh-CN" sz="2400" dirty="0"/>
              <a:t>APD</a:t>
            </a:r>
            <a:r>
              <a:rPr lang="zh-CN" altLang="en-US" sz="2400" dirty="0"/>
              <a:t> </a:t>
            </a:r>
            <a:r>
              <a:rPr lang="en-US" altLang="zh-CN" sz="2400" dirty="0"/>
              <a:t>and</a:t>
            </a:r>
            <a:r>
              <a:rPr lang="zh-CN" altLang="en-US" sz="2400" dirty="0"/>
              <a:t> </a:t>
            </a:r>
            <a:r>
              <a:rPr lang="en-US" altLang="zh-CN" sz="2400" dirty="0"/>
              <a:t>SIPM</a:t>
            </a:r>
            <a:r>
              <a:rPr lang="zh-CN" altLang="en-US" sz="2400" dirty="0"/>
              <a:t>）</a:t>
            </a:r>
            <a:endParaRPr lang="en-US" altLang="zh-CN" sz="2200" dirty="0"/>
          </a:p>
          <a:p>
            <a:pPr marL="285750" indent="-285750">
              <a:buFont typeface="Arial" panose="020B0604020202020204" pitchFamily="34" charset="0"/>
              <a:buChar char="•"/>
            </a:pPr>
            <a:r>
              <a:rPr lang="en-US" altLang="zh-CN" sz="2400" dirty="0"/>
              <a:t>Signal</a:t>
            </a:r>
            <a:r>
              <a:rPr lang="zh-CN" altLang="en-US" sz="2400" dirty="0"/>
              <a:t> </a:t>
            </a:r>
            <a:r>
              <a:rPr lang="en-US" altLang="zh-CN" sz="2400" dirty="0"/>
              <a:t>width</a:t>
            </a:r>
            <a:r>
              <a:rPr lang="zh-CN" altLang="en-US" sz="2400" dirty="0"/>
              <a:t>：</a:t>
            </a:r>
            <a:r>
              <a:rPr lang="en-US" altLang="zh-CN" sz="2400" dirty="0"/>
              <a:t>1 ns, Time resolution ~ 30ps</a:t>
            </a:r>
          </a:p>
          <a:p>
            <a:pPr marL="285750" indent="-285750">
              <a:buFont typeface="Arial" panose="020B0604020202020204" pitchFamily="34" charset="0"/>
              <a:buChar char="•"/>
            </a:pPr>
            <a:r>
              <a:rPr lang="en-US" altLang="zh-CN" sz="2400" dirty="0"/>
              <a:t>Radiation hardness</a:t>
            </a:r>
            <a:r>
              <a:rPr lang="zh-CN" altLang="en-US" sz="2400" dirty="0"/>
              <a:t>：</a:t>
            </a:r>
            <a:r>
              <a:rPr lang="en-US" altLang="zh-CN" sz="2400" dirty="0"/>
              <a:t>10</a:t>
            </a:r>
            <a:r>
              <a:rPr lang="en-US" altLang="zh-CN" sz="2400" baseline="30000" dirty="0"/>
              <a:t>15</a:t>
            </a:r>
            <a:r>
              <a:rPr lang="en-US" altLang="zh-CN" sz="2400" dirty="0"/>
              <a:t> ~10</a:t>
            </a:r>
            <a:r>
              <a:rPr lang="en-US" altLang="zh-CN" sz="2400" baseline="30000" dirty="0"/>
              <a:t>16</a:t>
            </a:r>
            <a:r>
              <a:rPr lang="en-US" altLang="zh-CN" sz="2400" dirty="0"/>
              <a:t>n</a:t>
            </a:r>
            <a:r>
              <a:rPr lang="en-US" altLang="zh-CN" sz="2400" baseline="-25000" dirty="0"/>
              <a:t>eq</a:t>
            </a:r>
            <a:r>
              <a:rPr lang="en-US" altLang="zh-CN" sz="2400" dirty="0"/>
              <a:t>/cm</a:t>
            </a:r>
            <a:r>
              <a:rPr lang="en-US" altLang="zh-CN" sz="2400" baseline="30000" dirty="0"/>
              <a:t>2</a:t>
            </a:r>
            <a:endParaRPr lang="zh-CN" altLang="en-US" sz="2400" baseline="30000" dirty="0"/>
          </a:p>
        </p:txBody>
      </p:sp>
      <p:sp>
        <p:nvSpPr>
          <p:cNvPr id="14" name="Slide Number Placeholder 5">
            <a:extLst>
              <a:ext uri="{FF2B5EF4-FFF2-40B4-BE49-F238E27FC236}">
                <a16:creationId xmlns:a16="http://schemas.microsoft.com/office/drawing/2014/main" id="{09E65527-9586-0ECB-6108-8CB19CC5B747}"/>
              </a:ext>
            </a:extLst>
          </p:cNvPr>
          <p:cNvSpPr>
            <a:spLocks noGrp="1"/>
          </p:cNvSpPr>
          <p:nvPr>
            <p:ph type="sldNum" sz="quarter" idx="12"/>
          </p:nvPr>
        </p:nvSpPr>
        <p:spPr>
          <a:xfrm>
            <a:off x="8737600" y="6356351"/>
            <a:ext cx="2844800" cy="365125"/>
          </a:xfrm>
        </p:spPr>
        <p:txBody>
          <a:bodyPr/>
          <a:lstStyle/>
          <a:p>
            <a:fld id="{F15E9139-A00B-4B2A-98A6-095DC08F1345}" type="slidenum">
              <a:rPr lang="zh-CN" altLang="en-US" smtClean="0"/>
              <a:pPr/>
              <a:t>47</a:t>
            </a:fld>
            <a:endParaRPr lang="zh-CN" altLang="en-US" dirty="0"/>
          </a:p>
        </p:txBody>
      </p:sp>
      <p:grpSp>
        <p:nvGrpSpPr>
          <p:cNvPr id="15" name="组合 13">
            <a:extLst>
              <a:ext uri="{FF2B5EF4-FFF2-40B4-BE49-F238E27FC236}">
                <a16:creationId xmlns:a16="http://schemas.microsoft.com/office/drawing/2014/main" id="{89AA5309-42C5-E90A-F779-BD02962F8A55}"/>
              </a:ext>
            </a:extLst>
          </p:cNvPr>
          <p:cNvGrpSpPr/>
          <p:nvPr/>
        </p:nvGrpSpPr>
        <p:grpSpPr>
          <a:xfrm>
            <a:off x="263352" y="3942759"/>
            <a:ext cx="8863139" cy="2149435"/>
            <a:chOff x="82363" y="3050437"/>
            <a:chExt cx="9028696" cy="1980088"/>
          </a:xfrm>
        </p:grpSpPr>
        <p:grpSp>
          <p:nvGrpSpPr>
            <p:cNvPr id="16" name="组合 10">
              <a:extLst>
                <a:ext uri="{FF2B5EF4-FFF2-40B4-BE49-F238E27FC236}">
                  <a16:creationId xmlns:a16="http://schemas.microsoft.com/office/drawing/2014/main" id="{A06A69C9-5850-937D-F34F-0C5DE3A7E9CE}"/>
                </a:ext>
              </a:extLst>
            </p:cNvPr>
            <p:cNvGrpSpPr/>
            <p:nvPr/>
          </p:nvGrpSpPr>
          <p:grpSpPr>
            <a:xfrm>
              <a:off x="82363" y="3050437"/>
              <a:ext cx="9028696" cy="1980088"/>
              <a:chOff x="29239" y="3390417"/>
              <a:chExt cx="9028696" cy="1980088"/>
            </a:xfrm>
          </p:grpSpPr>
          <p:grpSp>
            <p:nvGrpSpPr>
              <p:cNvPr id="19" name="组合 12">
                <a:extLst>
                  <a:ext uri="{FF2B5EF4-FFF2-40B4-BE49-F238E27FC236}">
                    <a16:creationId xmlns:a16="http://schemas.microsoft.com/office/drawing/2014/main" id="{40D441A3-2BCF-2152-E10D-0C1433D764F4}"/>
                  </a:ext>
                </a:extLst>
              </p:cNvPr>
              <p:cNvGrpSpPr/>
              <p:nvPr/>
            </p:nvGrpSpPr>
            <p:grpSpPr>
              <a:xfrm>
                <a:off x="29239" y="3390417"/>
                <a:ext cx="9028696" cy="1980088"/>
                <a:chOff x="29239" y="3015823"/>
                <a:chExt cx="9028696" cy="1980088"/>
              </a:xfrm>
            </p:grpSpPr>
            <p:pic>
              <p:nvPicPr>
                <p:cNvPr id="23" name="图片 5">
                  <a:extLst>
                    <a:ext uri="{FF2B5EF4-FFF2-40B4-BE49-F238E27FC236}">
                      <a16:creationId xmlns:a16="http://schemas.microsoft.com/office/drawing/2014/main" id="{28A38096-3478-D9FA-FB96-534EDD5A9AA1}"/>
                    </a:ext>
                  </a:extLst>
                </p:cNvPr>
                <p:cNvPicPr>
                  <a:picLocks noChangeAspect="1"/>
                </p:cNvPicPr>
                <p:nvPr/>
              </p:nvPicPr>
              <p:blipFill>
                <a:blip r:embed="rId2"/>
                <a:stretch>
                  <a:fillRect/>
                </a:stretch>
              </p:blipFill>
              <p:spPr>
                <a:xfrm>
                  <a:off x="29239" y="3015823"/>
                  <a:ext cx="9028696" cy="1800200"/>
                </a:xfrm>
                <a:prstGeom prst="rect">
                  <a:avLst/>
                </a:prstGeom>
              </p:spPr>
            </p:pic>
            <p:sp>
              <p:nvSpPr>
                <p:cNvPr id="24" name="矩形 6">
                  <a:extLst>
                    <a:ext uri="{FF2B5EF4-FFF2-40B4-BE49-F238E27FC236}">
                      <a16:creationId xmlns:a16="http://schemas.microsoft.com/office/drawing/2014/main" id="{574A4136-78A9-351F-AE3A-1FADB3C03B24}"/>
                    </a:ext>
                  </a:extLst>
                </p:cNvPr>
                <p:cNvSpPr/>
                <p:nvPr/>
              </p:nvSpPr>
              <p:spPr>
                <a:xfrm>
                  <a:off x="457200" y="3596709"/>
                  <a:ext cx="2242592" cy="1278879"/>
                </a:xfrm>
                <a:prstGeom prst="rect">
                  <a:avLst/>
                </a:prstGeom>
                <a:solidFill>
                  <a:srgbClr val="FFF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a:t>
                  </a:r>
                  <a:endParaRPr lang="zh-CN" altLang="en-US" dirty="0">
                    <a:solidFill>
                      <a:schemeClr val="tx1"/>
                    </a:solidFill>
                  </a:endParaRPr>
                </a:p>
              </p:txBody>
            </p:sp>
            <p:sp>
              <p:nvSpPr>
                <p:cNvPr id="25" name="矩形 11">
                  <a:extLst>
                    <a:ext uri="{FF2B5EF4-FFF2-40B4-BE49-F238E27FC236}">
                      <a16:creationId xmlns:a16="http://schemas.microsoft.com/office/drawing/2014/main" id="{57874388-3D3A-0508-9BDA-5A44F4CDB5F2}"/>
                    </a:ext>
                  </a:extLst>
                </p:cNvPr>
                <p:cNvSpPr/>
                <p:nvPr/>
              </p:nvSpPr>
              <p:spPr>
                <a:xfrm>
                  <a:off x="5076056" y="3717032"/>
                  <a:ext cx="2242592" cy="1278879"/>
                </a:xfrm>
                <a:prstGeom prst="rect">
                  <a:avLst/>
                </a:prstGeom>
                <a:solidFill>
                  <a:srgbClr val="FFFF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p</a:t>
                  </a:r>
                  <a:endParaRPr lang="zh-CN" altLang="en-US" dirty="0">
                    <a:solidFill>
                      <a:schemeClr val="tx1"/>
                    </a:solidFill>
                  </a:endParaRPr>
                </a:p>
                <a:p>
                  <a:pPr algn="ctr"/>
                  <a:endParaRPr lang="zh-CN" altLang="en-US" dirty="0"/>
                </a:p>
              </p:txBody>
            </p:sp>
          </p:grpSp>
          <p:sp>
            <p:nvSpPr>
              <p:cNvPr id="20" name="文本框 15">
                <a:extLst>
                  <a:ext uri="{FF2B5EF4-FFF2-40B4-BE49-F238E27FC236}">
                    <a16:creationId xmlns:a16="http://schemas.microsoft.com/office/drawing/2014/main" id="{419166B7-1AAF-ECEB-3E75-9B7CA9FA9E8F}"/>
                  </a:ext>
                </a:extLst>
              </p:cNvPr>
              <p:cNvSpPr txBox="1"/>
              <p:nvPr/>
            </p:nvSpPr>
            <p:spPr>
              <a:xfrm>
                <a:off x="5569236" y="3800083"/>
                <a:ext cx="1584176" cy="595409"/>
              </a:xfrm>
              <a:prstGeom prst="rect">
                <a:avLst/>
              </a:prstGeom>
              <a:noFill/>
            </p:spPr>
            <p:txBody>
              <a:bodyPr wrap="square" rtlCol="0">
                <a:spAutoFit/>
              </a:bodyPr>
              <a:lstStyle/>
              <a:p>
                <a:r>
                  <a:rPr lang="en-US" altLang="zh-CN" dirty="0"/>
                  <a:t>p+</a:t>
                </a:r>
                <a:endParaRPr lang="zh-CN" altLang="en-US" dirty="0"/>
              </a:p>
              <a:p>
                <a:endParaRPr lang="zh-CN" altLang="en-US" dirty="0"/>
              </a:p>
            </p:txBody>
          </p:sp>
          <p:sp>
            <p:nvSpPr>
              <p:cNvPr id="21" name="文本框 16">
                <a:extLst>
                  <a:ext uri="{FF2B5EF4-FFF2-40B4-BE49-F238E27FC236}">
                    <a16:creationId xmlns:a16="http://schemas.microsoft.com/office/drawing/2014/main" id="{C1E74244-DA08-02CF-3FB5-B28CD3A890CA}"/>
                  </a:ext>
                </a:extLst>
              </p:cNvPr>
              <p:cNvSpPr txBox="1"/>
              <p:nvPr/>
            </p:nvSpPr>
            <p:spPr>
              <a:xfrm>
                <a:off x="1007604" y="3701116"/>
                <a:ext cx="1080120" cy="340234"/>
              </a:xfrm>
              <a:prstGeom prst="rect">
                <a:avLst/>
              </a:prstGeom>
              <a:noFill/>
            </p:spPr>
            <p:txBody>
              <a:bodyPr wrap="square" rtlCol="0">
                <a:spAutoFit/>
              </a:bodyPr>
              <a:lstStyle/>
              <a:p>
                <a:r>
                  <a:rPr lang="en-US" altLang="zh-CN" dirty="0"/>
                  <a:t>n++</a:t>
                </a:r>
                <a:endParaRPr lang="zh-CN" altLang="en-US" dirty="0"/>
              </a:p>
            </p:txBody>
          </p:sp>
          <p:sp>
            <p:nvSpPr>
              <p:cNvPr id="22" name="文本框 17">
                <a:extLst>
                  <a:ext uri="{FF2B5EF4-FFF2-40B4-BE49-F238E27FC236}">
                    <a16:creationId xmlns:a16="http://schemas.microsoft.com/office/drawing/2014/main" id="{4B887464-2489-9357-C8A1-91D656D59280}"/>
                  </a:ext>
                </a:extLst>
              </p:cNvPr>
              <p:cNvSpPr txBox="1"/>
              <p:nvPr/>
            </p:nvSpPr>
            <p:spPr>
              <a:xfrm>
                <a:off x="5569236" y="3678736"/>
                <a:ext cx="1080120" cy="340234"/>
              </a:xfrm>
              <a:prstGeom prst="rect">
                <a:avLst/>
              </a:prstGeom>
              <a:noFill/>
            </p:spPr>
            <p:txBody>
              <a:bodyPr wrap="square" rtlCol="0">
                <a:spAutoFit/>
              </a:bodyPr>
              <a:lstStyle/>
              <a:p>
                <a:r>
                  <a:rPr lang="en-US" altLang="zh-CN" dirty="0"/>
                  <a:t>n++</a:t>
                </a:r>
                <a:endParaRPr lang="zh-CN" altLang="en-US" dirty="0"/>
              </a:p>
            </p:txBody>
          </p:sp>
        </p:grpSp>
        <p:cxnSp>
          <p:nvCxnSpPr>
            <p:cNvPr id="17" name="直线箭头连接符 8">
              <a:extLst>
                <a:ext uri="{FF2B5EF4-FFF2-40B4-BE49-F238E27FC236}">
                  <a16:creationId xmlns:a16="http://schemas.microsoft.com/office/drawing/2014/main" id="{F2337501-D2D9-6194-4E05-8B2637791A1F}"/>
                </a:ext>
              </a:extLst>
            </p:cNvPr>
            <p:cNvCxnSpPr>
              <a:cxnSpLocks/>
            </p:cNvCxnSpPr>
            <p:nvPr/>
          </p:nvCxnSpPr>
          <p:spPr>
            <a:xfrm flipV="1">
              <a:off x="4637600" y="3702685"/>
              <a:ext cx="876912" cy="927474"/>
            </a:xfrm>
            <a:prstGeom prst="straightConnector1">
              <a:avLst/>
            </a:prstGeom>
            <a:ln w="3492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矩形 10">
              <a:extLst>
                <a:ext uri="{FF2B5EF4-FFF2-40B4-BE49-F238E27FC236}">
                  <a16:creationId xmlns:a16="http://schemas.microsoft.com/office/drawing/2014/main" id="{3B14EBE1-6E95-8BB3-1D91-60CDC80F4F01}"/>
                </a:ext>
              </a:extLst>
            </p:cNvPr>
            <p:cNvSpPr/>
            <p:nvPr/>
          </p:nvSpPr>
          <p:spPr>
            <a:xfrm>
              <a:off x="3873236" y="4591694"/>
              <a:ext cx="1255943" cy="311880"/>
            </a:xfrm>
            <a:prstGeom prst="rect">
              <a:avLst/>
            </a:prstGeom>
          </p:spPr>
          <p:txBody>
            <a:bodyPr wrap="square">
              <a:spAutoFit/>
            </a:bodyPr>
            <a:lstStyle/>
            <a:p>
              <a:r>
                <a:rPr lang="en-US" altLang="zh-CN" sz="1600" dirty="0">
                  <a:solidFill>
                    <a:srgbClr val="0070C0"/>
                  </a:solidFill>
                </a:rPr>
                <a:t>Gain</a:t>
              </a:r>
              <a:r>
                <a:rPr lang="zh-CN" altLang="en-US" sz="1600" dirty="0">
                  <a:solidFill>
                    <a:srgbClr val="0070C0"/>
                  </a:solidFill>
                </a:rPr>
                <a:t> </a:t>
              </a:r>
              <a:r>
                <a:rPr lang="en-US" altLang="zh-CN" sz="1600" dirty="0">
                  <a:solidFill>
                    <a:srgbClr val="0070C0"/>
                  </a:solidFill>
                </a:rPr>
                <a:t>layer</a:t>
              </a:r>
              <a:endParaRPr lang="zh-CN" altLang="en-US" sz="1600" dirty="0">
                <a:solidFill>
                  <a:srgbClr val="0070C0"/>
                </a:solidFill>
              </a:endParaRPr>
            </a:p>
          </p:txBody>
        </p:sp>
      </p:grpSp>
      <p:sp>
        <p:nvSpPr>
          <p:cNvPr id="26" name="TextBox 25">
            <a:extLst>
              <a:ext uri="{FF2B5EF4-FFF2-40B4-BE49-F238E27FC236}">
                <a16:creationId xmlns:a16="http://schemas.microsoft.com/office/drawing/2014/main" id="{D8904EC4-C6C1-9EAB-4512-63C04CEE2F22}"/>
              </a:ext>
            </a:extLst>
          </p:cNvPr>
          <p:cNvSpPr txBox="1"/>
          <p:nvPr/>
        </p:nvSpPr>
        <p:spPr>
          <a:xfrm>
            <a:off x="512713" y="3442810"/>
            <a:ext cx="2542976" cy="369332"/>
          </a:xfrm>
          <a:prstGeom prst="rect">
            <a:avLst/>
          </a:prstGeom>
          <a:noFill/>
        </p:spPr>
        <p:txBody>
          <a:bodyPr wrap="square" rtlCol="0">
            <a:spAutoFit/>
          </a:bodyPr>
          <a:lstStyle/>
          <a:p>
            <a:r>
              <a:rPr lang="en-US" dirty="0">
                <a:solidFill>
                  <a:schemeClr val="tx2"/>
                </a:solidFill>
              </a:rPr>
              <a:t>C</a:t>
            </a:r>
            <a:r>
              <a:rPr lang="en-CN" dirty="0">
                <a:solidFill>
                  <a:schemeClr val="tx2"/>
                </a:solidFill>
              </a:rPr>
              <a:t>onventional</a:t>
            </a:r>
            <a:r>
              <a:rPr lang="zh-CN" altLang="en-US" dirty="0">
                <a:solidFill>
                  <a:schemeClr val="tx2"/>
                </a:solidFill>
              </a:rPr>
              <a:t> </a:t>
            </a:r>
            <a:r>
              <a:rPr lang="en-US" altLang="zh-CN" dirty="0">
                <a:solidFill>
                  <a:schemeClr val="tx2"/>
                </a:solidFill>
              </a:rPr>
              <a:t>PN</a:t>
            </a:r>
            <a:r>
              <a:rPr lang="zh-CN" altLang="en-US" dirty="0">
                <a:solidFill>
                  <a:schemeClr val="tx2"/>
                </a:solidFill>
              </a:rPr>
              <a:t> </a:t>
            </a:r>
            <a:r>
              <a:rPr lang="en-US" altLang="zh-CN" dirty="0">
                <a:solidFill>
                  <a:schemeClr val="tx2"/>
                </a:solidFill>
              </a:rPr>
              <a:t>sensor</a:t>
            </a:r>
            <a:endParaRPr lang="en-CN" dirty="0">
              <a:solidFill>
                <a:schemeClr val="tx2"/>
              </a:solidFill>
            </a:endParaRPr>
          </a:p>
        </p:txBody>
      </p:sp>
      <p:sp>
        <p:nvSpPr>
          <p:cNvPr id="27" name="TextBox 26">
            <a:extLst>
              <a:ext uri="{FF2B5EF4-FFF2-40B4-BE49-F238E27FC236}">
                <a16:creationId xmlns:a16="http://schemas.microsoft.com/office/drawing/2014/main" id="{431D5AD9-BEDA-DAA5-8419-CBD3B838CD05}"/>
              </a:ext>
            </a:extLst>
          </p:cNvPr>
          <p:cNvSpPr txBox="1"/>
          <p:nvPr/>
        </p:nvSpPr>
        <p:spPr>
          <a:xfrm>
            <a:off x="5701763" y="3427670"/>
            <a:ext cx="2542976" cy="369332"/>
          </a:xfrm>
          <a:prstGeom prst="rect">
            <a:avLst/>
          </a:prstGeom>
          <a:noFill/>
        </p:spPr>
        <p:txBody>
          <a:bodyPr wrap="square" rtlCol="0">
            <a:spAutoFit/>
          </a:bodyPr>
          <a:lstStyle/>
          <a:p>
            <a:r>
              <a:rPr lang="en-US" altLang="zh-CN" dirty="0">
                <a:solidFill>
                  <a:schemeClr val="tx2"/>
                </a:solidFill>
              </a:rPr>
              <a:t>LGAD</a:t>
            </a:r>
            <a:r>
              <a:rPr lang="zh-CN" altLang="en-US" dirty="0">
                <a:solidFill>
                  <a:schemeClr val="tx2"/>
                </a:solidFill>
              </a:rPr>
              <a:t> </a:t>
            </a:r>
            <a:r>
              <a:rPr lang="en-US" altLang="zh-CN" dirty="0">
                <a:solidFill>
                  <a:schemeClr val="tx2"/>
                </a:solidFill>
              </a:rPr>
              <a:t>sensor</a:t>
            </a:r>
            <a:endParaRPr lang="en-CN" dirty="0">
              <a:solidFill>
                <a:schemeClr val="tx2"/>
              </a:solidFill>
            </a:endParaRPr>
          </a:p>
        </p:txBody>
      </p:sp>
    </p:spTree>
    <p:extLst>
      <p:ext uri="{BB962C8B-B14F-4D97-AF65-F5344CB8AC3E}">
        <p14:creationId xmlns:p14="http://schemas.microsoft.com/office/powerpoint/2010/main" val="248093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6A49C9-4209-095F-4D9D-42CC9A17EE5C}"/>
              </a:ext>
            </a:extLst>
          </p:cNvPr>
          <p:cNvSpPr>
            <a:spLocks noGrp="1"/>
          </p:cNvSpPr>
          <p:nvPr>
            <p:ph type="title"/>
          </p:nvPr>
        </p:nvSpPr>
        <p:spPr>
          <a:xfrm>
            <a:off x="970722" y="1"/>
            <a:ext cx="10515600" cy="1080052"/>
          </a:xfrm>
        </p:spPr>
        <p:txBody>
          <a:bodyPr/>
          <a:lstStyle/>
          <a:p>
            <a:r>
              <a:rPr lang="en" altLang="zh-CN" dirty="0"/>
              <a:t>LGAD</a:t>
            </a:r>
            <a:r>
              <a:rPr lang="zh-CN" altLang="en-US" dirty="0"/>
              <a:t> </a:t>
            </a:r>
            <a:r>
              <a:rPr lang="en-US" altLang="zh-CN" dirty="0"/>
              <a:t>sensors</a:t>
            </a:r>
            <a:r>
              <a:rPr lang="zh-CN" altLang="en-US" dirty="0"/>
              <a:t> </a:t>
            </a:r>
            <a:r>
              <a:rPr lang="en-US" altLang="zh-CN" dirty="0"/>
              <a:t>pre-production</a:t>
            </a:r>
            <a:r>
              <a:rPr lang="zh-CN" altLang="en-US" dirty="0"/>
              <a:t> </a:t>
            </a:r>
            <a:r>
              <a:rPr lang="en-US" altLang="zh-CN" dirty="0"/>
              <a:t>at</a:t>
            </a:r>
            <a:r>
              <a:rPr lang="zh-CN" altLang="en-US" dirty="0"/>
              <a:t> </a:t>
            </a:r>
            <a:r>
              <a:rPr lang="en-US" altLang="zh-CN" dirty="0"/>
              <a:t>IHEP</a:t>
            </a:r>
            <a:endParaRPr lang="en-CN" dirty="0"/>
          </a:p>
        </p:txBody>
      </p:sp>
      <p:sp>
        <p:nvSpPr>
          <p:cNvPr id="4" name="Slide Number Placeholder 3">
            <a:extLst>
              <a:ext uri="{FF2B5EF4-FFF2-40B4-BE49-F238E27FC236}">
                <a16:creationId xmlns:a16="http://schemas.microsoft.com/office/drawing/2014/main" id="{4AA0840C-F376-EE2F-49C3-C246164191E4}"/>
              </a:ext>
            </a:extLst>
          </p:cNvPr>
          <p:cNvSpPr>
            <a:spLocks noGrp="1"/>
          </p:cNvSpPr>
          <p:nvPr>
            <p:ph type="sldNum" sz="quarter" idx="12"/>
          </p:nvPr>
        </p:nvSpPr>
        <p:spPr/>
        <p:txBody>
          <a:bodyPr/>
          <a:lstStyle/>
          <a:p>
            <a:fld id="{F15E9139-A00B-4B2A-98A6-095DC08F1345}" type="slidenum">
              <a:rPr lang="zh-CN" altLang="en-US" smtClean="0"/>
              <a:pPr/>
              <a:t>48</a:t>
            </a:fld>
            <a:endParaRPr lang="zh-CN" altLang="en-US"/>
          </a:p>
        </p:txBody>
      </p:sp>
      <p:sp>
        <p:nvSpPr>
          <p:cNvPr id="5" name="内容占位符 8">
            <a:extLst>
              <a:ext uri="{FF2B5EF4-FFF2-40B4-BE49-F238E27FC236}">
                <a16:creationId xmlns:a16="http://schemas.microsoft.com/office/drawing/2014/main" id="{1F4ECE3C-F06E-DAF8-16F8-DE031DB63164}"/>
              </a:ext>
            </a:extLst>
          </p:cNvPr>
          <p:cNvSpPr txBox="1">
            <a:spLocks/>
          </p:cNvSpPr>
          <p:nvPr/>
        </p:nvSpPr>
        <p:spPr>
          <a:xfrm>
            <a:off x="263352" y="1124204"/>
            <a:ext cx="12165690" cy="4919881"/>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rgbClr val="0000FF"/>
                </a:solidFill>
                <a:latin typeface="+mn-lt"/>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pPr>
            <a:r>
              <a:rPr lang="en" altLang="zh-CN" sz="2400" dirty="0"/>
              <a:t>In May 20</a:t>
            </a:r>
            <a:r>
              <a:rPr lang="en-US" altLang="zh-CN" sz="2400" dirty="0"/>
              <a:t>2</a:t>
            </a:r>
            <a:r>
              <a:rPr lang="en" altLang="zh-CN" sz="2400" dirty="0"/>
              <a:t>3, IHEP-IME sensor was chosen for the ATLAS HGTD project. </a:t>
            </a:r>
          </a:p>
          <a:p>
            <a:pPr lvl="1"/>
            <a:r>
              <a:rPr lang="en" altLang="zh-CN" sz="2000" b="1" dirty="0"/>
              <a:t>First time the silicon sensor designed and produced by China was</a:t>
            </a:r>
            <a:r>
              <a:rPr lang="zh-CN" altLang="en-US" sz="2000" b="1" dirty="0"/>
              <a:t> </a:t>
            </a:r>
            <a:r>
              <a:rPr lang="en-US" altLang="zh-CN" sz="2000" b="1" dirty="0"/>
              <a:t>chosen </a:t>
            </a:r>
            <a:r>
              <a:rPr lang="en" altLang="zh-CN" sz="2000" b="1" dirty="0"/>
              <a:t>for an LHC experiment</a:t>
            </a:r>
          </a:p>
          <a:p>
            <a:pPr lvl="1"/>
            <a:endParaRPr lang="en" altLang="zh-CN" sz="2000" dirty="0">
              <a:solidFill>
                <a:srgbClr val="FF0000"/>
              </a:solidFill>
            </a:endParaRPr>
          </a:p>
          <a:p>
            <a:r>
              <a:rPr lang="en-US" altLang="zh-CN" sz="2400" dirty="0">
                <a:solidFill>
                  <a:srgbClr val="2E1FF3"/>
                </a:solidFill>
              </a:rPr>
              <a:t>The</a:t>
            </a:r>
            <a:r>
              <a:rPr lang="zh-CN" altLang="en-US" sz="2400" dirty="0">
                <a:solidFill>
                  <a:srgbClr val="2E1FF3"/>
                </a:solidFill>
              </a:rPr>
              <a:t> </a:t>
            </a:r>
            <a:r>
              <a:rPr lang="en-US" altLang="zh-CN" sz="2400" dirty="0">
                <a:solidFill>
                  <a:srgbClr val="2E1FF3"/>
                </a:solidFill>
              </a:rPr>
              <a:t>production plan: </a:t>
            </a:r>
            <a:endParaRPr lang="en-US" altLang="zh-CN" sz="2400" dirty="0"/>
          </a:p>
          <a:p>
            <a:pPr lvl="1"/>
            <a:r>
              <a:rPr lang="en-GB" altLang="zh-CN" sz="1800" dirty="0"/>
              <a:t>IHEP-IME: </a:t>
            </a:r>
            <a:r>
              <a:rPr lang="en-US" altLang="zh-CN" sz="1800" dirty="0">
                <a:solidFill>
                  <a:srgbClr val="FF0000"/>
                </a:solidFill>
              </a:rPr>
              <a:t>90</a:t>
            </a:r>
            <a:r>
              <a:rPr lang="en-GB" altLang="zh-CN" sz="1800" dirty="0">
                <a:solidFill>
                  <a:srgbClr val="FF0000"/>
                </a:solidFill>
              </a:rPr>
              <a:t>% </a:t>
            </a:r>
            <a:r>
              <a:rPr lang="en-GB" altLang="zh-CN" sz="1800" dirty="0"/>
              <a:t>(</a:t>
            </a:r>
            <a:r>
              <a:rPr lang="en-US" altLang="zh-CN" sz="1800" dirty="0"/>
              <a:t>66</a:t>
            </a:r>
            <a:r>
              <a:rPr lang="en-GB" altLang="zh-CN" sz="1800" dirty="0"/>
              <a:t>% from CERN tendering+24% in</a:t>
            </a:r>
            <a:r>
              <a:rPr lang="en-US" altLang="zh-CN" sz="1800" dirty="0"/>
              <a:t>-kind</a:t>
            </a:r>
            <a:r>
              <a:rPr lang="zh-CN" altLang="en-US" sz="1800" dirty="0"/>
              <a:t> </a:t>
            </a:r>
            <a:r>
              <a:rPr lang="en-GB" altLang="zh-CN" sz="1800" dirty="0"/>
              <a:t>contribution)</a:t>
            </a:r>
            <a:r>
              <a:rPr lang="en-US" altLang="zh-CN" sz="1800" dirty="0"/>
              <a:t>: ~8</a:t>
            </a:r>
            <a:r>
              <a:rPr lang="zh-CN" altLang="en-US" sz="1800" dirty="0"/>
              <a:t> </a:t>
            </a:r>
            <a:r>
              <a:rPr lang="en-US" altLang="zh-CN" sz="1800" dirty="0"/>
              <a:t>m</a:t>
            </a:r>
            <a:r>
              <a:rPr lang="en-US" altLang="zh-CN" sz="1800" baseline="30000" dirty="0"/>
              <a:t>2</a:t>
            </a:r>
            <a:r>
              <a:rPr lang="zh-CN" altLang="en-US" sz="1800" baseline="30000" dirty="0"/>
              <a:t> </a:t>
            </a:r>
            <a:endParaRPr lang="en-GB" altLang="zh-CN" sz="1800" dirty="0"/>
          </a:p>
          <a:p>
            <a:pPr lvl="1"/>
            <a:endParaRPr lang="en-CN" altLang="zh-CN" dirty="0">
              <a:solidFill>
                <a:srgbClr val="2E1FF3"/>
              </a:solidFill>
            </a:endParaRPr>
          </a:p>
          <a:p>
            <a:pPr lvl="1"/>
            <a:endParaRPr lang="en-US" altLang="zh-CN" dirty="0"/>
          </a:p>
        </p:txBody>
      </p:sp>
      <p:sp>
        <p:nvSpPr>
          <p:cNvPr id="6" name="文本框 5">
            <a:extLst>
              <a:ext uri="{FF2B5EF4-FFF2-40B4-BE49-F238E27FC236}">
                <a16:creationId xmlns:a16="http://schemas.microsoft.com/office/drawing/2014/main" id="{6E45F3F9-B62E-FE8C-3175-B7EDECBB3DBF}"/>
              </a:ext>
            </a:extLst>
          </p:cNvPr>
          <p:cNvSpPr txBox="1"/>
          <p:nvPr/>
        </p:nvSpPr>
        <p:spPr>
          <a:xfrm>
            <a:off x="3411675" y="3898841"/>
            <a:ext cx="5394960" cy="369332"/>
          </a:xfrm>
          <a:prstGeom prst="rect">
            <a:avLst/>
          </a:prstGeom>
          <a:noFill/>
        </p:spPr>
        <p:txBody>
          <a:bodyPr wrap="square">
            <a:spAutoFit/>
          </a:bodyPr>
          <a:lstStyle/>
          <a:p>
            <a:r>
              <a:rPr lang="en-US" altLang="zh-CN" b="1" dirty="0"/>
              <a:t>Pre-production LGAD sensors from China </a:t>
            </a:r>
            <a:endParaRPr lang="zh-CN" altLang="en-US" b="1" dirty="0"/>
          </a:p>
        </p:txBody>
      </p:sp>
      <p:pic>
        <p:nvPicPr>
          <p:cNvPr id="7" name="图片 3">
            <a:extLst>
              <a:ext uri="{FF2B5EF4-FFF2-40B4-BE49-F238E27FC236}">
                <a16:creationId xmlns:a16="http://schemas.microsoft.com/office/drawing/2014/main" id="{C2963397-76D5-B2D7-FE39-6FE57D1EABE3}"/>
              </a:ext>
            </a:extLst>
          </p:cNvPr>
          <p:cNvPicPr>
            <a:picLocks noChangeAspect="1"/>
          </p:cNvPicPr>
          <p:nvPr/>
        </p:nvPicPr>
        <p:blipFill rotWithShape="1">
          <a:blip r:embed="rId2"/>
          <a:srcRect l="47139"/>
          <a:stretch/>
        </p:blipFill>
        <p:spPr>
          <a:xfrm>
            <a:off x="2950133" y="4782947"/>
            <a:ext cx="2333453" cy="1739279"/>
          </a:xfrm>
          <a:prstGeom prst="rect">
            <a:avLst/>
          </a:prstGeom>
        </p:spPr>
      </p:pic>
      <p:pic>
        <p:nvPicPr>
          <p:cNvPr id="8" name="图片 4">
            <a:extLst>
              <a:ext uri="{FF2B5EF4-FFF2-40B4-BE49-F238E27FC236}">
                <a16:creationId xmlns:a16="http://schemas.microsoft.com/office/drawing/2014/main" id="{F01A5025-AA44-523F-CE5E-777192BD3308}"/>
              </a:ext>
            </a:extLst>
          </p:cNvPr>
          <p:cNvPicPr>
            <a:picLocks noChangeAspect="1"/>
          </p:cNvPicPr>
          <p:nvPr/>
        </p:nvPicPr>
        <p:blipFill rotWithShape="1">
          <a:blip r:embed="rId2"/>
          <a:srcRect r="54460"/>
          <a:stretch/>
        </p:blipFill>
        <p:spPr>
          <a:xfrm>
            <a:off x="5835224" y="4800955"/>
            <a:ext cx="2010254" cy="1739279"/>
          </a:xfrm>
          <a:prstGeom prst="rect">
            <a:avLst/>
          </a:prstGeom>
        </p:spPr>
      </p:pic>
      <p:sp>
        <p:nvSpPr>
          <p:cNvPr id="10" name="文本框 10">
            <a:extLst>
              <a:ext uri="{FF2B5EF4-FFF2-40B4-BE49-F238E27FC236}">
                <a16:creationId xmlns:a16="http://schemas.microsoft.com/office/drawing/2014/main" id="{9FC228E7-A4BC-C64C-C9C4-9BB4F5526831}"/>
              </a:ext>
            </a:extLst>
          </p:cNvPr>
          <p:cNvSpPr txBox="1"/>
          <p:nvPr/>
        </p:nvSpPr>
        <p:spPr>
          <a:xfrm>
            <a:off x="4367808" y="4340894"/>
            <a:ext cx="3106964" cy="369332"/>
          </a:xfrm>
          <a:prstGeom prst="rect">
            <a:avLst/>
          </a:prstGeom>
          <a:noFill/>
        </p:spPr>
        <p:txBody>
          <a:bodyPr wrap="square" rtlCol="0">
            <a:spAutoFit/>
          </a:bodyPr>
          <a:lstStyle/>
          <a:p>
            <a:r>
              <a:rPr lang="en-US" altLang="zh-CN" dirty="0"/>
              <a:t>IHEP-IME Pre-production</a:t>
            </a:r>
            <a:endParaRPr lang="zh-CN" altLang="en-US" dirty="0"/>
          </a:p>
        </p:txBody>
      </p:sp>
    </p:spTree>
    <p:extLst>
      <p:ext uri="{BB962C8B-B14F-4D97-AF65-F5344CB8AC3E}">
        <p14:creationId xmlns:p14="http://schemas.microsoft.com/office/powerpoint/2010/main" val="20793186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E1791E1B-A0F8-EB47-B8CB-20CA8863DCDE}"/>
              </a:ext>
            </a:extLst>
          </p:cNvPr>
          <p:cNvSpPr txBox="1"/>
          <p:nvPr/>
        </p:nvSpPr>
        <p:spPr>
          <a:xfrm>
            <a:off x="1893299" y="148724"/>
            <a:ext cx="8782618" cy="461665"/>
          </a:xfrm>
          <a:prstGeom prst="rect">
            <a:avLst/>
          </a:prstGeom>
          <a:noFill/>
        </p:spPr>
        <p:txBody>
          <a:bodyPr wrap="square">
            <a:spAutoFit/>
          </a:bodyPr>
          <a:lstStyle/>
          <a:p>
            <a:r>
              <a:rPr lang="en-US" altLang="zh-CN" sz="2400" b="1" dirty="0">
                <a:solidFill>
                  <a:schemeClr val="accent1">
                    <a:lumMod val="50000"/>
                  </a:schemeClr>
                </a:solidFill>
                <a:effectLst/>
                <a:latin typeface="Times" pitchFamily="2" charset="0"/>
              </a:rPr>
              <a:t>Estimate the performance of the beam-beam deflection at CEPC </a:t>
            </a:r>
            <a:endParaRPr lang="en-US" altLang="zh-CN" sz="2400" b="1" dirty="0">
              <a:solidFill>
                <a:schemeClr val="accent1">
                  <a:lumMod val="50000"/>
                </a:schemeClr>
              </a:solidFill>
              <a:latin typeface="Times" pitchFamily="2" charset="0"/>
            </a:endParaRPr>
          </a:p>
        </p:txBody>
      </p:sp>
      <p:grpSp>
        <p:nvGrpSpPr>
          <p:cNvPr id="7" name="组合 9">
            <a:extLst>
              <a:ext uri="{FF2B5EF4-FFF2-40B4-BE49-F238E27FC236}">
                <a16:creationId xmlns:a16="http://schemas.microsoft.com/office/drawing/2014/main" id="{0A3FE5A8-048D-4547-A67D-70E0E40CD615}"/>
              </a:ext>
            </a:extLst>
          </p:cNvPr>
          <p:cNvGrpSpPr>
            <a:grpSpLocks/>
          </p:cNvGrpSpPr>
          <p:nvPr/>
        </p:nvGrpSpPr>
        <p:grpSpPr bwMode="auto">
          <a:xfrm>
            <a:off x="451743" y="651086"/>
            <a:ext cx="11214039" cy="73930"/>
            <a:chOff x="30834" y="1305568"/>
            <a:chExt cx="8816454" cy="66133"/>
          </a:xfrm>
        </p:grpSpPr>
        <p:sp>
          <p:nvSpPr>
            <p:cNvPr id="8" name="矩形 7">
              <a:extLst>
                <a:ext uri="{FF2B5EF4-FFF2-40B4-BE49-F238E27FC236}">
                  <a16:creationId xmlns:a16="http://schemas.microsoft.com/office/drawing/2014/main" id="{15A5251B-4909-044B-A348-938F1CB11DA9}"/>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9" name="矩形 8">
              <a:extLst>
                <a:ext uri="{FF2B5EF4-FFF2-40B4-BE49-F238E27FC236}">
                  <a16:creationId xmlns:a16="http://schemas.microsoft.com/office/drawing/2014/main" id="{25D7FC9D-E07D-1E40-B442-46B526C3CAE3}"/>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sp>
        <p:nvSpPr>
          <p:cNvPr id="11" name="文本框 10">
            <a:extLst>
              <a:ext uri="{FF2B5EF4-FFF2-40B4-BE49-F238E27FC236}">
                <a16:creationId xmlns:a16="http://schemas.microsoft.com/office/drawing/2014/main" id="{E57C3CA2-A189-B842-AC0F-E701E99D8A82}"/>
              </a:ext>
            </a:extLst>
          </p:cNvPr>
          <p:cNvSpPr txBox="1"/>
          <p:nvPr/>
        </p:nvSpPr>
        <p:spPr>
          <a:xfrm>
            <a:off x="484544" y="897561"/>
            <a:ext cx="11048511" cy="1015663"/>
          </a:xfrm>
          <a:prstGeom prst="rect">
            <a:avLst/>
          </a:prstGeom>
          <a:noFill/>
        </p:spPr>
        <p:txBody>
          <a:bodyPr wrap="square">
            <a:spAutoFit/>
          </a:bodyPr>
          <a:lstStyle/>
          <a:p>
            <a:pPr marL="285750" indent="-285750" algn="just">
              <a:buFont typeface="Wingdings" pitchFamily="2" charset="2"/>
              <a:buChar char="p"/>
            </a:pPr>
            <a:r>
              <a:rPr lang="en-US" altLang="zh-CN" sz="2000" dirty="0">
                <a:latin typeface="CMR10"/>
              </a:rPr>
              <a:t>C</a:t>
            </a:r>
            <a:r>
              <a:rPr lang="en-US" altLang="zh-CN" sz="2000" dirty="0">
                <a:effectLst/>
                <a:latin typeface="CMR10"/>
              </a:rPr>
              <a:t>onsider the case where the offset at IP is 10% of the beam size caused by ground motion and the luminosity loss is about 1% . The beam-beam angular deflection can be estimated based on the CEPC TDR parameters and the distance from the IP to the IP BPM of about 0.9m.</a:t>
            </a:r>
            <a:endParaRPr lang="en-US" altLang="zh-CN" sz="2000" dirty="0"/>
          </a:p>
        </p:txBody>
      </p:sp>
      <p:sp>
        <p:nvSpPr>
          <p:cNvPr id="15" name="文本框 14">
            <a:extLst>
              <a:ext uri="{FF2B5EF4-FFF2-40B4-BE49-F238E27FC236}">
                <a16:creationId xmlns:a16="http://schemas.microsoft.com/office/drawing/2014/main" id="{7BD3D2E2-527D-8F40-BE26-2728F1A3297A}"/>
              </a:ext>
            </a:extLst>
          </p:cNvPr>
          <p:cNvSpPr txBox="1"/>
          <p:nvPr/>
        </p:nvSpPr>
        <p:spPr>
          <a:xfrm>
            <a:off x="683385" y="4166041"/>
            <a:ext cx="5706170" cy="2139047"/>
          </a:xfrm>
          <a:prstGeom prst="rect">
            <a:avLst/>
          </a:prstGeom>
          <a:noFill/>
        </p:spPr>
        <p:txBody>
          <a:bodyPr wrap="square">
            <a:spAutoFit/>
          </a:bodyPr>
          <a:lstStyle/>
          <a:p>
            <a:pPr marL="285750" indent="-285750" algn="just">
              <a:buFont typeface="Wingdings" pitchFamily="2" charset="2"/>
              <a:buChar char="p"/>
            </a:pPr>
            <a:r>
              <a:rPr lang="en-US" altLang="zh-CN" sz="1900" dirty="0">
                <a:solidFill>
                  <a:schemeClr val="accent6">
                    <a:lumMod val="50000"/>
                  </a:schemeClr>
                </a:solidFill>
                <a:effectLst/>
                <a:latin typeface="CMR10"/>
              </a:rPr>
              <a:t>For the vertical orbit feedback system, this method may work</a:t>
            </a:r>
            <a:r>
              <a:rPr lang="en-US" altLang="zh-CN" sz="1900" dirty="0">
                <a:effectLst/>
                <a:latin typeface="CMR10"/>
              </a:rPr>
              <a:t>, since the offset is sizable compared to typical expected BPM resolution(0.2um).</a:t>
            </a:r>
          </a:p>
          <a:p>
            <a:pPr marL="285750" indent="-285750" algn="just">
              <a:buFont typeface="Wingdings" pitchFamily="2" charset="2"/>
              <a:buChar char="p"/>
            </a:pPr>
            <a:r>
              <a:rPr lang="en-US" altLang="zh-CN" sz="1900" dirty="0">
                <a:effectLst/>
                <a:latin typeface="CMR10"/>
              </a:rPr>
              <a:t>But for horizontal the beam-beam deflection is too weak, makes it difficult to measure such a small beam deflection.  </a:t>
            </a:r>
            <a:r>
              <a:rPr lang="en-US" altLang="zh-CN" sz="1900" dirty="0">
                <a:solidFill>
                  <a:schemeClr val="accent6">
                    <a:lumMod val="50000"/>
                  </a:schemeClr>
                </a:solidFill>
                <a:latin typeface="CMR10"/>
              </a:rPr>
              <a:t>T</a:t>
            </a:r>
            <a:r>
              <a:rPr lang="en-US" altLang="zh-CN" sz="1900" dirty="0">
                <a:solidFill>
                  <a:schemeClr val="accent6">
                    <a:lumMod val="50000"/>
                  </a:schemeClr>
                </a:solidFill>
                <a:effectLst/>
                <a:latin typeface="CMR10"/>
              </a:rPr>
              <a:t>he luminosity driven method will be used for the horizontal orbit feedback. </a:t>
            </a:r>
            <a:endParaRPr lang="en-US" altLang="zh-CN" sz="1900" dirty="0">
              <a:solidFill>
                <a:schemeClr val="accent6">
                  <a:lumMod val="50000"/>
                </a:schemeClr>
              </a:solidFill>
            </a:endParaRPr>
          </a:p>
        </p:txBody>
      </p:sp>
      <p:pic>
        <p:nvPicPr>
          <p:cNvPr id="18" name="图片 17" descr="黑暗中的灯光&#10;&#10;中度可信度描述已自动生成">
            <a:extLst>
              <a:ext uri="{FF2B5EF4-FFF2-40B4-BE49-F238E27FC236}">
                <a16:creationId xmlns:a16="http://schemas.microsoft.com/office/drawing/2014/main" id="{E795D52F-D8DD-B940-B97C-32DC63988B6B}"/>
              </a:ext>
            </a:extLst>
          </p:cNvPr>
          <p:cNvPicPr>
            <a:picLocks noChangeAspect="1"/>
          </p:cNvPicPr>
          <p:nvPr/>
        </p:nvPicPr>
        <p:blipFill>
          <a:blip r:embed="rId2"/>
          <a:stretch>
            <a:fillRect/>
          </a:stretch>
        </p:blipFill>
        <p:spPr>
          <a:xfrm>
            <a:off x="6695381" y="4518893"/>
            <a:ext cx="4177408" cy="1337293"/>
          </a:xfrm>
          <a:prstGeom prst="rect">
            <a:avLst/>
          </a:prstGeom>
        </p:spPr>
      </p:pic>
      <p:pic>
        <p:nvPicPr>
          <p:cNvPr id="2" name="图片 1">
            <a:extLst>
              <a:ext uri="{FF2B5EF4-FFF2-40B4-BE49-F238E27FC236}">
                <a16:creationId xmlns:a16="http://schemas.microsoft.com/office/drawing/2014/main" id="{C5F13E17-C2F6-F547-B61F-97C0566574CB}"/>
              </a:ext>
            </a:extLst>
          </p:cNvPr>
          <p:cNvPicPr>
            <a:picLocks noChangeAspect="1"/>
          </p:cNvPicPr>
          <p:nvPr/>
        </p:nvPicPr>
        <p:blipFill>
          <a:blip r:embed="rId3"/>
          <a:stretch>
            <a:fillRect/>
          </a:stretch>
        </p:blipFill>
        <p:spPr>
          <a:xfrm>
            <a:off x="1228218" y="1913224"/>
            <a:ext cx="9561162" cy="2223526"/>
          </a:xfrm>
          <a:prstGeom prst="rect">
            <a:avLst/>
          </a:prstGeom>
        </p:spPr>
      </p:pic>
      <p:sp>
        <p:nvSpPr>
          <p:cNvPr id="3" name="文本框 2">
            <a:extLst>
              <a:ext uri="{FF2B5EF4-FFF2-40B4-BE49-F238E27FC236}">
                <a16:creationId xmlns:a16="http://schemas.microsoft.com/office/drawing/2014/main" id="{4F88F486-D1B9-459C-997C-CA215F34FE90}"/>
              </a:ext>
            </a:extLst>
          </p:cNvPr>
          <p:cNvSpPr txBox="1"/>
          <p:nvPr/>
        </p:nvSpPr>
        <p:spPr>
          <a:xfrm>
            <a:off x="1060174" y="6354417"/>
            <a:ext cx="8454887" cy="369332"/>
          </a:xfrm>
          <a:prstGeom prst="rect">
            <a:avLst/>
          </a:prstGeom>
          <a:noFill/>
        </p:spPr>
        <p:txBody>
          <a:bodyPr wrap="square" rtlCol="0">
            <a:spAutoFit/>
          </a:bodyPr>
          <a:lstStyle/>
          <a:p>
            <a:r>
              <a:rPr lang="en-US" altLang="zh-SG" dirty="0">
                <a:solidFill>
                  <a:srgbClr val="FF0000"/>
                </a:solidFill>
              </a:rPr>
              <a:t>*…</a:t>
            </a:r>
            <a:endParaRPr lang="zh-SG" altLang="en-US" dirty="0">
              <a:solidFill>
                <a:srgbClr val="FF0000"/>
              </a:solidFill>
            </a:endParaRPr>
          </a:p>
        </p:txBody>
      </p:sp>
    </p:spTree>
    <p:extLst>
      <p:ext uri="{BB962C8B-B14F-4D97-AF65-F5344CB8AC3E}">
        <p14:creationId xmlns:p14="http://schemas.microsoft.com/office/powerpoint/2010/main" val="1865370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86248C-3620-B94C-9BEE-771B64969BC7}"/>
              </a:ext>
            </a:extLst>
          </p:cNvPr>
          <p:cNvSpPr txBox="1"/>
          <p:nvPr/>
        </p:nvSpPr>
        <p:spPr>
          <a:xfrm>
            <a:off x="1772944" y="87388"/>
            <a:ext cx="8859270" cy="523220"/>
          </a:xfrm>
          <a:prstGeom prst="rect">
            <a:avLst/>
          </a:prstGeom>
          <a:noFill/>
        </p:spPr>
        <p:txBody>
          <a:bodyPr wrap="square" rtlCol="0">
            <a:spAutoFit/>
          </a:bodyPr>
          <a:lstStyle/>
          <a:p>
            <a:r>
              <a:rPr lang="en-US" sz="2800" b="1" dirty="0">
                <a:solidFill>
                  <a:schemeClr val="accent1">
                    <a:lumMod val="50000"/>
                  </a:schemeClr>
                </a:solidFill>
                <a:latin typeface="Times" pitchFamily="2" charset="0"/>
              </a:rPr>
              <a:t>Injection s</a:t>
            </a:r>
            <a:r>
              <a:rPr lang="en-CN" sz="2800" b="1">
                <a:solidFill>
                  <a:schemeClr val="accent1">
                    <a:lumMod val="50000"/>
                  </a:schemeClr>
                </a:solidFill>
                <a:latin typeface="Times" pitchFamily="2" charset="0"/>
              </a:rPr>
              <a:t>imulation </a:t>
            </a:r>
            <a:r>
              <a:rPr lang="en-US" altLang="zh-CN" sz="2800" b="1" kern="0" dirty="0">
                <a:solidFill>
                  <a:schemeClr val="accent1">
                    <a:lumMod val="50000"/>
                  </a:schemeClr>
                </a:solidFill>
                <a:effectLst/>
                <a:latin typeface="Times" pitchFamily="2" charset="0"/>
                <a:ea typeface="宋体" panose="02010600030101010101" pitchFamily="2" charset="-122"/>
              </a:rPr>
              <a:t>based on realistic operation settings</a:t>
            </a:r>
            <a:endParaRPr lang="en-CN" sz="2800" b="1" dirty="0">
              <a:solidFill>
                <a:schemeClr val="accent1">
                  <a:lumMod val="50000"/>
                </a:schemeClr>
              </a:solidFill>
              <a:latin typeface="Times" pitchFamily="2" charset="0"/>
            </a:endParaRPr>
          </a:p>
        </p:txBody>
      </p:sp>
      <p:grpSp>
        <p:nvGrpSpPr>
          <p:cNvPr id="7" name="Group 6">
            <a:extLst>
              <a:ext uri="{FF2B5EF4-FFF2-40B4-BE49-F238E27FC236}">
                <a16:creationId xmlns:a16="http://schemas.microsoft.com/office/drawing/2014/main" id="{CAEEB04F-E741-8E4D-A8C4-B0692D0FAF80}"/>
              </a:ext>
            </a:extLst>
          </p:cNvPr>
          <p:cNvGrpSpPr/>
          <p:nvPr/>
        </p:nvGrpSpPr>
        <p:grpSpPr>
          <a:xfrm>
            <a:off x="496642" y="585303"/>
            <a:ext cx="11536491" cy="6030940"/>
            <a:chOff x="655509" y="730352"/>
            <a:chExt cx="11536491" cy="6030940"/>
          </a:xfrm>
        </p:grpSpPr>
        <p:grpSp>
          <p:nvGrpSpPr>
            <p:cNvPr id="6" name="Group 5">
              <a:extLst>
                <a:ext uri="{FF2B5EF4-FFF2-40B4-BE49-F238E27FC236}">
                  <a16:creationId xmlns:a16="http://schemas.microsoft.com/office/drawing/2014/main" id="{052B2FBF-BCB3-974E-AA57-4CF2EA72FE89}"/>
                </a:ext>
              </a:extLst>
            </p:cNvPr>
            <p:cNvGrpSpPr/>
            <p:nvPr/>
          </p:nvGrpSpPr>
          <p:grpSpPr>
            <a:xfrm>
              <a:off x="655509" y="730352"/>
              <a:ext cx="11536491" cy="6030940"/>
              <a:chOff x="463761" y="787963"/>
              <a:chExt cx="11536491" cy="6030940"/>
            </a:xfrm>
          </p:grpSpPr>
          <p:sp>
            <p:nvSpPr>
              <p:cNvPr id="33" name="文本框 32">
                <a:extLst>
                  <a:ext uri="{FF2B5EF4-FFF2-40B4-BE49-F238E27FC236}">
                    <a16:creationId xmlns:a16="http://schemas.microsoft.com/office/drawing/2014/main" id="{B93C56C9-92F7-7E49-B893-0B34E50A9D7F}"/>
                  </a:ext>
                </a:extLst>
              </p:cNvPr>
              <p:cNvSpPr txBox="1"/>
              <p:nvPr/>
            </p:nvSpPr>
            <p:spPr>
              <a:xfrm>
                <a:off x="559790" y="3879583"/>
                <a:ext cx="5517260" cy="427874"/>
              </a:xfrm>
              <a:prstGeom prst="rect">
                <a:avLst/>
              </a:prstGeom>
              <a:noFill/>
            </p:spPr>
            <p:txBody>
              <a:bodyPr wrap="square">
                <a:spAutoFit/>
              </a:bodyPr>
              <a:lstStyle/>
              <a:p>
                <a:pPr marL="285750" indent="-285750">
                  <a:lnSpc>
                    <a:spcPct val="150000"/>
                  </a:lnSpc>
                  <a:buFont typeface="Wingdings" pitchFamily="2" charset="2"/>
                  <a:buChar char="l"/>
                </a:pPr>
                <a:r>
                  <a:rPr lang="en-US" altLang="zh-CN" sz="1600" b="1" kern="100" dirty="0">
                    <a:solidFill>
                      <a:schemeClr val="accent5">
                        <a:lumMod val="50000"/>
                      </a:schemeClr>
                    </a:solidFill>
                    <a:latin typeface="Times New Roman" panose="02020603050405020304" pitchFamily="18" charset="0"/>
                    <a:ea typeface="DengXian" panose="02010600030101010101" pitchFamily="2" charset="-122"/>
                    <a:cs typeface="Times New Roman" panose="02020603050405020304" pitchFamily="18" charset="0"/>
                  </a:rPr>
                  <a:t>Beam-beam(weak-strong model)</a:t>
                </a:r>
                <a:endParaRPr lang="en-CN" sz="1400" dirty="0"/>
              </a:p>
            </p:txBody>
          </p:sp>
          <p:grpSp>
            <p:nvGrpSpPr>
              <p:cNvPr id="36" name="组合 35">
                <a:extLst>
                  <a:ext uri="{FF2B5EF4-FFF2-40B4-BE49-F238E27FC236}">
                    <a16:creationId xmlns:a16="http://schemas.microsoft.com/office/drawing/2014/main" id="{2F617FBC-71F4-F848-A1A2-46CF1BD09FAC}"/>
                  </a:ext>
                </a:extLst>
              </p:cNvPr>
              <p:cNvGrpSpPr/>
              <p:nvPr/>
            </p:nvGrpSpPr>
            <p:grpSpPr>
              <a:xfrm>
                <a:off x="559790" y="4479750"/>
                <a:ext cx="10137828" cy="1667158"/>
                <a:chOff x="84962" y="-274356"/>
                <a:chExt cx="10137828" cy="1667158"/>
              </a:xfrm>
            </p:grpSpPr>
            <p:pic>
              <p:nvPicPr>
                <p:cNvPr id="34" name="图片 33">
                  <a:extLst>
                    <a:ext uri="{FF2B5EF4-FFF2-40B4-BE49-F238E27FC236}">
                      <a16:creationId xmlns:a16="http://schemas.microsoft.com/office/drawing/2014/main" id="{7FCC01B5-19CE-E046-9881-5FA610EF23A5}"/>
                    </a:ext>
                  </a:extLst>
                </p:cNvPr>
                <p:cNvPicPr>
                  <a:picLocks noChangeAspect="1"/>
                </p:cNvPicPr>
                <p:nvPr/>
              </p:nvPicPr>
              <p:blipFill>
                <a:blip r:embed="rId2"/>
                <a:stretch>
                  <a:fillRect/>
                </a:stretch>
              </p:blipFill>
              <p:spPr>
                <a:xfrm>
                  <a:off x="494950" y="-274356"/>
                  <a:ext cx="9727840" cy="417422"/>
                </a:xfrm>
                <a:prstGeom prst="rect">
                  <a:avLst/>
                </a:prstGeom>
              </p:spPr>
            </p:pic>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11524931-682F-8E44-8C85-C7459F1BD0E5}"/>
                        </a:ext>
                      </a:extLst>
                    </p:cNvPr>
                    <p:cNvSpPr txBox="1"/>
                    <p:nvPr/>
                  </p:nvSpPr>
                  <p:spPr>
                    <a:xfrm>
                      <a:off x="84962" y="561421"/>
                      <a:ext cx="9588498" cy="831381"/>
                    </a:xfrm>
                    <a:prstGeom prst="rect">
                      <a:avLst/>
                    </a:prstGeom>
                    <a:noFill/>
                  </p:spPr>
                  <p:txBody>
                    <a:bodyPr wrap="square">
                      <a:spAutoFit/>
                    </a:bodyPr>
                    <a:lstStyle/>
                    <a:p>
                      <a:pPr marL="285750" indent="-285750">
                        <a:lnSpc>
                          <a:spcPct val="150000"/>
                        </a:lnSpc>
                        <a:buFont typeface="Wingdings" pitchFamily="2" charset="2"/>
                        <a:buChar char="l"/>
                      </a:pP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Realistic IR beam pipe setting + Collimator </a:t>
                      </a:r>
                      <a:r>
                        <a:rPr lang="en-US" altLang="zh-CN" sz="1600" b="1" kern="100" dirty="0">
                          <a:latin typeface="Times New Roman" panose="02020603050405020304" pitchFamily="18" charset="0"/>
                          <a:ea typeface="DengXian"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DengXian" panose="02010600030101010101" pitchFamily="2" charset="-122"/>
                          <a:cs typeface="Times New Roman" panose="02020603050405020304" pitchFamily="18" charset="0"/>
                        </a:rPr>
                        <a:t>2024-06-26</a:t>
                      </a: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 </a:t>
                      </a:r>
                    </a:p>
                    <a:p>
                      <a:pPr marL="285750" indent="-285750">
                        <a:lnSpc>
                          <a:spcPct val="150000"/>
                        </a:lnSpc>
                        <a:buFont typeface="Wingdings" pitchFamily="2" charset="2"/>
                        <a:buChar char="l"/>
                      </a:pP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Machine error: </a:t>
                      </a:r>
                      <a:r>
                        <a:rPr lang="en-US" altLang="zh-CN" sz="1600" b="1" kern="100" dirty="0" err="1">
                          <a:latin typeface="Times New Roman" panose="02020603050405020304" pitchFamily="18" charset="0"/>
                          <a:ea typeface="DengXian" panose="02010600030101010101" pitchFamily="2" charset="-122"/>
                          <a:cs typeface="Times New Roman" panose="02020603050405020304" pitchFamily="18" charset="0"/>
                        </a:rPr>
                        <a:t>sextupole</a:t>
                      </a:r>
                      <a:r>
                        <a:rPr lang="en-US" altLang="zh-CN" sz="1600" b="1" kern="100" dirty="0">
                          <a:latin typeface="Times New Roman" panose="02020603050405020304" pitchFamily="18" charset="0"/>
                          <a:ea typeface="DengXian" panose="02010600030101010101" pitchFamily="2" charset="-122"/>
                          <a:cs typeface="Times New Roman" panose="02020603050405020304" pitchFamily="18" charset="0"/>
                        </a:rPr>
                        <a:t> vertical mis-alignment</a:t>
                      </a:r>
                      <a:r>
                        <a:rPr lang="zh-CN" altLang="zh-CN" sz="1600" b="1" kern="100" dirty="0">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a:t>
                      </a:r>
                      <a14:m>
                        <m:oMath xmlns:m="http://schemas.openxmlformats.org/officeDocument/2006/math">
                          <m:r>
                            <a:rPr lang="en-US" altLang="zh-CN" sz="1400" kern="100" dirty="0">
                              <a:latin typeface="Cambria Math" panose="02040503050406030204" pitchFamily="18" charset="0"/>
                            </a:rPr>
                            <m:t>5</m:t>
                          </m:r>
                          <m:r>
                            <a:rPr lang="en-US" altLang="zh-CN" sz="1400" b="0" i="0" kern="100" dirty="0" smtClean="0">
                              <a:latin typeface="Cambria Math" panose="02040503050406030204" pitchFamily="18" charset="0"/>
                            </a:rPr>
                            <m:t>5</m:t>
                          </m:r>
                          <m:r>
                            <m:rPr>
                              <m:sty m:val="p"/>
                            </m:rPr>
                            <a:rPr lang="en-US" altLang="zh-CN" sz="1400" b="0" i="0" kern="100" smtClean="0">
                              <a:solidFill>
                                <a:schemeClr val="tx1"/>
                              </a:solidFill>
                              <a:latin typeface="Cambria Math" panose="02040503050406030204" pitchFamily="18" charset="0"/>
                              <a:ea typeface="Cambria Math" panose="02040503050406030204" pitchFamily="18" charset="0"/>
                            </a:rPr>
                            <m:t>μm</m:t>
                          </m:r>
                          <m:r>
                            <a:rPr lang="en-US" altLang="zh-CN" sz="1400" b="0" i="0" kern="100" smtClean="0">
                              <a:solidFill>
                                <a:schemeClr val="tx1"/>
                              </a:solidFill>
                              <a:latin typeface="Cambria Math" panose="02040503050406030204" pitchFamily="18" charset="0"/>
                              <a:ea typeface="Cambria Math" panose="02040503050406030204" pitchFamily="18" charset="0"/>
                            </a:rPr>
                            <m:t> </m:t>
                          </m:r>
                          <m:r>
                            <m:rPr>
                              <m:sty m:val="p"/>
                            </m:rPr>
                            <a:rPr lang="en-US" altLang="zh-CN" sz="1400" b="0" i="0" kern="100" smtClean="0">
                              <a:solidFill>
                                <a:schemeClr val="tx1"/>
                              </a:solidFill>
                              <a:latin typeface="Cambria Math" panose="02040503050406030204" pitchFamily="18" charset="0"/>
                              <a:ea typeface="Cambria Math" panose="02040503050406030204" pitchFamily="18" charset="0"/>
                            </a:rPr>
                            <m:t>Gauss</m:t>
                          </m:r>
                          <m:r>
                            <a:rPr lang="en-US" altLang="zh-CN" sz="1400" b="0" i="0" kern="100" smtClean="0">
                              <a:solidFill>
                                <a:schemeClr val="tx1"/>
                              </a:solidFill>
                              <a:latin typeface="Cambria Math" panose="02040503050406030204" pitchFamily="18" charset="0"/>
                              <a:ea typeface="Cambria Math" panose="02040503050406030204" pitchFamily="18" charset="0"/>
                            </a:rPr>
                            <m:t> </m:t>
                          </m:r>
                          <m:r>
                            <m:rPr>
                              <m:sty m:val="p"/>
                            </m:rPr>
                            <a:rPr lang="en-US" altLang="zh-CN" sz="1400" b="0" i="0" kern="100" smtClean="0">
                              <a:solidFill>
                                <a:schemeClr val="tx1"/>
                              </a:solidFill>
                              <a:latin typeface="Cambria Math" panose="02040503050406030204" pitchFamily="18" charset="0"/>
                              <a:ea typeface="Cambria Math" panose="02040503050406030204" pitchFamily="18" charset="0"/>
                            </a:rPr>
                            <m:t>random</m:t>
                          </m:r>
                          <m:r>
                            <a:rPr lang="en-US" altLang="zh-CN" sz="1400" b="1" kern="100">
                              <a:solidFill>
                                <a:schemeClr val="tx1"/>
                              </a:solidFill>
                              <a:latin typeface="Cambria Math" panose="02040503050406030204" pitchFamily="18" charset="0"/>
                            </a:rPr>
                            <m:t>→</m:t>
                          </m:r>
                        </m:oMath>
                      </a14:m>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kern="100" dirty="0">
                          <a:latin typeface="Times New Roman" panose="02020603050405020304" pitchFamily="18" charset="0"/>
                          <a:ea typeface="DengXian" panose="02010600030101010101" pitchFamily="2" charset="-122"/>
                          <a:cs typeface="Times New Roman" panose="02020603050405020304" pitchFamily="18" charset="0"/>
                        </a:rPr>
                        <a:t>global coupling: </a:t>
                      </a:r>
                      <a14:m>
                        <m:oMath xmlns:m="http://schemas.openxmlformats.org/officeDocument/2006/math">
                          <m:f>
                            <m:fPr>
                              <m:type m:val="lin"/>
                              <m:ctrlPr>
                                <a:rPr lang="en-US" altLang="zh-CN" sz="1600" i="1" kern="100">
                                  <a:latin typeface="Cambria Math" panose="02040503050406030204" pitchFamily="18" charset="0"/>
                                </a:rPr>
                              </m:ctrlPr>
                            </m:fPr>
                            <m:num>
                              <m:sSub>
                                <m:sSubPr>
                                  <m:ctrlPr>
                                    <a:rPr lang="en-US" altLang="zh-CN" sz="1600" i="1" kern="100">
                                      <a:latin typeface="Cambria Math" panose="02040503050406030204" pitchFamily="18" charset="0"/>
                                    </a:rPr>
                                  </m:ctrlPr>
                                </m:sSubPr>
                                <m:e>
                                  <m:r>
                                    <m:rPr>
                                      <m:sty m:val="p"/>
                                    </m:rPr>
                                    <a:rPr lang="en-US" altLang="zh-CN" sz="1600" i="1" kern="100">
                                      <a:latin typeface="Cambria Math" panose="02040503050406030204" pitchFamily="18" charset="0"/>
                                    </a:rPr>
                                    <m:t>ε</m:t>
                                  </m:r>
                                </m:e>
                                <m:sub>
                                  <m:r>
                                    <m:rPr>
                                      <m:sty m:val="p"/>
                                    </m:rPr>
                                    <a:rPr lang="en-US" altLang="zh-CN" sz="1600" i="1" kern="100">
                                      <a:latin typeface="Cambria Math" panose="02040503050406030204" pitchFamily="18" charset="0"/>
                                    </a:rPr>
                                    <m:t>y</m:t>
                                  </m:r>
                                </m:sub>
                              </m:sSub>
                            </m:num>
                            <m:den>
                              <m:sSub>
                                <m:sSubPr>
                                  <m:ctrlPr>
                                    <a:rPr lang="en-US" altLang="zh-CN" sz="1600" i="1" kern="100">
                                      <a:latin typeface="Cambria Math" panose="02040503050406030204" pitchFamily="18" charset="0"/>
                                    </a:rPr>
                                  </m:ctrlPr>
                                </m:sSubPr>
                                <m:e>
                                  <m:r>
                                    <m:rPr>
                                      <m:sty m:val="p"/>
                                    </m:rPr>
                                    <a:rPr lang="en-US" altLang="zh-CN" sz="1600" i="1" kern="100">
                                      <a:latin typeface="Cambria Math" panose="02040503050406030204" pitchFamily="18" charset="0"/>
                                    </a:rPr>
                                    <m:t>ε</m:t>
                                  </m:r>
                                </m:e>
                                <m:sub>
                                  <m:r>
                                    <m:rPr>
                                      <m:sty m:val="p"/>
                                    </m:rPr>
                                    <a:rPr lang="en-US" altLang="zh-CN" sz="1600" i="1" kern="100">
                                      <a:latin typeface="Cambria Math" panose="02040503050406030204" pitchFamily="18" charset="0"/>
                                    </a:rPr>
                                    <m:t>x</m:t>
                                  </m:r>
                                </m:sub>
                              </m:sSub>
                              <m:r>
                                <a:rPr lang="en-US" altLang="zh-CN" sz="1600" kern="100">
                                  <a:latin typeface="Cambria Math" panose="02040503050406030204" pitchFamily="18" charset="0"/>
                                </a:rPr>
                                <m:t>=</m:t>
                              </m:r>
                              <m:r>
                                <a:rPr lang="en-US" altLang="zh-CN" sz="1600" i="1" kern="100">
                                  <a:latin typeface="Cambria Math" panose="02040503050406030204" pitchFamily="18" charset="0"/>
                                </a:rPr>
                                <m:t>0.6%</m:t>
                              </m:r>
                            </m:den>
                          </m:f>
                        </m:oMath>
                      </a14:m>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 </a:t>
                      </a:r>
                    </a:p>
                  </p:txBody>
                </p:sp>
              </mc:Choice>
              <mc:Fallback xmlns="">
                <p:sp>
                  <p:nvSpPr>
                    <p:cNvPr id="35" name="文本框 34">
                      <a:extLst>
                        <a:ext uri="{FF2B5EF4-FFF2-40B4-BE49-F238E27FC236}">
                          <a16:creationId xmlns:a16="http://schemas.microsoft.com/office/drawing/2014/main" id="{11524931-682F-8E44-8C85-C7459F1BD0E5}"/>
                        </a:ext>
                      </a:extLst>
                    </p:cNvPr>
                    <p:cNvSpPr txBox="1">
                      <a:spLocks noRot="1" noChangeAspect="1" noMove="1" noResize="1" noEditPoints="1" noAdjustHandles="1" noChangeArrowheads="1" noChangeShapeType="1" noTextEdit="1"/>
                    </p:cNvSpPr>
                    <p:nvPr/>
                  </p:nvSpPr>
                  <p:spPr>
                    <a:xfrm>
                      <a:off x="84962" y="561421"/>
                      <a:ext cx="9588498" cy="831381"/>
                    </a:xfrm>
                    <a:prstGeom prst="rect">
                      <a:avLst/>
                    </a:prstGeom>
                    <a:blipFill>
                      <a:blip r:embed="rId3"/>
                      <a:stretch>
                        <a:fillRect l="-265" b="-6865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8" name="文本框 37">
                    <a:extLst>
                      <a:ext uri="{FF2B5EF4-FFF2-40B4-BE49-F238E27FC236}">
                        <a16:creationId xmlns:a16="http://schemas.microsoft.com/office/drawing/2014/main" id="{267C1A94-30A3-EB43-A4CD-20BF1DF1D340}"/>
                      </a:ext>
                    </a:extLst>
                  </p:cNvPr>
                  <p:cNvSpPr txBox="1"/>
                  <p:nvPr/>
                </p:nvSpPr>
                <p:spPr>
                  <a:xfrm>
                    <a:off x="559790" y="6396223"/>
                    <a:ext cx="8906586" cy="422680"/>
                  </a:xfrm>
                  <a:prstGeom prst="rect">
                    <a:avLst/>
                  </a:prstGeom>
                  <a:noFill/>
                </p:spPr>
                <p:txBody>
                  <a:bodyPr wrap="square">
                    <a:spAutoFit/>
                  </a:bodyPr>
                  <a:lstStyle/>
                  <a:p>
                    <a:pPr marL="285750" indent="-285750">
                      <a:lnSpc>
                        <a:spcPct val="150000"/>
                      </a:lnSpc>
                      <a:buFont typeface="Wingdings" pitchFamily="2" charset="2"/>
                      <a:buChar char="l"/>
                    </a:pPr>
                    <a:r>
                      <a:rPr lang="en-US" altLang="zh-CN" sz="1600" b="1" kern="100" dirty="0">
                        <a:solidFill>
                          <a:schemeClr val="accent5">
                            <a:lumMod val="50000"/>
                          </a:schemeClr>
                        </a:solidFill>
                        <a:latin typeface="Times New Roman" panose="02020603050405020304" pitchFamily="18" charset="0"/>
                        <a:ea typeface="DengXian" panose="02010600030101010101" pitchFamily="2" charset="-122"/>
                        <a:cs typeface="Times New Roman" panose="02020603050405020304" pitchFamily="18" charset="0"/>
                      </a:rPr>
                      <a:t>Bunch-by-bunch feedback</a:t>
                    </a: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a:t>
                    </a:r>
                    <a:r>
                      <a:rPr lang="en-US" altLang="zh-CN" sz="1400" kern="100" dirty="0">
                        <a:latin typeface="Times New Roman" panose="02020603050405020304" pitchFamily="18" charset="0"/>
                        <a:ea typeface="DengXian" panose="02010600030101010101" pitchFamily="2" charset="-122"/>
                        <a:cs typeface="Times New Roman" panose="02020603050405020304" pitchFamily="18" charset="0"/>
                      </a:rPr>
                      <a:t>damping time=0.5ms</a:t>
                    </a: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a:t>
                    </a:r>
                    <a:r>
                      <a:rPr lang="en-US" altLang="zh-CN" sz="1600" b="1" kern="100" dirty="0">
                        <a:solidFill>
                          <a:schemeClr val="tx1"/>
                        </a:solidFill>
                      </a:rPr>
                      <a:t> </a:t>
                    </a:r>
                    <a14:m>
                      <m:oMath xmlns:m="http://schemas.openxmlformats.org/officeDocument/2006/math">
                        <m:r>
                          <a:rPr lang="en-US" altLang="zh-CN" sz="1600" b="1" kern="100">
                            <a:solidFill>
                              <a:schemeClr val="tx1"/>
                            </a:solidFill>
                            <a:latin typeface="Cambria Math" panose="02040503050406030204" pitchFamily="18" charset="0"/>
                          </a:rPr>
                          <m:t>→</m:t>
                        </m:r>
                      </m:oMath>
                    </a14:m>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kern="100" dirty="0">
                        <a:solidFill>
                          <a:schemeClr val="accent2">
                            <a:lumMod val="75000"/>
                          </a:schemeClr>
                        </a:solidFill>
                        <a:latin typeface="Times New Roman" panose="02020603050405020304" pitchFamily="18" charset="0"/>
                        <a:ea typeface="DengXian" panose="02010600030101010101" pitchFamily="2" charset="-122"/>
                        <a:cs typeface="Times New Roman" panose="02020603050405020304" pitchFamily="18" charset="0"/>
                      </a:rPr>
                      <a:t>Gaussian stored beam</a:t>
                    </a:r>
                    <a:r>
                      <a:rPr lang="en-US" altLang="zh-CN" sz="1600" kern="100" dirty="0">
                        <a:solidFill>
                          <a:schemeClr val="accent1">
                            <a:lumMod val="75000"/>
                          </a:schemeClr>
                        </a:solidFill>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kern="100" dirty="0">
                        <a:latin typeface="Times New Roman" panose="02020603050405020304" pitchFamily="18" charset="0"/>
                        <a:ea typeface="DengXian" panose="02010600030101010101" pitchFamily="2" charset="-122"/>
                        <a:cs typeface="Times New Roman" panose="02020603050405020304" pitchFamily="18" charset="0"/>
                      </a:rPr>
                      <a:t>also included</a:t>
                    </a:r>
                  </a:p>
                </p:txBody>
              </p:sp>
            </mc:Choice>
            <mc:Fallback xmlns="">
              <p:sp>
                <p:nvSpPr>
                  <p:cNvPr id="38" name="文本框 37">
                    <a:extLst>
                      <a:ext uri="{FF2B5EF4-FFF2-40B4-BE49-F238E27FC236}">
                        <a16:creationId xmlns:a16="http://schemas.microsoft.com/office/drawing/2014/main" id="{267C1A94-30A3-EB43-A4CD-20BF1DF1D340}"/>
                      </a:ext>
                    </a:extLst>
                  </p:cNvPr>
                  <p:cNvSpPr txBox="1">
                    <a:spLocks noRot="1" noChangeAspect="1" noMove="1" noResize="1" noEditPoints="1" noAdjustHandles="1" noChangeArrowheads="1" noChangeShapeType="1" noTextEdit="1"/>
                  </p:cNvSpPr>
                  <p:nvPr/>
                </p:nvSpPr>
                <p:spPr>
                  <a:xfrm>
                    <a:off x="559790" y="6396223"/>
                    <a:ext cx="8906586" cy="422680"/>
                  </a:xfrm>
                  <a:prstGeom prst="rect">
                    <a:avLst/>
                  </a:prstGeom>
                  <a:blipFill>
                    <a:blip r:embed="rId4"/>
                    <a:stretch>
                      <a:fillRect l="-285" b="-2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7">
                    <a:extLst>
                      <a:ext uri="{FF2B5EF4-FFF2-40B4-BE49-F238E27FC236}">
                        <a16:creationId xmlns:a16="http://schemas.microsoft.com/office/drawing/2014/main" id="{EBECFA3F-3AB9-9043-8DFB-03E99BE8CB18}"/>
                      </a:ext>
                    </a:extLst>
                  </p:cNvPr>
                  <p:cNvSpPr txBox="1"/>
                  <p:nvPr/>
                </p:nvSpPr>
                <p:spPr>
                  <a:xfrm>
                    <a:off x="463761" y="787963"/>
                    <a:ext cx="11536491" cy="843372"/>
                  </a:xfrm>
                  <a:prstGeom prst="rect">
                    <a:avLst/>
                  </a:prstGeom>
                  <a:noFill/>
                </p:spPr>
                <p:txBody>
                  <a:bodyPr wrap="square">
                    <a:spAutoFit/>
                  </a:bodyPr>
                  <a:lstStyle/>
                  <a:p>
                    <a:pPr marL="285750" indent="-285750">
                      <a:lnSpc>
                        <a:spcPct val="150000"/>
                      </a:lnSpc>
                      <a:buFont typeface="Wingdings" pitchFamily="2" charset="2"/>
                      <a:buChar char="l"/>
                    </a:pPr>
                    <a:r>
                      <a:rPr lang="en-US" altLang="zh-CN" b="1" dirty="0">
                        <a:solidFill>
                          <a:schemeClr val="accent5">
                            <a:lumMod val="50000"/>
                          </a:schemeClr>
                        </a:solidFill>
                        <a:effectLst/>
                        <a:latin typeface="Times New Roman" panose="02020603050405020304" pitchFamily="18" charset="0"/>
                        <a:ea typeface="DengXian" panose="02010600030101010101" pitchFamily="2" charset="-122"/>
                      </a:rPr>
                      <a:t>Lattice: </a:t>
                    </a:r>
                    <a:r>
                      <a:rPr lang="en-US" altLang="zh-CN" sz="1600" b="1" dirty="0">
                        <a:solidFill>
                          <a:schemeClr val="accent5">
                            <a:lumMod val="50000"/>
                          </a:schemeClr>
                        </a:solidFill>
                        <a:effectLst/>
                        <a:latin typeface="Times New Roman" panose="02020603050405020304" pitchFamily="18" charset="0"/>
                        <a:ea typeface="DengXian" panose="02010600030101010101" pitchFamily="2" charset="-122"/>
                      </a:rPr>
                      <a:t>HER_CW60_0.9mm-can_rev.sad</a:t>
                    </a:r>
                    <a:r>
                      <a:rPr lang="en-US" altLang="zh-CN" sz="1600" b="1" dirty="0">
                        <a:solidFill>
                          <a:schemeClr val="accent5">
                            <a:lumMod val="50000"/>
                          </a:schemeClr>
                        </a:solidFill>
                        <a:latin typeface="Times New Roman" panose="02020603050405020304" pitchFamily="18" charset="0"/>
                        <a:ea typeface="DengXian" panose="02010600030101010101" pitchFamily="2" charset="-122"/>
                      </a:rPr>
                      <a:t>: </a:t>
                    </a:r>
                    <a14:m>
                      <m:oMath xmlns:m="http://schemas.openxmlformats.org/officeDocument/2006/math">
                        <m:sSubSup>
                          <m:sSubSupPr>
                            <m:ctrlPr>
                              <a:rPr lang="en-US" altLang="zh-CN" sz="1600" i="1">
                                <a:latin typeface="Cambria Math" panose="02040503050406030204" pitchFamily="18" charset="0"/>
                                <a:ea typeface="DengXian" panose="02010600030101010101" pitchFamily="2" charset="-122"/>
                              </a:rPr>
                            </m:ctrlPr>
                          </m:sSubSupPr>
                          <m:e>
                            <m:r>
                              <a:rPr lang="en-US" altLang="zh-CN" sz="1600" i="1">
                                <a:latin typeface="Cambria Math" panose="02040503050406030204" pitchFamily="18" charset="0"/>
                                <a:ea typeface="DengXian" panose="02010600030101010101" pitchFamily="2" charset="-122"/>
                              </a:rPr>
                              <m:t>𝛽</m:t>
                            </m:r>
                          </m:e>
                          <m:sub>
                            <m:r>
                              <a:rPr lang="en-US" altLang="zh-CN" sz="1600" b="0" i="1" smtClean="0">
                                <a:latin typeface="Cambria Math" panose="02040503050406030204" pitchFamily="18" charset="0"/>
                                <a:ea typeface="DengXian" panose="02010600030101010101" pitchFamily="2" charset="-122"/>
                              </a:rPr>
                              <m:t>𝑥</m:t>
                            </m:r>
                          </m:sub>
                          <m:sup>
                            <m:r>
                              <a:rPr lang="en-US" altLang="zh-CN" sz="1600" i="1">
                                <a:latin typeface="Cambria Math" panose="02040503050406030204" pitchFamily="18" charset="0"/>
                                <a:ea typeface="DengXian" panose="02010600030101010101" pitchFamily="2" charset="-122"/>
                              </a:rPr>
                              <m:t>∗</m:t>
                            </m:r>
                          </m:sup>
                        </m:sSubSup>
                        <m:r>
                          <a:rPr lang="en-US" altLang="zh-CN" sz="1600" i="1">
                            <a:latin typeface="Cambria Math" panose="02040503050406030204" pitchFamily="18" charset="0"/>
                            <a:ea typeface="DengXian" panose="02010600030101010101" pitchFamily="2" charset="-122"/>
                          </a:rPr>
                          <m:t>=</m:t>
                        </m:r>
                        <m:r>
                          <a:rPr lang="en-US" altLang="zh-CN" sz="1600" b="0" i="1" smtClean="0">
                            <a:latin typeface="Cambria Math" panose="02040503050406030204" pitchFamily="18" charset="0"/>
                            <a:ea typeface="DengXian" panose="02010600030101010101" pitchFamily="2" charset="-122"/>
                          </a:rPr>
                          <m:t>60</m:t>
                        </m:r>
                        <m:r>
                          <a:rPr lang="en-US" altLang="zh-CN" sz="1600" i="1">
                            <a:latin typeface="Cambria Math" panose="02040503050406030204" pitchFamily="18" charset="0"/>
                            <a:ea typeface="DengXian" panose="02010600030101010101" pitchFamily="2" charset="-122"/>
                          </a:rPr>
                          <m:t>𝑚𝑚</m:t>
                        </m:r>
                        <m:r>
                          <a:rPr lang="en-US" altLang="zh-CN" sz="1600" b="0" i="1" smtClean="0">
                            <a:latin typeface="Cambria Math" panose="02040503050406030204" pitchFamily="18" charset="0"/>
                            <a:ea typeface="DengXian" panose="02010600030101010101" pitchFamily="2" charset="-122"/>
                          </a:rPr>
                          <m:t>,</m:t>
                        </m:r>
                        <m:r>
                          <a:rPr lang="en-US" altLang="zh-CN" sz="1600" i="1">
                            <a:latin typeface="Cambria Math" panose="02040503050406030204" pitchFamily="18" charset="0"/>
                            <a:ea typeface="DengXian" panose="02010600030101010101" pitchFamily="2" charset="-122"/>
                          </a:rPr>
                          <m:t> </m:t>
                        </m:r>
                        <m:sSubSup>
                          <m:sSubSupPr>
                            <m:ctrlPr>
                              <a:rPr lang="en-US" altLang="zh-CN" sz="1600" i="1">
                                <a:latin typeface="Cambria Math" panose="02040503050406030204" pitchFamily="18" charset="0"/>
                                <a:ea typeface="DengXian" panose="02010600030101010101" pitchFamily="2" charset="-122"/>
                              </a:rPr>
                            </m:ctrlPr>
                          </m:sSubSupPr>
                          <m:e>
                            <m:r>
                              <a:rPr lang="en-US" altLang="zh-CN" sz="1600" i="1">
                                <a:latin typeface="Cambria Math" panose="02040503050406030204" pitchFamily="18" charset="0"/>
                                <a:ea typeface="DengXian" panose="02010600030101010101" pitchFamily="2" charset="-122"/>
                              </a:rPr>
                              <m:t>𝛽</m:t>
                            </m:r>
                          </m:e>
                          <m:sub>
                            <m:r>
                              <a:rPr lang="en-US" altLang="zh-CN" sz="1600" i="1">
                                <a:latin typeface="Cambria Math" panose="02040503050406030204" pitchFamily="18" charset="0"/>
                                <a:ea typeface="DengXian" panose="02010600030101010101" pitchFamily="2" charset="-122"/>
                              </a:rPr>
                              <m:t>𝑦</m:t>
                            </m:r>
                          </m:sub>
                          <m:sup>
                            <m:r>
                              <a:rPr lang="en-US" altLang="zh-CN" sz="1600" i="1">
                                <a:latin typeface="Cambria Math" panose="02040503050406030204" pitchFamily="18" charset="0"/>
                                <a:ea typeface="DengXian" panose="02010600030101010101" pitchFamily="2" charset="-122"/>
                              </a:rPr>
                              <m:t>∗</m:t>
                            </m:r>
                          </m:sup>
                        </m:sSubSup>
                        <m:r>
                          <a:rPr lang="en-US" altLang="zh-CN" sz="1600" i="1">
                            <a:latin typeface="Cambria Math" panose="02040503050406030204" pitchFamily="18" charset="0"/>
                            <a:ea typeface="DengXian" panose="02010600030101010101" pitchFamily="2" charset="-122"/>
                          </a:rPr>
                          <m:t>=0.9</m:t>
                        </m:r>
                        <m:r>
                          <a:rPr lang="en-US" altLang="zh-CN" sz="1600" i="1">
                            <a:latin typeface="Cambria Math" panose="02040503050406030204" pitchFamily="18" charset="0"/>
                            <a:ea typeface="DengXian" panose="02010600030101010101" pitchFamily="2" charset="-122"/>
                          </a:rPr>
                          <m:t>𝑚𝑚</m:t>
                        </m:r>
                        <m:r>
                          <a:rPr lang="en-US" altLang="zh-CN" sz="1600" i="1">
                            <a:latin typeface="Cambria Math" panose="02040503050406030204" pitchFamily="18" charset="0"/>
                            <a:ea typeface="DengXian" panose="02010600030101010101" pitchFamily="2" charset="-122"/>
                          </a:rPr>
                          <m:t>, </m:t>
                        </m:r>
                        <m:r>
                          <m:rPr>
                            <m:nor/>
                          </m:rPr>
                          <a:rPr lang="en-US" altLang="zh-CN" sz="1600" dirty="0">
                            <a:latin typeface="Cambria Math" panose="02040503050406030204" pitchFamily="18" charset="0"/>
                            <a:ea typeface="DengXian" panose="02010600030101010101" pitchFamily="2" charset="-122"/>
                          </a:rPr>
                          <m:t>crab</m:t>
                        </m:r>
                        <m:r>
                          <m:rPr>
                            <m:nor/>
                          </m:rPr>
                          <a:rPr lang="en-US" altLang="zh-CN" sz="1600" dirty="0">
                            <a:latin typeface="Cambria Math" panose="02040503050406030204" pitchFamily="18" charset="0"/>
                            <a:ea typeface="DengXian" panose="02010600030101010101" pitchFamily="2" charset="-122"/>
                          </a:rPr>
                          <m:t> </m:t>
                        </m:r>
                        <m:r>
                          <m:rPr>
                            <m:nor/>
                          </m:rPr>
                          <a:rPr lang="en-US" altLang="zh-CN" sz="1600" dirty="0">
                            <a:latin typeface="Cambria Math" panose="02040503050406030204" pitchFamily="18" charset="0"/>
                            <a:ea typeface="DengXian" panose="02010600030101010101" pitchFamily="2" charset="-122"/>
                          </a:rPr>
                          <m:t>waist</m:t>
                        </m:r>
                        <m:r>
                          <m:rPr>
                            <m:nor/>
                          </m:rPr>
                          <a:rPr lang="en-US" altLang="zh-CN" sz="1600" dirty="0">
                            <a:latin typeface="Cambria Math" panose="02040503050406030204" pitchFamily="18" charset="0"/>
                            <a:ea typeface="DengXian" panose="02010600030101010101" pitchFamily="2" charset="-122"/>
                          </a:rPr>
                          <m:t>=60%</m:t>
                        </m:r>
                      </m:oMath>
                    </a14:m>
                    <a:r>
                      <a:rPr lang="en-US" altLang="zh-CN" sz="1600" dirty="0">
                        <a:latin typeface="Cambria Math" panose="02040503050406030204" pitchFamily="18" charset="0"/>
                        <a:ea typeface="DengXian" panose="02010600030101010101" pitchFamily="2" charset="-122"/>
                      </a:rPr>
                      <a:t> (</a:t>
                    </a:r>
                    <a:r>
                      <a:rPr lang="en-US" altLang="zh-CN" sz="1600" dirty="0">
                        <a:solidFill>
                          <a:srgbClr val="FF0000"/>
                        </a:solidFill>
                        <a:latin typeface="Cambria Math" panose="02040503050406030204" pitchFamily="18" charset="0"/>
                        <a:ea typeface="DengXian" panose="02010600030101010101" pitchFamily="2" charset="-122"/>
                      </a:rPr>
                      <a:t>from Ohnishi-san</a:t>
                    </a:r>
                    <a:r>
                      <a:rPr lang="en-US" altLang="zh-CN" sz="1600" dirty="0">
                        <a:latin typeface="Cambria Math" panose="02040503050406030204" pitchFamily="18" charset="0"/>
                        <a:ea typeface="DengXian" panose="02010600030101010101" pitchFamily="2" charset="-122"/>
                      </a:rPr>
                      <a:t>)</a:t>
                    </a:r>
                  </a:p>
                  <a:p>
                    <a:pPr marL="285750" indent="-285750">
                      <a:lnSpc>
                        <a:spcPct val="150000"/>
                      </a:lnSpc>
                      <a:buFont typeface="Wingdings" pitchFamily="2" charset="2"/>
                      <a:buChar char="l"/>
                    </a:pPr>
                    <a:r>
                      <a:rPr lang="en-US" altLang="zh-CN" sz="1600" b="1" kern="100" dirty="0">
                        <a:solidFill>
                          <a:schemeClr val="accent5">
                            <a:lumMod val="50000"/>
                          </a:schemeClr>
                        </a:solidFill>
                        <a:latin typeface="Times New Roman" panose="02020603050405020304" pitchFamily="18" charset="0"/>
                        <a:ea typeface="DengXian" panose="02010600030101010101" pitchFamily="2" charset="-122"/>
                        <a:cs typeface="Times New Roman" panose="02020603050405020304" pitchFamily="18" charset="0"/>
                      </a:rPr>
                      <a:t>I</a:t>
                    </a:r>
                    <a:r>
                      <a:rPr lang="en-US" altLang="zh-CN" sz="1600" b="1" kern="100" dirty="0">
                        <a:solidFill>
                          <a:schemeClr val="accent5">
                            <a:lumMod val="50000"/>
                          </a:schemeClr>
                        </a:solidFill>
                        <a:effectLst/>
                        <a:latin typeface="Times New Roman" panose="02020603050405020304" pitchFamily="18" charset="0"/>
                        <a:ea typeface="DengXian" panose="02010600030101010101" pitchFamily="2" charset="-122"/>
                        <a:cs typeface="Times New Roman" panose="02020603050405020304" pitchFamily="18" charset="0"/>
                      </a:rPr>
                      <a:t>njection distribution </a:t>
                    </a:r>
                    <a:r>
                      <a:rPr lang="en-US" altLang="zh-CN" sz="16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a:t>
                    </a:r>
                    <a:r>
                      <a:rPr lang="en-US" altLang="zh-CN" sz="1600" kern="100" dirty="0">
                        <a:solidFill>
                          <a:srgbClr val="FF0000"/>
                        </a:solidFill>
                        <a:effectLst/>
                        <a:latin typeface="Times New Roman" panose="02020603050405020304" pitchFamily="18" charset="0"/>
                        <a:ea typeface="DengXian" panose="02010600030101010101" pitchFamily="2" charset="-122"/>
                        <a:cs typeface="Times New Roman" panose="02020603050405020304" pitchFamily="18" charset="0"/>
                      </a:rPr>
                      <a:t>from </a:t>
                    </a:r>
                    <a:r>
                      <a:rPr lang="en-US" altLang="zh-CN" sz="1600" dirty="0">
                        <a:solidFill>
                          <a:srgbClr val="FF0000"/>
                        </a:solidFill>
                        <a:effectLst/>
                        <a:latin typeface="Times New Roman" panose="02020603050405020304" pitchFamily="18" charset="0"/>
                        <a:cs typeface="Times New Roman" panose="02020603050405020304" pitchFamily="18" charset="0"/>
                      </a:rPr>
                      <a:t>Yoshimoto-san</a:t>
                    </a:r>
                    <a:r>
                      <a:rPr lang="en-US" altLang="zh-CN" sz="1600" dirty="0">
                        <a:effectLst/>
                        <a:latin typeface="Times New Roman" panose="02020603050405020304" pitchFamily="18" charset="0"/>
                        <a:cs typeface="Times New Roman" panose="02020603050405020304" pitchFamily="18" charset="0"/>
                      </a:rPr>
                      <a:t>) + emittance adjustments (</a:t>
                    </a:r>
                    <a14:m>
                      <m:oMath xmlns:m="http://schemas.openxmlformats.org/officeDocument/2006/math">
                        <m:f>
                          <m:fPr>
                            <m:type m:val="lin"/>
                            <m:ctrlPr>
                              <a:rPr kumimoji="1" lang="en-US" altLang="zh-CN" sz="1400" b="0" i="1" smtClean="0">
                                <a:latin typeface="Cambria Math" panose="02040503050406030204" pitchFamily="18" charset="0"/>
                                <a:ea typeface="Cambria Math" panose="02040503050406030204" pitchFamily="18" charset="0"/>
                              </a:rPr>
                            </m:ctrlPr>
                          </m:fPr>
                          <m:num>
                            <m:r>
                              <a:rPr kumimoji="1" lang="zh-CN" altLang="en-US" sz="1400" i="1">
                                <a:latin typeface="Cambria Math" panose="02040503050406030204" pitchFamily="18" charset="0"/>
                              </a:rPr>
                              <m:t>𝛾</m:t>
                            </m:r>
                            <m:sSub>
                              <m:sSubPr>
                                <m:ctrlPr>
                                  <a:rPr kumimoji="1" lang="en-US" altLang="zh-CN" sz="1400" i="1">
                                    <a:latin typeface="Cambria Math" panose="02040503050406030204" pitchFamily="18" charset="0"/>
                                  </a:rPr>
                                </m:ctrlPr>
                              </m:sSubPr>
                              <m:e>
                                <m:r>
                                  <a:rPr kumimoji="1" lang="en-US" altLang="zh-CN" sz="1400" i="1">
                                    <a:latin typeface="Cambria Math" panose="02040503050406030204" pitchFamily="18" charset="0"/>
                                    <a:ea typeface="Cambria Math" panose="02040503050406030204" pitchFamily="18" charset="0"/>
                                  </a:rPr>
                                  <m:t>𝜀</m:t>
                                </m:r>
                              </m:e>
                              <m:sub>
                                <m:r>
                                  <a:rPr kumimoji="1" lang="en-US" altLang="zh-CN" sz="1400" i="1">
                                    <a:latin typeface="Cambria Math" panose="02040503050406030204" pitchFamily="18" charset="0"/>
                                  </a:rPr>
                                  <m:t>𝑥</m:t>
                                </m:r>
                              </m:sub>
                            </m:sSub>
                          </m:num>
                          <m:den>
                            <m:r>
                              <a:rPr kumimoji="1" lang="en-US" altLang="zh-CN" sz="1400" i="1">
                                <a:latin typeface="Cambria Math" panose="02040503050406030204" pitchFamily="18" charset="0"/>
                                <a:ea typeface="Cambria Math" panose="02040503050406030204" pitchFamily="18" charset="0"/>
                              </a:rPr>
                              <m:t>𝛾</m:t>
                            </m:r>
                            <m:sSub>
                              <m:sSubPr>
                                <m:ctrlPr>
                                  <a:rPr kumimoji="1" lang="en-US" altLang="zh-CN" sz="1400" i="1">
                                    <a:latin typeface="Cambria Math" panose="02040503050406030204" pitchFamily="18" charset="0"/>
                                    <a:ea typeface="Cambria Math" panose="02040503050406030204" pitchFamily="18" charset="0"/>
                                  </a:rPr>
                                </m:ctrlPr>
                              </m:sSubPr>
                              <m:e>
                                <m:r>
                                  <a:rPr kumimoji="1" lang="en-US" altLang="zh-CN" sz="1400" i="1">
                                    <a:latin typeface="Cambria Math" panose="02040503050406030204" pitchFamily="18" charset="0"/>
                                    <a:ea typeface="Cambria Math" panose="02040503050406030204" pitchFamily="18" charset="0"/>
                                  </a:rPr>
                                  <m:t>𝜀</m:t>
                                </m:r>
                              </m:e>
                              <m:sub>
                                <m:r>
                                  <a:rPr kumimoji="1" lang="en-US" altLang="zh-CN" sz="1400" i="1">
                                    <a:latin typeface="Cambria Math" panose="02040503050406030204" pitchFamily="18" charset="0"/>
                                    <a:ea typeface="Cambria Math" panose="02040503050406030204" pitchFamily="18" charset="0"/>
                                  </a:rPr>
                                  <m:t>𝑦</m:t>
                                </m:r>
                              </m:sub>
                            </m:sSub>
                            <m:r>
                              <a:rPr kumimoji="1" lang="en-US" altLang="zh-CN" sz="1400" b="0" i="1" smtClean="0">
                                <a:latin typeface="Cambria Math" panose="02040503050406030204" pitchFamily="18" charset="0"/>
                                <a:ea typeface="Cambria Math" panose="02040503050406030204" pitchFamily="18" charset="0"/>
                              </a:rPr>
                              <m:t>=</m:t>
                            </m:r>
                            <m:f>
                              <m:fPr>
                                <m:type m:val="lin"/>
                                <m:ctrlPr>
                                  <a:rPr kumimoji="1" lang="en-US" altLang="zh-CN" sz="1400" b="0" i="1" smtClean="0">
                                    <a:latin typeface="Cambria Math" panose="02040503050406030204" pitchFamily="18" charset="0"/>
                                    <a:ea typeface="Cambria Math" panose="02040503050406030204" pitchFamily="18" charset="0"/>
                                  </a:rPr>
                                </m:ctrlPr>
                              </m:fPr>
                              <m:num>
                                <m:r>
                                  <a:rPr kumimoji="1" lang="en-US" altLang="zh-CN" sz="1400" b="0" i="1" smtClean="0">
                                    <a:latin typeface="Cambria Math" panose="02040503050406030204" pitchFamily="18" charset="0"/>
                                    <a:ea typeface="Cambria Math" panose="02040503050406030204" pitchFamily="18" charset="0"/>
                                  </a:rPr>
                                  <m:t>200</m:t>
                                </m:r>
                                <m:r>
                                  <a:rPr kumimoji="1" lang="en-US" altLang="zh-CN" sz="1400" b="0" i="1" smtClean="0">
                                    <a:latin typeface="Cambria Math" panose="02040503050406030204" pitchFamily="18" charset="0"/>
                                    <a:ea typeface="Cambria Math" panose="02040503050406030204" pitchFamily="18" charset="0"/>
                                  </a:rPr>
                                  <m:t>𝜇</m:t>
                                </m:r>
                                <m:r>
                                  <a:rPr kumimoji="1" lang="en-US" altLang="zh-CN" sz="1400" b="0" i="1" smtClean="0">
                                    <a:latin typeface="Cambria Math" panose="02040503050406030204" pitchFamily="18" charset="0"/>
                                    <a:ea typeface="Cambria Math" panose="02040503050406030204" pitchFamily="18" charset="0"/>
                                  </a:rPr>
                                  <m:t>𝑚</m:t>
                                </m:r>
                              </m:num>
                              <m:den>
                                <m:r>
                                  <a:rPr kumimoji="1" lang="en-US" altLang="zh-CN" sz="1400" b="0" i="1" smtClean="0">
                                    <a:latin typeface="Cambria Math" panose="02040503050406030204" pitchFamily="18" charset="0"/>
                                    <a:ea typeface="Cambria Math" panose="02040503050406030204" pitchFamily="18" charset="0"/>
                                  </a:rPr>
                                  <m:t>150</m:t>
                                </m:r>
                                <m:r>
                                  <a:rPr kumimoji="1" lang="en-US" altLang="zh-CN" sz="1400" b="0" i="1" smtClean="0">
                                    <a:latin typeface="Cambria Math" panose="02040503050406030204" pitchFamily="18" charset="0"/>
                                    <a:ea typeface="Cambria Math" panose="02040503050406030204" pitchFamily="18" charset="0"/>
                                  </a:rPr>
                                  <m:t>𝜇</m:t>
                                </m:r>
                                <m:r>
                                  <a:rPr kumimoji="1" lang="en-US" altLang="zh-CN" sz="1400" b="0" i="1" smtClean="0">
                                    <a:latin typeface="Cambria Math" panose="02040503050406030204" pitchFamily="18" charset="0"/>
                                    <a:ea typeface="Cambria Math" panose="02040503050406030204" pitchFamily="18" charset="0"/>
                                  </a:rPr>
                                  <m:t>𝑚</m:t>
                                </m:r>
                              </m:den>
                            </m:f>
                          </m:den>
                        </m:f>
                      </m:oMath>
                    </a14:m>
                    <a:r>
                      <a:rPr lang="en-US" altLang="zh-CN" sz="1600" dirty="0">
                        <a:effectLst/>
                        <a:latin typeface="Times New Roman" panose="02020603050405020304" pitchFamily="18" charset="0"/>
                        <a:cs typeface="Times New Roman" panose="02020603050405020304" pitchFamily="18" charset="0"/>
                      </a:rPr>
                      <a:t>) + injection error (</a:t>
                    </a:r>
                    <a14:m>
                      <m:oMath xmlns:m="http://schemas.openxmlformats.org/officeDocument/2006/math">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2</m:t>
                            </m:r>
                            <m:r>
                              <a:rPr lang="en-US" altLang="zh-CN" sz="1600" i="1">
                                <a:latin typeface="Cambria Math" panose="02040503050406030204" pitchFamily="18" charset="0"/>
                              </a:rPr>
                              <m:t>𝐽</m:t>
                            </m:r>
                          </m:e>
                          <m:sub>
                            <m:r>
                              <a:rPr lang="en-US" altLang="zh-CN" sz="1600" i="1">
                                <a:latin typeface="Cambria Math" panose="02040503050406030204" pitchFamily="18" charset="0"/>
                              </a:rPr>
                              <m:t>𝑥</m:t>
                            </m:r>
                          </m:sub>
                        </m:sSub>
                        <m:r>
                          <a:rPr lang="en-US" altLang="zh-CN" sz="1600" i="1">
                            <a:latin typeface="Cambria Math" panose="02040503050406030204" pitchFamily="18" charset="0"/>
                          </a:rPr>
                          <m:t>=</m:t>
                        </m:r>
                        <m:r>
                          <a:rPr lang="en-US" altLang="zh-CN" sz="1600" b="0" i="1" smtClean="0">
                            <a:latin typeface="Cambria Math" panose="02040503050406030204" pitchFamily="18" charset="0"/>
                          </a:rPr>
                          <m:t>0.</m:t>
                        </m:r>
                        <m:r>
                          <a:rPr lang="en-US" altLang="zh-CN" sz="1600" i="1">
                            <a:latin typeface="Cambria Math" panose="02040503050406030204" pitchFamily="18" charset="0"/>
                          </a:rPr>
                          <m:t>5</m:t>
                        </m:r>
                        <m:r>
                          <a:rPr lang="en-US" altLang="zh-CN" sz="1600" b="0" i="1" smtClean="0">
                            <a:latin typeface="Cambria Math" panose="02040503050406030204" pitchFamily="18" charset="0"/>
                          </a:rPr>
                          <m:t>8</m:t>
                        </m:r>
                        <m:r>
                          <a:rPr lang="en-US" altLang="zh-CN" sz="1600" b="0" i="1" smtClean="0">
                            <a:latin typeface="Cambria Math" panose="02040503050406030204" pitchFamily="18" charset="0"/>
                            <a:ea typeface="Cambria Math" panose="02040503050406030204" pitchFamily="18" charset="0"/>
                          </a:rPr>
                          <m:t>𝜇</m:t>
                        </m:r>
                        <m:r>
                          <a:rPr lang="en-US" altLang="zh-CN" sz="1600" b="0" i="1" smtClean="0">
                            <a:latin typeface="Cambria Math" panose="02040503050406030204" pitchFamily="18" charset="0"/>
                            <a:ea typeface="Cambria Math" panose="02040503050406030204" pitchFamily="18" charset="0"/>
                          </a:rPr>
                          <m:t>𝑚</m:t>
                        </m:r>
                      </m:oMath>
                    </a14:m>
                    <a:r>
                      <a:rPr lang="en-US" altLang="zh-CN" sz="1600" dirty="0">
                        <a:effectLst/>
                        <a:latin typeface="Times New Roman" panose="02020603050405020304" pitchFamily="18" charset="0"/>
                        <a:cs typeface="Times New Roman" panose="02020603050405020304" pitchFamily="18" charset="0"/>
                      </a:rPr>
                      <a:t>)</a:t>
                    </a:r>
                    <a:endParaRPr lang="en-US" altLang="zh-CN" sz="1400" dirty="0">
                      <a:effectLst/>
                      <a:latin typeface="Times New Roman" panose="02020603050405020304" pitchFamily="18" charset="0"/>
                      <a:cs typeface="Times New Roman" panose="02020603050405020304" pitchFamily="18" charset="0"/>
                    </a:endParaRPr>
                  </a:p>
                </p:txBody>
              </p:sp>
            </mc:Choice>
            <mc:Fallback xmlns="">
              <p:sp>
                <p:nvSpPr>
                  <p:cNvPr id="24" name="文本框 7">
                    <a:extLst>
                      <a:ext uri="{FF2B5EF4-FFF2-40B4-BE49-F238E27FC236}">
                        <a16:creationId xmlns:a16="http://schemas.microsoft.com/office/drawing/2014/main" id="{EBECFA3F-3AB9-9043-8DFB-03E99BE8CB18}"/>
                      </a:ext>
                    </a:extLst>
                  </p:cNvPr>
                  <p:cNvSpPr txBox="1">
                    <a:spLocks noRot="1" noChangeAspect="1" noMove="1" noResize="1" noEditPoints="1" noAdjustHandles="1" noChangeArrowheads="1" noChangeShapeType="1" noTextEdit="1"/>
                  </p:cNvSpPr>
                  <p:nvPr/>
                </p:nvSpPr>
                <p:spPr>
                  <a:xfrm>
                    <a:off x="463761" y="787963"/>
                    <a:ext cx="11536491" cy="843372"/>
                  </a:xfrm>
                  <a:prstGeom prst="rect">
                    <a:avLst/>
                  </a:prstGeom>
                  <a:blipFill>
                    <a:blip r:embed="rId5"/>
                    <a:stretch>
                      <a:fillRect l="-220" b="-59701"/>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31" name="文本框 11">
                  <a:extLst>
                    <a:ext uri="{FF2B5EF4-FFF2-40B4-BE49-F238E27FC236}">
                      <a16:creationId xmlns:a16="http://schemas.microsoft.com/office/drawing/2014/main" id="{F282AD45-F77D-BA44-8BF7-8616045E9A51}"/>
                    </a:ext>
                  </a:extLst>
                </p:cNvPr>
                <p:cNvSpPr txBox="1"/>
                <p:nvPr/>
              </p:nvSpPr>
              <p:spPr>
                <a:xfrm>
                  <a:off x="1161526" y="4956599"/>
                  <a:ext cx="9510720" cy="236668"/>
                </a:xfrm>
                <a:prstGeom prst="rect">
                  <a:avLst/>
                </a:prstGeom>
                <a:noFill/>
              </p:spPr>
              <p:txBody>
                <a:bodyPr wrap="square" lIns="0" tIns="0" rIns="0" bIns="0" rtlCol="0">
                  <a:spAutoFit/>
                </a:bodyPr>
                <a:lstStyle/>
                <a:p>
                  <a14:m>
                    <m:oMath xmlns:m="http://schemas.openxmlformats.org/officeDocument/2006/math">
                      <m:sSub>
                        <m:sSubPr>
                          <m:ctrlPr>
                            <a:rPr kumimoji="1" lang="en-US" altLang="zh-CN" sz="1400" i="1" smtClean="0">
                              <a:latin typeface="Cambria Math" panose="02040503050406030204" pitchFamily="18" charset="0"/>
                            </a:rPr>
                          </m:ctrlPr>
                        </m:sSubPr>
                        <m:e>
                          <m:r>
                            <a:rPr kumimoji="1" lang="en-US" altLang="zh-CN" sz="1400" b="0" i="1" smtClean="0">
                              <a:latin typeface="Cambria Math" panose="02040503050406030204" pitchFamily="18" charset="0"/>
                            </a:rPr>
                            <m:t>𝑁</m:t>
                          </m:r>
                        </m:e>
                        <m:sub>
                          <m:r>
                            <a:rPr kumimoji="1" lang="en-US" altLang="zh-CN" sz="1400" b="0" i="1" smtClean="0">
                              <a:latin typeface="Cambria Math" panose="02040503050406030204" pitchFamily="18" charset="0"/>
                            </a:rPr>
                            <m:t>𝑝</m:t>
                          </m:r>
                        </m:sub>
                      </m:sSub>
                      <m:r>
                        <a:rPr kumimoji="1" lang="en-US" altLang="zh-CN" sz="1400" b="0" i="1" smtClean="0">
                          <a:latin typeface="Cambria Math" panose="02040503050406030204" pitchFamily="18" charset="0"/>
                        </a:rPr>
                        <m:t>=3.31</m:t>
                      </m:r>
                      <m:r>
                        <a:rPr kumimoji="1" lang="en-US" altLang="zh-CN" sz="1400" b="0" i="1" smtClean="0">
                          <a:latin typeface="Cambria Math" panose="02040503050406030204" pitchFamily="18" charset="0"/>
                          <a:ea typeface="Cambria Math" panose="02040503050406030204" pitchFamily="18" charset="0"/>
                        </a:rPr>
                        <m:t>×</m:t>
                      </m:r>
                      <m:sSup>
                        <m:sSupPr>
                          <m:ctrlPr>
                            <a:rPr kumimoji="1" lang="en-US" altLang="zh-CN" sz="1400" b="0" i="1" smtClean="0">
                              <a:latin typeface="Cambria Math" panose="02040503050406030204" pitchFamily="18" charset="0"/>
                              <a:ea typeface="Cambria Math" panose="02040503050406030204" pitchFamily="18" charset="0"/>
                            </a:rPr>
                          </m:ctrlPr>
                        </m:sSupPr>
                        <m:e>
                          <m:r>
                            <a:rPr kumimoji="1" lang="en-US" altLang="zh-CN" sz="1400" b="0" i="1" smtClean="0">
                              <a:latin typeface="Cambria Math" panose="02040503050406030204" pitchFamily="18" charset="0"/>
                              <a:ea typeface="Cambria Math" panose="02040503050406030204" pitchFamily="18" charset="0"/>
                            </a:rPr>
                            <m:t>10</m:t>
                          </m:r>
                        </m:e>
                        <m:sup>
                          <m:r>
                            <a:rPr kumimoji="1" lang="en-US" altLang="zh-CN" sz="1400" b="0" i="1" smtClean="0">
                              <a:latin typeface="Cambria Math" panose="02040503050406030204" pitchFamily="18" charset="0"/>
                              <a:ea typeface="Cambria Math" panose="02040503050406030204" pitchFamily="18" charset="0"/>
                            </a:rPr>
                            <m:t>10</m:t>
                          </m:r>
                        </m:sup>
                      </m:sSup>
                      <m:r>
                        <a:rPr kumimoji="1" lang="en-US" altLang="zh-CN" sz="1400" b="0" i="1" smtClean="0">
                          <a:latin typeface="Cambria Math" panose="02040503050406030204" pitchFamily="18" charset="0"/>
                          <a:ea typeface="Cambria Math" panose="02040503050406030204" pitchFamily="18" charset="0"/>
                        </a:rPr>
                        <m:t>→</m:t>
                      </m:r>
                      <m:sSub>
                        <m:sSubPr>
                          <m:ctrlPr>
                            <a:rPr kumimoji="1" lang="en-US" altLang="zh-CN" sz="1400" b="0" i="1" smtClean="0">
                              <a:latin typeface="Cambria Math" panose="02040503050406030204" pitchFamily="18" charset="0"/>
                              <a:ea typeface="Cambria Math" panose="02040503050406030204" pitchFamily="18" charset="0"/>
                            </a:rPr>
                          </m:ctrlPr>
                        </m:sSubPr>
                        <m:e>
                          <m:r>
                            <a:rPr kumimoji="1" lang="en-US" altLang="zh-CN" sz="1400" b="0" i="1" smtClean="0">
                              <a:latin typeface="Cambria Math" panose="02040503050406030204" pitchFamily="18" charset="0"/>
                              <a:ea typeface="Cambria Math" panose="02040503050406030204" pitchFamily="18" charset="0"/>
                            </a:rPr>
                            <m:t>𝐼</m:t>
                          </m:r>
                        </m:e>
                        <m:sub>
                          <m:r>
                            <a:rPr kumimoji="1" lang="en-US" altLang="zh-CN" sz="1400" b="0" i="1" smtClean="0">
                              <a:latin typeface="Cambria Math" panose="02040503050406030204" pitchFamily="18" charset="0"/>
                              <a:ea typeface="Cambria Math" panose="02040503050406030204" pitchFamily="18" charset="0"/>
                            </a:rPr>
                            <m:t>𝑏</m:t>
                          </m:r>
                        </m:sub>
                      </m:sSub>
                      <m:r>
                        <a:rPr kumimoji="1" lang="en-US" altLang="zh-CN" sz="1400" b="0" i="1" smtClean="0">
                          <a:latin typeface="Cambria Math" panose="02040503050406030204" pitchFamily="18" charset="0"/>
                          <a:ea typeface="Cambria Math" panose="02040503050406030204" pitchFamily="18" charset="0"/>
                        </a:rPr>
                        <m:t>=0.5</m:t>
                      </m:r>
                      <m:r>
                        <a:rPr kumimoji="1" lang="en-US" altLang="zh-CN" sz="1400" b="0" i="1" smtClean="0">
                          <a:latin typeface="Cambria Math" panose="02040503050406030204" pitchFamily="18" charset="0"/>
                          <a:ea typeface="Cambria Math" panose="02040503050406030204" pitchFamily="18" charset="0"/>
                        </a:rPr>
                        <m:t>𝑚𝐴</m:t>
                      </m:r>
                      <m:r>
                        <a:rPr kumimoji="1" lang="en-US" altLang="zh-CN" sz="1400" b="0" i="1" smtClean="0">
                          <a:latin typeface="Cambria Math" panose="02040503050406030204" pitchFamily="18" charset="0"/>
                          <a:ea typeface="Cambria Math" panose="02040503050406030204" pitchFamily="18" charset="0"/>
                        </a:rPr>
                        <m:t>→</m:t>
                      </m:r>
                      <m:sSub>
                        <m:sSubPr>
                          <m:ctrlPr>
                            <a:rPr kumimoji="1" lang="en-US" altLang="zh-CN" sz="1400" b="0" i="1" smtClean="0">
                              <a:latin typeface="Cambria Math" panose="02040503050406030204" pitchFamily="18" charset="0"/>
                              <a:ea typeface="Cambria Math" panose="02040503050406030204" pitchFamily="18" charset="0"/>
                            </a:rPr>
                          </m:ctrlPr>
                        </m:sSubPr>
                        <m:e>
                          <m:r>
                            <a:rPr kumimoji="1" lang="en-US" altLang="zh-CN" sz="1400" b="0" i="1" smtClean="0">
                              <a:latin typeface="Cambria Math" panose="02040503050406030204" pitchFamily="18" charset="0"/>
                              <a:ea typeface="Cambria Math" panose="02040503050406030204" pitchFamily="18" charset="0"/>
                            </a:rPr>
                            <m:t>𝜉</m:t>
                          </m:r>
                        </m:e>
                        <m:sub>
                          <m:r>
                            <a:rPr kumimoji="1" lang="en-US" altLang="zh-CN" sz="1400" b="0" i="1" smtClean="0">
                              <a:latin typeface="Cambria Math" panose="02040503050406030204" pitchFamily="18" charset="0"/>
                              <a:ea typeface="Cambria Math" panose="02040503050406030204" pitchFamily="18" charset="0"/>
                            </a:rPr>
                            <m:t>𝑦</m:t>
                          </m:r>
                        </m:sub>
                      </m:sSub>
                      <m:r>
                        <a:rPr kumimoji="1" lang="en-US" altLang="zh-CN" sz="1400" b="0" i="1" smtClean="0">
                          <a:latin typeface="Cambria Math" panose="02040503050406030204" pitchFamily="18" charset="0"/>
                          <a:ea typeface="Cambria Math" panose="02040503050406030204" pitchFamily="18" charset="0"/>
                        </a:rPr>
                        <m:t>=0.017, </m:t>
                      </m:r>
                      <m:sSub>
                        <m:sSubPr>
                          <m:ctrlPr>
                            <a:rPr kumimoji="1" lang="en-US" altLang="zh-CN" sz="1400" b="0" i="1" smtClean="0">
                              <a:latin typeface="Cambria Math" panose="02040503050406030204" pitchFamily="18" charset="0"/>
                              <a:ea typeface="Cambria Math" panose="02040503050406030204" pitchFamily="18" charset="0"/>
                            </a:rPr>
                          </m:ctrlPr>
                        </m:sSubPr>
                        <m:e>
                          <m:r>
                            <a:rPr kumimoji="1" lang="en-US" altLang="zh-CN" sz="1400" b="0" i="1" smtClean="0">
                              <a:latin typeface="Cambria Math" panose="02040503050406030204" pitchFamily="18" charset="0"/>
                              <a:ea typeface="Cambria Math" panose="02040503050406030204" pitchFamily="18" charset="0"/>
                            </a:rPr>
                            <m:t>𝜉</m:t>
                          </m:r>
                        </m:e>
                        <m:sub>
                          <m:r>
                            <a:rPr kumimoji="1" lang="en-US" altLang="zh-CN" sz="1400" b="0" i="1" smtClean="0">
                              <a:latin typeface="Cambria Math" panose="02040503050406030204" pitchFamily="18" charset="0"/>
                              <a:ea typeface="Cambria Math" panose="02040503050406030204" pitchFamily="18" charset="0"/>
                            </a:rPr>
                            <m:t>𝑥</m:t>
                          </m:r>
                        </m:sub>
                      </m:sSub>
                      <m:r>
                        <a:rPr kumimoji="1" lang="en-US" altLang="zh-CN" sz="1400" b="0" i="1" smtClean="0">
                          <a:latin typeface="Cambria Math" panose="02040503050406030204" pitchFamily="18" charset="0"/>
                          <a:ea typeface="Cambria Math" panose="02040503050406030204" pitchFamily="18" charset="0"/>
                        </a:rPr>
                        <m:t>=0.010</m:t>
                      </m:r>
                    </m:oMath>
                  </a14:m>
                  <a:r>
                    <a:rPr kumimoji="1" lang="en-US" altLang="zh-CN" sz="1400" dirty="0"/>
                    <a:t> (</a:t>
                  </a:r>
                  <a:r>
                    <a:rPr lang="en-US" altLang="zh-CN" sz="1400" dirty="0">
                      <a:solidFill>
                        <a:srgbClr val="FF0000"/>
                      </a:solidFill>
                    </a:rPr>
                    <a:t>b</a:t>
                  </a:r>
                  <a:r>
                    <a:rPr lang="en-CN" sz="1400" dirty="0">
                      <a:solidFill>
                        <a:srgbClr val="FF0000"/>
                      </a:solidFill>
                    </a:rPr>
                    <a:t>ased on 2024-6-27 operation emittance and bunch current</a:t>
                  </a:r>
                  <a:r>
                    <a:rPr lang="en-CN" sz="1400" dirty="0">
                      <a:solidFill>
                        <a:schemeClr val="tx1">
                          <a:lumMod val="85000"/>
                          <a:lumOff val="15000"/>
                        </a:schemeClr>
                      </a:solidFill>
                    </a:rPr>
                    <a:t>)</a:t>
                  </a:r>
                </a:p>
              </p:txBody>
            </p:sp>
          </mc:Choice>
          <mc:Fallback xmlns="">
            <p:sp>
              <p:nvSpPr>
                <p:cNvPr id="31" name="文本框 11">
                  <a:extLst>
                    <a:ext uri="{FF2B5EF4-FFF2-40B4-BE49-F238E27FC236}">
                      <a16:creationId xmlns:a16="http://schemas.microsoft.com/office/drawing/2014/main" id="{F282AD45-F77D-BA44-8BF7-8616045E9A51}"/>
                    </a:ext>
                  </a:extLst>
                </p:cNvPr>
                <p:cNvSpPr txBox="1">
                  <a:spLocks noRot="1" noChangeAspect="1" noMove="1" noResize="1" noEditPoints="1" noAdjustHandles="1" noChangeArrowheads="1" noChangeShapeType="1" noTextEdit="1"/>
                </p:cNvSpPr>
                <p:nvPr/>
              </p:nvSpPr>
              <p:spPr>
                <a:xfrm>
                  <a:off x="1161526" y="4956599"/>
                  <a:ext cx="9510720" cy="236668"/>
                </a:xfrm>
                <a:prstGeom prst="rect">
                  <a:avLst/>
                </a:prstGeom>
                <a:blipFill>
                  <a:blip r:embed="rId6"/>
                  <a:stretch>
                    <a:fillRect l="-533" t="-15000" b="-40000"/>
                  </a:stretch>
                </a:blipFill>
              </p:spPr>
              <p:txBody>
                <a:bodyPr/>
                <a:lstStyle/>
                <a:p>
                  <a:r>
                    <a:rPr lang="zh-CN" altLang="en-US">
                      <a:noFill/>
                    </a:rPr>
                    <a:t> </a:t>
                  </a:r>
                </a:p>
              </p:txBody>
            </p:sp>
          </mc:Fallback>
        </mc:AlternateContent>
      </p:grpSp>
      <p:grpSp>
        <p:nvGrpSpPr>
          <p:cNvPr id="3" name="组合 2">
            <a:extLst>
              <a:ext uri="{FF2B5EF4-FFF2-40B4-BE49-F238E27FC236}">
                <a16:creationId xmlns:a16="http://schemas.microsoft.com/office/drawing/2014/main" id="{B9C46C8F-1853-9040-B0F5-5DBE17893173}"/>
              </a:ext>
            </a:extLst>
          </p:cNvPr>
          <p:cNvGrpSpPr/>
          <p:nvPr/>
        </p:nvGrpSpPr>
        <p:grpSpPr>
          <a:xfrm>
            <a:off x="1002659" y="1624278"/>
            <a:ext cx="7692062" cy="2065577"/>
            <a:chOff x="1157616" y="2213011"/>
            <a:chExt cx="7692062" cy="2065577"/>
          </a:xfrm>
        </p:grpSpPr>
        <p:pic>
          <p:nvPicPr>
            <p:cNvPr id="4" name="图片 3" descr="图表&#10;&#10;描述已自动生成">
              <a:extLst>
                <a:ext uri="{FF2B5EF4-FFF2-40B4-BE49-F238E27FC236}">
                  <a16:creationId xmlns:a16="http://schemas.microsoft.com/office/drawing/2014/main" id="{6B005021-8D9A-D240-9D90-6A342EAB5B12}"/>
                </a:ext>
              </a:extLst>
            </p:cNvPr>
            <p:cNvPicPr>
              <a:picLocks noChangeAspect="1"/>
            </p:cNvPicPr>
            <p:nvPr/>
          </p:nvPicPr>
          <p:blipFill rotWithShape="1">
            <a:blip r:embed="rId7"/>
            <a:srcRect b="49094"/>
            <a:stretch/>
          </p:blipFill>
          <p:spPr>
            <a:xfrm>
              <a:off x="1157616" y="2235819"/>
              <a:ext cx="5044963" cy="2042769"/>
            </a:xfrm>
            <a:prstGeom prst="rect">
              <a:avLst/>
            </a:prstGeom>
          </p:spPr>
        </p:pic>
        <p:pic>
          <p:nvPicPr>
            <p:cNvPr id="8" name="图片 7" descr="图表&#10;&#10;描述已自动生成">
              <a:extLst>
                <a:ext uri="{FF2B5EF4-FFF2-40B4-BE49-F238E27FC236}">
                  <a16:creationId xmlns:a16="http://schemas.microsoft.com/office/drawing/2014/main" id="{8751AFAA-BE2C-5644-809E-FB77C1D5849D}"/>
                </a:ext>
              </a:extLst>
            </p:cNvPr>
            <p:cNvPicPr>
              <a:picLocks noChangeAspect="1"/>
            </p:cNvPicPr>
            <p:nvPr/>
          </p:nvPicPr>
          <p:blipFill rotWithShape="1">
            <a:blip r:embed="rId7"/>
            <a:srcRect l="50163" t="50000"/>
            <a:stretch/>
          </p:blipFill>
          <p:spPr>
            <a:xfrm>
              <a:off x="6264888" y="2213011"/>
              <a:ext cx="2584790" cy="2062730"/>
            </a:xfrm>
            <a:prstGeom prst="rect">
              <a:avLst/>
            </a:prstGeom>
          </p:spPr>
        </p:pic>
      </p:grpSp>
      <p:sp>
        <p:nvSpPr>
          <p:cNvPr id="14" name="TextBox 39">
            <a:extLst>
              <a:ext uri="{FF2B5EF4-FFF2-40B4-BE49-F238E27FC236}">
                <a16:creationId xmlns:a16="http://schemas.microsoft.com/office/drawing/2014/main" id="{AA7068DC-FA6C-BA47-910A-B92154B9E2D6}"/>
              </a:ext>
            </a:extLst>
          </p:cNvPr>
          <p:cNvSpPr txBox="1"/>
          <p:nvPr/>
        </p:nvSpPr>
        <p:spPr>
          <a:xfrm>
            <a:off x="11783197" y="6550223"/>
            <a:ext cx="499872" cy="307777"/>
          </a:xfrm>
          <a:prstGeom prst="rect">
            <a:avLst/>
          </a:prstGeom>
          <a:noFill/>
        </p:spPr>
        <p:txBody>
          <a:bodyPr wrap="square" rtlCol="0">
            <a:spAutoFit/>
          </a:bodyPr>
          <a:lstStyle/>
          <a:p>
            <a:r>
              <a:rPr lang="en-US" sz="1400" b="1" dirty="0"/>
              <a:t>5</a:t>
            </a:r>
            <a:endParaRPr lang="en-CN" sz="1400" b="1" dirty="0"/>
          </a:p>
        </p:txBody>
      </p:sp>
      <p:sp>
        <p:nvSpPr>
          <p:cNvPr id="16" name="文本框 15">
            <a:extLst>
              <a:ext uri="{FF2B5EF4-FFF2-40B4-BE49-F238E27FC236}">
                <a16:creationId xmlns:a16="http://schemas.microsoft.com/office/drawing/2014/main" id="{5B5EE68E-041B-734A-B9DB-8F00EBE7714A}"/>
              </a:ext>
            </a:extLst>
          </p:cNvPr>
          <p:cNvSpPr txBox="1"/>
          <p:nvPr/>
        </p:nvSpPr>
        <p:spPr>
          <a:xfrm>
            <a:off x="2215857" y="5824231"/>
            <a:ext cx="6693681" cy="369332"/>
          </a:xfrm>
          <a:prstGeom prst="rect">
            <a:avLst/>
          </a:prstGeom>
          <a:noFill/>
        </p:spPr>
        <p:txBody>
          <a:bodyPr wrap="square">
            <a:spAutoFit/>
          </a:bodyPr>
          <a:lstStyle/>
          <a:p>
            <a:r>
              <a:rPr lang="en-US" altLang="zh-CN" sz="1800" b="1" kern="100" dirty="0">
                <a:solidFill>
                  <a:srgbClr val="1F4E79"/>
                </a:solidFill>
                <a:latin typeface="Times New Roman" panose="02020603050405020304" pitchFamily="18" charset="0"/>
                <a:ea typeface="DengXian" panose="02010600030101010101" pitchFamily="2" charset="-122"/>
                <a:cs typeface="Times New Roman" panose="02020603050405020304" pitchFamily="18" charset="0"/>
              </a:rPr>
              <a:t> </a:t>
            </a:r>
            <a:r>
              <a:rPr lang="en-US" altLang="zh-CN" sz="1600" b="1" kern="100" dirty="0">
                <a:latin typeface="Times New Roman" panose="02020603050405020304" pitchFamily="18" charset="0"/>
                <a:ea typeface="DengXian" panose="02010600030101010101" pitchFamily="2" charset="-122"/>
                <a:cs typeface="Times New Roman" panose="02020603050405020304" pitchFamily="18" charset="0"/>
              </a:rPr>
              <a:t>manufactory error from cancel coils</a:t>
            </a:r>
            <a:r>
              <a:rPr lang="en-US" altLang="zh-CN" sz="1400" kern="100" dirty="0">
                <a:latin typeface="Cambria Math" panose="02040503050406030204" pitchFamily="18" charset="0"/>
                <a:ea typeface="Cambria Math" panose="02040503050406030204" pitchFamily="18" charset="0"/>
              </a:rPr>
              <a:t>(correct leakage field from QC1P in the LER)</a:t>
            </a:r>
            <a:endParaRPr lang="zh-CN" altLang="en-US" sz="1400" kern="100" dirty="0">
              <a:latin typeface="Cambria Math" panose="02040503050406030204" pitchFamily="18" charset="0"/>
            </a:endParaRPr>
          </a:p>
        </p:txBody>
      </p:sp>
    </p:spTree>
    <p:extLst>
      <p:ext uri="{BB962C8B-B14F-4D97-AF65-F5344CB8AC3E}">
        <p14:creationId xmlns:p14="http://schemas.microsoft.com/office/powerpoint/2010/main" val="167152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a:extLst>
              <a:ext uri="{FF2B5EF4-FFF2-40B4-BE49-F238E27FC236}">
                <a16:creationId xmlns:a16="http://schemas.microsoft.com/office/drawing/2014/main" id="{071D7FF1-BC37-A34E-A4CD-E3161B70AF8A}"/>
              </a:ext>
            </a:extLst>
          </p:cNvPr>
          <p:cNvSpPr txBox="1"/>
          <p:nvPr/>
        </p:nvSpPr>
        <p:spPr>
          <a:xfrm>
            <a:off x="1097280" y="118129"/>
            <a:ext cx="12024360" cy="523220"/>
          </a:xfrm>
          <a:prstGeom prst="rect">
            <a:avLst/>
          </a:prstGeom>
          <a:noFill/>
        </p:spPr>
        <p:txBody>
          <a:bodyPr wrap="square" rtlCol="0">
            <a:spAutoFit/>
          </a:bodyPr>
          <a:lstStyle/>
          <a:p>
            <a:r>
              <a:rPr lang="en-US" altLang="zh-CN" sz="2800" b="1" dirty="0">
                <a:solidFill>
                  <a:schemeClr val="accent1">
                    <a:lumMod val="50000"/>
                  </a:schemeClr>
                </a:solidFill>
                <a:latin typeface="Times" pitchFamily="2" charset="0"/>
              </a:rPr>
              <a:t>Horizontal</a:t>
            </a:r>
            <a:r>
              <a:rPr lang="en-US" altLang="zh-CN" sz="2800" b="1" dirty="0">
                <a:solidFill>
                  <a:schemeClr val="accent1">
                    <a:lumMod val="50000"/>
                  </a:schemeClr>
                </a:solidFill>
                <a:effectLst/>
                <a:latin typeface="Times" pitchFamily="2" charset="0"/>
              </a:rPr>
              <a:t> IP orbit feedback &amp; </a:t>
            </a:r>
            <a:r>
              <a:rPr kumimoji="1" lang="en-US" altLang="zh-CN" sz="2800" b="1" dirty="0">
                <a:solidFill>
                  <a:schemeClr val="accent1">
                    <a:lumMod val="50000"/>
                  </a:schemeClr>
                </a:solidFill>
                <a:effectLst/>
                <a:latin typeface="Times New Roman" panose="02020603050405020304" pitchFamily="18" charset="0"/>
                <a:cs typeface="Times New Roman" panose="02020603050405020304" pitchFamily="18" charset="0"/>
              </a:rPr>
              <a:t>f</a:t>
            </a:r>
            <a:r>
              <a:rPr kumimoji="1" lang="en-US" altLang="zh-CN" sz="2800" b="1" dirty="0">
                <a:solidFill>
                  <a:schemeClr val="accent1">
                    <a:lumMod val="50000"/>
                  </a:schemeClr>
                </a:solidFill>
                <a:latin typeface="Times New Roman" panose="02020603050405020304" pitchFamily="18" charset="0"/>
                <a:cs typeface="Times New Roman" panose="02020603050405020304" pitchFamily="18" charset="0"/>
              </a:rPr>
              <a:t>ast luminosity monitor design</a:t>
            </a:r>
            <a:endParaRPr kumimoji="1" lang="zh-CN" altLang="en-US" sz="2800" b="1" dirty="0">
              <a:solidFill>
                <a:schemeClr val="accent1">
                  <a:lumMod val="50000"/>
                </a:schemeClr>
              </a:solidFill>
              <a:latin typeface="Times New Roman" panose="02020603050405020304" pitchFamily="18" charset="0"/>
              <a:cs typeface="Times New Roman" panose="02020603050405020304" pitchFamily="18" charset="0"/>
            </a:endParaRPr>
          </a:p>
        </p:txBody>
      </p:sp>
      <p:grpSp>
        <p:nvGrpSpPr>
          <p:cNvPr id="3" name="组合 2">
            <a:extLst>
              <a:ext uri="{FF2B5EF4-FFF2-40B4-BE49-F238E27FC236}">
                <a16:creationId xmlns:a16="http://schemas.microsoft.com/office/drawing/2014/main" id="{7246B788-4838-B2C3-6606-71A82030329A}"/>
              </a:ext>
            </a:extLst>
          </p:cNvPr>
          <p:cNvGrpSpPr/>
          <p:nvPr/>
        </p:nvGrpSpPr>
        <p:grpSpPr>
          <a:xfrm>
            <a:off x="860933" y="2932181"/>
            <a:ext cx="10226167" cy="3427859"/>
            <a:chOff x="718442" y="875535"/>
            <a:chExt cx="10226167" cy="3427859"/>
          </a:xfrm>
        </p:grpSpPr>
        <p:sp>
          <p:nvSpPr>
            <p:cNvPr id="2" name="文本框 1">
              <a:extLst>
                <a:ext uri="{FF2B5EF4-FFF2-40B4-BE49-F238E27FC236}">
                  <a16:creationId xmlns:a16="http://schemas.microsoft.com/office/drawing/2014/main" id="{A7DE05E2-06E8-E447-8DCD-405DA5B4C004}"/>
                </a:ext>
              </a:extLst>
            </p:cNvPr>
            <p:cNvSpPr txBox="1"/>
            <p:nvPr/>
          </p:nvSpPr>
          <p:spPr>
            <a:xfrm>
              <a:off x="718442" y="875535"/>
              <a:ext cx="9300337" cy="369332"/>
            </a:xfrm>
            <a:prstGeom prst="rect">
              <a:avLst/>
            </a:prstGeom>
            <a:noFill/>
            <a:ln>
              <a:noFill/>
            </a:ln>
          </p:spPr>
          <p:txBody>
            <a:bodyPr wrap="square" rtlCol="0">
              <a:spAutoFit/>
            </a:bodyPr>
            <a:lstStyle/>
            <a:p>
              <a:pPr marL="285750" indent="-285750" algn="just">
                <a:buFont typeface="Wingdings" pitchFamily="2" charset="2"/>
                <a:buChar char="p"/>
              </a:pPr>
              <a:r>
                <a:rPr kumimoji="1" lang="en-US" altLang="zh-CN" b="1" dirty="0">
                  <a:solidFill>
                    <a:schemeClr val="accent6">
                      <a:lumMod val="50000"/>
                    </a:schemeClr>
                  </a:solidFill>
                  <a:latin typeface="Times New Roman" panose="02020603050405020304" pitchFamily="18" charset="0"/>
                  <a:cs typeface="Times New Roman" panose="02020603050405020304" pitchFamily="18" charset="0"/>
                </a:rPr>
                <a:t>Generating the Bhabha particles through the program( BBBREM or GUINEA-PIG)</a:t>
              </a:r>
              <a:endParaRPr kumimoji="1" lang="zh-CN" altLang="en-US"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3AE6A73B-29AB-2B4F-9607-979942D67FD8}"/>
                </a:ext>
              </a:extLst>
            </p:cNvPr>
            <p:cNvSpPr txBox="1"/>
            <p:nvPr/>
          </p:nvSpPr>
          <p:spPr>
            <a:xfrm>
              <a:off x="718442" y="1420404"/>
              <a:ext cx="10226167" cy="923330"/>
            </a:xfrm>
            <a:prstGeom prst="rect">
              <a:avLst/>
            </a:prstGeom>
            <a:noFill/>
            <a:ln>
              <a:noFill/>
            </a:ln>
          </p:spPr>
          <p:txBody>
            <a:bodyPr wrap="square" rtlCol="0">
              <a:spAutoFit/>
            </a:bodyPr>
            <a:lstStyle/>
            <a:p>
              <a:pPr marL="285750" indent="-285750" algn="just">
                <a:buFont typeface="Wingdings" pitchFamily="2" charset="2"/>
                <a:buChar char="p"/>
              </a:pPr>
              <a:r>
                <a:rPr kumimoji="1" lang="en-US" altLang="zh-CN" b="1" dirty="0">
                  <a:solidFill>
                    <a:schemeClr val="accent6">
                      <a:lumMod val="50000"/>
                    </a:schemeClr>
                  </a:solidFill>
                  <a:latin typeface="Times New Roman" panose="02020603050405020304" pitchFamily="18" charset="0"/>
                  <a:cs typeface="Times New Roman" panose="02020603050405020304" pitchFamily="18" charset="0"/>
                </a:rPr>
                <a:t>Tracking scattered positrons up to 100 meters downstream of the IP using the SAD code and calculate the loss map to </a:t>
              </a:r>
              <a:r>
                <a:rPr lang="en-US" altLang="zh-CN" sz="1800" b="1" dirty="0">
                  <a:solidFill>
                    <a:schemeClr val="accent6">
                      <a:lumMod val="50000"/>
                    </a:schemeClr>
                  </a:solidFill>
                  <a:effectLst/>
                  <a:latin typeface="CMR10"/>
                </a:rPr>
                <a:t>identify a </a:t>
              </a:r>
              <a:r>
                <a:rPr lang="en-US" altLang="zh-CN" b="1" dirty="0">
                  <a:solidFill>
                    <a:schemeClr val="accent6">
                      <a:lumMod val="50000"/>
                    </a:schemeClr>
                  </a:solidFill>
                  <a:latin typeface="CMR10"/>
                </a:rPr>
                <a:t>possible</a:t>
              </a:r>
              <a:r>
                <a:rPr lang="en-US" altLang="zh-CN" sz="1800" b="1" dirty="0">
                  <a:solidFill>
                    <a:schemeClr val="accent6">
                      <a:lumMod val="50000"/>
                    </a:schemeClr>
                  </a:solidFill>
                  <a:effectLst/>
                  <a:latin typeface="CMR10"/>
                </a:rPr>
                <a:t> position for placing a luminosity detector </a:t>
              </a:r>
              <a:endParaRPr lang="en-US" altLang="zh-CN" b="1" dirty="0">
                <a:solidFill>
                  <a:schemeClr val="accent6">
                    <a:lumMod val="50000"/>
                  </a:schemeClr>
                </a:solidFill>
              </a:endParaRPr>
            </a:p>
            <a:p>
              <a:pPr algn="just"/>
              <a:endParaRPr kumimoji="1"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EED7D9EA-49FE-5D4C-8AF2-9F893E84954F}"/>
                </a:ext>
              </a:extLst>
            </p:cNvPr>
            <p:cNvSpPr txBox="1"/>
            <p:nvPr/>
          </p:nvSpPr>
          <p:spPr>
            <a:xfrm>
              <a:off x="780273" y="3657063"/>
              <a:ext cx="9996913" cy="646331"/>
            </a:xfrm>
            <a:prstGeom prst="rect">
              <a:avLst/>
            </a:prstGeom>
            <a:noFill/>
            <a:ln>
              <a:noFill/>
            </a:ln>
          </p:spPr>
          <p:txBody>
            <a:bodyPr wrap="square" rtlCol="0">
              <a:spAutoFit/>
            </a:bodyPr>
            <a:lstStyle/>
            <a:p>
              <a:pPr marL="285750" indent="-285750" algn="just">
                <a:buFont typeface="Wingdings" pitchFamily="2" charset="2"/>
                <a:buChar char="p"/>
              </a:pPr>
              <a:r>
                <a:rPr kumimoji="1" lang="en-US" altLang="zh-CN" b="1" dirty="0">
                  <a:latin typeface="Times New Roman" panose="02020603050405020304" pitchFamily="18" charset="0"/>
                  <a:cs typeface="Times New Roman" panose="02020603050405020304" pitchFamily="18" charset="0"/>
                </a:rPr>
                <a:t>Detailed simulation in Geant4</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to estimate the signal in the detector and r</a:t>
              </a:r>
              <a:r>
                <a:rPr lang="en-US" altLang="zh-CN" sz="1800" b="1" dirty="0">
                  <a:latin typeface="Times New Roman" panose="02020603050405020304" pitchFamily="18" charset="0"/>
                  <a:cs typeface="Times New Roman" panose="02020603050405020304" pitchFamily="18" charset="0"/>
                </a:rPr>
                <a:t>adiation dose simulation</a:t>
              </a:r>
            </a:p>
            <a:p>
              <a:pPr marL="285750" indent="-285750" algn="just">
                <a:buFont typeface="Wingdings" pitchFamily="2" charset="2"/>
                <a:buChar char="p"/>
              </a:pPr>
              <a:endParaRPr kumimoji="1" lang="zh-CN" altLang="en-US" dirty="0">
                <a:latin typeface="Times New Roman" panose="02020603050405020304" pitchFamily="18" charset="0"/>
                <a:cs typeface="Times New Roman" panose="02020603050405020304" pitchFamily="18" charset="0"/>
              </a:endParaRPr>
            </a:p>
          </p:txBody>
        </p:sp>
      </p:grpSp>
      <p:sp>
        <p:nvSpPr>
          <p:cNvPr id="6" name="文本框 5">
            <a:extLst>
              <a:ext uri="{FF2B5EF4-FFF2-40B4-BE49-F238E27FC236}">
                <a16:creationId xmlns:a16="http://schemas.microsoft.com/office/drawing/2014/main" id="{65E3F406-1D02-4147-77BB-52A76E27CBBC}"/>
              </a:ext>
            </a:extLst>
          </p:cNvPr>
          <p:cNvSpPr txBox="1"/>
          <p:nvPr/>
        </p:nvSpPr>
        <p:spPr>
          <a:xfrm>
            <a:off x="922764" y="6159985"/>
            <a:ext cx="9068554" cy="400110"/>
          </a:xfrm>
          <a:prstGeom prst="rect">
            <a:avLst/>
          </a:prstGeom>
          <a:noFill/>
        </p:spPr>
        <p:txBody>
          <a:bodyPr wrap="square" rtlCol="0">
            <a:spAutoFit/>
          </a:bodyPr>
          <a:lstStyle/>
          <a:p>
            <a:pPr marL="342900" indent="-342900" algn="just">
              <a:buFont typeface="Wingdings" pitchFamily="2" charset="2"/>
              <a:buChar char="p"/>
            </a:pPr>
            <a:r>
              <a:rPr kumimoji="1" lang="en-US" altLang="zh-CN" sz="2000" b="1" dirty="0">
                <a:latin typeface="Times New Roman" panose="02020603050405020304" pitchFamily="18" charset="0"/>
                <a:cs typeface="Times New Roman" panose="02020603050405020304" pitchFamily="18" charset="0"/>
              </a:rPr>
              <a:t>C</a:t>
            </a:r>
            <a:r>
              <a:rPr kumimoji="1" lang="en-US" altLang="zh-CN" b="1" dirty="0">
                <a:latin typeface="Times New Roman" panose="02020603050405020304" pitchFamily="18" charset="0"/>
                <a:cs typeface="Times New Roman" panose="02020603050405020304" pitchFamily="18" charset="0"/>
              </a:rPr>
              <a:t>onsidering / selecting the detector technology </a:t>
            </a:r>
            <a:r>
              <a:rPr kumimoji="1" lang="en-US" altLang="zh-CN" dirty="0">
                <a:latin typeface="Times New Roman" panose="02020603050405020304" pitchFamily="18" charset="0"/>
                <a:cs typeface="Times New Roman" panose="02020603050405020304" pitchFamily="18" charset="0"/>
              </a:rPr>
              <a:t>(e.g., Cerenkov, array of pin </a:t>
            </a:r>
            <a:r>
              <a:rPr kumimoji="1" lang="en-US" altLang="zh-CN" dirty="0" err="1">
                <a:latin typeface="Times New Roman" panose="02020603050405020304" pitchFamily="18" charset="0"/>
                <a:cs typeface="Times New Roman" panose="02020603050405020304" pitchFamily="18" charset="0"/>
              </a:rPr>
              <a:t>diodes,etc</a:t>
            </a:r>
            <a:r>
              <a:rPr kumimoji="1" lang="en-US" altLang="zh-CN" dirty="0">
                <a:latin typeface="Times New Roman" panose="02020603050405020304" pitchFamily="18" charset="0"/>
                <a:cs typeface="Times New Roman" panose="02020603050405020304" pitchFamily="18" charset="0"/>
              </a:rPr>
              <a:t>...)</a:t>
            </a:r>
            <a:endParaRPr kumimoji="1" lang="zh-CN" altLang="en-US"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4A30A10B-A726-634C-91E4-9587586C3850}"/>
              </a:ext>
            </a:extLst>
          </p:cNvPr>
          <p:cNvSpPr txBox="1"/>
          <p:nvPr/>
        </p:nvSpPr>
        <p:spPr>
          <a:xfrm>
            <a:off x="1278731" y="4206585"/>
            <a:ext cx="8622508" cy="369332"/>
          </a:xfrm>
          <a:prstGeom prst="rect">
            <a:avLst/>
          </a:prstGeom>
          <a:noFill/>
        </p:spPr>
        <p:txBody>
          <a:bodyPr wrap="square">
            <a:spAutoFit/>
          </a:bodyPr>
          <a:lstStyle/>
          <a:p>
            <a:pPr marL="285750" indent="-285750">
              <a:buFont typeface="Wingdings" pitchFamily="2" charset="2"/>
              <a:buChar char="ü"/>
            </a:pPr>
            <a:r>
              <a:rPr lang="en-US" altLang="zh-CN" sz="1800" dirty="0">
                <a:effectLst/>
                <a:latin typeface="CMR10"/>
              </a:rPr>
              <a:t>fraction of scattered electrons hitting the beam pipe is close to the required value </a:t>
            </a:r>
            <a:endParaRPr lang="en-US" altLang="zh-CN" dirty="0"/>
          </a:p>
        </p:txBody>
      </p:sp>
      <p:sp>
        <p:nvSpPr>
          <p:cNvPr id="12" name="文本框 11">
            <a:extLst>
              <a:ext uri="{FF2B5EF4-FFF2-40B4-BE49-F238E27FC236}">
                <a16:creationId xmlns:a16="http://schemas.microsoft.com/office/drawing/2014/main" id="{E5953B0C-1BF5-2F40-AC18-09EDFB84F59F}"/>
              </a:ext>
            </a:extLst>
          </p:cNvPr>
          <p:cNvSpPr txBox="1"/>
          <p:nvPr/>
        </p:nvSpPr>
        <p:spPr>
          <a:xfrm>
            <a:off x="1278730" y="4606226"/>
            <a:ext cx="9222581" cy="369332"/>
          </a:xfrm>
          <a:prstGeom prst="rect">
            <a:avLst/>
          </a:prstGeom>
          <a:noFill/>
        </p:spPr>
        <p:txBody>
          <a:bodyPr wrap="square">
            <a:spAutoFit/>
          </a:bodyPr>
          <a:lstStyle/>
          <a:p>
            <a:pPr marL="285750" indent="-285750">
              <a:buFont typeface="Wingdings" pitchFamily="2" charset="2"/>
              <a:buChar char="ü"/>
            </a:pPr>
            <a:r>
              <a:rPr lang="en-US" altLang="zh-CN" sz="1800" dirty="0">
                <a:effectLst/>
                <a:latin typeface="CMR10"/>
              </a:rPr>
              <a:t>radiative Bhabha process at zero degree dominates over other particle loss processes </a:t>
            </a:r>
            <a:endParaRPr lang="en-US" altLang="zh-CN" dirty="0"/>
          </a:p>
        </p:txBody>
      </p:sp>
      <p:sp>
        <p:nvSpPr>
          <p:cNvPr id="14" name="文本框 13">
            <a:extLst>
              <a:ext uri="{FF2B5EF4-FFF2-40B4-BE49-F238E27FC236}">
                <a16:creationId xmlns:a16="http://schemas.microsoft.com/office/drawing/2014/main" id="{E6CA4A60-F70C-464D-965B-9D86592D39D5}"/>
              </a:ext>
            </a:extLst>
          </p:cNvPr>
          <p:cNvSpPr txBox="1"/>
          <p:nvPr/>
        </p:nvSpPr>
        <p:spPr>
          <a:xfrm>
            <a:off x="1278730" y="4999105"/>
            <a:ext cx="9640947" cy="369332"/>
          </a:xfrm>
          <a:prstGeom prst="rect">
            <a:avLst/>
          </a:prstGeom>
          <a:noFill/>
        </p:spPr>
        <p:txBody>
          <a:bodyPr wrap="square">
            <a:spAutoFit/>
          </a:bodyPr>
          <a:lstStyle/>
          <a:p>
            <a:pPr marL="285750" indent="-285750">
              <a:buFont typeface="Wingdings" pitchFamily="2" charset="2"/>
              <a:buChar char="ü"/>
            </a:pPr>
            <a:r>
              <a:rPr lang="en-US" altLang="zh-CN" sz="1800" dirty="0">
                <a:effectLst/>
                <a:latin typeface="CMR10"/>
              </a:rPr>
              <a:t>ensure that the Bhabha event rate at this position is minimally affected by beam-beam deflection </a:t>
            </a:r>
            <a:endParaRPr lang="en-US" altLang="zh-CN" dirty="0"/>
          </a:p>
        </p:txBody>
      </p:sp>
      <p:pic>
        <p:nvPicPr>
          <p:cNvPr id="8" name="图片 7">
            <a:extLst>
              <a:ext uri="{FF2B5EF4-FFF2-40B4-BE49-F238E27FC236}">
                <a16:creationId xmlns:a16="http://schemas.microsoft.com/office/drawing/2014/main" id="{F6B16901-80CC-49BF-9344-764CABADF28E}"/>
              </a:ext>
            </a:extLst>
          </p:cNvPr>
          <p:cNvPicPr>
            <a:picLocks noChangeAspect="1"/>
          </p:cNvPicPr>
          <p:nvPr/>
        </p:nvPicPr>
        <p:blipFill>
          <a:blip r:embed="rId2"/>
          <a:stretch>
            <a:fillRect/>
          </a:stretch>
        </p:blipFill>
        <p:spPr>
          <a:xfrm>
            <a:off x="640080" y="843387"/>
            <a:ext cx="11405616" cy="2666753"/>
          </a:xfrm>
          <a:prstGeom prst="rect">
            <a:avLst/>
          </a:prstGeom>
        </p:spPr>
      </p:pic>
    </p:spTree>
    <p:extLst>
      <p:ext uri="{BB962C8B-B14F-4D97-AF65-F5344CB8AC3E}">
        <p14:creationId xmlns:p14="http://schemas.microsoft.com/office/powerpoint/2010/main" val="2801133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88DECECA-4B12-951D-134A-1F0D3D92F9DB}"/>
              </a:ext>
            </a:extLst>
          </p:cNvPr>
          <p:cNvPicPr>
            <a:picLocks noChangeAspect="1"/>
          </p:cNvPicPr>
          <p:nvPr/>
        </p:nvPicPr>
        <p:blipFill>
          <a:blip r:embed="rId2"/>
          <a:stretch>
            <a:fillRect/>
          </a:stretch>
        </p:blipFill>
        <p:spPr>
          <a:xfrm>
            <a:off x="4162706" y="4151419"/>
            <a:ext cx="3075514" cy="2394298"/>
          </a:xfrm>
          <a:prstGeom prst="rect">
            <a:avLst/>
          </a:prstGeom>
        </p:spPr>
      </p:pic>
      <p:grpSp>
        <p:nvGrpSpPr>
          <p:cNvPr id="39" name="组合 38">
            <a:extLst>
              <a:ext uri="{FF2B5EF4-FFF2-40B4-BE49-F238E27FC236}">
                <a16:creationId xmlns:a16="http://schemas.microsoft.com/office/drawing/2014/main" id="{63F09BF3-F522-BB09-3F6B-5CCF25FB59FC}"/>
              </a:ext>
            </a:extLst>
          </p:cNvPr>
          <p:cNvGrpSpPr/>
          <p:nvPr/>
        </p:nvGrpSpPr>
        <p:grpSpPr>
          <a:xfrm>
            <a:off x="958582" y="1618315"/>
            <a:ext cx="9267459" cy="4712363"/>
            <a:chOff x="813526" y="771182"/>
            <a:chExt cx="10176892" cy="5482530"/>
          </a:xfrm>
        </p:grpSpPr>
        <p:pic>
          <p:nvPicPr>
            <p:cNvPr id="12" name="图片 11" descr="表格&#10;&#10;描述已自动生成">
              <a:extLst>
                <a:ext uri="{FF2B5EF4-FFF2-40B4-BE49-F238E27FC236}">
                  <a16:creationId xmlns:a16="http://schemas.microsoft.com/office/drawing/2014/main" id="{B913750C-9782-B54F-FD9F-B00C7115D5A9}"/>
                </a:ext>
              </a:extLst>
            </p:cNvPr>
            <p:cNvPicPr>
              <a:picLocks noChangeAspect="1"/>
            </p:cNvPicPr>
            <p:nvPr/>
          </p:nvPicPr>
          <p:blipFill rotWithShape="1">
            <a:blip r:embed="rId3"/>
            <a:srcRect r="25441"/>
            <a:stretch/>
          </p:blipFill>
          <p:spPr>
            <a:xfrm>
              <a:off x="5608129" y="771182"/>
              <a:ext cx="5254845" cy="2318787"/>
            </a:xfrm>
            <a:prstGeom prst="rect">
              <a:avLst/>
            </a:prstGeom>
          </p:spPr>
        </p:pic>
        <p:pic>
          <p:nvPicPr>
            <p:cNvPr id="14" name="图片 13">
              <a:extLst>
                <a:ext uri="{FF2B5EF4-FFF2-40B4-BE49-F238E27FC236}">
                  <a16:creationId xmlns:a16="http://schemas.microsoft.com/office/drawing/2014/main" id="{EE23BEE2-F845-29EA-F97A-D2E6160C06FE}"/>
                </a:ext>
              </a:extLst>
            </p:cNvPr>
            <p:cNvPicPr>
              <a:picLocks noChangeAspect="1"/>
            </p:cNvPicPr>
            <p:nvPr/>
          </p:nvPicPr>
          <p:blipFill>
            <a:blip r:embed="rId4"/>
            <a:stretch>
              <a:fillRect/>
            </a:stretch>
          </p:blipFill>
          <p:spPr>
            <a:xfrm>
              <a:off x="813526" y="3922547"/>
              <a:ext cx="3283538" cy="2331165"/>
            </a:xfrm>
            <a:prstGeom prst="rect">
              <a:avLst/>
            </a:prstGeom>
          </p:spPr>
        </p:pic>
        <p:pic>
          <p:nvPicPr>
            <p:cNvPr id="16" name="图片 15">
              <a:extLst>
                <a:ext uri="{FF2B5EF4-FFF2-40B4-BE49-F238E27FC236}">
                  <a16:creationId xmlns:a16="http://schemas.microsoft.com/office/drawing/2014/main" id="{82A6697D-A0DA-B099-7FE5-3A773E27C92B}"/>
                </a:ext>
              </a:extLst>
            </p:cNvPr>
            <p:cNvPicPr>
              <a:picLocks noChangeAspect="1"/>
            </p:cNvPicPr>
            <p:nvPr/>
          </p:nvPicPr>
          <p:blipFill>
            <a:blip r:embed="rId5"/>
            <a:stretch>
              <a:fillRect/>
            </a:stretch>
          </p:blipFill>
          <p:spPr>
            <a:xfrm>
              <a:off x="7726325" y="3783860"/>
              <a:ext cx="3264093" cy="2448070"/>
            </a:xfrm>
            <a:prstGeom prst="rect">
              <a:avLst/>
            </a:prstGeom>
          </p:spPr>
        </p:pic>
      </p:grpSp>
      <p:sp>
        <p:nvSpPr>
          <p:cNvPr id="10" name="矩形 9">
            <a:extLst>
              <a:ext uri="{FF2B5EF4-FFF2-40B4-BE49-F238E27FC236}">
                <a16:creationId xmlns:a16="http://schemas.microsoft.com/office/drawing/2014/main" id="{C4E9F8CD-0D93-9443-C61A-265C74CE9177}"/>
              </a:ext>
            </a:extLst>
          </p:cNvPr>
          <p:cNvSpPr/>
          <p:nvPr/>
        </p:nvSpPr>
        <p:spPr>
          <a:xfrm>
            <a:off x="5702495" y="2419495"/>
            <a:ext cx="4901314" cy="5035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a:extLst>
              <a:ext uri="{FF2B5EF4-FFF2-40B4-BE49-F238E27FC236}">
                <a16:creationId xmlns:a16="http://schemas.microsoft.com/office/drawing/2014/main" id="{A14ED189-79BA-B340-82EC-2497882D2089}"/>
              </a:ext>
            </a:extLst>
          </p:cNvPr>
          <p:cNvGrpSpPr/>
          <p:nvPr/>
        </p:nvGrpSpPr>
        <p:grpSpPr>
          <a:xfrm>
            <a:off x="998598" y="1541041"/>
            <a:ext cx="4403468" cy="2433338"/>
            <a:chOff x="739462" y="867979"/>
            <a:chExt cx="4835588" cy="2831032"/>
          </a:xfrm>
        </p:grpSpPr>
        <p:pic>
          <p:nvPicPr>
            <p:cNvPr id="24" name="图片 23" descr="图表&#10;&#10;描述已自动生成">
              <a:extLst>
                <a:ext uri="{FF2B5EF4-FFF2-40B4-BE49-F238E27FC236}">
                  <a16:creationId xmlns:a16="http://schemas.microsoft.com/office/drawing/2014/main" id="{2F938EE5-304B-2340-A394-7608F0879965}"/>
                </a:ext>
              </a:extLst>
            </p:cNvPr>
            <p:cNvPicPr>
              <a:picLocks noChangeAspect="1"/>
            </p:cNvPicPr>
            <p:nvPr/>
          </p:nvPicPr>
          <p:blipFill rotWithShape="1">
            <a:blip r:embed="rId6"/>
            <a:srcRect b="13405"/>
            <a:stretch/>
          </p:blipFill>
          <p:spPr>
            <a:xfrm>
              <a:off x="739462" y="867979"/>
              <a:ext cx="4835588" cy="2595374"/>
            </a:xfrm>
            <a:prstGeom prst="rect">
              <a:avLst/>
            </a:prstGeom>
          </p:spPr>
        </p:pic>
        <p:sp>
          <p:nvSpPr>
            <p:cNvPr id="2" name="文本框 1">
              <a:extLst>
                <a:ext uri="{FF2B5EF4-FFF2-40B4-BE49-F238E27FC236}">
                  <a16:creationId xmlns:a16="http://schemas.microsoft.com/office/drawing/2014/main" id="{42852A34-766C-AB4A-8EFA-E2CE77E985D7}"/>
                </a:ext>
              </a:extLst>
            </p:cNvPr>
            <p:cNvSpPr txBox="1"/>
            <p:nvPr/>
          </p:nvSpPr>
          <p:spPr>
            <a:xfrm>
              <a:off x="1565672" y="3377304"/>
              <a:ext cx="252000" cy="252000"/>
            </a:xfrm>
            <a:prstGeom prst="rect">
              <a:avLst/>
            </a:prstGeom>
            <a:noFill/>
            <a:ln w="12700">
              <a:solidFill>
                <a:schemeClr val="tx1"/>
              </a:solidFill>
            </a:ln>
          </p:spPr>
          <p:txBody>
            <a:bodyPr wrap="square" rtlCol="0">
              <a:spAutoFit/>
            </a:bodyPr>
            <a:lstStyle/>
            <a:p>
              <a:r>
                <a:rPr kumimoji="1" lang="en-US" altLang="zh-CN" sz="1200" b="1" dirty="0">
                  <a:latin typeface="Times New Roman" panose="02020603050405020304" pitchFamily="18" charset="0"/>
                  <a:cs typeface="Times New Roman" panose="02020603050405020304" pitchFamily="18" charset="0"/>
                </a:rPr>
                <a:t>1</a:t>
              </a:r>
              <a:endParaRPr kumimoji="1" lang="zh-CN" altLang="en-US" sz="1200" b="1"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AAF60163-6192-D64B-975B-A893C0016925}"/>
                </a:ext>
              </a:extLst>
            </p:cNvPr>
            <p:cNvSpPr txBox="1"/>
            <p:nvPr/>
          </p:nvSpPr>
          <p:spPr>
            <a:xfrm>
              <a:off x="3473132" y="3395331"/>
              <a:ext cx="252000" cy="276999"/>
            </a:xfrm>
            <a:prstGeom prst="rect">
              <a:avLst/>
            </a:prstGeom>
            <a:noFill/>
            <a:ln w="12700">
              <a:solidFill>
                <a:schemeClr val="tx1"/>
              </a:solidFill>
            </a:ln>
          </p:spPr>
          <p:txBody>
            <a:bodyPr wrap="square" rtlCol="0">
              <a:spAutoFit/>
            </a:bodyPr>
            <a:lstStyle/>
            <a:p>
              <a:r>
                <a:rPr kumimoji="1" lang="en-US" altLang="zh-CN" sz="1200" b="1" dirty="0">
                  <a:latin typeface="Times New Roman" panose="02020603050405020304" pitchFamily="18" charset="0"/>
                  <a:cs typeface="Times New Roman" panose="02020603050405020304" pitchFamily="18" charset="0"/>
                </a:rPr>
                <a:t>2</a:t>
              </a:r>
              <a:endParaRPr kumimoji="1" lang="zh-CN" altLang="en-US" sz="1200" b="1"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085E0D59-2C61-BA43-B572-328CFC640876}"/>
                </a:ext>
              </a:extLst>
            </p:cNvPr>
            <p:cNvSpPr txBox="1"/>
            <p:nvPr/>
          </p:nvSpPr>
          <p:spPr>
            <a:xfrm>
              <a:off x="3777322" y="3422012"/>
              <a:ext cx="252000" cy="276999"/>
            </a:xfrm>
            <a:prstGeom prst="rect">
              <a:avLst/>
            </a:prstGeom>
            <a:noFill/>
            <a:ln w="12700">
              <a:solidFill>
                <a:schemeClr val="tx1"/>
              </a:solidFill>
            </a:ln>
          </p:spPr>
          <p:txBody>
            <a:bodyPr wrap="square" rtlCol="0">
              <a:spAutoFit/>
            </a:bodyPr>
            <a:lstStyle/>
            <a:p>
              <a:r>
                <a:rPr kumimoji="1" lang="en-US" altLang="zh-CN" sz="1200" b="1" dirty="0">
                  <a:latin typeface="Times New Roman" panose="02020603050405020304" pitchFamily="18" charset="0"/>
                  <a:cs typeface="Times New Roman" panose="02020603050405020304" pitchFamily="18" charset="0"/>
                </a:rPr>
                <a:t>3</a:t>
              </a:r>
              <a:endParaRPr kumimoji="1" lang="zh-CN" altLang="en-US" sz="1200" b="1" dirty="0">
                <a:latin typeface="Times New Roman" panose="02020603050405020304" pitchFamily="18" charset="0"/>
                <a:cs typeface="Times New Roman" panose="02020603050405020304" pitchFamily="18" charset="0"/>
              </a:endParaRPr>
            </a:p>
          </p:txBody>
        </p:sp>
      </p:grpSp>
      <p:cxnSp>
        <p:nvCxnSpPr>
          <p:cNvPr id="4" name="直线箭头连接符 3">
            <a:extLst>
              <a:ext uri="{FF2B5EF4-FFF2-40B4-BE49-F238E27FC236}">
                <a16:creationId xmlns:a16="http://schemas.microsoft.com/office/drawing/2014/main" id="{B6CD59E4-760E-2841-A98C-C1B6153E5CCB}"/>
              </a:ext>
            </a:extLst>
          </p:cNvPr>
          <p:cNvCxnSpPr>
            <a:cxnSpLocks/>
          </p:cNvCxnSpPr>
          <p:nvPr/>
        </p:nvCxnSpPr>
        <p:spPr>
          <a:xfrm>
            <a:off x="1812437" y="3959097"/>
            <a:ext cx="335402" cy="1652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D82D39CC-535C-984A-B391-F534B9AC3FD1}"/>
              </a:ext>
            </a:extLst>
          </p:cNvPr>
          <p:cNvCxnSpPr>
            <a:cxnSpLocks/>
          </p:cNvCxnSpPr>
          <p:nvPr/>
        </p:nvCxnSpPr>
        <p:spPr>
          <a:xfrm>
            <a:off x="3660763" y="4081630"/>
            <a:ext cx="875276" cy="311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线箭头连接符 25">
            <a:extLst>
              <a:ext uri="{FF2B5EF4-FFF2-40B4-BE49-F238E27FC236}">
                <a16:creationId xmlns:a16="http://schemas.microsoft.com/office/drawing/2014/main" id="{DD4E9769-8405-8844-83B4-3B22A195955E}"/>
              </a:ext>
            </a:extLst>
          </p:cNvPr>
          <p:cNvCxnSpPr>
            <a:cxnSpLocks/>
          </p:cNvCxnSpPr>
          <p:nvPr/>
        </p:nvCxnSpPr>
        <p:spPr>
          <a:xfrm>
            <a:off x="4145614" y="3840649"/>
            <a:ext cx="4106664" cy="3076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94A7DBB-05F1-1740-B6BD-1416734D2985}"/>
              </a:ext>
            </a:extLst>
          </p:cNvPr>
          <p:cNvSpPr txBox="1"/>
          <p:nvPr/>
        </p:nvSpPr>
        <p:spPr>
          <a:xfrm>
            <a:off x="2575214" y="69015"/>
            <a:ext cx="7379496" cy="523220"/>
          </a:xfrm>
          <a:prstGeom prst="rect">
            <a:avLst/>
          </a:prstGeom>
          <a:noFill/>
        </p:spPr>
        <p:txBody>
          <a:bodyPr wrap="square">
            <a:spAutoFit/>
          </a:bodyPr>
          <a:lstStyle/>
          <a:p>
            <a:r>
              <a:rPr lang="en-US" altLang="zh-CN" sz="2800" b="1" dirty="0">
                <a:solidFill>
                  <a:schemeClr val="accent1">
                    <a:lumMod val="50000"/>
                  </a:schemeClr>
                </a:solidFill>
                <a:effectLst/>
                <a:latin typeface="Times New Roman" panose="02020603050405020304" pitchFamily="18" charset="0"/>
                <a:cs typeface="Times New Roman" panose="02020603050405020304" pitchFamily="18" charset="0"/>
              </a:rPr>
              <a:t>Position of fast luminosity monitor for CEPC </a:t>
            </a:r>
            <a:endParaRPr lang="en-US" altLang="zh-CN" sz="2800"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4B48E818-DB7D-D241-9BE8-6131379D8B59}"/>
              </a:ext>
            </a:extLst>
          </p:cNvPr>
          <p:cNvSpPr txBox="1"/>
          <p:nvPr/>
        </p:nvSpPr>
        <p:spPr>
          <a:xfrm>
            <a:off x="173090" y="6420536"/>
            <a:ext cx="10457951" cy="369332"/>
          </a:xfrm>
          <a:prstGeom prst="rect">
            <a:avLst/>
          </a:prstGeom>
          <a:noFill/>
        </p:spPr>
        <p:txBody>
          <a:bodyPr wrap="square">
            <a:spAutoFit/>
          </a:bodyPr>
          <a:lstStyle/>
          <a:p>
            <a:pPr marL="285750" indent="-285750">
              <a:buFont typeface="Wingdings" pitchFamily="2" charset="2"/>
              <a:buChar char="p"/>
            </a:pPr>
            <a:r>
              <a:rPr lang="en-US" altLang="zh-CN" dirty="0">
                <a:effectLst/>
                <a:latin typeface="CMR10"/>
              </a:rPr>
              <a:t>Three potential locations were considered: before, inside, and after the first bending magnet </a:t>
            </a:r>
            <a:endParaRPr lang="en-US" altLang="zh-CN" dirty="0"/>
          </a:p>
        </p:txBody>
      </p:sp>
      <p:sp>
        <p:nvSpPr>
          <p:cNvPr id="23" name="TextBox 22">
            <a:extLst>
              <a:ext uri="{FF2B5EF4-FFF2-40B4-BE49-F238E27FC236}">
                <a16:creationId xmlns:a16="http://schemas.microsoft.com/office/drawing/2014/main" id="{B8012902-9235-2247-9AE1-E420F29A708A}"/>
              </a:ext>
            </a:extLst>
          </p:cNvPr>
          <p:cNvSpPr txBox="1"/>
          <p:nvPr/>
        </p:nvSpPr>
        <p:spPr>
          <a:xfrm>
            <a:off x="112854" y="633318"/>
            <a:ext cx="12201858" cy="369332"/>
          </a:xfrm>
          <a:prstGeom prst="rect">
            <a:avLst/>
          </a:prstGeom>
          <a:noFill/>
        </p:spPr>
        <p:txBody>
          <a:bodyPr wrap="square">
            <a:spAutoFit/>
          </a:bodyPr>
          <a:lstStyle/>
          <a:p>
            <a:pPr marL="285750" indent="-285750">
              <a:buFont typeface="Wingdings" pitchFamily="2" charset="2"/>
              <a:buChar char="q"/>
            </a:pPr>
            <a:r>
              <a:rPr lang="en-US" sz="1800" dirty="0">
                <a:effectLst/>
                <a:latin typeface="CMR10"/>
              </a:rPr>
              <a:t>The low-energy scattered electrons from the IP first go through three quadrupole magnets, 33m </a:t>
            </a:r>
            <a:r>
              <a:rPr lang="en-US" sz="1800" dirty="0" err="1">
                <a:effectLst/>
                <a:latin typeface="CMR10"/>
              </a:rPr>
              <a:t>dirft</a:t>
            </a:r>
            <a:r>
              <a:rPr lang="en-US" dirty="0">
                <a:latin typeface="CMR10"/>
              </a:rPr>
              <a:t>, 51m bending magnet..</a:t>
            </a:r>
            <a:r>
              <a:rPr lang="en-US" sz="1800" dirty="0">
                <a:effectLst/>
                <a:latin typeface="CMR10"/>
              </a:rPr>
              <a:t> </a:t>
            </a:r>
            <a:endParaRPr lang="en-US" dirty="0"/>
          </a:p>
        </p:txBody>
      </p:sp>
      <p:sp>
        <p:nvSpPr>
          <p:cNvPr id="28" name="TextBox 27">
            <a:extLst>
              <a:ext uri="{FF2B5EF4-FFF2-40B4-BE49-F238E27FC236}">
                <a16:creationId xmlns:a16="http://schemas.microsoft.com/office/drawing/2014/main" id="{7531D047-12D6-3D40-8615-CA18EF3CF1F1}"/>
              </a:ext>
            </a:extLst>
          </p:cNvPr>
          <p:cNvSpPr txBox="1"/>
          <p:nvPr/>
        </p:nvSpPr>
        <p:spPr>
          <a:xfrm>
            <a:off x="112854" y="932254"/>
            <a:ext cx="12079146" cy="646331"/>
          </a:xfrm>
          <a:prstGeom prst="rect">
            <a:avLst/>
          </a:prstGeom>
          <a:noFill/>
        </p:spPr>
        <p:txBody>
          <a:bodyPr wrap="square">
            <a:spAutoFit/>
          </a:bodyPr>
          <a:lstStyle/>
          <a:p>
            <a:pPr marL="285750" indent="-285750">
              <a:buFont typeface="Wingdings" pitchFamily="2" charset="2"/>
              <a:buChar char="q"/>
            </a:pPr>
            <a:r>
              <a:rPr lang="en-US" sz="1800" dirty="0">
                <a:effectLst/>
                <a:latin typeface="CMR10"/>
              </a:rPr>
              <a:t>The scattered Bhabha electrons primarily get lost after the three quadrupoles and on the first dipole magnet. Due to the drift section behind the dipole magnet is shorter, the number of lost in this section is relatively low. </a:t>
            </a:r>
            <a:endParaRPr lang="en-US" dirty="0"/>
          </a:p>
        </p:txBody>
      </p:sp>
    </p:spTree>
    <p:extLst>
      <p:ext uri="{BB962C8B-B14F-4D97-AF65-F5344CB8AC3E}">
        <p14:creationId xmlns:p14="http://schemas.microsoft.com/office/powerpoint/2010/main" val="2035254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4C407A9-6A09-49F1-AF1A-66177AA19C59}"/>
              </a:ext>
            </a:extLst>
          </p:cNvPr>
          <p:cNvSpPr/>
          <p:nvPr/>
        </p:nvSpPr>
        <p:spPr>
          <a:xfrm>
            <a:off x="0" y="0"/>
            <a:ext cx="12192000" cy="65509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Primary electron tracking</a:t>
            </a:r>
            <a:endParaRPr lang="zh-CN" altLang="en-US" sz="2400" b="1" dirty="0"/>
          </a:p>
        </p:txBody>
      </p:sp>
      <p:pic>
        <p:nvPicPr>
          <p:cNvPr id="7" name="图片 6">
            <a:extLst>
              <a:ext uri="{FF2B5EF4-FFF2-40B4-BE49-F238E27FC236}">
                <a16:creationId xmlns:a16="http://schemas.microsoft.com/office/drawing/2014/main" id="{A605D7C3-6C3E-4AF2-8B82-DDD465B4D458}"/>
              </a:ext>
            </a:extLst>
          </p:cNvPr>
          <p:cNvPicPr>
            <a:picLocks noChangeAspect="1"/>
          </p:cNvPicPr>
          <p:nvPr/>
        </p:nvPicPr>
        <p:blipFill>
          <a:blip r:embed="rId2"/>
          <a:stretch>
            <a:fillRect/>
          </a:stretch>
        </p:blipFill>
        <p:spPr>
          <a:xfrm>
            <a:off x="492184" y="3733921"/>
            <a:ext cx="3753313" cy="2752657"/>
          </a:xfrm>
          <a:prstGeom prst="rect">
            <a:avLst/>
          </a:prstGeom>
        </p:spPr>
      </p:pic>
      <p:pic>
        <p:nvPicPr>
          <p:cNvPr id="8" name="图片 7">
            <a:extLst>
              <a:ext uri="{FF2B5EF4-FFF2-40B4-BE49-F238E27FC236}">
                <a16:creationId xmlns:a16="http://schemas.microsoft.com/office/drawing/2014/main" id="{C38393FF-4C2B-4901-8AC4-197CA0061D41}"/>
              </a:ext>
            </a:extLst>
          </p:cNvPr>
          <p:cNvPicPr>
            <a:picLocks noChangeAspect="1"/>
          </p:cNvPicPr>
          <p:nvPr/>
        </p:nvPicPr>
        <p:blipFill>
          <a:blip r:embed="rId3"/>
          <a:stretch>
            <a:fillRect/>
          </a:stretch>
        </p:blipFill>
        <p:spPr>
          <a:xfrm>
            <a:off x="5692159" y="3783842"/>
            <a:ext cx="3648359" cy="2702736"/>
          </a:xfrm>
          <a:prstGeom prst="rect">
            <a:avLst/>
          </a:prstGeom>
        </p:spPr>
      </p:pic>
      <p:sp>
        <p:nvSpPr>
          <p:cNvPr id="9" name="文本框 8">
            <a:extLst>
              <a:ext uri="{FF2B5EF4-FFF2-40B4-BE49-F238E27FC236}">
                <a16:creationId xmlns:a16="http://schemas.microsoft.com/office/drawing/2014/main" id="{E94AFC82-6A5B-4F27-A7FB-AF64B007163F}"/>
              </a:ext>
            </a:extLst>
          </p:cNvPr>
          <p:cNvSpPr txBox="1"/>
          <p:nvPr/>
        </p:nvSpPr>
        <p:spPr>
          <a:xfrm>
            <a:off x="354790" y="890518"/>
            <a:ext cx="9246409" cy="2811026"/>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zh-CN" altLang="en-US" dirty="0">
                <a:latin typeface="Arial" panose="020B0604020202020204" pitchFamily="34" charset="0"/>
                <a:cs typeface="Arial" panose="020B0604020202020204" pitchFamily="34" charset="0"/>
              </a:rPr>
              <a:t>Primary Electron Losses(PEL) areas </a:t>
            </a:r>
            <a:r>
              <a:rPr lang="en-US" altLang="zh-CN" dirty="0">
                <a:latin typeface="Arial" panose="020B0604020202020204" pitchFamily="34" charset="0"/>
                <a:cs typeface="Arial" panose="020B0604020202020204" pitchFamily="34" charset="0"/>
              </a:rPr>
              <a:t> </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10 meters from the IP</a:t>
            </a:r>
          </a:p>
          <a:p>
            <a:pPr marL="742950" lvl="1" indent="-285750">
              <a:lnSpc>
                <a:spcPct val="150000"/>
              </a:lnSpc>
              <a:buFont typeface="Arial" panose="020B0604020202020204" pitchFamily="34" charset="0"/>
              <a:buChar char="•"/>
            </a:pP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Dimension~ 5X20cm</a:t>
            </a:r>
            <a:r>
              <a:rPr lang="en-US" altLang="zh-CN" baseline="30000" dirty="0">
                <a:latin typeface="Arial" panose="020B0604020202020204" pitchFamily="34" charset="0"/>
                <a:cs typeface="Arial" panose="020B0604020202020204" pitchFamily="34" charset="0"/>
              </a:rPr>
              <a:t>2</a:t>
            </a:r>
          </a:p>
          <a:p>
            <a:pPr marL="742950" lvl="1" indent="-285750">
              <a:buFont typeface="Arial" panose="020B0604020202020204" pitchFamily="34" charset="0"/>
              <a:buChar char="•"/>
            </a:pPr>
            <a:endParaRPr lang="en-US" altLang="zh-CN"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Distribution of primary electrons</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Symmetric distribution in the vertical direction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Uniform distribution along the beam direction</a:t>
            </a:r>
          </a:p>
        </p:txBody>
      </p:sp>
      <p:pic>
        <p:nvPicPr>
          <p:cNvPr id="11" name="图片 10">
            <a:extLst>
              <a:ext uri="{FF2B5EF4-FFF2-40B4-BE49-F238E27FC236}">
                <a16:creationId xmlns:a16="http://schemas.microsoft.com/office/drawing/2014/main" id="{298CE218-3E77-41D8-8D43-1EC3BFE49E70}"/>
              </a:ext>
            </a:extLst>
          </p:cNvPr>
          <p:cNvPicPr>
            <a:picLocks noChangeAspect="1"/>
          </p:cNvPicPr>
          <p:nvPr/>
        </p:nvPicPr>
        <p:blipFill>
          <a:blip r:embed="rId4"/>
          <a:stretch>
            <a:fillRect/>
          </a:stretch>
        </p:blipFill>
        <p:spPr>
          <a:xfrm>
            <a:off x="6476905" y="890518"/>
            <a:ext cx="4906909" cy="2391743"/>
          </a:xfrm>
          <a:prstGeom prst="rect">
            <a:avLst/>
          </a:prstGeom>
        </p:spPr>
      </p:pic>
      <p:sp>
        <p:nvSpPr>
          <p:cNvPr id="2" name="灯片编号占位符 1">
            <a:extLst>
              <a:ext uri="{FF2B5EF4-FFF2-40B4-BE49-F238E27FC236}">
                <a16:creationId xmlns:a16="http://schemas.microsoft.com/office/drawing/2014/main" id="{5EA5B924-BADB-4850-AD83-2C6105EBBCF0}"/>
              </a:ext>
            </a:extLst>
          </p:cNvPr>
          <p:cNvSpPr>
            <a:spLocks noGrp="1"/>
          </p:cNvSpPr>
          <p:nvPr>
            <p:ph type="sldNum" sz="quarter" idx="12"/>
          </p:nvPr>
        </p:nvSpPr>
        <p:spPr/>
        <p:txBody>
          <a:bodyPr/>
          <a:lstStyle/>
          <a:p>
            <a:fld id="{A37E28E7-65FA-4DCF-A4F5-91394E909994}" type="slidenum">
              <a:rPr lang="zh-CN" altLang="en-US" smtClean="0"/>
              <a:t>52</a:t>
            </a:fld>
            <a:endParaRPr lang="zh-CN" altLang="en-US"/>
          </a:p>
        </p:txBody>
      </p:sp>
    </p:spTree>
    <p:extLst>
      <p:ext uri="{BB962C8B-B14F-4D97-AF65-F5344CB8AC3E}">
        <p14:creationId xmlns:p14="http://schemas.microsoft.com/office/powerpoint/2010/main" val="94717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4C407A9-6A09-49F1-AF1A-66177AA19C59}"/>
              </a:ext>
            </a:extLst>
          </p:cNvPr>
          <p:cNvSpPr/>
          <p:nvPr/>
        </p:nvSpPr>
        <p:spPr>
          <a:xfrm>
            <a:off x="0" y="0"/>
            <a:ext cx="12192000" cy="65509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Detector performance simulation</a:t>
            </a:r>
            <a:endParaRPr lang="zh-CN" altLang="en-US" sz="2400" b="1" dirty="0"/>
          </a:p>
        </p:txBody>
      </p:sp>
      <p:grpSp>
        <p:nvGrpSpPr>
          <p:cNvPr id="6" name="组合 5">
            <a:extLst>
              <a:ext uri="{FF2B5EF4-FFF2-40B4-BE49-F238E27FC236}">
                <a16:creationId xmlns:a16="http://schemas.microsoft.com/office/drawing/2014/main" id="{FD0B8786-77C1-49EA-B458-0D898DA16001}"/>
              </a:ext>
            </a:extLst>
          </p:cNvPr>
          <p:cNvGrpSpPr/>
          <p:nvPr/>
        </p:nvGrpSpPr>
        <p:grpSpPr>
          <a:xfrm>
            <a:off x="5625423" y="812041"/>
            <a:ext cx="6503158" cy="3268301"/>
            <a:chOff x="7083188" y="3382649"/>
            <a:chExt cx="4753970" cy="3133112"/>
          </a:xfrm>
        </p:grpSpPr>
        <p:pic>
          <p:nvPicPr>
            <p:cNvPr id="2" name="图片 1">
              <a:extLst>
                <a:ext uri="{FF2B5EF4-FFF2-40B4-BE49-F238E27FC236}">
                  <a16:creationId xmlns:a16="http://schemas.microsoft.com/office/drawing/2014/main" id="{98BDE561-3AEF-464C-A722-C83417C7290B}"/>
                </a:ext>
              </a:extLst>
            </p:cNvPr>
            <p:cNvPicPr>
              <a:picLocks noChangeAspect="1"/>
            </p:cNvPicPr>
            <p:nvPr/>
          </p:nvPicPr>
          <p:blipFill>
            <a:blip r:embed="rId3"/>
            <a:stretch>
              <a:fillRect/>
            </a:stretch>
          </p:blipFill>
          <p:spPr>
            <a:xfrm>
              <a:off x="7137777" y="3382649"/>
              <a:ext cx="4592473" cy="1598783"/>
            </a:xfrm>
            <a:prstGeom prst="rect">
              <a:avLst/>
            </a:prstGeom>
          </p:spPr>
        </p:pic>
        <p:pic>
          <p:nvPicPr>
            <p:cNvPr id="3" name="图片 2">
              <a:extLst>
                <a:ext uri="{FF2B5EF4-FFF2-40B4-BE49-F238E27FC236}">
                  <a16:creationId xmlns:a16="http://schemas.microsoft.com/office/drawing/2014/main" id="{CFA63EA2-5FF5-4735-BD04-6FFF9625F295}"/>
                </a:ext>
              </a:extLst>
            </p:cNvPr>
            <p:cNvPicPr>
              <a:picLocks noChangeAspect="1"/>
            </p:cNvPicPr>
            <p:nvPr/>
          </p:nvPicPr>
          <p:blipFill>
            <a:blip r:embed="rId4"/>
            <a:stretch>
              <a:fillRect/>
            </a:stretch>
          </p:blipFill>
          <p:spPr>
            <a:xfrm>
              <a:off x="7083188" y="4981432"/>
              <a:ext cx="4753970" cy="1534329"/>
            </a:xfrm>
            <a:prstGeom prst="rect">
              <a:avLst/>
            </a:prstGeom>
          </p:spPr>
        </p:pic>
      </p:grpSp>
      <p:grpSp>
        <p:nvGrpSpPr>
          <p:cNvPr id="11" name="组合 10">
            <a:extLst>
              <a:ext uri="{FF2B5EF4-FFF2-40B4-BE49-F238E27FC236}">
                <a16:creationId xmlns:a16="http://schemas.microsoft.com/office/drawing/2014/main" id="{2E597392-5B51-4958-B6B7-DEB1EEB1C45F}"/>
              </a:ext>
            </a:extLst>
          </p:cNvPr>
          <p:cNvGrpSpPr/>
          <p:nvPr/>
        </p:nvGrpSpPr>
        <p:grpSpPr>
          <a:xfrm>
            <a:off x="6219046" y="4147577"/>
            <a:ext cx="5858925" cy="2432779"/>
            <a:chOff x="4722640" y="2682255"/>
            <a:chExt cx="6315610" cy="2432779"/>
          </a:xfrm>
        </p:grpSpPr>
        <p:pic>
          <p:nvPicPr>
            <p:cNvPr id="8" name="图片 7">
              <a:extLst>
                <a:ext uri="{FF2B5EF4-FFF2-40B4-BE49-F238E27FC236}">
                  <a16:creationId xmlns:a16="http://schemas.microsoft.com/office/drawing/2014/main" id="{09502A2A-0A71-4C2F-A6CD-4C53F177C2FB}"/>
                </a:ext>
              </a:extLst>
            </p:cNvPr>
            <p:cNvPicPr>
              <a:picLocks noChangeAspect="1"/>
            </p:cNvPicPr>
            <p:nvPr/>
          </p:nvPicPr>
          <p:blipFill>
            <a:blip r:embed="rId5"/>
            <a:stretch>
              <a:fillRect/>
            </a:stretch>
          </p:blipFill>
          <p:spPr>
            <a:xfrm>
              <a:off x="4722640" y="2682255"/>
              <a:ext cx="3211847" cy="2371282"/>
            </a:xfrm>
            <a:prstGeom prst="rect">
              <a:avLst/>
            </a:prstGeom>
          </p:spPr>
        </p:pic>
        <p:pic>
          <p:nvPicPr>
            <p:cNvPr id="10" name="图片 9">
              <a:extLst>
                <a:ext uri="{FF2B5EF4-FFF2-40B4-BE49-F238E27FC236}">
                  <a16:creationId xmlns:a16="http://schemas.microsoft.com/office/drawing/2014/main" id="{4DA3F429-49F8-4D27-8CA6-8825874B3C3F}"/>
                </a:ext>
              </a:extLst>
            </p:cNvPr>
            <p:cNvPicPr>
              <a:picLocks noChangeAspect="1"/>
            </p:cNvPicPr>
            <p:nvPr/>
          </p:nvPicPr>
          <p:blipFill>
            <a:blip r:embed="rId6"/>
            <a:stretch>
              <a:fillRect/>
            </a:stretch>
          </p:blipFill>
          <p:spPr>
            <a:xfrm>
              <a:off x="7826403" y="2682255"/>
              <a:ext cx="3211847" cy="2432779"/>
            </a:xfrm>
            <a:prstGeom prst="rect">
              <a:avLst/>
            </a:prstGeom>
          </p:spPr>
        </p:pic>
      </p:grpSp>
      <p:sp>
        <p:nvSpPr>
          <p:cNvPr id="12" name="文本框 11">
            <a:extLst>
              <a:ext uri="{FF2B5EF4-FFF2-40B4-BE49-F238E27FC236}">
                <a16:creationId xmlns:a16="http://schemas.microsoft.com/office/drawing/2014/main" id="{04C558D8-9CC7-4948-B6E5-A000E141E45C}"/>
              </a:ext>
            </a:extLst>
          </p:cNvPr>
          <p:cNvSpPr txBox="1"/>
          <p:nvPr/>
        </p:nvSpPr>
        <p:spPr>
          <a:xfrm>
            <a:off x="0" y="1055847"/>
            <a:ext cx="6503158" cy="5442516"/>
          </a:xfrm>
          <a:prstGeom prst="rect">
            <a:avLst/>
          </a:prstGeom>
          <a:noFill/>
        </p:spPr>
        <p:txBody>
          <a:bodyPr wrap="square" rtlCol="0">
            <a:spAutoFit/>
          </a:bodyPr>
          <a:lstStyle/>
          <a:p>
            <a:pPr marL="742950" lvl="1"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Current signal response within 0.1ms </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Nominal luminosity L₀ (5×10³⁴ cm⁻²s⁻¹) &amp; 10% L₀</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Signal peak count decreases significantly</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Average amplitude reduces to 76%</a:t>
            </a:r>
          </a:p>
          <a:p>
            <a:pPr marL="742950" lvl="1" indent="-285750">
              <a:lnSpc>
                <a:spcPct val="150000"/>
              </a:lnSpc>
              <a:buFont typeface="Wingdings" panose="05000000000000000000" pitchFamily="2" charset="2"/>
              <a:buChar char="l"/>
            </a:pPr>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Signal response </a:t>
            </a:r>
            <a:r>
              <a:rPr lang="en-US" altLang="zh-CN" i="1" dirty="0">
                <a:latin typeface="Arial" panose="020B0604020202020204" pitchFamily="34" charset="0"/>
                <a:cs typeface="Arial" panose="020B0604020202020204" pitchFamily="34" charset="0"/>
              </a:rPr>
              <a:t>vs</a:t>
            </a:r>
            <a:r>
              <a:rPr lang="en-US" altLang="zh-CN" dirty="0">
                <a:latin typeface="Arial" panose="020B0604020202020204" pitchFamily="34" charset="0"/>
                <a:cs typeface="Arial" panose="020B0604020202020204" pitchFamily="34" charset="0"/>
              </a:rPr>
              <a:t> luminosity</a:t>
            </a:r>
          </a:p>
          <a:p>
            <a:pPr marL="742950" lvl="1" indent="-285750">
              <a:lnSpc>
                <a:spcPct val="150000"/>
              </a:lnSpc>
              <a:buFont typeface="Wingdings" panose="05000000000000000000" pitchFamily="2" charset="2"/>
              <a:buChar char="l"/>
            </a:pPr>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Wingdings" panose="05000000000000000000" pitchFamily="2" charset="2"/>
              <a:buChar char="l"/>
            </a:pPr>
            <a:endParaRPr lang="en-US" altLang="zh-CN" dirty="0">
              <a:latin typeface="Arial" panose="020B0604020202020204" pitchFamily="34" charset="0"/>
              <a:cs typeface="Arial" panose="020B0604020202020204" pitchFamily="34" charset="0"/>
            </a:endParaRP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TSC ∝ Actual luminosity L/L₀</a:t>
            </a:r>
          </a:p>
          <a:p>
            <a:pPr marL="1200150" lvl="2"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Relative precision ∝ 1/√L</a:t>
            </a:r>
          </a:p>
          <a:p>
            <a:pPr lvl="2">
              <a:lnSpc>
                <a:spcPct val="150000"/>
              </a:lnSpc>
            </a:pPr>
            <a:endParaRPr lang="en-US" altLang="zh-CN" dirty="0">
              <a:latin typeface="Arial" panose="020B0604020202020204" pitchFamily="34" charset="0"/>
              <a:cs typeface="Arial" panose="020B0604020202020204" pitchFamily="34" charset="0"/>
            </a:endParaRPr>
          </a:p>
          <a:p>
            <a:pPr marL="742950" lvl="1" indent="-285750">
              <a:lnSpc>
                <a:spcPct val="150000"/>
              </a:lnSpc>
              <a:buFont typeface="Wingdings" panose="05000000000000000000" pitchFamily="2" charset="2"/>
              <a:buChar char="l"/>
            </a:pPr>
            <a:endParaRPr lang="en-US" altLang="zh-CN" dirty="0">
              <a:latin typeface="Arial" panose="020B0604020202020204" pitchFamily="34" charset="0"/>
              <a:cs typeface="Arial" panose="020B0604020202020204" pitchFamily="34" charset="0"/>
            </a:endParaRPr>
          </a:p>
          <a:p>
            <a:pPr lvl="1">
              <a:lnSpc>
                <a:spcPct val="150000"/>
              </a:lnSpc>
            </a:pPr>
            <a:endParaRPr lang="zh-CN" altLang="en-US" dirty="0">
              <a:latin typeface="Arial" panose="020B0604020202020204" pitchFamily="34" charset="0"/>
              <a:cs typeface="Arial" panose="020B0604020202020204" pitchFamily="34" charset="0"/>
            </a:endParaRPr>
          </a:p>
        </p:txBody>
      </p:sp>
      <p:sp>
        <p:nvSpPr>
          <p:cNvPr id="15" name="矩形 14">
            <a:extLst>
              <a:ext uri="{FF2B5EF4-FFF2-40B4-BE49-F238E27FC236}">
                <a16:creationId xmlns:a16="http://schemas.microsoft.com/office/drawing/2014/main" id="{8F01F56B-FA9D-493C-A75D-A71D4889ACCD}"/>
              </a:ext>
            </a:extLst>
          </p:cNvPr>
          <p:cNvSpPr/>
          <p:nvPr/>
        </p:nvSpPr>
        <p:spPr>
          <a:xfrm>
            <a:off x="6785226" y="2726077"/>
            <a:ext cx="997389"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10% L₀ </a:t>
            </a:r>
            <a:endParaRPr lang="zh-CN" altLang="en-US" dirty="0"/>
          </a:p>
        </p:txBody>
      </p:sp>
      <p:sp>
        <p:nvSpPr>
          <p:cNvPr id="16" name="矩形 15">
            <a:extLst>
              <a:ext uri="{FF2B5EF4-FFF2-40B4-BE49-F238E27FC236}">
                <a16:creationId xmlns:a16="http://schemas.microsoft.com/office/drawing/2014/main" id="{7B39C488-5D82-46CA-97CA-B893BFF9C3FD}"/>
              </a:ext>
            </a:extLst>
          </p:cNvPr>
          <p:cNvSpPr/>
          <p:nvPr/>
        </p:nvSpPr>
        <p:spPr>
          <a:xfrm>
            <a:off x="6785226" y="979234"/>
            <a:ext cx="407484" cy="369332"/>
          </a:xfrm>
          <a:prstGeom prst="rect">
            <a:avLst/>
          </a:prstGeom>
        </p:spPr>
        <p:txBody>
          <a:bodyPr wrap="none">
            <a:spAutoFit/>
          </a:bodyPr>
          <a:lstStyle/>
          <a:p>
            <a:r>
              <a:rPr lang="en-US" altLang="zh-CN" dirty="0">
                <a:latin typeface="Arial" panose="020B0604020202020204" pitchFamily="34" charset="0"/>
                <a:cs typeface="Arial" panose="020B0604020202020204" pitchFamily="34" charset="0"/>
              </a:rPr>
              <a:t>L₀</a:t>
            </a:r>
            <a:endParaRPr lang="zh-CN" altLang="en-US" dirty="0"/>
          </a:p>
        </p:txBody>
      </p:sp>
      <p:pic>
        <p:nvPicPr>
          <p:cNvPr id="18" name="图片 17">
            <a:extLst>
              <a:ext uri="{FF2B5EF4-FFF2-40B4-BE49-F238E27FC236}">
                <a16:creationId xmlns:a16="http://schemas.microsoft.com/office/drawing/2014/main" id="{3A915120-37A0-4051-8436-D4D81F260DA0}"/>
              </a:ext>
            </a:extLst>
          </p:cNvPr>
          <p:cNvPicPr>
            <a:picLocks noChangeAspect="1"/>
          </p:cNvPicPr>
          <p:nvPr/>
        </p:nvPicPr>
        <p:blipFill>
          <a:blip r:embed="rId7"/>
          <a:stretch>
            <a:fillRect/>
          </a:stretch>
        </p:blipFill>
        <p:spPr>
          <a:xfrm>
            <a:off x="1306140" y="3680291"/>
            <a:ext cx="2551485" cy="804831"/>
          </a:xfrm>
          <a:prstGeom prst="rect">
            <a:avLst/>
          </a:prstGeom>
        </p:spPr>
      </p:pic>
      <p:sp>
        <p:nvSpPr>
          <p:cNvPr id="20" name="矩形: 圆角 19">
            <a:extLst>
              <a:ext uri="{FF2B5EF4-FFF2-40B4-BE49-F238E27FC236}">
                <a16:creationId xmlns:a16="http://schemas.microsoft.com/office/drawing/2014/main" id="{1675DEA6-E311-467E-ABE0-25FAECD93301}"/>
              </a:ext>
            </a:extLst>
          </p:cNvPr>
          <p:cNvSpPr/>
          <p:nvPr/>
        </p:nvSpPr>
        <p:spPr>
          <a:xfrm>
            <a:off x="932705" y="5467448"/>
            <a:ext cx="4353636" cy="887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nSpc>
                <a:spcPct val="150000"/>
              </a:lnSpc>
            </a:pPr>
            <a:endParaRPr lang="en-US" altLang="zh-CN" dirty="0"/>
          </a:p>
          <a:p>
            <a:pPr lvl="1">
              <a:lnSpc>
                <a:spcPct val="150000"/>
              </a:lnSpc>
            </a:pPr>
            <a:r>
              <a:rPr lang="en-US" altLang="zh-CN" dirty="0"/>
              <a:t>Real-time luminosity monitoring</a:t>
            </a:r>
            <a:br>
              <a:rPr lang="en-US" altLang="zh-CN" dirty="0"/>
            </a:br>
            <a:r>
              <a:rPr lang="en-US" altLang="zh-CN" dirty="0"/>
              <a:t>Beam alignment verification</a:t>
            </a:r>
          </a:p>
          <a:p>
            <a:pPr algn="ctr">
              <a:lnSpc>
                <a:spcPct val="150000"/>
              </a:lnSpc>
            </a:pPr>
            <a:endParaRPr lang="zh-CN" altLang="en-US" dirty="0"/>
          </a:p>
        </p:txBody>
      </p:sp>
      <p:sp>
        <p:nvSpPr>
          <p:cNvPr id="5" name="灯片编号占位符 4">
            <a:extLst>
              <a:ext uri="{FF2B5EF4-FFF2-40B4-BE49-F238E27FC236}">
                <a16:creationId xmlns:a16="http://schemas.microsoft.com/office/drawing/2014/main" id="{B8507835-1437-43E1-ABCE-60F166CFFB75}"/>
              </a:ext>
            </a:extLst>
          </p:cNvPr>
          <p:cNvSpPr>
            <a:spLocks noGrp="1"/>
          </p:cNvSpPr>
          <p:nvPr>
            <p:ph type="sldNum" sz="quarter" idx="12"/>
          </p:nvPr>
        </p:nvSpPr>
        <p:spPr/>
        <p:txBody>
          <a:bodyPr/>
          <a:lstStyle/>
          <a:p>
            <a:fld id="{A37E28E7-65FA-4DCF-A4F5-91394E909994}" type="slidenum">
              <a:rPr lang="zh-CN" altLang="en-US" smtClean="0"/>
              <a:t>53</a:t>
            </a:fld>
            <a:endParaRPr lang="zh-CN" altLang="en-US"/>
          </a:p>
        </p:txBody>
      </p:sp>
    </p:spTree>
    <p:extLst>
      <p:ext uri="{BB962C8B-B14F-4D97-AF65-F5344CB8AC3E}">
        <p14:creationId xmlns:p14="http://schemas.microsoft.com/office/powerpoint/2010/main" val="126466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F93E0D2-61C9-4000-ACA0-D589622F3B4C}"/>
              </a:ext>
            </a:extLst>
          </p:cNvPr>
          <p:cNvPicPr>
            <a:picLocks noChangeAspect="1"/>
          </p:cNvPicPr>
          <p:nvPr/>
        </p:nvPicPr>
        <p:blipFill>
          <a:blip r:embed="rId3"/>
          <a:stretch>
            <a:fillRect/>
          </a:stretch>
        </p:blipFill>
        <p:spPr>
          <a:xfrm>
            <a:off x="8242700" y="3130312"/>
            <a:ext cx="3997081" cy="3057082"/>
          </a:xfrm>
          <a:prstGeom prst="rect">
            <a:avLst/>
          </a:prstGeom>
        </p:spPr>
      </p:pic>
      <p:sp>
        <p:nvSpPr>
          <p:cNvPr id="4" name="矩形 3">
            <a:extLst>
              <a:ext uri="{FF2B5EF4-FFF2-40B4-BE49-F238E27FC236}">
                <a16:creationId xmlns:a16="http://schemas.microsoft.com/office/drawing/2014/main" id="{24C407A9-6A09-49F1-AF1A-66177AA19C59}"/>
              </a:ext>
            </a:extLst>
          </p:cNvPr>
          <p:cNvSpPr/>
          <p:nvPr/>
        </p:nvSpPr>
        <p:spPr>
          <a:xfrm>
            <a:off x="0" y="0"/>
            <a:ext cx="12192000" cy="655093"/>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p>
        </p:txBody>
      </p:sp>
      <p:pic>
        <p:nvPicPr>
          <p:cNvPr id="2" name="图片 1">
            <a:extLst>
              <a:ext uri="{FF2B5EF4-FFF2-40B4-BE49-F238E27FC236}">
                <a16:creationId xmlns:a16="http://schemas.microsoft.com/office/drawing/2014/main" id="{D3C02355-9063-48C5-9A38-D53CC998A01F}"/>
              </a:ext>
            </a:extLst>
          </p:cNvPr>
          <p:cNvPicPr>
            <a:picLocks noChangeAspect="1"/>
          </p:cNvPicPr>
          <p:nvPr/>
        </p:nvPicPr>
        <p:blipFill>
          <a:blip r:embed="rId4"/>
          <a:stretch>
            <a:fillRect/>
          </a:stretch>
        </p:blipFill>
        <p:spPr>
          <a:xfrm>
            <a:off x="6083390" y="905322"/>
            <a:ext cx="5381349" cy="1974761"/>
          </a:xfrm>
          <a:prstGeom prst="rect">
            <a:avLst/>
          </a:prstGeom>
        </p:spPr>
      </p:pic>
      <p:sp>
        <p:nvSpPr>
          <p:cNvPr id="5" name="文本框 4">
            <a:extLst>
              <a:ext uri="{FF2B5EF4-FFF2-40B4-BE49-F238E27FC236}">
                <a16:creationId xmlns:a16="http://schemas.microsoft.com/office/drawing/2014/main" id="{9B1B164A-BE6B-4A55-A8D8-ED41484CFB16}"/>
              </a:ext>
            </a:extLst>
          </p:cNvPr>
          <p:cNvSpPr txBox="1"/>
          <p:nvPr/>
        </p:nvSpPr>
        <p:spPr>
          <a:xfrm>
            <a:off x="3204151" y="118107"/>
            <a:ext cx="5962335" cy="461665"/>
          </a:xfrm>
          <a:prstGeom prst="rect">
            <a:avLst/>
          </a:prstGeom>
          <a:noFill/>
        </p:spPr>
        <p:txBody>
          <a:bodyPr wrap="square" rtlCol="0">
            <a:spAutoFit/>
          </a:bodyPr>
          <a:lstStyle/>
          <a:p>
            <a:r>
              <a:rPr lang="en-US" altLang="zh-CN" sz="2400" b="1" dirty="0">
                <a:solidFill>
                  <a:schemeClr val="bg1"/>
                </a:solidFill>
              </a:rPr>
              <a:t>Advantages of 4H-SiC Applications</a:t>
            </a:r>
            <a:endParaRPr lang="zh-CN" altLang="en-US" sz="2400" b="1" dirty="0">
              <a:solidFill>
                <a:schemeClr val="bg1"/>
              </a:solidFill>
            </a:endParaRPr>
          </a:p>
        </p:txBody>
      </p:sp>
      <p:sp>
        <p:nvSpPr>
          <p:cNvPr id="7" name="文本框 6">
            <a:extLst>
              <a:ext uri="{FF2B5EF4-FFF2-40B4-BE49-F238E27FC236}">
                <a16:creationId xmlns:a16="http://schemas.microsoft.com/office/drawing/2014/main" id="{1AD2F9BD-35F7-4233-9AE5-DB86A5B29A07}"/>
              </a:ext>
            </a:extLst>
          </p:cNvPr>
          <p:cNvSpPr txBox="1"/>
          <p:nvPr/>
        </p:nvSpPr>
        <p:spPr>
          <a:xfrm>
            <a:off x="467199" y="3510787"/>
            <a:ext cx="4633158" cy="170303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High bond energy </a:t>
            </a:r>
          </a:p>
          <a:p>
            <a:pPr marL="742950" lvl="1" indent="-285750">
              <a:lnSpc>
                <a:spcPct val="150000"/>
              </a:lnSpc>
              <a:buFont typeface="Arial" panose="020B0604020202020204" pitchFamily="34" charset="0"/>
              <a:buChar char="•"/>
            </a:pPr>
            <a:r>
              <a:rPr lang="it-IT" altLang="zh-CN" dirty="0">
                <a:latin typeface="Arial" panose="020B0604020202020204" pitchFamily="34" charset="0"/>
                <a:cs typeface="Arial" panose="020B0604020202020204" pitchFamily="34" charset="0"/>
              </a:rPr>
              <a:t>Si-C bond: 4.6 eV (vs. Si-Si: 2.3 eV)</a:t>
            </a: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Elevated displacement threshold</a:t>
            </a:r>
          </a:p>
          <a:p>
            <a:pPr marL="742950" lvl="1" indent="-285750">
              <a:lnSpc>
                <a:spcPct val="150000"/>
              </a:lnSpc>
              <a:buFont typeface="Arial" panose="020B0604020202020204" pitchFamily="34" charset="0"/>
              <a:buChar char="•"/>
            </a:pPr>
            <a:r>
              <a:rPr lang="nb-NO" altLang="zh-CN" dirty="0">
                <a:latin typeface="Arial" panose="020B0604020202020204" pitchFamily="34" charset="0"/>
                <a:cs typeface="Arial" panose="020B0604020202020204" pitchFamily="34" charset="0"/>
              </a:rPr>
              <a:t>SiC 20–35 eV  (vs.  Si 12–15 eV ) </a:t>
            </a:r>
            <a:endParaRPr lang="zh-CN" altLang="en-US" dirty="0">
              <a:latin typeface="Arial" panose="020B0604020202020204" pitchFamily="34" charset="0"/>
              <a:cs typeface="Arial" panose="020B0604020202020204" pitchFamily="34" charset="0"/>
            </a:endParaRPr>
          </a:p>
        </p:txBody>
      </p:sp>
      <p:sp>
        <p:nvSpPr>
          <p:cNvPr id="9" name="矩形 8">
            <a:extLst>
              <a:ext uri="{FF2B5EF4-FFF2-40B4-BE49-F238E27FC236}">
                <a16:creationId xmlns:a16="http://schemas.microsoft.com/office/drawing/2014/main" id="{FA12667B-626C-45A1-9D40-7A2F99AAFD6C}"/>
              </a:ext>
            </a:extLst>
          </p:cNvPr>
          <p:cNvSpPr/>
          <p:nvPr/>
        </p:nvSpPr>
        <p:spPr>
          <a:xfrm>
            <a:off x="4333393" y="6213357"/>
            <a:ext cx="6826818" cy="494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Significantly reduces γ and electron-induced atomic displacement</a:t>
            </a:r>
          </a:p>
        </p:txBody>
      </p:sp>
      <p:grpSp>
        <p:nvGrpSpPr>
          <p:cNvPr id="17" name="组合 16">
            <a:extLst>
              <a:ext uri="{FF2B5EF4-FFF2-40B4-BE49-F238E27FC236}">
                <a16:creationId xmlns:a16="http://schemas.microsoft.com/office/drawing/2014/main" id="{F7CEF685-6DD4-4281-BE72-0D77D745AE74}"/>
              </a:ext>
            </a:extLst>
          </p:cNvPr>
          <p:cNvGrpSpPr/>
          <p:nvPr/>
        </p:nvGrpSpPr>
        <p:grpSpPr>
          <a:xfrm>
            <a:off x="451101" y="6022223"/>
            <a:ext cx="3223959" cy="516689"/>
            <a:chOff x="678205" y="5971709"/>
            <a:chExt cx="3223959" cy="516689"/>
          </a:xfrm>
        </p:grpSpPr>
        <p:sp>
          <p:nvSpPr>
            <p:cNvPr id="13" name="矩形 12">
              <a:extLst>
                <a:ext uri="{FF2B5EF4-FFF2-40B4-BE49-F238E27FC236}">
                  <a16:creationId xmlns:a16="http://schemas.microsoft.com/office/drawing/2014/main" id="{2F463A88-C31C-4992-9573-5268F30692EB}"/>
                </a:ext>
              </a:extLst>
            </p:cNvPr>
            <p:cNvSpPr/>
            <p:nvPr/>
          </p:nvSpPr>
          <p:spPr>
            <a:xfrm>
              <a:off x="678205" y="6211399"/>
              <a:ext cx="3223959" cy="276999"/>
            </a:xfrm>
            <a:prstGeom prst="rect">
              <a:avLst/>
            </a:prstGeom>
          </p:spPr>
          <p:txBody>
            <a:bodyPr wrap="none">
              <a:spAutoFit/>
            </a:bodyPr>
            <a:lstStyle/>
            <a:p>
              <a:r>
                <a:rPr lang="en-US" altLang="zh-CN" sz="1200" dirty="0">
                  <a:solidFill>
                    <a:srgbClr val="0070C0"/>
                  </a:solidFill>
                  <a:hlinkClick r:id="rId5" tooltip="Persistent link using digital object identifier">
                    <a:extLst>
                      <a:ext uri="{A12FA001-AC4F-418D-AE19-62706E023703}">
                        <ahyp:hlinkClr xmlns:ahyp="http://schemas.microsoft.com/office/drawing/2018/hyperlinkcolor" val="tx"/>
                      </a:ext>
                    </a:extLst>
                  </a:hlinkClick>
                </a:rPr>
                <a:t>[2] https://doi.org/10.1016/j.nima.2005.01.059</a:t>
              </a:r>
              <a:endParaRPr lang="zh-CN" altLang="en-US" sz="1200" dirty="0"/>
            </a:p>
          </p:txBody>
        </p:sp>
        <p:sp>
          <p:nvSpPr>
            <p:cNvPr id="14" name="矩形 13">
              <a:extLst>
                <a:ext uri="{FF2B5EF4-FFF2-40B4-BE49-F238E27FC236}">
                  <a16:creationId xmlns:a16="http://schemas.microsoft.com/office/drawing/2014/main" id="{B5227FAD-3113-4E3A-9018-AE9DDB34EBE8}"/>
                </a:ext>
              </a:extLst>
            </p:cNvPr>
            <p:cNvSpPr/>
            <p:nvPr/>
          </p:nvSpPr>
          <p:spPr>
            <a:xfrm>
              <a:off x="678205" y="5971709"/>
              <a:ext cx="2595582" cy="276999"/>
            </a:xfrm>
            <a:prstGeom prst="rect">
              <a:avLst/>
            </a:prstGeom>
          </p:spPr>
          <p:txBody>
            <a:bodyPr wrap="none">
              <a:spAutoFit/>
            </a:bodyPr>
            <a:lstStyle/>
            <a:p>
              <a:r>
                <a:rPr lang="en-US" altLang="zh-CN" sz="1200" dirty="0">
                  <a:solidFill>
                    <a:srgbClr val="0070C0"/>
                  </a:solidFill>
                </a:rPr>
                <a:t>[1] DOI: </a:t>
              </a:r>
              <a:r>
                <a:rPr lang="en-US" altLang="zh-CN" sz="1200" dirty="0">
                  <a:solidFill>
                    <a:srgbClr val="0070C0"/>
                  </a:solidFill>
                  <a:hlinkClick r:id="rId6">
                    <a:extLst>
                      <a:ext uri="{A12FA001-AC4F-418D-AE19-62706E023703}">
                        <ahyp:hlinkClr xmlns:ahyp="http://schemas.microsoft.com/office/drawing/2018/hyperlinkcolor" val="tx"/>
                      </a:ext>
                    </a:extLst>
                  </a:hlinkClick>
                </a:rPr>
                <a:t>10.1109/TNS.2020.3029730</a:t>
              </a:r>
              <a:r>
                <a:rPr lang="en-US" altLang="zh-CN" sz="1200" dirty="0">
                  <a:solidFill>
                    <a:srgbClr val="0070C0"/>
                  </a:solidFill>
                  <a:hlinkClick r:id="rId5" tooltip="Persistent link using digital object identifier">
                    <a:extLst>
                      <a:ext uri="{A12FA001-AC4F-418D-AE19-62706E023703}">
                        <ahyp:hlinkClr xmlns:ahyp="http://schemas.microsoft.com/office/drawing/2018/hyperlinkcolor" val="tx"/>
                      </a:ext>
                    </a:extLst>
                  </a:hlinkClick>
                </a:rPr>
                <a:t> </a:t>
              </a:r>
              <a:endParaRPr lang="zh-CN" altLang="en-US" sz="1200" dirty="0"/>
            </a:p>
          </p:txBody>
        </p:sp>
      </p:grpSp>
      <p:grpSp>
        <p:nvGrpSpPr>
          <p:cNvPr id="16" name="组合 15">
            <a:extLst>
              <a:ext uri="{FF2B5EF4-FFF2-40B4-BE49-F238E27FC236}">
                <a16:creationId xmlns:a16="http://schemas.microsoft.com/office/drawing/2014/main" id="{D9D1EB59-49E9-45B3-9674-EEC5FC3D2E22}"/>
              </a:ext>
            </a:extLst>
          </p:cNvPr>
          <p:cNvGrpSpPr/>
          <p:nvPr/>
        </p:nvGrpSpPr>
        <p:grpSpPr>
          <a:xfrm>
            <a:off x="5119140" y="3393925"/>
            <a:ext cx="3439680" cy="2699587"/>
            <a:chOff x="1532364" y="3362218"/>
            <a:chExt cx="3760329" cy="2699587"/>
          </a:xfrm>
        </p:grpSpPr>
        <p:pic>
          <p:nvPicPr>
            <p:cNvPr id="11" name="图片 10">
              <a:extLst>
                <a:ext uri="{FF2B5EF4-FFF2-40B4-BE49-F238E27FC236}">
                  <a16:creationId xmlns:a16="http://schemas.microsoft.com/office/drawing/2014/main" id="{AC9125FB-5A78-409D-ACC4-422F87E1F960}"/>
                </a:ext>
              </a:extLst>
            </p:cNvPr>
            <p:cNvPicPr>
              <a:picLocks noChangeAspect="1"/>
            </p:cNvPicPr>
            <p:nvPr/>
          </p:nvPicPr>
          <p:blipFill>
            <a:blip r:embed="rId7"/>
            <a:stretch>
              <a:fillRect/>
            </a:stretch>
          </p:blipFill>
          <p:spPr>
            <a:xfrm>
              <a:off x="1532364" y="3362218"/>
              <a:ext cx="3760329" cy="2699587"/>
            </a:xfrm>
            <a:prstGeom prst="rect">
              <a:avLst/>
            </a:prstGeom>
          </p:spPr>
        </p:pic>
        <p:sp>
          <p:nvSpPr>
            <p:cNvPr id="15" name="文本框 14">
              <a:extLst>
                <a:ext uri="{FF2B5EF4-FFF2-40B4-BE49-F238E27FC236}">
                  <a16:creationId xmlns:a16="http://schemas.microsoft.com/office/drawing/2014/main" id="{9ED701C4-463A-440E-A36B-8C9CC06FFDF4}"/>
                </a:ext>
              </a:extLst>
            </p:cNvPr>
            <p:cNvSpPr txBox="1"/>
            <p:nvPr/>
          </p:nvSpPr>
          <p:spPr>
            <a:xfrm>
              <a:off x="3507698" y="3755036"/>
              <a:ext cx="1648919" cy="307777"/>
            </a:xfrm>
            <a:prstGeom prst="rect">
              <a:avLst/>
            </a:prstGeom>
            <a:noFill/>
          </p:spPr>
          <p:txBody>
            <a:bodyPr wrap="square" rtlCol="0">
              <a:spAutoFit/>
            </a:bodyPr>
            <a:lstStyle/>
            <a:p>
              <a:r>
                <a:rPr lang="en-US" altLang="zh-CN" sz="1400" dirty="0"/>
                <a:t>Gamma irradiation</a:t>
              </a:r>
              <a:endParaRPr lang="zh-CN" altLang="en-US" sz="1400" dirty="0"/>
            </a:p>
          </p:txBody>
        </p:sp>
      </p:grpSp>
      <p:sp>
        <p:nvSpPr>
          <p:cNvPr id="20" name="文本框 19">
            <a:extLst>
              <a:ext uri="{FF2B5EF4-FFF2-40B4-BE49-F238E27FC236}">
                <a16:creationId xmlns:a16="http://schemas.microsoft.com/office/drawing/2014/main" id="{8F30E705-1807-417D-AAF6-62795317D1C2}"/>
              </a:ext>
            </a:extLst>
          </p:cNvPr>
          <p:cNvSpPr txBox="1"/>
          <p:nvPr/>
        </p:nvSpPr>
        <p:spPr>
          <a:xfrm>
            <a:off x="467199" y="1155551"/>
            <a:ext cx="6933048" cy="2118529"/>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Secondary Particle ratio</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Photons ~ 87.67%</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Electron ~ 7.19%</a:t>
            </a: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Prioritize photon-resistant materials</a:t>
            </a:r>
          </a:p>
          <a:p>
            <a:pPr marL="285750" indent="-285750">
              <a:lnSpc>
                <a:spcPct val="150000"/>
              </a:lnSpc>
              <a:buFont typeface="Wingdings" panose="05000000000000000000" pitchFamily="2" charset="2"/>
              <a:buChar char="l"/>
            </a:pPr>
            <a:r>
              <a:rPr lang="en-US" altLang="zh-CN" dirty="0">
                <a:latin typeface="Arial" panose="020B0604020202020204" pitchFamily="34" charset="0"/>
                <a:cs typeface="Arial" panose="020B0604020202020204" pitchFamily="34" charset="0"/>
              </a:rPr>
              <a:t>Optimize shielding for γ-ray dominated environment</a:t>
            </a:r>
            <a:endParaRPr lang="zh-CN" altLang="en-US" dirty="0">
              <a:latin typeface="Arial" panose="020B0604020202020204" pitchFamily="34" charset="0"/>
              <a:cs typeface="Arial" panose="020B0604020202020204" pitchFamily="34" charset="0"/>
            </a:endParaRPr>
          </a:p>
        </p:txBody>
      </p:sp>
      <p:sp>
        <p:nvSpPr>
          <p:cNvPr id="21" name="灯片编号占位符 20">
            <a:extLst>
              <a:ext uri="{FF2B5EF4-FFF2-40B4-BE49-F238E27FC236}">
                <a16:creationId xmlns:a16="http://schemas.microsoft.com/office/drawing/2014/main" id="{F192C197-7AF5-466A-87F7-B90D77470472}"/>
              </a:ext>
            </a:extLst>
          </p:cNvPr>
          <p:cNvSpPr>
            <a:spLocks noGrp="1"/>
          </p:cNvSpPr>
          <p:nvPr>
            <p:ph type="sldNum" sz="quarter" idx="12"/>
          </p:nvPr>
        </p:nvSpPr>
        <p:spPr/>
        <p:txBody>
          <a:bodyPr/>
          <a:lstStyle/>
          <a:p>
            <a:fld id="{A37E28E7-65FA-4DCF-A4F5-91394E909994}" type="slidenum">
              <a:rPr lang="zh-CN" altLang="en-US" smtClean="0"/>
              <a:t>54</a:t>
            </a:fld>
            <a:endParaRPr lang="zh-CN" altLang="en-US"/>
          </a:p>
        </p:txBody>
      </p:sp>
    </p:spTree>
    <p:extLst>
      <p:ext uri="{BB962C8B-B14F-4D97-AF65-F5344CB8AC3E}">
        <p14:creationId xmlns:p14="http://schemas.microsoft.com/office/powerpoint/2010/main" val="340565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43F0996-6DD7-4C48-A5F3-835D75728C5B}"/>
              </a:ext>
            </a:extLst>
          </p:cNvPr>
          <p:cNvPicPr>
            <a:picLocks noChangeAspect="1"/>
          </p:cNvPicPr>
          <p:nvPr/>
        </p:nvPicPr>
        <p:blipFill>
          <a:blip r:embed="rId2"/>
          <a:stretch>
            <a:fillRect/>
          </a:stretch>
        </p:blipFill>
        <p:spPr>
          <a:xfrm>
            <a:off x="2869095" y="260707"/>
            <a:ext cx="6168941" cy="6372005"/>
          </a:xfrm>
          <a:prstGeom prst="rect">
            <a:avLst/>
          </a:prstGeom>
        </p:spPr>
      </p:pic>
    </p:spTree>
    <p:extLst>
      <p:ext uri="{BB962C8B-B14F-4D97-AF65-F5344CB8AC3E}">
        <p14:creationId xmlns:p14="http://schemas.microsoft.com/office/powerpoint/2010/main" val="3729188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a:extLst>
              <a:ext uri="{FF2B5EF4-FFF2-40B4-BE49-F238E27FC236}">
                <a16:creationId xmlns:a16="http://schemas.microsoft.com/office/drawing/2014/main" id="{83F16768-D2DB-4242-A4EE-B0FC8C23208B}"/>
              </a:ext>
            </a:extLst>
          </p:cNvPr>
          <p:cNvGrpSpPr/>
          <p:nvPr/>
        </p:nvGrpSpPr>
        <p:grpSpPr>
          <a:xfrm>
            <a:off x="7596998" y="838806"/>
            <a:ext cx="3762102" cy="5896684"/>
            <a:chOff x="7785089" y="891549"/>
            <a:chExt cx="3762102" cy="5896684"/>
          </a:xfrm>
        </p:grpSpPr>
        <p:grpSp>
          <p:nvGrpSpPr>
            <p:cNvPr id="15" name="组合 14">
              <a:extLst>
                <a:ext uri="{FF2B5EF4-FFF2-40B4-BE49-F238E27FC236}">
                  <a16:creationId xmlns:a16="http://schemas.microsoft.com/office/drawing/2014/main" id="{E526A70A-CED4-B044-A7EE-CD0D55F071D7}"/>
                </a:ext>
              </a:extLst>
            </p:cNvPr>
            <p:cNvGrpSpPr/>
            <p:nvPr/>
          </p:nvGrpSpPr>
          <p:grpSpPr>
            <a:xfrm>
              <a:off x="7785089" y="4182998"/>
              <a:ext cx="3728803" cy="2605235"/>
              <a:chOff x="4105834" y="4428651"/>
              <a:chExt cx="3809877" cy="2346681"/>
            </a:xfrm>
          </p:grpSpPr>
          <p:pic>
            <p:nvPicPr>
              <p:cNvPr id="25" name="图片 24" descr="图表, 散点图&#10;&#10;描述已自动生成">
                <a:extLst>
                  <a:ext uri="{FF2B5EF4-FFF2-40B4-BE49-F238E27FC236}">
                    <a16:creationId xmlns:a16="http://schemas.microsoft.com/office/drawing/2014/main" id="{D06D54DE-3039-1E4B-9F5D-4A058056969D}"/>
                  </a:ext>
                </a:extLst>
              </p:cNvPr>
              <p:cNvPicPr>
                <a:picLocks noChangeAspect="1"/>
              </p:cNvPicPr>
              <p:nvPr/>
            </p:nvPicPr>
            <p:blipFill rotWithShape="1">
              <a:blip r:embed="rId2"/>
              <a:srcRect l="3687" t="7281" r="4862" b="4809"/>
              <a:stretch/>
            </p:blipFill>
            <p:spPr>
              <a:xfrm>
                <a:off x="4105834" y="4428651"/>
                <a:ext cx="3809877" cy="2346681"/>
              </a:xfrm>
              <a:prstGeom prst="rect">
                <a:avLst/>
              </a:prstGeom>
            </p:spPr>
          </p:pic>
          <p:sp>
            <p:nvSpPr>
              <p:cNvPr id="42" name="文本框 41">
                <a:extLst>
                  <a:ext uri="{FF2B5EF4-FFF2-40B4-BE49-F238E27FC236}">
                    <a16:creationId xmlns:a16="http://schemas.microsoft.com/office/drawing/2014/main" id="{23DE03CE-8E1C-B64C-8D84-A9A932D1A614}"/>
                  </a:ext>
                </a:extLst>
              </p:cNvPr>
              <p:cNvSpPr txBox="1"/>
              <p:nvPr/>
            </p:nvSpPr>
            <p:spPr>
              <a:xfrm>
                <a:off x="4984007" y="6211716"/>
                <a:ext cx="2779070" cy="307777"/>
              </a:xfrm>
              <a:prstGeom prst="rect">
                <a:avLst/>
              </a:prstGeom>
              <a:noFill/>
            </p:spPr>
            <p:txBody>
              <a:bodyPr wrap="square">
                <a:spAutoFit/>
              </a:bodyPr>
              <a:lstStyle/>
              <a:p>
                <a:r>
                  <a:rPr lang="en-US" altLang="zh-CN" sz="1400" b="1" dirty="0">
                    <a:solidFill>
                      <a:srgbClr val="FF0000"/>
                    </a:solidFill>
                    <a:latin typeface="Times" pitchFamily="2" charset="0"/>
                    <a:sym typeface="Wingdings" pitchFamily="2" charset="2"/>
                  </a:rPr>
                  <a:t>originate from the beam core </a:t>
                </a:r>
                <a:endParaRPr lang="zh-CN" altLang="en-US" sz="1400" dirty="0">
                  <a:solidFill>
                    <a:srgbClr val="FF0000"/>
                  </a:solidFill>
                </a:endParaRPr>
              </a:p>
            </p:txBody>
          </p:sp>
        </p:grpSp>
        <p:grpSp>
          <p:nvGrpSpPr>
            <p:cNvPr id="29" name="组合 28">
              <a:extLst>
                <a:ext uri="{FF2B5EF4-FFF2-40B4-BE49-F238E27FC236}">
                  <a16:creationId xmlns:a16="http://schemas.microsoft.com/office/drawing/2014/main" id="{06F38A15-970C-EE46-A268-7B3BAA804541}"/>
                </a:ext>
              </a:extLst>
            </p:cNvPr>
            <p:cNvGrpSpPr/>
            <p:nvPr/>
          </p:nvGrpSpPr>
          <p:grpSpPr>
            <a:xfrm>
              <a:off x="7785089" y="891549"/>
              <a:ext cx="3762102" cy="2996889"/>
              <a:chOff x="8146360" y="736487"/>
              <a:chExt cx="3659939" cy="2794216"/>
            </a:xfrm>
          </p:grpSpPr>
          <p:pic>
            <p:nvPicPr>
              <p:cNvPr id="24" name="图片 23" descr="图表, 散点图&#10;&#10;描述已自动生成">
                <a:extLst>
                  <a:ext uri="{FF2B5EF4-FFF2-40B4-BE49-F238E27FC236}">
                    <a16:creationId xmlns:a16="http://schemas.microsoft.com/office/drawing/2014/main" id="{4E77DCB9-CC4F-9049-93BC-BB2276CDF0B6}"/>
                  </a:ext>
                </a:extLst>
              </p:cNvPr>
              <p:cNvPicPr>
                <a:picLocks noChangeAspect="1"/>
              </p:cNvPicPr>
              <p:nvPr/>
            </p:nvPicPr>
            <p:blipFill rotWithShape="1">
              <a:blip r:embed="rId3"/>
              <a:srcRect l="4101" t="7274" r="4862" b="5346"/>
              <a:stretch/>
            </p:blipFill>
            <p:spPr>
              <a:xfrm>
                <a:off x="8146360" y="736487"/>
                <a:ext cx="3488125" cy="2794216"/>
              </a:xfrm>
              <a:prstGeom prst="rect">
                <a:avLst/>
              </a:prstGeom>
            </p:spPr>
          </p:pic>
          <p:sp>
            <p:nvSpPr>
              <p:cNvPr id="41" name="文本框 40">
                <a:extLst>
                  <a:ext uri="{FF2B5EF4-FFF2-40B4-BE49-F238E27FC236}">
                    <a16:creationId xmlns:a16="http://schemas.microsoft.com/office/drawing/2014/main" id="{4A1152C2-5195-5C4E-BDC5-E2BA6179D9B6}"/>
                  </a:ext>
                </a:extLst>
              </p:cNvPr>
              <p:cNvSpPr txBox="1"/>
              <p:nvPr/>
            </p:nvSpPr>
            <p:spPr>
              <a:xfrm>
                <a:off x="8734698" y="2808101"/>
                <a:ext cx="3071601" cy="328020"/>
              </a:xfrm>
              <a:prstGeom prst="rect">
                <a:avLst/>
              </a:prstGeom>
              <a:noFill/>
            </p:spPr>
            <p:txBody>
              <a:bodyPr wrap="square">
                <a:spAutoFit/>
              </a:bodyPr>
              <a:lstStyle/>
              <a:p>
                <a:r>
                  <a:rPr lang="en-US" altLang="zh-CN" sz="1400" b="1" dirty="0">
                    <a:solidFill>
                      <a:srgbClr val="FF0000"/>
                    </a:solidFill>
                    <a:latin typeface="Times" pitchFamily="2" charset="0"/>
                    <a:sym typeface="Wingdings" pitchFamily="2" charset="2"/>
                  </a:rPr>
                  <a:t>originate from the edge of bunch </a:t>
                </a:r>
                <a:endParaRPr lang="zh-CN" altLang="en-US" sz="1400" dirty="0">
                  <a:solidFill>
                    <a:srgbClr val="FF0000"/>
                  </a:solidFill>
                </a:endParaRPr>
              </a:p>
            </p:txBody>
          </p:sp>
        </p:grpSp>
      </p:grpSp>
      <p:sp>
        <p:nvSpPr>
          <p:cNvPr id="4" name="文本框 3">
            <a:extLst>
              <a:ext uri="{FF2B5EF4-FFF2-40B4-BE49-F238E27FC236}">
                <a16:creationId xmlns:a16="http://schemas.microsoft.com/office/drawing/2014/main" id="{0E236D41-8156-3E47-BE0B-F729CF15738C}"/>
              </a:ext>
            </a:extLst>
          </p:cNvPr>
          <p:cNvSpPr txBox="1"/>
          <p:nvPr/>
        </p:nvSpPr>
        <p:spPr>
          <a:xfrm>
            <a:off x="3058890" y="-51182"/>
            <a:ext cx="5820621" cy="523220"/>
          </a:xfrm>
          <a:prstGeom prst="rect">
            <a:avLst/>
          </a:prstGeom>
          <a:noFill/>
        </p:spPr>
        <p:txBody>
          <a:bodyPr wrap="square" rtlCol="0">
            <a:spAutoFit/>
          </a:bodyPr>
          <a:lstStyle/>
          <a:p>
            <a:r>
              <a:rPr kumimoji="1" lang="en-US" altLang="zh-CN" sz="2800" b="1" dirty="0">
                <a:solidFill>
                  <a:schemeClr val="accent1">
                    <a:lumMod val="50000"/>
                  </a:schemeClr>
                </a:solidFill>
              </a:rPr>
              <a:t>Injection efficiency and beam loss</a:t>
            </a:r>
            <a:endParaRPr kumimoji="1" lang="zh-CN" altLang="en-US" sz="2800" b="1" dirty="0">
              <a:solidFill>
                <a:schemeClr val="accent1">
                  <a:lumMod val="50000"/>
                </a:schemeClr>
              </a:solidFill>
            </a:endParaRPr>
          </a:p>
        </p:txBody>
      </p:sp>
      <p:sp>
        <p:nvSpPr>
          <p:cNvPr id="47" name="文本框 46">
            <a:extLst>
              <a:ext uri="{FF2B5EF4-FFF2-40B4-BE49-F238E27FC236}">
                <a16:creationId xmlns:a16="http://schemas.microsoft.com/office/drawing/2014/main" id="{7F18CF32-3ACF-0446-9FBF-25F101CC9FF7}"/>
              </a:ext>
            </a:extLst>
          </p:cNvPr>
          <p:cNvSpPr txBox="1"/>
          <p:nvPr/>
        </p:nvSpPr>
        <p:spPr>
          <a:xfrm>
            <a:off x="209937" y="5768220"/>
            <a:ext cx="7585628" cy="956544"/>
          </a:xfrm>
          <a:prstGeom prst="rect">
            <a:avLst/>
          </a:prstGeom>
          <a:noFill/>
        </p:spPr>
        <p:txBody>
          <a:bodyPr wrap="square">
            <a:spAutoFit/>
          </a:bodyPr>
          <a:lstStyle/>
          <a:p>
            <a:pPr marL="285750" indent="-285750">
              <a:lnSpc>
                <a:spcPts val="2320"/>
              </a:lnSpc>
              <a:buFont typeface="Wingdings" pitchFamily="2" charset="2"/>
              <a:buChar char="Ø"/>
            </a:pPr>
            <a:r>
              <a:rPr lang="en-US" altLang="zh-CN" sz="1600" dirty="0">
                <a:solidFill>
                  <a:schemeClr val="accent6">
                    <a:lumMod val="75000"/>
                  </a:schemeClr>
                </a:solidFill>
                <a:latin typeface="Noto Sans SC"/>
              </a:rPr>
              <a:t>There are 2 different types of beam loss: </a:t>
            </a:r>
          </a:p>
          <a:p>
            <a:pPr>
              <a:lnSpc>
                <a:spcPts val="2320"/>
              </a:lnSpc>
            </a:pPr>
            <a:r>
              <a:rPr lang="en-US" altLang="zh-CN" sz="1400" dirty="0">
                <a:latin typeface="Noto Sans SC"/>
              </a:rPr>
              <a:t>1) large and fast beam loss</a:t>
            </a:r>
            <a:r>
              <a:rPr lang="en-US" altLang="zh-CN" sz="1400" b="0" i="0" u="none" strike="noStrike" dirty="0">
                <a:effectLst/>
                <a:latin typeface="Noto Sans SC"/>
              </a:rPr>
              <a:t> in the first 100 turns(30%) </a:t>
            </a:r>
            <a:r>
              <a:rPr lang="en-US" altLang="zh-CN" sz="1400" b="0" i="0" u="none" strike="noStrike" dirty="0">
                <a:effectLst/>
                <a:latin typeface="Noto Sans SC"/>
                <a:sym typeface="Wingdings" pitchFamily="2" charset="2"/>
              </a:rPr>
              <a:t></a:t>
            </a:r>
            <a:r>
              <a:rPr lang="en-US" altLang="zh-CN" sz="1400" dirty="0">
                <a:solidFill>
                  <a:srgbClr val="7030A0"/>
                </a:solidFill>
                <a:latin typeface="Noto Sans SC"/>
                <a:sym typeface="Wingdings" panose="05000000000000000000" pitchFamily="2" charset="2"/>
              </a:rPr>
              <a:t>injection efficiency</a:t>
            </a:r>
            <a:endParaRPr lang="en-US" altLang="zh-CN" sz="1400" b="0" i="0" u="none" strike="noStrike" dirty="0">
              <a:solidFill>
                <a:srgbClr val="7030A0"/>
              </a:solidFill>
              <a:effectLst/>
              <a:latin typeface="Noto Sans SC"/>
              <a:sym typeface="Wingdings" panose="05000000000000000000" pitchFamily="2" charset="2"/>
            </a:endParaRPr>
          </a:p>
          <a:p>
            <a:pPr>
              <a:lnSpc>
                <a:spcPts val="2320"/>
              </a:lnSpc>
            </a:pPr>
            <a:r>
              <a:rPr lang="en-US" altLang="zh-CN" sz="1400" b="0" i="0" u="none" strike="noStrike" dirty="0">
                <a:effectLst/>
                <a:latin typeface="Noto Sans SC"/>
                <a:sym typeface="Wingdings" panose="05000000000000000000" pitchFamily="2" charset="2"/>
              </a:rPr>
              <a:t>2)</a:t>
            </a:r>
            <a:r>
              <a:rPr lang="en-US" altLang="zh-CN" sz="1400" dirty="0">
                <a:latin typeface="Noto Sans SC"/>
                <a:sym typeface="Wingdings" panose="05000000000000000000" pitchFamily="2" charset="2"/>
              </a:rPr>
              <a:t> </a:t>
            </a:r>
            <a:r>
              <a:rPr lang="en-US" altLang="zh-CN" sz="1400" b="0" i="0" u="none" strike="noStrike" dirty="0">
                <a:effectLst/>
                <a:latin typeface="Noto Sans SC"/>
              </a:rPr>
              <a:t>small and continuous beam loss until 1000 turns(10%)</a:t>
            </a:r>
            <a:r>
              <a:rPr lang="en-US" altLang="zh-CN" sz="1400" dirty="0">
                <a:latin typeface="Noto Sans SC"/>
                <a:sym typeface="Wingdings" pitchFamily="2" charset="2"/>
              </a:rPr>
              <a:t> </a:t>
            </a:r>
            <a:r>
              <a:rPr lang="en-US" altLang="zh-CN" sz="1400" dirty="0">
                <a:solidFill>
                  <a:srgbClr val="7030A0"/>
                </a:solidFill>
                <a:latin typeface="Noto Sans SC"/>
                <a:sym typeface="Wingdings" pitchFamily="2" charset="2"/>
              </a:rPr>
              <a:t>injection BG duration</a:t>
            </a:r>
            <a:endParaRPr lang="en-US" altLang="zh-CN" sz="1400" b="1" dirty="0">
              <a:solidFill>
                <a:srgbClr val="7030A0"/>
              </a:solidFill>
              <a:sym typeface="Wingdings" panose="05000000000000000000" pitchFamily="2" charset="2"/>
            </a:endParaRPr>
          </a:p>
        </p:txBody>
      </p:sp>
      <p:grpSp>
        <p:nvGrpSpPr>
          <p:cNvPr id="73" name="组合 72">
            <a:extLst>
              <a:ext uri="{FF2B5EF4-FFF2-40B4-BE49-F238E27FC236}">
                <a16:creationId xmlns:a16="http://schemas.microsoft.com/office/drawing/2014/main" id="{94D69BB0-D59D-F149-B664-D14DCEB73C63}"/>
              </a:ext>
            </a:extLst>
          </p:cNvPr>
          <p:cNvGrpSpPr/>
          <p:nvPr/>
        </p:nvGrpSpPr>
        <p:grpSpPr>
          <a:xfrm>
            <a:off x="154278" y="626388"/>
            <a:ext cx="7195161" cy="5171388"/>
            <a:chOff x="144080" y="605126"/>
            <a:chExt cx="7195161" cy="5171388"/>
          </a:xfrm>
        </p:grpSpPr>
        <p:grpSp>
          <p:nvGrpSpPr>
            <p:cNvPr id="63" name="组合 62">
              <a:extLst>
                <a:ext uri="{FF2B5EF4-FFF2-40B4-BE49-F238E27FC236}">
                  <a16:creationId xmlns:a16="http://schemas.microsoft.com/office/drawing/2014/main" id="{77286591-055E-0143-BEFD-3162F2ED307A}"/>
                </a:ext>
              </a:extLst>
            </p:cNvPr>
            <p:cNvGrpSpPr/>
            <p:nvPr/>
          </p:nvGrpSpPr>
          <p:grpSpPr>
            <a:xfrm>
              <a:off x="144080" y="1840376"/>
              <a:ext cx="7195161" cy="3936138"/>
              <a:chOff x="178794" y="317674"/>
              <a:chExt cx="7195161" cy="4166750"/>
            </a:xfrm>
          </p:grpSpPr>
          <p:pic>
            <p:nvPicPr>
              <p:cNvPr id="62" name="图形 61">
                <a:extLst>
                  <a:ext uri="{FF2B5EF4-FFF2-40B4-BE49-F238E27FC236}">
                    <a16:creationId xmlns:a16="http://schemas.microsoft.com/office/drawing/2014/main" id="{959C334B-DF5D-9947-9117-1EDDF524DB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8794" y="317674"/>
                <a:ext cx="7195161" cy="4166750"/>
              </a:xfrm>
              <a:prstGeom prst="rect">
                <a:avLst/>
              </a:prstGeom>
            </p:spPr>
          </p:pic>
          <p:grpSp>
            <p:nvGrpSpPr>
              <p:cNvPr id="9" name="组合 8">
                <a:extLst>
                  <a:ext uri="{FF2B5EF4-FFF2-40B4-BE49-F238E27FC236}">
                    <a16:creationId xmlns:a16="http://schemas.microsoft.com/office/drawing/2014/main" id="{271921AB-37BD-4D4F-BBB5-DEC43405EE24}"/>
                  </a:ext>
                </a:extLst>
              </p:cNvPr>
              <p:cNvGrpSpPr/>
              <p:nvPr/>
            </p:nvGrpSpPr>
            <p:grpSpPr>
              <a:xfrm>
                <a:off x="703877" y="1079976"/>
                <a:ext cx="6123234" cy="3299796"/>
                <a:chOff x="4824808" y="913023"/>
                <a:chExt cx="4122422" cy="2041958"/>
              </a:xfrm>
            </p:grpSpPr>
            <p:cxnSp>
              <p:nvCxnSpPr>
                <p:cNvPr id="38" name="Straight Connector 2">
                  <a:extLst>
                    <a:ext uri="{FF2B5EF4-FFF2-40B4-BE49-F238E27FC236}">
                      <a16:creationId xmlns:a16="http://schemas.microsoft.com/office/drawing/2014/main" id="{AC9AF2CE-CF4A-034B-B8B6-F741D3CE9501}"/>
                    </a:ext>
                  </a:extLst>
                </p:cNvPr>
                <p:cNvCxnSpPr>
                  <a:cxnSpLocks/>
                </p:cNvCxnSpPr>
                <p:nvPr/>
              </p:nvCxnSpPr>
              <p:spPr>
                <a:xfrm>
                  <a:off x="5071273" y="963721"/>
                  <a:ext cx="0" cy="1853585"/>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5">
                  <a:extLst>
                    <a:ext uri="{FF2B5EF4-FFF2-40B4-BE49-F238E27FC236}">
                      <a16:creationId xmlns:a16="http://schemas.microsoft.com/office/drawing/2014/main" id="{4BE439CA-28FF-6140-BEF3-18FDE0850BF6}"/>
                    </a:ext>
                  </a:extLst>
                </p:cNvPr>
                <p:cNvCxnSpPr>
                  <a:cxnSpLocks/>
                </p:cNvCxnSpPr>
                <p:nvPr/>
              </p:nvCxnSpPr>
              <p:spPr>
                <a:xfrm flipH="1">
                  <a:off x="5446304" y="913023"/>
                  <a:ext cx="4" cy="2041958"/>
                </a:xfrm>
                <a:prstGeom prst="line">
                  <a:avLst/>
                </a:prstGeom>
              </p:spPr>
              <p:style>
                <a:lnRef idx="1">
                  <a:schemeClr val="dk1"/>
                </a:lnRef>
                <a:fillRef idx="0">
                  <a:schemeClr val="dk1"/>
                </a:fillRef>
                <a:effectRef idx="0">
                  <a:schemeClr val="dk1"/>
                </a:effectRef>
                <a:fontRef idx="minor">
                  <a:schemeClr val="tx1"/>
                </a:fontRef>
              </p:style>
            </p:cxnSp>
            <p:cxnSp>
              <p:nvCxnSpPr>
                <p:cNvPr id="49" name="Straight Arrow Connector 12">
                  <a:extLst>
                    <a:ext uri="{FF2B5EF4-FFF2-40B4-BE49-F238E27FC236}">
                      <a16:creationId xmlns:a16="http://schemas.microsoft.com/office/drawing/2014/main" id="{70B76B58-38F1-5C46-8808-47C4B64C6C46}"/>
                    </a:ext>
                  </a:extLst>
                </p:cNvPr>
                <p:cNvCxnSpPr>
                  <a:cxnSpLocks/>
                </p:cNvCxnSpPr>
                <p:nvPr/>
              </p:nvCxnSpPr>
              <p:spPr>
                <a:xfrm>
                  <a:off x="4824808" y="1216412"/>
                  <a:ext cx="2464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17">
                  <a:extLst>
                    <a:ext uri="{FF2B5EF4-FFF2-40B4-BE49-F238E27FC236}">
                      <a16:creationId xmlns:a16="http://schemas.microsoft.com/office/drawing/2014/main" id="{0648C41D-65A7-8C45-8880-81A4BC25FCD3}"/>
                    </a:ext>
                  </a:extLst>
                </p:cNvPr>
                <p:cNvCxnSpPr>
                  <a:cxnSpLocks/>
                </p:cNvCxnSpPr>
                <p:nvPr/>
              </p:nvCxnSpPr>
              <p:spPr>
                <a:xfrm flipH="1">
                  <a:off x="5446308" y="1224190"/>
                  <a:ext cx="2250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22">
                  <a:extLst>
                    <a:ext uri="{FF2B5EF4-FFF2-40B4-BE49-F238E27FC236}">
                      <a16:creationId xmlns:a16="http://schemas.microsoft.com/office/drawing/2014/main" id="{7372F685-2510-954B-9F6A-ADAFCC351E96}"/>
                    </a:ext>
                  </a:extLst>
                </p:cNvPr>
                <p:cNvSpPr txBox="1"/>
                <p:nvPr/>
              </p:nvSpPr>
              <p:spPr>
                <a:xfrm>
                  <a:off x="5690575" y="1124206"/>
                  <a:ext cx="1760115" cy="201615"/>
                </a:xfrm>
                <a:prstGeom prst="rect">
                  <a:avLst/>
                </a:prstGeom>
                <a:noFill/>
              </p:spPr>
              <p:txBody>
                <a:bodyPr wrap="square" rtlCol="0">
                  <a:spAutoFit/>
                </a:bodyPr>
                <a:lstStyle/>
                <a:p>
                  <a:r>
                    <a:rPr lang="en-US" sz="1400" b="1" dirty="0">
                      <a:solidFill>
                        <a:srgbClr val="FF0000"/>
                      </a:solidFill>
                    </a:rPr>
                    <a:t>A: L</a:t>
                  </a:r>
                  <a:r>
                    <a:rPr lang="en-CN" sz="1400" b="1">
                      <a:solidFill>
                        <a:srgbClr val="FF0000"/>
                      </a:solidFill>
                    </a:rPr>
                    <a:t>arge </a:t>
                  </a:r>
                  <a:r>
                    <a:rPr lang="en-US" sz="1400" b="1" dirty="0">
                      <a:solidFill>
                        <a:srgbClr val="FF0000"/>
                      </a:solidFill>
                    </a:rPr>
                    <a:t>rapid</a:t>
                  </a:r>
                  <a:r>
                    <a:rPr lang="en-CN" sz="1400" b="1">
                      <a:solidFill>
                        <a:srgbClr val="FF0000"/>
                      </a:solidFill>
                    </a:rPr>
                    <a:t> </a:t>
                  </a:r>
                  <a:r>
                    <a:rPr lang="en-CN" sz="1400" b="1" dirty="0">
                      <a:solidFill>
                        <a:srgbClr val="FF0000"/>
                      </a:solidFill>
                    </a:rPr>
                    <a:t>beam loss</a:t>
                  </a:r>
                </a:p>
              </p:txBody>
            </p:sp>
            <p:sp>
              <p:nvSpPr>
                <p:cNvPr id="52" name="TextBox 26">
                  <a:extLst>
                    <a:ext uri="{FF2B5EF4-FFF2-40B4-BE49-F238E27FC236}">
                      <a16:creationId xmlns:a16="http://schemas.microsoft.com/office/drawing/2014/main" id="{897D990E-2E38-AA49-9452-67AFF9F9F16C}"/>
                    </a:ext>
                  </a:extLst>
                </p:cNvPr>
                <p:cNvSpPr txBox="1"/>
                <p:nvPr/>
              </p:nvSpPr>
              <p:spPr>
                <a:xfrm>
                  <a:off x="6194581" y="2066182"/>
                  <a:ext cx="1885937" cy="201615"/>
                </a:xfrm>
                <a:prstGeom prst="rect">
                  <a:avLst/>
                </a:prstGeom>
                <a:noFill/>
              </p:spPr>
              <p:txBody>
                <a:bodyPr wrap="square" rtlCol="0">
                  <a:spAutoFit/>
                </a:bodyPr>
                <a:lstStyle/>
                <a:p>
                  <a:r>
                    <a:rPr lang="en-US" sz="1400" b="1" dirty="0"/>
                    <a:t>B: S</a:t>
                  </a:r>
                  <a:r>
                    <a:rPr lang="en-CN" sz="1400" b="1" dirty="0"/>
                    <a:t>mall continuous beam loss</a:t>
                  </a:r>
                </a:p>
              </p:txBody>
            </p:sp>
            <p:cxnSp>
              <p:nvCxnSpPr>
                <p:cNvPr id="53" name="Straight Arrow Connector 38">
                  <a:extLst>
                    <a:ext uri="{FF2B5EF4-FFF2-40B4-BE49-F238E27FC236}">
                      <a16:creationId xmlns:a16="http://schemas.microsoft.com/office/drawing/2014/main" id="{2B7A9C5F-40C8-C745-828A-8B9859C8AB7A}"/>
                    </a:ext>
                  </a:extLst>
                </p:cNvPr>
                <p:cNvCxnSpPr>
                  <a:cxnSpLocks/>
                </p:cNvCxnSpPr>
                <p:nvPr/>
              </p:nvCxnSpPr>
              <p:spPr>
                <a:xfrm>
                  <a:off x="5446308" y="2301670"/>
                  <a:ext cx="350092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pic>
          <p:nvPicPr>
            <p:cNvPr id="72" name="图形 71">
              <a:extLst>
                <a:ext uri="{FF2B5EF4-FFF2-40B4-BE49-F238E27FC236}">
                  <a16:creationId xmlns:a16="http://schemas.microsoft.com/office/drawing/2014/main" id="{9B4F1EC3-DF13-F74F-9F6C-F1DEDF8EB3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4080" y="605126"/>
              <a:ext cx="7195131" cy="1235250"/>
            </a:xfrm>
            <a:prstGeom prst="rect">
              <a:avLst/>
            </a:prstGeom>
          </p:spPr>
        </p:pic>
      </p:grpSp>
      <p:sp>
        <p:nvSpPr>
          <p:cNvPr id="95" name="TextBox 22">
            <a:extLst>
              <a:ext uri="{FF2B5EF4-FFF2-40B4-BE49-F238E27FC236}">
                <a16:creationId xmlns:a16="http://schemas.microsoft.com/office/drawing/2014/main" id="{5287ECB0-A63B-6E43-8DD4-001C57B7244A}"/>
              </a:ext>
            </a:extLst>
          </p:cNvPr>
          <p:cNvSpPr txBox="1"/>
          <p:nvPr/>
        </p:nvSpPr>
        <p:spPr>
          <a:xfrm>
            <a:off x="7572319" y="583814"/>
            <a:ext cx="2614384" cy="307777"/>
          </a:xfrm>
          <a:prstGeom prst="rect">
            <a:avLst/>
          </a:prstGeom>
          <a:noFill/>
        </p:spPr>
        <p:txBody>
          <a:bodyPr wrap="square" rtlCol="0">
            <a:spAutoFit/>
          </a:bodyPr>
          <a:lstStyle/>
          <a:p>
            <a:r>
              <a:rPr lang="en-US" sz="1400" b="1" dirty="0">
                <a:solidFill>
                  <a:srgbClr val="FF0000"/>
                </a:solidFill>
              </a:rPr>
              <a:t>A: L</a:t>
            </a:r>
            <a:r>
              <a:rPr lang="en-CN" sz="1400" b="1">
                <a:solidFill>
                  <a:srgbClr val="FF0000"/>
                </a:solidFill>
              </a:rPr>
              <a:t>arge </a:t>
            </a:r>
            <a:r>
              <a:rPr lang="en-US" sz="1400" b="1" dirty="0">
                <a:solidFill>
                  <a:srgbClr val="FF0000"/>
                </a:solidFill>
              </a:rPr>
              <a:t>rapid</a:t>
            </a:r>
            <a:r>
              <a:rPr lang="en-CN" sz="1400" b="1">
                <a:solidFill>
                  <a:srgbClr val="FF0000"/>
                </a:solidFill>
              </a:rPr>
              <a:t> </a:t>
            </a:r>
            <a:r>
              <a:rPr lang="en-CN" sz="1400" b="1" dirty="0">
                <a:solidFill>
                  <a:srgbClr val="FF0000"/>
                </a:solidFill>
              </a:rPr>
              <a:t>beam loss</a:t>
            </a:r>
          </a:p>
        </p:txBody>
      </p:sp>
      <p:sp>
        <p:nvSpPr>
          <p:cNvPr id="97" name="文本框 96">
            <a:extLst>
              <a:ext uri="{FF2B5EF4-FFF2-40B4-BE49-F238E27FC236}">
                <a16:creationId xmlns:a16="http://schemas.microsoft.com/office/drawing/2014/main" id="{A23BB2DF-FDC6-484E-A69F-ADDC6F4325AE}"/>
              </a:ext>
            </a:extLst>
          </p:cNvPr>
          <p:cNvSpPr txBox="1"/>
          <p:nvPr/>
        </p:nvSpPr>
        <p:spPr>
          <a:xfrm>
            <a:off x="7450839" y="3787148"/>
            <a:ext cx="4241289" cy="307777"/>
          </a:xfrm>
          <a:prstGeom prst="rect">
            <a:avLst/>
          </a:prstGeom>
          <a:noFill/>
        </p:spPr>
        <p:txBody>
          <a:bodyPr wrap="square">
            <a:spAutoFit/>
          </a:bodyPr>
          <a:lstStyle/>
          <a:p>
            <a:r>
              <a:rPr lang="en-US" altLang="zh-CN" sz="1400" b="1" dirty="0"/>
              <a:t>B: S</a:t>
            </a:r>
            <a:r>
              <a:rPr lang="en-CN" altLang="zh-CN" sz="1400" b="1"/>
              <a:t>mall continuous beam loss</a:t>
            </a:r>
            <a:endParaRPr lang="en-CN" altLang="zh-CN" sz="1400" b="1" dirty="0"/>
          </a:p>
        </p:txBody>
      </p:sp>
      <p:sp>
        <p:nvSpPr>
          <p:cNvPr id="27" name="TextBox 39">
            <a:extLst>
              <a:ext uri="{FF2B5EF4-FFF2-40B4-BE49-F238E27FC236}">
                <a16:creationId xmlns:a16="http://schemas.microsoft.com/office/drawing/2014/main" id="{07C88C2C-EC8B-4D48-B05C-B083FE9CB5F5}"/>
              </a:ext>
            </a:extLst>
          </p:cNvPr>
          <p:cNvSpPr txBox="1"/>
          <p:nvPr/>
        </p:nvSpPr>
        <p:spPr>
          <a:xfrm>
            <a:off x="11750743" y="6474293"/>
            <a:ext cx="499872" cy="307777"/>
          </a:xfrm>
          <a:prstGeom prst="rect">
            <a:avLst/>
          </a:prstGeom>
          <a:noFill/>
        </p:spPr>
        <p:txBody>
          <a:bodyPr wrap="square" rtlCol="0">
            <a:spAutoFit/>
          </a:bodyPr>
          <a:lstStyle/>
          <a:p>
            <a:r>
              <a:rPr lang="en-US" sz="1400" b="1" dirty="0"/>
              <a:t>6</a:t>
            </a:r>
            <a:endParaRPr lang="en-CN" sz="1400" b="1" dirty="0"/>
          </a:p>
        </p:txBody>
      </p:sp>
    </p:spTree>
    <p:extLst>
      <p:ext uri="{BB962C8B-B14F-4D97-AF65-F5344CB8AC3E}">
        <p14:creationId xmlns:p14="http://schemas.microsoft.com/office/powerpoint/2010/main" val="8818334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B0EF8CE5-8C4E-4591-BA4C-07FA354AB701}"/>
              </a:ext>
            </a:extLst>
          </p:cNvPr>
          <p:cNvSpPr txBox="1"/>
          <p:nvPr/>
        </p:nvSpPr>
        <p:spPr>
          <a:xfrm>
            <a:off x="541865" y="109973"/>
            <a:ext cx="11352107" cy="523220"/>
          </a:xfrm>
          <a:prstGeom prst="rect">
            <a:avLst/>
          </a:prstGeom>
          <a:noFill/>
        </p:spPr>
        <p:txBody>
          <a:bodyPr wrap="square">
            <a:spAutoFit/>
          </a:bodyPr>
          <a:lstStyle/>
          <a:p>
            <a:r>
              <a:rPr kumimoji="1" lang="en-US" altLang="zh-CN" sz="2800" b="1" dirty="0">
                <a:solidFill>
                  <a:schemeClr val="accent1">
                    <a:lumMod val="50000"/>
                  </a:schemeClr>
                </a:solidFill>
              </a:rPr>
              <a:t>Simulations of injected beam losses and related backgrounds@ </a:t>
            </a:r>
            <a:r>
              <a:rPr kumimoji="1" lang="en-US" altLang="zh-CN" sz="2800" b="1" dirty="0" err="1">
                <a:solidFill>
                  <a:schemeClr val="accent1">
                    <a:lumMod val="50000"/>
                  </a:schemeClr>
                </a:solidFill>
              </a:rPr>
              <a:t>SuperKERB</a:t>
            </a:r>
            <a:r>
              <a:rPr kumimoji="1" lang="en-US" altLang="zh-CN" sz="2800" b="1" dirty="0">
                <a:solidFill>
                  <a:schemeClr val="accent1">
                    <a:lumMod val="50000"/>
                  </a:schemeClr>
                </a:solidFill>
              </a:rPr>
              <a:t> </a:t>
            </a:r>
            <a:endParaRPr kumimoji="1" lang="zh-SG" altLang="en-US" sz="2800" b="1" dirty="0">
              <a:solidFill>
                <a:schemeClr val="accent1">
                  <a:lumMod val="50000"/>
                </a:schemeClr>
              </a:solidFill>
            </a:endParaRPr>
          </a:p>
        </p:txBody>
      </p:sp>
      <p:pic>
        <p:nvPicPr>
          <p:cNvPr id="6" name="图片 5">
            <a:extLst>
              <a:ext uri="{FF2B5EF4-FFF2-40B4-BE49-F238E27FC236}">
                <a16:creationId xmlns:a16="http://schemas.microsoft.com/office/drawing/2014/main" id="{49EA87D0-07E9-4168-96AC-9E35A73965BE}"/>
              </a:ext>
            </a:extLst>
          </p:cNvPr>
          <p:cNvPicPr>
            <a:picLocks noChangeAspect="1"/>
          </p:cNvPicPr>
          <p:nvPr/>
        </p:nvPicPr>
        <p:blipFill>
          <a:blip r:embed="rId2"/>
          <a:stretch>
            <a:fillRect/>
          </a:stretch>
        </p:blipFill>
        <p:spPr>
          <a:xfrm>
            <a:off x="761282" y="717294"/>
            <a:ext cx="4798609" cy="2900323"/>
          </a:xfrm>
          <a:prstGeom prst="rect">
            <a:avLst/>
          </a:prstGeom>
        </p:spPr>
      </p:pic>
      <p:pic>
        <p:nvPicPr>
          <p:cNvPr id="8" name="图片 7">
            <a:extLst>
              <a:ext uri="{FF2B5EF4-FFF2-40B4-BE49-F238E27FC236}">
                <a16:creationId xmlns:a16="http://schemas.microsoft.com/office/drawing/2014/main" id="{8205F490-BB26-4E9D-B8DA-DCE91AEAF7EE}"/>
              </a:ext>
            </a:extLst>
          </p:cNvPr>
          <p:cNvPicPr>
            <a:picLocks noChangeAspect="1"/>
          </p:cNvPicPr>
          <p:nvPr/>
        </p:nvPicPr>
        <p:blipFill>
          <a:blip r:embed="rId3"/>
          <a:stretch>
            <a:fillRect/>
          </a:stretch>
        </p:blipFill>
        <p:spPr>
          <a:xfrm>
            <a:off x="6023100" y="809044"/>
            <a:ext cx="4876813" cy="2686217"/>
          </a:xfrm>
          <a:prstGeom prst="rect">
            <a:avLst/>
          </a:prstGeom>
        </p:spPr>
      </p:pic>
      <p:pic>
        <p:nvPicPr>
          <p:cNvPr id="10" name="图片 9">
            <a:extLst>
              <a:ext uri="{FF2B5EF4-FFF2-40B4-BE49-F238E27FC236}">
                <a16:creationId xmlns:a16="http://schemas.microsoft.com/office/drawing/2014/main" id="{78B7472F-A3FC-48DB-A66E-6E9322AA0631}"/>
              </a:ext>
            </a:extLst>
          </p:cNvPr>
          <p:cNvPicPr>
            <a:picLocks noChangeAspect="1"/>
          </p:cNvPicPr>
          <p:nvPr/>
        </p:nvPicPr>
        <p:blipFill>
          <a:blip r:embed="rId4"/>
          <a:stretch>
            <a:fillRect/>
          </a:stretch>
        </p:blipFill>
        <p:spPr>
          <a:xfrm>
            <a:off x="915328" y="3678667"/>
            <a:ext cx="4897810" cy="3066424"/>
          </a:xfrm>
          <a:prstGeom prst="rect">
            <a:avLst/>
          </a:prstGeom>
        </p:spPr>
      </p:pic>
      <p:pic>
        <p:nvPicPr>
          <p:cNvPr id="12" name="图片 11">
            <a:extLst>
              <a:ext uri="{FF2B5EF4-FFF2-40B4-BE49-F238E27FC236}">
                <a16:creationId xmlns:a16="http://schemas.microsoft.com/office/drawing/2014/main" id="{2E69436E-500A-495C-B39F-EA076FC5640F}"/>
              </a:ext>
            </a:extLst>
          </p:cNvPr>
          <p:cNvPicPr>
            <a:picLocks noChangeAspect="1"/>
          </p:cNvPicPr>
          <p:nvPr/>
        </p:nvPicPr>
        <p:blipFill>
          <a:blip r:embed="rId5"/>
          <a:stretch>
            <a:fillRect/>
          </a:stretch>
        </p:blipFill>
        <p:spPr>
          <a:xfrm>
            <a:off x="6035039" y="3635484"/>
            <a:ext cx="4985029" cy="3067067"/>
          </a:xfrm>
          <a:prstGeom prst="rect">
            <a:avLst/>
          </a:prstGeom>
        </p:spPr>
      </p:pic>
      <p:sp>
        <p:nvSpPr>
          <p:cNvPr id="9" name="TextBox 39">
            <a:extLst>
              <a:ext uri="{FF2B5EF4-FFF2-40B4-BE49-F238E27FC236}">
                <a16:creationId xmlns:a16="http://schemas.microsoft.com/office/drawing/2014/main" id="{27707B54-9B78-42A8-B5BF-66FE97B2DEA7}"/>
              </a:ext>
            </a:extLst>
          </p:cNvPr>
          <p:cNvSpPr txBox="1"/>
          <p:nvPr/>
        </p:nvSpPr>
        <p:spPr>
          <a:xfrm>
            <a:off x="11692128" y="6461040"/>
            <a:ext cx="499872" cy="307777"/>
          </a:xfrm>
          <a:prstGeom prst="rect">
            <a:avLst/>
          </a:prstGeom>
          <a:noFill/>
        </p:spPr>
        <p:txBody>
          <a:bodyPr wrap="square" rtlCol="0">
            <a:spAutoFit/>
          </a:bodyPr>
          <a:lstStyle/>
          <a:p>
            <a:r>
              <a:rPr lang="en-US" sz="1400" b="1" dirty="0"/>
              <a:t>7</a:t>
            </a:r>
            <a:endParaRPr lang="en-CN" sz="1400" b="1" dirty="0"/>
          </a:p>
        </p:txBody>
      </p:sp>
    </p:spTree>
    <p:extLst>
      <p:ext uri="{BB962C8B-B14F-4D97-AF65-F5344CB8AC3E}">
        <p14:creationId xmlns:p14="http://schemas.microsoft.com/office/powerpoint/2010/main" val="3618348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514234" y="523220"/>
            <a:ext cx="10718053" cy="5717463"/>
          </a:xfrm>
          <a:prstGeom prst="rect">
            <a:avLst/>
          </a:prstGeom>
          <a:noFill/>
        </p:spPr>
        <p:txBody>
          <a:bodyPr wrap="square" lIns="0" tIns="0" rIns="0" bIns="0" rtlCol="0">
            <a:spAutoFit/>
          </a:bodyPr>
          <a:lstStyle/>
          <a:p>
            <a:pPr marL="2753720">
              <a:lnSpc>
                <a:spcPts val="2858"/>
              </a:lnSpc>
              <a:spcBef>
                <a:spcPts val="0"/>
              </a:spcBef>
            </a:pPr>
            <a:endParaRPr sz="3200" b="1" i="0" dirty="0">
              <a:solidFill>
                <a:srgbClr val="203864"/>
              </a:solidFill>
              <a:latin typeface="TimesNewRomanPS"/>
              <a:cs typeface="TimesNewRomanPS"/>
            </a:endParaRPr>
          </a:p>
          <a:p>
            <a:pPr marL="342900" indent="-342900">
              <a:buFont typeface="Wingdings" pitchFamily="2" charset="2"/>
              <a:buChar char="p"/>
            </a:pPr>
            <a:r>
              <a:rPr lang="en-US" altLang="zh-CN" sz="2200" b="1" kern="100" dirty="0">
                <a:solidFill>
                  <a:srgbClr val="0070C0"/>
                </a:solidFill>
                <a:effectLst/>
                <a:latin typeface="Calibri" panose="020F0502020204030204" pitchFamily="34" charset="0"/>
                <a:ea typeface="MS Mincho" panose="02020609040205080304" pitchFamily="49" charset="-128"/>
                <a:cs typeface="Calibri" panose="020F0502020204030204" pitchFamily="34" charset="0"/>
              </a:rPr>
              <a:t>A detailed simulation of injected beam losses and related backgrounds was developed </a:t>
            </a:r>
            <a:endParaRPr lang="zh-CN" altLang="en-US" sz="2200" b="1" dirty="0">
              <a:solidFill>
                <a:srgbClr val="0070C0"/>
              </a:solidFill>
              <a:latin typeface="Calibri" panose="020F0502020204030204" pitchFamily="34" charset="0"/>
              <a:cs typeface="Calibri" panose="020F0502020204030204" pitchFamily="34" charset="0"/>
            </a:endParaRPr>
          </a:p>
          <a:p>
            <a:pPr marL="277437">
              <a:lnSpc>
                <a:spcPts val="1710"/>
              </a:lnSpc>
              <a:spcBef>
                <a:spcPts val="2186"/>
              </a:spcBef>
            </a:pPr>
            <a:r>
              <a:rPr sz="1900" b="0" i="0" dirty="0" err="1">
                <a:solidFill>
                  <a:srgbClr val="C55A11"/>
                </a:solidFill>
                <a:latin typeface="Wingdings"/>
                <a:cs typeface="Wingdings"/>
              </a:rPr>
              <a:t>Ø</a:t>
            </a:r>
            <a:r>
              <a:rPr sz="1900" b="0" i="0" dirty="0">
                <a:solidFill>
                  <a:srgbClr val="C55A11"/>
                </a:solidFill>
                <a:latin typeface="Arial"/>
                <a:cs typeface="Arial"/>
              </a:rPr>
              <a:t> </a:t>
            </a:r>
            <a:r>
              <a:rPr sz="1900" b="1" i="0" dirty="0">
                <a:solidFill>
                  <a:srgbClr val="C55A11"/>
                </a:solidFill>
                <a:latin typeface="Calibri" pitchFamily="34"/>
                <a:cs typeface="Calibri"/>
              </a:rPr>
              <a:t>Injection errors mainly affect injection efficiency</a:t>
            </a:r>
          </a:p>
          <a:p>
            <a:pPr marL="594937">
              <a:lnSpc>
                <a:spcPts val="2598"/>
              </a:lnSpc>
              <a:spcBef>
                <a:spcPts val="0"/>
              </a:spcBef>
            </a:pPr>
            <a:r>
              <a:rPr sz="1800" b="1" i="0" dirty="0">
                <a:solidFill>
                  <a:srgbClr val="000000"/>
                </a:solidFill>
                <a:latin typeface="Calibri" pitchFamily="34"/>
                <a:cs typeface="Calibri"/>
              </a:rPr>
              <a:t>-&gt;</a:t>
            </a:r>
            <a:r>
              <a:rPr sz="1800" b="1" i="0" dirty="0">
                <a:solidFill>
                  <a:srgbClr val="000000"/>
                </a:solidFill>
                <a:latin typeface="Arial"/>
                <a:cs typeface="Arial"/>
              </a:rPr>
              <a:t> </a:t>
            </a:r>
            <a:r>
              <a:rPr sz="1800" b="0" i="0" dirty="0">
                <a:solidFill>
                  <a:srgbClr val="000000"/>
                </a:solidFill>
                <a:latin typeface="Calibri" pitchFamily="34"/>
                <a:cs typeface="Calibri"/>
              </a:rPr>
              <a:t>injection offset; injection angle; injected emittance; injection phase; x-y</a:t>
            </a:r>
            <a:r>
              <a:rPr sz="1800" b="0" i="0" dirty="0">
                <a:solidFill>
                  <a:srgbClr val="000000"/>
                </a:solidFill>
                <a:latin typeface="Arial"/>
                <a:cs typeface="Arial"/>
              </a:rPr>
              <a:t> </a:t>
            </a:r>
            <a:r>
              <a:rPr sz="1800" b="0" i="0" dirty="0">
                <a:solidFill>
                  <a:srgbClr val="000000"/>
                </a:solidFill>
                <a:latin typeface="Calibri" pitchFamily="34"/>
                <a:cs typeface="Calibri"/>
              </a:rPr>
              <a:t>coupling</a:t>
            </a:r>
          </a:p>
          <a:p>
            <a:pPr marL="277437">
              <a:lnSpc>
                <a:spcPts val="2970"/>
              </a:lnSpc>
              <a:spcBef>
                <a:spcPts val="0"/>
              </a:spcBef>
            </a:pPr>
            <a:r>
              <a:rPr sz="1900" b="0" i="0" dirty="0">
                <a:solidFill>
                  <a:srgbClr val="C55A11"/>
                </a:solidFill>
                <a:latin typeface="Wingdings"/>
                <a:cs typeface="Wingdings"/>
              </a:rPr>
              <a:t>Ø</a:t>
            </a:r>
            <a:r>
              <a:rPr sz="1900" b="0" i="0" dirty="0">
                <a:solidFill>
                  <a:srgbClr val="C55A11"/>
                </a:solidFill>
                <a:latin typeface="Arial"/>
                <a:cs typeface="Arial"/>
              </a:rPr>
              <a:t> </a:t>
            </a:r>
            <a:r>
              <a:rPr sz="1900" b="1" i="0" dirty="0">
                <a:solidFill>
                  <a:srgbClr val="C55A11"/>
                </a:solidFill>
                <a:latin typeface="Calibri" pitchFamily="34"/>
                <a:cs typeface="Calibri"/>
              </a:rPr>
              <a:t>Non-linear factors affect both injection efficiency and background</a:t>
            </a:r>
          </a:p>
          <a:p>
            <a:pPr marL="591762">
              <a:lnSpc>
                <a:spcPts val="2532"/>
              </a:lnSpc>
              <a:spcBef>
                <a:spcPts val="0"/>
              </a:spcBef>
            </a:pPr>
            <a:r>
              <a:rPr sz="1800" b="1" i="0" dirty="0">
                <a:solidFill>
                  <a:srgbClr val="000000"/>
                </a:solidFill>
                <a:latin typeface="Calibri" pitchFamily="34"/>
                <a:cs typeface="Calibri"/>
              </a:rPr>
              <a:t>-&gt;</a:t>
            </a:r>
            <a:r>
              <a:rPr sz="1800" b="1" i="0" dirty="0">
                <a:solidFill>
                  <a:srgbClr val="000000"/>
                </a:solidFill>
                <a:latin typeface="Arial"/>
                <a:cs typeface="Arial"/>
              </a:rPr>
              <a:t> </a:t>
            </a:r>
            <a:r>
              <a:rPr sz="1800" b="0" i="0" dirty="0">
                <a:solidFill>
                  <a:srgbClr val="000000"/>
                </a:solidFill>
                <a:latin typeface="Calibri" pitchFamily="34"/>
                <a:cs typeface="Calibri"/>
              </a:rPr>
              <a:t>Beam-beam effect; cancel coil error; crab waist</a:t>
            </a:r>
            <a:r>
              <a:rPr sz="1800" b="0" i="0" dirty="0">
                <a:solidFill>
                  <a:srgbClr val="000000"/>
                </a:solidFill>
                <a:latin typeface="Arial"/>
                <a:cs typeface="Arial"/>
              </a:rPr>
              <a:t> </a:t>
            </a:r>
            <a:r>
              <a:rPr sz="1800" b="0" i="0" dirty="0">
                <a:solidFill>
                  <a:srgbClr val="000000"/>
                </a:solidFill>
                <a:latin typeface="Calibri" pitchFamily="34"/>
                <a:cs typeface="Calibri"/>
              </a:rPr>
              <a:t>collision</a:t>
            </a:r>
          </a:p>
          <a:p>
            <a:pPr marL="277437">
              <a:lnSpc>
                <a:spcPts val="1710"/>
              </a:lnSpc>
              <a:spcBef>
                <a:spcPts val="1974"/>
              </a:spcBef>
            </a:pPr>
            <a:r>
              <a:rPr sz="1900" b="0" i="0" dirty="0">
                <a:solidFill>
                  <a:srgbClr val="C55A11"/>
                </a:solidFill>
                <a:latin typeface="Wingdings"/>
                <a:cs typeface="Wingdings"/>
              </a:rPr>
              <a:t>Ø</a:t>
            </a:r>
            <a:r>
              <a:rPr sz="1900" b="0" i="0" dirty="0">
                <a:solidFill>
                  <a:srgbClr val="C55A11"/>
                </a:solidFill>
                <a:latin typeface="Arial"/>
                <a:cs typeface="Arial"/>
              </a:rPr>
              <a:t> </a:t>
            </a:r>
            <a:r>
              <a:rPr sz="1900" b="1" i="0" dirty="0">
                <a:solidFill>
                  <a:srgbClr val="C55A11"/>
                </a:solidFill>
                <a:latin typeface="Calibri" pitchFamily="34"/>
                <a:cs typeface="Calibri"/>
              </a:rPr>
              <a:t>IR Beam loss can be suppressed by minor collimator aperture adjustment</a:t>
            </a:r>
          </a:p>
          <a:p>
            <a:pPr marL="591762">
              <a:lnSpc>
                <a:spcPts val="2574"/>
              </a:lnSpc>
              <a:spcBef>
                <a:spcPts val="0"/>
              </a:spcBef>
            </a:pPr>
            <a:r>
              <a:rPr sz="1800" b="1" i="0" dirty="0">
                <a:solidFill>
                  <a:srgbClr val="000000"/>
                </a:solidFill>
                <a:latin typeface="Calibri" pitchFamily="34"/>
                <a:cs typeface="Calibri"/>
              </a:rPr>
              <a:t>-&gt;</a:t>
            </a:r>
            <a:r>
              <a:rPr sz="1800" b="1" i="0" dirty="0">
                <a:solidFill>
                  <a:srgbClr val="000000"/>
                </a:solidFill>
                <a:latin typeface="Arial"/>
                <a:cs typeface="Arial"/>
              </a:rPr>
              <a:t> </a:t>
            </a:r>
            <a:r>
              <a:rPr sz="1800" b="0" i="0" dirty="0">
                <a:solidFill>
                  <a:srgbClr val="000000"/>
                </a:solidFill>
                <a:latin typeface="Calibri" pitchFamily="34"/>
                <a:cs typeface="Calibri"/>
              </a:rPr>
              <a:t>D01V1 plays a major role</a:t>
            </a:r>
          </a:p>
          <a:p>
            <a:pPr>
              <a:lnSpc>
                <a:spcPts val="1980"/>
              </a:lnSpc>
              <a:spcBef>
                <a:spcPts val="3107"/>
              </a:spcBef>
            </a:pPr>
            <a:r>
              <a:rPr sz="2200" b="0" i="0" dirty="0">
                <a:solidFill>
                  <a:srgbClr val="7030A0"/>
                </a:solidFill>
                <a:latin typeface="Wingdings"/>
                <a:cs typeface="Wingdings"/>
              </a:rPr>
              <a:t>p</a:t>
            </a:r>
            <a:r>
              <a:rPr sz="2200" b="0" i="0" dirty="0">
                <a:solidFill>
                  <a:srgbClr val="7030A0"/>
                </a:solidFill>
                <a:latin typeface="Arial"/>
                <a:cs typeface="Arial"/>
              </a:rPr>
              <a:t> </a:t>
            </a:r>
            <a:r>
              <a:rPr sz="2200" b="1" i="0" dirty="0">
                <a:solidFill>
                  <a:srgbClr val="7030A0"/>
                </a:solidFill>
                <a:latin typeface="Calibri" pitchFamily="34"/>
                <a:cs typeface="Calibri"/>
              </a:rPr>
              <a:t>validation experiments were conducted based</a:t>
            </a:r>
            <a:r>
              <a:rPr sz="2200" b="1" i="0" dirty="0">
                <a:solidFill>
                  <a:srgbClr val="7030A0"/>
                </a:solidFill>
                <a:latin typeface="Arial"/>
                <a:cs typeface="Arial"/>
              </a:rPr>
              <a:t> </a:t>
            </a:r>
            <a:r>
              <a:rPr sz="2200" b="1" i="0" dirty="0">
                <a:solidFill>
                  <a:srgbClr val="7030A0"/>
                </a:solidFill>
                <a:latin typeface="Calibri" pitchFamily="34"/>
                <a:cs typeface="Calibri"/>
              </a:rPr>
              <a:t>on the</a:t>
            </a:r>
            <a:r>
              <a:rPr sz="2200" b="1" i="0" dirty="0">
                <a:solidFill>
                  <a:srgbClr val="7030A0"/>
                </a:solidFill>
                <a:latin typeface="Arial"/>
                <a:cs typeface="Arial"/>
              </a:rPr>
              <a:t> </a:t>
            </a:r>
            <a:r>
              <a:rPr sz="2200" b="1" i="0" dirty="0">
                <a:solidFill>
                  <a:srgbClr val="7030A0"/>
                </a:solidFill>
                <a:latin typeface="Calibri" pitchFamily="34"/>
                <a:cs typeface="Calibri"/>
              </a:rPr>
              <a:t>main findings from simulations</a:t>
            </a:r>
          </a:p>
          <a:p>
            <a:pPr marL="269875">
              <a:lnSpc>
                <a:spcPts val="1653"/>
              </a:lnSpc>
              <a:spcBef>
                <a:spcPts val="1798"/>
              </a:spcBef>
            </a:pPr>
            <a:r>
              <a:rPr sz="1900" b="1" i="0" dirty="0">
                <a:solidFill>
                  <a:srgbClr val="000000"/>
                </a:solidFill>
                <a:latin typeface="Calibri" pitchFamily="34"/>
                <a:cs typeface="Calibri"/>
              </a:rPr>
              <a:t>-&gt;</a:t>
            </a:r>
            <a:r>
              <a:rPr sz="1900" b="1" i="0" dirty="0">
                <a:solidFill>
                  <a:srgbClr val="000000"/>
                </a:solidFill>
                <a:latin typeface="Arial"/>
                <a:cs typeface="Arial"/>
              </a:rPr>
              <a:t> </a:t>
            </a:r>
            <a:r>
              <a:rPr sz="1900" b="1" i="0" dirty="0">
                <a:solidFill>
                  <a:srgbClr val="000000"/>
                </a:solidFill>
                <a:latin typeface="Calibri" pitchFamily="34"/>
                <a:cs typeface="Calibri"/>
              </a:rPr>
              <a:t>Injection tolerance measurement</a:t>
            </a:r>
            <a:r>
              <a:rPr sz="1900" b="1" i="0" dirty="0">
                <a:solidFill>
                  <a:srgbClr val="000000"/>
                </a:solidFill>
                <a:latin typeface="Arial"/>
                <a:cs typeface="Arial"/>
              </a:rPr>
              <a:t> </a:t>
            </a:r>
            <a:r>
              <a:rPr sz="1900" b="0" i="0" dirty="0">
                <a:solidFill>
                  <a:srgbClr val="000000"/>
                </a:solidFill>
                <a:latin typeface="Calibri" pitchFamily="34"/>
                <a:cs typeface="Calibri"/>
              </a:rPr>
              <a:t>( with</a:t>
            </a:r>
            <a:r>
              <a:rPr sz="1900" b="0" i="0" dirty="0">
                <a:solidFill>
                  <a:srgbClr val="000000"/>
                </a:solidFill>
                <a:latin typeface="Arial"/>
                <a:cs typeface="Arial"/>
              </a:rPr>
              <a:t> </a:t>
            </a:r>
            <a:r>
              <a:rPr sz="1900" b="0" i="0" dirty="0">
                <a:solidFill>
                  <a:srgbClr val="000000"/>
                </a:solidFill>
                <a:latin typeface="Calibri" pitchFamily="34"/>
                <a:cs typeface="Calibri"/>
              </a:rPr>
              <a:t>N. Iida, Y. Ohnishi)</a:t>
            </a:r>
          </a:p>
          <a:p>
            <a:pPr marL="269875">
              <a:lnSpc>
                <a:spcPts val="1653"/>
              </a:lnSpc>
              <a:spcBef>
                <a:spcPts val="1731"/>
              </a:spcBef>
            </a:pPr>
            <a:r>
              <a:rPr sz="1900" b="1" i="0" dirty="0">
                <a:solidFill>
                  <a:srgbClr val="000000"/>
                </a:solidFill>
                <a:latin typeface="Calibri" pitchFamily="34"/>
                <a:cs typeface="Calibri"/>
              </a:rPr>
              <a:t>-&gt;</a:t>
            </a:r>
            <a:r>
              <a:rPr sz="1900" b="1" i="0" dirty="0">
                <a:solidFill>
                  <a:srgbClr val="000000"/>
                </a:solidFill>
                <a:latin typeface="Arial"/>
                <a:cs typeface="Arial"/>
              </a:rPr>
              <a:t> </a:t>
            </a:r>
            <a:r>
              <a:rPr sz="1900" b="1" i="0" dirty="0">
                <a:solidFill>
                  <a:srgbClr val="000000"/>
                </a:solidFill>
                <a:latin typeface="Calibri" pitchFamily="34"/>
                <a:cs typeface="Calibri"/>
              </a:rPr>
              <a:t>Beam-beam study related to injection BG</a:t>
            </a:r>
            <a:r>
              <a:rPr sz="1900" b="1" i="0" dirty="0">
                <a:solidFill>
                  <a:srgbClr val="000000"/>
                </a:solidFill>
                <a:latin typeface="Arial"/>
                <a:cs typeface="Arial"/>
              </a:rPr>
              <a:t> </a:t>
            </a:r>
            <a:r>
              <a:rPr sz="1900" b="0" i="0" dirty="0">
                <a:solidFill>
                  <a:srgbClr val="000000"/>
                </a:solidFill>
                <a:latin typeface="Calibri" pitchFamily="34"/>
                <a:cs typeface="Calibri"/>
              </a:rPr>
              <a:t>(with</a:t>
            </a:r>
            <a:r>
              <a:rPr sz="1900" b="0" i="0" dirty="0">
                <a:solidFill>
                  <a:srgbClr val="000000"/>
                </a:solidFill>
                <a:latin typeface="Arial"/>
                <a:cs typeface="Arial"/>
              </a:rPr>
              <a:t> </a:t>
            </a:r>
            <a:r>
              <a:rPr sz="1900" b="0" i="0" dirty="0">
                <a:solidFill>
                  <a:srgbClr val="000000"/>
                </a:solidFill>
                <a:latin typeface="Calibri" pitchFamily="34"/>
                <a:cs typeface="Calibri"/>
              </a:rPr>
              <a:t>Y. Funakoshi, H.</a:t>
            </a:r>
            <a:r>
              <a:rPr sz="1900" b="0" i="0" dirty="0">
                <a:solidFill>
                  <a:srgbClr val="000000"/>
                </a:solidFill>
                <a:latin typeface="Arial"/>
                <a:cs typeface="Arial"/>
              </a:rPr>
              <a:t> </a:t>
            </a:r>
            <a:r>
              <a:rPr sz="1900" b="0" i="0" dirty="0">
                <a:solidFill>
                  <a:srgbClr val="000000"/>
                </a:solidFill>
                <a:latin typeface="Calibri" pitchFamily="34"/>
                <a:cs typeface="Calibri"/>
              </a:rPr>
              <a:t>Kaji, T. Koga, U. Bela)</a:t>
            </a:r>
          </a:p>
          <a:p>
            <a:pPr marL="269875">
              <a:lnSpc>
                <a:spcPts val="1653"/>
              </a:lnSpc>
              <a:spcBef>
                <a:spcPts val="1851"/>
              </a:spcBef>
            </a:pPr>
            <a:r>
              <a:rPr sz="1900" b="1" i="0" dirty="0">
                <a:solidFill>
                  <a:srgbClr val="000000"/>
                </a:solidFill>
                <a:latin typeface="Calibri" pitchFamily="34"/>
                <a:cs typeface="Calibri"/>
              </a:rPr>
              <a:t>-&gt;</a:t>
            </a:r>
            <a:r>
              <a:rPr sz="1900" b="1" i="0" dirty="0">
                <a:solidFill>
                  <a:srgbClr val="000000"/>
                </a:solidFill>
                <a:latin typeface="Arial"/>
                <a:cs typeface="Arial"/>
              </a:rPr>
              <a:t> </a:t>
            </a:r>
            <a:r>
              <a:rPr sz="1900" b="1" i="0" dirty="0">
                <a:solidFill>
                  <a:srgbClr val="000000"/>
                </a:solidFill>
                <a:latin typeface="Calibri" pitchFamily="34"/>
                <a:cs typeface="Calibri"/>
              </a:rPr>
              <a:t>Collimator study related to injection BG</a:t>
            </a:r>
            <a:r>
              <a:rPr sz="1900" b="1" i="0" dirty="0">
                <a:solidFill>
                  <a:srgbClr val="000000"/>
                </a:solidFill>
                <a:latin typeface="Arial"/>
                <a:cs typeface="Arial"/>
              </a:rPr>
              <a:t> </a:t>
            </a:r>
            <a:r>
              <a:rPr sz="1900" b="0" i="0" dirty="0">
                <a:solidFill>
                  <a:srgbClr val="000000"/>
                </a:solidFill>
                <a:latin typeface="Calibri" pitchFamily="34"/>
                <a:cs typeface="Calibri"/>
              </a:rPr>
              <a:t>(with</a:t>
            </a:r>
            <a:r>
              <a:rPr sz="1900" b="0" i="0" dirty="0">
                <a:solidFill>
                  <a:srgbClr val="000000"/>
                </a:solidFill>
                <a:latin typeface="Arial"/>
                <a:cs typeface="Arial"/>
              </a:rPr>
              <a:t> </a:t>
            </a:r>
            <a:r>
              <a:rPr sz="1900" b="0" i="0" dirty="0">
                <a:solidFill>
                  <a:srgbClr val="000000"/>
                </a:solidFill>
                <a:latin typeface="Calibri" pitchFamily="34"/>
                <a:cs typeface="Calibri"/>
              </a:rPr>
              <a:t>K. Uno,</a:t>
            </a:r>
            <a:r>
              <a:rPr sz="1900" b="0" i="0" dirty="0">
                <a:solidFill>
                  <a:srgbClr val="000000"/>
                </a:solidFill>
                <a:latin typeface="Arial"/>
                <a:cs typeface="Arial"/>
              </a:rPr>
              <a:t> </a:t>
            </a:r>
            <a:r>
              <a:rPr sz="1900" b="0" i="0" dirty="0">
                <a:solidFill>
                  <a:srgbClr val="000000"/>
                </a:solidFill>
                <a:latin typeface="Calibri" pitchFamily="34"/>
                <a:cs typeface="Calibri"/>
              </a:rPr>
              <a:t>R. Ueki, H.</a:t>
            </a:r>
            <a:r>
              <a:rPr sz="1900" b="0" i="0" dirty="0">
                <a:solidFill>
                  <a:srgbClr val="000000"/>
                </a:solidFill>
                <a:latin typeface="Arial"/>
                <a:cs typeface="Arial"/>
              </a:rPr>
              <a:t> </a:t>
            </a:r>
            <a:r>
              <a:rPr sz="1900" b="0" i="0" dirty="0">
                <a:solidFill>
                  <a:srgbClr val="000000"/>
                </a:solidFill>
                <a:latin typeface="Calibri" pitchFamily="34"/>
                <a:cs typeface="Calibri"/>
              </a:rPr>
              <a:t>Kaji, T. Koga, U. Bela)</a:t>
            </a:r>
          </a:p>
          <a:p>
            <a:pPr>
              <a:lnSpc>
                <a:spcPts val="2099"/>
              </a:lnSpc>
              <a:spcBef>
                <a:spcPts val="3041"/>
              </a:spcBef>
            </a:pPr>
            <a:r>
              <a:rPr sz="2200" b="0" i="0" dirty="0">
                <a:solidFill>
                  <a:srgbClr val="FF0000"/>
                </a:solidFill>
                <a:latin typeface="Wingdings"/>
                <a:cs typeface="Wingdings"/>
              </a:rPr>
              <a:t>Ø</a:t>
            </a:r>
            <a:r>
              <a:rPr sz="2200" b="0" i="0" dirty="0">
                <a:solidFill>
                  <a:srgbClr val="FF0000"/>
                </a:solidFill>
                <a:latin typeface="Arial"/>
                <a:cs typeface="Arial"/>
              </a:rPr>
              <a:t>  </a:t>
            </a:r>
            <a:r>
              <a:rPr sz="2200" b="1" i="0" dirty="0">
                <a:solidFill>
                  <a:srgbClr val="FF0000"/>
                </a:solidFill>
                <a:latin typeface="DengXian"/>
                <a:cs typeface="DengXian"/>
              </a:rPr>
              <a:t>The data show good qualitative agreement with the simulation results.</a:t>
            </a:r>
          </a:p>
        </p:txBody>
      </p:sp>
      <p:grpSp>
        <p:nvGrpSpPr>
          <p:cNvPr id="4" name="组合 9">
            <a:extLst>
              <a:ext uri="{FF2B5EF4-FFF2-40B4-BE49-F238E27FC236}">
                <a16:creationId xmlns:a16="http://schemas.microsoft.com/office/drawing/2014/main" id="{EB012626-D3F9-FC4E-8A84-C29DBEB89E57}"/>
              </a:ext>
            </a:extLst>
          </p:cNvPr>
          <p:cNvGrpSpPr>
            <a:grpSpLocks/>
          </p:cNvGrpSpPr>
          <p:nvPr/>
        </p:nvGrpSpPr>
        <p:grpSpPr bwMode="auto">
          <a:xfrm>
            <a:off x="386687" y="558927"/>
            <a:ext cx="11418626" cy="65651"/>
            <a:chOff x="30834" y="1305568"/>
            <a:chExt cx="8816454" cy="66133"/>
          </a:xfrm>
        </p:grpSpPr>
        <p:sp>
          <p:nvSpPr>
            <p:cNvPr id="5" name="矩形 4">
              <a:extLst>
                <a:ext uri="{FF2B5EF4-FFF2-40B4-BE49-F238E27FC236}">
                  <a16:creationId xmlns:a16="http://schemas.microsoft.com/office/drawing/2014/main" id="{75BB87C2-DF5C-CB41-8B71-88F31385BA3A}"/>
                </a:ext>
              </a:extLst>
            </p:cNvPr>
            <p:cNvSpPr/>
            <p:nvPr/>
          </p:nvSpPr>
          <p:spPr>
            <a:xfrm>
              <a:off x="30834" y="1305568"/>
              <a:ext cx="5800203" cy="66133"/>
            </a:xfrm>
            <a:prstGeom prst="rect">
              <a:avLst/>
            </a:prstGeom>
            <a:solidFill>
              <a:sysClr val="window" lastClr="FFFFFF">
                <a:lumMod val="75000"/>
              </a:sysClr>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sp>
          <p:nvSpPr>
            <p:cNvPr id="6" name="矩形 5">
              <a:extLst>
                <a:ext uri="{FF2B5EF4-FFF2-40B4-BE49-F238E27FC236}">
                  <a16:creationId xmlns:a16="http://schemas.microsoft.com/office/drawing/2014/main" id="{56254E17-31BF-6E4F-B88D-5C2D7B34CEF4}"/>
                </a:ext>
              </a:extLst>
            </p:cNvPr>
            <p:cNvSpPr/>
            <p:nvPr/>
          </p:nvSpPr>
          <p:spPr>
            <a:xfrm>
              <a:off x="5886861" y="1305568"/>
              <a:ext cx="2960427" cy="66133"/>
            </a:xfrm>
            <a:prstGeom prst="rect">
              <a:avLst/>
            </a:prstGeom>
            <a:solidFill>
              <a:srgbClr val="113879"/>
            </a:solidFill>
            <a:ln w="12700" cap="flat" cmpd="sng" algn="ctr">
              <a:noFill/>
              <a:prstDash val="solid"/>
              <a:miter lim="800000"/>
            </a:ln>
            <a:effectLst/>
          </p:spPr>
          <p:txBody>
            <a:bodyPr anchor="ctr"/>
            <a:lstStyle/>
            <a:p>
              <a:pPr algn="ctr" defTabSz="1219170">
                <a:defRPr/>
              </a:pPr>
              <a:endParaRPr lang="zh-CN" altLang="en-US" sz="2400" kern="0">
                <a:solidFill>
                  <a:prstClr val="white"/>
                </a:solidFill>
                <a:latin typeface="Calibri" panose="020F0502020204030204"/>
                <a:ea typeface="宋体" panose="02010600030101010101" pitchFamily="2" charset="-122"/>
              </a:endParaRPr>
            </a:p>
          </p:txBody>
        </p:sp>
      </p:grpSp>
      <p:sp>
        <p:nvSpPr>
          <p:cNvPr id="8" name="文本框 7">
            <a:extLst>
              <a:ext uri="{FF2B5EF4-FFF2-40B4-BE49-F238E27FC236}">
                <a16:creationId xmlns:a16="http://schemas.microsoft.com/office/drawing/2014/main" id="{53B29B59-5F36-8F41-8D95-BAE4C4D6462A}"/>
              </a:ext>
            </a:extLst>
          </p:cNvPr>
          <p:cNvSpPr txBox="1"/>
          <p:nvPr/>
        </p:nvSpPr>
        <p:spPr>
          <a:xfrm>
            <a:off x="3048000" y="0"/>
            <a:ext cx="6096000" cy="523220"/>
          </a:xfrm>
          <a:prstGeom prst="rect">
            <a:avLst/>
          </a:prstGeom>
          <a:noFill/>
        </p:spPr>
        <p:txBody>
          <a:bodyPr wrap="square">
            <a:spAutoFit/>
          </a:bodyPr>
          <a:lstStyle/>
          <a:p>
            <a:r>
              <a:rPr lang="en" altLang="zh-CN" sz="2800" b="1" i="0" dirty="0">
                <a:cs typeface="TimesNewRomanPS"/>
              </a:rPr>
              <a:t>Main</a:t>
            </a:r>
            <a:r>
              <a:rPr lang="en" altLang="zh-CN" sz="2800" b="1" i="0" dirty="0">
                <a:cs typeface="Arial"/>
              </a:rPr>
              <a:t> </a:t>
            </a:r>
            <a:r>
              <a:rPr lang="en" altLang="zh-CN" sz="2800" b="1" i="0" dirty="0">
                <a:cs typeface="TimesNewRomanPS"/>
              </a:rPr>
              <a:t>findings from HER simulation</a:t>
            </a:r>
            <a:endParaRPr lang="zh-CN" altLang="en-US" sz="2800" dirty="0"/>
          </a:p>
        </p:txBody>
      </p:sp>
      <p:sp>
        <p:nvSpPr>
          <p:cNvPr id="7" name="TextBox 39">
            <a:extLst>
              <a:ext uri="{FF2B5EF4-FFF2-40B4-BE49-F238E27FC236}">
                <a16:creationId xmlns:a16="http://schemas.microsoft.com/office/drawing/2014/main" id="{9302A6A2-920A-A74B-A58C-D063E01267DC}"/>
              </a:ext>
            </a:extLst>
          </p:cNvPr>
          <p:cNvSpPr txBox="1"/>
          <p:nvPr/>
        </p:nvSpPr>
        <p:spPr>
          <a:xfrm>
            <a:off x="11750743" y="6474293"/>
            <a:ext cx="499872" cy="307777"/>
          </a:xfrm>
          <a:prstGeom prst="rect">
            <a:avLst/>
          </a:prstGeom>
          <a:noFill/>
        </p:spPr>
        <p:txBody>
          <a:bodyPr wrap="square" rtlCol="0">
            <a:spAutoFit/>
          </a:bodyPr>
          <a:lstStyle/>
          <a:p>
            <a:r>
              <a:rPr lang="en-US" sz="1400" b="1" dirty="0"/>
              <a:t>8</a:t>
            </a:r>
            <a:endParaRPr lang="en-CN" sz="1400" b="1" dirty="0"/>
          </a:p>
        </p:txBody>
      </p:sp>
    </p:spTree>
    <p:extLst>
      <p:ext uri="{BB962C8B-B14F-4D97-AF65-F5344CB8AC3E}">
        <p14:creationId xmlns:p14="http://schemas.microsoft.com/office/powerpoint/2010/main" val="550026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3">
            <a:extLst>
              <a:ext uri="{FF2B5EF4-FFF2-40B4-BE49-F238E27FC236}">
                <a16:creationId xmlns:a16="http://schemas.microsoft.com/office/drawing/2014/main" id="{9DD44F15-8687-0E43-84B9-1141D6092AE3}"/>
              </a:ext>
            </a:extLst>
          </p:cNvPr>
          <p:cNvSpPr txBox="1"/>
          <p:nvPr/>
        </p:nvSpPr>
        <p:spPr>
          <a:xfrm>
            <a:off x="2441341" y="3927"/>
            <a:ext cx="6877059" cy="461665"/>
          </a:xfrm>
          <a:prstGeom prst="rect">
            <a:avLst/>
          </a:prstGeom>
          <a:noFill/>
        </p:spPr>
        <p:txBody>
          <a:bodyPr wrap="square" rtlCol="0">
            <a:spAutoFit/>
          </a:bodyPr>
          <a:lstStyle/>
          <a:p>
            <a:r>
              <a:rPr kumimoji="1" lang="en-US" altLang="zh-CN" sz="2400" b="1" dirty="0"/>
              <a:t>Injection tolerance measurement (2024-06-06)</a:t>
            </a:r>
            <a:endParaRPr kumimoji="1" lang="zh-CN" altLang="en-US" sz="2400" dirty="0">
              <a:latin typeface="Times" pitchFamily="2" charset="0"/>
            </a:endParaRPr>
          </a:p>
        </p:txBody>
      </p:sp>
      <p:grpSp>
        <p:nvGrpSpPr>
          <p:cNvPr id="15" name="组合 14">
            <a:extLst>
              <a:ext uri="{FF2B5EF4-FFF2-40B4-BE49-F238E27FC236}">
                <a16:creationId xmlns:a16="http://schemas.microsoft.com/office/drawing/2014/main" id="{6CD42DD3-0ABF-2945-AA61-BCDAD51F2E21}"/>
              </a:ext>
            </a:extLst>
          </p:cNvPr>
          <p:cNvGrpSpPr/>
          <p:nvPr/>
        </p:nvGrpSpPr>
        <p:grpSpPr>
          <a:xfrm>
            <a:off x="606444" y="465592"/>
            <a:ext cx="11532780" cy="5628079"/>
            <a:chOff x="153519" y="431080"/>
            <a:chExt cx="12217461" cy="6319743"/>
          </a:xfrm>
        </p:grpSpPr>
        <p:pic>
          <p:nvPicPr>
            <p:cNvPr id="23" name="Picture 2">
              <a:extLst>
                <a:ext uri="{FF2B5EF4-FFF2-40B4-BE49-F238E27FC236}">
                  <a16:creationId xmlns:a16="http://schemas.microsoft.com/office/drawing/2014/main" id="{2588E32D-FA6A-8842-B67B-A0C63FDBB9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27823" y="4275451"/>
              <a:ext cx="4792531" cy="2475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9A1D7E9D-3E0B-244A-8C0B-EB433C23BB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992" y="960898"/>
              <a:ext cx="4792531" cy="27204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文本框 6">
                  <a:extLst>
                    <a:ext uri="{FF2B5EF4-FFF2-40B4-BE49-F238E27FC236}">
                      <a16:creationId xmlns:a16="http://schemas.microsoft.com/office/drawing/2014/main" id="{3D07BE7D-9B00-1548-ACA8-C4F0C28CC751}"/>
                    </a:ext>
                  </a:extLst>
                </p:cNvPr>
                <p:cNvSpPr txBox="1"/>
                <p:nvPr/>
              </p:nvSpPr>
              <p:spPr>
                <a:xfrm>
                  <a:off x="153519" y="431080"/>
                  <a:ext cx="6099858" cy="470450"/>
                </a:xfrm>
                <a:prstGeom prst="rect">
                  <a:avLst/>
                </a:prstGeom>
                <a:noFill/>
              </p:spPr>
              <p:txBody>
                <a:bodyPr wrap="square">
                  <a:spAutoFit/>
                </a:bodyPr>
                <a:lstStyle/>
                <a:p>
                  <a:pPr marL="342900" indent="-342900">
                    <a:lnSpc>
                      <a:spcPct val="150000"/>
                    </a:lnSpc>
                    <a:buFont typeface="Arial" panose="020B0604020202020204" pitchFamily="34" charset="0"/>
                    <a:buChar char="•"/>
                  </a:pPr>
                  <a:r>
                    <a:rPr kumimoji="1" lang="en-US" altLang="zh-CN" dirty="0">
                      <a:latin typeface="Times" pitchFamily="2" charset="0"/>
                    </a:rPr>
                    <a:t>Vertical Position</a:t>
                  </a:r>
                  <a:r>
                    <a:rPr kumimoji="1" lang="zh-CN" altLang="en-US" dirty="0">
                      <a:latin typeface="Times" pitchFamily="2" charset="0"/>
                    </a:rPr>
                    <a:t> </a:t>
                  </a:r>
                  <a:r>
                    <a:rPr kumimoji="1" lang="en-US" altLang="zh-CN" dirty="0">
                      <a:latin typeface="Times" pitchFamily="2" charset="0"/>
                    </a:rPr>
                    <a:t>Scan[mm]:</a:t>
                  </a:r>
                  <a14:m>
                    <m:oMath xmlns:m="http://schemas.openxmlformats.org/officeDocument/2006/math">
                      <m:r>
                        <a:rPr kumimoji="1" lang="zh-CN" altLang="en-US" b="0" i="0" smtClean="0">
                          <a:latin typeface="Cambria Math" panose="02040503050406030204" pitchFamily="18" charset="0"/>
                        </a:rPr>
                        <m:t> </m:t>
                      </m:r>
                      <m:r>
                        <a:rPr kumimoji="1" lang="en-US" altLang="zh-CN">
                          <a:latin typeface="Cambria Math" panose="02040503050406030204" pitchFamily="18" charset="0"/>
                        </a:rPr>
                        <m:t>−</m:t>
                      </m:r>
                      <m:r>
                        <a:rPr kumimoji="1" lang="en-US" altLang="zh-CN" i="1">
                          <a:latin typeface="Cambria Math" panose="02040503050406030204" pitchFamily="18" charset="0"/>
                        </a:rPr>
                        <m:t>0.06</m:t>
                      </m:r>
                      <m:r>
                        <a:rPr kumimoji="1" lang="en-US" altLang="zh-CN" i="1">
                          <a:latin typeface="Cambria Math" panose="02040503050406030204" pitchFamily="18" charset="0"/>
                          <a:ea typeface="Cambria Math" panose="02040503050406030204" pitchFamily="18" charset="0"/>
                        </a:rPr>
                        <m:t>→−1.06</m:t>
                      </m:r>
                    </m:oMath>
                  </a14:m>
                  <a:endParaRPr kumimoji="1" lang="en-US" altLang="zh-CN" dirty="0">
                    <a:latin typeface="Times" pitchFamily="2" charset="0"/>
                  </a:endParaRPr>
                </a:p>
              </p:txBody>
            </p:sp>
          </mc:Choice>
          <mc:Fallback xmlns="">
            <p:sp>
              <p:nvSpPr>
                <p:cNvPr id="8" name="文本框 6">
                  <a:extLst>
                    <a:ext uri="{FF2B5EF4-FFF2-40B4-BE49-F238E27FC236}">
                      <a16:creationId xmlns:a16="http://schemas.microsoft.com/office/drawing/2014/main" id="{3D07BE7D-9B00-1548-ACA8-C4F0C28CC751}"/>
                    </a:ext>
                  </a:extLst>
                </p:cNvPr>
                <p:cNvSpPr txBox="1">
                  <a:spLocks noRot="1" noChangeAspect="1" noMove="1" noResize="1" noEditPoints="1" noAdjustHandles="1" noChangeArrowheads="1" noChangeShapeType="1" noTextEdit="1"/>
                </p:cNvSpPr>
                <p:nvPr/>
              </p:nvSpPr>
              <p:spPr>
                <a:xfrm>
                  <a:off x="153519" y="431080"/>
                  <a:ext cx="6099858" cy="470450"/>
                </a:xfrm>
                <a:prstGeom prst="rect">
                  <a:avLst/>
                </a:prstGeom>
                <a:blipFill>
                  <a:blip r:embed="rId4"/>
                  <a:stretch>
                    <a:fillRect l="-659" b="-32353"/>
                  </a:stretch>
                </a:blipFill>
              </p:spPr>
              <p:txBody>
                <a:bodyPr/>
                <a:lstStyle/>
                <a:p>
                  <a:r>
                    <a:rPr lang="zh-CN" altLang="en-US">
                      <a:noFill/>
                    </a:rPr>
                    <a:t> </a:t>
                  </a:r>
                </a:p>
              </p:txBody>
            </p:sp>
          </mc:Fallback>
        </mc:AlternateContent>
        <p:pic>
          <p:nvPicPr>
            <p:cNvPr id="9" name="图形 1">
              <a:extLst>
                <a:ext uri="{FF2B5EF4-FFF2-40B4-BE49-F238E27FC236}">
                  <a16:creationId xmlns:a16="http://schemas.microsoft.com/office/drawing/2014/main" id="{E8196A2A-FF3E-B642-AE98-FBA59D09EC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39712" y="1430963"/>
              <a:ext cx="3108383" cy="1998037"/>
            </a:xfrm>
            <a:prstGeom prst="rect">
              <a:avLst/>
            </a:prstGeom>
          </p:spPr>
        </p:pic>
        <p:grpSp>
          <p:nvGrpSpPr>
            <p:cNvPr id="3" name="Group 2">
              <a:extLst>
                <a:ext uri="{FF2B5EF4-FFF2-40B4-BE49-F238E27FC236}">
                  <a16:creationId xmlns:a16="http://schemas.microsoft.com/office/drawing/2014/main" id="{C787145D-538E-A24A-B802-2F8827DE44A9}"/>
                </a:ext>
              </a:extLst>
            </p:cNvPr>
            <p:cNvGrpSpPr/>
            <p:nvPr/>
          </p:nvGrpSpPr>
          <p:grpSpPr>
            <a:xfrm>
              <a:off x="166282" y="3792683"/>
              <a:ext cx="6317701" cy="2719609"/>
              <a:chOff x="166282" y="3792683"/>
              <a:chExt cx="6317701" cy="2719609"/>
            </a:xfrm>
          </p:grpSpPr>
          <mc:AlternateContent xmlns:mc="http://schemas.openxmlformats.org/markup-compatibility/2006" xmlns:a14="http://schemas.microsoft.com/office/drawing/2010/main">
            <mc:Choice Requires="a14">
              <p:sp>
                <p:nvSpPr>
                  <p:cNvPr id="10" name="文本框 23">
                    <a:extLst>
                      <a:ext uri="{FF2B5EF4-FFF2-40B4-BE49-F238E27FC236}">
                        <a16:creationId xmlns:a16="http://schemas.microsoft.com/office/drawing/2014/main" id="{8183F00E-6DF4-8543-91C2-EEF90742167F}"/>
                      </a:ext>
                    </a:extLst>
                  </p:cNvPr>
                  <p:cNvSpPr txBox="1"/>
                  <p:nvPr/>
                </p:nvSpPr>
                <p:spPr>
                  <a:xfrm>
                    <a:off x="166282" y="3792683"/>
                    <a:ext cx="6099858" cy="470450"/>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dirty="0">
                        <a:latin typeface="Times" pitchFamily="2" charset="0"/>
                      </a:rPr>
                      <a:t>Septum Position</a:t>
                    </a:r>
                    <a:r>
                      <a:rPr kumimoji="1" lang="zh-CN" altLang="en-US" dirty="0">
                        <a:latin typeface="Times" pitchFamily="2" charset="0"/>
                      </a:rPr>
                      <a:t> </a:t>
                    </a:r>
                    <a:r>
                      <a:rPr kumimoji="1" lang="en-US" altLang="zh-CN" dirty="0">
                        <a:latin typeface="Times" pitchFamily="2" charset="0"/>
                      </a:rPr>
                      <a:t>Scan[mm]:</a:t>
                    </a:r>
                    <a14:m>
                      <m:oMath xmlns:m="http://schemas.openxmlformats.org/officeDocument/2006/math">
                        <m:r>
                          <a:rPr kumimoji="1" lang="zh-CN" altLang="en-US">
                            <a:latin typeface="Cambria Math" panose="02040503050406030204" pitchFamily="18" charset="0"/>
                          </a:rPr>
                          <m:t> </m:t>
                        </m:r>
                        <m:r>
                          <a:rPr kumimoji="1" lang="en-US" altLang="zh-CN" i="1">
                            <a:latin typeface="Cambria Math" panose="02040503050406030204" pitchFamily="18" charset="0"/>
                          </a:rPr>
                          <m:t>45.1</m:t>
                        </m:r>
                        <m:r>
                          <a:rPr kumimoji="1" lang="en-US" altLang="zh-CN" i="1">
                            <a:latin typeface="Cambria Math" panose="02040503050406030204" pitchFamily="18" charset="0"/>
                            <a:ea typeface="Cambria Math" panose="02040503050406030204" pitchFamily="18" charset="0"/>
                          </a:rPr>
                          <m:t>→46.1</m:t>
                        </m:r>
                      </m:oMath>
                    </a14:m>
                    <a:endParaRPr kumimoji="1" lang="en-US" altLang="zh-CN" dirty="0">
                      <a:latin typeface="Times" pitchFamily="2" charset="0"/>
                    </a:endParaRPr>
                  </a:p>
                </p:txBody>
              </p:sp>
            </mc:Choice>
            <mc:Fallback xmlns="">
              <p:sp>
                <p:nvSpPr>
                  <p:cNvPr id="10" name="文本框 23">
                    <a:extLst>
                      <a:ext uri="{FF2B5EF4-FFF2-40B4-BE49-F238E27FC236}">
                        <a16:creationId xmlns:a16="http://schemas.microsoft.com/office/drawing/2014/main" id="{8183F00E-6DF4-8543-91C2-EEF90742167F}"/>
                      </a:ext>
                    </a:extLst>
                  </p:cNvPr>
                  <p:cNvSpPr txBox="1">
                    <a:spLocks noRot="1" noChangeAspect="1" noMove="1" noResize="1" noEditPoints="1" noAdjustHandles="1" noChangeArrowheads="1" noChangeShapeType="1" noTextEdit="1"/>
                  </p:cNvSpPr>
                  <p:nvPr/>
                </p:nvSpPr>
                <p:spPr>
                  <a:xfrm>
                    <a:off x="166282" y="3792683"/>
                    <a:ext cx="6099858" cy="470450"/>
                  </a:xfrm>
                  <a:prstGeom prst="rect">
                    <a:avLst/>
                  </a:prstGeom>
                  <a:blipFill>
                    <a:blip r:embed="rId7"/>
                    <a:stretch>
                      <a:fillRect l="-415" b="-18421"/>
                    </a:stretch>
                  </a:blipFill>
                </p:spPr>
                <p:txBody>
                  <a:bodyPr/>
                  <a:lstStyle/>
                  <a:p>
                    <a:r>
                      <a:rPr lang="en-CN">
                        <a:noFill/>
                      </a:rPr>
                      <a:t> </a:t>
                    </a:r>
                  </a:p>
                </p:txBody>
              </p:sp>
            </mc:Fallback>
          </mc:AlternateContent>
          <p:grpSp>
            <p:nvGrpSpPr>
              <p:cNvPr id="11" name="组合 9">
                <a:extLst>
                  <a:ext uri="{FF2B5EF4-FFF2-40B4-BE49-F238E27FC236}">
                    <a16:creationId xmlns:a16="http://schemas.microsoft.com/office/drawing/2014/main" id="{AA80A8B7-0EE1-DB41-82A6-F9333DD85767}"/>
                  </a:ext>
                </a:extLst>
              </p:cNvPr>
              <p:cNvGrpSpPr/>
              <p:nvPr/>
            </p:nvGrpSpPr>
            <p:grpSpPr>
              <a:xfrm>
                <a:off x="3416657" y="4341782"/>
                <a:ext cx="3067326" cy="2170510"/>
                <a:chOff x="7919865" y="406232"/>
                <a:chExt cx="3527814" cy="2680246"/>
              </a:xfrm>
            </p:grpSpPr>
            <p:pic>
              <p:nvPicPr>
                <p:cNvPr id="12" name="图片 10">
                  <a:extLst>
                    <a:ext uri="{FF2B5EF4-FFF2-40B4-BE49-F238E27FC236}">
                      <a16:creationId xmlns:a16="http://schemas.microsoft.com/office/drawing/2014/main" id="{FB893D44-BE4A-5143-9DC5-DAC76CB618C8}"/>
                    </a:ext>
                  </a:extLst>
                </p:cNvPr>
                <p:cNvPicPr>
                  <a:picLocks noChangeAspect="1"/>
                </p:cNvPicPr>
                <p:nvPr/>
              </p:nvPicPr>
              <p:blipFill>
                <a:blip r:embed="rId8"/>
                <a:stretch>
                  <a:fillRect/>
                </a:stretch>
              </p:blipFill>
              <p:spPr>
                <a:xfrm>
                  <a:off x="7919865" y="406232"/>
                  <a:ext cx="3527814" cy="2680246"/>
                </a:xfrm>
                <a:prstGeom prst="rect">
                  <a:avLst/>
                </a:prstGeom>
              </p:spPr>
            </p:pic>
            <p:sp>
              <p:nvSpPr>
                <p:cNvPr id="13" name="文本框 13">
                  <a:extLst>
                    <a:ext uri="{FF2B5EF4-FFF2-40B4-BE49-F238E27FC236}">
                      <a16:creationId xmlns:a16="http://schemas.microsoft.com/office/drawing/2014/main" id="{31B7E10F-F320-7247-B1E5-7B0938D900BF}"/>
                    </a:ext>
                  </a:extLst>
                </p:cNvPr>
                <p:cNvSpPr txBox="1"/>
                <p:nvPr/>
              </p:nvSpPr>
              <p:spPr>
                <a:xfrm>
                  <a:off x="9703641" y="1183089"/>
                  <a:ext cx="1586986" cy="384088"/>
                </a:xfrm>
                <a:prstGeom prst="rect">
                  <a:avLst/>
                </a:prstGeom>
                <a:noFill/>
              </p:spPr>
              <p:txBody>
                <a:bodyPr wrap="square" rtlCol="0">
                  <a:spAutoFit/>
                </a:bodyPr>
                <a:lstStyle/>
                <a:p>
                  <a:r>
                    <a:rPr kumimoji="1" lang="en-US" altLang="zh-CN" sz="1200" dirty="0">
                      <a:solidFill>
                        <a:srgbClr val="0070C0"/>
                      </a:solidFill>
                      <a:latin typeface="Times" pitchFamily="2" charset="0"/>
                    </a:rPr>
                    <a:t>from </a:t>
                  </a:r>
                  <a:r>
                    <a:rPr kumimoji="1" lang="en-US" altLang="zh-CN" sz="1200" dirty="0" err="1">
                      <a:solidFill>
                        <a:srgbClr val="0070C0"/>
                      </a:solidFill>
                      <a:latin typeface="Times" pitchFamily="2" charset="0"/>
                    </a:rPr>
                    <a:t>Onishi</a:t>
                  </a:r>
                  <a:r>
                    <a:rPr kumimoji="1" lang="en-US" altLang="zh-CN" sz="1200" dirty="0">
                      <a:solidFill>
                        <a:srgbClr val="0070C0"/>
                      </a:solidFill>
                      <a:latin typeface="Times" pitchFamily="2" charset="0"/>
                    </a:rPr>
                    <a:t>-san</a:t>
                  </a:r>
                  <a:endParaRPr kumimoji="1" lang="zh-CN" altLang="en-US" sz="1200" dirty="0">
                    <a:solidFill>
                      <a:srgbClr val="0070C0"/>
                    </a:solidFill>
                    <a:latin typeface="Times" pitchFamily="2" charset="0"/>
                  </a:endParaRPr>
                </a:p>
              </p:txBody>
            </p:sp>
          </p:grpSp>
          <p:pic>
            <p:nvPicPr>
              <p:cNvPr id="14" name="图形 14">
                <a:extLst>
                  <a:ext uri="{FF2B5EF4-FFF2-40B4-BE49-F238E27FC236}">
                    <a16:creationId xmlns:a16="http://schemas.microsoft.com/office/drawing/2014/main" id="{C4260AC4-AB34-EB4C-88CE-33DD883058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4842" y="4461050"/>
                <a:ext cx="3011815" cy="2038095"/>
              </a:xfrm>
              <a:prstGeom prst="rect">
                <a:avLst/>
              </a:prstGeom>
            </p:spPr>
          </p:pic>
        </p:grpSp>
        <p:grpSp>
          <p:nvGrpSpPr>
            <p:cNvPr id="2" name="Group 1">
              <a:extLst>
                <a:ext uri="{FF2B5EF4-FFF2-40B4-BE49-F238E27FC236}">
                  <a16:creationId xmlns:a16="http://schemas.microsoft.com/office/drawing/2014/main" id="{DE738089-E4B8-B844-AF11-7057522B8592}"/>
                </a:ext>
              </a:extLst>
            </p:cNvPr>
            <p:cNvGrpSpPr/>
            <p:nvPr/>
          </p:nvGrpSpPr>
          <p:grpSpPr>
            <a:xfrm>
              <a:off x="6096000" y="441809"/>
              <a:ext cx="6005804" cy="3239539"/>
              <a:chOff x="6253377" y="427087"/>
              <a:chExt cx="6099858" cy="3447743"/>
            </a:xfrm>
          </p:grpSpPr>
          <p:pic>
            <p:nvPicPr>
              <p:cNvPr id="19" name="Picture 2">
                <a:extLst>
                  <a:ext uri="{FF2B5EF4-FFF2-40B4-BE49-F238E27FC236}">
                    <a16:creationId xmlns:a16="http://schemas.microsoft.com/office/drawing/2014/main" id="{2A1BB09E-057E-6240-8A85-165441706C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1412" y="990934"/>
                <a:ext cx="4867585" cy="288389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8" name="文本框 23">
                    <a:extLst>
                      <a:ext uri="{FF2B5EF4-FFF2-40B4-BE49-F238E27FC236}">
                        <a16:creationId xmlns:a16="http://schemas.microsoft.com/office/drawing/2014/main" id="{67BCC897-AB5E-6140-A324-86DAFD1C2A92}"/>
                      </a:ext>
                    </a:extLst>
                  </p:cNvPr>
                  <p:cNvSpPr txBox="1"/>
                  <p:nvPr/>
                </p:nvSpPr>
                <p:spPr>
                  <a:xfrm>
                    <a:off x="6253377" y="427087"/>
                    <a:ext cx="6099858" cy="470450"/>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dirty="0">
                        <a:latin typeface="Times" pitchFamily="2" charset="0"/>
                      </a:rPr>
                      <a:t>Septum Angle Scan[</a:t>
                    </a:r>
                    <a:r>
                      <a:rPr kumimoji="1" lang="en-US" altLang="zh-CN" dirty="0" err="1">
                        <a:latin typeface="Times" pitchFamily="2" charset="0"/>
                      </a:rPr>
                      <a:t>mrad</a:t>
                    </a:r>
                    <a:r>
                      <a:rPr kumimoji="1" lang="en-US" altLang="zh-CN" dirty="0">
                        <a:latin typeface="Times" pitchFamily="2" charset="0"/>
                      </a:rPr>
                      <a:t>]:</a:t>
                    </a:r>
                    <a14:m>
                      <m:oMath xmlns:m="http://schemas.openxmlformats.org/officeDocument/2006/math">
                        <m:r>
                          <a:rPr kumimoji="1" lang="en-US" altLang="zh-CN" b="0" i="0" smtClean="0">
                            <a:latin typeface="Cambria Math" panose="02040503050406030204" pitchFamily="18" charset="0"/>
                          </a:rPr>
                          <m:t> </m:t>
                        </m:r>
                        <m:r>
                          <a:rPr kumimoji="1" lang="en-US" altLang="zh-CN" i="1">
                            <a:latin typeface="Cambria Math" panose="02040503050406030204" pitchFamily="18" charset="0"/>
                          </a:rPr>
                          <m:t>2.94</m:t>
                        </m:r>
                        <m:r>
                          <a:rPr kumimoji="1" lang="en-US" altLang="zh-CN" i="1">
                            <a:latin typeface="Cambria Math" panose="02040503050406030204" pitchFamily="18" charset="0"/>
                            <a:ea typeface="Cambria Math" panose="02040503050406030204" pitchFamily="18" charset="0"/>
                          </a:rPr>
                          <m:t>→3.06</m:t>
                        </m:r>
                      </m:oMath>
                    </a14:m>
                    <a:endParaRPr kumimoji="1" lang="en-US" altLang="zh-CN" dirty="0">
                      <a:latin typeface="Times" pitchFamily="2" charset="0"/>
                    </a:endParaRPr>
                  </a:p>
                </p:txBody>
              </p:sp>
            </mc:Choice>
            <mc:Fallback xmlns="">
              <p:sp>
                <p:nvSpPr>
                  <p:cNvPr id="18" name="文本框 23">
                    <a:extLst>
                      <a:ext uri="{FF2B5EF4-FFF2-40B4-BE49-F238E27FC236}">
                        <a16:creationId xmlns:a16="http://schemas.microsoft.com/office/drawing/2014/main" id="{67BCC897-AB5E-6140-A324-86DAFD1C2A92}"/>
                      </a:ext>
                    </a:extLst>
                  </p:cNvPr>
                  <p:cNvSpPr txBox="1">
                    <a:spLocks noRot="1" noChangeAspect="1" noMove="1" noResize="1" noEditPoints="1" noAdjustHandles="1" noChangeArrowheads="1" noChangeShapeType="1" noTextEdit="1"/>
                  </p:cNvSpPr>
                  <p:nvPr/>
                </p:nvSpPr>
                <p:spPr>
                  <a:xfrm>
                    <a:off x="6253377" y="427087"/>
                    <a:ext cx="6099858" cy="470450"/>
                  </a:xfrm>
                  <a:prstGeom prst="rect">
                    <a:avLst/>
                  </a:prstGeom>
                  <a:blipFill>
                    <a:blip r:embed="rId12"/>
                    <a:stretch>
                      <a:fillRect l="-634" b="-25000"/>
                    </a:stretch>
                  </a:blipFill>
                </p:spPr>
                <p:txBody>
                  <a:bodyPr/>
                  <a:lstStyle/>
                  <a:p>
                    <a:r>
                      <a:rPr lang="en-CN">
                        <a:noFill/>
                      </a:rPr>
                      <a:t> </a:t>
                    </a:r>
                  </a:p>
                </p:txBody>
              </p:sp>
            </mc:Fallback>
          </mc:AlternateContent>
        </p:grpSp>
        <p:pic>
          <p:nvPicPr>
            <p:cNvPr id="21" name="图形 3">
              <a:extLst>
                <a:ext uri="{FF2B5EF4-FFF2-40B4-BE49-F238E27FC236}">
                  <a16:creationId xmlns:a16="http://schemas.microsoft.com/office/drawing/2014/main" id="{DC7DB65F-4F34-8B46-8340-31731F81E3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18400" y="4603847"/>
              <a:ext cx="2663637" cy="1752503"/>
            </a:xfrm>
            <a:prstGeom prst="rect">
              <a:avLst/>
            </a:prstGeom>
          </p:spPr>
        </p:pic>
        <mc:AlternateContent xmlns:mc="http://schemas.openxmlformats.org/markup-compatibility/2006" xmlns:a14="http://schemas.microsoft.com/office/drawing/2010/main">
          <mc:Choice Requires="a14">
            <p:sp>
              <p:nvSpPr>
                <p:cNvPr id="24" name="文本框 5">
                  <a:extLst>
                    <a:ext uri="{FF2B5EF4-FFF2-40B4-BE49-F238E27FC236}">
                      <a16:creationId xmlns:a16="http://schemas.microsoft.com/office/drawing/2014/main" id="{968D1C68-A777-5147-8F64-A0E44A738DFD}"/>
                    </a:ext>
                  </a:extLst>
                </p:cNvPr>
                <p:cNvSpPr txBox="1"/>
                <p:nvPr/>
              </p:nvSpPr>
              <p:spPr>
                <a:xfrm>
                  <a:off x="6271122" y="3714034"/>
                  <a:ext cx="6099858" cy="470450"/>
                </a:xfrm>
                <a:prstGeom prst="rect">
                  <a:avLst/>
                </a:prstGeom>
                <a:noFill/>
              </p:spPr>
              <p:txBody>
                <a:bodyPr wrap="square">
                  <a:spAutoFit/>
                </a:bodyPr>
                <a:lstStyle/>
                <a:p>
                  <a:pPr marL="285750" indent="-285750">
                    <a:lnSpc>
                      <a:spcPct val="150000"/>
                    </a:lnSpc>
                    <a:buFont typeface="Arial" panose="020B0604020202020204" pitchFamily="34" charset="0"/>
                    <a:buChar char="•"/>
                  </a:pPr>
                  <a:r>
                    <a:rPr kumimoji="1" lang="en-US" altLang="zh-CN" dirty="0">
                      <a:latin typeface="Times" pitchFamily="2" charset="0"/>
                    </a:rPr>
                    <a:t>Vertical Angle Scan[</a:t>
                  </a:r>
                  <a:r>
                    <a:rPr kumimoji="1" lang="en-US" altLang="zh-CN" dirty="0" err="1">
                      <a:latin typeface="Times" pitchFamily="2" charset="0"/>
                    </a:rPr>
                    <a:t>mrad</a:t>
                  </a:r>
                  <a:r>
                    <a:rPr kumimoji="1" lang="en-US" altLang="zh-CN" dirty="0">
                      <a:latin typeface="Times" pitchFamily="2" charset="0"/>
                    </a:rPr>
                    <a:t>]: </a:t>
                  </a:r>
                  <a14:m>
                    <m:oMath xmlns:m="http://schemas.openxmlformats.org/officeDocument/2006/math">
                      <m:r>
                        <a:rPr kumimoji="1" lang="en-US" altLang="zh-CN" i="1">
                          <a:latin typeface="Cambria Math" panose="02040503050406030204" pitchFamily="18" charset="0"/>
                        </a:rPr>
                        <m:t>0</m:t>
                      </m:r>
                      <m:r>
                        <a:rPr kumimoji="1" lang="en-US" altLang="zh-CN" b="0" i="1" smtClean="0">
                          <a:latin typeface="Cambria Math" panose="02040503050406030204" pitchFamily="18" charset="0"/>
                        </a:rPr>
                        <m:t>.014</m:t>
                      </m:r>
                      <m:r>
                        <a:rPr kumimoji="1" lang="en-US" altLang="zh-CN" b="0" i="1" smtClean="0">
                          <a:latin typeface="Cambria Math" panose="02040503050406030204" pitchFamily="18" charset="0"/>
                          <a:ea typeface="Cambria Math" panose="02040503050406030204" pitchFamily="18" charset="0"/>
                        </a:rPr>
                        <m:t>→−0.054</m:t>
                      </m:r>
                    </m:oMath>
                  </a14:m>
                  <a:endParaRPr kumimoji="1" lang="zh-CN" altLang="en-US" dirty="0">
                    <a:latin typeface="Times" pitchFamily="2" charset="0"/>
                  </a:endParaRPr>
                </a:p>
              </p:txBody>
            </p:sp>
          </mc:Choice>
          <mc:Fallback xmlns="">
            <p:sp>
              <p:nvSpPr>
                <p:cNvPr id="24" name="文本框 5">
                  <a:extLst>
                    <a:ext uri="{FF2B5EF4-FFF2-40B4-BE49-F238E27FC236}">
                      <a16:creationId xmlns:a16="http://schemas.microsoft.com/office/drawing/2014/main" id="{968D1C68-A777-5147-8F64-A0E44A738DFD}"/>
                    </a:ext>
                  </a:extLst>
                </p:cNvPr>
                <p:cNvSpPr txBox="1">
                  <a:spLocks noRot="1" noChangeAspect="1" noMove="1" noResize="1" noEditPoints="1" noAdjustHandles="1" noChangeArrowheads="1" noChangeShapeType="1" noTextEdit="1"/>
                </p:cNvSpPr>
                <p:nvPr/>
              </p:nvSpPr>
              <p:spPr>
                <a:xfrm>
                  <a:off x="6271122" y="3714034"/>
                  <a:ext cx="6099858" cy="470450"/>
                </a:xfrm>
                <a:prstGeom prst="rect">
                  <a:avLst/>
                </a:prstGeom>
                <a:blipFill>
                  <a:blip r:embed="rId15"/>
                  <a:stretch>
                    <a:fillRect l="-661" b="-32353"/>
                  </a:stretch>
                </a:blipFill>
              </p:spPr>
              <p:txBody>
                <a:bodyPr/>
                <a:lstStyle/>
                <a:p>
                  <a:r>
                    <a:rPr lang="zh-CN" altLang="en-US">
                      <a:noFill/>
                    </a:rPr>
                    <a:t> </a:t>
                  </a:r>
                </a:p>
              </p:txBody>
            </p:sp>
          </mc:Fallback>
        </mc:AlternateContent>
      </p:grpSp>
      <p:sp>
        <p:nvSpPr>
          <p:cNvPr id="22" name="文本框 21">
            <a:extLst>
              <a:ext uri="{FF2B5EF4-FFF2-40B4-BE49-F238E27FC236}">
                <a16:creationId xmlns:a16="http://schemas.microsoft.com/office/drawing/2014/main" id="{EE4AE237-91AF-F441-B409-046DDE7F34CC}"/>
              </a:ext>
            </a:extLst>
          </p:cNvPr>
          <p:cNvSpPr txBox="1"/>
          <p:nvPr/>
        </p:nvSpPr>
        <p:spPr>
          <a:xfrm>
            <a:off x="606444" y="6217631"/>
            <a:ext cx="10875642" cy="584775"/>
          </a:xfrm>
          <a:prstGeom prst="rect">
            <a:avLst/>
          </a:prstGeom>
          <a:noFill/>
        </p:spPr>
        <p:txBody>
          <a:bodyPr wrap="square">
            <a:spAutoFit/>
          </a:bodyPr>
          <a:lstStyle/>
          <a:p>
            <a:pPr marL="285750" indent="-285750">
              <a:buFont typeface="Wingdings" pitchFamily="2" charset="2"/>
              <a:buChar char="Ø"/>
            </a:pPr>
            <a:r>
              <a:rPr lang="en-US" altLang="zh-CN" sz="1600" kern="0" dirty="0">
                <a:solidFill>
                  <a:schemeClr val="accent2">
                    <a:lumMod val="75000"/>
                  </a:schemeClr>
                </a:solidFill>
                <a:effectLst/>
                <a:latin typeface="Times" pitchFamily="2" charset="0"/>
                <a:ea typeface="宋体" panose="02010600030101010101" pitchFamily="2" charset="-122"/>
              </a:rPr>
              <a:t>The trend of injection efficiency with respect to the variation in error is consistent, but the simulated values are higher than the measured values.</a:t>
            </a:r>
            <a:r>
              <a:rPr lang="zh-CN" altLang="zh-CN" sz="1600" dirty="0">
                <a:solidFill>
                  <a:schemeClr val="accent2">
                    <a:lumMod val="75000"/>
                  </a:schemeClr>
                </a:solidFill>
                <a:effectLst/>
                <a:latin typeface="Times" pitchFamily="2" charset="0"/>
              </a:rPr>
              <a:t> </a:t>
            </a:r>
            <a:endParaRPr lang="zh-CN" altLang="en-US" sz="1600" dirty="0">
              <a:solidFill>
                <a:schemeClr val="accent2">
                  <a:lumMod val="75000"/>
                </a:schemeClr>
              </a:solidFill>
              <a:latin typeface="Times" pitchFamily="2" charset="0"/>
            </a:endParaRPr>
          </a:p>
        </p:txBody>
      </p:sp>
      <p:pic>
        <p:nvPicPr>
          <p:cNvPr id="16" name="图形 4">
            <a:extLst>
              <a:ext uri="{FF2B5EF4-FFF2-40B4-BE49-F238E27FC236}">
                <a16:creationId xmlns:a16="http://schemas.microsoft.com/office/drawing/2014/main" id="{901EE5CF-939B-334A-949A-9B827A78054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13807" y="1414312"/>
            <a:ext cx="3220851" cy="1930498"/>
          </a:xfrm>
          <a:prstGeom prst="rect">
            <a:avLst/>
          </a:prstGeom>
        </p:spPr>
      </p:pic>
      <p:sp>
        <p:nvSpPr>
          <p:cNvPr id="25" name="TextBox 39">
            <a:extLst>
              <a:ext uri="{FF2B5EF4-FFF2-40B4-BE49-F238E27FC236}">
                <a16:creationId xmlns:a16="http://schemas.microsoft.com/office/drawing/2014/main" id="{7DEAB3B6-0937-2949-88A8-C09CD7A69931}"/>
              </a:ext>
            </a:extLst>
          </p:cNvPr>
          <p:cNvSpPr txBox="1"/>
          <p:nvPr/>
        </p:nvSpPr>
        <p:spPr>
          <a:xfrm>
            <a:off x="11750743" y="6474293"/>
            <a:ext cx="499872" cy="307777"/>
          </a:xfrm>
          <a:prstGeom prst="rect">
            <a:avLst/>
          </a:prstGeom>
          <a:noFill/>
        </p:spPr>
        <p:txBody>
          <a:bodyPr wrap="square" rtlCol="0">
            <a:spAutoFit/>
          </a:bodyPr>
          <a:lstStyle/>
          <a:p>
            <a:r>
              <a:rPr lang="en-US" sz="1400" b="1" dirty="0"/>
              <a:t>9</a:t>
            </a:r>
            <a:endParaRPr lang="en-CN" sz="1400" b="1" dirty="0"/>
          </a:p>
        </p:txBody>
      </p:sp>
    </p:spTree>
    <p:extLst>
      <p:ext uri="{BB962C8B-B14F-4D97-AF65-F5344CB8AC3E}">
        <p14:creationId xmlns:p14="http://schemas.microsoft.com/office/powerpoint/2010/main" val="24248694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3.xml><?xml version="1.0" encoding="utf-8"?>
<p:tagLst xmlns:a="http://schemas.openxmlformats.org/drawingml/2006/main" xmlns:r="http://schemas.openxmlformats.org/officeDocument/2006/relationships"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10711</TotalTime>
  <Words>4805</Words>
  <Application>Microsoft Office PowerPoint</Application>
  <PresentationFormat>宽屏</PresentationFormat>
  <Paragraphs>685</Paragraphs>
  <Slides>55</Slides>
  <Notes>14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55</vt:i4>
      </vt:variant>
    </vt:vector>
  </HeadingPairs>
  <TitlesOfParts>
    <vt:vector size="72" baseType="lpstr">
      <vt:lpstr>CMR10</vt:lpstr>
      <vt:lpstr>CMR17</vt:lpstr>
      <vt:lpstr>Noto Sans SC</vt:lpstr>
      <vt:lpstr>TimesNewRomanPS</vt:lpstr>
      <vt:lpstr>YuGothic</vt:lpstr>
      <vt:lpstr>DengXian</vt:lpstr>
      <vt:lpstr>DengXian</vt:lpstr>
      <vt:lpstr>微软雅黑</vt:lpstr>
      <vt:lpstr>Arial</vt:lpstr>
      <vt:lpstr>Calibri</vt:lpstr>
      <vt:lpstr>Calibri Light</vt:lpstr>
      <vt:lpstr>Cambria Math</vt:lpstr>
      <vt:lpstr>Symbol</vt:lpstr>
      <vt:lpstr>Times</vt:lpstr>
      <vt:lpstr>Times New Roman</vt:lpstr>
      <vt:lpstr>Wingdings</vt:lpstr>
      <vt:lpstr>Thème Office</vt:lpstr>
      <vt:lpstr>PowerPoint 演示文稿</vt:lpstr>
      <vt:lpstr>PowerPoint 演示文稿</vt:lpstr>
      <vt:lpstr>SuperKEKB top-up injection / requirements</vt:lpstr>
      <vt:lpstr>Injection BG and BelleII DAQ</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LumiBelle2 fast luminosity monitor for SuperKEB</vt:lpstr>
      <vt:lpstr>PowerPoint 演示文稿</vt:lpstr>
      <vt:lpstr>PowerPoint 演示文稿</vt:lpstr>
      <vt:lpstr>PowerPoint 演示文稿</vt:lpstr>
      <vt:lpstr>Wire bonding scheme for combining up to 25 LGAD sensors to same readout channel</vt:lpstr>
      <vt:lpstr>PowerPoint 演示文稿</vt:lpstr>
      <vt:lpstr>Beta Test results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The SuperKEKB/Belle II project</vt:lpstr>
      <vt:lpstr>PowerPoint 演示文稿</vt:lpstr>
      <vt:lpstr>PowerPoint 演示文稿</vt:lpstr>
      <vt:lpstr>Fast &amp; slow beam position variations at IP require feedback corrections</vt:lpstr>
      <vt:lpstr>Luminosity related observables</vt:lpstr>
      <vt:lpstr>Fast luminosity monitoring specifications</vt:lpstr>
      <vt:lpstr>PowerPoint 演示文稿</vt:lpstr>
      <vt:lpstr>Two complementary techniques for fast luminosity measurements                            - compare / collaborate / mutually supporting                              - share simulation, mechanics, some data…                             - since 2012</vt:lpstr>
      <vt:lpstr>PowerPoint 演示文稿</vt:lpstr>
      <vt:lpstr>PowerPoint 演示文稿</vt:lpstr>
      <vt:lpstr>LumiBelle2 signal processing</vt:lpstr>
      <vt:lpstr>Simulation of signal formation and DAQ</vt:lpstr>
      <vt:lpstr>Setting up and optimizing beam collision with LumiBelle2</vt:lpstr>
      <vt:lpstr>Minimising electron and positron IP beam sizes with LumiBelle2…</vt:lpstr>
      <vt:lpstr>Introdcution to LGAD</vt:lpstr>
      <vt:lpstr>LGAD sensors pre-production at IHEP</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Injection-related backgrounds at SuperKEKB</dc:title>
  <dc:creator>Philippe Bambade</dc:creator>
  <cp:lastModifiedBy>Dou</cp:lastModifiedBy>
  <cp:revision>227</cp:revision>
  <cp:lastPrinted>2025-07-19T11:48:11Z</cp:lastPrinted>
  <dcterms:created xsi:type="dcterms:W3CDTF">2024-04-09T13:21:17Z</dcterms:created>
  <dcterms:modified xsi:type="dcterms:W3CDTF">2025-07-21T08:14:39Z</dcterms:modified>
</cp:coreProperties>
</file>