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61" r:id="rId2"/>
    <p:sldId id="327" r:id="rId3"/>
    <p:sldId id="7101" r:id="rId4"/>
    <p:sldId id="957" r:id="rId5"/>
    <p:sldId id="7087" r:id="rId6"/>
    <p:sldId id="7102" r:id="rId7"/>
    <p:sldId id="7088" r:id="rId8"/>
    <p:sldId id="7089" r:id="rId9"/>
    <p:sldId id="7103" r:id="rId10"/>
    <p:sldId id="958" r:id="rId11"/>
    <p:sldId id="7090" r:id="rId12"/>
    <p:sldId id="7091" r:id="rId13"/>
    <p:sldId id="7092" r:id="rId14"/>
    <p:sldId id="7093" r:id="rId15"/>
    <p:sldId id="7094" r:id="rId16"/>
    <p:sldId id="7074" r:id="rId17"/>
    <p:sldId id="7096" r:id="rId18"/>
    <p:sldId id="7099" r:id="rId19"/>
    <p:sldId id="7100" r:id="rId20"/>
    <p:sldId id="7104" r:id="rId21"/>
    <p:sldId id="341" r:id="rId22"/>
    <p:sldId id="408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孟才" initials="孟才" lastIdx="1" clrIdx="0">
    <p:extLst>
      <p:ext uri="{19B8F6BF-5375-455C-9EA6-DF929625EA0E}">
        <p15:presenceInfo xmlns:p15="http://schemas.microsoft.com/office/powerpoint/2012/main" userId="9dded5530b46db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95220" autoAdjust="0"/>
  </p:normalViewPr>
  <p:slideViewPr>
    <p:cSldViewPr snapToGrid="0">
      <p:cViewPr varScale="1">
        <p:scale>
          <a:sx n="84" d="100"/>
          <a:sy n="84" d="100"/>
        </p:scale>
        <p:origin x="6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6650D-9494-41FF-9806-8B83AE6D8378}" type="datetimeFigureOut">
              <a:rPr lang="zh-CN" altLang="en-US" smtClean="0"/>
              <a:t>2025/7/21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EF94D-5812-4AAB-BFF2-D0A300FCBC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690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A4537-8308-4F40-AB51-228B839276B7}" type="datetimeFigureOut">
              <a:rPr lang="zh-CN" altLang="en-US" smtClean="0"/>
              <a:t>2025/7/21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6EE03-0A88-4680-904D-DAEB55ADA7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28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751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844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231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269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894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797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903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65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070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898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407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362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6845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525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848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39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921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721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891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463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73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lnSpc>
                <a:spcPct val="200000"/>
              </a:lnSpc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4286252"/>
            <a:ext cx="8534400" cy="7269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tx1">
                    <a:tint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en-US" altLang="zh-CN" dirty="0"/>
          </a:p>
        </p:txBody>
      </p:sp>
      <p:sp>
        <p:nvSpPr>
          <p:cNvPr id="26" name="内容占位符 25"/>
          <p:cNvSpPr>
            <a:spLocks noGrp="1"/>
          </p:cNvSpPr>
          <p:nvPr>
            <p:ph sz="quarter" idx="12"/>
          </p:nvPr>
        </p:nvSpPr>
        <p:spPr>
          <a:xfrm>
            <a:off x="2663182" y="5227563"/>
            <a:ext cx="686563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34" y="180550"/>
            <a:ext cx="4526508" cy="87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7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28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729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24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9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Wingdings" panose="05000000000000000000" pitchFamily="2" charset="2"/>
              <a:buChar char="ü"/>
              <a:defRPr/>
            </a:lvl3pPr>
            <a:lvl4pPr marL="1600200" indent="-228600">
              <a:buFont typeface="Wingdings" panose="05000000000000000000" pitchFamily="2" charset="2"/>
              <a:buChar char="p"/>
              <a:defRPr/>
            </a:lvl4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/>
          </p:nvPr>
        </p:nvSpPr>
        <p:spPr>
          <a:xfrm>
            <a:off x="5665504" y="1945145"/>
            <a:ext cx="6147435" cy="69088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0" y="6502300"/>
            <a:ext cx="12192000" cy="29310"/>
          </a:xfrm>
          <a:prstGeom prst="rect">
            <a:avLst/>
          </a:prstGeom>
          <a:solidFill>
            <a:srgbClr val="1D77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sz="1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5260488" y="6534238"/>
            <a:ext cx="6347537" cy="282633"/>
            <a:chOff x="2784098" y="6454578"/>
            <a:chExt cx="6905729" cy="360271"/>
          </a:xfrm>
        </p:grpSpPr>
        <p:sp>
          <p:nvSpPr>
            <p:cNvPr id="14" name="文本框 13"/>
            <p:cNvSpPr txBox="1"/>
            <p:nvPr/>
          </p:nvSpPr>
          <p:spPr>
            <a:xfrm>
              <a:off x="2784098" y="6461758"/>
              <a:ext cx="6905729" cy="353091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kern="1200" dirty="0">
                  <a:solidFill>
                    <a:schemeClr val="bg1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       Investigations on the polarized positron beams for future circular colliders</a:t>
              </a:r>
              <a:endParaRPr lang="zh-CN" altLang="en-US" sz="1200" b="1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5" name="直角三角形 14"/>
            <p:cNvSpPr/>
            <p:nvPr/>
          </p:nvSpPr>
          <p:spPr>
            <a:xfrm flipV="1">
              <a:off x="2784098" y="6454578"/>
              <a:ext cx="655405" cy="33973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9" name="页脚占位符 28"/>
          <p:cNvSpPr>
            <a:spLocks noGrp="1"/>
          </p:cNvSpPr>
          <p:nvPr>
            <p:ph type="ftr" sz="quarter" idx="15"/>
          </p:nvPr>
        </p:nvSpPr>
        <p:spPr>
          <a:xfrm>
            <a:off x="0" y="6502300"/>
            <a:ext cx="435147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1" name="矩形 30"/>
          <p:cNvSpPr/>
          <p:nvPr userDrawn="1"/>
        </p:nvSpPr>
        <p:spPr>
          <a:xfrm>
            <a:off x="17253" y="6539837"/>
            <a:ext cx="4334216" cy="307782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solidFill>
                  <a:schemeClr val="bg1"/>
                </a:solidFill>
                <a:latin typeface="Comic Sans MS" panose="030F0702030302020204" pitchFamily="66" charset="0"/>
              </a:rPr>
              <a:t>FCPPN/L 2025, July 21-25, Qingdao, China</a:t>
            </a:r>
            <a:endParaRPr lang="zh-CN" altLang="en-US" sz="1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矩形 31"/>
          <p:cNvSpPr/>
          <p:nvPr userDrawn="1"/>
        </p:nvSpPr>
        <p:spPr>
          <a:xfrm>
            <a:off x="11688945" y="6542580"/>
            <a:ext cx="396662" cy="30503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1D156-31C7-4A0D-88C3-08F7D3EE48DA}" type="slidenum">
              <a:rPr lang="en-US" altLang="zh-CN" sz="14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zh-CN" altLang="en-US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9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74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58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69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16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04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75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09040"/>
            <a:ext cx="10515600" cy="496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2"/>
          <p:cNvGrpSpPr>
            <a:grpSpLocks/>
          </p:cNvGrpSpPr>
          <p:nvPr userDrawn="1"/>
        </p:nvGrpSpPr>
        <p:grpSpPr bwMode="auto">
          <a:xfrm>
            <a:off x="0" y="0"/>
            <a:ext cx="12192000" cy="975090"/>
            <a:chOff x="0" y="1643074"/>
            <a:chExt cx="9144000" cy="2500282"/>
          </a:xfrm>
        </p:grpSpPr>
        <p:sp>
          <p:nvSpPr>
            <p:cNvPr id="9" name="矩形 8"/>
            <p:cNvSpPr/>
            <p:nvPr/>
          </p:nvSpPr>
          <p:spPr>
            <a:xfrm>
              <a:off x="0" y="4071942"/>
              <a:ext cx="9144000" cy="71414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1643074"/>
              <a:ext cx="9144000" cy="2285992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92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35" y="2264667"/>
            <a:ext cx="12191365" cy="151771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5400" dirty="0">
                <a:solidFill>
                  <a:srgbClr val="002060"/>
                </a:solidFill>
                <a:effectLst/>
                <a:latin typeface="+mn-lt"/>
                <a:cs typeface="Times New Roman" panose="02020603050405020304" pitchFamily="18" charset="0"/>
              </a:rPr>
              <a:t>Investigations on the polarized positron beams for future circular colliders</a:t>
            </a:r>
            <a:endParaRPr lang="zh-CN" altLang="en-US" sz="2800" b="0" dirty="0">
              <a:solidFill>
                <a:srgbClr val="002060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7A0E84D7-C8A9-4042-A236-FBAE1B1BF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780" y="63796"/>
            <a:ext cx="1760634" cy="133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7">
            <a:extLst>
              <a:ext uri="{FF2B5EF4-FFF2-40B4-BE49-F238E27FC236}">
                <a16:creationId xmlns:a16="http://schemas.microsoft.com/office/drawing/2014/main" id="{B180C472-187D-44BB-B114-982B64089AC7}"/>
              </a:ext>
            </a:extLst>
          </p:cNvPr>
          <p:cNvSpPr txBox="1"/>
          <p:nvPr/>
        </p:nvSpPr>
        <p:spPr>
          <a:xfrm>
            <a:off x="1314184" y="4389800"/>
            <a:ext cx="10181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Xiaoping Li (IHEP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Beijing)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&amp;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Iryna Chaikovska (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IJCLab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Orsay)</a:t>
            </a:r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172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AA009D2-12AC-4C24-8DAD-1EE12755C073}"/>
              </a:ext>
            </a:extLst>
          </p:cNvPr>
          <p:cNvSpPr/>
          <p:nvPr/>
        </p:nvSpPr>
        <p:spPr>
          <a:xfrm>
            <a:off x="169047" y="133074"/>
            <a:ext cx="9473876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France-China Cooperation in R&amp;D for PPS</a:t>
            </a:r>
          </a:p>
        </p:txBody>
      </p:sp>
      <p:sp>
        <p:nvSpPr>
          <p:cNvPr id="4" name="内容占位符 1">
            <a:extLst>
              <a:ext uri="{FF2B5EF4-FFF2-40B4-BE49-F238E27FC236}">
                <a16:creationId xmlns:a16="http://schemas.microsoft.com/office/drawing/2014/main" id="{D63E5618-DD86-40AA-B182-B39E6DB34A8F}"/>
              </a:ext>
            </a:extLst>
          </p:cNvPr>
          <p:cNvSpPr txBox="1">
            <a:spLocks/>
          </p:cNvSpPr>
          <p:nvPr/>
        </p:nvSpPr>
        <p:spPr>
          <a:xfrm>
            <a:off x="118905" y="1112200"/>
            <a:ext cx="11870368" cy="592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2400" kern="1200" baseline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600"/>
              </a:spcAft>
              <a:defRPr/>
            </a:pPr>
            <a:r>
              <a:rPr lang="en-US" altLang="zh-CN" sz="2600" b="1" dirty="0">
                <a:solidFill>
                  <a:srgbClr val="C00000"/>
                </a:solidFill>
              </a:rPr>
              <a:t>A FCPPN Project for 2025  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A8E10163-9420-4E05-A3D1-BAC0C43B2FD7}"/>
              </a:ext>
            </a:extLst>
          </p:cNvPr>
          <p:cNvSpPr txBox="1">
            <a:spLocks/>
          </p:cNvSpPr>
          <p:nvPr/>
        </p:nvSpPr>
        <p:spPr>
          <a:xfrm>
            <a:off x="539385" y="2589550"/>
            <a:ext cx="11562107" cy="3748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+mn-cs"/>
              </a:rPr>
              <a:t>Project Title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Polarized Positrons for Next Generation Circular Colliders (POLAR-P)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+mn-cs"/>
              </a:rPr>
              <a:t>Team member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+mn-cs"/>
              </a:rPr>
              <a:t>IJCLab</a:t>
            </a:r>
            <a:r>
              <a:rPr lang="en-US" altLang="zh-CN" sz="2000" dirty="0">
                <a:solidFill>
                  <a:sysClr val="windowText" lastClr="000000"/>
                </a:solidFill>
              </a:rPr>
              <a:t>:  </a:t>
            </a:r>
            <a:r>
              <a:rPr lang="en-US" altLang="zh-CN" sz="2000" b="1" dirty="0">
                <a:solidFill>
                  <a:sysClr val="windowText" lastClr="000000"/>
                </a:solidFill>
              </a:rPr>
              <a:t>Iryna Chaikovska </a:t>
            </a:r>
            <a:r>
              <a:rPr lang="en-US" altLang="zh-CN" sz="2000" dirty="0">
                <a:solidFill>
                  <a:sysClr val="windowText" lastClr="000000"/>
                </a:solidFill>
              </a:rPr>
              <a:t>(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+mn-cs"/>
              </a:rPr>
              <a:t>Leader</a:t>
            </a:r>
            <a:r>
              <a:rPr lang="en-US" altLang="zh-CN" sz="2000" dirty="0">
                <a:solidFill>
                  <a:sysClr val="windowText" lastClr="000000"/>
                </a:solidFill>
              </a:rPr>
              <a:t>), Viktor. </a:t>
            </a:r>
            <a:r>
              <a:rPr lang="en-US" altLang="zh-CN" sz="2000" dirty="0" err="1">
                <a:solidFill>
                  <a:sysClr val="windowText" lastClr="000000"/>
                </a:solidFill>
              </a:rPr>
              <a:t>Mytrochenko</a:t>
            </a:r>
            <a:r>
              <a:rPr lang="en-US" altLang="zh-CN" sz="2000" dirty="0">
                <a:solidFill>
                  <a:sysClr val="windowText" lastClr="000000"/>
                </a:solidFill>
              </a:rPr>
              <a:t>, </a:t>
            </a:r>
            <a:r>
              <a:rPr lang="en-US" altLang="zh-CN" sz="2000" dirty="0" err="1">
                <a:solidFill>
                  <a:sysClr val="windowText" lastClr="000000"/>
                </a:solidFill>
              </a:rPr>
              <a:t>Yuting</a:t>
            </a:r>
            <a:r>
              <a:rPr lang="en-US" altLang="zh-CN" sz="2000" dirty="0">
                <a:solidFill>
                  <a:sysClr val="windowText" lastClr="000000"/>
                </a:solidFill>
              </a:rPr>
              <a:t> Wang, Fahad </a:t>
            </a:r>
            <a:r>
              <a:rPr lang="en-US" altLang="zh-CN" sz="2000" dirty="0" err="1">
                <a:solidFill>
                  <a:sysClr val="windowText" lastClr="000000"/>
                </a:solidFill>
              </a:rPr>
              <a:t>Alharthi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+mn-cs"/>
              </a:rPr>
              <a:t>IHEP: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+mn-cs"/>
              </a:rPr>
              <a:t> </a:t>
            </a:r>
            <a:r>
              <a:rPr lang="en-US" altLang="zh-CN" sz="2000" b="1" dirty="0">
                <a:solidFill>
                  <a:sysClr val="windowText" lastClr="000000"/>
                </a:solidFill>
              </a:rPr>
              <a:t>Xiaoping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+mn-cs"/>
              </a:rPr>
              <a:t> Li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+mn-cs"/>
              </a:rPr>
              <a:t>(Leader),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+mn-cs"/>
              </a:rPr>
              <a:t>Zhe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+mn-cs"/>
              </a:rPr>
              <a:t>Duan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+mn-cs"/>
              </a:rPr>
              <a:t>, Cai Meng, Dou Wang, Huan Wang,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+mn-cs"/>
              </a:rPr>
              <a:t>Yuxin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+mn-cs"/>
              </a:rPr>
              <a:t> Liu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+mn-cs"/>
              </a:rPr>
              <a:t>Research goal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ysClr val="windowText" lastClr="000000"/>
                </a:solidFill>
              </a:rPr>
              <a:t>Focuses on designing advanced polarized positron injectors to meet the technical requirements for next-generation lepton colliders, including FCC and CEPC.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ysClr val="windowText" lastClr="000000"/>
                </a:solidFill>
              </a:rPr>
              <a:t>Test of suitable simulation tools with spin-tracking capabilities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+mn-cs"/>
              </a:rPr>
              <a:t>More to come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+mn-cs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000" dirty="0">
                <a:solidFill>
                  <a:sysClr val="windowText" lastClr="000000"/>
                </a:solidFill>
              </a:rPr>
              <a:t>Personnel exchange &amp; joint training of graduate students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63CA99E-797E-4082-AB77-2713CF473730}"/>
              </a:ext>
            </a:extLst>
          </p:cNvPr>
          <p:cNvSpPr txBox="1"/>
          <p:nvPr/>
        </p:nvSpPr>
        <p:spPr>
          <a:xfrm>
            <a:off x="479932" y="1705087"/>
            <a:ext cx="116810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rPr>
              <a:t>Actually, the cooperation between France and China focusing on positron sources can be traced back to 15 years ago, joint training of graduate students on advanced positron generation technologies.</a:t>
            </a:r>
            <a:endParaRPr lang="zh-CN" altLang="en-US" sz="2000" dirty="0">
              <a:solidFill>
                <a:sysClr val="windowText" lastClr="000000"/>
              </a:solidFill>
              <a:latin typeface="Arial" panose="020B0604020202020204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1018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AA009D2-12AC-4C24-8DAD-1EE12755C073}"/>
              </a:ext>
            </a:extLst>
          </p:cNvPr>
          <p:cNvSpPr/>
          <p:nvPr/>
        </p:nvSpPr>
        <p:spPr>
          <a:xfrm>
            <a:off x="169047" y="133074"/>
            <a:ext cx="9473876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France-China Cooperation in R&amp;D for PPS</a:t>
            </a:r>
          </a:p>
        </p:txBody>
      </p:sp>
      <p:sp>
        <p:nvSpPr>
          <p:cNvPr id="4" name="内容占位符 1">
            <a:extLst>
              <a:ext uri="{FF2B5EF4-FFF2-40B4-BE49-F238E27FC236}">
                <a16:creationId xmlns:a16="http://schemas.microsoft.com/office/drawing/2014/main" id="{D63E5618-DD86-40AA-B182-B39E6DB34A8F}"/>
              </a:ext>
            </a:extLst>
          </p:cNvPr>
          <p:cNvSpPr txBox="1">
            <a:spLocks/>
          </p:cNvSpPr>
          <p:nvPr/>
        </p:nvSpPr>
        <p:spPr>
          <a:xfrm>
            <a:off x="118905" y="1112200"/>
            <a:ext cx="11870368" cy="592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2400" kern="1200" baseline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600"/>
              </a:spcAft>
              <a:defRPr/>
            </a:pPr>
            <a:r>
              <a:rPr lang="en-US" altLang="zh-CN" sz="2600" b="1" dirty="0">
                <a:solidFill>
                  <a:srgbClr val="C00000"/>
                </a:solidFill>
              </a:rPr>
              <a:t>Progress from </a:t>
            </a:r>
            <a:r>
              <a:rPr lang="en-US" altLang="zh-CN" sz="2600" b="1" dirty="0" err="1">
                <a:solidFill>
                  <a:srgbClr val="C00000"/>
                </a:solidFill>
              </a:rPr>
              <a:t>IJCLab</a:t>
            </a:r>
            <a:r>
              <a:rPr lang="en-US" altLang="zh-CN" sz="2600" b="1" dirty="0">
                <a:solidFill>
                  <a:srgbClr val="C00000"/>
                </a:solidFill>
              </a:rPr>
              <a:t>  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C784512A-B8AD-42BF-9FB4-DAE8197CE45B}"/>
              </a:ext>
            </a:extLst>
          </p:cNvPr>
          <p:cNvSpPr txBox="1"/>
          <p:nvPr/>
        </p:nvSpPr>
        <p:spPr>
          <a:xfrm>
            <a:off x="489843" y="2538549"/>
            <a:ext cx="979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4888"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Polarized Positrons for Next Generation Circular Colliders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FF5DE971-7B53-4525-959F-FC973BD516A2}"/>
              </a:ext>
            </a:extLst>
          </p:cNvPr>
          <p:cNvSpPr txBox="1"/>
          <p:nvPr/>
        </p:nvSpPr>
        <p:spPr>
          <a:xfrm>
            <a:off x="1641971" y="3743780"/>
            <a:ext cx="73808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4888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A5A5A5">
                    <a:lumMod val="75000"/>
                  </a:srgbClr>
                </a:solidFill>
                <a:latin typeface="Calibri Light" panose="020F0302020204030204"/>
                <a:ea typeface="Verdana" panose="020B0604030504040204" pitchFamily="34" charset="0"/>
                <a:cs typeface="Calibri Light" panose="020F0302020204030204" pitchFamily="34" charset="0"/>
              </a:rPr>
              <a:t>Y. Wang,</a:t>
            </a:r>
            <a:r>
              <a:rPr lang="zh-CN" altLang="en-US" sz="2000" dirty="0">
                <a:solidFill>
                  <a:srgbClr val="A5A5A5">
                    <a:lumMod val="75000"/>
                  </a:srgbClr>
                </a:solidFill>
                <a:latin typeface="Calibri Light" panose="020F0302020204030204"/>
                <a:ea typeface="Verdan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GB" sz="2000" dirty="0">
                <a:solidFill>
                  <a:srgbClr val="A5A5A5">
                    <a:lumMod val="75000"/>
                  </a:srgbClr>
                </a:solidFill>
                <a:latin typeface="Calibri Light" panose="020F0302020204030204"/>
                <a:cs typeface="Calibri Light" panose="020F0302020204030204" pitchFamily="34" charset="0"/>
              </a:rPr>
              <a:t>I. </a:t>
            </a:r>
            <a:r>
              <a:rPr lang="en-GB" sz="2000" dirty="0" err="1">
                <a:solidFill>
                  <a:srgbClr val="A5A5A5">
                    <a:lumMod val="75000"/>
                  </a:srgbClr>
                </a:solidFill>
                <a:latin typeface="Calibri Light" panose="020F0302020204030204"/>
                <a:cs typeface="Calibri Light" panose="020F0302020204030204" pitchFamily="34" charset="0"/>
              </a:rPr>
              <a:t>Chaikovska</a:t>
            </a:r>
            <a:r>
              <a:rPr lang="en-GB" sz="2000" dirty="0">
                <a:solidFill>
                  <a:srgbClr val="A5A5A5">
                    <a:lumMod val="75000"/>
                  </a:srgbClr>
                </a:solidFill>
                <a:latin typeface="Calibri Light" panose="020F0302020204030204"/>
                <a:cs typeface="Calibri Light" panose="020F0302020204030204" pitchFamily="34" charset="0"/>
              </a:rPr>
              <a:t>, F. </a:t>
            </a:r>
            <a:r>
              <a:rPr lang="en-GB" sz="2000" dirty="0" err="1">
                <a:solidFill>
                  <a:srgbClr val="A5A5A5">
                    <a:lumMod val="75000"/>
                  </a:srgbClr>
                </a:solidFill>
                <a:latin typeface="Calibri Light" panose="020F0302020204030204"/>
                <a:cs typeface="Calibri Light" panose="020F0302020204030204" pitchFamily="34" charset="0"/>
              </a:rPr>
              <a:t>Alharthi</a:t>
            </a:r>
            <a:r>
              <a:rPr lang="en-GB" sz="2000" dirty="0">
                <a:solidFill>
                  <a:srgbClr val="A5A5A5">
                    <a:lumMod val="75000"/>
                  </a:srgbClr>
                </a:solidFill>
                <a:latin typeface="Calibri Light" panose="020F0302020204030204"/>
                <a:cs typeface="Calibri Light" panose="020F0302020204030204" pitchFamily="34" charset="0"/>
              </a:rPr>
              <a:t>, R. Chehab, V. </a:t>
            </a:r>
            <a:r>
              <a:rPr lang="en-GB" sz="2000" dirty="0" err="1">
                <a:solidFill>
                  <a:srgbClr val="A5A5A5">
                    <a:lumMod val="75000"/>
                  </a:srgbClr>
                </a:solidFill>
                <a:latin typeface="Calibri Light" panose="020F0302020204030204"/>
                <a:cs typeface="Calibri Light" panose="020F0302020204030204" pitchFamily="34" charset="0"/>
              </a:rPr>
              <a:t>Mytrochenko</a:t>
            </a:r>
            <a:r>
              <a:rPr lang="en-GB" sz="2000" dirty="0">
                <a:solidFill>
                  <a:srgbClr val="A5A5A5">
                    <a:lumMod val="75000"/>
                  </a:srgbClr>
                </a:solidFill>
                <a:latin typeface="Calibri Light" panose="020F0302020204030204"/>
                <a:cs typeface="Calibri Light" panose="020F0302020204030204" pitchFamily="34" charset="0"/>
              </a:rPr>
              <a:t>, </a:t>
            </a:r>
            <a:endParaRPr lang="en-GB" sz="2000" b="1" dirty="0">
              <a:solidFill>
                <a:srgbClr val="A5A5A5">
                  <a:lumMod val="75000"/>
                </a:srgbClr>
              </a:solidFill>
              <a:latin typeface="Calibri Light" panose="020F0302020204030204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defTabSz="1004888" fontAlgn="base">
              <a:spcBef>
                <a:spcPct val="0"/>
              </a:spcBef>
              <a:spcAft>
                <a:spcPct val="0"/>
              </a:spcAft>
            </a:pPr>
            <a:r>
              <a:rPr lang="fr-FR" sz="1600" i="1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Laboratoire de Physique des 2 Infinis Irène Joliot-Curie (</a:t>
            </a:r>
            <a:r>
              <a:rPr lang="fr-FR" sz="1600" i="1" dirty="0" err="1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IJCLab</a:t>
            </a:r>
            <a:r>
              <a:rPr lang="fr-FR" sz="1600" i="1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defTabSz="1004888" fontAlgn="base">
              <a:spcBef>
                <a:spcPct val="0"/>
              </a:spcBef>
              <a:spcAft>
                <a:spcPct val="0"/>
              </a:spcAft>
            </a:pPr>
            <a:r>
              <a:rPr lang="fr-FR" sz="1600" i="1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CNRS, Université Paris-Saclay</a:t>
            </a:r>
            <a:endParaRPr lang="en-GB" sz="1600" i="1" dirty="0">
              <a:solidFill>
                <a:srgbClr val="3F3F3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defTabSz="1004888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E05314"/>
              </a:solidFill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8C3756AF-4825-409D-B52F-38FAB3EFBF39}"/>
              </a:ext>
            </a:extLst>
          </p:cNvPr>
          <p:cNvSpPr txBox="1"/>
          <p:nvPr/>
        </p:nvSpPr>
        <p:spPr>
          <a:xfrm>
            <a:off x="3841418" y="3168669"/>
            <a:ext cx="35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04888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00" dirty="0">
                <a:solidFill>
                  <a:srgbClr val="365F91"/>
                </a:solidFill>
                <a:latin typeface="Avenir Book"/>
                <a:ea typeface="SimSun" panose="02010600030101010101" pitchFamily="2" charset="-122"/>
                <a:cs typeface="Calibri" panose="020F0502020204030204" pitchFamily="34" charset="0"/>
              </a:rPr>
              <a:t>PROJECT ACRONYM: POLAR-P</a:t>
            </a:r>
            <a:endParaRPr lang="en-GB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633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AA009D2-12AC-4C24-8DAD-1EE12755C073}"/>
              </a:ext>
            </a:extLst>
          </p:cNvPr>
          <p:cNvSpPr/>
          <p:nvPr/>
        </p:nvSpPr>
        <p:spPr>
          <a:xfrm>
            <a:off x="169047" y="133074"/>
            <a:ext cx="9473876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France-China Cooperation in R&amp;D for PPS</a:t>
            </a:r>
          </a:p>
        </p:txBody>
      </p:sp>
      <p:sp>
        <p:nvSpPr>
          <p:cNvPr id="4" name="内容占位符 1">
            <a:extLst>
              <a:ext uri="{FF2B5EF4-FFF2-40B4-BE49-F238E27FC236}">
                <a16:creationId xmlns:a16="http://schemas.microsoft.com/office/drawing/2014/main" id="{D63E5618-DD86-40AA-B182-B39E6DB34A8F}"/>
              </a:ext>
            </a:extLst>
          </p:cNvPr>
          <p:cNvSpPr txBox="1">
            <a:spLocks/>
          </p:cNvSpPr>
          <p:nvPr/>
        </p:nvSpPr>
        <p:spPr>
          <a:xfrm>
            <a:off x="118905" y="1112200"/>
            <a:ext cx="11870368" cy="592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2400" kern="1200" baseline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600"/>
              </a:spcAft>
              <a:defRPr/>
            </a:pPr>
            <a:r>
              <a:rPr lang="en-US" altLang="zh-CN" sz="2600" b="1" dirty="0">
                <a:solidFill>
                  <a:srgbClr val="C00000"/>
                </a:solidFill>
              </a:rPr>
              <a:t>Progress from </a:t>
            </a:r>
            <a:r>
              <a:rPr lang="en-US" altLang="zh-CN" sz="2600" b="1" dirty="0" err="1">
                <a:solidFill>
                  <a:srgbClr val="C00000"/>
                </a:solidFill>
              </a:rPr>
              <a:t>IJCLab</a:t>
            </a:r>
            <a:r>
              <a:rPr lang="en-US" altLang="zh-CN" sz="2600" b="1" dirty="0">
                <a:solidFill>
                  <a:srgbClr val="C00000"/>
                </a:solidFill>
              </a:rPr>
              <a:t>  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3D68AB9D-34F8-4A75-B7D7-F493403EE0BA}"/>
              </a:ext>
            </a:extLst>
          </p:cNvPr>
          <p:cNvSpPr txBox="1"/>
          <p:nvPr/>
        </p:nvSpPr>
        <p:spPr>
          <a:xfrm>
            <a:off x="921296" y="2040575"/>
            <a:ext cx="10153128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04888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Motivation and challenge</a:t>
            </a:r>
          </a:p>
          <a:p>
            <a:pPr defTabSz="1004888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indent="-285750" defTabSz="1004888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FCC-</a:t>
            </a: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ee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aims to explore physics beyond the Standard Model through </a:t>
            </a:r>
            <a:r>
              <a:rPr lang="en-GB" b="1" dirty="0">
                <a:solidFill>
                  <a:prstClr val="black"/>
                </a:solidFill>
                <a:latin typeface="Arial" charset="0"/>
                <a:cs typeface="Arial" charset="0"/>
              </a:rPr>
              <a:t>ultra-precise measurements of electroweak observables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(Z, W bosons).</a:t>
            </a:r>
          </a:p>
          <a:p>
            <a:pPr marL="285750" indent="-285750" defTabSz="1004888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Achieving this precision requires </a:t>
            </a:r>
            <a:r>
              <a:rPr lang="en-GB" b="1" dirty="0">
                <a:solidFill>
                  <a:prstClr val="black"/>
                </a:solidFill>
                <a:latin typeface="Arial" charset="0"/>
                <a:cs typeface="Arial" charset="0"/>
              </a:rPr>
              <a:t>high-accuracy beam energy calibration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, done via </a:t>
            </a:r>
            <a:r>
              <a:rPr lang="en-GB" b="1" dirty="0">
                <a:solidFill>
                  <a:prstClr val="black"/>
                </a:solidFill>
                <a:latin typeface="Arial" charset="0"/>
                <a:cs typeface="Arial" charset="0"/>
              </a:rPr>
              <a:t>resonant depolarization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using </a:t>
            </a:r>
            <a:r>
              <a:rPr lang="en-GB" b="1" dirty="0">
                <a:solidFill>
                  <a:prstClr val="black"/>
                </a:solidFill>
                <a:latin typeface="Arial" charset="0"/>
                <a:cs typeface="Arial" charset="0"/>
              </a:rPr>
              <a:t>non-colliding polarized pilot bunches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  <a:p>
            <a:pPr marL="285750" indent="-285750" defTabSz="1004888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prstClr val="black"/>
                </a:solidFill>
                <a:latin typeface="Arial" charset="0"/>
                <a:cs typeface="Arial" charset="0"/>
              </a:rPr>
              <a:t>Electron polarization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is efficient and well-developed, with polarization levels up to </a:t>
            </a:r>
            <a:r>
              <a:rPr lang="en-GB" b="1" dirty="0">
                <a:solidFill>
                  <a:prstClr val="black"/>
                </a:solidFill>
                <a:latin typeface="Arial" charset="0"/>
                <a:cs typeface="Arial" charset="0"/>
              </a:rPr>
              <a:t>~85%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achievable.</a:t>
            </a:r>
          </a:p>
          <a:p>
            <a:pPr marL="285750" indent="-285750" defTabSz="1004888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C00000"/>
                </a:solidFill>
                <a:latin typeface="Arial" charset="0"/>
                <a:cs typeface="Arial" charset="0"/>
              </a:rPr>
              <a:t>Positron polarization</a:t>
            </a:r>
            <a:r>
              <a:rPr lang="en-GB" dirty="0">
                <a:solidFill>
                  <a:srgbClr val="C00000"/>
                </a:solidFill>
                <a:latin typeface="Arial" charset="0"/>
                <a:cs typeface="Arial" charset="0"/>
              </a:rPr>
              <a:t>, however, is a major challenge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:</a:t>
            </a:r>
          </a:p>
          <a:p>
            <a:pPr marL="742950" lvl="1" indent="-285750" defTabSz="1004888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At injection level, </a:t>
            </a:r>
            <a:r>
              <a:rPr lang="en-GB" b="1" dirty="0">
                <a:solidFill>
                  <a:srgbClr val="C00000"/>
                </a:solidFill>
                <a:latin typeface="Arial" charset="0"/>
                <a:cs typeface="Arial" charset="0"/>
              </a:rPr>
              <a:t>more than 20% 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polarized beams to enable resonant depolarization measurements at Z-pole.</a:t>
            </a:r>
          </a:p>
          <a:p>
            <a:pPr marL="742950" lvl="1" indent="-285750" defTabSz="1004888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C00000"/>
                </a:solidFill>
                <a:latin typeface="Arial" charset="0"/>
                <a:cs typeface="Arial" charset="0"/>
              </a:rPr>
              <a:t>Generation methods should be further investigated.</a:t>
            </a:r>
          </a:p>
          <a:p>
            <a:pPr marL="742950" lvl="1" indent="-285750" defTabSz="1004888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For resonant depolarization, the beam polarization (initially </a:t>
            </a:r>
            <a:r>
              <a:rPr lang="en-GB" b="1" dirty="0">
                <a:solidFill>
                  <a:prstClr val="black"/>
                </a:solidFill>
                <a:latin typeface="Arial" charset="0"/>
                <a:cs typeface="Arial" charset="0"/>
              </a:rPr>
              <a:t>longitudinal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) must be </a:t>
            </a:r>
            <a:r>
              <a:rPr lang="en-GB" b="1" dirty="0">
                <a:solidFill>
                  <a:prstClr val="black"/>
                </a:solidFill>
                <a:latin typeface="Arial" charset="0"/>
                <a:cs typeface="Arial" charset="0"/>
              </a:rPr>
              <a:t>rotated into the vertical plane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before entering the damping ring.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35C851AF-5139-47BB-948C-6C6EEC68DD50}"/>
              </a:ext>
            </a:extLst>
          </p:cNvPr>
          <p:cNvSpPr txBox="1">
            <a:spLocks/>
          </p:cNvSpPr>
          <p:nvPr/>
        </p:nvSpPr>
        <p:spPr>
          <a:xfrm>
            <a:off x="5216124" y="988521"/>
            <a:ext cx="576527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294B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FCC-ee Energy Calibration and Beam Polarization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94B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AF95A688-3587-4091-A0FD-5AE0BB240295}"/>
              </a:ext>
            </a:extLst>
          </p:cNvPr>
          <p:cNvSpPr txBox="1"/>
          <p:nvPr/>
        </p:nvSpPr>
        <p:spPr>
          <a:xfrm>
            <a:off x="7779433" y="1408643"/>
            <a:ext cx="3895873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04888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charset="0"/>
              </a:rPr>
              <a:t>Future Circular Collider Feasibility Study Report Volume 2, DOI:</a:t>
            </a:r>
            <a:r>
              <a:rPr lang="en-GB" sz="1200" dirty="0">
                <a:solidFill>
                  <a:srgbClr val="E7E6E6">
                    <a:lumMod val="50000"/>
                  </a:srgbClr>
                </a:solidFill>
                <a:latin typeface="PT Sans" panose="020B0604020202020204" pitchFamily="34" charset="0"/>
                <a:cs typeface="Arial" charset="0"/>
              </a:rPr>
              <a:t>10.17181/CERN.EBAY.7W4X</a:t>
            </a:r>
            <a:endParaRPr lang="en-US" altLang="zh-CN" sz="1200" dirty="0">
              <a:solidFill>
                <a:srgbClr val="E7E6E6">
                  <a:lumMod val="50000"/>
                </a:srgbClr>
              </a:solidFill>
              <a:latin typeface="Arial" charset="0"/>
              <a:cs typeface="Arial" charset="0"/>
            </a:endParaRPr>
          </a:p>
          <a:p>
            <a:pPr defTabSz="1004888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rgbClr val="E7E6E6">
                    <a:lumMod val="50000"/>
                  </a:srgbClr>
                </a:solidFill>
                <a:latin typeface="Arial" charset="0"/>
                <a:cs typeface="Arial" charset="0"/>
              </a:rPr>
              <a:t>Paolo </a:t>
            </a:r>
            <a:r>
              <a:rPr lang="en-US" altLang="zh-CN" sz="1200" dirty="0" err="1">
                <a:solidFill>
                  <a:srgbClr val="E7E6E6">
                    <a:lumMod val="50000"/>
                  </a:srgbClr>
                </a:solidFill>
                <a:latin typeface="Arial" charset="0"/>
                <a:cs typeface="Arial" charset="0"/>
              </a:rPr>
              <a:t>Craievich</a:t>
            </a:r>
            <a:r>
              <a:rPr lang="en-GB" altLang="zh-CN" sz="1200" dirty="0">
                <a:solidFill>
                  <a:srgbClr val="E7E6E6">
                    <a:lumMod val="50000"/>
                  </a:srgbClr>
                </a:solidFill>
                <a:latin typeface="Arial" charset="0"/>
                <a:cs typeface="Arial" charset="0"/>
              </a:rPr>
              <a:t>, </a:t>
            </a:r>
            <a:r>
              <a:rPr lang="en-US" altLang="zh-CN" sz="1200" dirty="0">
                <a:solidFill>
                  <a:srgbClr val="E7E6E6">
                    <a:lumMod val="50000"/>
                  </a:srgbClr>
                </a:solidFill>
                <a:latin typeface="Arial" charset="0"/>
                <a:cs typeface="Arial" charset="0"/>
              </a:rPr>
              <a:t>FCC week 2025</a:t>
            </a:r>
          </a:p>
          <a:p>
            <a:pPr defTabSz="1004888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err="1">
                <a:solidFill>
                  <a:srgbClr val="E7E6E6">
                    <a:lumMod val="50000"/>
                  </a:srgbClr>
                </a:solidFill>
                <a:latin typeface="Arial" charset="0"/>
                <a:cs typeface="Arial" charset="0"/>
              </a:rPr>
              <a:t>Jorg</a:t>
            </a:r>
            <a:r>
              <a:rPr lang="en-US" altLang="zh-CN" sz="1200" dirty="0">
                <a:solidFill>
                  <a:srgbClr val="E7E6E6">
                    <a:lumMod val="50000"/>
                  </a:srgbClr>
                </a:solidFill>
                <a:latin typeface="Arial" charset="0"/>
                <a:cs typeface="Arial" charset="0"/>
              </a:rPr>
              <a:t> Wenninger, FCC week 2025</a:t>
            </a:r>
          </a:p>
          <a:p>
            <a:pPr defTabSz="1004888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E7E6E6">
                    <a:lumMod val="50000"/>
                  </a:srgbClr>
                </a:solidFill>
                <a:latin typeface="Arial" charset="0"/>
                <a:cs typeface="Arial" charset="0"/>
              </a:rPr>
              <a:t>Kurt </a:t>
            </a:r>
            <a:r>
              <a:rPr lang="en-US" sz="1200" dirty="0" err="1">
                <a:solidFill>
                  <a:srgbClr val="E7E6E6">
                    <a:lumMod val="50000"/>
                  </a:srgbClr>
                </a:solidFill>
                <a:latin typeface="Arial" charset="0"/>
                <a:cs typeface="Arial" charset="0"/>
              </a:rPr>
              <a:t>Aulenbacher</a:t>
            </a:r>
            <a:r>
              <a:rPr lang="en-US" sz="1200" dirty="0">
                <a:solidFill>
                  <a:srgbClr val="E7E6E6">
                    <a:lumMod val="50000"/>
                  </a:srgbClr>
                </a:solidFill>
                <a:latin typeface="Arial" charset="0"/>
                <a:cs typeface="Arial" charset="0"/>
              </a:rPr>
              <a:t>, FCC week 2025</a:t>
            </a:r>
          </a:p>
          <a:p>
            <a:pPr defTabSz="1004888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E7E6E6">
                    <a:lumMod val="50000"/>
                  </a:srgbClr>
                </a:solidFill>
                <a:latin typeface="Arial" charset="0"/>
                <a:cs typeface="Arial" charset="0"/>
              </a:rPr>
              <a:t>https://indico.cern.ch/event/1398060/</a:t>
            </a:r>
          </a:p>
        </p:txBody>
      </p:sp>
    </p:spTree>
    <p:extLst>
      <p:ext uri="{BB962C8B-B14F-4D97-AF65-F5344CB8AC3E}">
        <p14:creationId xmlns:p14="http://schemas.microsoft.com/office/powerpoint/2010/main" val="3064850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AA009D2-12AC-4C24-8DAD-1EE12755C073}"/>
              </a:ext>
            </a:extLst>
          </p:cNvPr>
          <p:cNvSpPr/>
          <p:nvPr/>
        </p:nvSpPr>
        <p:spPr>
          <a:xfrm>
            <a:off x="169047" y="133074"/>
            <a:ext cx="9473876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France-China Cooperation in R&amp;D for PPS</a:t>
            </a:r>
          </a:p>
        </p:txBody>
      </p:sp>
      <p:sp>
        <p:nvSpPr>
          <p:cNvPr id="4" name="内容占位符 1">
            <a:extLst>
              <a:ext uri="{FF2B5EF4-FFF2-40B4-BE49-F238E27FC236}">
                <a16:creationId xmlns:a16="http://schemas.microsoft.com/office/drawing/2014/main" id="{D63E5618-DD86-40AA-B182-B39E6DB34A8F}"/>
              </a:ext>
            </a:extLst>
          </p:cNvPr>
          <p:cNvSpPr txBox="1">
            <a:spLocks/>
          </p:cNvSpPr>
          <p:nvPr/>
        </p:nvSpPr>
        <p:spPr>
          <a:xfrm>
            <a:off x="118905" y="1112200"/>
            <a:ext cx="11870368" cy="592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2400" kern="1200" baseline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600"/>
              </a:spcAft>
              <a:defRPr/>
            </a:pPr>
            <a:r>
              <a:rPr lang="en-US" altLang="zh-CN" sz="2600" b="1" dirty="0">
                <a:solidFill>
                  <a:srgbClr val="C00000"/>
                </a:solidFill>
              </a:rPr>
              <a:t>Progress from </a:t>
            </a:r>
            <a:r>
              <a:rPr lang="en-US" altLang="zh-CN" sz="2600" b="1" dirty="0" err="1">
                <a:solidFill>
                  <a:srgbClr val="C00000"/>
                </a:solidFill>
              </a:rPr>
              <a:t>IJCLab</a:t>
            </a:r>
            <a:r>
              <a:rPr lang="en-US" altLang="zh-CN" sz="2600" b="1" dirty="0">
                <a:solidFill>
                  <a:srgbClr val="C00000"/>
                </a:solidFill>
              </a:rPr>
              <a:t>  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3D52DC4B-16CD-4FB8-ABFC-42C28D6DA19E}"/>
              </a:ext>
            </a:extLst>
          </p:cNvPr>
          <p:cNvSpPr txBox="1"/>
          <p:nvPr/>
        </p:nvSpPr>
        <p:spPr>
          <a:xfrm>
            <a:off x="7844283" y="1131246"/>
            <a:ext cx="2305557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200" b="1" dirty="0">
                <a:solidFill>
                  <a:srgbClr val="00294B"/>
                </a:solidFill>
                <a:latin typeface="Calibri Light" panose="020F0302020204030204"/>
                <a:cs typeface="Arial" charset="0"/>
              </a:rPr>
              <a:t>Spin evolution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AFDF583A-15FB-42BA-AA63-E9A58C57AF89}"/>
                  </a:ext>
                </a:extLst>
              </p:cNvPr>
              <p:cNvSpPr txBox="1"/>
              <p:nvPr/>
            </p:nvSpPr>
            <p:spPr>
              <a:xfrm>
                <a:off x="1587652" y="1659944"/>
                <a:ext cx="9145016" cy="198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defTabSz="1004888" fontAlgn="base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ü"/>
                </a:pPr>
                <a:r>
                  <a:rPr lang="en-GB" sz="160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The evolution of the spin vector </a:t>
                </a:r>
                <a:r>
                  <a:rPr lang="en-GB" sz="1600" b="1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S</a:t>
                </a:r>
                <a:r>
                  <a:rPr lang="en-GB" sz="160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 follows the Thomas-BMT equation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num>
                      <m:den>
                        <m:r>
                          <a:rPr lang="en-GB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1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1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l-GR" sz="1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，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where</a:t>
                </a:r>
                <a:r>
                  <a:rPr lang="en-US" altLang="zh-CN" sz="1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altLang="zh-CN" sz="1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GB" altLang="zh-CN" sz="1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altLang="zh-CN" sz="160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is the spin pression vector, determined by</a:t>
                </a:r>
              </a:p>
              <a:p>
                <a:pPr defTabSz="1004888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𝛀</m:t>
                      </m:r>
                      <m:r>
                        <a:rPr lang="en-GB" sz="1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GB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GB" sz="1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d>
                        <m:dPr>
                          <m:ctrlPr>
                            <a:rPr lang="en-GB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GB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6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</m:e>
                      </m:d>
                      <m:r>
                        <a:rPr lang="en-GB" sz="1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GB" sz="1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GB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GB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GB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d>
                        <m:dPr>
                          <m:ctrlPr>
                            <a:rPr lang="en-GB" sz="1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GB" sz="1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GB" sz="1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GB" sz="1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−(</m:t>
                      </m:r>
                      <m:r>
                        <a:rPr lang="en-GB" sz="1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GB" sz="1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GB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GB" sz="1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GB" sz="1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GB" sz="1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1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  <m:r>
                        <a:rPr lang="en-GB" sz="1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16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  <a:p>
                <a:pPr marL="342900" indent="-342900" defTabSz="1004888" fontAlgn="base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ü"/>
                </a:pPr>
                <a:r>
                  <a:rPr lang="en-GB" sz="160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Several simulation codes are available for spin tracking. </a:t>
                </a:r>
                <a:r>
                  <a:rPr lang="en-GB" sz="1600" b="1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RF-Track</a:t>
                </a:r>
                <a:r>
                  <a:rPr lang="en-GB" sz="160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 supports polarization tracking starting from version </a:t>
                </a:r>
                <a:r>
                  <a:rPr lang="en-GB" sz="1600" b="1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2.4.1</a:t>
                </a:r>
                <a:r>
                  <a:rPr lang="en-GB" sz="160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, released on </a:t>
                </a:r>
                <a:r>
                  <a:rPr lang="en-GB" sz="1600" b="1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May 30, 2025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. (https://gitlab.cern.ch/rf-track)</a:t>
                </a:r>
                <a:endParaRPr lang="en-GB" sz="16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  <a:p>
                <a:pPr defTabSz="100488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6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AFDF583A-15FB-42BA-AA63-E9A58C57A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652" y="1659944"/>
                <a:ext cx="9145016" cy="1986249"/>
              </a:xfrm>
              <a:prstGeom prst="rect">
                <a:avLst/>
              </a:prstGeom>
              <a:blipFill>
                <a:blip r:embed="rId3"/>
                <a:stretch>
                  <a:fillRect l="-2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2882E90F-03A7-4823-BD8F-45D384D70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488453"/>
              </p:ext>
            </p:extLst>
          </p:nvPr>
        </p:nvGraphicFramePr>
        <p:xfrm>
          <a:off x="1875684" y="3604105"/>
          <a:ext cx="8319389" cy="2834640"/>
        </p:xfrm>
        <a:graphic>
          <a:graphicData uri="http://schemas.openxmlformats.org/drawingml/2006/table">
            <a:tbl>
              <a:tblPr firstRow="1" bandRow="1"/>
              <a:tblGrid>
                <a:gridCol w="1441445">
                  <a:extLst>
                    <a:ext uri="{9D8B030D-6E8A-4147-A177-3AD203B41FA5}">
                      <a16:colId xmlns:a16="http://schemas.microsoft.com/office/drawing/2014/main" val="1966954852"/>
                    </a:ext>
                  </a:extLst>
                </a:gridCol>
                <a:gridCol w="3565577">
                  <a:extLst>
                    <a:ext uri="{9D8B030D-6E8A-4147-A177-3AD203B41FA5}">
                      <a16:colId xmlns:a16="http://schemas.microsoft.com/office/drawing/2014/main" val="239602663"/>
                    </a:ext>
                  </a:extLst>
                </a:gridCol>
                <a:gridCol w="3312367">
                  <a:extLst>
                    <a:ext uri="{9D8B030D-6E8A-4147-A177-3AD203B41FA5}">
                      <a16:colId xmlns:a16="http://schemas.microsoft.com/office/drawing/2014/main" val="3018068923"/>
                    </a:ext>
                  </a:extLst>
                </a:gridCol>
              </a:tblGrid>
              <a:tr h="2272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/>
                        <a:t>Simulation code</a:t>
                      </a:r>
                      <a:endParaRPr lang="en-GB" sz="12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/>
                        <a:t>Strengths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/>
                        <a:t>Limitations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860914"/>
                  </a:ext>
                </a:extLst>
              </a:tr>
              <a:tr h="576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 err="1"/>
                        <a:t>Bmad</a:t>
                      </a:r>
                      <a:endParaRPr lang="en-GB" sz="12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/>
                        <a:t>- Precise Thomas–BMT spin tracking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- Works with 3D field maps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- Supports both LINAC and rings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buFontTx/>
                        <a:buNone/>
                      </a:pPr>
                      <a:r>
                        <a:rPr lang="en-GB" sz="1200" dirty="0"/>
                        <a:t>- Limited GUI</a:t>
                      </a:r>
                    </a:p>
                    <a:p>
                      <a:pPr marL="171450" indent="-171450" algn="ctr">
                        <a:buFontTx/>
                        <a:buChar char="-"/>
                      </a:pPr>
                      <a:r>
                        <a:rPr lang="en-GB" sz="1200" dirty="0" err="1"/>
                        <a:t>Modeling</a:t>
                      </a:r>
                      <a:r>
                        <a:rPr lang="en-GB" sz="1200" dirty="0"/>
                        <a:t> complex LINACs with real 3D RF + solenoid fields requires more manual setup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200538"/>
                  </a:ext>
                </a:extLst>
              </a:tr>
              <a:tr h="4482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/>
                        <a:t>Elegant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buFontTx/>
                        <a:buNone/>
                      </a:pPr>
                      <a:r>
                        <a:rPr lang="en-GB" sz="1200" dirty="0"/>
                        <a:t>- Lightweight and fast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200" dirty="0"/>
                        <a:t>- SDDS-based spin tracking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200" dirty="0"/>
                        <a:t>- Widely used in accelerators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/>
                        <a:t>- Limited spin </a:t>
                      </a:r>
                      <a:r>
                        <a:rPr lang="en-GB" sz="1200" dirty="0" err="1"/>
                        <a:t>modeling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- Not suitable for field-map-based tracking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175"/>
                  </a:ext>
                </a:extLst>
              </a:tr>
              <a:tr h="576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/>
                        <a:t>GPT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/>
                        <a:t>- Supports 3D field maps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- Spin tracking plugin available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- Good visualization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/>
                        <a:t>- Commercial license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- Slower for large beams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49393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</a:rPr>
                        <a:t>RF-Track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indent="-171450" algn="ctr">
                        <a:buFontTx/>
                        <a:buChar char="-"/>
                      </a:pPr>
                      <a:r>
                        <a:rPr lang="it-IT" sz="1200" dirty="0"/>
                        <a:t>Modern Python interface</a:t>
                      </a:r>
                      <a:br>
                        <a:rPr lang="it-IT" sz="1200" dirty="0"/>
                      </a:br>
                      <a:r>
                        <a:rPr lang="it-IT" sz="1200" dirty="0"/>
                        <a:t>- Accurate spin dynamics</a:t>
                      </a:r>
                    </a:p>
                    <a:p>
                      <a:pPr marL="171450" indent="-171450" algn="ctr">
                        <a:buFontTx/>
                        <a:buChar char="-"/>
                      </a:pPr>
                      <a:r>
                        <a:rPr lang="en-GB" sz="1200" dirty="0"/>
                        <a:t>outstanding flexibility and rapid simulation speed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200" dirty="0"/>
                        <a:t>- Still evolving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042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80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AA009D2-12AC-4C24-8DAD-1EE12755C073}"/>
              </a:ext>
            </a:extLst>
          </p:cNvPr>
          <p:cNvSpPr/>
          <p:nvPr/>
        </p:nvSpPr>
        <p:spPr>
          <a:xfrm>
            <a:off x="169047" y="133074"/>
            <a:ext cx="9473876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France-China Cooperation in R&amp;D for PPS</a:t>
            </a:r>
          </a:p>
        </p:txBody>
      </p:sp>
      <p:sp>
        <p:nvSpPr>
          <p:cNvPr id="4" name="内容占位符 1">
            <a:extLst>
              <a:ext uri="{FF2B5EF4-FFF2-40B4-BE49-F238E27FC236}">
                <a16:creationId xmlns:a16="http://schemas.microsoft.com/office/drawing/2014/main" id="{D63E5618-DD86-40AA-B182-B39E6DB34A8F}"/>
              </a:ext>
            </a:extLst>
          </p:cNvPr>
          <p:cNvSpPr txBox="1">
            <a:spLocks/>
          </p:cNvSpPr>
          <p:nvPr/>
        </p:nvSpPr>
        <p:spPr>
          <a:xfrm>
            <a:off x="118905" y="1112200"/>
            <a:ext cx="11870368" cy="592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2400" kern="1200" baseline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600"/>
              </a:spcAft>
              <a:defRPr/>
            </a:pPr>
            <a:r>
              <a:rPr lang="en-US" altLang="zh-CN" sz="2600" b="1" dirty="0">
                <a:solidFill>
                  <a:srgbClr val="C00000"/>
                </a:solidFill>
              </a:rPr>
              <a:t>Progress from </a:t>
            </a:r>
            <a:r>
              <a:rPr lang="en-US" altLang="zh-CN" sz="2600" b="1" dirty="0" err="1">
                <a:solidFill>
                  <a:srgbClr val="C00000"/>
                </a:solidFill>
              </a:rPr>
              <a:t>IJCLab</a:t>
            </a:r>
            <a:r>
              <a:rPr lang="en-US" altLang="zh-CN" sz="2600" b="1" dirty="0">
                <a:solidFill>
                  <a:srgbClr val="C00000"/>
                </a:solidFill>
              </a:rPr>
              <a:t>  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65ED75A8-FA1D-45D5-954C-15ED1E45A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507" y="3665626"/>
            <a:ext cx="4418868" cy="2730860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B0889EC4-22F6-4164-A8B6-DDF286B80D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255" r="7476"/>
          <a:stretch/>
        </p:blipFill>
        <p:spPr>
          <a:xfrm>
            <a:off x="1381515" y="3902326"/>
            <a:ext cx="4361968" cy="2585600"/>
          </a:xfrm>
          <a:prstGeom prst="rect">
            <a:avLst/>
          </a:prstGeom>
        </p:spPr>
      </p:pic>
      <p:sp>
        <p:nvSpPr>
          <p:cNvPr id="12" name="TextBox 10">
            <a:extLst>
              <a:ext uri="{FF2B5EF4-FFF2-40B4-BE49-F238E27FC236}">
                <a16:creationId xmlns:a16="http://schemas.microsoft.com/office/drawing/2014/main" id="{06ED4D1B-1F08-4F9F-BF39-A04901733C4D}"/>
              </a:ext>
            </a:extLst>
          </p:cNvPr>
          <p:cNvSpPr txBox="1"/>
          <p:nvPr/>
        </p:nvSpPr>
        <p:spPr>
          <a:xfrm>
            <a:off x="1626575" y="1794662"/>
            <a:ext cx="92749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1004888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prstClr val="black"/>
                </a:solidFill>
                <a:latin typeface="Arial" charset="0"/>
                <a:cs typeface="Arial" charset="0"/>
              </a:rPr>
              <a:t>Taking a 45 MeV electron with an initial spin vector of (0, 0.7071, 0.7071) as an example, its trajectory through the </a:t>
            </a:r>
            <a:r>
              <a:rPr lang="en-GB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HTS solenoid</a:t>
            </a:r>
            <a:r>
              <a:rPr lang="en-GB" sz="2000" dirty="0">
                <a:solidFill>
                  <a:prstClr val="black"/>
                </a:solidFill>
                <a:latin typeface="Arial" charset="0"/>
                <a:cs typeface="Arial" charset="0"/>
              </a:rPr>
              <a:t>, based on the measured field map, is simulated.</a:t>
            </a:r>
          </a:p>
          <a:p>
            <a:pPr marL="342900" indent="-342900" defTabSz="1004888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prstClr val="black"/>
                </a:solidFill>
                <a:latin typeface="Arial" charset="0"/>
                <a:cs typeface="Arial" charset="0"/>
              </a:rPr>
              <a:t>A benchmark comparison between </a:t>
            </a:r>
            <a:r>
              <a:rPr lang="en-GB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RF-Track</a:t>
            </a:r>
            <a:r>
              <a:rPr lang="en-GB" sz="2000" dirty="0">
                <a:solidFill>
                  <a:prstClr val="black"/>
                </a:solidFill>
                <a:latin typeface="Arial" charset="0"/>
                <a:cs typeface="Arial" charset="0"/>
              </a:rPr>
              <a:t> and </a:t>
            </a:r>
            <a:r>
              <a:rPr lang="en-GB" sz="2000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Bmad</a:t>
            </a:r>
            <a:r>
              <a:rPr lang="en-GB" sz="2000" dirty="0">
                <a:solidFill>
                  <a:prstClr val="black"/>
                </a:solidFill>
                <a:latin typeface="Arial" charset="0"/>
                <a:cs typeface="Arial" charset="0"/>
              </a:rPr>
              <a:t> shows excellent agreement. The transverse spin components undergo a flip, while the longitudinal component remains conserved throughout the HTS solenoid.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4E8DF9F8-EDE6-452F-9874-2D6165DC6B41}"/>
              </a:ext>
            </a:extLst>
          </p:cNvPr>
          <p:cNvSpPr txBox="1"/>
          <p:nvPr/>
        </p:nvSpPr>
        <p:spPr>
          <a:xfrm>
            <a:off x="7844283" y="1131246"/>
            <a:ext cx="2305557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200" b="1" dirty="0">
                <a:solidFill>
                  <a:srgbClr val="00294B"/>
                </a:solidFill>
                <a:latin typeface="Calibri Light" panose="020F0302020204030204"/>
                <a:cs typeface="Arial" charset="0"/>
              </a:rPr>
              <a:t>Spin evolution</a:t>
            </a:r>
          </a:p>
        </p:txBody>
      </p:sp>
    </p:spTree>
    <p:extLst>
      <p:ext uri="{BB962C8B-B14F-4D97-AF65-F5344CB8AC3E}">
        <p14:creationId xmlns:p14="http://schemas.microsoft.com/office/powerpoint/2010/main" val="2702420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AA009D2-12AC-4C24-8DAD-1EE12755C073}"/>
              </a:ext>
            </a:extLst>
          </p:cNvPr>
          <p:cNvSpPr/>
          <p:nvPr/>
        </p:nvSpPr>
        <p:spPr>
          <a:xfrm>
            <a:off x="169047" y="133074"/>
            <a:ext cx="9473876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France-China Cooperation in R&amp;D for PPS</a:t>
            </a:r>
          </a:p>
        </p:txBody>
      </p:sp>
      <p:sp>
        <p:nvSpPr>
          <p:cNvPr id="4" name="内容占位符 1">
            <a:extLst>
              <a:ext uri="{FF2B5EF4-FFF2-40B4-BE49-F238E27FC236}">
                <a16:creationId xmlns:a16="http://schemas.microsoft.com/office/drawing/2014/main" id="{D63E5618-DD86-40AA-B182-B39E6DB34A8F}"/>
              </a:ext>
            </a:extLst>
          </p:cNvPr>
          <p:cNvSpPr txBox="1">
            <a:spLocks/>
          </p:cNvSpPr>
          <p:nvPr/>
        </p:nvSpPr>
        <p:spPr>
          <a:xfrm>
            <a:off x="118905" y="1112200"/>
            <a:ext cx="11870368" cy="592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2400" kern="1200" baseline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600"/>
              </a:spcAft>
              <a:defRPr/>
            </a:pPr>
            <a:r>
              <a:rPr lang="en-US" altLang="zh-CN" sz="2600" b="1" dirty="0">
                <a:solidFill>
                  <a:srgbClr val="C00000"/>
                </a:solidFill>
              </a:rPr>
              <a:t>Progress from </a:t>
            </a:r>
            <a:r>
              <a:rPr lang="en-US" altLang="zh-CN" sz="2600" b="1" dirty="0" err="1">
                <a:solidFill>
                  <a:srgbClr val="C00000"/>
                </a:solidFill>
              </a:rPr>
              <a:t>IJCLab</a:t>
            </a:r>
            <a:r>
              <a:rPr lang="en-US" altLang="zh-CN" sz="2600" b="1" dirty="0">
                <a:solidFill>
                  <a:srgbClr val="C00000"/>
                </a:solidFill>
              </a:rPr>
              <a:t>  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BB1AA14E-F784-4EE3-B164-D57B3DEA7F73}"/>
              </a:ext>
            </a:extLst>
          </p:cNvPr>
          <p:cNvSpPr txBox="1"/>
          <p:nvPr/>
        </p:nvSpPr>
        <p:spPr>
          <a:xfrm>
            <a:off x="1121963" y="2713328"/>
            <a:ext cx="99480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1004888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prstClr val="black"/>
                </a:solidFill>
                <a:latin typeface="Arial" charset="0"/>
                <a:cs typeface="Arial" charset="0"/>
              </a:rPr>
              <a:t>Several different tools can be used for spin tracking. The simulation framework based on </a:t>
            </a:r>
            <a:r>
              <a:rPr lang="en-GB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RF-Track</a:t>
            </a:r>
            <a:r>
              <a:rPr lang="en-GB" sz="2000" dirty="0">
                <a:solidFill>
                  <a:prstClr val="black"/>
                </a:solidFill>
                <a:latin typeface="Arial" charset="0"/>
                <a:cs typeface="Arial" charset="0"/>
              </a:rPr>
              <a:t> is now ready, and </a:t>
            </a:r>
            <a:r>
              <a:rPr lang="en-GB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full spin tracking simulations are starting</a:t>
            </a:r>
            <a:r>
              <a:rPr lang="en-GB" sz="2000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  <a:p>
            <a:pPr marL="342900" indent="-342900" algn="just" defTabSz="1004888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GB" sz="2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2900" indent="-342900" algn="just" defTabSz="1004888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prstClr val="black"/>
                </a:solidFill>
                <a:latin typeface="Arial" charset="0"/>
                <a:cs typeface="Arial" charset="0"/>
              </a:rPr>
              <a:t>Benchmarking with different codes, such as </a:t>
            </a:r>
            <a:r>
              <a:rPr lang="en-GB" sz="2000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Bmad</a:t>
            </a:r>
            <a:r>
              <a:rPr lang="en-GB" sz="2000" dirty="0">
                <a:solidFill>
                  <a:prstClr val="black"/>
                </a:solidFill>
                <a:latin typeface="Arial" charset="0"/>
                <a:cs typeface="Arial" charset="0"/>
              </a:rPr>
              <a:t>, is essential. </a:t>
            </a:r>
            <a:r>
              <a:rPr lang="en-GB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Single-particle spin tracking</a:t>
            </a:r>
            <a:r>
              <a:rPr lang="en-GB" sz="2000" dirty="0">
                <a:solidFill>
                  <a:prstClr val="black"/>
                </a:solidFill>
                <a:latin typeface="Arial" charset="0"/>
                <a:cs typeface="Arial" charset="0"/>
              </a:rPr>
              <a:t> demonstrates excellent agreement between </a:t>
            </a:r>
            <a:r>
              <a:rPr lang="en-GB" sz="2000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Bmad</a:t>
            </a:r>
            <a:r>
              <a:rPr lang="en-GB" sz="2000" dirty="0">
                <a:solidFill>
                  <a:prstClr val="black"/>
                </a:solidFill>
                <a:latin typeface="Arial" charset="0"/>
                <a:cs typeface="Arial" charset="0"/>
              </a:rPr>
              <a:t> and </a:t>
            </a:r>
            <a:r>
              <a:rPr lang="en-GB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RF-Track</a:t>
            </a:r>
            <a:r>
              <a:rPr lang="en-GB" sz="2000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4457D73A-E31B-4921-8F5C-0C7E212C38D6}"/>
              </a:ext>
            </a:extLst>
          </p:cNvPr>
          <p:cNvSpPr txBox="1">
            <a:spLocks/>
          </p:cNvSpPr>
          <p:nvPr/>
        </p:nvSpPr>
        <p:spPr>
          <a:xfrm>
            <a:off x="4905985" y="2040575"/>
            <a:ext cx="151009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294B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Summary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94B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9623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1">
            <a:extLst>
              <a:ext uri="{FF2B5EF4-FFF2-40B4-BE49-F238E27FC236}">
                <a16:creationId xmlns:a16="http://schemas.microsoft.com/office/drawing/2014/main" id="{DD9C23CF-36B4-44D2-9434-DCAFC92D358B}"/>
              </a:ext>
            </a:extLst>
          </p:cNvPr>
          <p:cNvSpPr txBox="1">
            <a:spLocks/>
          </p:cNvSpPr>
          <p:nvPr/>
        </p:nvSpPr>
        <p:spPr>
          <a:xfrm>
            <a:off x="449997" y="1471024"/>
            <a:ext cx="11490991" cy="2844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2400" kern="1200" baseline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altLang="zh-CN" sz="2400" b="1" dirty="0">
                <a:solidFill>
                  <a:srgbClr val="002060"/>
                </a:solidFill>
              </a:rPr>
              <a:t>1. Polarized positrons generation for CEPC</a:t>
            </a:r>
            <a:endParaRPr lang="en-US" altLang="zh-CN" sz="1800" b="1" dirty="0"/>
          </a:p>
          <a:p>
            <a:pPr marL="360000" lvl="1">
              <a:defRPr/>
            </a:pPr>
            <a:r>
              <a:rPr lang="en-US" altLang="zh-CN" sz="2000" dirty="0"/>
              <a:t>Preliminary design study based on a Compton Ring and a Stacking Ring for the generation of polarized positrons</a:t>
            </a:r>
            <a:endParaRPr lang="en-US" altLang="zh-CN" sz="2000" b="1" dirty="0">
              <a:solidFill>
                <a:srgbClr val="C00000"/>
              </a:solidFill>
            </a:endParaRPr>
          </a:p>
          <a:p>
            <a:pPr marL="720000" lvl="2">
              <a:defRPr/>
            </a:pPr>
            <a:r>
              <a:rPr lang="en-US" altLang="zh-CN" sz="19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can be a potential solution to generate polarized positrons in CEPC</a:t>
            </a:r>
          </a:p>
          <a:p>
            <a:pPr marL="720000" lvl="2">
              <a:defRPr/>
            </a:pPr>
            <a:r>
              <a:rPr lang="en-US" altLang="zh-CN" sz="19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now, just a conceptual consideration (requires a lot of further simulation works in future)</a:t>
            </a:r>
          </a:p>
          <a:p>
            <a:pPr marL="360000" lvl="1">
              <a:defRPr/>
            </a:pPr>
            <a:r>
              <a:rPr lang="en-US" altLang="zh-CN" sz="2000" dirty="0"/>
              <a:t>Using the self-polarization to generate polarized e+ beams in DR (</a:t>
            </a:r>
            <a:r>
              <a:rPr lang="en-US" altLang="zh-CN" sz="2000" dirty="0" err="1"/>
              <a:t>Zhe</a:t>
            </a:r>
            <a:r>
              <a:rPr lang="en-US" altLang="zh-CN" sz="2000" dirty="0"/>
              <a:t> DUAN)</a:t>
            </a:r>
          </a:p>
          <a:p>
            <a:pPr marL="720000" lvl="2">
              <a:defRPr/>
            </a:pPr>
            <a:r>
              <a:rPr lang="en-US" altLang="zh-CN" sz="19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a higher energy in DR around 2GeV and a strong dipole strength </a:t>
            </a:r>
          </a:p>
          <a:p>
            <a:pPr marL="720000" lvl="2">
              <a:defRPr/>
            </a:pPr>
            <a:r>
              <a:rPr lang="en-US" altLang="zh-CN" sz="19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research shows that extracted beam polarization @ </a:t>
            </a:r>
            <a:r>
              <a:rPr lang="en-US" altLang="zh-CN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10min ~ 44%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AF9A136-7C57-4ACB-ADA1-14094C9101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865" y="4245434"/>
            <a:ext cx="4766084" cy="2229147"/>
          </a:xfrm>
          <a:prstGeom prst="rect">
            <a:avLst/>
          </a:prstGeom>
        </p:spPr>
      </p:pic>
      <p:sp>
        <p:nvSpPr>
          <p:cNvPr id="8" name="内容占位符 1">
            <a:extLst>
              <a:ext uri="{FF2B5EF4-FFF2-40B4-BE49-F238E27FC236}">
                <a16:creationId xmlns:a16="http://schemas.microsoft.com/office/drawing/2014/main" id="{FA28F475-0C92-4BED-9FB3-5171B8CCF82D}"/>
              </a:ext>
            </a:extLst>
          </p:cNvPr>
          <p:cNvSpPr txBox="1">
            <a:spLocks/>
          </p:cNvSpPr>
          <p:nvPr/>
        </p:nvSpPr>
        <p:spPr>
          <a:xfrm>
            <a:off x="118905" y="988491"/>
            <a:ext cx="11870368" cy="592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2400" kern="1200" baseline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600"/>
              </a:spcAft>
              <a:defRPr/>
            </a:pPr>
            <a:r>
              <a:rPr lang="en-US" altLang="zh-CN" sz="2600" b="1" dirty="0">
                <a:solidFill>
                  <a:srgbClr val="C00000"/>
                </a:solidFill>
              </a:rPr>
              <a:t>Progress from IHEP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55CA83A-7320-409E-8D6E-DFD442A66A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19" y="4231649"/>
            <a:ext cx="4484146" cy="224293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FDF9D15F-5B55-4238-9C31-6068109B8E87}"/>
              </a:ext>
            </a:extLst>
          </p:cNvPr>
          <p:cNvSpPr/>
          <p:nvPr/>
        </p:nvSpPr>
        <p:spPr>
          <a:xfrm>
            <a:off x="169047" y="133074"/>
            <a:ext cx="9473876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France-China Cooperation in R&amp;D for PPS</a:t>
            </a:r>
          </a:p>
        </p:txBody>
      </p:sp>
    </p:spTree>
    <p:extLst>
      <p:ext uri="{BB962C8B-B14F-4D97-AF65-F5344CB8AC3E}">
        <p14:creationId xmlns:p14="http://schemas.microsoft.com/office/powerpoint/2010/main" val="4156692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AA009D2-12AC-4C24-8DAD-1EE12755C073}"/>
              </a:ext>
            </a:extLst>
          </p:cNvPr>
          <p:cNvSpPr/>
          <p:nvPr/>
        </p:nvSpPr>
        <p:spPr>
          <a:xfrm>
            <a:off x="169047" y="133074"/>
            <a:ext cx="9473876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France-China Cooperation in R&amp;D for PPS</a:t>
            </a:r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4C36C367-91A2-41E9-9308-DB62385460A4}"/>
              </a:ext>
            </a:extLst>
          </p:cNvPr>
          <p:cNvSpPr txBox="1">
            <a:spLocks/>
          </p:cNvSpPr>
          <p:nvPr/>
        </p:nvSpPr>
        <p:spPr>
          <a:xfrm>
            <a:off x="519796" y="1497915"/>
            <a:ext cx="11449053" cy="2686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2400" kern="1200" baseline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altLang="zh-CN" sz="2400" b="1" dirty="0">
                <a:solidFill>
                  <a:srgbClr val="002060"/>
                </a:solidFill>
              </a:rPr>
              <a:t>2. High bunch charge and high polarization electron source R&amp;D</a:t>
            </a:r>
            <a:endParaRPr lang="en-US" altLang="zh-CN" sz="1800" b="1" dirty="0"/>
          </a:p>
          <a:p>
            <a:pPr marL="360000" lvl="1">
              <a:defRPr/>
            </a:pPr>
            <a:r>
              <a:rPr lang="en-US" altLang="zh-CN" sz="2000" dirty="0"/>
              <a:t>Based on a photocathode dc electron gun developed at IHEP</a:t>
            </a:r>
          </a:p>
          <a:p>
            <a:pPr marL="720000" lvl="2">
              <a:defRPr/>
            </a:pPr>
            <a:r>
              <a:rPr lang="en-US" altLang="zh-CN" sz="19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Extremely high vacuum in the gun (10</a:t>
            </a:r>
            <a:r>
              <a:rPr lang="en-US" altLang="zh-CN" sz="1900" baseline="30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</a:t>
            </a:r>
            <a:r>
              <a:rPr lang="en-US" altLang="zh-CN" sz="19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Pa) to ensure the use of superlattice GaAs photocathode</a:t>
            </a:r>
          </a:p>
          <a:p>
            <a:pPr marL="720000" lvl="2">
              <a:defRPr/>
            </a:pPr>
            <a:r>
              <a:rPr lang="en-US" altLang="zh-CN" sz="19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work stably at 400kV DC high voltage, which helps to obtain high bunch charge</a:t>
            </a:r>
          </a:p>
          <a:p>
            <a:pPr marL="360000" lvl="1">
              <a:defRPr/>
            </a:pPr>
            <a:r>
              <a:rPr lang="en-US" altLang="zh-CN" sz="2000" dirty="0"/>
              <a:t>Domestic R&amp;D on superlattice GaAs photocathode (Goal: polarization </a:t>
            </a:r>
            <a:r>
              <a:rPr lang="zh-CN" altLang="en-US" sz="2000" dirty="0"/>
              <a:t>≥ </a:t>
            </a:r>
            <a:r>
              <a:rPr lang="en-US" altLang="zh-CN" sz="2000" dirty="0"/>
              <a:t>85%, QE </a:t>
            </a:r>
            <a:r>
              <a:rPr lang="zh-CN" altLang="en-US" sz="2000" dirty="0"/>
              <a:t>≥</a:t>
            </a:r>
            <a:r>
              <a:rPr lang="en-US" altLang="zh-CN" sz="2000" dirty="0"/>
              <a:t> 0.8% )</a:t>
            </a:r>
          </a:p>
          <a:p>
            <a:pPr marL="720000" lvl="2">
              <a:defRPr/>
            </a:pPr>
            <a:r>
              <a:rPr lang="en-US" altLang="zh-CN" sz="19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 platform for superlattice GaAs photocathode performance test, now is under processing</a:t>
            </a:r>
          </a:p>
          <a:p>
            <a:pPr marL="720000" lvl="2">
              <a:defRPr/>
            </a:pPr>
            <a:r>
              <a:rPr lang="en-US" altLang="zh-CN" sz="19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Recently, growth of the first superlattice wafer has been completed in a MBE system</a:t>
            </a:r>
            <a:endParaRPr lang="en-US" altLang="zh-CN" sz="1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C36177B-D001-4909-844D-97D654963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22" y="3995074"/>
            <a:ext cx="2897699" cy="21741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4BFF975-4618-4303-81F9-A1AFB0391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281" y="4054213"/>
            <a:ext cx="2965127" cy="211498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EEACD3A-33B0-4DEF-950C-5E6561AE0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261" y="3995074"/>
            <a:ext cx="2294908" cy="21741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B06167C-7606-4982-9463-61888C3709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3963" y="4036772"/>
            <a:ext cx="2073356" cy="2086982"/>
          </a:xfrm>
          <a:prstGeom prst="rect">
            <a:avLst/>
          </a:prstGeom>
        </p:spPr>
      </p:pic>
      <p:sp>
        <p:nvSpPr>
          <p:cNvPr id="11" name="内容占位符 1">
            <a:extLst>
              <a:ext uri="{FF2B5EF4-FFF2-40B4-BE49-F238E27FC236}">
                <a16:creationId xmlns:a16="http://schemas.microsoft.com/office/drawing/2014/main" id="{918A8D49-9B2C-44BA-9409-076268BE9D43}"/>
              </a:ext>
            </a:extLst>
          </p:cNvPr>
          <p:cNvSpPr txBox="1">
            <a:spLocks/>
          </p:cNvSpPr>
          <p:nvPr/>
        </p:nvSpPr>
        <p:spPr>
          <a:xfrm>
            <a:off x="118905" y="988491"/>
            <a:ext cx="11870368" cy="592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2400" kern="1200" baseline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600"/>
              </a:spcAft>
              <a:defRPr/>
            </a:pPr>
            <a:r>
              <a:rPr lang="en-US" altLang="zh-CN" sz="2600" b="1" dirty="0">
                <a:solidFill>
                  <a:srgbClr val="C00000"/>
                </a:solidFill>
              </a:rPr>
              <a:t>Progress from IHEP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C7463B5-9619-4630-B677-68754EB5E5F9}"/>
              </a:ext>
            </a:extLst>
          </p:cNvPr>
          <p:cNvSpPr/>
          <p:nvPr/>
        </p:nvSpPr>
        <p:spPr>
          <a:xfrm>
            <a:off x="1292355" y="6219268"/>
            <a:ext cx="46916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Polarized electron source R&amp;D based on a dc electron gun</a:t>
            </a:r>
            <a:endParaRPr kumimoji="1" lang="zh-CN" altLang="en-US" sz="1200" b="1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DB6328F-65F1-476D-BD31-A3C93B8E61B8}"/>
              </a:ext>
            </a:extLst>
          </p:cNvPr>
          <p:cNvSpPr/>
          <p:nvPr/>
        </p:nvSpPr>
        <p:spPr>
          <a:xfrm>
            <a:off x="7791793" y="6219267"/>
            <a:ext cx="31078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Superlattice GaAs photocathode R&amp;D</a:t>
            </a:r>
            <a:endParaRPr kumimoji="1" lang="zh-CN" altLang="en-US" sz="1200" b="1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9262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1">
            <a:extLst>
              <a:ext uri="{FF2B5EF4-FFF2-40B4-BE49-F238E27FC236}">
                <a16:creationId xmlns:a16="http://schemas.microsoft.com/office/drawing/2014/main" id="{DD9C23CF-36B4-44D2-9434-DCAFC92D358B}"/>
              </a:ext>
            </a:extLst>
          </p:cNvPr>
          <p:cNvSpPr txBox="1">
            <a:spLocks/>
          </p:cNvSpPr>
          <p:nvPr/>
        </p:nvSpPr>
        <p:spPr>
          <a:xfrm>
            <a:off x="449997" y="1471024"/>
            <a:ext cx="11490991" cy="1957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2400" kern="1200" baseline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altLang="zh-CN" sz="2400" b="1" dirty="0">
                <a:solidFill>
                  <a:srgbClr val="002060"/>
                </a:solidFill>
              </a:rPr>
              <a:t>3. A novel consideration of generating polarized positrons</a:t>
            </a:r>
            <a:endParaRPr lang="en-US" altLang="zh-CN" sz="1800" b="1" dirty="0"/>
          </a:p>
          <a:p>
            <a:pPr marL="360000" lvl="1">
              <a:defRPr/>
            </a:pPr>
            <a:r>
              <a:rPr lang="en-US" altLang="zh-CN" sz="2000" dirty="0"/>
              <a:t>Traditional method: </a:t>
            </a:r>
            <a:r>
              <a:rPr lang="en-US" altLang="zh-CN" sz="2000" dirty="0">
                <a:solidFill>
                  <a:schemeClr val="tx1"/>
                </a:solidFill>
              </a:rPr>
              <a:t>A circularly polarized gamma-ray beam, incident on a high-Z target, generates a polarized positron beam under the influence of the Coulomb field.</a:t>
            </a:r>
          </a:p>
          <a:p>
            <a:pPr marL="360000" lvl="1">
              <a:defRPr/>
            </a:pPr>
            <a:r>
              <a:rPr lang="en-US" altLang="zh-CN" sz="2000" dirty="0"/>
              <a:t>Our method: </a:t>
            </a:r>
            <a:r>
              <a:rPr lang="en-US" altLang="zh-CN" sz="2000" dirty="0">
                <a:solidFill>
                  <a:schemeClr val="tx1"/>
                </a:solidFill>
              </a:rPr>
              <a:t>Laser field replaces the high-Z target, effectively avoiding the influence of Coulomb scattering.</a:t>
            </a:r>
          </a:p>
        </p:txBody>
      </p:sp>
      <p:sp>
        <p:nvSpPr>
          <p:cNvPr id="8" name="内容占位符 1">
            <a:extLst>
              <a:ext uri="{FF2B5EF4-FFF2-40B4-BE49-F238E27FC236}">
                <a16:creationId xmlns:a16="http://schemas.microsoft.com/office/drawing/2014/main" id="{FA28F475-0C92-4BED-9FB3-5171B8CCF82D}"/>
              </a:ext>
            </a:extLst>
          </p:cNvPr>
          <p:cNvSpPr txBox="1">
            <a:spLocks/>
          </p:cNvSpPr>
          <p:nvPr/>
        </p:nvSpPr>
        <p:spPr>
          <a:xfrm>
            <a:off x="118905" y="988491"/>
            <a:ext cx="11870368" cy="592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2400" kern="1200" baseline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600"/>
              </a:spcAft>
              <a:defRPr/>
            </a:pPr>
            <a:r>
              <a:rPr lang="en-US" altLang="zh-CN" sz="2600" b="1" dirty="0">
                <a:solidFill>
                  <a:srgbClr val="C00000"/>
                </a:solidFill>
              </a:rPr>
              <a:t>Progress from Xi’an </a:t>
            </a:r>
            <a:r>
              <a:rPr lang="en-US" altLang="zh-CN" sz="2600" b="1" dirty="0" err="1">
                <a:solidFill>
                  <a:srgbClr val="C00000"/>
                </a:solidFill>
              </a:rPr>
              <a:t>Jiaotong</a:t>
            </a:r>
            <a:r>
              <a:rPr lang="en-US" altLang="zh-CN" sz="2600" b="1" dirty="0">
                <a:solidFill>
                  <a:srgbClr val="C00000"/>
                </a:solidFill>
              </a:rPr>
              <a:t> University </a:t>
            </a:r>
            <a:r>
              <a:rPr lang="zh-CN" altLang="en-US" sz="2600" b="1" dirty="0">
                <a:solidFill>
                  <a:srgbClr val="C00000"/>
                </a:solidFill>
              </a:rPr>
              <a:t>（</a:t>
            </a:r>
            <a:r>
              <a:rPr lang="en-US" altLang="zh-CN" sz="2600" b="1" dirty="0">
                <a:solidFill>
                  <a:srgbClr val="C00000"/>
                </a:solidFill>
              </a:rPr>
              <a:t>Prof.</a:t>
            </a:r>
            <a:r>
              <a:rPr lang="zh-CN" altLang="en-US" sz="2600" b="1" dirty="0">
                <a:solidFill>
                  <a:srgbClr val="C00000"/>
                </a:solidFill>
              </a:rPr>
              <a:t> </a:t>
            </a:r>
            <a:r>
              <a:rPr lang="en-US" altLang="zh-CN" sz="2600" b="1" dirty="0" err="1">
                <a:solidFill>
                  <a:srgbClr val="C00000"/>
                </a:solidFill>
              </a:rPr>
              <a:t>Yanfei</a:t>
            </a:r>
            <a:r>
              <a:rPr lang="zh-CN" altLang="en-US" sz="2600" b="1" dirty="0">
                <a:solidFill>
                  <a:srgbClr val="C00000"/>
                </a:solidFill>
              </a:rPr>
              <a:t> </a:t>
            </a:r>
            <a:r>
              <a:rPr lang="en-US" altLang="zh-CN" sz="2600" b="1" dirty="0">
                <a:solidFill>
                  <a:srgbClr val="C00000"/>
                </a:solidFill>
              </a:rPr>
              <a:t>LI</a:t>
            </a:r>
            <a:r>
              <a:rPr lang="zh-CN" altLang="en-US" sz="2600" b="1" dirty="0">
                <a:solidFill>
                  <a:srgbClr val="C00000"/>
                </a:solidFill>
              </a:rPr>
              <a:t>）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DF9D15F-5B55-4238-9C31-6068109B8E87}"/>
              </a:ext>
            </a:extLst>
          </p:cNvPr>
          <p:cNvSpPr/>
          <p:nvPr/>
        </p:nvSpPr>
        <p:spPr>
          <a:xfrm>
            <a:off x="169047" y="133074"/>
            <a:ext cx="9473876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France-China Cooperation in R&amp;D for PPS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2AC7EC1-8E40-4CB1-9064-42D3DEF99C3B}"/>
              </a:ext>
            </a:extLst>
          </p:cNvPr>
          <p:cNvSpPr txBox="1"/>
          <p:nvPr/>
        </p:nvSpPr>
        <p:spPr>
          <a:xfrm>
            <a:off x="395151" y="5386976"/>
            <a:ext cx="4106170" cy="817245"/>
          </a:xfrm>
          <a:prstGeom prst="roundRect">
            <a:avLst/>
          </a:prstGeom>
          <a:noFill/>
          <a:ln w="190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Polarized positron beams suffer from Coulomb scattering, resulting in </a:t>
            </a:r>
            <a:r>
              <a:rPr lang="en-US" altLang="zh-CN" sz="1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large angular spread </a:t>
            </a:r>
            <a:r>
              <a:rPr lang="en-US" altLang="zh-CN" sz="1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and </a:t>
            </a:r>
            <a:r>
              <a:rPr lang="en-US" altLang="zh-CN" sz="1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low yield</a:t>
            </a:r>
            <a:r>
              <a:rPr lang="en-US" altLang="zh-CN" sz="1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  <a:endParaRPr lang="zh-CN" altLang="en-US" sz="14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C247894-5CD2-40B1-8FDD-AD5F61462BB1}"/>
              </a:ext>
            </a:extLst>
          </p:cNvPr>
          <p:cNvSpPr/>
          <p:nvPr/>
        </p:nvSpPr>
        <p:spPr>
          <a:xfrm>
            <a:off x="4884615" y="4893838"/>
            <a:ext cx="7088521" cy="16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Scenarios of generation of a LSP positron beam: an ultra-intense laser pulse head-on colliding with a counter-propagating LSP electron beam. </a:t>
            </a:r>
          </a:p>
          <a:p>
            <a:pPr marL="180000" indent="-180000" algn="just">
              <a:lnSpc>
                <a:spcPts val="2000"/>
              </a:lnSpc>
              <a:buAutoNum type="arabicPeriod"/>
            </a:pP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Longitudinal polarization (helicity) is transferred from electron to photon during NCS (</a:t>
            </a:r>
            <a:r>
              <a:rPr lang="en-US" altLang="zh-CN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nonlinear Compton scattering</a:t>
            </a: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80000" indent="-180000" algn="just">
              <a:lnSpc>
                <a:spcPts val="2000"/>
              </a:lnSpc>
              <a:buAutoNum type="arabicPeriod"/>
            </a:pP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Polarization is transferred from high-energy photon to positron through NBW (</a:t>
            </a:r>
            <a:r>
              <a:rPr lang="en-US" altLang="zh-CN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nonlinear </a:t>
            </a:r>
            <a:r>
              <a:rPr lang="en-US" altLang="zh-CN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Breit</a:t>
            </a:r>
            <a:r>
              <a:rPr lang="en-US" altLang="zh-CN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-Wheeler</a:t>
            </a: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) process</a:t>
            </a:r>
            <a:endParaRPr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92A0F6E-06F6-4868-87D4-43BC5FE37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094" y="3005062"/>
            <a:ext cx="3836208" cy="189156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3BF6EE4-9E38-4545-AFA1-ED834ED99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9939" y="4426773"/>
            <a:ext cx="3544096" cy="40145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6285BF0-C213-4E62-B1E0-76D4C3E3C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5387" y="3042101"/>
            <a:ext cx="3114516" cy="114496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787A2D6-D27B-4FA2-B8E6-015F458486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466" y="3325428"/>
            <a:ext cx="3026575" cy="172326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27BEA1DE-DA27-40E6-AB10-32553B5FBF23}"/>
              </a:ext>
            </a:extLst>
          </p:cNvPr>
          <p:cNvCxnSpPr>
            <a:cxnSpLocks/>
          </p:cNvCxnSpPr>
          <p:nvPr/>
        </p:nvCxnSpPr>
        <p:spPr>
          <a:xfrm>
            <a:off x="2789778" y="3975058"/>
            <a:ext cx="0" cy="3080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: 圆角 5">
            <a:extLst>
              <a:ext uri="{FF2B5EF4-FFF2-40B4-BE49-F238E27FC236}">
                <a16:creationId xmlns:a16="http://schemas.microsoft.com/office/drawing/2014/main" id="{E0BC2A9F-165F-4005-B633-F983C8DB4722}"/>
              </a:ext>
            </a:extLst>
          </p:cNvPr>
          <p:cNvSpPr/>
          <p:nvPr/>
        </p:nvSpPr>
        <p:spPr>
          <a:xfrm>
            <a:off x="3399941" y="4710416"/>
            <a:ext cx="202130" cy="2791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586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1">
            <a:extLst>
              <a:ext uri="{FF2B5EF4-FFF2-40B4-BE49-F238E27FC236}">
                <a16:creationId xmlns:a16="http://schemas.microsoft.com/office/drawing/2014/main" id="{DD9C23CF-36B4-44D2-9434-DCAFC92D358B}"/>
              </a:ext>
            </a:extLst>
          </p:cNvPr>
          <p:cNvSpPr txBox="1">
            <a:spLocks/>
          </p:cNvSpPr>
          <p:nvPr/>
        </p:nvSpPr>
        <p:spPr>
          <a:xfrm>
            <a:off x="449997" y="1471023"/>
            <a:ext cx="11490991" cy="22590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2400" kern="1200" baseline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altLang="zh-CN" sz="2400" b="1" dirty="0">
                <a:solidFill>
                  <a:srgbClr val="002060"/>
                </a:solidFill>
              </a:rPr>
              <a:t>A novel consideration of generating polarized positrons</a:t>
            </a:r>
            <a:endParaRPr lang="en-US" altLang="zh-CN" sz="1800" b="1" dirty="0"/>
          </a:p>
          <a:p>
            <a:pPr marL="360000" lvl="1">
              <a:defRPr/>
            </a:pPr>
            <a:r>
              <a:rPr lang="en-US" altLang="zh-CN" sz="2000" dirty="0">
                <a:solidFill>
                  <a:schemeClr val="tx1"/>
                </a:solidFill>
              </a:rPr>
              <a:t>In a feasible scheme adopting a seed electron beam with polarization degree 80%, density 10</a:t>
            </a:r>
            <a:r>
              <a:rPr lang="en-US" altLang="zh-CN" sz="2000" baseline="30000" dirty="0">
                <a:solidFill>
                  <a:schemeClr val="tx1"/>
                </a:solidFill>
              </a:rPr>
              <a:t>8</a:t>
            </a:r>
            <a:r>
              <a:rPr lang="en-US" altLang="zh-CN" sz="2000" dirty="0">
                <a:solidFill>
                  <a:schemeClr val="tx1"/>
                </a:solidFill>
              </a:rPr>
              <a:t>/bunch and kinetic energy 10 GeV, a high-quality positron beam can be generated with a polarization degree of 40%, an angle range of 5mrad, a density of 10</a:t>
            </a:r>
            <a:r>
              <a:rPr lang="en-US" altLang="zh-CN" sz="2000" baseline="30000" dirty="0">
                <a:solidFill>
                  <a:schemeClr val="tx1"/>
                </a:solidFill>
              </a:rPr>
              <a:t>6</a:t>
            </a:r>
            <a:r>
              <a:rPr lang="en-US" altLang="zh-CN" sz="2000" dirty="0">
                <a:solidFill>
                  <a:schemeClr val="tx1"/>
                </a:solidFill>
              </a:rPr>
              <a:t>/bunch and an average energy of 1.4 GeV. </a:t>
            </a:r>
          </a:p>
          <a:p>
            <a:pPr marL="360000" lvl="1">
              <a:defRPr/>
            </a:pPr>
            <a:r>
              <a:rPr lang="en-US" altLang="zh-CN" sz="2000" dirty="0">
                <a:solidFill>
                  <a:schemeClr val="tx1"/>
                </a:solidFill>
              </a:rPr>
              <a:t>Given a possible ultrahigh-charge (tens∼100 </a:t>
            </a:r>
            <a:r>
              <a:rPr lang="en-US" altLang="zh-CN" sz="2000" dirty="0" err="1">
                <a:solidFill>
                  <a:schemeClr val="tx1"/>
                </a:solidFill>
              </a:rPr>
              <a:t>nC</a:t>
            </a:r>
            <a:r>
              <a:rPr lang="en-US" altLang="zh-CN" sz="2000" dirty="0">
                <a:solidFill>
                  <a:schemeClr val="tx1"/>
                </a:solidFill>
              </a:rPr>
              <a:t>) of electron beams, a positron beam density of 10</a:t>
            </a:r>
            <a:r>
              <a:rPr lang="en-US" altLang="zh-CN" sz="2000" baseline="30000" dirty="0">
                <a:solidFill>
                  <a:schemeClr val="tx1"/>
                </a:solidFill>
              </a:rPr>
              <a:t>9</a:t>
            </a:r>
            <a:r>
              <a:rPr lang="en-US" altLang="zh-CN" sz="2000" dirty="0">
                <a:solidFill>
                  <a:schemeClr val="tx1"/>
                </a:solidFill>
              </a:rPr>
              <a:t>–10</a:t>
            </a:r>
            <a:r>
              <a:rPr lang="en-US" altLang="zh-CN" sz="2000" baseline="30000" dirty="0">
                <a:solidFill>
                  <a:schemeClr val="tx1"/>
                </a:solidFill>
              </a:rPr>
              <a:t>10</a:t>
            </a:r>
            <a:r>
              <a:rPr lang="en-US" altLang="zh-CN" sz="2000" dirty="0">
                <a:solidFill>
                  <a:schemeClr val="tx1"/>
                </a:solidFill>
              </a:rPr>
              <a:t>/bunch is foreseeable.</a:t>
            </a:r>
          </a:p>
          <a:p>
            <a:pPr marL="360000" lvl="1">
              <a:defRPr/>
            </a:pPr>
            <a:r>
              <a:rPr lang="en-US" altLang="zh-CN" sz="2000" dirty="0">
                <a:solidFill>
                  <a:schemeClr val="tx1"/>
                </a:solidFill>
              </a:rPr>
              <a:t>Will continue to do research as an alternative polarized positron generation scheme for CEPC</a:t>
            </a:r>
          </a:p>
        </p:txBody>
      </p:sp>
      <p:sp>
        <p:nvSpPr>
          <p:cNvPr id="8" name="内容占位符 1">
            <a:extLst>
              <a:ext uri="{FF2B5EF4-FFF2-40B4-BE49-F238E27FC236}">
                <a16:creationId xmlns:a16="http://schemas.microsoft.com/office/drawing/2014/main" id="{FA28F475-0C92-4BED-9FB3-5171B8CCF82D}"/>
              </a:ext>
            </a:extLst>
          </p:cNvPr>
          <p:cNvSpPr txBox="1">
            <a:spLocks/>
          </p:cNvSpPr>
          <p:nvPr/>
        </p:nvSpPr>
        <p:spPr>
          <a:xfrm>
            <a:off x="118905" y="988491"/>
            <a:ext cx="11870368" cy="592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2400" kern="1200" baseline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600"/>
              </a:spcAft>
              <a:defRPr/>
            </a:pPr>
            <a:r>
              <a:rPr lang="en-US" altLang="zh-CN" sz="2600" b="1" dirty="0">
                <a:solidFill>
                  <a:srgbClr val="C00000"/>
                </a:solidFill>
              </a:rPr>
              <a:t>Progress from Xi’an </a:t>
            </a:r>
            <a:r>
              <a:rPr lang="en-US" altLang="zh-CN" sz="2600" b="1" dirty="0" err="1">
                <a:solidFill>
                  <a:srgbClr val="C00000"/>
                </a:solidFill>
              </a:rPr>
              <a:t>Jiaotong</a:t>
            </a:r>
            <a:r>
              <a:rPr lang="en-US" altLang="zh-CN" sz="2600" b="1" dirty="0">
                <a:solidFill>
                  <a:srgbClr val="C00000"/>
                </a:solidFill>
              </a:rPr>
              <a:t> University </a:t>
            </a:r>
            <a:r>
              <a:rPr lang="zh-CN" altLang="en-US" sz="2600" b="1" dirty="0">
                <a:solidFill>
                  <a:srgbClr val="C00000"/>
                </a:solidFill>
              </a:rPr>
              <a:t>（</a:t>
            </a:r>
            <a:r>
              <a:rPr lang="en-US" altLang="zh-CN" sz="2600" b="1" dirty="0">
                <a:solidFill>
                  <a:srgbClr val="C00000"/>
                </a:solidFill>
              </a:rPr>
              <a:t>Prof.</a:t>
            </a:r>
            <a:r>
              <a:rPr lang="zh-CN" altLang="en-US" sz="2600" b="1" dirty="0">
                <a:solidFill>
                  <a:srgbClr val="C00000"/>
                </a:solidFill>
              </a:rPr>
              <a:t> </a:t>
            </a:r>
            <a:r>
              <a:rPr lang="en-US" altLang="zh-CN" sz="2600" b="1" dirty="0" err="1">
                <a:solidFill>
                  <a:srgbClr val="C00000"/>
                </a:solidFill>
              </a:rPr>
              <a:t>Yanfei</a:t>
            </a:r>
            <a:r>
              <a:rPr lang="zh-CN" altLang="en-US" sz="2600" b="1" dirty="0">
                <a:solidFill>
                  <a:srgbClr val="C00000"/>
                </a:solidFill>
              </a:rPr>
              <a:t> </a:t>
            </a:r>
            <a:r>
              <a:rPr lang="en-US" altLang="zh-CN" sz="2600" b="1" dirty="0">
                <a:solidFill>
                  <a:srgbClr val="C00000"/>
                </a:solidFill>
              </a:rPr>
              <a:t>LI</a:t>
            </a:r>
            <a:r>
              <a:rPr lang="zh-CN" altLang="en-US" sz="2600" b="1" dirty="0">
                <a:solidFill>
                  <a:srgbClr val="C00000"/>
                </a:solidFill>
              </a:rPr>
              <a:t>）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DF9D15F-5B55-4238-9C31-6068109B8E87}"/>
              </a:ext>
            </a:extLst>
          </p:cNvPr>
          <p:cNvSpPr/>
          <p:nvPr/>
        </p:nvSpPr>
        <p:spPr>
          <a:xfrm>
            <a:off x="169047" y="133074"/>
            <a:ext cx="9473876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France-China Cooperation in R&amp;D for PPS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A82323C-D07F-46B9-A6C7-F71CF964A9A7}"/>
                  </a:ext>
                </a:extLst>
              </p:cNvPr>
              <p:cNvSpPr txBox="1"/>
              <p:nvPr/>
            </p:nvSpPr>
            <p:spPr>
              <a:xfrm>
                <a:off x="459566" y="3799303"/>
                <a:ext cx="5636434" cy="708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Laser  pulse: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i="1" dirty="0">
                        <a:latin typeface="Cambria Math" panose="02040503050406030204" pitchFamily="18" charset="0"/>
                      </a:rPr>
                      <m:t>CP</m:t>
                    </m:r>
                    <m:r>
                      <a:rPr lang="en-US" altLang="zh-CN" sz="14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=2.75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</m:t>
                        </m:r>
                      </m:sup>
                    </m:sSup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zh-CN" alt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</m:t>
                    </m:r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</m:t>
                    </m:r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zh-CN" alt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altLang="zh-CN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ts val="2400"/>
                  </a:lnSpc>
                </a:pP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Electron bunch: LSP,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40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sz="1400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=6</m:t>
                    </m:r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zh-CN" altLang="el-G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=0.2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mrad</m:t>
                    </m:r>
                    <m:r>
                      <a:rPr lang="en-US" altLang="zh-CN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zh-CN" altLang="el-G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zh-CN" alt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=6%.</m:t>
                    </m:r>
                  </m:oMath>
                </a14:m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A82323C-D07F-46B9-A6C7-F71CF964A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66" y="3799303"/>
                <a:ext cx="5636434" cy="708912"/>
              </a:xfrm>
              <a:prstGeom prst="rect">
                <a:avLst/>
              </a:prstGeom>
              <a:blipFill>
                <a:blip r:embed="rId3"/>
                <a:stretch>
                  <a:fillRect l="-324" b="-8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C28AEFD0-3EAC-4381-AAB9-5F1F095910D3}"/>
              </a:ext>
            </a:extLst>
          </p:cNvPr>
          <p:cNvSpPr txBox="1"/>
          <p:nvPr/>
        </p:nvSpPr>
        <p:spPr>
          <a:xfrm>
            <a:off x="411281" y="3563046"/>
            <a:ext cx="284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rgbClr val="7030A0"/>
                </a:solidFill>
              </a:rPr>
              <a:t>Simulation parameters </a:t>
            </a:r>
            <a:endParaRPr lang="zh-CN" altLang="en-US" dirty="0">
              <a:solidFill>
                <a:srgbClr val="7030A0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0BDDDEA-EBC8-4B5F-A370-94065D0A0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0"/>
          <a:stretch/>
        </p:blipFill>
        <p:spPr>
          <a:xfrm>
            <a:off x="606171" y="4543490"/>
            <a:ext cx="2337125" cy="186850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020E0EF-E43E-4353-8E92-A7F019C97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729" y="4664033"/>
            <a:ext cx="4107200" cy="179172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A194F6D3-08C3-404A-8D4D-CD8D79C32093}"/>
              </a:ext>
            </a:extLst>
          </p:cNvPr>
          <p:cNvSpPr txBox="1"/>
          <p:nvPr/>
        </p:nvSpPr>
        <p:spPr>
          <a:xfrm>
            <a:off x="7893255" y="5196464"/>
            <a:ext cx="3652956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800" b="1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 dirty="0">
                <a:solidFill>
                  <a:srgbClr val="0070C0"/>
                </a:solidFill>
              </a:rPr>
              <a:t>A new potential approach to obtain polarized positrons with high beam quality!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FADAF7-C35A-ED68-2135-6640F63917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8478" y="3799303"/>
            <a:ext cx="4442510" cy="116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11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ABA82F27-D7C2-447C-ABAD-3F4518604DE3}"/>
              </a:ext>
            </a:extLst>
          </p:cNvPr>
          <p:cNvSpPr txBox="1">
            <a:spLocks/>
          </p:cNvSpPr>
          <p:nvPr/>
        </p:nvSpPr>
        <p:spPr>
          <a:xfrm>
            <a:off x="483892" y="1343955"/>
            <a:ext cx="11637224" cy="48144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Positron Source in BEPCII/FCC-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ee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/CEPC  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Generation of polarized positron beams 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Polarized positron production from circularly polarized gamma photons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Polarized positron production from polarized electrons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France-China Cooperation in R&amp;D for PPS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Progress from </a:t>
            </a:r>
            <a:r>
              <a:rPr lang="en-US" altLang="zh-CN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IJCLab</a:t>
            </a: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Progress from IHEP</a:t>
            </a:r>
            <a:endParaRPr lang="en-US" altLang="zh-CN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 </a:t>
            </a:r>
          </a:p>
          <a:p>
            <a:pPr>
              <a:lnSpc>
                <a:spcPct val="120000"/>
              </a:lnSpc>
            </a:pPr>
            <a:endParaRPr lang="en-US" altLang="zh-CN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E23B8AB-0FF2-4EA4-B6E1-54D4D31183DA}"/>
              </a:ext>
            </a:extLst>
          </p:cNvPr>
          <p:cNvSpPr/>
          <p:nvPr/>
        </p:nvSpPr>
        <p:spPr>
          <a:xfrm>
            <a:off x="253853" y="110317"/>
            <a:ext cx="28504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kern="0" dirty="0">
                <a:solidFill>
                  <a:schemeClr val="bg1"/>
                </a:solidFill>
                <a:latin typeface="Arial Black" panose="020B0A04020102020204" pitchFamily="34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4151105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ABA82F27-D7C2-447C-ABAD-3F4518604DE3}"/>
              </a:ext>
            </a:extLst>
          </p:cNvPr>
          <p:cNvSpPr txBox="1">
            <a:spLocks/>
          </p:cNvSpPr>
          <p:nvPr/>
        </p:nvSpPr>
        <p:spPr>
          <a:xfrm>
            <a:off x="483892" y="1343955"/>
            <a:ext cx="11637224" cy="48144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Positron Source in BEPCII/FCC-</a:t>
            </a:r>
            <a:r>
              <a:rPr lang="en-US" altLang="zh-CN" sz="32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ee</a:t>
            </a:r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/CEPC  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Generation of polarized positron beams 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Polarized positron production from circularly polarized gamma photons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Polarized positron production from polarized electrons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France-China Cooperation in R&amp;D for PPS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Progress from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IJCLab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Progress from IHEP</a:t>
            </a:r>
            <a:endParaRPr lang="en-US" altLang="zh-CN" sz="3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 </a:t>
            </a:r>
          </a:p>
          <a:p>
            <a:pPr>
              <a:lnSpc>
                <a:spcPct val="120000"/>
              </a:lnSpc>
            </a:pPr>
            <a:endParaRPr lang="en-US" altLang="zh-CN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E23B8AB-0FF2-4EA4-B6E1-54D4D31183DA}"/>
              </a:ext>
            </a:extLst>
          </p:cNvPr>
          <p:cNvSpPr/>
          <p:nvPr/>
        </p:nvSpPr>
        <p:spPr>
          <a:xfrm>
            <a:off x="253853" y="110317"/>
            <a:ext cx="28504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kern="0" dirty="0">
                <a:solidFill>
                  <a:schemeClr val="bg1"/>
                </a:solidFill>
                <a:latin typeface="Arial Black" panose="020B0A04020102020204" pitchFamily="34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225558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5892F5A6-8B85-42DD-9025-E40530A583E4}"/>
              </a:ext>
            </a:extLst>
          </p:cNvPr>
          <p:cNvSpPr/>
          <p:nvPr/>
        </p:nvSpPr>
        <p:spPr>
          <a:xfrm>
            <a:off x="169047" y="133074"/>
            <a:ext cx="10011459" cy="643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11" name="内容占位符 1">
            <a:extLst>
              <a:ext uri="{FF2B5EF4-FFF2-40B4-BE49-F238E27FC236}">
                <a16:creationId xmlns:a16="http://schemas.microsoft.com/office/drawing/2014/main" id="{9DBEA3E8-8DED-49CB-8FD8-FC89956FFBE7}"/>
              </a:ext>
            </a:extLst>
          </p:cNvPr>
          <p:cNvSpPr txBox="1">
            <a:spLocks/>
          </p:cNvSpPr>
          <p:nvPr/>
        </p:nvSpPr>
        <p:spPr>
          <a:xfrm>
            <a:off x="302090" y="1958989"/>
            <a:ext cx="11730338" cy="3355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2400" kern="1200" baseline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1200"/>
              </a:spcAft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+mn-cs"/>
              </a:rPr>
              <a:t>Introduction of Positron source in an electron positron collider.</a:t>
            </a:r>
          </a:p>
          <a:p>
            <a:pPr lvl="0">
              <a:spcAft>
                <a:spcPts val="1200"/>
              </a:spcAft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+mn-cs"/>
              </a:rPr>
              <a:t>T</a:t>
            </a:r>
            <a:r>
              <a:rPr lang="en-US" altLang="zh-CN" sz="2400" dirty="0">
                <a:solidFill>
                  <a:sysClr val="windowText" lastClr="000000"/>
                </a:solidFill>
              </a:rPr>
              <a:t>he method of generating polarized positrons and its challenge for future colliders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+mn-cs"/>
            </a:endParaRPr>
          </a:p>
          <a:p>
            <a:pPr lvl="0">
              <a:spcAft>
                <a:spcPts val="1200"/>
              </a:spcAft>
            </a:pPr>
            <a:r>
              <a:rPr lang="en-US" altLang="zh-CN" sz="2400" dirty="0">
                <a:solidFill>
                  <a:sysClr val="windowText" lastClr="000000"/>
                </a:solidFill>
              </a:rPr>
              <a:t>A FCPPN Project already started in 2025, the main research goal is Polarized Positrons for Next Generation Circular Colliders (POLAR-P)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+mn-cs"/>
            </a:endParaRPr>
          </a:p>
          <a:p>
            <a:pPr lvl="0">
              <a:spcAft>
                <a:spcPts val="1200"/>
              </a:spcAft>
            </a:pPr>
            <a:r>
              <a:rPr lang="en-US" altLang="zh-CN" sz="2400" dirty="0"/>
              <a:t>Introduced progress from both sides, including Simulation tools upgrade, preliminary study on the generation of polarized positrons and electrons for CEPC, a novel consideration on generating polarized positrons, </a:t>
            </a:r>
            <a:r>
              <a:rPr lang="en-US" altLang="zh-CN" sz="2400" dirty="0" err="1"/>
              <a:t>etc</a:t>
            </a:r>
            <a:endParaRPr lang="en-US" altLang="zh-CN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28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DFB75DE9-82E4-40A6-B6AD-D21F89C641D0}"/>
              </a:ext>
            </a:extLst>
          </p:cNvPr>
          <p:cNvSpPr txBox="1"/>
          <p:nvPr/>
        </p:nvSpPr>
        <p:spPr>
          <a:xfrm>
            <a:off x="1631504" y="1877316"/>
            <a:ext cx="92890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 for your attention!</a:t>
            </a:r>
            <a:endParaRPr lang="zh-CN" altLang="en-US" sz="60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图片 3" descr="8d5d924e275b0c7f58feed1244176003">
            <a:extLst>
              <a:ext uri="{FF2B5EF4-FFF2-40B4-BE49-F238E27FC236}">
                <a16:creationId xmlns:a16="http://schemas.microsoft.com/office/drawing/2014/main" id="{3C4F211B-AB8B-43C2-B835-040E559AE6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79" b="6192"/>
          <a:stretch/>
        </p:blipFill>
        <p:spPr>
          <a:xfrm>
            <a:off x="0" y="3933056"/>
            <a:ext cx="12191365" cy="211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41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ABA82F27-D7C2-447C-ABAD-3F4518604DE3}"/>
              </a:ext>
            </a:extLst>
          </p:cNvPr>
          <p:cNvSpPr txBox="1">
            <a:spLocks/>
          </p:cNvSpPr>
          <p:nvPr/>
        </p:nvSpPr>
        <p:spPr>
          <a:xfrm>
            <a:off x="483892" y="1343955"/>
            <a:ext cx="11637224" cy="48144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Positron Source in BEPCII/FCC-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ee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/CEPC  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Generation of polarized positron beams 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Polarized positron production from circularly polarized gamma photons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Polarized positron production from polarized electrons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France-China Cooperation in R&amp;D for PPS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Progress from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IJCLab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Progress from IHEP</a:t>
            </a:r>
            <a:endParaRPr lang="en-US" altLang="zh-CN" sz="3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 </a:t>
            </a:r>
          </a:p>
          <a:p>
            <a:pPr>
              <a:lnSpc>
                <a:spcPct val="120000"/>
              </a:lnSpc>
            </a:pPr>
            <a:endParaRPr lang="en-US" altLang="zh-CN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E23B8AB-0FF2-4EA4-B6E1-54D4D31183DA}"/>
              </a:ext>
            </a:extLst>
          </p:cNvPr>
          <p:cNvSpPr/>
          <p:nvPr/>
        </p:nvSpPr>
        <p:spPr>
          <a:xfrm>
            <a:off x="253853" y="110317"/>
            <a:ext cx="28504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kern="0" dirty="0">
                <a:solidFill>
                  <a:schemeClr val="bg1"/>
                </a:solidFill>
                <a:latin typeface="Arial Black" panose="020B0A04020102020204" pitchFamily="34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368860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AA009D2-12AC-4C24-8DAD-1EE12755C073}"/>
              </a:ext>
            </a:extLst>
          </p:cNvPr>
          <p:cNvSpPr/>
          <p:nvPr/>
        </p:nvSpPr>
        <p:spPr>
          <a:xfrm>
            <a:off x="169047" y="133074"/>
            <a:ext cx="9473876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Positron Source in BEPCII/FCC-</a:t>
            </a:r>
            <a:r>
              <a:rPr lang="en-US" altLang="zh-CN" sz="3200" dirty="0" err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ee</a:t>
            </a:r>
            <a:r>
              <a:rPr lang="en-US" altLang="zh-CN" sz="3200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/CEPC </a:t>
            </a:r>
          </a:p>
        </p:txBody>
      </p:sp>
      <p:sp>
        <p:nvSpPr>
          <p:cNvPr id="8" name="内容占位符 1">
            <a:extLst>
              <a:ext uri="{FF2B5EF4-FFF2-40B4-BE49-F238E27FC236}">
                <a16:creationId xmlns:a16="http://schemas.microsoft.com/office/drawing/2014/main" id="{95B22FEB-8ECE-4B36-866D-B5D7C60865AB}"/>
              </a:ext>
            </a:extLst>
          </p:cNvPr>
          <p:cNvSpPr txBox="1">
            <a:spLocks/>
          </p:cNvSpPr>
          <p:nvPr/>
        </p:nvSpPr>
        <p:spPr>
          <a:xfrm>
            <a:off x="118905" y="1112201"/>
            <a:ext cx="11870368" cy="231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2400" kern="1200" baseline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600"/>
              </a:spcAft>
              <a:defRPr/>
            </a:pPr>
            <a:r>
              <a:rPr lang="en-US" altLang="zh-CN" sz="2600" b="1" dirty="0">
                <a:solidFill>
                  <a:srgbClr val="C00000"/>
                </a:solidFill>
              </a:rPr>
              <a:t>Introduction to Positron Source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lvl="1"/>
            <a:r>
              <a:rPr lang="en-US" altLang="zh-CN" sz="2000" dirty="0">
                <a:solidFill>
                  <a:schemeClr val="tx1"/>
                </a:solidFill>
                <a:sym typeface="Wingdings" panose="05000000000000000000" pitchFamily="2" charset="2"/>
              </a:rPr>
              <a:t>Positrons are a type of elementary particle with a positive charge/</a:t>
            </a:r>
            <a:r>
              <a:rPr lang="en-US" altLang="zh-CN" sz="2000" dirty="0">
                <a:solidFill>
                  <a:srgbClr val="C00000"/>
                </a:solidFill>
                <a:sym typeface="Wingdings" panose="05000000000000000000" pitchFamily="2" charset="2"/>
              </a:rPr>
              <a:t>Anti-particles</a:t>
            </a:r>
            <a:r>
              <a:rPr lang="en-US" altLang="zh-CN" sz="2000" dirty="0">
                <a:solidFill>
                  <a:schemeClr val="tx1"/>
                </a:solidFill>
                <a:sym typeface="Wingdings" panose="05000000000000000000" pitchFamily="2" charset="2"/>
              </a:rPr>
              <a:t> of electrons</a:t>
            </a:r>
          </a:p>
          <a:p>
            <a:pPr lvl="1">
              <a:defRPr/>
            </a:pPr>
            <a:r>
              <a:rPr lang="en-US" altLang="zh-CN" sz="2000" dirty="0">
                <a:solidFill>
                  <a:schemeClr val="tx1"/>
                </a:solidFill>
                <a:sym typeface="Wingdings" panose="05000000000000000000" pitchFamily="2" charset="2"/>
              </a:rPr>
              <a:t>Positrons are unstable particles, they collide with electrons and transform into two photons</a:t>
            </a:r>
          </a:p>
          <a:p>
            <a:pPr lvl="1">
              <a:defRPr/>
            </a:pPr>
            <a:r>
              <a:rPr lang="en-US" altLang="zh-CN" sz="2000" dirty="0">
                <a:solidFill>
                  <a:schemeClr val="tx1"/>
                </a:solidFill>
                <a:sym typeface="Wingdings" panose="05000000000000000000" pitchFamily="2" charset="2"/>
              </a:rPr>
              <a:t>Positron source is an essential part of an electron-positron collider (Linear &amp; Circular)</a:t>
            </a:r>
          </a:p>
          <a:p>
            <a:pPr lvl="1">
              <a:defRPr/>
            </a:pPr>
            <a:r>
              <a:rPr lang="en-US" altLang="zh-CN" sz="2000" dirty="0">
                <a:solidFill>
                  <a:schemeClr val="tx1"/>
                </a:solidFill>
                <a:sym typeface="Wingdings" panose="05000000000000000000" pitchFamily="2" charset="2"/>
              </a:rPr>
              <a:t>In high energy accelerators, positrons are typically generated through the electromagnetic cascade shower process when a high-energy electron beams incident on a conversion target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69C2C9-B4E9-49AC-A56E-6E60D5B3C2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43" y="3579015"/>
            <a:ext cx="2979830" cy="26749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1374967-95DA-48CA-85E7-D150F39BB248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846" y="3844733"/>
            <a:ext cx="6037682" cy="19563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62281C2-3CCE-4ECA-84CE-34BC775D7838}"/>
              </a:ext>
            </a:extLst>
          </p:cNvPr>
          <p:cNvSpPr/>
          <p:nvPr/>
        </p:nvSpPr>
        <p:spPr>
          <a:xfrm>
            <a:off x="6194438" y="5878268"/>
            <a:ext cx="49990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6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typical conventional positron source scheme</a:t>
            </a:r>
            <a:endParaRPr kumimoji="1" lang="zh-CN" altLang="en-US" sz="1600" b="1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6862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CC7F674-F3A6-4965-8476-C49742520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4973" y="3859502"/>
            <a:ext cx="2424407" cy="2185903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AA009D2-12AC-4C24-8DAD-1EE12755C073}"/>
              </a:ext>
            </a:extLst>
          </p:cNvPr>
          <p:cNvSpPr/>
          <p:nvPr/>
        </p:nvSpPr>
        <p:spPr>
          <a:xfrm>
            <a:off x="169047" y="133074"/>
            <a:ext cx="9473876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Positron Source in BEPCII/FCC-</a:t>
            </a:r>
            <a:r>
              <a:rPr lang="en-US" altLang="zh-CN" sz="3200" dirty="0" err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ee</a:t>
            </a:r>
            <a:r>
              <a:rPr lang="en-US" altLang="zh-CN" sz="3200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/CEPC </a:t>
            </a:r>
          </a:p>
        </p:txBody>
      </p:sp>
      <p:sp>
        <p:nvSpPr>
          <p:cNvPr id="8" name="内容占位符 1">
            <a:extLst>
              <a:ext uri="{FF2B5EF4-FFF2-40B4-BE49-F238E27FC236}">
                <a16:creationId xmlns:a16="http://schemas.microsoft.com/office/drawing/2014/main" id="{95B22FEB-8ECE-4B36-866D-B5D7C60865AB}"/>
              </a:ext>
            </a:extLst>
          </p:cNvPr>
          <p:cNvSpPr txBox="1">
            <a:spLocks/>
          </p:cNvSpPr>
          <p:nvPr/>
        </p:nvSpPr>
        <p:spPr>
          <a:xfrm>
            <a:off x="118905" y="1112201"/>
            <a:ext cx="11870368" cy="950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2400" kern="1200" baseline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600"/>
              </a:spcAft>
              <a:defRPr/>
            </a:pPr>
            <a:r>
              <a:rPr lang="en-US" altLang="zh-CN" sz="2600" b="1" dirty="0">
                <a:solidFill>
                  <a:srgbClr val="C00000"/>
                </a:solidFill>
              </a:rPr>
              <a:t>Positron Source in BEPCII/FCC-</a:t>
            </a:r>
            <a:r>
              <a:rPr lang="en-US" altLang="zh-CN" sz="2600" b="1" dirty="0" err="1">
                <a:solidFill>
                  <a:srgbClr val="C00000"/>
                </a:solidFill>
              </a:rPr>
              <a:t>ee</a:t>
            </a:r>
            <a:r>
              <a:rPr lang="en-US" altLang="zh-CN" sz="2600" b="1" dirty="0">
                <a:solidFill>
                  <a:srgbClr val="C00000"/>
                </a:solidFill>
              </a:rPr>
              <a:t>/CEPC  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lvl="1"/>
            <a:r>
              <a:rPr lang="en-US" altLang="zh-CN" sz="2000" dirty="0">
                <a:solidFill>
                  <a:schemeClr val="tx1"/>
                </a:solidFill>
                <a:sym typeface="Wingdings" panose="05000000000000000000" pitchFamily="2" charset="2"/>
              </a:rPr>
              <a:t>All these facilities adopt conventional positron source schemes with mature technology 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ABA706E-3DCD-41AC-BEC6-78F823C07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351" y="2157345"/>
            <a:ext cx="2954978" cy="1979469"/>
          </a:xfrm>
          <a:prstGeom prst="rect">
            <a:avLst/>
          </a:prstGeom>
        </p:spPr>
      </p:pic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54D55DC2-4AA1-4637-9A5C-3A19E0C98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698252"/>
              </p:ext>
            </p:extLst>
          </p:nvPr>
        </p:nvGraphicFramePr>
        <p:xfrm>
          <a:off x="450747" y="2295918"/>
          <a:ext cx="5341869" cy="3998554"/>
        </p:xfrm>
        <a:graphic>
          <a:graphicData uri="http://schemas.openxmlformats.org/drawingml/2006/table">
            <a:tbl>
              <a:tblPr firstRow="1" firstCol="1" bandRow="1"/>
              <a:tblGrid>
                <a:gridCol w="2228548">
                  <a:extLst>
                    <a:ext uri="{9D8B030D-6E8A-4147-A177-3AD203B41FA5}">
                      <a16:colId xmlns:a16="http://schemas.microsoft.com/office/drawing/2014/main" val="1138782738"/>
                    </a:ext>
                  </a:extLst>
                </a:gridCol>
                <a:gridCol w="1141319">
                  <a:extLst>
                    <a:ext uri="{9D8B030D-6E8A-4147-A177-3AD203B41FA5}">
                      <a16:colId xmlns:a16="http://schemas.microsoft.com/office/drawing/2014/main" val="2863616662"/>
                    </a:ext>
                  </a:extLst>
                </a:gridCol>
                <a:gridCol w="986001">
                  <a:extLst>
                    <a:ext uri="{9D8B030D-6E8A-4147-A177-3AD203B41FA5}">
                      <a16:colId xmlns:a16="http://schemas.microsoft.com/office/drawing/2014/main" val="3059291228"/>
                    </a:ext>
                  </a:extLst>
                </a:gridCol>
                <a:gridCol w="986001">
                  <a:extLst>
                    <a:ext uri="{9D8B030D-6E8A-4147-A177-3AD203B41FA5}">
                      <a16:colId xmlns:a16="http://schemas.microsoft.com/office/drawing/2014/main" val="1368718975"/>
                    </a:ext>
                  </a:extLst>
                </a:gridCol>
              </a:tblGrid>
              <a:tr h="2856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600" kern="100" dirty="0">
                          <a:effectLst/>
                        </a:rPr>
                        <a:t>Parameters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kern="100" dirty="0">
                          <a:effectLst/>
                        </a:rPr>
                        <a:t>BEPCII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kern="100" dirty="0">
                          <a:effectLst/>
                        </a:rPr>
                        <a:t>FCC-</a:t>
                      </a:r>
                      <a:r>
                        <a:rPr lang="en-US" sz="1600" kern="100" dirty="0" err="1">
                          <a:effectLst/>
                        </a:rPr>
                        <a:t>ee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kern="100" dirty="0">
                          <a:effectLst/>
                        </a:rPr>
                        <a:t>CEPC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611468"/>
                  </a:ext>
                </a:extLst>
              </a:tr>
              <a:tr h="2856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100" kern="100" dirty="0">
                          <a:effectLst/>
                        </a:rPr>
                        <a:t>Electron energy</a:t>
                      </a:r>
                      <a:r>
                        <a:rPr lang="zh-CN" sz="1100" kern="100" dirty="0">
                          <a:effectLst/>
                        </a:rPr>
                        <a:t>（</a:t>
                      </a:r>
                      <a:r>
                        <a:rPr lang="en-US" sz="1100" kern="100" dirty="0">
                          <a:effectLst/>
                        </a:rPr>
                        <a:t>GeV</a:t>
                      </a:r>
                      <a:r>
                        <a:rPr lang="zh-CN" sz="1100" kern="100" dirty="0">
                          <a:effectLst/>
                        </a:rPr>
                        <a:t>）</a:t>
                      </a:r>
                      <a:endParaRPr lang="zh-CN" sz="11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b="1" kern="100" dirty="0">
                          <a:solidFill>
                            <a:srgbClr val="C00000"/>
                          </a:solidFill>
                          <a:effectLst/>
                        </a:rPr>
                        <a:t>0.240</a:t>
                      </a:r>
                      <a:endParaRPr lang="zh-CN" sz="12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b="1" kern="100" dirty="0">
                          <a:solidFill>
                            <a:srgbClr val="C00000"/>
                          </a:solidFill>
                          <a:effectLst/>
                        </a:rPr>
                        <a:t>2.86</a:t>
                      </a:r>
                      <a:endParaRPr lang="zh-CN" sz="12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b="1" kern="100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zh-CN" sz="12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486496"/>
                  </a:ext>
                </a:extLst>
              </a:tr>
              <a:tr h="2856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100" kern="100" dirty="0">
                          <a:effectLst/>
                        </a:rPr>
                        <a:t>Electron bunch charge</a:t>
                      </a:r>
                      <a:r>
                        <a:rPr lang="zh-CN" sz="1100" kern="100" dirty="0">
                          <a:effectLst/>
                        </a:rPr>
                        <a:t>（</a:t>
                      </a:r>
                      <a:r>
                        <a:rPr lang="en-US" sz="1100" kern="100" dirty="0" err="1">
                          <a:effectLst/>
                        </a:rPr>
                        <a:t>nC</a:t>
                      </a:r>
                      <a:r>
                        <a:rPr lang="zh-CN" sz="1100" kern="100" dirty="0">
                          <a:effectLst/>
                        </a:rPr>
                        <a:t>）</a:t>
                      </a:r>
                      <a:endParaRPr lang="zh-CN" sz="11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kern="100">
                          <a:effectLst/>
                        </a:rPr>
                        <a:t>6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3.8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10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614295"/>
                  </a:ext>
                </a:extLst>
              </a:tr>
              <a:tr h="2856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100" dirty="0">
                          <a:effectLst/>
                        </a:rPr>
                        <a:t>Repetition rate</a:t>
                      </a:r>
                      <a:r>
                        <a:rPr lang="zh-CN" sz="1100" kern="100" dirty="0">
                          <a:effectLst/>
                        </a:rPr>
                        <a:t>（</a:t>
                      </a:r>
                      <a:r>
                        <a:rPr lang="en-US" sz="1100" kern="100" dirty="0">
                          <a:effectLst/>
                        </a:rPr>
                        <a:t>Hz</a:t>
                      </a:r>
                      <a:r>
                        <a:rPr lang="zh-CN" sz="1100" kern="100" dirty="0">
                          <a:effectLst/>
                        </a:rPr>
                        <a:t>）</a:t>
                      </a:r>
                      <a:endParaRPr lang="zh-CN" sz="11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kern="100">
                          <a:effectLst/>
                        </a:rPr>
                        <a:t>50Hz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100 Hz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100 Hz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150850"/>
                  </a:ext>
                </a:extLst>
              </a:tr>
              <a:tr h="2856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100" kern="100" dirty="0">
                          <a:effectLst/>
                        </a:rPr>
                        <a:t>Electron beam size</a:t>
                      </a:r>
                      <a:r>
                        <a:rPr lang="zh-CN" sz="1100" kern="100" dirty="0">
                          <a:effectLst/>
                        </a:rPr>
                        <a:t>（</a:t>
                      </a:r>
                      <a:r>
                        <a:rPr lang="en-US" sz="1100" kern="100" dirty="0">
                          <a:effectLst/>
                        </a:rPr>
                        <a:t>mm</a:t>
                      </a:r>
                      <a:r>
                        <a:rPr lang="zh-CN" sz="1100" kern="100" dirty="0">
                          <a:effectLst/>
                        </a:rPr>
                        <a:t>）</a:t>
                      </a:r>
                      <a:endParaRPr lang="zh-CN" sz="11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kern="100">
                          <a:effectLst/>
                        </a:rPr>
                        <a:t>2.5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1.0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kern="100">
                          <a:effectLst/>
                        </a:rPr>
                        <a:t>0.5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902528"/>
                  </a:ext>
                </a:extLst>
              </a:tr>
              <a:tr h="2856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100" kern="100" dirty="0">
                          <a:effectLst/>
                        </a:rPr>
                        <a:t>Conversion Target </a:t>
                      </a:r>
                      <a:endParaRPr lang="zh-CN" sz="11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200" kern="100" dirty="0">
                          <a:solidFill>
                            <a:srgbClr val="C00000"/>
                          </a:solidFill>
                          <a:effectLst/>
                        </a:rPr>
                        <a:t>Tungsten</a:t>
                      </a:r>
                      <a:endParaRPr lang="zh-CN" sz="12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200" kern="100" dirty="0">
                          <a:solidFill>
                            <a:srgbClr val="C00000"/>
                          </a:solidFill>
                          <a:effectLst/>
                        </a:rPr>
                        <a:t>Tungsten</a:t>
                      </a:r>
                      <a:endParaRPr lang="zh-CN" altLang="zh-CN" sz="12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200" kern="100" dirty="0">
                          <a:solidFill>
                            <a:srgbClr val="C00000"/>
                          </a:solidFill>
                          <a:effectLst/>
                        </a:rPr>
                        <a:t>Tungsten</a:t>
                      </a:r>
                      <a:endParaRPr lang="zh-CN" altLang="zh-CN" sz="12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798282"/>
                  </a:ext>
                </a:extLst>
              </a:tr>
              <a:tr h="2856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100" kern="100" dirty="0">
                          <a:effectLst/>
                        </a:rPr>
                        <a:t>Target thickness</a:t>
                      </a:r>
                      <a:r>
                        <a:rPr lang="zh-CN" sz="1100" kern="100" dirty="0">
                          <a:effectLst/>
                        </a:rPr>
                        <a:t>（</a:t>
                      </a:r>
                      <a:r>
                        <a:rPr lang="en-US" sz="1100" kern="100" dirty="0">
                          <a:effectLst/>
                        </a:rPr>
                        <a:t>mm</a:t>
                      </a:r>
                      <a:r>
                        <a:rPr lang="zh-CN" sz="1100" kern="100" dirty="0">
                          <a:effectLst/>
                        </a:rPr>
                        <a:t>）</a:t>
                      </a:r>
                      <a:endParaRPr lang="zh-CN" sz="11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kern="100" dirty="0">
                          <a:solidFill>
                            <a:srgbClr val="C00000"/>
                          </a:solidFill>
                          <a:effectLst/>
                        </a:rPr>
                        <a:t>8</a:t>
                      </a:r>
                      <a:endParaRPr lang="zh-CN" sz="12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kern="100" dirty="0">
                          <a:solidFill>
                            <a:srgbClr val="C00000"/>
                          </a:solidFill>
                          <a:effectLst/>
                        </a:rPr>
                        <a:t>15</a:t>
                      </a:r>
                      <a:endParaRPr lang="zh-CN" sz="12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kern="100" dirty="0">
                          <a:solidFill>
                            <a:srgbClr val="C00000"/>
                          </a:solidFill>
                          <a:effectLst/>
                        </a:rPr>
                        <a:t>15</a:t>
                      </a:r>
                      <a:endParaRPr lang="zh-CN" sz="12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255695"/>
                  </a:ext>
                </a:extLst>
              </a:tr>
              <a:tr h="2856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100" kern="100" dirty="0">
                          <a:effectLst/>
                        </a:rPr>
                        <a:t>Power deposition</a:t>
                      </a:r>
                      <a:r>
                        <a:rPr lang="zh-CN" sz="1100" kern="100" dirty="0">
                          <a:effectLst/>
                        </a:rPr>
                        <a:t>（</a:t>
                      </a:r>
                      <a:r>
                        <a:rPr lang="en-US" sz="1100" kern="100" dirty="0">
                          <a:effectLst/>
                        </a:rPr>
                        <a:t>kW</a:t>
                      </a:r>
                      <a:r>
                        <a:rPr lang="zh-CN" sz="1100" kern="100" dirty="0">
                          <a:effectLst/>
                        </a:rPr>
                        <a:t>）</a:t>
                      </a:r>
                      <a:endParaRPr lang="zh-CN" sz="11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0.013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1.0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0.78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179866"/>
                  </a:ext>
                </a:extLst>
              </a:tr>
              <a:tr h="2856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100" kern="100" dirty="0">
                          <a:effectLst/>
                        </a:rPr>
                        <a:t>Capture system</a:t>
                      </a:r>
                      <a:endParaRPr lang="zh-CN" sz="11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AMD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AMD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kern="100">
                          <a:effectLst/>
                        </a:rPr>
                        <a:t>AMD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119391"/>
                  </a:ext>
                </a:extLst>
              </a:tr>
              <a:tr h="2856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100" kern="100" dirty="0">
                          <a:effectLst/>
                        </a:rPr>
                        <a:t>Peak pulse magnetic field</a:t>
                      </a:r>
                      <a:endParaRPr lang="zh-CN" sz="11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kern="100">
                          <a:effectLst/>
                        </a:rPr>
                        <a:t>4.5T</a:t>
                      </a:r>
                      <a:r>
                        <a:rPr lang="zh-CN" sz="1200" kern="100">
                          <a:effectLst/>
                        </a:rPr>
                        <a:t>→</a:t>
                      </a:r>
                      <a:r>
                        <a:rPr lang="en-US" sz="1200" kern="100">
                          <a:effectLst/>
                        </a:rPr>
                        <a:t>0.5T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12T(HTS)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kern="100">
                          <a:effectLst/>
                        </a:rPr>
                        <a:t>6.0T</a:t>
                      </a:r>
                      <a:r>
                        <a:rPr lang="zh-CN" sz="1200" kern="100">
                          <a:effectLst/>
                        </a:rPr>
                        <a:t>→</a:t>
                      </a:r>
                      <a:r>
                        <a:rPr lang="en-US" sz="1200" kern="100">
                          <a:effectLst/>
                        </a:rPr>
                        <a:t>0.5T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413842"/>
                  </a:ext>
                </a:extLst>
              </a:tr>
              <a:tr h="2856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100" kern="100" dirty="0">
                          <a:effectLst/>
                        </a:rPr>
                        <a:t>Capture aperture</a:t>
                      </a:r>
                      <a:r>
                        <a:rPr lang="zh-CN" sz="1100" kern="100" dirty="0">
                          <a:effectLst/>
                        </a:rPr>
                        <a:t>（</a:t>
                      </a:r>
                      <a:r>
                        <a:rPr lang="en-US" sz="1100" kern="100" dirty="0">
                          <a:effectLst/>
                        </a:rPr>
                        <a:t>mm</a:t>
                      </a:r>
                      <a:r>
                        <a:rPr lang="zh-CN" sz="1100" kern="100" dirty="0">
                          <a:effectLst/>
                        </a:rPr>
                        <a:t>）</a:t>
                      </a:r>
                      <a:endParaRPr lang="zh-CN" sz="11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kern="100">
                          <a:effectLst/>
                        </a:rPr>
                        <a:t>18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60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kern="100">
                          <a:effectLst/>
                        </a:rPr>
                        <a:t>25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413663"/>
                  </a:ext>
                </a:extLst>
              </a:tr>
              <a:tr h="2856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100" kern="100" dirty="0">
                          <a:effectLst/>
                        </a:rPr>
                        <a:t>Accelerating gradient</a:t>
                      </a:r>
                      <a:endParaRPr lang="zh-CN" sz="11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12</a:t>
                      </a:r>
                      <a:r>
                        <a:rPr lang="en-US" altLang="zh-CN" sz="1200" kern="100" dirty="0">
                          <a:effectLst/>
                        </a:rPr>
                        <a:t>MV/m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13.3</a:t>
                      </a:r>
                      <a:r>
                        <a:rPr lang="en-US" altLang="zh-CN" sz="1200" kern="100" dirty="0">
                          <a:effectLst/>
                        </a:rPr>
                        <a:t>MV/m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22</a:t>
                      </a:r>
                      <a:r>
                        <a:rPr lang="en-US" altLang="zh-CN" sz="1200" kern="100" dirty="0">
                          <a:effectLst/>
                        </a:rPr>
                        <a:t>MV/m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010448"/>
                  </a:ext>
                </a:extLst>
              </a:tr>
              <a:tr h="2856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kern="100" dirty="0">
                          <a:effectLst/>
                        </a:rPr>
                        <a:t>RF frequency</a:t>
                      </a:r>
                      <a:r>
                        <a:rPr lang="zh-CN" sz="1100" kern="100" dirty="0">
                          <a:effectLst/>
                        </a:rPr>
                        <a:t>（</a:t>
                      </a:r>
                      <a:r>
                        <a:rPr lang="en-US" sz="1100" kern="100" dirty="0">
                          <a:effectLst/>
                        </a:rPr>
                        <a:t>MHz</a:t>
                      </a:r>
                      <a:r>
                        <a:rPr lang="zh-CN" sz="1100" kern="100" dirty="0">
                          <a:effectLst/>
                        </a:rPr>
                        <a:t>）</a:t>
                      </a:r>
                      <a:endParaRPr lang="zh-CN" sz="11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2856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2000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2860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957990"/>
                  </a:ext>
                </a:extLst>
              </a:tr>
              <a:tr h="2856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100" kern="100" dirty="0">
                          <a:effectLst/>
                        </a:rPr>
                        <a:t>Positron Yield</a:t>
                      </a:r>
                      <a:endParaRPr lang="zh-CN" sz="11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kern="100">
                          <a:effectLst/>
                        </a:rPr>
                        <a:t>~0.014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~1.05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~0.55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652131"/>
                  </a:ext>
                </a:extLst>
              </a:tr>
            </a:tbl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61CAC3A2-0A8F-433D-B325-9165679C7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574095"/>
            <a:ext cx="3161228" cy="145865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16EE11-2090-4386-8271-DA85D865BC55}"/>
              </a:ext>
            </a:extLst>
          </p:cNvPr>
          <p:cNvSpPr/>
          <p:nvPr/>
        </p:nvSpPr>
        <p:spPr>
          <a:xfrm>
            <a:off x="7977028" y="4136814"/>
            <a:ext cx="19432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BEPCII positron source</a:t>
            </a:r>
            <a:endParaRPr kumimoji="1" lang="zh-CN" altLang="en-US" sz="1200" b="1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5BA74FC-53EB-4ACE-9B6E-D3B02D51DAC2}"/>
              </a:ext>
            </a:extLst>
          </p:cNvPr>
          <p:cNvSpPr/>
          <p:nvPr/>
        </p:nvSpPr>
        <p:spPr>
          <a:xfrm>
            <a:off x="6849268" y="6054528"/>
            <a:ext cx="19784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FCC-</a:t>
            </a:r>
            <a:r>
              <a:rPr kumimoji="1" lang="en-US" altLang="zh-CN" sz="1200" b="1" dirty="0" err="1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ee</a:t>
            </a:r>
            <a:r>
              <a:rPr kumimoji="1" lang="en-US" altLang="zh-CN" sz="1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positron source</a:t>
            </a:r>
            <a:endParaRPr kumimoji="1" lang="zh-CN" altLang="en-US" sz="1200" b="1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B90D0E7-0E7F-437A-9CAD-34BD8B9065BB}"/>
              </a:ext>
            </a:extLst>
          </p:cNvPr>
          <p:cNvSpPr/>
          <p:nvPr/>
        </p:nvSpPr>
        <p:spPr>
          <a:xfrm>
            <a:off x="9650948" y="6054527"/>
            <a:ext cx="1839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CEPC positron source</a:t>
            </a:r>
            <a:endParaRPr kumimoji="1" lang="zh-CN" altLang="en-US" sz="1200" b="1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425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ABA82F27-D7C2-447C-ABAD-3F4518604DE3}"/>
              </a:ext>
            </a:extLst>
          </p:cNvPr>
          <p:cNvSpPr txBox="1">
            <a:spLocks/>
          </p:cNvSpPr>
          <p:nvPr/>
        </p:nvSpPr>
        <p:spPr>
          <a:xfrm>
            <a:off x="483892" y="1343955"/>
            <a:ext cx="11637224" cy="48144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Positron Source in BEPCII/FCC-</a:t>
            </a:r>
            <a:r>
              <a:rPr lang="en-US" altLang="zh-CN" sz="32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ee</a:t>
            </a:r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/CEPC  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Generation of polarized positron beams 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Polarized positron production from circularly polarized gamma photons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Polarized positron production from polarized electrons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France-China Cooperation in R&amp;D for PPS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Progress from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IJCLab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Progress from IHEP</a:t>
            </a:r>
            <a:endParaRPr lang="en-US" altLang="zh-CN" sz="3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 </a:t>
            </a:r>
          </a:p>
          <a:p>
            <a:pPr>
              <a:lnSpc>
                <a:spcPct val="120000"/>
              </a:lnSpc>
            </a:pPr>
            <a:endParaRPr lang="en-US" altLang="zh-CN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E23B8AB-0FF2-4EA4-B6E1-54D4D31183DA}"/>
              </a:ext>
            </a:extLst>
          </p:cNvPr>
          <p:cNvSpPr/>
          <p:nvPr/>
        </p:nvSpPr>
        <p:spPr>
          <a:xfrm>
            <a:off x="253853" y="110317"/>
            <a:ext cx="28504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kern="0" dirty="0">
                <a:solidFill>
                  <a:schemeClr val="bg1"/>
                </a:solidFill>
                <a:latin typeface="Arial Black" panose="020B0A04020102020204" pitchFamily="34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701490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C:\Users\lixiaoping\Desktop\无标题.jpg">
            <a:extLst>
              <a:ext uri="{FF2B5EF4-FFF2-40B4-BE49-F238E27FC236}">
                <a16:creationId xmlns:a16="http://schemas.microsoft.com/office/drawing/2014/main" id="{2D3B85DA-F751-4F2C-8CDF-3845B5C1775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884" y="4768170"/>
            <a:ext cx="5274310" cy="1243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A9EA271-4B9C-479C-864F-4D33CA205F0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73" y="3331574"/>
            <a:ext cx="4635500" cy="12185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AA009D2-12AC-4C24-8DAD-1EE12755C073}"/>
              </a:ext>
            </a:extLst>
          </p:cNvPr>
          <p:cNvSpPr/>
          <p:nvPr/>
        </p:nvSpPr>
        <p:spPr>
          <a:xfrm>
            <a:off x="169047" y="133074"/>
            <a:ext cx="9062866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Generation of polarized positron beams</a:t>
            </a:r>
          </a:p>
        </p:txBody>
      </p:sp>
      <p:sp>
        <p:nvSpPr>
          <p:cNvPr id="8" name="内容占位符 1">
            <a:extLst>
              <a:ext uri="{FF2B5EF4-FFF2-40B4-BE49-F238E27FC236}">
                <a16:creationId xmlns:a16="http://schemas.microsoft.com/office/drawing/2014/main" id="{95B22FEB-8ECE-4B36-866D-B5D7C60865AB}"/>
              </a:ext>
            </a:extLst>
          </p:cNvPr>
          <p:cNvSpPr txBox="1">
            <a:spLocks/>
          </p:cNvSpPr>
          <p:nvPr/>
        </p:nvSpPr>
        <p:spPr>
          <a:xfrm>
            <a:off x="118905" y="1112200"/>
            <a:ext cx="11870368" cy="2432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2400" kern="1200" baseline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600"/>
              </a:spcAft>
              <a:defRPr/>
            </a:pPr>
            <a:r>
              <a:rPr lang="en-US" altLang="zh-CN" sz="2600" b="1" dirty="0">
                <a:solidFill>
                  <a:srgbClr val="C00000"/>
                </a:solidFill>
              </a:rPr>
              <a:t>Polarized positron production from circularly polarized gamma photons  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lvl="1"/>
            <a:r>
              <a:rPr lang="en-US" altLang="zh-CN" sz="2000" dirty="0">
                <a:solidFill>
                  <a:schemeClr val="tx1"/>
                </a:solidFill>
                <a:sym typeface="Wingdings" panose="05000000000000000000" pitchFamily="2" charset="2"/>
              </a:rPr>
              <a:t>One effective method for generating polarized positrons is to directly use high-energy gamma photons to incident on the conversion target (low Z and thin target)</a:t>
            </a:r>
          </a:p>
          <a:p>
            <a:pPr lvl="1"/>
            <a:r>
              <a:rPr lang="en-US" altLang="zh-CN" sz="2000" dirty="0">
                <a:solidFill>
                  <a:schemeClr val="tx1"/>
                </a:solidFill>
                <a:sym typeface="Wingdings" panose="05000000000000000000" pitchFamily="2" charset="2"/>
              </a:rPr>
              <a:t>Positrons are generated through the pair production process</a:t>
            </a:r>
          </a:p>
          <a:p>
            <a:pPr lvl="1"/>
            <a:r>
              <a:rPr lang="en-US" altLang="zh-CN" sz="2000" dirty="0">
                <a:solidFill>
                  <a:schemeClr val="tx1"/>
                </a:solidFill>
                <a:sym typeface="Wingdings" panose="05000000000000000000" pitchFamily="2" charset="2"/>
              </a:rPr>
              <a:t>When the incident high-energy gamma photon beam has circular polarization, it can generate longitudinally polarized positrons</a:t>
            </a:r>
          </a:p>
          <a:p>
            <a:pPr lvl="1"/>
            <a:endParaRPr lang="en-US" altLang="zh-CN" sz="20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5BA74FC-53EB-4ACE-9B6E-D3B02D51DAC2}"/>
              </a:ext>
            </a:extLst>
          </p:cNvPr>
          <p:cNvSpPr/>
          <p:nvPr/>
        </p:nvSpPr>
        <p:spPr>
          <a:xfrm>
            <a:off x="3802766" y="4511221"/>
            <a:ext cx="3494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Undulator based polarized positron source</a:t>
            </a:r>
            <a:endParaRPr kumimoji="1" lang="zh-CN" altLang="en-US" sz="1200" b="1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B90D0E7-0E7F-437A-9CAD-34BD8B9065BB}"/>
              </a:ext>
            </a:extLst>
          </p:cNvPr>
          <p:cNvSpPr/>
          <p:nvPr/>
        </p:nvSpPr>
        <p:spPr>
          <a:xfrm>
            <a:off x="8068484" y="3551494"/>
            <a:ext cx="2423941" cy="1096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ILC baseline design</a:t>
            </a:r>
          </a:p>
          <a:p>
            <a:pPr>
              <a:lnSpc>
                <a:spcPts val="2000"/>
              </a:lnSpc>
            </a:pPr>
            <a:r>
              <a:rPr kumimoji="1"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150GeV</a:t>
            </a:r>
            <a:r>
              <a:rPr kumimoji="1"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electron beam </a:t>
            </a:r>
          </a:p>
          <a:p>
            <a:pPr>
              <a:lnSpc>
                <a:spcPts val="2000"/>
              </a:lnSpc>
            </a:pPr>
            <a:r>
              <a:rPr kumimoji="1"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147m</a:t>
            </a:r>
            <a:r>
              <a:rPr kumimoji="1"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helical undulator</a:t>
            </a:r>
          </a:p>
          <a:p>
            <a:pPr>
              <a:lnSpc>
                <a:spcPts val="2000"/>
              </a:lnSpc>
            </a:pPr>
            <a:r>
              <a:rPr kumimoji="1"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Polarization:~30%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A71086F-E75A-40FA-9B46-8920465EB357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47" y="3603066"/>
            <a:ext cx="2108200" cy="230378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EDA61F51-31D7-4613-BF51-668A565960B4}"/>
              </a:ext>
            </a:extLst>
          </p:cNvPr>
          <p:cNvSpPr/>
          <p:nvPr/>
        </p:nvSpPr>
        <p:spPr>
          <a:xfrm>
            <a:off x="3121169" y="5991564"/>
            <a:ext cx="48577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Inverse Compton scattering based polarized positron source</a:t>
            </a:r>
            <a:endParaRPr kumimoji="1" lang="zh-CN" altLang="en-US" sz="1200" b="1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箭头: 右 18">
            <a:extLst>
              <a:ext uri="{FF2B5EF4-FFF2-40B4-BE49-F238E27FC236}">
                <a16:creationId xmlns:a16="http://schemas.microsoft.com/office/drawing/2014/main" id="{5B8F875A-0F4A-4771-AFD7-3AD02BACFC40}"/>
              </a:ext>
            </a:extLst>
          </p:cNvPr>
          <p:cNvSpPr/>
          <p:nvPr/>
        </p:nvSpPr>
        <p:spPr bwMode="auto">
          <a:xfrm rot="20066934">
            <a:off x="2443821" y="3795894"/>
            <a:ext cx="502389" cy="177772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23BEF26A-737E-4AD1-BCC8-3DB6F2D5CEDB}"/>
              </a:ext>
            </a:extLst>
          </p:cNvPr>
          <p:cNvSpPr/>
          <p:nvPr/>
        </p:nvSpPr>
        <p:spPr bwMode="auto">
          <a:xfrm rot="805021">
            <a:off x="2504014" y="5440789"/>
            <a:ext cx="502389" cy="177772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E367200-8D9F-427F-B791-D48DEADD4602}"/>
              </a:ext>
            </a:extLst>
          </p:cNvPr>
          <p:cNvSpPr/>
          <p:nvPr/>
        </p:nvSpPr>
        <p:spPr>
          <a:xfrm>
            <a:off x="8068484" y="4765585"/>
            <a:ext cx="3844450" cy="1096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Alternative scheme for ILC and CLIC</a:t>
            </a:r>
          </a:p>
          <a:p>
            <a:pPr>
              <a:lnSpc>
                <a:spcPts val="2000"/>
              </a:lnSpc>
            </a:pPr>
            <a:r>
              <a:rPr kumimoji="1"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Bunch charge VS polarization</a:t>
            </a:r>
          </a:p>
          <a:p>
            <a:pPr>
              <a:lnSpc>
                <a:spcPts val="2000"/>
              </a:lnSpc>
            </a:pPr>
            <a:r>
              <a:rPr kumimoji="1"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Compton ring and laser stacking cavity</a:t>
            </a:r>
          </a:p>
          <a:p>
            <a:pPr>
              <a:lnSpc>
                <a:spcPts val="2000"/>
              </a:lnSpc>
            </a:pPr>
            <a:r>
              <a:rPr kumimoji="1"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Positron accumulator ring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225EE0A-6B61-4CDC-B741-95AC4351A5B5}"/>
              </a:ext>
            </a:extLst>
          </p:cNvPr>
          <p:cNvSpPr/>
          <p:nvPr/>
        </p:nvSpPr>
        <p:spPr>
          <a:xfrm>
            <a:off x="8221742" y="6022533"/>
            <a:ext cx="3656644" cy="4308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MRoman12-Bold-Identity-H"/>
              </a:rPr>
              <a:t>“Polarized positron sources for the future linear colliders” Iryna Chaikovska</a:t>
            </a:r>
            <a:endParaRPr lang="zh-CN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384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048C7D70-42F5-4A4E-8275-36A0B912E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855" y="3230314"/>
            <a:ext cx="5573898" cy="214761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AA009D2-12AC-4C24-8DAD-1EE12755C073}"/>
              </a:ext>
            </a:extLst>
          </p:cNvPr>
          <p:cNvSpPr/>
          <p:nvPr/>
        </p:nvSpPr>
        <p:spPr>
          <a:xfrm>
            <a:off x="169047" y="133074"/>
            <a:ext cx="9062866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Generation of polarized positron beams</a:t>
            </a:r>
          </a:p>
        </p:txBody>
      </p:sp>
      <p:sp>
        <p:nvSpPr>
          <p:cNvPr id="8" name="内容占位符 1">
            <a:extLst>
              <a:ext uri="{FF2B5EF4-FFF2-40B4-BE49-F238E27FC236}">
                <a16:creationId xmlns:a16="http://schemas.microsoft.com/office/drawing/2014/main" id="{95B22FEB-8ECE-4B36-866D-B5D7C60865AB}"/>
              </a:ext>
            </a:extLst>
          </p:cNvPr>
          <p:cNvSpPr txBox="1">
            <a:spLocks/>
          </p:cNvSpPr>
          <p:nvPr/>
        </p:nvSpPr>
        <p:spPr>
          <a:xfrm>
            <a:off x="118905" y="1112200"/>
            <a:ext cx="11870368" cy="2432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2400" kern="1200" baseline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600"/>
              </a:spcAft>
              <a:defRPr/>
            </a:pPr>
            <a:r>
              <a:rPr lang="en-US" altLang="zh-CN" sz="2600" b="1" dirty="0">
                <a:solidFill>
                  <a:srgbClr val="C00000"/>
                </a:solidFill>
              </a:rPr>
              <a:t>Polarized positron production from polarized electrons  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lvl="1"/>
            <a:r>
              <a:rPr lang="en-US" altLang="zh-CN" sz="2000" dirty="0">
                <a:solidFill>
                  <a:schemeClr val="tx1"/>
                </a:solidFill>
                <a:sym typeface="Wingdings" panose="05000000000000000000" pitchFamily="2" charset="2"/>
              </a:rPr>
              <a:t>Another way to obtain polarized positrons is to use a highly polarized electron beam directly incident on the conversion target </a:t>
            </a:r>
          </a:p>
          <a:p>
            <a:pPr lvl="1"/>
            <a:r>
              <a:rPr lang="en-US" altLang="zh-CN" sz="2000" dirty="0">
                <a:solidFill>
                  <a:schemeClr val="tx1"/>
                </a:solidFill>
                <a:sym typeface="Wingdings" panose="05000000000000000000" pitchFamily="2" charset="2"/>
              </a:rPr>
              <a:t>Only selecting the high energy tail of the produced positrons </a:t>
            </a:r>
          </a:p>
          <a:p>
            <a:pPr lvl="1"/>
            <a:r>
              <a:rPr lang="en-US" altLang="zh-CN" sz="2000" dirty="0">
                <a:solidFill>
                  <a:schemeClr val="tx1"/>
                </a:solidFill>
                <a:sym typeface="Wingdings" panose="05000000000000000000" pitchFamily="2" charset="2"/>
              </a:rPr>
              <a:t>This part of positrons can preserve the initial primary beam polarization</a:t>
            </a:r>
          </a:p>
          <a:p>
            <a:pPr lvl="1"/>
            <a:r>
              <a:rPr lang="en-US" altLang="zh-CN" sz="2000" dirty="0">
                <a:solidFill>
                  <a:schemeClr val="tx1"/>
                </a:solidFill>
                <a:sym typeface="Wingdings" panose="05000000000000000000" pitchFamily="2" charset="2"/>
              </a:rPr>
              <a:t>Low positron yield means low bunch charge</a:t>
            </a:r>
          </a:p>
          <a:p>
            <a:pPr lvl="1"/>
            <a:endParaRPr lang="en-US" altLang="zh-CN" sz="20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DA61F51-31D7-4613-BF51-668A565960B4}"/>
              </a:ext>
            </a:extLst>
          </p:cNvPr>
          <p:cNvSpPr/>
          <p:nvPr/>
        </p:nvSpPr>
        <p:spPr>
          <a:xfrm>
            <a:off x="2620948" y="6172398"/>
            <a:ext cx="18437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200" b="1" dirty="0" err="1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CeBAF</a:t>
            </a:r>
            <a:r>
              <a:rPr kumimoji="1" lang="en-US" altLang="zh-CN" sz="1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facility at </a:t>
            </a:r>
            <a:r>
              <a:rPr kumimoji="1" lang="en-US" altLang="zh-CN" sz="1200" b="1" dirty="0" err="1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JLab</a:t>
            </a:r>
            <a:endParaRPr kumimoji="1" lang="zh-CN" altLang="en-US" sz="1200" b="1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0CE5BC7-A573-4FFB-8AD4-247A97744DED}"/>
              </a:ext>
            </a:extLst>
          </p:cNvPr>
          <p:cNvSpPr/>
          <p:nvPr/>
        </p:nvSpPr>
        <p:spPr>
          <a:xfrm>
            <a:off x="9855496" y="2630150"/>
            <a:ext cx="2232212" cy="6001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MRoman12-Bold-Identity-H"/>
              </a:rPr>
              <a:t>“Polarized positron source design study at </a:t>
            </a:r>
            <a:r>
              <a:rPr lang="en-US" altLang="zh-CN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MRoman12-Bold-Identity-H"/>
              </a:rPr>
              <a:t>JLab</a:t>
            </a:r>
            <a:r>
              <a:rPr lang="en-US" altLang="zh-CN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MRoman12-Bold-Identity-H"/>
              </a:rPr>
              <a:t>”</a:t>
            </a:r>
          </a:p>
          <a:p>
            <a:pPr algn="ctr"/>
            <a:r>
              <a:rPr lang="en-US" altLang="zh-CN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MRoman12-Bold-Identity-H"/>
              </a:rPr>
              <a:t> Sami </a:t>
            </a:r>
            <a:r>
              <a:rPr lang="en-US" altLang="zh-CN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MRoman12-Bold-Identity-H"/>
              </a:rPr>
              <a:t>Habet</a:t>
            </a:r>
            <a:endParaRPr lang="zh-CN" alt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72CB72E0-F306-4B67-95A0-C24797842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247" y="3476388"/>
            <a:ext cx="5767653" cy="2764268"/>
          </a:xfrm>
          <a:prstGeom prst="rect">
            <a:avLst/>
          </a:prstGeom>
          <a:ln w="47625">
            <a:noFill/>
          </a:ln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729179F1-5433-4866-8269-4D6A6CAE92B7}"/>
              </a:ext>
            </a:extLst>
          </p:cNvPr>
          <p:cNvSpPr/>
          <p:nvPr/>
        </p:nvSpPr>
        <p:spPr>
          <a:xfrm>
            <a:off x="10398286" y="4847663"/>
            <a:ext cx="110594" cy="1882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1FD1179-C143-4E5B-A13E-28F0A7485068}"/>
              </a:ext>
            </a:extLst>
          </p:cNvPr>
          <p:cNvSpPr/>
          <p:nvPr/>
        </p:nvSpPr>
        <p:spPr>
          <a:xfrm>
            <a:off x="6175868" y="5499432"/>
            <a:ext cx="3323594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Aft>
                <a:spcPts val="0"/>
              </a:spcAft>
            </a:pPr>
            <a:r>
              <a:rPr kumimoji="1"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Electron beam</a:t>
            </a:r>
            <a:r>
              <a:rPr kumimoji="1"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1"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120MeV</a:t>
            </a:r>
          </a:p>
          <a:p>
            <a:pPr>
              <a:lnSpc>
                <a:spcPts val="1600"/>
              </a:lnSpc>
              <a:spcAft>
                <a:spcPts val="0"/>
              </a:spcAft>
            </a:pPr>
            <a:r>
              <a:rPr kumimoji="1"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Electron</a:t>
            </a:r>
            <a:r>
              <a:rPr kumimoji="1"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beam</a:t>
            </a:r>
            <a:r>
              <a:rPr kumimoji="1"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polarization</a:t>
            </a:r>
            <a:r>
              <a:rPr kumimoji="1"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1"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</a:p>
          <a:p>
            <a:pPr>
              <a:lnSpc>
                <a:spcPts val="1600"/>
              </a:lnSpc>
              <a:spcAft>
                <a:spcPts val="0"/>
              </a:spcAft>
            </a:pPr>
            <a:r>
              <a:rPr kumimoji="1"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Positron</a:t>
            </a:r>
            <a:r>
              <a:rPr kumimoji="1"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beam</a:t>
            </a:r>
            <a:r>
              <a:rPr kumimoji="1"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polarization</a:t>
            </a:r>
            <a:r>
              <a:rPr kumimoji="1"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1"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~60%</a:t>
            </a:r>
          </a:p>
          <a:p>
            <a:pPr>
              <a:lnSpc>
                <a:spcPts val="1600"/>
              </a:lnSpc>
              <a:spcAft>
                <a:spcPts val="0"/>
              </a:spcAft>
            </a:pPr>
            <a:r>
              <a:rPr kumimoji="1"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Yield</a:t>
            </a:r>
            <a:r>
              <a:rPr kumimoji="1"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1"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0.01% e</a:t>
            </a:r>
            <a:r>
              <a:rPr kumimoji="1" lang="en-US" altLang="zh-CN" sz="1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kumimoji="1"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/e</a:t>
            </a:r>
            <a:r>
              <a:rPr kumimoji="1" lang="en-US" altLang="zh-CN" sz="1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endParaRPr kumimoji="1" lang="zh-CN" altLang="en-US" sz="1400" b="1" baseline="30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8124B14-E68B-FCFE-9EF8-753730F3A637}"/>
              </a:ext>
            </a:extLst>
          </p:cNvPr>
          <p:cNvSpPr txBox="1"/>
          <p:nvPr/>
        </p:nvSpPr>
        <p:spPr>
          <a:xfrm>
            <a:off x="9589431" y="5507747"/>
            <a:ext cx="24982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</a:rPr>
              <a:t>Polarized positron source is a big challenge for future colliders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52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ABA82F27-D7C2-447C-ABAD-3F4518604DE3}"/>
              </a:ext>
            </a:extLst>
          </p:cNvPr>
          <p:cNvSpPr txBox="1">
            <a:spLocks/>
          </p:cNvSpPr>
          <p:nvPr/>
        </p:nvSpPr>
        <p:spPr>
          <a:xfrm>
            <a:off x="483892" y="1343955"/>
            <a:ext cx="11637224" cy="48144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Positron Source in BEPCII/FCC-</a:t>
            </a:r>
            <a:r>
              <a:rPr lang="en-US" altLang="zh-CN" sz="32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ee</a:t>
            </a:r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/CEPC  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Generation of polarized positron beams 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Polarized positron production from circularly polarized gamma photons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Polarized positron production from polarized electrons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France-China Cooperation in R&amp;D for PPS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Progress from </a:t>
            </a:r>
            <a:r>
              <a:rPr lang="en-US" altLang="zh-CN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IJCLab</a:t>
            </a: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Progress from IHEP</a:t>
            </a:r>
            <a:endParaRPr lang="en-US" altLang="zh-CN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 </a:t>
            </a:r>
          </a:p>
          <a:p>
            <a:pPr>
              <a:lnSpc>
                <a:spcPct val="120000"/>
              </a:lnSpc>
            </a:pPr>
            <a:endParaRPr lang="en-US" altLang="zh-CN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E23B8AB-0FF2-4EA4-B6E1-54D4D31183DA}"/>
              </a:ext>
            </a:extLst>
          </p:cNvPr>
          <p:cNvSpPr/>
          <p:nvPr/>
        </p:nvSpPr>
        <p:spPr>
          <a:xfrm>
            <a:off x="253853" y="110317"/>
            <a:ext cx="28504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kern="0" dirty="0">
                <a:solidFill>
                  <a:schemeClr val="bg1"/>
                </a:solidFill>
                <a:latin typeface="Arial Black" panose="020B0A04020102020204" pitchFamily="34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630202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87487</TotalTime>
  <Words>2124</Words>
  <Application>Microsoft Office PowerPoint</Application>
  <PresentationFormat>宽屏</PresentationFormat>
  <Paragraphs>288</Paragraphs>
  <Slides>22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Avenir Book</vt:lpstr>
      <vt:lpstr>LMRoman12-Bold-Identity-H</vt:lpstr>
      <vt:lpstr>等线</vt:lpstr>
      <vt:lpstr>黑体</vt:lpstr>
      <vt:lpstr>华文中宋</vt:lpstr>
      <vt:lpstr>微软雅黑</vt:lpstr>
      <vt:lpstr>Arial</vt:lpstr>
      <vt:lpstr>Arial Black</vt:lpstr>
      <vt:lpstr>Calibri</vt:lpstr>
      <vt:lpstr>Calibri Light</vt:lpstr>
      <vt:lpstr>Cambria Math</vt:lpstr>
      <vt:lpstr>Comic Sans MS</vt:lpstr>
      <vt:lpstr>PT Sans</vt:lpstr>
      <vt:lpstr>Times New Roman</vt:lpstr>
      <vt:lpstr>Wingdings</vt:lpstr>
      <vt:lpstr>Office 主题</vt:lpstr>
      <vt:lpstr>Investigations on the polarized positron beams for future circular colliders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孟才</dc:creator>
  <cp:lastModifiedBy>小平 李</cp:lastModifiedBy>
  <cp:revision>658</cp:revision>
  <dcterms:created xsi:type="dcterms:W3CDTF">2016-06-16T12:03:06Z</dcterms:created>
  <dcterms:modified xsi:type="dcterms:W3CDTF">2025-07-21T16:06:35Z</dcterms:modified>
</cp:coreProperties>
</file>