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media/image31.jpg" ContentType="image/png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953" r:id="rId2"/>
    <p:sldId id="1242" r:id="rId3"/>
    <p:sldId id="1360" r:id="rId4"/>
    <p:sldId id="1363" r:id="rId5"/>
    <p:sldId id="1397" r:id="rId6"/>
    <p:sldId id="1398" r:id="rId7"/>
    <p:sldId id="1368" r:id="rId8"/>
    <p:sldId id="1499" r:id="rId9"/>
    <p:sldId id="1239" r:id="rId10"/>
    <p:sldId id="1241" r:id="rId11"/>
    <p:sldId id="1403" r:id="rId12"/>
    <p:sldId id="263" r:id="rId13"/>
    <p:sldId id="1495" r:id="rId14"/>
    <p:sldId id="1376" r:id="rId15"/>
    <p:sldId id="1393" r:id="rId16"/>
    <p:sldId id="1490" r:id="rId17"/>
    <p:sldId id="1404" r:id="rId18"/>
    <p:sldId id="1494" r:id="rId19"/>
    <p:sldId id="1492" r:id="rId20"/>
    <p:sldId id="1500" r:id="rId21"/>
    <p:sldId id="1382" r:id="rId22"/>
    <p:sldId id="1383" r:id="rId23"/>
    <p:sldId id="1498" r:id="rId24"/>
    <p:sldId id="1497" r:id="rId25"/>
    <p:sldId id="1373" r:id="rId26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E6E6E6"/>
    <a:srgbClr val="00A249"/>
    <a:srgbClr val="003399"/>
    <a:srgbClr val="0070C0"/>
    <a:srgbClr val="4D8357"/>
    <a:srgbClr val="FDCC6D"/>
    <a:srgbClr val="FFFFFF"/>
    <a:srgbClr val="005800"/>
    <a:srgbClr val="008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2" autoAdjust="0"/>
    <p:restoredTop sz="94312" autoAdjust="0"/>
  </p:normalViewPr>
  <p:slideViewPr>
    <p:cSldViewPr>
      <p:cViewPr varScale="1">
        <p:scale>
          <a:sx n="116" d="100"/>
          <a:sy n="116" d="100"/>
        </p:scale>
        <p:origin x="320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87" d="100"/>
          <a:sy n="87" d="100"/>
        </p:scale>
        <p:origin x="35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3D6EDC-5B19-574A-BC27-D0725A1222F8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2DDBD66F-B6BB-B04D-868A-403564788BC2}">
      <dgm:prSet phldrT="[Text]" custT="1"/>
      <dgm:spPr/>
      <dgm:t>
        <a:bodyPr/>
        <a:lstStyle/>
        <a:p>
          <a:r>
            <a:rPr lang="en-GB" sz="2200"/>
            <a:t>2024.7</a:t>
          </a:r>
        </a:p>
      </dgm:t>
    </dgm:pt>
    <dgm:pt modelId="{3B900BB6-9BFB-FD40-8F51-27D332C0C531}" type="parTrans" cxnId="{EB52C2A7-87BC-4546-B91B-8286304EF5C6}">
      <dgm:prSet/>
      <dgm:spPr/>
      <dgm:t>
        <a:bodyPr/>
        <a:lstStyle/>
        <a:p>
          <a:endParaRPr lang="en-GB"/>
        </a:p>
      </dgm:t>
    </dgm:pt>
    <dgm:pt modelId="{70ECAA19-0FEB-CB4A-BC60-F189060C8D24}" type="sibTrans" cxnId="{EB52C2A7-87BC-4546-B91B-8286304EF5C6}">
      <dgm:prSet/>
      <dgm:spPr/>
      <dgm:t>
        <a:bodyPr/>
        <a:lstStyle/>
        <a:p>
          <a:endParaRPr lang="en-GB"/>
        </a:p>
      </dgm:t>
    </dgm:pt>
    <dgm:pt modelId="{780304E1-D880-F04F-B354-735EF3394CBB}">
      <dgm:prSet phldrT="[Text]" custT="1"/>
      <dgm:spPr/>
      <dgm:t>
        <a:bodyPr/>
        <a:lstStyle/>
        <a:p>
          <a:r>
            <a:rPr lang="en-GB" sz="2200"/>
            <a:t>2025.1</a:t>
          </a:r>
        </a:p>
      </dgm:t>
    </dgm:pt>
    <dgm:pt modelId="{3D89AE3E-0ADB-2B49-B618-C611DF8CFBA6}" type="parTrans" cxnId="{3F6C0B5A-D5D4-774B-AB1D-07B57F449FE1}">
      <dgm:prSet/>
      <dgm:spPr/>
      <dgm:t>
        <a:bodyPr/>
        <a:lstStyle/>
        <a:p>
          <a:endParaRPr lang="en-GB"/>
        </a:p>
      </dgm:t>
    </dgm:pt>
    <dgm:pt modelId="{AD97F1BC-4F0B-124B-B807-6591B4F1076E}" type="sibTrans" cxnId="{3F6C0B5A-D5D4-774B-AB1D-07B57F449FE1}">
      <dgm:prSet/>
      <dgm:spPr/>
      <dgm:t>
        <a:bodyPr/>
        <a:lstStyle/>
        <a:p>
          <a:endParaRPr lang="en-GB"/>
        </a:p>
      </dgm:t>
    </dgm:pt>
    <dgm:pt modelId="{E34F0FDE-E4E6-1042-ABC7-20E16F499EA8}">
      <dgm:prSet phldrT="[Text]" custT="1"/>
      <dgm:spPr/>
      <dgm:t>
        <a:bodyPr/>
        <a:lstStyle/>
        <a:p>
          <a:r>
            <a:rPr lang="en-GB" sz="2200"/>
            <a:t>2025.5</a:t>
          </a:r>
        </a:p>
      </dgm:t>
    </dgm:pt>
    <dgm:pt modelId="{7B3BCAAC-0D9C-8347-AF30-0AF35FBB517F}" type="parTrans" cxnId="{0D57D927-E323-6742-9CA5-0DAB39F56A74}">
      <dgm:prSet/>
      <dgm:spPr/>
      <dgm:t>
        <a:bodyPr/>
        <a:lstStyle/>
        <a:p>
          <a:endParaRPr lang="en-GB"/>
        </a:p>
      </dgm:t>
    </dgm:pt>
    <dgm:pt modelId="{150CFBEA-9181-3749-BB45-01A2BB45F244}" type="sibTrans" cxnId="{0D57D927-E323-6742-9CA5-0DAB39F56A74}">
      <dgm:prSet/>
      <dgm:spPr/>
      <dgm:t>
        <a:bodyPr/>
        <a:lstStyle/>
        <a:p>
          <a:endParaRPr lang="en-GB"/>
        </a:p>
      </dgm:t>
    </dgm:pt>
    <dgm:pt modelId="{6EC83D1C-6B3A-2A46-A1EE-D9E0DD37C9DD}" type="pres">
      <dgm:prSet presAssocID="{6D3D6EDC-5B19-574A-BC27-D0725A1222F8}" presName="Name0" presStyleCnt="0">
        <dgm:presLayoutVars>
          <dgm:dir/>
          <dgm:animLvl val="lvl"/>
          <dgm:resizeHandles val="exact"/>
        </dgm:presLayoutVars>
      </dgm:prSet>
      <dgm:spPr/>
    </dgm:pt>
    <dgm:pt modelId="{72F84CFB-F272-7046-9B12-7070CBC49D70}" type="pres">
      <dgm:prSet presAssocID="{2DDBD66F-B6BB-B04D-868A-403564788BC2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51A6AE8-A3CB-994D-9E13-6F82727DF77B}" type="pres">
      <dgm:prSet presAssocID="{70ECAA19-0FEB-CB4A-BC60-F189060C8D24}" presName="parTxOnlySpace" presStyleCnt="0"/>
      <dgm:spPr/>
    </dgm:pt>
    <dgm:pt modelId="{50B94D99-5964-CE4C-9B13-053802FBD9CD}" type="pres">
      <dgm:prSet presAssocID="{780304E1-D880-F04F-B354-735EF3394CBB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D579AF51-E8E2-A542-A757-C05AA43E1A0E}" type="pres">
      <dgm:prSet presAssocID="{AD97F1BC-4F0B-124B-B807-6591B4F1076E}" presName="parTxOnlySpace" presStyleCnt="0"/>
      <dgm:spPr/>
    </dgm:pt>
    <dgm:pt modelId="{0D5CCF99-4405-E841-B49A-0C6BF326CCA7}" type="pres">
      <dgm:prSet presAssocID="{E34F0FDE-E4E6-1042-ABC7-20E16F499EA8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0D57D927-E323-6742-9CA5-0DAB39F56A74}" srcId="{6D3D6EDC-5B19-574A-BC27-D0725A1222F8}" destId="{E34F0FDE-E4E6-1042-ABC7-20E16F499EA8}" srcOrd="2" destOrd="0" parTransId="{7B3BCAAC-0D9C-8347-AF30-0AF35FBB517F}" sibTransId="{150CFBEA-9181-3749-BB45-01A2BB45F244}"/>
    <dgm:cxn modelId="{BC51C23E-F22A-E649-97BA-4D8086470D79}" type="presOf" srcId="{2DDBD66F-B6BB-B04D-868A-403564788BC2}" destId="{72F84CFB-F272-7046-9B12-7070CBC49D70}" srcOrd="0" destOrd="0" presId="urn:microsoft.com/office/officeart/2005/8/layout/chevron1"/>
    <dgm:cxn modelId="{BE0C7B44-80F2-634B-9AB6-B0E6E8D6BF2F}" type="presOf" srcId="{E34F0FDE-E4E6-1042-ABC7-20E16F499EA8}" destId="{0D5CCF99-4405-E841-B49A-0C6BF326CCA7}" srcOrd="0" destOrd="0" presId="urn:microsoft.com/office/officeart/2005/8/layout/chevron1"/>
    <dgm:cxn modelId="{3F6C0B5A-D5D4-774B-AB1D-07B57F449FE1}" srcId="{6D3D6EDC-5B19-574A-BC27-D0725A1222F8}" destId="{780304E1-D880-F04F-B354-735EF3394CBB}" srcOrd="1" destOrd="0" parTransId="{3D89AE3E-0ADB-2B49-B618-C611DF8CFBA6}" sibTransId="{AD97F1BC-4F0B-124B-B807-6591B4F1076E}"/>
    <dgm:cxn modelId="{CD6A0A8A-A2FF-B141-97F0-6201A9022417}" type="presOf" srcId="{780304E1-D880-F04F-B354-735EF3394CBB}" destId="{50B94D99-5964-CE4C-9B13-053802FBD9CD}" srcOrd="0" destOrd="0" presId="urn:microsoft.com/office/officeart/2005/8/layout/chevron1"/>
    <dgm:cxn modelId="{6E328B99-E872-AF4B-ACF9-1FCA0D3CC21A}" type="presOf" srcId="{6D3D6EDC-5B19-574A-BC27-D0725A1222F8}" destId="{6EC83D1C-6B3A-2A46-A1EE-D9E0DD37C9DD}" srcOrd="0" destOrd="0" presId="urn:microsoft.com/office/officeart/2005/8/layout/chevron1"/>
    <dgm:cxn modelId="{EB52C2A7-87BC-4546-B91B-8286304EF5C6}" srcId="{6D3D6EDC-5B19-574A-BC27-D0725A1222F8}" destId="{2DDBD66F-B6BB-B04D-868A-403564788BC2}" srcOrd="0" destOrd="0" parTransId="{3B900BB6-9BFB-FD40-8F51-27D332C0C531}" sibTransId="{70ECAA19-0FEB-CB4A-BC60-F189060C8D24}"/>
    <dgm:cxn modelId="{0D63E85C-E2C4-6941-9F2B-C08F215FA055}" type="presParOf" srcId="{6EC83D1C-6B3A-2A46-A1EE-D9E0DD37C9DD}" destId="{72F84CFB-F272-7046-9B12-7070CBC49D70}" srcOrd="0" destOrd="0" presId="urn:microsoft.com/office/officeart/2005/8/layout/chevron1"/>
    <dgm:cxn modelId="{3CD87772-069B-AA47-A7B3-ED3AE3D0C7A8}" type="presParOf" srcId="{6EC83D1C-6B3A-2A46-A1EE-D9E0DD37C9DD}" destId="{751A6AE8-A3CB-994D-9E13-6F82727DF77B}" srcOrd="1" destOrd="0" presId="urn:microsoft.com/office/officeart/2005/8/layout/chevron1"/>
    <dgm:cxn modelId="{88ECA424-A640-E546-8B01-B6B1F14F1A1F}" type="presParOf" srcId="{6EC83D1C-6B3A-2A46-A1EE-D9E0DD37C9DD}" destId="{50B94D99-5964-CE4C-9B13-053802FBD9CD}" srcOrd="2" destOrd="0" presId="urn:microsoft.com/office/officeart/2005/8/layout/chevron1"/>
    <dgm:cxn modelId="{A6F9A337-B9EA-FD47-AEF9-09164F952ADF}" type="presParOf" srcId="{6EC83D1C-6B3A-2A46-A1EE-D9E0DD37C9DD}" destId="{D579AF51-E8E2-A542-A757-C05AA43E1A0E}" srcOrd="3" destOrd="0" presId="urn:microsoft.com/office/officeart/2005/8/layout/chevron1"/>
    <dgm:cxn modelId="{4FD8DE47-1B8A-3348-A3D7-8BA1E8BAD1B1}" type="presParOf" srcId="{6EC83D1C-6B3A-2A46-A1EE-D9E0DD37C9DD}" destId="{0D5CCF99-4405-E841-B49A-0C6BF326CCA7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F84CFB-F272-7046-9B12-7070CBC49D70}">
      <dsp:nvSpPr>
        <dsp:cNvPr id="0" name=""/>
        <dsp:cNvSpPr/>
      </dsp:nvSpPr>
      <dsp:spPr>
        <a:xfrm>
          <a:off x="1738" y="0"/>
          <a:ext cx="2118045" cy="4308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2024.7</a:t>
          </a:r>
        </a:p>
      </dsp:txBody>
      <dsp:txXfrm>
        <a:off x="217182" y="0"/>
        <a:ext cx="1687158" cy="430887"/>
      </dsp:txXfrm>
    </dsp:sp>
    <dsp:sp modelId="{50B94D99-5964-CE4C-9B13-053802FBD9CD}">
      <dsp:nvSpPr>
        <dsp:cNvPr id="0" name=""/>
        <dsp:cNvSpPr/>
      </dsp:nvSpPr>
      <dsp:spPr>
        <a:xfrm>
          <a:off x="1907979" y="0"/>
          <a:ext cx="2118045" cy="4308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2025.1</a:t>
          </a:r>
        </a:p>
      </dsp:txBody>
      <dsp:txXfrm>
        <a:off x="2123423" y="0"/>
        <a:ext cx="1687158" cy="430887"/>
      </dsp:txXfrm>
    </dsp:sp>
    <dsp:sp modelId="{0D5CCF99-4405-E841-B49A-0C6BF326CCA7}">
      <dsp:nvSpPr>
        <dsp:cNvPr id="0" name=""/>
        <dsp:cNvSpPr/>
      </dsp:nvSpPr>
      <dsp:spPr>
        <a:xfrm>
          <a:off x="3814220" y="0"/>
          <a:ext cx="2118045" cy="4308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2025.5</a:t>
          </a:r>
        </a:p>
      </dsp:txBody>
      <dsp:txXfrm>
        <a:off x="4029664" y="0"/>
        <a:ext cx="1687158" cy="4308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2025/7/22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489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317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804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30B2B-8DAF-4635-9F01-0B9C458933E3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B315D-5845-4E10-96EE-900B6420E4E9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D2C3-E4EE-4507-8B92-8AE7B7B616F4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Click to edit Master subtitle style</a:t>
            </a:r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92942-8651-4956-B7C0-A7B74FFC6096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CE2C9-0858-40D0-852F-2215466EB8FC}" type="datetime1">
              <a:rPr lang="zh-CN" altLang="en-US" smtClean="0"/>
              <a:t>2025/7/22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hyperlink" Target="https://indico.cern.ch/event/1415724/" TargetMode="External"/><Relationship Id="rId4" Type="http://schemas.openxmlformats.org/officeDocument/2006/relationships/hyperlink" Target="https://indico.in2p3.fr/event/20053/contributions/137901/attachments/83995/125193/Gudrid_marseille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408515/contributions/6499538/attachments/3073100/5437172/FCCee-InjectPol.FCC-week.JW.Mai2025.pdf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2420888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C00000"/>
                </a:solidFill>
              </a:rPr>
              <a:t>Polarization Studies for CEPC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1919536" y="3771037"/>
            <a:ext cx="7938759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Zhe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Duan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(IHEP)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and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Aur</a:t>
            </a:r>
            <a:r>
              <a:rPr lang="en-HK" sz="28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lien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Martens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(IJCLab)</a:t>
            </a:r>
          </a:p>
          <a:p>
            <a:pPr algn="ctr">
              <a:spcBef>
                <a:spcPts val="600"/>
              </a:spcBef>
            </a:pP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On behalf of CEPC Polarization Working Group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July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22</a:t>
            </a:r>
            <a:r>
              <a:rPr lang="en-US" altLang="zh-CN" baseline="30000" dirty="0">
                <a:solidFill>
                  <a:schemeClr val="bg1"/>
                </a:solidFill>
              </a:rPr>
              <a:t>th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2025,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16</a:t>
            </a:r>
            <a:r>
              <a:rPr lang="en-US" altLang="zh-CN" baseline="30000" dirty="0">
                <a:solidFill>
                  <a:schemeClr val="bg1"/>
                </a:solidFill>
              </a:rPr>
              <a:t>th</a:t>
            </a:r>
            <a:r>
              <a:rPr lang="en-US" altLang="zh-CN" dirty="0">
                <a:solidFill>
                  <a:schemeClr val="bg1"/>
                </a:solidFill>
              </a:rPr>
              <a:t> FCPPN/L Workshop,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Qingdao,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email: </a:t>
            </a:r>
            <a:r>
              <a:rPr lang="en-US" altLang="zh-CN" dirty="0" err="1">
                <a:solidFill>
                  <a:schemeClr val="bg1"/>
                </a:solidFill>
              </a:rPr>
              <a:t>duanz@ihep.ac.cn</a:t>
            </a:r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E9CC69A-F74D-486C-8BF4-51DFEF834EDC}"/>
              </a:ext>
            </a:extLst>
          </p:cNvPr>
          <p:cNvSpPr txBox="1"/>
          <p:nvPr/>
        </p:nvSpPr>
        <p:spPr>
          <a:xfrm>
            <a:off x="6023992" y="30778"/>
            <a:ext cx="59766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Arial Black" panose="020B0A04020102020204" pitchFamily="34" charset="0"/>
              </a:rPr>
              <a:t>Circular Electron Positron Collider</a:t>
            </a:r>
            <a:endParaRPr lang="zh-CN" alt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32"/>
    </mc:Choice>
    <mc:Fallback xmlns="">
      <p:transition spd="slow" advTm="2373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E90A9A-7595-88DB-FC67-F6F3263FD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Compton</a:t>
            </a:r>
            <a:r>
              <a:rPr lang="zh-CN" altLang="en-US"/>
              <a:t> </a:t>
            </a:r>
            <a:r>
              <a:rPr lang="en-US" altLang="zh-CN"/>
              <a:t>polarimeter:</a:t>
            </a:r>
            <a:r>
              <a:rPr lang="zh-CN" altLang="en-US"/>
              <a:t> </a:t>
            </a:r>
            <a:r>
              <a:rPr lang="en-US" altLang="zh-CN"/>
              <a:t>requirements and status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0B6104-313D-6B31-AA03-EEDF2C9CC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/>
          </a:p>
        </p:txBody>
      </p:sp>
      <p:graphicFrame>
        <p:nvGraphicFramePr>
          <p:cNvPr id="6" name="Table 14">
            <a:extLst>
              <a:ext uri="{FF2B5EF4-FFF2-40B4-BE49-F238E27FC236}">
                <a16:creationId xmlns:a16="http://schemas.microsoft.com/office/drawing/2014/main" id="{68AC627F-C8F6-1617-DED8-8E1B8144CC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655188"/>
              </p:ext>
            </p:extLst>
          </p:nvPr>
        </p:nvGraphicFramePr>
        <p:xfrm>
          <a:off x="5541429" y="3521711"/>
          <a:ext cx="5796751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255">
                  <a:extLst>
                    <a:ext uri="{9D8B030D-6E8A-4147-A177-3AD203B41FA5}">
                      <a16:colId xmlns:a16="http://schemas.microsoft.com/office/drawing/2014/main" val="374175827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392835793"/>
                    </a:ext>
                  </a:extLst>
                </a:gridCol>
                <a:gridCol w="885733">
                  <a:extLst>
                    <a:ext uri="{9D8B030D-6E8A-4147-A177-3AD203B41FA5}">
                      <a16:colId xmlns:a16="http://schemas.microsoft.com/office/drawing/2014/main" val="251761828"/>
                    </a:ext>
                  </a:extLst>
                </a:gridCol>
                <a:gridCol w="896534">
                  <a:extLst>
                    <a:ext uri="{9D8B030D-6E8A-4147-A177-3AD203B41FA5}">
                      <a16:colId xmlns:a16="http://schemas.microsoft.com/office/drawing/2014/main" val="4129570116"/>
                    </a:ext>
                  </a:extLst>
                </a:gridCol>
                <a:gridCol w="1314077">
                  <a:extLst>
                    <a:ext uri="{9D8B030D-6E8A-4147-A177-3AD203B41FA5}">
                      <a16:colId xmlns:a16="http://schemas.microsoft.com/office/drawing/2014/main" val="1557845036"/>
                    </a:ext>
                  </a:extLst>
                </a:gridCol>
              </a:tblGrid>
              <a:tr h="563540">
                <a:tc>
                  <a:txBody>
                    <a:bodyPr/>
                    <a:lstStyle/>
                    <a:p>
                      <a:r>
                        <a:rPr lang="en-US" sz="1800" dirty="0"/>
                        <a:t>Polarimeter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Direction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Energy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(GeV)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Systematic</a:t>
                      </a:r>
                      <a:endParaRPr lang="el-GR" sz="1800" dirty="0"/>
                    </a:p>
                    <a:p>
                      <a:r>
                        <a:rPr lang="en-US" sz="1800" dirty="0"/>
                        <a:t>Uncertainty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081470"/>
                  </a:ext>
                </a:extLst>
              </a:tr>
              <a:tr h="322023">
                <a:tc>
                  <a:txBody>
                    <a:bodyPr/>
                    <a:lstStyle/>
                    <a:p>
                      <a:r>
                        <a:rPr lang="en-US" sz="1800" dirty="0"/>
                        <a:t>CERN LEP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Vertical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γ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6027533"/>
                  </a:ext>
                </a:extLst>
              </a:tr>
              <a:tr h="322023">
                <a:tc>
                  <a:txBody>
                    <a:bodyPr/>
                    <a:lstStyle/>
                    <a:p>
                      <a:r>
                        <a:rPr lang="en-US" sz="1800" dirty="0"/>
                        <a:t>HERA LPOL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Longitudinal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γ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/>
                        <a:t>1.6%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5071819"/>
                  </a:ext>
                </a:extLst>
              </a:tr>
              <a:tr h="322023">
                <a:tc>
                  <a:txBody>
                    <a:bodyPr/>
                    <a:lstStyle/>
                    <a:p>
                      <a:r>
                        <a:rPr lang="en-US" sz="1800" dirty="0"/>
                        <a:t>HERA TPOL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Vertical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γ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/>
                        <a:t>2.9%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3628749"/>
                  </a:ext>
                </a:extLst>
              </a:tr>
              <a:tr h="322023">
                <a:tc>
                  <a:txBody>
                    <a:bodyPr/>
                    <a:lstStyle/>
                    <a:p>
                      <a:r>
                        <a:rPr lang="en-US" sz="1800" dirty="0"/>
                        <a:t>SLD @ SLAC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Longitudinal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/>
                        <a:t>45.6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/>
                        <a:t>0.5%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9255670"/>
                  </a:ext>
                </a:extLst>
              </a:tr>
              <a:tr h="322023">
                <a:tc>
                  <a:txBody>
                    <a:bodyPr/>
                    <a:lstStyle/>
                    <a:p>
                      <a:r>
                        <a:rPr lang="en-US" sz="1800" dirty="0"/>
                        <a:t>JLAB Hall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Longitudinal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γ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/>
                        <a:t>1-6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/>
                        <a:t>1-3%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9474141"/>
                  </a:ext>
                </a:extLst>
              </a:tr>
              <a:tr h="322023">
                <a:tc>
                  <a:txBody>
                    <a:bodyPr/>
                    <a:lstStyle/>
                    <a:p>
                      <a:r>
                        <a:rPr lang="en-US" sz="1800" dirty="0"/>
                        <a:t>JLAB Hall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Longitudinal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γ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/>
                        <a:t>1.1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/>
                        <a:t>0.6%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6277765"/>
                  </a:ext>
                </a:extLst>
              </a:tr>
            </a:tbl>
          </a:graphicData>
        </a:graphic>
      </p:graphicFrame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D7BD88F2-8E03-2BE4-9F5E-5F1E7BC07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257207"/>
              </p:ext>
            </p:extLst>
          </p:nvPr>
        </p:nvGraphicFramePr>
        <p:xfrm>
          <a:off x="349764" y="3468671"/>
          <a:ext cx="5040560" cy="326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659361947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713740714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932200413"/>
                    </a:ext>
                  </a:extLst>
                </a:gridCol>
              </a:tblGrid>
              <a:tr h="316156">
                <a:tc>
                  <a:txBody>
                    <a:bodyPr/>
                    <a:lstStyle/>
                    <a:p>
                      <a:r>
                        <a:rPr lang="en-US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Scattered </a:t>
                      </a:r>
                      <a:r>
                        <a:rPr lang="el-GR"/>
                        <a:t>γ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Scattered e-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317000"/>
                  </a:ext>
                </a:extLst>
              </a:tr>
              <a:tr h="289809">
                <a:tc>
                  <a:txBody>
                    <a:bodyPr/>
                    <a:lstStyle/>
                    <a:p>
                      <a:r>
                        <a:rPr lang="en-US" sz="1600"/>
                        <a:t>Transverse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Calorimeter or p</a:t>
                      </a:r>
                      <a:r>
                        <a:rPr lang="en-US" altLang="zh-CN" sz="1600"/>
                        <a:t>ixelized</a:t>
                      </a:r>
                      <a:r>
                        <a:rPr lang="en-US" sz="1600"/>
                        <a:t> detector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600"/>
                        <a:t>P</a:t>
                      </a:r>
                      <a:r>
                        <a:rPr lang="en-US" altLang="zh-CN" sz="1600"/>
                        <a:t>ixelized</a:t>
                      </a:r>
                      <a:r>
                        <a:rPr lang="en-US" sz="1600"/>
                        <a:t> detector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0304961"/>
                  </a:ext>
                </a:extLst>
              </a:tr>
              <a:tr h="289809">
                <a:tc>
                  <a:txBody>
                    <a:bodyPr/>
                    <a:lstStyle/>
                    <a:p>
                      <a:r>
                        <a:rPr lang="en-US" sz="1600"/>
                        <a:t>Longitudinal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r>
                        <a:rPr lang="en-US" sz="1600"/>
                        <a:t>Calorimeter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5684796"/>
                  </a:ext>
                </a:extLst>
              </a:tr>
              <a:tr h="500580">
                <a:tc>
                  <a:txBody>
                    <a:bodyPr/>
                    <a:lstStyle/>
                    <a:p>
                      <a:r>
                        <a:rPr lang="en-US" altLang="zh-CN" sz="1600"/>
                        <a:t>Accelerator</a:t>
                      </a:r>
                      <a:endParaRPr lang="en-US" sz="1600"/>
                    </a:p>
                    <a:p>
                      <a:r>
                        <a:rPr lang="en-US" altLang="zh-CN" sz="1600"/>
                        <a:t>i</a:t>
                      </a:r>
                      <a:r>
                        <a:rPr lang="en-US" sz="1600"/>
                        <a:t>mplementation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/>
                        <a:t>😀</a:t>
                      </a:r>
                      <a:endParaRPr lang="en-US" sz="1600"/>
                    </a:p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~100m drift</a:t>
                      </a:r>
                      <a:r>
                        <a:rPr lang="zh-CN" altLang="en-US" sz="1600"/>
                        <a:t> </a:t>
                      </a:r>
                      <a:r>
                        <a:rPr lang="en-US" altLang="zh-CN" sz="1600"/>
                        <a:t>for</a:t>
                      </a:r>
                      <a:r>
                        <a:rPr lang="zh-CN" altLang="en-US" sz="1600"/>
                        <a:t> </a:t>
                      </a:r>
                      <a:r>
                        <a:rPr lang="en-US" altLang="zh-CN" sz="1600"/>
                        <a:t>s</a:t>
                      </a:r>
                      <a:r>
                        <a:rPr lang="en-US" sz="1600"/>
                        <a:t>pectrometer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8206943"/>
                  </a:ext>
                </a:extLst>
              </a:tr>
              <a:tr h="500580">
                <a:tc>
                  <a:txBody>
                    <a:bodyPr/>
                    <a:lstStyle/>
                    <a:p>
                      <a:r>
                        <a:rPr lang="en-US" sz="1600"/>
                        <a:t>Background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SR &amp; bremstrahlung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/>
                        <a:t>😀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03979"/>
                  </a:ext>
                </a:extLst>
              </a:tr>
              <a:tr h="922121">
                <a:tc>
                  <a:txBody>
                    <a:bodyPr/>
                    <a:lstStyle/>
                    <a:p>
                      <a:r>
                        <a:rPr lang="en-US" altLang="zh-CN" sz="1600"/>
                        <a:t>Intrinsic</a:t>
                      </a:r>
                      <a:r>
                        <a:rPr lang="zh-CN" altLang="en-US" sz="1600"/>
                        <a:t> </a:t>
                      </a:r>
                      <a:r>
                        <a:rPr lang="en-US" altLang="zh-CN" sz="1600"/>
                        <a:t>issues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/>
                        <a:t>Limited resolution for calorimeter</a:t>
                      </a:r>
                    </a:p>
                    <a:p>
                      <a:r>
                        <a:rPr lang="en-US" altLang="zh-CN" sz="1600"/>
                        <a:t>Sys.</a:t>
                      </a:r>
                      <a:r>
                        <a:rPr lang="zh-CN" altLang="en-US" sz="1600"/>
                        <a:t> </a:t>
                      </a:r>
                      <a:r>
                        <a:rPr lang="en-US" altLang="zh-CN" sz="1600"/>
                        <a:t>error</a:t>
                      </a:r>
                      <a:r>
                        <a:rPr lang="zh-CN" altLang="en-US" sz="1600"/>
                        <a:t> </a:t>
                      </a:r>
                      <a:r>
                        <a:rPr lang="en-US" altLang="zh-CN" sz="1600"/>
                        <a:t>due</a:t>
                      </a:r>
                      <a:r>
                        <a:rPr lang="zh-CN" altLang="en-US" sz="1600"/>
                        <a:t> </a:t>
                      </a:r>
                      <a:r>
                        <a:rPr lang="en-US" altLang="zh-CN" sz="1600"/>
                        <a:t>to</a:t>
                      </a:r>
                      <a:r>
                        <a:rPr lang="zh-CN" altLang="en-US" sz="1600"/>
                        <a:t> </a:t>
                      </a:r>
                      <a:r>
                        <a:rPr lang="en-US" altLang="zh-CN" sz="1600"/>
                        <a:t>converter for PD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/>
                        <a:t>only</a:t>
                      </a:r>
                      <a:r>
                        <a:rPr lang="zh-CN" altLang="en-US" sz="1600"/>
                        <a:t> </a:t>
                      </a:r>
                      <a:r>
                        <a:rPr lang="en-US" altLang="zh-CN" sz="1600"/>
                        <a:t>measure</a:t>
                      </a:r>
                      <a:r>
                        <a:rPr lang="zh-CN" altLang="en-US" sz="1600"/>
                        <a:t> </a:t>
                      </a:r>
                      <a:r>
                        <a:rPr lang="en-US" altLang="zh-CN" sz="1600"/>
                        <a:t>2</a:t>
                      </a:r>
                      <a:r>
                        <a:rPr lang="zh-CN" altLang="en-US" sz="1600"/>
                        <a:t> </a:t>
                      </a:r>
                      <a:r>
                        <a:rPr lang="en-US" altLang="zh-CN" sz="1600"/>
                        <a:t>components</a:t>
                      </a:r>
                      <a:r>
                        <a:rPr lang="zh-CN" altLang="en-US" sz="1600"/>
                        <a:t> 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197584"/>
                  </a:ext>
                </a:extLst>
              </a:tr>
            </a:tbl>
          </a:graphicData>
        </a:graphic>
      </p:graphicFrame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121B9856-78BE-6F02-9D45-AC34664D4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960" y="1174420"/>
            <a:ext cx="10972800" cy="2647195"/>
          </a:xfrm>
        </p:spPr>
        <p:txBody>
          <a:bodyPr>
            <a:normAutofit/>
          </a:bodyPr>
          <a:lstStyle/>
          <a:p>
            <a:r>
              <a:rPr lang="en-US" altLang="zh-CN" sz="2400"/>
              <a:t>Requirements</a:t>
            </a:r>
            <a:r>
              <a:rPr lang="zh-CN" altLang="en-US" sz="2400"/>
              <a:t> </a:t>
            </a:r>
            <a:r>
              <a:rPr lang="en-US" altLang="zh-CN" sz="2400"/>
              <a:t>of</a:t>
            </a:r>
            <a:r>
              <a:rPr lang="zh-CN" altLang="en-US" sz="2400"/>
              <a:t> </a:t>
            </a:r>
            <a:r>
              <a:rPr lang="en-US" altLang="zh-CN" sz="2400"/>
              <a:t>3D Compton polarimeter for CEPC/FCC-ee</a:t>
            </a:r>
            <a:endParaRPr lang="en-HK" altLang="zh-CN" sz="2400"/>
          </a:p>
          <a:p>
            <a:pPr lvl="1"/>
            <a:r>
              <a:rPr lang="en-US" altLang="zh-CN" sz="2000"/>
              <a:t>vertical polarimeter for pilot bunches (RD):   ~1%/~10s</a:t>
            </a:r>
          </a:p>
          <a:p>
            <a:pPr lvl="1"/>
            <a:r>
              <a:rPr lang="en-US" altLang="zh-CN" sz="2000"/>
              <a:t>longitudinal polarimeter for colliding bunches:  ~0.1%</a:t>
            </a:r>
          </a:p>
          <a:p>
            <a:pPr lvl="1"/>
            <a:r>
              <a:rPr lang="en-US" altLang="zh-CN" sz="2000"/>
              <a:t>Coverage of Z, W and Higgs energies</a:t>
            </a:r>
          </a:p>
          <a:p>
            <a:pPr lvl="1"/>
            <a:r>
              <a:rPr lang="en-US" altLang="zh-CN" sz="2000"/>
              <a:t>7 * 24 robust operation</a:t>
            </a:r>
          </a:p>
          <a:p>
            <a:pPr lvl="1"/>
            <a:endParaRPr lang="en-US" altLang="zh-CN"/>
          </a:p>
          <a:p>
            <a:endParaRPr lang="en-US" altLang="zh-C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98B1F7-2403-306A-69F1-74D45E7F5EAF}"/>
              </a:ext>
            </a:extLst>
          </p:cNvPr>
          <p:cNvSpPr txBox="1"/>
          <p:nvPr/>
        </p:nvSpPr>
        <p:spPr>
          <a:xfrm>
            <a:off x="5663952" y="6356351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92D050"/>
                </a:solidFill>
              </a:rPr>
              <a:t>the above list of polarimeters is not exhaustible</a:t>
            </a:r>
          </a:p>
        </p:txBody>
      </p:sp>
    </p:spTree>
    <p:extLst>
      <p:ext uri="{BB962C8B-B14F-4D97-AF65-F5344CB8AC3E}">
        <p14:creationId xmlns:p14="http://schemas.microsoft.com/office/powerpoint/2010/main" val="2556203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553F89-81E0-AE30-93C2-0FA382735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000" y="150157"/>
            <a:ext cx="11906000" cy="725470"/>
          </a:xfrm>
        </p:spPr>
        <p:txBody>
          <a:bodyPr>
            <a:noAutofit/>
          </a:bodyPr>
          <a:lstStyle/>
          <a:p>
            <a:r>
              <a:rPr lang="en-US" sz="2600"/>
              <a:t>FCPPN</a:t>
            </a:r>
            <a:r>
              <a:rPr lang="en-US" altLang="zh-CN" sz="2600"/>
              <a:t>/L</a:t>
            </a:r>
            <a:r>
              <a:rPr lang="en-US" sz="2600"/>
              <a:t> grant since 2024:  Future Collider Compton Polarimeter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8C77DE-A916-D864-8B22-C88FF281B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0DA7099-02F7-75A8-A7A6-D23A1EFB2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190464"/>
            <a:ext cx="11665296" cy="4680520"/>
          </a:xfrm>
        </p:spPr>
        <p:txBody>
          <a:bodyPr>
            <a:noAutofit/>
          </a:bodyPr>
          <a:lstStyle/>
          <a:p>
            <a:r>
              <a:rPr lang="en-US" sz="2200"/>
              <a:t>Team member</a:t>
            </a:r>
          </a:p>
          <a:p>
            <a:pPr lvl="1"/>
            <a:r>
              <a:rPr lang="en-US" altLang="zh-CN" sz="2200"/>
              <a:t>IJCLab:  A. Martens (Leader), F. Zomer, D.  Nutarelli, F. Mawas, </a:t>
            </a:r>
            <a:r>
              <a:rPr lang="en-US" altLang="zh-CN" sz="2200">
                <a:solidFill>
                  <a:schemeClr val="accent6">
                    <a:lumMod val="75000"/>
                  </a:schemeClr>
                </a:solidFill>
              </a:rPr>
              <a:t>J. Tamazirt </a:t>
            </a:r>
            <a:r>
              <a:rPr lang="en-US" altLang="zh-CN" sz="2200"/>
              <a:t>etc</a:t>
            </a:r>
          </a:p>
          <a:p>
            <a:pPr lvl="1"/>
            <a:r>
              <a:rPr lang="en-US" altLang="zh-CN" sz="2200"/>
              <a:t>IHEP:    </a:t>
            </a:r>
            <a:r>
              <a:rPr lang="zh-CN" altLang="en-US" sz="2200"/>
              <a:t> </a:t>
            </a:r>
            <a:r>
              <a:rPr lang="en-US" altLang="zh-CN" sz="2200"/>
              <a:t>Z. Duan (Leader), Zhijun Liang, Guangyi Tang, Dechong Zhu, </a:t>
            </a:r>
            <a:r>
              <a:rPr lang="en-US" altLang="zh-CN" sz="2200">
                <a:solidFill>
                  <a:schemeClr val="accent6">
                    <a:lumMod val="75000"/>
                  </a:schemeClr>
                </a:solidFill>
              </a:rPr>
              <a:t>Mengyu Su </a:t>
            </a:r>
            <a:r>
              <a:rPr lang="en-US" altLang="zh-CN" sz="2200"/>
              <a:t>etc</a:t>
            </a:r>
            <a:endParaRPr lang="en-US" sz="2200"/>
          </a:p>
          <a:p>
            <a:pPr>
              <a:spcBef>
                <a:spcPts val="600"/>
              </a:spcBef>
            </a:pPr>
            <a:r>
              <a:rPr lang="en-US" sz="2200"/>
              <a:t>Research goal</a:t>
            </a:r>
          </a:p>
          <a:p>
            <a:pPr lvl="1"/>
            <a:r>
              <a:rPr lang="en-US" sz="2200"/>
              <a:t>demonstrate a Compton polarimeter at BEPCII</a:t>
            </a:r>
          </a:p>
          <a:p>
            <a:pPr lvl="1"/>
            <a:r>
              <a:rPr lang="en-US" sz="2200"/>
              <a:t>design &amp; analysis of Compton polarimeters for FCC-ee/CEPC</a:t>
            </a:r>
          </a:p>
          <a:p>
            <a:pPr>
              <a:spcBef>
                <a:spcPts val="600"/>
              </a:spcBef>
            </a:pPr>
            <a:r>
              <a:rPr lang="en-US" sz="2200"/>
              <a:t>Personnel exchanges</a:t>
            </a:r>
          </a:p>
          <a:p>
            <a:pPr lvl="1"/>
            <a:r>
              <a:rPr lang="en-US" sz="2200"/>
              <a:t>April 2024:  visit of Zhe Duan to IJCLab</a:t>
            </a:r>
          </a:p>
          <a:p>
            <a:pPr lvl="1"/>
            <a:r>
              <a:rPr lang="en-US" sz="2200"/>
              <a:t>December 2024: visit of Aurelien Martens to IHEP</a:t>
            </a:r>
          </a:p>
          <a:p>
            <a:pPr>
              <a:spcBef>
                <a:spcPts val="600"/>
              </a:spcBef>
            </a:pPr>
            <a:r>
              <a:rPr lang="en-US" sz="2200"/>
              <a:t>Bi-weekly Zoom meeting, joint training of graduate students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4EC517D1-7E40-814C-9C67-7A786C9B7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24" y="5302412"/>
            <a:ext cx="1867622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2E3388-B621-8162-B475-DD9AB68AE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5877272"/>
            <a:ext cx="3885676" cy="83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10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DE958E6F-07A7-EE2C-3385-6256BC3F8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/>
          <a:lstStyle/>
          <a:p>
            <a:r>
              <a:rPr lang="en-US" altLang="zh-CN" dirty="0"/>
              <a:t>BEPCII-U and beam polarization</a:t>
            </a:r>
            <a:endParaRPr lang="en-US" dirty="0"/>
          </a:p>
        </p:txBody>
      </p:sp>
      <p:pic>
        <p:nvPicPr>
          <p:cNvPr id="13" name="图片 7">
            <a:extLst>
              <a:ext uri="{FF2B5EF4-FFF2-40B4-BE49-F238E27FC236}">
                <a16:creationId xmlns:a16="http://schemas.microsoft.com/office/drawing/2014/main" id="{4D0137E5-49EB-49BF-399A-978809031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210" y="2847276"/>
            <a:ext cx="2963200" cy="20938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968766-05F4-082C-A7B5-8B7053105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91" y="2687256"/>
            <a:ext cx="2356274" cy="2173367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93B1BEEE-08AE-67F7-6344-4BD895EDD6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972941"/>
              </p:ext>
            </p:extLst>
          </p:nvPr>
        </p:nvGraphicFramePr>
        <p:xfrm>
          <a:off x="394440" y="5718613"/>
          <a:ext cx="5934005" cy="430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58EE4FA-DA5D-FCF6-5526-B16519C967D7}"/>
              </a:ext>
            </a:extLst>
          </p:cNvPr>
          <p:cNvSpPr txBox="1"/>
          <p:nvPr/>
        </p:nvSpPr>
        <p:spPr>
          <a:xfrm>
            <a:off x="339185" y="5128759"/>
            <a:ext cx="2448272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Start tunnel installation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848BFA-D286-C52B-A634-F7BC8BA791F2}"/>
              </a:ext>
            </a:extLst>
          </p:cNvPr>
          <p:cNvSpPr txBox="1"/>
          <p:nvPr/>
        </p:nvSpPr>
        <p:spPr>
          <a:xfrm>
            <a:off x="2210415" y="6345816"/>
            <a:ext cx="2653579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Linac resumes operation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532F7B-13EB-9B05-6907-E0477B538C41}"/>
              </a:ext>
            </a:extLst>
          </p:cNvPr>
          <p:cNvSpPr txBox="1"/>
          <p:nvPr/>
        </p:nvSpPr>
        <p:spPr>
          <a:xfrm>
            <a:off x="3728517" y="4941168"/>
            <a:ext cx="2799532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SR commissioning </a:t>
            </a:r>
          </a:p>
          <a:p>
            <a:r>
              <a:rPr lang="en-US"/>
              <a:t>Colliding beams at 1.84 GeV 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52B641F1-DB26-32D4-0CE1-819AB6C727C9}"/>
              </a:ext>
            </a:extLst>
          </p:cNvPr>
          <p:cNvSpPr/>
          <p:nvPr/>
        </p:nvSpPr>
        <p:spPr>
          <a:xfrm rot="10800000">
            <a:off x="1447993" y="5548414"/>
            <a:ext cx="115328" cy="1701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5EE0284B-7996-844C-A99C-09D43F7F0D45}"/>
              </a:ext>
            </a:extLst>
          </p:cNvPr>
          <p:cNvSpPr/>
          <p:nvPr/>
        </p:nvSpPr>
        <p:spPr>
          <a:xfrm>
            <a:off x="3560965" y="6136871"/>
            <a:ext cx="115328" cy="1701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23570EE8-562E-BA87-85F7-483D78F6A876}"/>
              </a:ext>
            </a:extLst>
          </p:cNvPr>
          <p:cNvSpPr/>
          <p:nvPr/>
        </p:nvSpPr>
        <p:spPr>
          <a:xfrm rot="10800000">
            <a:off x="5090736" y="5563056"/>
            <a:ext cx="115328" cy="1701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C8C63F17-45F0-F705-6754-16AD321A9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185" y="1124743"/>
            <a:ext cx="5770389" cy="1722533"/>
          </a:xfrm>
        </p:spPr>
        <p:txBody>
          <a:bodyPr>
            <a:normAutofit fontScale="85000" lnSpcReduction="20000"/>
          </a:bodyPr>
          <a:lstStyle/>
          <a:p>
            <a:r>
              <a:rPr lang="en-US" sz="2400"/>
              <a:t>BEPCII-U</a:t>
            </a:r>
            <a:r>
              <a:rPr lang="zh-CN" altLang="en-US" sz="2400"/>
              <a:t> </a:t>
            </a:r>
            <a:r>
              <a:rPr lang="en-US" altLang="zh-CN" sz="2400"/>
              <a:t>(2025-2030), upgrade</a:t>
            </a:r>
            <a:r>
              <a:rPr lang="zh-CN" altLang="en-US" sz="2400"/>
              <a:t> </a:t>
            </a:r>
            <a:r>
              <a:rPr lang="en-US" altLang="zh-CN" sz="2400"/>
              <a:t>to</a:t>
            </a:r>
            <a:r>
              <a:rPr lang="zh-CN" altLang="en-US" sz="2400"/>
              <a:t> </a:t>
            </a:r>
            <a:r>
              <a:rPr lang="en-US" altLang="zh-CN" sz="2400"/>
              <a:t>higher</a:t>
            </a:r>
            <a:r>
              <a:rPr lang="zh-CN" altLang="en-US" sz="2400"/>
              <a:t> </a:t>
            </a:r>
            <a:r>
              <a:rPr lang="en-US" altLang="zh-CN" sz="2400"/>
              <a:t>luminosity</a:t>
            </a:r>
            <a:r>
              <a:rPr lang="zh-CN" altLang="en-US" sz="2400"/>
              <a:t> </a:t>
            </a:r>
            <a:r>
              <a:rPr lang="en-US" altLang="zh-CN" sz="2400"/>
              <a:t>(x3</a:t>
            </a:r>
            <a:r>
              <a:rPr lang="zh-CN" altLang="en-US" sz="2400"/>
              <a:t> </a:t>
            </a:r>
            <a:r>
              <a:rPr lang="en-US" altLang="zh-CN" sz="2400"/>
              <a:t>@</a:t>
            </a:r>
            <a:r>
              <a:rPr lang="zh-CN" altLang="en-US" sz="2400"/>
              <a:t> </a:t>
            </a:r>
            <a:r>
              <a:rPr lang="en-US" altLang="zh-CN" sz="2400"/>
              <a:t>2.35</a:t>
            </a:r>
            <a:r>
              <a:rPr lang="zh-CN" altLang="en-US" sz="2400"/>
              <a:t> </a:t>
            </a:r>
            <a:r>
              <a:rPr lang="en-US" altLang="zh-CN" sz="2400"/>
              <a:t>GeV)</a:t>
            </a:r>
            <a:r>
              <a:rPr lang="zh-CN" altLang="en-US" sz="2400"/>
              <a:t> </a:t>
            </a:r>
            <a:r>
              <a:rPr lang="en-US" altLang="zh-CN" sz="2400"/>
              <a:t>&amp;</a:t>
            </a:r>
            <a:r>
              <a:rPr lang="zh-CN" altLang="en-US" sz="2400"/>
              <a:t> </a:t>
            </a:r>
            <a:r>
              <a:rPr lang="en-US" altLang="zh-CN" sz="2400"/>
              <a:t>higher</a:t>
            </a:r>
            <a:r>
              <a:rPr lang="zh-CN" altLang="en-US" sz="2400"/>
              <a:t> </a:t>
            </a:r>
            <a:r>
              <a:rPr lang="en-US" altLang="zh-CN" sz="2400"/>
              <a:t>energy</a:t>
            </a:r>
            <a:r>
              <a:rPr lang="zh-CN" altLang="en-US" sz="2400"/>
              <a:t> </a:t>
            </a:r>
            <a:r>
              <a:rPr lang="en-US" altLang="zh-CN" sz="2400"/>
              <a:t>(up</a:t>
            </a:r>
            <a:r>
              <a:rPr lang="zh-CN" altLang="en-US" sz="2400"/>
              <a:t> </a:t>
            </a:r>
            <a:r>
              <a:rPr lang="en-US" altLang="zh-CN" sz="2400"/>
              <a:t>to</a:t>
            </a:r>
            <a:r>
              <a:rPr lang="zh-CN" altLang="en-US" sz="2400"/>
              <a:t> </a:t>
            </a:r>
            <a:r>
              <a:rPr lang="en-US" altLang="zh-CN" sz="2400"/>
              <a:t>2.8</a:t>
            </a:r>
            <a:r>
              <a:rPr lang="zh-CN" altLang="en-US" sz="2400"/>
              <a:t> </a:t>
            </a:r>
            <a:r>
              <a:rPr lang="en-US" altLang="zh-CN" sz="2400"/>
              <a:t>GeV)</a:t>
            </a:r>
          </a:p>
          <a:p>
            <a:r>
              <a:rPr lang="en-US" altLang="zh-CN" sz="2400"/>
              <a:t>Home-developed SCQ, SRF;  CGEM detector (italy)</a:t>
            </a:r>
          </a:p>
          <a:p>
            <a:pPr marL="0" indent="0">
              <a:buNone/>
            </a:pPr>
            <a:endParaRPr lang="en-US" sz="2200"/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7A1AE805-757A-2833-AA8F-0F56C62FB595}"/>
              </a:ext>
            </a:extLst>
          </p:cNvPr>
          <p:cNvSpPr txBox="1">
            <a:spLocks/>
          </p:cNvSpPr>
          <p:nvPr/>
        </p:nvSpPr>
        <p:spPr>
          <a:xfrm>
            <a:off x="6328445" y="1067928"/>
            <a:ext cx="5916923" cy="1466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e- beam is spontaneously vertical polarized due to spin flip in synchrotron radiation</a:t>
            </a:r>
          </a:p>
          <a:p>
            <a:r>
              <a:rPr lang="en-US" altLang="zh-CN" sz="2000"/>
              <a:t>Simulations show a sizable polarization in routine operation condition</a:t>
            </a:r>
            <a:endParaRPr lang="en-US" sz="2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4348C0-FBA0-C067-7C67-178CE69FF4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0530" y="3326926"/>
            <a:ext cx="4559605" cy="31984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C3C330-E2C1-239F-ED25-DA2F525A6EEC}"/>
              </a:ext>
            </a:extLst>
          </p:cNvPr>
          <p:cNvSpPr txBox="1"/>
          <p:nvPr/>
        </p:nvSpPr>
        <p:spPr>
          <a:xfrm>
            <a:off x="7248128" y="2968443"/>
            <a:ext cx="449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Vertical polarization 1 hour after injection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326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E8DA93-AE4A-9560-77D6-189689FE9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Prospects</a:t>
            </a:r>
            <a:r>
              <a:rPr lang="zh-CN" altLang="en-US"/>
              <a:t> </a:t>
            </a:r>
            <a:r>
              <a:rPr lang="en-US" altLang="zh-CN"/>
              <a:t>of</a:t>
            </a:r>
            <a:r>
              <a:rPr lang="zh-CN" altLang="en-US"/>
              <a:t> </a:t>
            </a:r>
            <a:r>
              <a:rPr lang="en-US" altLang="zh-CN"/>
              <a:t>a</a:t>
            </a:r>
            <a:r>
              <a:rPr lang="zh-CN" altLang="en-US"/>
              <a:t> </a:t>
            </a:r>
            <a:r>
              <a:rPr lang="en-US" altLang="zh-CN"/>
              <a:t>Compton</a:t>
            </a:r>
            <a:r>
              <a:rPr lang="zh-CN" altLang="en-US"/>
              <a:t> </a:t>
            </a:r>
            <a:r>
              <a:rPr lang="en-US" altLang="zh-CN"/>
              <a:t>polarimeter</a:t>
            </a:r>
            <a:r>
              <a:rPr lang="zh-CN" altLang="en-US"/>
              <a:t> </a:t>
            </a:r>
            <a:r>
              <a:rPr lang="en-US" altLang="zh-CN"/>
              <a:t>@</a:t>
            </a:r>
            <a:r>
              <a:rPr lang="zh-CN" altLang="en-US"/>
              <a:t> </a:t>
            </a:r>
            <a:r>
              <a:rPr lang="en-US" altLang="zh-CN"/>
              <a:t>BEPCII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55F89-92BE-9FC6-7090-7DAC421FE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/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0235D9E9-B16E-7658-D982-7A87EAAAF3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442072"/>
              </p:ext>
            </p:extLst>
          </p:nvPr>
        </p:nvGraphicFramePr>
        <p:xfrm>
          <a:off x="801433" y="3140968"/>
          <a:ext cx="10493882" cy="3279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4867">
                  <a:extLst>
                    <a:ext uri="{9D8B030D-6E8A-4147-A177-3AD203B41FA5}">
                      <a16:colId xmlns:a16="http://schemas.microsoft.com/office/drawing/2014/main" val="1265873649"/>
                    </a:ext>
                  </a:extLst>
                </a:gridCol>
                <a:gridCol w="6409015">
                  <a:extLst>
                    <a:ext uri="{9D8B030D-6E8A-4147-A177-3AD203B41FA5}">
                      <a16:colId xmlns:a16="http://schemas.microsoft.com/office/drawing/2014/main" val="1073674837"/>
                    </a:ext>
                  </a:extLst>
                </a:gridCol>
              </a:tblGrid>
              <a:tr h="496733">
                <a:tc>
                  <a:txBody>
                    <a:bodyPr/>
                    <a:lstStyle/>
                    <a:p>
                      <a:r>
                        <a:rPr lang="en-US" altLang="zh-CN" sz="2200"/>
                        <a:t>Aspects</a:t>
                      </a:r>
                      <a:endParaRPr lang="en-US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200"/>
                        <a:t>R&amp;D</a:t>
                      </a:r>
                      <a:r>
                        <a:rPr lang="zh-CN" altLang="en-US" sz="2200"/>
                        <a:t> </a:t>
                      </a:r>
                      <a:r>
                        <a:rPr lang="en-US" altLang="zh-CN" sz="2200"/>
                        <a:t>item</a:t>
                      </a:r>
                      <a:endParaRPr lang="en-US" sz="2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0084493"/>
                  </a:ext>
                </a:extLst>
              </a:tr>
              <a:tr h="496733">
                <a:tc>
                  <a:txBody>
                    <a:bodyPr/>
                    <a:lstStyle/>
                    <a:p>
                      <a:r>
                        <a:rPr lang="en-US" altLang="zh-CN" sz="2200"/>
                        <a:t>Compton</a:t>
                      </a:r>
                      <a:r>
                        <a:rPr lang="zh-CN" altLang="en-US" sz="2200"/>
                        <a:t> </a:t>
                      </a:r>
                      <a:r>
                        <a:rPr lang="en-US" altLang="zh-CN" sz="2200"/>
                        <a:t>polarimeter</a:t>
                      </a:r>
                      <a:endParaRPr lang="en-US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200"/>
                        <a:t>laser</a:t>
                      </a:r>
                      <a:r>
                        <a:rPr lang="zh-CN" altLang="en-US" sz="2200"/>
                        <a:t> </a:t>
                      </a:r>
                      <a:r>
                        <a:rPr lang="en-US" altLang="zh-CN" sz="2200"/>
                        <a:t>polarization</a:t>
                      </a:r>
                      <a:r>
                        <a:rPr lang="zh-CN" altLang="en-US" sz="2200"/>
                        <a:t> </a:t>
                      </a:r>
                      <a:r>
                        <a:rPr lang="en-US" altLang="zh-CN" sz="2200"/>
                        <a:t>measurement/control,</a:t>
                      </a:r>
                      <a:r>
                        <a:rPr lang="zh-CN" altLang="en-US" sz="2200"/>
                        <a:t>  </a:t>
                      </a:r>
                      <a:r>
                        <a:rPr lang="en-US" altLang="zh-CN" sz="2200"/>
                        <a:t>silicon</a:t>
                      </a:r>
                      <a:r>
                        <a:rPr lang="zh-CN" altLang="en-US" sz="2200"/>
                        <a:t> </a:t>
                      </a:r>
                      <a:r>
                        <a:rPr lang="en-US" altLang="zh-CN" sz="2200"/>
                        <a:t>pixel</a:t>
                      </a:r>
                      <a:r>
                        <a:rPr lang="zh-CN" altLang="en-US" sz="2200"/>
                        <a:t> </a:t>
                      </a:r>
                      <a:r>
                        <a:rPr lang="en-US" altLang="zh-CN" sz="2200"/>
                        <a:t>detector</a:t>
                      </a:r>
                      <a:endParaRPr lang="en-US" sz="2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9232659"/>
                  </a:ext>
                </a:extLst>
              </a:tr>
              <a:tr h="496733">
                <a:tc>
                  <a:txBody>
                    <a:bodyPr/>
                    <a:lstStyle/>
                    <a:p>
                      <a:r>
                        <a:rPr lang="en-US" altLang="zh-CN" sz="2200"/>
                        <a:t>Resonant</a:t>
                      </a:r>
                      <a:r>
                        <a:rPr lang="zh-CN" altLang="en-US" sz="2200"/>
                        <a:t> </a:t>
                      </a:r>
                      <a:r>
                        <a:rPr lang="en-US" altLang="zh-CN" sz="2200"/>
                        <a:t>depolarization</a:t>
                      </a:r>
                      <a:endParaRPr lang="en-US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200"/>
                        <a:t>Operation scenarios, error analysis,</a:t>
                      </a:r>
                      <a:r>
                        <a:rPr lang="zh-CN" altLang="en-US" sz="2200"/>
                        <a:t> </a:t>
                      </a:r>
                      <a:r>
                        <a:rPr lang="en-US" altLang="zh-CN" sz="2200"/>
                        <a:t>colliding</a:t>
                      </a:r>
                      <a:r>
                        <a:rPr lang="zh-CN" altLang="en-US" sz="2200"/>
                        <a:t> </a:t>
                      </a:r>
                      <a:r>
                        <a:rPr lang="en-US" altLang="zh-CN" sz="2200"/>
                        <a:t>bunches</a:t>
                      </a:r>
                      <a:r>
                        <a:rPr lang="zh-CN" altLang="en-US" sz="2200"/>
                        <a:t> </a:t>
                      </a:r>
                      <a:r>
                        <a:rPr lang="en-US" altLang="zh-CN" sz="2200"/>
                        <a:t>&amp;</a:t>
                      </a:r>
                      <a:r>
                        <a:rPr lang="zh-CN" altLang="en-US" sz="2200"/>
                        <a:t> </a:t>
                      </a:r>
                      <a:r>
                        <a:rPr lang="en-US" altLang="zh-CN" sz="2200"/>
                        <a:t>pilot</a:t>
                      </a:r>
                      <a:r>
                        <a:rPr lang="zh-CN" altLang="en-US" sz="2200"/>
                        <a:t> </a:t>
                      </a:r>
                      <a:r>
                        <a:rPr lang="en-US" altLang="zh-CN" sz="2200"/>
                        <a:t>bunches</a:t>
                      </a:r>
                      <a:endParaRPr lang="en-US" sz="2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093404"/>
                  </a:ext>
                </a:extLst>
              </a:tr>
              <a:tr h="496733">
                <a:tc>
                  <a:txBody>
                    <a:bodyPr/>
                    <a:lstStyle/>
                    <a:p>
                      <a:r>
                        <a:rPr lang="en-US" altLang="zh-CN" sz="2200"/>
                        <a:t>Depolarization</a:t>
                      </a:r>
                      <a:r>
                        <a:rPr lang="zh-CN" altLang="en-US" sz="2200"/>
                        <a:t> </a:t>
                      </a:r>
                      <a:r>
                        <a:rPr lang="en-US" altLang="zh-CN" sz="2200"/>
                        <a:t>mechanism</a:t>
                      </a:r>
                      <a:endParaRPr lang="en-US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200"/>
                        <a:t>Rich</a:t>
                      </a:r>
                      <a:r>
                        <a:rPr lang="zh-CN" altLang="en-US" sz="2200"/>
                        <a:t> </a:t>
                      </a:r>
                      <a:r>
                        <a:rPr lang="en-US" altLang="zh-CN" sz="2200"/>
                        <a:t>data</a:t>
                      </a:r>
                      <a:r>
                        <a:rPr lang="zh-CN" altLang="en-US" sz="2200"/>
                        <a:t> </a:t>
                      </a:r>
                      <a:r>
                        <a:rPr lang="en-US" altLang="zh-CN" sz="2200"/>
                        <a:t>of</a:t>
                      </a:r>
                      <a:r>
                        <a:rPr lang="zh-CN" altLang="en-US" sz="2200"/>
                        <a:t> </a:t>
                      </a:r>
                      <a:r>
                        <a:rPr lang="en-US" altLang="zh-CN" sz="2200"/>
                        <a:t>parameter</a:t>
                      </a:r>
                      <a:r>
                        <a:rPr lang="zh-CN" altLang="en-US" sz="2200"/>
                        <a:t> </a:t>
                      </a:r>
                      <a:r>
                        <a:rPr lang="en-US" altLang="zh-CN" sz="2200"/>
                        <a:t>dependence,</a:t>
                      </a:r>
                      <a:r>
                        <a:rPr lang="zh-CN" altLang="en-US" sz="2200"/>
                        <a:t> </a:t>
                      </a:r>
                      <a:r>
                        <a:rPr lang="en-US" altLang="zh-CN" sz="2200"/>
                        <a:t>beam-beam</a:t>
                      </a:r>
                      <a:r>
                        <a:rPr lang="zh-CN" altLang="en-US" sz="2200"/>
                        <a:t> </a:t>
                      </a:r>
                      <a:r>
                        <a:rPr lang="en-US" altLang="zh-CN" sz="2200"/>
                        <a:t>depolarization</a:t>
                      </a:r>
                      <a:endParaRPr lang="en-US" sz="2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2108204"/>
                  </a:ext>
                </a:extLst>
              </a:tr>
              <a:tr h="496733">
                <a:tc>
                  <a:txBody>
                    <a:bodyPr/>
                    <a:lstStyle/>
                    <a:p>
                      <a:r>
                        <a:rPr lang="en-US" altLang="zh-CN" sz="2200"/>
                        <a:t>Polarization</a:t>
                      </a:r>
                      <a:r>
                        <a:rPr lang="zh-CN" altLang="en-US" sz="2200"/>
                        <a:t> </a:t>
                      </a:r>
                      <a:r>
                        <a:rPr lang="en-US" altLang="zh-CN" sz="2200"/>
                        <a:t>tuning/optimization</a:t>
                      </a:r>
                      <a:endParaRPr lang="en-US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200"/>
                        <a:t>spin</a:t>
                      </a:r>
                      <a:r>
                        <a:rPr lang="zh-CN" altLang="en-US" sz="2200"/>
                        <a:t> </a:t>
                      </a:r>
                      <a:r>
                        <a:rPr lang="en-US" altLang="zh-CN" sz="2200"/>
                        <a:t>matching,</a:t>
                      </a:r>
                      <a:r>
                        <a:rPr lang="zh-CN" altLang="en-US" sz="2200"/>
                        <a:t> </a:t>
                      </a:r>
                      <a:r>
                        <a:rPr lang="en-US" altLang="zh-CN" sz="2200"/>
                        <a:t>machine</a:t>
                      </a:r>
                      <a:r>
                        <a:rPr lang="zh-CN" altLang="en-US" sz="2200"/>
                        <a:t> </a:t>
                      </a:r>
                      <a:r>
                        <a:rPr lang="en-US" altLang="zh-CN" sz="2200"/>
                        <a:t>learning</a:t>
                      </a:r>
                      <a:r>
                        <a:rPr lang="zh-CN" altLang="en-US" sz="2200"/>
                        <a:t> </a:t>
                      </a:r>
                      <a:r>
                        <a:rPr lang="en-US" altLang="zh-CN" sz="2200"/>
                        <a:t>techniques</a:t>
                      </a:r>
                      <a:endParaRPr lang="en-US" sz="2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4945606"/>
                  </a:ext>
                </a:extLst>
              </a:tr>
            </a:tbl>
          </a:graphicData>
        </a:graphic>
      </p:graphicFrame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B72BF6-CCFB-BF7D-997A-48B84EB64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432" y="1092271"/>
            <a:ext cx="10493882" cy="190468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/>
              <a:t>Experimental studies to address</a:t>
            </a:r>
          </a:p>
          <a:p>
            <a:r>
              <a:rPr lang="en-US" sz="2200"/>
              <a:t>How to precisely measure beam polarization?     </a:t>
            </a:r>
          </a:p>
          <a:p>
            <a:r>
              <a:rPr lang="en-US" altLang="zh-CN" sz="2200"/>
              <a:t>How to precisely calibrate beam energy? </a:t>
            </a:r>
          </a:p>
          <a:p>
            <a:r>
              <a:rPr lang="en-US" altLang="zh-CN" sz="2200"/>
              <a:t>How to mitigate depolarization effects in storage ring?  </a:t>
            </a:r>
          </a:p>
        </p:txBody>
      </p:sp>
    </p:spTree>
    <p:extLst>
      <p:ext uri="{BB962C8B-B14F-4D97-AF65-F5344CB8AC3E}">
        <p14:creationId xmlns:p14="http://schemas.microsoft.com/office/powerpoint/2010/main" val="3162969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84C0BD-1895-A229-F5D0-FBED62B3A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Compton</a:t>
            </a:r>
            <a:r>
              <a:rPr lang="zh-CN" altLang="en-US"/>
              <a:t> </a:t>
            </a:r>
            <a:r>
              <a:rPr lang="en-US" altLang="zh-CN"/>
              <a:t>polarimeter</a:t>
            </a:r>
            <a:r>
              <a:rPr lang="zh-CN" altLang="en-US"/>
              <a:t> </a:t>
            </a:r>
            <a:r>
              <a:rPr lang="en-US" altLang="zh-CN"/>
              <a:t>@</a:t>
            </a:r>
            <a:r>
              <a:rPr lang="zh-CN" altLang="en-US"/>
              <a:t> </a:t>
            </a:r>
            <a:r>
              <a:rPr lang="en-US" altLang="zh-CN"/>
              <a:t>BEPCII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1E234-670C-B388-6E20-A7A447F84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68671E7-3E02-A410-142C-5DCADB0D415F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7D1DAC7-9D8C-696B-3B2B-D95424548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7" y="1196752"/>
            <a:ext cx="7776864" cy="2947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97FBC7-FB8E-0675-0B41-BDB014A8D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165" y="1708224"/>
            <a:ext cx="2999261" cy="2259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C9F90F-4744-9EDB-42F4-B592174614D7}"/>
              </a:ext>
            </a:extLst>
          </p:cNvPr>
          <p:cNvSpPr txBox="1"/>
          <p:nvPr/>
        </p:nvSpPr>
        <p:spPr>
          <a:xfrm>
            <a:off x="8228363" y="1338892"/>
            <a:ext cx="3438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0000FF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CEPC vertex detector prototype </a:t>
            </a:r>
            <a:endParaRPr lang="en-US">
              <a:solidFill>
                <a:srgbClr val="0000FF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EF05DCF-5BBF-890D-22AD-5513865C07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677858"/>
              </p:ext>
            </p:extLst>
          </p:nvPr>
        </p:nvGraphicFramePr>
        <p:xfrm>
          <a:off x="196963" y="4221088"/>
          <a:ext cx="7699237" cy="23774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06549">
                  <a:extLst>
                    <a:ext uri="{9D8B030D-6E8A-4147-A177-3AD203B41FA5}">
                      <a16:colId xmlns:a16="http://schemas.microsoft.com/office/drawing/2014/main" val="614101063"/>
                    </a:ext>
                  </a:extLst>
                </a:gridCol>
                <a:gridCol w="6192688">
                  <a:extLst>
                    <a:ext uri="{9D8B030D-6E8A-4147-A177-3AD203B41FA5}">
                      <a16:colId xmlns:a16="http://schemas.microsoft.com/office/drawing/2014/main" val="2404389837"/>
                    </a:ext>
                  </a:extLst>
                </a:gridCol>
              </a:tblGrid>
              <a:tr h="228143">
                <a:tc>
                  <a:txBody>
                    <a:bodyPr/>
                    <a:lstStyle/>
                    <a:p>
                      <a:r>
                        <a:rPr lang="en-US" sz="2000" b="0"/>
                        <a:t>Location</a:t>
                      </a:r>
                      <a:endParaRPr lang="en-US" sz="2000" b="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0"/>
                        <a:t>beamline and experimental hall of 4W2 wiggler</a:t>
                      </a:r>
                      <a:endParaRPr lang="en-US" sz="2000" b="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1054758"/>
                  </a:ext>
                </a:extLst>
              </a:tr>
              <a:tr h="360878">
                <a:tc>
                  <a:txBody>
                    <a:bodyPr/>
                    <a:lstStyle/>
                    <a:p>
                      <a:r>
                        <a:rPr lang="en-US" sz="2000"/>
                        <a:t>Laser</a:t>
                      </a:r>
                      <a:endParaRPr lang="en-US" sz="20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/>
                        <a:t>532nm,</a:t>
                      </a:r>
                      <a:r>
                        <a:rPr lang="zh-CN" altLang="en-US" sz="2000"/>
                        <a:t> </a:t>
                      </a:r>
                      <a:r>
                        <a:rPr lang="en-US" altLang="zh-CN" sz="2000"/>
                        <a:t>4.5</a:t>
                      </a:r>
                      <a:r>
                        <a:rPr lang="zh-CN" altLang="en-US" sz="2000"/>
                        <a:t> </a:t>
                      </a:r>
                      <a:r>
                        <a:rPr lang="en-US" altLang="zh-CN" sz="2000"/>
                        <a:t>kHz,</a:t>
                      </a:r>
                      <a:r>
                        <a:rPr lang="zh-CN" altLang="en-US" sz="2000"/>
                        <a:t> </a:t>
                      </a:r>
                      <a:r>
                        <a:rPr lang="en-US" altLang="zh-CN" sz="2000"/>
                        <a:t>2</a:t>
                      </a:r>
                      <a:r>
                        <a:rPr lang="zh-CN" altLang="en-US" sz="2000"/>
                        <a:t> </a:t>
                      </a:r>
                      <a:r>
                        <a:rPr lang="en-US" altLang="zh-CN" sz="2000"/>
                        <a:t>mJ,</a:t>
                      </a:r>
                      <a:r>
                        <a:rPr lang="zh-CN" altLang="en-US" sz="2000"/>
                        <a:t> </a:t>
                      </a:r>
                      <a:r>
                        <a:rPr lang="en-US" altLang="zh-CN" sz="2000"/>
                        <a:t>1</a:t>
                      </a:r>
                      <a:r>
                        <a:rPr lang="zh-CN" altLang="en-US" sz="2000"/>
                        <a:t> </a:t>
                      </a:r>
                      <a:r>
                        <a:rPr lang="en-US" altLang="zh-CN" sz="2000"/>
                        <a:t>ns,</a:t>
                      </a:r>
                      <a:r>
                        <a:rPr lang="zh-CN" altLang="en-US" sz="2000"/>
                        <a:t> </a:t>
                      </a:r>
                      <a:r>
                        <a:rPr lang="en-US" altLang="zh-CN" sz="2000"/>
                        <a:t> flippable circular polarization</a:t>
                      </a:r>
                      <a:endParaRPr lang="en-US" sz="20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470827"/>
                  </a:ext>
                </a:extLst>
              </a:tr>
              <a:tr h="228143">
                <a:tc>
                  <a:txBody>
                    <a:bodyPr/>
                    <a:lstStyle/>
                    <a:p>
                      <a:r>
                        <a:rPr lang="en-US" sz="2000"/>
                        <a:t>Observable</a:t>
                      </a:r>
                      <a:endParaRPr lang="en-US" sz="20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/>
                        <a:t>Vertical asymmetry of backscattered</a:t>
                      </a:r>
                      <a:r>
                        <a:rPr lang="en-HK" altLang="zh-CN" sz="2000"/>
                        <a:t> </a:t>
                      </a:r>
                      <a:r>
                        <a:rPr lang="el-GR" altLang="zh-CN" sz="2000"/>
                        <a:t>γ</a:t>
                      </a:r>
                      <a:r>
                        <a:rPr lang="zh-CN" altLang="en-US" sz="2000"/>
                        <a:t> </a:t>
                      </a:r>
                      <a:r>
                        <a:rPr lang="en-US" altLang="zh-CN" sz="2000"/>
                        <a:t>(up to 180 MeV)</a:t>
                      </a:r>
                      <a:r>
                        <a:rPr lang="zh-CN" altLang="en-US" sz="2000"/>
                        <a:t> </a:t>
                      </a:r>
                      <a:endParaRPr lang="en-US" sz="20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7565028"/>
                  </a:ext>
                </a:extLst>
              </a:tr>
              <a:tr h="228143">
                <a:tc>
                  <a:txBody>
                    <a:bodyPr/>
                    <a:lstStyle/>
                    <a:p>
                      <a:r>
                        <a:rPr lang="en-US" sz="2000"/>
                        <a:t>Detector</a:t>
                      </a:r>
                      <a:endParaRPr lang="en-US" sz="20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lead preshower + silicon pixel detector</a:t>
                      </a:r>
                      <a:endParaRPr lang="en-US" sz="20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209516"/>
                  </a:ext>
                </a:extLst>
              </a:tr>
              <a:tr h="228143">
                <a:tc>
                  <a:txBody>
                    <a:bodyPr/>
                    <a:lstStyle/>
                    <a:p>
                      <a:r>
                        <a:rPr lang="en-US" sz="2000"/>
                        <a:t>Signal</a:t>
                      </a:r>
                      <a:endParaRPr lang="en-US" sz="20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backscattered </a:t>
                      </a:r>
                      <a:r>
                        <a:rPr lang="el-GR" sz="2000"/>
                        <a:t>γ</a:t>
                      </a:r>
                      <a:r>
                        <a:rPr lang="en-US" sz="2000"/>
                        <a:t>   ~ 20kHz/mA/W</a:t>
                      </a:r>
                      <a:endParaRPr lang="en-US" sz="20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780209"/>
                  </a:ext>
                </a:extLst>
              </a:tr>
              <a:tr h="228143">
                <a:tc>
                  <a:txBody>
                    <a:bodyPr/>
                    <a:lstStyle/>
                    <a:p>
                      <a:r>
                        <a:rPr lang="en-US" sz="2000"/>
                        <a:t>Background</a:t>
                      </a:r>
                      <a:endParaRPr lang="en-US" sz="20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bremsstruhlung </a:t>
                      </a:r>
                      <a:r>
                        <a:rPr lang="el-GR" sz="2000"/>
                        <a:t>γ</a:t>
                      </a:r>
                      <a:r>
                        <a:rPr lang="en-US" sz="2000"/>
                        <a:t>  ~ 1kHz/mA</a:t>
                      </a:r>
                      <a:endParaRPr lang="en-US" sz="20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31532"/>
                  </a:ext>
                </a:extLst>
              </a:tr>
            </a:tbl>
          </a:graphicData>
        </a:graphic>
      </p:graphicFrame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C8C7985A-2CEE-2614-0034-965B0568FE1B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6C36CC2-0F9B-6D10-2273-2C2763AE6D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985" y="4077072"/>
            <a:ext cx="3746639" cy="241381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0BA5AB3-266A-4B23-EEAC-9105E9F5F5F7}"/>
              </a:ext>
            </a:extLst>
          </p:cNvPr>
          <p:cNvSpPr txBox="1"/>
          <p:nvPr/>
        </p:nvSpPr>
        <p:spPr>
          <a:xfrm>
            <a:off x="8437843" y="4161172"/>
            <a:ext cx="36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</a:rPr>
              <a:t>Assume</a:t>
            </a:r>
            <a:r>
              <a:rPr lang="zh-CN" altLang="en-US" sz="1600">
                <a:solidFill>
                  <a:srgbClr val="FF0000"/>
                </a:solidFill>
              </a:rPr>
              <a:t> </a:t>
            </a:r>
            <a:r>
              <a:rPr lang="en-US" altLang="zh-CN" sz="1600">
                <a:solidFill>
                  <a:srgbClr val="FF0000"/>
                </a:solidFill>
              </a:rPr>
              <a:t>50%</a:t>
            </a:r>
            <a:r>
              <a:rPr lang="zh-CN" altLang="en-US" sz="1600">
                <a:solidFill>
                  <a:srgbClr val="FF0000"/>
                </a:solidFill>
              </a:rPr>
              <a:t> </a:t>
            </a:r>
            <a:r>
              <a:rPr lang="en-US" altLang="zh-CN" sz="1600">
                <a:solidFill>
                  <a:srgbClr val="FF0000"/>
                </a:solidFill>
              </a:rPr>
              <a:t>vertical</a:t>
            </a:r>
            <a:r>
              <a:rPr lang="zh-CN" altLang="en-US" sz="1600">
                <a:solidFill>
                  <a:srgbClr val="FF0000"/>
                </a:solidFill>
              </a:rPr>
              <a:t> </a:t>
            </a:r>
            <a:r>
              <a:rPr lang="en-US" altLang="zh-CN" sz="1600">
                <a:solidFill>
                  <a:srgbClr val="FF0000"/>
                </a:solidFill>
              </a:rPr>
              <a:t>polarization</a:t>
            </a: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631999-F8C6-D3FB-0414-86614C65006C}"/>
              </a:ext>
            </a:extLst>
          </p:cNvPr>
          <p:cNvSpPr txBox="1"/>
          <p:nvPr/>
        </p:nvSpPr>
        <p:spPr>
          <a:xfrm>
            <a:off x="8332573" y="5692853"/>
            <a:ext cx="3485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0000FF"/>
                </a:solidFill>
              </a:rPr>
              <a:t>~1%</a:t>
            </a:r>
            <a:r>
              <a:rPr lang="zh-CN" altLang="en-US" b="1">
                <a:solidFill>
                  <a:srgbClr val="0000FF"/>
                </a:solidFill>
              </a:rPr>
              <a:t> </a:t>
            </a:r>
            <a:r>
              <a:rPr lang="en-US" altLang="zh-CN" b="1">
                <a:solidFill>
                  <a:srgbClr val="0000FF"/>
                </a:solidFill>
              </a:rPr>
              <a:t>stats</a:t>
            </a:r>
            <a:r>
              <a:rPr lang="zh-CN" altLang="en-US" b="1">
                <a:solidFill>
                  <a:srgbClr val="0000FF"/>
                </a:solidFill>
              </a:rPr>
              <a:t> </a:t>
            </a:r>
            <a:r>
              <a:rPr lang="en-US" altLang="zh-CN" b="1">
                <a:solidFill>
                  <a:srgbClr val="0000FF"/>
                </a:solidFill>
              </a:rPr>
              <a:t>uncertainty</a:t>
            </a:r>
            <a:r>
              <a:rPr lang="zh-CN" altLang="en-US" b="1">
                <a:solidFill>
                  <a:srgbClr val="0000FF"/>
                </a:solidFill>
              </a:rPr>
              <a:t> </a:t>
            </a:r>
            <a:r>
              <a:rPr lang="en-US" altLang="zh-CN" b="1">
                <a:solidFill>
                  <a:srgbClr val="0000FF"/>
                </a:solidFill>
              </a:rPr>
              <a:t>in</a:t>
            </a:r>
            <a:r>
              <a:rPr lang="zh-CN" altLang="en-US" b="1">
                <a:solidFill>
                  <a:srgbClr val="0000FF"/>
                </a:solidFill>
              </a:rPr>
              <a:t> </a:t>
            </a:r>
            <a:r>
              <a:rPr lang="en-US" altLang="zh-CN" b="1">
                <a:solidFill>
                  <a:srgbClr val="0000FF"/>
                </a:solidFill>
              </a:rPr>
              <a:t>~</a:t>
            </a:r>
            <a:r>
              <a:rPr lang="zh-CN" altLang="en-US" b="1">
                <a:solidFill>
                  <a:srgbClr val="0000FF"/>
                </a:solidFill>
              </a:rPr>
              <a:t> </a:t>
            </a:r>
            <a:r>
              <a:rPr lang="en-US" altLang="zh-CN" b="1">
                <a:solidFill>
                  <a:srgbClr val="0000FF"/>
                </a:solidFill>
              </a:rPr>
              <a:t>20</a:t>
            </a:r>
            <a:r>
              <a:rPr lang="zh-CN" altLang="en-US" b="1">
                <a:solidFill>
                  <a:srgbClr val="0000FF"/>
                </a:solidFill>
              </a:rPr>
              <a:t> </a:t>
            </a:r>
            <a:r>
              <a:rPr lang="en-US" altLang="zh-CN" b="1">
                <a:solidFill>
                  <a:srgbClr val="0000FF"/>
                </a:solidFill>
              </a:rPr>
              <a:t>sec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3946A5-95D4-5FEB-A8EE-F7ED96EFA882}"/>
              </a:ext>
            </a:extLst>
          </p:cNvPr>
          <p:cNvSpPr txBox="1"/>
          <p:nvPr/>
        </p:nvSpPr>
        <p:spPr>
          <a:xfrm>
            <a:off x="8991511" y="6308444"/>
            <a:ext cx="227549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rgbClr val="0000FF"/>
                </a:solidFill>
              </a:rPr>
              <a:t>Thickness of lead (mm)</a:t>
            </a:r>
            <a:endParaRPr lang="en-US" sz="1600">
              <a:solidFill>
                <a:srgbClr val="0000FF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990581-0262-020B-557C-8D293D6CE80C}"/>
              </a:ext>
            </a:extLst>
          </p:cNvPr>
          <p:cNvSpPr txBox="1"/>
          <p:nvPr/>
        </p:nvSpPr>
        <p:spPr>
          <a:xfrm rot="16200000">
            <a:off x="6758876" y="5004915"/>
            <a:ext cx="263339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>
                <a:solidFill>
                  <a:srgbClr val="0000FF"/>
                </a:solidFill>
              </a:rPr>
              <a:t>Measured polarization (%)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97A443-174C-AAB2-DED6-278265D36580}"/>
              </a:ext>
            </a:extLst>
          </p:cNvPr>
          <p:cNvSpPr txBox="1"/>
          <p:nvPr/>
        </p:nvSpPr>
        <p:spPr>
          <a:xfrm>
            <a:off x="9295904" y="443819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A249"/>
                </a:solidFill>
              </a:rPr>
              <a:t>MC simulation</a:t>
            </a:r>
          </a:p>
        </p:txBody>
      </p:sp>
    </p:spTree>
    <p:extLst>
      <p:ext uri="{BB962C8B-B14F-4D97-AF65-F5344CB8AC3E}">
        <p14:creationId xmlns:p14="http://schemas.microsoft.com/office/powerpoint/2010/main" val="3747992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84C0BD-1895-A229-F5D0-FBED62B3A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Overall progress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1E234-670C-B388-6E20-A7A447F84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AA6677-3AA0-DCC6-CA74-7F1DAE6D4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82" y="4357911"/>
            <a:ext cx="3119039" cy="20234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1096A3-523A-AD58-813B-7F42DD213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177" y="4361053"/>
            <a:ext cx="3658415" cy="20057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5AC4CF-0ED4-E21D-3C85-9C6BDBBE2CA5}"/>
              </a:ext>
            </a:extLst>
          </p:cNvPr>
          <p:cNvSpPr txBox="1"/>
          <p:nvPr/>
        </p:nvSpPr>
        <p:spPr>
          <a:xfrm>
            <a:off x="7903746" y="5577335"/>
            <a:ext cx="27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</a:rPr>
              <a:t>Background</a:t>
            </a:r>
            <a:r>
              <a:rPr lang="zh-CN" altLang="en-US" sz="1400">
                <a:solidFill>
                  <a:schemeClr val="bg1"/>
                </a:solidFill>
              </a:rPr>
              <a:t> </a:t>
            </a:r>
            <a:r>
              <a:rPr lang="en-US" altLang="zh-CN" sz="1400">
                <a:solidFill>
                  <a:schemeClr val="bg1"/>
                </a:solidFill>
              </a:rPr>
              <a:t>measured</a:t>
            </a:r>
            <a:r>
              <a:rPr lang="zh-CN" altLang="en-US" sz="1400">
                <a:solidFill>
                  <a:schemeClr val="bg1"/>
                </a:solidFill>
              </a:rPr>
              <a:t> </a:t>
            </a:r>
            <a:r>
              <a:rPr lang="en-US" altLang="zh-CN" sz="1400">
                <a:solidFill>
                  <a:schemeClr val="bg1"/>
                </a:solidFill>
              </a:rPr>
              <a:t>by</a:t>
            </a:r>
            <a:r>
              <a:rPr lang="zh-CN" altLang="en-US" sz="1400">
                <a:solidFill>
                  <a:schemeClr val="bg1"/>
                </a:solidFill>
              </a:rPr>
              <a:t> </a:t>
            </a:r>
            <a:r>
              <a:rPr lang="en-US" altLang="zh-CN" sz="1400">
                <a:solidFill>
                  <a:schemeClr val="bg1"/>
                </a:solidFill>
              </a:rPr>
              <a:t>lead</a:t>
            </a:r>
            <a:r>
              <a:rPr lang="zh-CN" altLang="en-US" sz="1400">
                <a:solidFill>
                  <a:schemeClr val="bg1"/>
                </a:solidFill>
              </a:rPr>
              <a:t> </a:t>
            </a:r>
            <a:r>
              <a:rPr lang="en-US" altLang="zh-CN" sz="1400">
                <a:solidFill>
                  <a:schemeClr val="bg1"/>
                </a:solidFill>
              </a:rPr>
              <a:t>preshower</a:t>
            </a:r>
            <a:r>
              <a:rPr lang="zh-CN" altLang="en-US" sz="1400">
                <a:solidFill>
                  <a:schemeClr val="bg1"/>
                </a:solidFill>
              </a:rPr>
              <a:t> </a:t>
            </a:r>
            <a:r>
              <a:rPr lang="en-US" altLang="zh-CN" sz="1400">
                <a:solidFill>
                  <a:schemeClr val="bg1"/>
                </a:solidFill>
              </a:rPr>
              <a:t>+</a:t>
            </a:r>
            <a:r>
              <a:rPr lang="zh-CN" altLang="en-US" sz="1400">
                <a:solidFill>
                  <a:schemeClr val="bg1"/>
                </a:solidFill>
              </a:rPr>
              <a:t> </a:t>
            </a:r>
            <a:r>
              <a:rPr lang="en-US" altLang="zh-CN" sz="1400">
                <a:solidFill>
                  <a:schemeClr val="bg1"/>
                </a:solidFill>
              </a:rPr>
              <a:t>scintilator</a:t>
            </a:r>
            <a:r>
              <a:rPr lang="zh-CN" altLang="en-US" sz="1400">
                <a:solidFill>
                  <a:schemeClr val="bg1"/>
                </a:solidFill>
              </a:rPr>
              <a:t> </a:t>
            </a:r>
            <a:r>
              <a:rPr lang="en-US" altLang="zh-CN" sz="1400">
                <a:solidFill>
                  <a:schemeClr val="bg1"/>
                </a:solidFill>
              </a:rPr>
              <a:t>+</a:t>
            </a:r>
            <a:r>
              <a:rPr lang="zh-CN" altLang="en-US" sz="1400">
                <a:solidFill>
                  <a:schemeClr val="bg1"/>
                </a:solidFill>
              </a:rPr>
              <a:t> </a:t>
            </a:r>
            <a:r>
              <a:rPr lang="en-US" altLang="zh-CN" sz="1400">
                <a:solidFill>
                  <a:schemeClr val="bg1"/>
                </a:solidFill>
              </a:rPr>
              <a:t>PMT</a:t>
            </a:r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BA002C0-9B83-7E7D-FBDC-A324CE5C15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251" y="4334386"/>
            <a:ext cx="3624584" cy="20469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3B290F-C8FA-13DA-0411-DE95DD6306A3}"/>
              </a:ext>
            </a:extLst>
          </p:cNvPr>
          <p:cNvSpPr txBox="1"/>
          <p:nvPr/>
        </p:nvSpPr>
        <p:spPr>
          <a:xfrm>
            <a:off x="755293" y="6059065"/>
            <a:ext cx="2732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</a:rPr>
              <a:t>Laser optics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795C1D-8860-EE5E-7D67-68C60A23A743}"/>
              </a:ext>
            </a:extLst>
          </p:cNvPr>
          <p:cNvSpPr txBox="1"/>
          <p:nvPr/>
        </p:nvSpPr>
        <p:spPr>
          <a:xfrm>
            <a:off x="4044156" y="4407694"/>
            <a:ext cx="27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</a:rPr>
              <a:t>Visible light part of synchrotron radiation from the reflector mirror</a:t>
            </a:r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29CA66-856D-2191-3AFC-68B3583B74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95" y="1230135"/>
            <a:ext cx="10893046" cy="297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3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D632BA-C1A3-2050-32E7-55BBCD5B3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/>
              <a:t>Detection</a:t>
            </a:r>
            <a:r>
              <a:rPr lang="zh-CN" altLang="en-US"/>
              <a:t> </a:t>
            </a:r>
            <a:r>
              <a:rPr lang="en-US" altLang="zh-CN"/>
              <a:t>of</a:t>
            </a:r>
            <a:r>
              <a:rPr lang="zh-CN" altLang="en-US"/>
              <a:t> </a:t>
            </a:r>
            <a:r>
              <a:rPr lang="en-US" altLang="zh-CN"/>
              <a:t>laser-electron collision signal</a:t>
            </a:r>
            <a:r>
              <a:rPr lang="zh-CN" altLang="en-US"/>
              <a:t> </a:t>
            </a:r>
            <a:r>
              <a:rPr lang="en-US" altLang="zh-CN"/>
              <a:t>on</a:t>
            </a:r>
            <a:r>
              <a:rPr lang="zh-CN" altLang="en-US"/>
              <a:t> </a:t>
            </a:r>
            <a:r>
              <a:rPr lang="en-US" altLang="zh-CN"/>
              <a:t>July</a:t>
            </a:r>
            <a:r>
              <a:rPr lang="zh-CN" altLang="en-US"/>
              <a:t> </a:t>
            </a:r>
            <a:r>
              <a:rPr lang="en-US" altLang="zh-CN"/>
              <a:t>5th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A6C8C-014A-BEDE-411A-36306D145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16</a:t>
            </a:fld>
            <a:endParaRPr lang="zh-CN" altLang="en-US"/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C2521084-6529-DDFD-E27F-F58279E260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333" t="28177" r="10138" b="33948"/>
          <a:stretch>
            <a:fillRect/>
          </a:stretch>
        </p:blipFill>
        <p:spPr>
          <a:xfrm>
            <a:off x="4592179" y="1554631"/>
            <a:ext cx="2736304" cy="21742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26F184-8159-C6ED-C7DC-B4010730744D}"/>
              </a:ext>
            </a:extLst>
          </p:cNvPr>
          <p:cNvSpPr txBox="1"/>
          <p:nvPr/>
        </p:nvSpPr>
        <p:spPr>
          <a:xfrm>
            <a:off x="5056413" y="1173278"/>
            <a:ext cx="71114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~5mm</a:t>
            </a:r>
            <a:r>
              <a:rPr lang="zh-CN" altLang="en-US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lead</a:t>
            </a:r>
            <a:r>
              <a:rPr lang="zh-CN" altLang="en-US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zh-CN" altLang="en-US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glass</a:t>
            </a:r>
            <a:r>
              <a:rPr lang="zh-CN" altLang="en-US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scintilator</a:t>
            </a:r>
            <a:r>
              <a:rPr lang="zh-CN" altLang="en-US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zh-CN" altLang="en-US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PMT,  connected to oscilloscope </a:t>
            </a:r>
            <a:endParaRPr lang="en-US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AD11FD9A-39BC-8874-0DA9-93C94889346D}"/>
              </a:ext>
            </a:extLst>
          </p:cNvPr>
          <p:cNvGrpSpPr/>
          <p:nvPr/>
        </p:nvGrpSpPr>
        <p:grpSpPr>
          <a:xfrm>
            <a:off x="399968" y="4365628"/>
            <a:ext cx="3751816" cy="2370908"/>
            <a:chOff x="4589141" y="1824976"/>
            <a:chExt cx="3850901" cy="253641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EFAE9D-E08D-E024-58D6-804CEB40B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9141" y="1824976"/>
              <a:ext cx="3850901" cy="253641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BC156C8-3229-09A0-57A2-AEFC97B87F32}"/>
                </a:ext>
              </a:extLst>
            </p:cNvPr>
            <p:cNvSpPr/>
            <p:nvPr/>
          </p:nvSpPr>
          <p:spPr>
            <a:xfrm>
              <a:off x="6528049" y="1888134"/>
              <a:ext cx="483392" cy="2016224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66285353-3861-3F2A-0D72-FDF6696FA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931" y="1650736"/>
            <a:ext cx="3896779" cy="2013356"/>
          </a:xfrm>
        </p:spPr>
        <p:txBody>
          <a:bodyPr>
            <a:normAutofit/>
          </a:bodyPr>
          <a:lstStyle/>
          <a:p>
            <a:r>
              <a:rPr lang="en-US" sz="2000"/>
              <a:t>Ca</a:t>
            </a:r>
            <a:r>
              <a:rPr lang="en-US" altLang="zh-CN" sz="2000"/>
              <a:t>u</a:t>
            </a:r>
            <a:r>
              <a:rPr lang="en-US" sz="2000"/>
              <a:t>sality between laser and backscattered </a:t>
            </a:r>
            <a:r>
              <a:rPr lang="el-GR" sz="2000"/>
              <a:t>γ</a:t>
            </a:r>
            <a:r>
              <a:rPr lang="en-US" sz="2000"/>
              <a:t> signal</a:t>
            </a:r>
          </a:p>
          <a:p>
            <a:r>
              <a:rPr lang="en-US" altLang="zh-CN" sz="2000"/>
              <a:t>Event</a:t>
            </a:r>
            <a:r>
              <a:rPr lang="zh-CN" altLang="en-US" sz="2000"/>
              <a:t> </a:t>
            </a:r>
            <a:r>
              <a:rPr lang="en-US" altLang="zh-CN" sz="2000"/>
              <a:t>rate</a:t>
            </a:r>
            <a:r>
              <a:rPr lang="zh-CN" altLang="en-US" sz="2000"/>
              <a:t> </a:t>
            </a:r>
            <a:r>
              <a:rPr lang="en-US" altLang="zh-CN" sz="2000"/>
              <a:t>increases</a:t>
            </a:r>
            <a:r>
              <a:rPr lang="zh-CN" altLang="en-US" sz="2000"/>
              <a:t> </a:t>
            </a:r>
            <a:r>
              <a:rPr lang="en-US" altLang="zh-CN" sz="2000"/>
              <a:t>with</a:t>
            </a:r>
            <a:r>
              <a:rPr lang="zh-CN" altLang="en-US" sz="2000"/>
              <a:t> </a:t>
            </a:r>
            <a:r>
              <a:rPr lang="en-US" altLang="zh-CN" sz="2000"/>
              <a:t>laser</a:t>
            </a:r>
            <a:r>
              <a:rPr lang="zh-CN" altLang="en-US" sz="2000"/>
              <a:t> </a:t>
            </a:r>
            <a:r>
              <a:rPr lang="en-US" altLang="zh-CN" sz="2000"/>
              <a:t>power</a:t>
            </a:r>
            <a:r>
              <a:rPr lang="zh-CN" altLang="en-US" sz="2000"/>
              <a:t> </a:t>
            </a:r>
            <a:r>
              <a:rPr lang="en-US" altLang="zh-CN" sz="2000"/>
              <a:t>in</a:t>
            </a:r>
            <a:r>
              <a:rPr lang="zh-CN" altLang="en-US" sz="2000"/>
              <a:t> </a:t>
            </a:r>
            <a:r>
              <a:rPr lang="en-US" altLang="zh-CN" sz="2000"/>
              <a:t>a</a:t>
            </a:r>
            <a:r>
              <a:rPr lang="zh-CN" altLang="en-US" sz="2000"/>
              <a:t> </a:t>
            </a:r>
            <a:r>
              <a:rPr lang="en-US" altLang="zh-CN" sz="2000"/>
              <a:t>narrow</a:t>
            </a:r>
            <a:r>
              <a:rPr lang="zh-CN" altLang="en-US" sz="2000"/>
              <a:t> </a:t>
            </a:r>
            <a:r>
              <a:rPr lang="en-US" altLang="zh-CN" sz="2000"/>
              <a:t>temporal</a:t>
            </a:r>
            <a:r>
              <a:rPr lang="zh-CN" altLang="en-US" sz="2000"/>
              <a:t> </a:t>
            </a:r>
            <a:r>
              <a:rPr lang="en-US" altLang="zh-CN" sz="2000"/>
              <a:t>window</a:t>
            </a:r>
            <a:endParaRPr lang="en-US" sz="20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E0EB671-D3CD-121A-2560-87FC0836E63C}"/>
              </a:ext>
            </a:extLst>
          </p:cNvPr>
          <p:cNvSpPr txBox="1"/>
          <p:nvPr/>
        </p:nvSpPr>
        <p:spPr>
          <a:xfrm>
            <a:off x="575118" y="3756673"/>
            <a:ext cx="3896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Temporal</a:t>
            </a:r>
            <a:r>
              <a:rPr lang="zh-CN" altLang="en-US">
                <a:solidFill>
                  <a:srgbClr val="FF0000"/>
                </a:solidFill>
              </a:rPr>
              <a:t> </a:t>
            </a:r>
            <a:r>
              <a:rPr lang="en-US" altLang="zh-CN">
                <a:solidFill>
                  <a:srgbClr val="FF0000"/>
                </a:solidFill>
              </a:rPr>
              <a:t>distribution</a:t>
            </a:r>
            <a:r>
              <a:rPr lang="zh-CN" altLang="en-US">
                <a:solidFill>
                  <a:srgbClr val="FF0000"/>
                </a:solidFill>
              </a:rPr>
              <a:t> </a:t>
            </a:r>
            <a:r>
              <a:rPr lang="en-US" altLang="zh-CN">
                <a:solidFill>
                  <a:srgbClr val="FF0000"/>
                </a:solidFill>
              </a:rPr>
              <a:t>of</a:t>
            </a:r>
            <a:r>
              <a:rPr lang="zh-CN" altLang="en-US">
                <a:solidFill>
                  <a:srgbClr val="FF0000"/>
                </a:solidFill>
              </a:rPr>
              <a:t> </a:t>
            </a:r>
            <a:r>
              <a:rPr lang="en-US" altLang="zh-CN">
                <a:solidFill>
                  <a:srgbClr val="FF0000"/>
                </a:solidFill>
              </a:rPr>
              <a:t>detected</a:t>
            </a:r>
            <a:r>
              <a:rPr lang="zh-CN" altLang="en-US">
                <a:solidFill>
                  <a:srgbClr val="FF0000"/>
                </a:solidFill>
              </a:rPr>
              <a:t> </a:t>
            </a:r>
            <a:r>
              <a:rPr lang="en-US" altLang="zh-CN">
                <a:solidFill>
                  <a:srgbClr val="FF0000"/>
                </a:solidFill>
              </a:rPr>
              <a:t>peaks of 1000 triggered waveforms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2E2D54-07D1-6C95-22A8-8B5F6EE1FB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070" y="1554631"/>
            <a:ext cx="3886672" cy="21862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0BB1BF-83E1-3573-17C0-7866C8116520}"/>
              </a:ext>
            </a:extLst>
          </p:cNvPr>
          <p:cNvSpPr txBox="1"/>
          <p:nvPr/>
        </p:nvSpPr>
        <p:spPr>
          <a:xfrm>
            <a:off x="8201190" y="2758215"/>
            <a:ext cx="1864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 600ns window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87A4A5-06CF-40C3-BDBE-A975FB878218}"/>
              </a:ext>
            </a:extLst>
          </p:cNvPr>
          <p:cNvSpPr txBox="1"/>
          <p:nvPr/>
        </p:nvSpPr>
        <p:spPr>
          <a:xfrm>
            <a:off x="8135235" y="1702912"/>
            <a:ext cx="3261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laser Qout</a:t>
            </a:r>
          </a:p>
          <a:p>
            <a:r>
              <a:rPr lang="en-US">
                <a:solidFill>
                  <a:schemeClr val="bg1"/>
                </a:solidFill>
              </a:rPr>
              <a:t>internal trigger at 4.5kHz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A96F0A3B-CE3D-40C2-F002-16AA950939E4}"/>
              </a:ext>
            </a:extLst>
          </p:cNvPr>
          <p:cNvSpPr/>
          <p:nvPr/>
        </p:nvSpPr>
        <p:spPr>
          <a:xfrm rot="2124312" flipH="1">
            <a:off x="5980584" y="1408105"/>
            <a:ext cx="230833" cy="1758470"/>
          </a:xfrm>
          <a:prstGeom prst="downArrow">
            <a:avLst/>
          </a:prstGeom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811BC05-F82C-2D30-BDFB-B63E547395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99" y="3981305"/>
            <a:ext cx="5904872" cy="264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60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E33A0DDC-E0ED-8E82-CFFA-E8DF180A65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84" t="24059" r="18542" b="43824"/>
          <a:stretch>
            <a:fillRect/>
          </a:stretch>
        </p:blipFill>
        <p:spPr>
          <a:xfrm>
            <a:off x="666712" y="2276872"/>
            <a:ext cx="6746056" cy="2193711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5DE32D-B2A1-353A-C7E2-A69944699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974" y="1126845"/>
            <a:ext cx="10972800" cy="991011"/>
          </a:xfrm>
        </p:spPr>
        <p:txBody>
          <a:bodyPr>
            <a:normAutofit/>
          </a:bodyPr>
          <a:lstStyle/>
          <a:p>
            <a:r>
              <a:rPr lang="en-US" sz="2000"/>
              <a:t>Timing system sends 4.508kHz trigger to laser, in synchronization with ring RF frequency</a:t>
            </a:r>
          </a:p>
          <a:p>
            <a:r>
              <a:rPr lang="en-US" sz="2000"/>
              <a:t>Laser is now synchronized with one pilot bunch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0FECE7-BDB2-13A2-F0A0-A648001BF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Commissioning of the timing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45860B-9E92-F5A7-BDE6-037A16B26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17</a:t>
            </a:fld>
            <a:endParaRPr lang="zh-CN" altLang="en-US"/>
          </a:p>
        </p:txBody>
      </p:sp>
      <p:pic>
        <p:nvPicPr>
          <p:cNvPr id="6" name="图片 21">
            <a:extLst>
              <a:ext uri="{FF2B5EF4-FFF2-40B4-BE49-F238E27FC236}">
                <a16:creationId xmlns:a16="http://schemas.microsoft.com/office/drawing/2014/main" id="{F84C3EE1-3C22-A0E3-FCD6-34D667DA9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08" y="4668191"/>
            <a:ext cx="2567233" cy="2064750"/>
          </a:xfrm>
          <a:prstGeom prst="rect">
            <a:avLst/>
          </a:prstGeom>
        </p:spPr>
      </p:pic>
      <p:sp>
        <p:nvSpPr>
          <p:cNvPr id="7" name="矩形 9">
            <a:extLst>
              <a:ext uri="{FF2B5EF4-FFF2-40B4-BE49-F238E27FC236}">
                <a16:creationId xmlns:a16="http://schemas.microsoft.com/office/drawing/2014/main" id="{966AC833-12D8-7DEB-B315-372AC7E0A6F1}"/>
              </a:ext>
            </a:extLst>
          </p:cNvPr>
          <p:cNvSpPr/>
          <p:nvPr/>
        </p:nvSpPr>
        <p:spPr>
          <a:xfrm>
            <a:off x="670211" y="3678494"/>
            <a:ext cx="4018658" cy="7920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8" name="直线箭头连接符 25">
            <a:extLst>
              <a:ext uri="{FF2B5EF4-FFF2-40B4-BE49-F238E27FC236}">
                <a16:creationId xmlns:a16="http://schemas.microsoft.com/office/drawing/2014/main" id="{8E9D4E2E-80BA-D31D-EC18-84A999C181CF}"/>
              </a:ext>
            </a:extLst>
          </p:cNvPr>
          <p:cNvCxnSpPr>
            <a:cxnSpLocks/>
          </p:cNvCxnSpPr>
          <p:nvPr/>
        </p:nvCxnSpPr>
        <p:spPr>
          <a:xfrm flipH="1">
            <a:off x="2309361" y="4437112"/>
            <a:ext cx="740358" cy="7842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14">
            <a:extLst>
              <a:ext uri="{FF2B5EF4-FFF2-40B4-BE49-F238E27FC236}">
                <a16:creationId xmlns:a16="http://schemas.microsoft.com/office/drawing/2014/main" id="{61355D31-3685-A109-564A-0A9D71711B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535" y="4581128"/>
            <a:ext cx="2675481" cy="2151811"/>
          </a:xfrm>
          <a:prstGeom prst="rect">
            <a:avLst/>
          </a:prstGeom>
        </p:spPr>
      </p:pic>
      <p:pic>
        <p:nvPicPr>
          <p:cNvPr id="11" name="图片 19">
            <a:extLst>
              <a:ext uri="{FF2B5EF4-FFF2-40B4-BE49-F238E27FC236}">
                <a16:creationId xmlns:a16="http://schemas.microsoft.com/office/drawing/2014/main" id="{D85D47E9-B950-2803-9033-0B737F86E3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2283" y="4581129"/>
            <a:ext cx="2713569" cy="2151812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80CB0E6E-DB18-1848-D964-5122DF3F82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4326" y="4581048"/>
            <a:ext cx="2675481" cy="2151811"/>
          </a:xfrm>
          <a:prstGeom prst="rect">
            <a:avLst/>
          </a:prstGeom>
        </p:spPr>
      </p:pic>
      <p:sp>
        <p:nvSpPr>
          <p:cNvPr id="13" name="矩形 11">
            <a:extLst>
              <a:ext uri="{FF2B5EF4-FFF2-40B4-BE49-F238E27FC236}">
                <a16:creationId xmlns:a16="http://schemas.microsoft.com/office/drawing/2014/main" id="{020B166F-66F2-C80D-0CEA-3A8E4B0C0001}"/>
              </a:ext>
            </a:extLst>
          </p:cNvPr>
          <p:cNvSpPr/>
          <p:nvPr/>
        </p:nvSpPr>
        <p:spPr>
          <a:xfrm>
            <a:off x="4801345" y="3686589"/>
            <a:ext cx="504056" cy="78421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E3452B-798A-E148-9745-9088065FE6EC}"/>
              </a:ext>
            </a:extLst>
          </p:cNvPr>
          <p:cNvSpPr txBox="1"/>
          <p:nvPr/>
        </p:nvSpPr>
        <p:spPr>
          <a:xfrm>
            <a:off x="5375920" y="367849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18ns gap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FB53AA-ECD8-AF78-F9AF-5C67E30BCB49}"/>
              </a:ext>
            </a:extLst>
          </p:cNvPr>
          <p:cNvSpPr txBox="1"/>
          <p:nvPr/>
        </p:nvSpPr>
        <p:spPr>
          <a:xfrm>
            <a:off x="2783632" y="2636912"/>
            <a:ext cx="4464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6ns bunch spacing, ~108 colliding bunches</a:t>
            </a:r>
          </a:p>
        </p:txBody>
      </p:sp>
      <p:cxnSp>
        <p:nvCxnSpPr>
          <p:cNvPr id="16" name="直线箭头连接符 35">
            <a:extLst>
              <a:ext uri="{FF2B5EF4-FFF2-40B4-BE49-F238E27FC236}">
                <a16:creationId xmlns:a16="http://schemas.microsoft.com/office/drawing/2014/main" id="{6CEFF614-2D12-1CE9-21B6-B1FCF3A5AA2D}"/>
              </a:ext>
            </a:extLst>
          </p:cNvPr>
          <p:cNvCxnSpPr>
            <a:cxnSpLocks/>
          </p:cNvCxnSpPr>
          <p:nvPr/>
        </p:nvCxnSpPr>
        <p:spPr>
          <a:xfrm>
            <a:off x="5015880" y="4437112"/>
            <a:ext cx="0" cy="72008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线箭头连接符 35">
            <a:extLst>
              <a:ext uri="{FF2B5EF4-FFF2-40B4-BE49-F238E27FC236}">
                <a16:creationId xmlns:a16="http://schemas.microsoft.com/office/drawing/2014/main" id="{3107FC7B-3CA7-D81B-60DD-A7E4E73190FF}"/>
              </a:ext>
            </a:extLst>
          </p:cNvPr>
          <p:cNvCxnSpPr>
            <a:cxnSpLocks/>
          </p:cNvCxnSpPr>
          <p:nvPr/>
        </p:nvCxnSpPr>
        <p:spPr>
          <a:xfrm>
            <a:off x="5168280" y="4437112"/>
            <a:ext cx="1863824" cy="78421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线箭头连接符 35">
            <a:extLst>
              <a:ext uri="{FF2B5EF4-FFF2-40B4-BE49-F238E27FC236}">
                <a16:creationId xmlns:a16="http://schemas.microsoft.com/office/drawing/2014/main" id="{5E9C6756-39BC-D7E9-471B-C27F4690B94E}"/>
              </a:ext>
            </a:extLst>
          </p:cNvPr>
          <p:cNvCxnSpPr>
            <a:cxnSpLocks/>
          </p:cNvCxnSpPr>
          <p:nvPr/>
        </p:nvCxnSpPr>
        <p:spPr>
          <a:xfrm>
            <a:off x="5203685" y="4100582"/>
            <a:ext cx="4956315" cy="112052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9E33E3F-192A-5654-9B3F-1EA96A041C49}"/>
              </a:ext>
            </a:extLst>
          </p:cNvPr>
          <p:cNvSpPr txBox="1"/>
          <p:nvPr/>
        </p:nvSpPr>
        <p:spPr>
          <a:xfrm>
            <a:off x="2423592" y="5437047"/>
            <a:ext cx="911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delay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6D0CCD-639F-396E-DE16-555BAA00ABF1}"/>
              </a:ext>
            </a:extLst>
          </p:cNvPr>
          <p:cNvSpPr txBox="1"/>
          <p:nvPr/>
        </p:nvSpPr>
        <p:spPr>
          <a:xfrm>
            <a:off x="4537646" y="5437047"/>
            <a:ext cx="1676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delay + 480ns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5B9844-89C9-6E12-9D2B-6777FA3CC9B9}"/>
              </a:ext>
            </a:extLst>
          </p:cNvPr>
          <p:cNvSpPr txBox="1"/>
          <p:nvPr/>
        </p:nvSpPr>
        <p:spPr>
          <a:xfrm>
            <a:off x="7397760" y="5419397"/>
            <a:ext cx="1676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delay + 485ns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0A1D217-95D4-5BFF-5FAC-394438BC295D}"/>
              </a:ext>
            </a:extLst>
          </p:cNvPr>
          <p:cNvSpPr txBox="1"/>
          <p:nvPr/>
        </p:nvSpPr>
        <p:spPr>
          <a:xfrm>
            <a:off x="10192730" y="5437047"/>
            <a:ext cx="1676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delay + 495ns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D93C9B-AC4E-B829-9B3C-CE3A782C9D4A}"/>
              </a:ext>
            </a:extLst>
          </p:cNvPr>
          <p:cNvSpPr txBox="1"/>
          <p:nvPr/>
        </p:nvSpPr>
        <p:spPr>
          <a:xfrm>
            <a:off x="2282561" y="2319625"/>
            <a:ext cx="3741431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BEPCII e- Ring Bunch current Monitor</a:t>
            </a:r>
          </a:p>
        </p:txBody>
      </p:sp>
    </p:spTree>
    <p:extLst>
      <p:ext uri="{BB962C8B-B14F-4D97-AF65-F5344CB8AC3E}">
        <p14:creationId xmlns:p14="http://schemas.microsoft.com/office/powerpoint/2010/main" val="3794687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57AB8E-4C0A-2E8C-7562-99FB72BAB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Resolving the issue of laser-vacuum insertion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3357DE-3C3F-E15C-6DD7-98C1DFD63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/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67ED5EC6-AB84-9EEF-C0F8-BEA7C8A84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052" y="1139293"/>
            <a:ext cx="10972800" cy="1032258"/>
          </a:xfrm>
        </p:spPr>
        <p:txBody>
          <a:bodyPr>
            <a:noAutofit/>
          </a:bodyPr>
          <a:lstStyle/>
          <a:p>
            <a:r>
              <a:rPr lang="en-US" altLang="zh-CN" sz="2000"/>
              <a:t>Event</a:t>
            </a:r>
            <a:r>
              <a:rPr lang="zh-CN" altLang="en-US" sz="2000"/>
              <a:t> </a:t>
            </a:r>
            <a:r>
              <a:rPr lang="en-US" altLang="zh-CN" sz="2000"/>
              <a:t>rate</a:t>
            </a:r>
            <a:r>
              <a:rPr lang="zh-CN" altLang="en-US" sz="2000"/>
              <a:t> </a:t>
            </a:r>
            <a:r>
              <a:rPr lang="en-US" altLang="zh-CN" sz="2000"/>
              <a:t>significantly</a:t>
            </a:r>
            <a:r>
              <a:rPr lang="zh-CN" altLang="en-US" sz="2000"/>
              <a:t> </a:t>
            </a:r>
            <a:r>
              <a:rPr lang="en-US" altLang="zh-CN" sz="2000"/>
              <a:t>lower</a:t>
            </a:r>
            <a:r>
              <a:rPr lang="zh-CN" altLang="en-US" sz="2000"/>
              <a:t> </a:t>
            </a:r>
            <a:r>
              <a:rPr lang="en-US" altLang="zh-CN" sz="2000"/>
              <a:t>than</a:t>
            </a:r>
            <a:r>
              <a:rPr lang="zh-CN" altLang="en-US" sz="2000"/>
              <a:t> </a:t>
            </a:r>
            <a:r>
              <a:rPr lang="en-US" altLang="zh-CN" sz="2000"/>
              <a:t>expectation,</a:t>
            </a:r>
            <a:r>
              <a:rPr lang="zh-CN" altLang="en-US" sz="2000"/>
              <a:t>  </a:t>
            </a:r>
            <a:r>
              <a:rPr lang="en-US" altLang="zh-CN" sz="2000"/>
              <a:t>due</a:t>
            </a:r>
            <a:r>
              <a:rPr lang="zh-CN" altLang="en-US" sz="2000"/>
              <a:t> </a:t>
            </a:r>
            <a:r>
              <a:rPr lang="en-US" altLang="zh-CN" sz="2000"/>
              <a:t>to</a:t>
            </a:r>
            <a:r>
              <a:rPr lang="zh-CN" altLang="en-US" sz="2000"/>
              <a:t> </a:t>
            </a:r>
            <a:r>
              <a:rPr lang="en-US" altLang="zh-CN" sz="2000">
                <a:solidFill>
                  <a:srgbClr val="FF0000"/>
                </a:solidFill>
              </a:rPr>
              <a:t>the imperfect</a:t>
            </a:r>
            <a:r>
              <a:rPr lang="zh-CN" altLang="en-US" sz="2000">
                <a:solidFill>
                  <a:srgbClr val="FF0000"/>
                </a:solidFill>
              </a:rPr>
              <a:t> </a:t>
            </a:r>
            <a:r>
              <a:rPr lang="en-US" altLang="zh-CN" sz="2000">
                <a:solidFill>
                  <a:srgbClr val="FF0000"/>
                </a:solidFill>
              </a:rPr>
              <a:t>in-vacuum</a:t>
            </a:r>
            <a:r>
              <a:rPr lang="zh-CN" altLang="en-US" sz="2000">
                <a:solidFill>
                  <a:srgbClr val="FF0000"/>
                </a:solidFill>
              </a:rPr>
              <a:t> </a:t>
            </a:r>
            <a:r>
              <a:rPr lang="en-US" altLang="zh-CN" sz="2000">
                <a:solidFill>
                  <a:srgbClr val="FF0000"/>
                </a:solidFill>
              </a:rPr>
              <a:t>reflector</a:t>
            </a:r>
          </a:p>
          <a:p>
            <a:r>
              <a:rPr lang="en-US" altLang="zh-CN" sz="2000"/>
              <a:t>Mitigation:</a:t>
            </a:r>
            <a:r>
              <a:rPr lang="zh-CN" altLang="en-US" sz="2000"/>
              <a:t>  </a:t>
            </a:r>
            <a:r>
              <a:rPr lang="en-US" altLang="zh-CN" sz="2000"/>
              <a:t>r</a:t>
            </a:r>
            <a:r>
              <a:rPr lang="en-US" sz="2000"/>
              <a:t>eplace</a:t>
            </a:r>
            <a:r>
              <a:rPr lang="zh-CN" altLang="en-US" sz="2000"/>
              <a:t> </a:t>
            </a:r>
            <a:r>
              <a:rPr lang="en-US" sz="2000"/>
              <a:t>the </a:t>
            </a:r>
            <a:r>
              <a:rPr lang="en-US" sz="2000">
                <a:solidFill>
                  <a:srgbClr val="FF0000"/>
                </a:solidFill>
              </a:rPr>
              <a:t>mirror box </a:t>
            </a:r>
            <a:r>
              <a:rPr lang="en-US" altLang="zh-CN" sz="2000"/>
              <a:t>with</a:t>
            </a:r>
            <a:r>
              <a:rPr lang="en-US" sz="2000"/>
              <a:t> </a:t>
            </a:r>
            <a:r>
              <a:rPr lang="en-US" sz="2000">
                <a:solidFill>
                  <a:srgbClr val="0000FF"/>
                </a:solidFill>
              </a:rPr>
              <a:t>a diamond window</a:t>
            </a:r>
            <a:r>
              <a:rPr lang="zh-CN" altLang="en-US" sz="2000">
                <a:solidFill>
                  <a:srgbClr val="0000FF"/>
                </a:solidFill>
              </a:rPr>
              <a:t> </a:t>
            </a:r>
            <a:r>
              <a:rPr lang="en-US" altLang="zh-CN" sz="2000">
                <a:solidFill>
                  <a:srgbClr val="0000FF"/>
                </a:solidFill>
              </a:rPr>
              <a:t>and</a:t>
            </a:r>
            <a:r>
              <a:rPr lang="zh-CN" altLang="en-US" sz="2000">
                <a:solidFill>
                  <a:srgbClr val="0000FF"/>
                </a:solidFill>
              </a:rPr>
              <a:t> </a:t>
            </a:r>
            <a:r>
              <a:rPr lang="en-US" altLang="zh-CN" sz="2000">
                <a:solidFill>
                  <a:srgbClr val="0000FF"/>
                </a:solidFill>
              </a:rPr>
              <a:t>an in-air</a:t>
            </a:r>
            <a:r>
              <a:rPr lang="zh-CN" altLang="en-US" sz="2000">
                <a:solidFill>
                  <a:srgbClr val="0000FF"/>
                </a:solidFill>
              </a:rPr>
              <a:t> </a:t>
            </a:r>
            <a:r>
              <a:rPr lang="en-US" altLang="zh-CN" sz="2000">
                <a:solidFill>
                  <a:srgbClr val="0000FF"/>
                </a:solidFill>
              </a:rPr>
              <a:t>reflector </a:t>
            </a:r>
            <a:r>
              <a:rPr lang="en-US" altLang="zh-CN" sz="2000"/>
              <a:t>on July 15th</a:t>
            </a:r>
          </a:p>
          <a:p>
            <a:endParaRPr lang="en-US" altLang="zh-CN" sz="200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19D0B3E-4696-DD07-9E6F-A2BCC1767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52" y="2216073"/>
            <a:ext cx="5338281" cy="180630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4996CCB-A9E1-0744-8F95-13594F5C2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86" y="4409894"/>
            <a:ext cx="4273878" cy="229557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7CD8DF8-D5FE-8953-CF69-FEEFF869C9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47" y="2219623"/>
            <a:ext cx="5338281" cy="191464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CE59EE9-5E1D-41BB-D1BE-C993BE7C29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5" y="5005052"/>
            <a:ext cx="2844799" cy="148292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D8D4A09-ABEB-8304-F2F9-D7F49F4F3F76}"/>
              </a:ext>
            </a:extLst>
          </p:cNvPr>
          <p:cNvSpPr txBox="1"/>
          <p:nvPr/>
        </p:nvSpPr>
        <p:spPr>
          <a:xfrm>
            <a:off x="7032104" y="4275810"/>
            <a:ext cx="4397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Employ a single crystal diamond window with water cooling to </a:t>
            </a:r>
            <a:r>
              <a:rPr lang="en-US" altLang="zh-CN">
                <a:solidFill>
                  <a:srgbClr val="0000FF"/>
                </a:solidFill>
              </a:rPr>
              <a:t>seal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the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 altLang="zh-CN">
                <a:solidFill>
                  <a:srgbClr val="0000FF"/>
                </a:solidFill>
              </a:rPr>
              <a:t>vacuum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51" name="Down Arrow 50">
            <a:extLst>
              <a:ext uri="{FF2B5EF4-FFF2-40B4-BE49-F238E27FC236}">
                <a16:creationId xmlns:a16="http://schemas.microsoft.com/office/drawing/2014/main" id="{FD0C6B0F-F2E1-0AB4-8E39-3A15FA480F7C}"/>
              </a:ext>
            </a:extLst>
          </p:cNvPr>
          <p:cNvSpPr/>
          <p:nvPr/>
        </p:nvSpPr>
        <p:spPr>
          <a:xfrm rot="16200000">
            <a:off x="5868354" y="2079019"/>
            <a:ext cx="360040" cy="8997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7064CD7-1F97-48E9-7487-8381CEB6F8E9}"/>
              </a:ext>
            </a:extLst>
          </p:cNvPr>
          <p:cNvSpPr txBox="1"/>
          <p:nvPr/>
        </p:nvSpPr>
        <p:spPr>
          <a:xfrm>
            <a:off x="1847527" y="3964988"/>
            <a:ext cx="37509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</a:rPr>
              <a:t>borrowed</a:t>
            </a:r>
            <a:r>
              <a:rPr lang="zh-CN" altLang="en-US" sz="1600">
                <a:solidFill>
                  <a:srgbClr val="FF0000"/>
                </a:solidFill>
              </a:rPr>
              <a:t> </a:t>
            </a:r>
            <a:r>
              <a:rPr lang="en-US" altLang="zh-CN" sz="1600">
                <a:solidFill>
                  <a:srgbClr val="FF0000"/>
                </a:solidFill>
              </a:rPr>
              <a:t>from</a:t>
            </a:r>
            <a:r>
              <a:rPr lang="zh-CN" altLang="en-US" sz="1600">
                <a:solidFill>
                  <a:srgbClr val="FF0000"/>
                </a:solidFill>
              </a:rPr>
              <a:t> </a:t>
            </a:r>
            <a:r>
              <a:rPr lang="en-US" altLang="zh-CN" sz="1600">
                <a:solidFill>
                  <a:srgbClr val="FF0000"/>
                </a:solidFill>
              </a:rPr>
              <a:t>BEMS (BINP &amp; IHEP)</a:t>
            </a:r>
            <a:endParaRPr lang="en-US" sz="1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609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CBF764-2996-054E-A5E4-CE99EC911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52736"/>
            <a:ext cx="10972800" cy="1512167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sz="2400"/>
              <a:t>Beamline vacuum has recovered this morning</a:t>
            </a:r>
          </a:p>
          <a:p>
            <a:r>
              <a:rPr lang="en-US" altLang="zh-CN" sz="2400"/>
              <a:t>Commissioning of laser-electron collision and </a:t>
            </a:r>
            <a:r>
              <a:rPr lang="en-US" altLang="zh-CN" sz="2400">
                <a:solidFill>
                  <a:srgbClr val="FF0000"/>
                </a:solidFill>
              </a:rPr>
              <a:t>TaichuPix-3 detector </a:t>
            </a:r>
            <a:r>
              <a:rPr lang="en-US" altLang="zh-CN" sz="2400"/>
              <a:t>is under way</a:t>
            </a:r>
          </a:p>
          <a:p>
            <a:r>
              <a:rPr lang="en-US" altLang="zh-CN" sz="2400">
                <a:solidFill>
                  <a:srgbClr val="0000FF"/>
                </a:solidFill>
              </a:rPr>
              <a:t>Goal:</a:t>
            </a:r>
            <a:r>
              <a:rPr lang="zh-CN" altLang="en-US" sz="2400">
                <a:solidFill>
                  <a:srgbClr val="0000FF"/>
                </a:solidFill>
              </a:rPr>
              <a:t> </a:t>
            </a:r>
            <a:r>
              <a:rPr lang="en-US" altLang="zh-CN" sz="2400">
                <a:solidFill>
                  <a:srgbClr val="0000FF"/>
                </a:solidFill>
              </a:rPr>
              <a:t>first</a:t>
            </a:r>
            <a:r>
              <a:rPr lang="zh-CN" altLang="en-US" sz="2400">
                <a:solidFill>
                  <a:srgbClr val="0000FF"/>
                </a:solidFill>
              </a:rPr>
              <a:t> </a:t>
            </a:r>
            <a:r>
              <a:rPr lang="en-US" altLang="zh-CN" sz="2400">
                <a:solidFill>
                  <a:srgbClr val="0000FF"/>
                </a:solidFill>
              </a:rPr>
              <a:t>polarization</a:t>
            </a:r>
            <a:r>
              <a:rPr lang="zh-CN" altLang="en-US" sz="2400">
                <a:solidFill>
                  <a:srgbClr val="0000FF"/>
                </a:solidFill>
              </a:rPr>
              <a:t> </a:t>
            </a:r>
            <a:r>
              <a:rPr lang="en-US" altLang="zh-CN" sz="2400">
                <a:solidFill>
                  <a:srgbClr val="0000FF"/>
                </a:solidFill>
              </a:rPr>
              <a:t>measurement</a:t>
            </a:r>
            <a:r>
              <a:rPr lang="zh-CN" altLang="en-US" sz="2400">
                <a:solidFill>
                  <a:srgbClr val="0000FF"/>
                </a:solidFill>
              </a:rPr>
              <a:t> </a:t>
            </a:r>
            <a:r>
              <a:rPr lang="en-US" altLang="zh-CN" sz="2400">
                <a:solidFill>
                  <a:srgbClr val="0000FF"/>
                </a:solidFill>
              </a:rPr>
              <a:t>before</a:t>
            </a:r>
            <a:r>
              <a:rPr lang="zh-CN" altLang="en-US" sz="2400">
                <a:solidFill>
                  <a:srgbClr val="0000FF"/>
                </a:solidFill>
              </a:rPr>
              <a:t> </a:t>
            </a:r>
            <a:r>
              <a:rPr lang="en-US" altLang="zh-CN" sz="2400">
                <a:solidFill>
                  <a:srgbClr val="0000FF"/>
                </a:solidFill>
              </a:rPr>
              <a:t>summer</a:t>
            </a:r>
            <a:r>
              <a:rPr lang="zh-CN" altLang="en-US" sz="2400">
                <a:solidFill>
                  <a:srgbClr val="0000FF"/>
                </a:solidFill>
              </a:rPr>
              <a:t> </a:t>
            </a:r>
            <a:r>
              <a:rPr lang="en-US" altLang="zh-CN" sz="2400">
                <a:solidFill>
                  <a:srgbClr val="0000FF"/>
                </a:solidFill>
              </a:rPr>
              <a:t>shutdown</a:t>
            </a:r>
            <a:r>
              <a:rPr lang="zh-CN" altLang="en-US" sz="2400">
                <a:solidFill>
                  <a:srgbClr val="0000FF"/>
                </a:solidFill>
              </a:rPr>
              <a:t> </a:t>
            </a:r>
            <a:r>
              <a:rPr lang="en-US" altLang="zh-CN" sz="2400">
                <a:solidFill>
                  <a:srgbClr val="0000FF"/>
                </a:solidFill>
              </a:rPr>
              <a:t>(July</a:t>
            </a:r>
            <a:r>
              <a:rPr lang="zh-CN" altLang="en-US" sz="2400">
                <a:solidFill>
                  <a:srgbClr val="0000FF"/>
                </a:solidFill>
              </a:rPr>
              <a:t> </a:t>
            </a:r>
            <a:r>
              <a:rPr lang="en-US" altLang="zh-CN" sz="2400">
                <a:solidFill>
                  <a:srgbClr val="0000FF"/>
                </a:solidFill>
              </a:rPr>
              <a:t>29th)</a:t>
            </a:r>
            <a:endParaRPr lang="en-US" sz="2400">
              <a:solidFill>
                <a:srgbClr val="0000FF"/>
              </a:solidFill>
            </a:endParaRPr>
          </a:p>
          <a:p>
            <a:endParaRPr lang="en-US" altLang="zh-C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E73D5E-D8FC-DA77-AD9B-43A6C4A07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Commissioning</a:t>
            </a:r>
            <a:r>
              <a:rPr lang="zh-CN" altLang="en-US"/>
              <a:t> </a:t>
            </a:r>
            <a:r>
              <a:rPr lang="en-US" altLang="zh-CN"/>
              <a:t>status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704DEC-ACE8-35DF-8398-338ABEDED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19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C29DDE-67B5-E953-75CE-4A2EC19D3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2831632"/>
            <a:ext cx="3895488" cy="35010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9818AD-79E7-2638-A821-2D7B6CB88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20" y="2831632"/>
            <a:ext cx="7204322" cy="340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23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E6C253-5C70-76AE-C7E9-43C9EE433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Overview of</a:t>
            </a:r>
            <a:r>
              <a:rPr lang="zh-CN" altLang="en-US" dirty="0"/>
              <a:t> </a:t>
            </a:r>
            <a:r>
              <a:rPr lang="en-US" altLang="zh-CN" dirty="0"/>
              <a:t>b</a:t>
            </a:r>
            <a:r>
              <a:rPr lang="en-US" dirty="0"/>
              <a:t>eam</a:t>
            </a:r>
            <a:r>
              <a:rPr lang="zh-CN" altLang="en-US" dirty="0"/>
              <a:t> </a:t>
            </a:r>
            <a:r>
              <a:rPr lang="en-US" altLang="zh-CN" dirty="0"/>
              <a:t>polarization</a:t>
            </a:r>
            <a:r>
              <a:rPr lang="zh-CN" altLang="en-US" dirty="0"/>
              <a:t> </a:t>
            </a:r>
            <a:r>
              <a:rPr lang="en-US" altLang="zh-CN" dirty="0"/>
              <a:t>studies for CEPC</a:t>
            </a:r>
            <a:endParaRPr lang="en-US" dirty="0"/>
          </a:p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Laser-Compton polarimeter @ BEPCII (collaboration with IJCLab team)</a:t>
            </a:r>
          </a:p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Concepts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of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longitudinal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polarization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at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BEPCII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Summary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D736B7-B758-C2F6-2F83-1F5F011EB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7AEA1E-854D-A152-DD1E-2B96DDC9A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296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E6C253-5C70-76AE-C7E9-43C9EE433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Overview of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b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eam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polarization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studies for CEPC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Laser-Compton polarimeter @ BEPCII (collaboration with IJCLab team)</a:t>
            </a:r>
          </a:p>
          <a:p>
            <a:r>
              <a:rPr lang="en-US" altLang="zh-CN" dirty="0"/>
              <a:t>Concepts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longitudinal</a:t>
            </a:r>
            <a:r>
              <a:rPr lang="zh-CN" altLang="en-US" dirty="0"/>
              <a:t> </a:t>
            </a:r>
            <a:r>
              <a:rPr lang="en-US" altLang="zh-CN" dirty="0"/>
              <a:t>polarization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BEPCII</a:t>
            </a:r>
            <a:r>
              <a:rPr lang="zh-CN" altLang="en-US" dirty="0"/>
              <a:t> </a:t>
            </a:r>
            <a:endParaRPr lang="en-US" altLang="zh-CN" dirty="0"/>
          </a:p>
          <a:p>
            <a:pPr>
              <a:spcBef>
                <a:spcPts val="600"/>
              </a:spcBef>
            </a:pPr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Summary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D736B7-B758-C2F6-2F83-1F5F011EB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7AEA1E-854D-A152-DD1E-2B96DDC9A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1988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23788B-ED03-98D3-A681-B3741C25C8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400"/>
              <a:t>e-</a:t>
            </a:r>
            <a:r>
              <a:rPr lang="zh-CN" altLang="en-US" sz="2400"/>
              <a:t> </a:t>
            </a:r>
            <a:r>
              <a:rPr lang="en-US" altLang="zh-CN" sz="2400"/>
              <a:t>longitudinal</a:t>
            </a:r>
            <a:r>
              <a:rPr lang="zh-CN" altLang="en-US" sz="2400"/>
              <a:t> </a:t>
            </a:r>
            <a:r>
              <a:rPr lang="en-US" altLang="zh-CN" sz="2400"/>
              <a:t>polarization</a:t>
            </a:r>
            <a:r>
              <a:rPr lang="zh-CN" altLang="en-US" sz="2400"/>
              <a:t> </a:t>
            </a:r>
            <a:r>
              <a:rPr lang="en-US" altLang="zh-CN" sz="2400"/>
              <a:t>as</a:t>
            </a:r>
            <a:r>
              <a:rPr lang="zh-CN" altLang="en-US" sz="2400"/>
              <a:t> </a:t>
            </a:r>
            <a:r>
              <a:rPr lang="en-US" altLang="zh-CN" sz="2400"/>
              <a:t>one</a:t>
            </a:r>
            <a:r>
              <a:rPr lang="zh-CN" altLang="en-US" sz="2400"/>
              <a:t> </a:t>
            </a:r>
            <a:r>
              <a:rPr lang="en-US" altLang="zh-CN" sz="2400"/>
              <a:t>potential</a:t>
            </a:r>
            <a:r>
              <a:rPr lang="zh-CN" altLang="en-US" sz="2400"/>
              <a:t> </a:t>
            </a:r>
            <a:r>
              <a:rPr lang="en-US" altLang="zh-CN" sz="2400"/>
              <a:t>upgrade</a:t>
            </a:r>
            <a:r>
              <a:rPr lang="zh-CN" altLang="en-US" sz="2400"/>
              <a:t> </a:t>
            </a:r>
            <a:r>
              <a:rPr lang="en-US" altLang="zh-CN" sz="2400"/>
              <a:t>option</a:t>
            </a:r>
            <a:r>
              <a:rPr lang="zh-CN" altLang="en-US" sz="2400"/>
              <a:t> </a:t>
            </a:r>
            <a:r>
              <a:rPr lang="en-US" altLang="zh-CN" sz="2400"/>
              <a:t>after</a:t>
            </a:r>
            <a:r>
              <a:rPr lang="zh-CN" altLang="en-US" sz="2400"/>
              <a:t> </a:t>
            </a:r>
            <a:r>
              <a:rPr lang="en-US" altLang="zh-CN" sz="2400"/>
              <a:t>2030</a:t>
            </a:r>
          </a:p>
          <a:p>
            <a:pPr lvl="1"/>
            <a:r>
              <a:rPr lang="en-US" altLang="zh-CN" sz="2000"/>
              <a:t>Physics</a:t>
            </a:r>
            <a:r>
              <a:rPr lang="zh-CN" altLang="en-US" sz="2000"/>
              <a:t> </a:t>
            </a:r>
            <a:r>
              <a:rPr lang="en-US" altLang="zh-CN" sz="2000"/>
              <a:t>motivation (preliminary)</a:t>
            </a:r>
          </a:p>
          <a:p>
            <a:pPr lvl="2"/>
            <a:r>
              <a:rPr lang="en-US" altLang="zh-CN" sz="2000"/>
              <a:t>Entangled</a:t>
            </a:r>
            <a:r>
              <a:rPr lang="zh-CN" altLang="en-US" sz="2000"/>
              <a:t> </a:t>
            </a:r>
            <a:r>
              <a:rPr lang="en-US" altLang="zh-CN" sz="2000"/>
              <a:t>hyperon-antihyperon</a:t>
            </a:r>
            <a:r>
              <a:rPr lang="zh-CN" altLang="en-US" sz="2000"/>
              <a:t> </a:t>
            </a:r>
            <a:r>
              <a:rPr lang="en-US" altLang="zh-CN" sz="2000"/>
              <a:t>pairs</a:t>
            </a:r>
            <a:r>
              <a:rPr lang="zh-CN" altLang="en-US" sz="2000"/>
              <a:t> </a:t>
            </a:r>
            <a:r>
              <a:rPr lang="en-US" altLang="zh-CN" sz="2000"/>
              <a:t>for</a:t>
            </a:r>
            <a:r>
              <a:rPr lang="zh-CN" altLang="en-US" sz="2000"/>
              <a:t> </a:t>
            </a:r>
            <a:r>
              <a:rPr lang="en-US" altLang="zh-CN" sz="2000"/>
              <a:t>CP</a:t>
            </a:r>
            <a:r>
              <a:rPr lang="zh-CN" altLang="en-US" sz="2000"/>
              <a:t> </a:t>
            </a:r>
            <a:r>
              <a:rPr lang="en-US" altLang="zh-CN" sz="2000"/>
              <a:t>tests</a:t>
            </a:r>
          </a:p>
          <a:p>
            <a:pPr lvl="2"/>
            <a:r>
              <a:rPr lang="en-US" altLang="zh-CN" sz="2000"/>
              <a:t>Spin</a:t>
            </a:r>
            <a:r>
              <a:rPr lang="zh-CN" altLang="en-US" sz="2000"/>
              <a:t> </a:t>
            </a:r>
            <a:r>
              <a:rPr lang="en-US" altLang="zh-CN" sz="2000"/>
              <a:t>dependent</a:t>
            </a:r>
            <a:r>
              <a:rPr lang="zh-CN" altLang="en-US" sz="2000"/>
              <a:t> </a:t>
            </a:r>
            <a:r>
              <a:rPr lang="en-US" altLang="zh-CN" sz="2000"/>
              <a:t>fragmentation</a:t>
            </a:r>
            <a:r>
              <a:rPr lang="zh-CN" altLang="en-US" sz="2000"/>
              <a:t> </a:t>
            </a:r>
            <a:r>
              <a:rPr lang="en-US" altLang="zh-CN" sz="2000"/>
              <a:t>function, nucleon form factor</a:t>
            </a:r>
            <a:endParaRPr lang="en-HK" altLang="zh-CN" sz="2000"/>
          </a:p>
          <a:p>
            <a:pPr lvl="2"/>
            <a:r>
              <a:rPr lang="en-US" altLang="zh-CN" sz="2000"/>
              <a:t>...</a:t>
            </a:r>
          </a:p>
          <a:p>
            <a:pPr lvl="1"/>
            <a:r>
              <a:rPr lang="en-US" altLang="zh-CN" sz="2000"/>
              <a:t>Consider</a:t>
            </a:r>
            <a:r>
              <a:rPr lang="zh-CN" altLang="en-US" sz="2000"/>
              <a:t> </a:t>
            </a:r>
            <a:r>
              <a:rPr lang="en-US" altLang="zh-CN" sz="2000"/>
              <a:t>1.55</a:t>
            </a:r>
            <a:r>
              <a:rPr lang="zh-CN" altLang="en-US" sz="2000"/>
              <a:t> </a:t>
            </a:r>
            <a:r>
              <a:rPr lang="en-US" altLang="zh-CN" sz="2000"/>
              <a:t>GeV</a:t>
            </a:r>
            <a:r>
              <a:rPr lang="zh-CN" altLang="en-US" sz="2000"/>
              <a:t> </a:t>
            </a:r>
            <a:r>
              <a:rPr lang="en-US" altLang="zh-CN" sz="2000"/>
              <a:t>(J/</a:t>
            </a:r>
            <a:r>
              <a:rPr lang="el-GR" altLang="zh-CN" sz="2000"/>
              <a:t>ψ</a:t>
            </a:r>
            <a:r>
              <a:rPr lang="en-US" altLang="zh-CN" sz="2000"/>
              <a:t>) for</a:t>
            </a:r>
            <a:r>
              <a:rPr lang="zh-CN" altLang="en-US" sz="2000"/>
              <a:t> </a:t>
            </a:r>
            <a:r>
              <a:rPr lang="en-US" altLang="zh-CN" sz="2000"/>
              <a:t>polarization optimization</a:t>
            </a:r>
          </a:p>
          <a:p>
            <a:endParaRPr lang="en-US" sz="2400"/>
          </a:p>
          <a:p>
            <a:r>
              <a:rPr lang="en-US" altLang="zh-CN" sz="2400"/>
              <a:t>A</a:t>
            </a:r>
            <a:r>
              <a:rPr lang="zh-CN" altLang="en-US" sz="2400"/>
              <a:t> </a:t>
            </a:r>
            <a:r>
              <a:rPr lang="en-US" sz="2400"/>
              <a:t>test bed for implementation of e- longitudinal polarization in future colliders</a:t>
            </a:r>
            <a:r>
              <a:rPr lang="zh-CN" altLang="en-US" sz="2400"/>
              <a:t> </a:t>
            </a:r>
            <a:r>
              <a:rPr lang="en-US" altLang="zh-CN" sz="2400"/>
              <a:t>including</a:t>
            </a:r>
            <a:r>
              <a:rPr lang="zh-CN" altLang="en-US" sz="2400"/>
              <a:t> </a:t>
            </a:r>
            <a:r>
              <a:rPr lang="en-US" altLang="zh-CN" sz="2400"/>
              <a:t>CEPC</a:t>
            </a:r>
            <a:endParaRPr lang="en-US" sz="24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F8E6F6-ECAC-B7EC-7514-A12ABB6AA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Longitudinal</a:t>
            </a:r>
            <a:r>
              <a:rPr lang="zh-CN" altLang="en-US"/>
              <a:t> </a:t>
            </a:r>
            <a:r>
              <a:rPr lang="en-US" altLang="zh-CN"/>
              <a:t>polarization</a:t>
            </a:r>
            <a:r>
              <a:rPr lang="zh-CN" altLang="en-US"/>
              <a:t> </a:t>
            </a:r>
            <a:r>
              <a:rPr lang="en-US" altLang="zh-CN"/>
              <a:t>upgrade</a:t>
            </a:r>
            <a:r>
              <a:rPr lang="zh-CN" altLang="en-US"/>
              <a:t> </a:t>
            </a:r>
            <a:r>
              <a:rPr lang="en-US" altLang="zh-CN"/>
              <a:t>for</a:t>
            </a:r>
            <a:r>
              <a:rPr lang="zh-CN" altLang="en-US"/>
              <a:t> </a:t>
            </a:r>
            <a:r>
              <a:rPr lang="en-US" altLang="zh-CN"/>
              <a:t>BEPCII</a:t>
            </a:r>
            <a:r>
              <a:rPr lang="zh-CN" altLang="en-US"/>
              <a:t> 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7B08B-015B-AD08-1C1C-DA8E524BC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73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119392C-DE4B-18C4-668F-9FC7B8D32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238157"/>
            <a:ext cx="11767864" cy="2766907"/>
          </a:xfrm>
        </p:spPr>
        <p:txBody>
          <a:bodyPr>
            <a:normAutofit fontScale="85000" lnSpcReduction="10000"/>
          </a:bodyPr>
          <a:lstStyle/>
          <a:p>
            <a:r>
              <a:rPr lang="en-US" sz="2600">
                <a:solidFill>
                  <a:srgbClr val="FF0000"/>
                </a:solidFill>
              </a:rPr>
              <a:t>Siberian snake </a:t>
            </a:r>
            <a:r>
              <a:rPr lang="en-US" altLang="zh-CN" sz="2600"/>
              <a:t>for</a:t>
            </a:r>
            <a:r>
              <a:rPr lang="en-US" sz="2600"/>
              <a:t> attain</a:t>
            </a:r>
            <a:r>
              <a:rPr lang="en-US" altLang="zh-CN" sz="2600"/>
              <a:t>ing</a:t>
            </a:r>
            <a:r>
              <a:rPr lang="en-US" sz="2600"/>
              <a:t> longitudinal polarization at IP</a:t>
            </a:r>
          </a:p>
          <a:p>
            <a:pPr lvl="1"/>
            <a:r>
              <a:rPr lang="en-US" sz="2200"/>
              <a:t>Depolarization time</a:t>
            </a:r>
            <a:r>
              <a:rPr lang="zh-CN" altLang="en-US" sz="2200"/>
              <a:t> </a:t>
            </a:r>
            <a:r>
              <a:rPr lang="en-US" altLang="zh-CN" sz="2200"/>
              <a:t>(</a:t>
            </a:r>
            <a:r>
              <a:rPr lang="en-US" sz="2200"/>
              <a:t> </a:t>
            </a:r>
            <a:r>
              <a:rPr lang="en-US" altLang="zh-CN" sz="2200"/>
              <a:t>~</a:t>
            </a:r>
            <a:r>
              <a:rPr lang="en-US" sz="2200"/>
              <a:t>24 min</a:t>
            </a:r>
            <a:r>
              <a:rPr lang="en-US" altLang="zh-CN" sz="2200"/>
              <a:t>)</a:t>
            </a:r>
            <a:r>
              <a:rPr lang="zh-CN" altLang="en-US" sz="2200"/>
              <a:t>  </a:t>
            </a:r>
            <a:r>
              <a:rPr lang="en-US" altLang="zh-CN" sz="2200"/>
              <a:t>&lt;&lt;</a:t>
            </a:r>
            <a:r>
              <a:rPr lang="zh-CN" altLang="en-US" sz="2200"/>
              <a:t> </a:t>
            </a:r>
            <a:r>
              <a:rPr lang="en-US" altLang="zh-CN" sz="2200"/>
              <a:t>beam</a:t>
            </a:r>
            <a:r>
              <a:rPr lang="zh-CN" altLang="en-US" sz="2200"/>
              <a:t> </a:t>
            </a:r>
            <a:r>
              <a:rPr lang="en-US" altLang="zh-CN" sz="2200"/>
              <a:t>lifetime</a:t>
            </a:r>
            <a:r>
              <a:rPr lang="zh-CN" altLang="en-US" sz="2200"/>
              <a:t> </a:t>
            </a:r>
            <a:r>
              <a:rPr lang="en-US" altLang="zh-CN" sz="2200"/>
              <a:t>(</a:t>
            </a:r>
            <a:r>
              <a:rPr lang="en-US" sz="2400"/>
              <a:t>1~2 hour</a:t>
            </a:r>
            <a:r>
              <a:rPr lang="en-US" altLang="zh-CN" sz="2400"/>
              <a:t>)</a:t>
            </a:r>
            <a:endParaRPr lang="en-US" sz="2400"/>
          </a:p>
          <a:p>
            <a:pPr lvl="1"/>
            <a:endParaRPr lang="en-US" sz="2200"/>
          </a:p>
          <a:p>
            <a:r>
              <a:rPr lang="en-US" altLang="zh-CN" sz="2600">
                <a:solidFill>
                  <a:srgbClr val="FF0000"/>
                </a:solidFill>
              </a:rPr>
              <a:t>Swap-out</a:t>
            </a:r>
            <a:r>
              <a:rPr lang="zh-CN" altLang="en-US" sz="2600">
                <a:solidFill>
                  <a:srgbClr val="FF0000"/>
                </a:solidFill>
              </a:rPr>
              <a:t> </a:t>
            </a:r>
            <a:r>
              <a:rPr lang="en-US" altLang="zh-CN" sz="2600">
                <a:solidFill>
                  <a:srgbClr val="FF0000"/>
                </a:solidFill>
              </a:rPr>
              <a:t>injection</a:t>
            </a:r>
            <a:r>
              <a:rPr lang="en-US" altLang="zh-CN" sz="2600"/>
              <a:t>:</a:t>
            </a:r>
            <a:r>
              <a:rPr lang="zh-CN" altLang="en-US" sz="2600"/>
              <a:t> </a:t>
            </a:r>
            <a:r>
              <a:rPr lang="en-US" altLang="zh-CN" sz="2600"/>
              <a:t>f</a:t>
            </a:r>
            <a:r>
              <a:rPr lang="en-US" sz="2600"/>
              <a:t>requent</a:t>
            </a:r>
            <a:r>
              <a:rPr lang="en-US" altLang="zh-CN" sz="2600"/>
              <a:t>ly</a:t>
            </a:r>
            <a:r>
              <a:rPr lang="en-US" sz="2600"/>
              <a:t> extract</a:t>
            </a:r>
            <a:r>
              <a:rPr lang="zh-CN" altLang="en-US" sz="2600"/>
              <a:t> </a:t>
            </a:r>
            <a:r>
              <a:rPr lang="en-US" sz="2600" i="1">
                <a:solidFill>
                  <a:srgbClr val="0000FF"/>
                </a:solidFill>
              </a:rPr>
              <a:t>depolarized bunches </a:t>
            </a:r>
            <a:r>
              <a:rPr lang="en-US" sz="2600"/>
              <a:t>&amp; inject </a:t>
            </a:r>
            <a:r>
              <a:rPr lang="en-US" sz="2600" i="1">
                <a:solidFill>
                  <a:srgbClr val="FF0000"/>
                </a:solidFill>
              </a:rPr>
              <a:t>polarized bunches</a:t>
            </a:r>
            <a:r>
              <a:rPr lang="zh-CN" altLang="en-US" sz="2600" i="1">
                <a:solidFill>
                  <a:srgbClr val="FF0000"/>
                </a:solidFill>
              </a:rPr>
              <a:t> </a:t>
            </a:r>
            <a:endParaRPr lang="en-US" sz="2600" i="1">
              <a:solidFill>
                <a:srgbClr val="FF0000"/>
              </a:solidFill>
            </a:endParaRPr>
          </a:p>
          <a:p>
            <a:pPr lvl="1"/>
            <a:r>
              <a:rPr lang="en-US" altLang="zh-CN"/>
              <a:t>Demostrated</a:t>
            </a:r>
            <a:r>
              <a:rPr lang="zh-CN" altLang="en-US"/>
              <a:t> </a:t>
            </a:r>
            <a:r>
              <a:rPr lang="en-US" altLang="zh-CN"/>
              <a:t>at</a:t>
            </a:r>
            <a:r>
              <a:rPr lang="zh-CN" altLang="en-US"/>
              <a:t> </a:t>
            </a:r>
            <a:r>
              <a:rPr lang="en-US" altLang="zh-CN"/>
              <a:t>APS-U</a:t>
            </a:r>
            <a:r>
              <a:rPr lang="zh-CN" altLang="en-US"/>
              <a:t> </a:t>
            </a:r>
            <a:r>
              <a:rPr lang="en-US" altLang="zh-CN"/>
              <a:t>&amp;</a:t>
            </a:r>
            <a:r>
              <a:rPr lang="zh-CN" altLang="en-US"/>
              <a:t> </a:t>
            </a:r>
            <a:r>
              <a:rPr lang="en-US" altLang="zh-CN"/>
              <a:t>HEPS,</a:t>
            </a:r>
            <a:r>
              <a:rPr lang="zh-CN" altLang="en-US"/>
              <a:t> </a:t>
            </a:r>
            <a:r>
              <a:rPr lang="en-US" altLang="zh-CN"/>
              <a:t>potential</a:t>
            </a:r>
            <a:r>
              <a:rPr lang="zh-CN" altLang="en-US"/>
              <a:t> </a:t>
            </a:r>
            <a:r>
              <a:rPr lang="en-US" altLang="zh-CN"/>
              <a:t>applications</a:t>
            </a:r>
            <a:r>
              <a:rPr lang="zh-CN" altLang="en-US"/>
              <a:t> </a:t>
            </a:r>
            <a:r>
              <a:rPr lang="en-US" altLang="zh-CN"/>
              <a:t>in</a:t>
            </a:r>
            <a:r>
              <a:rPr lang="zh-CN" altLang="en-US"/>
              <a:t> </a:t>
            </a:r>
            <a:r>
              <a:rPr lang="en-US" altLang="zh-CN"/>
              <a:t>future</a:t>
            </a:r>
            <a:r>
              <a:rPr lang="zh-CN" altLang="en-US"/>
              <a:t> </a:t>
            </a:r>
            <a:r>
              <a:rPr lang="en-US" altLang="zh-CN"/>
              <a:t>colliders</a:t>
            </a:r>
            <a:r>
              <a:rPr lang="zh-CN" altLang="en-US"/>
              <a:t> </a:t>
            </a:r>
            <a:r>
              <a:rPr lang="en-US" altLang="zh-CN"/>
              <a:t>(CEPC,</a:t>
            </a:r>
            <a:r>
              <a:rPr lang="zh-CN" altLang="en-US"/>
              <a:t> </a:t>
            </a:r>
            <a:r>
              <a:rPr lang="en-US" altLang="zh-CN"/>
              <a:t>EIC)</a:t>
            </a:r>
            <a:r>
              <a:rPr lang="zh-CN" altLang="en-US"/>
              <a:t> </a:t>
            </a:r>
            <a:endParaRPr lang="en-US"/>
          </a:p>
          <a:p>
            <a:pPr lvl="1"/>
            <a:r>
              <a:rPr lang="en-US"/>
              <a:t>e.g.  replace 1/12 of all 120 bunches every 20 seconds</a:t>
            </a:r>
          </a:p>
          <a:p>
            <a:pPr lvl="1">
              <a:spcBef>
                <a:spcPts val="600"/>
              </a:spcBef>
            </a:pPr>
            <a:r>
              <a:rPr lang="en-US" altLang="zh-CN">
                <a:solidFill>
                  <a:srgbClr val="0000FF"/>
                </a:solidFill>
              </a:rPr>
              <a:t>Assume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>
                <a:solidFill>
                  <a:srgbClr val="0000FF"/>
                </a:solidFill>
              </a:rPr>
              <a:t>injected beam polarization </a:t>
            </a:r>
            <a:r>
              <a:rPr lang="en-US" altLang="zh-CN">
                <a:solidFill>
                  <a:srgbClr val="0000FF"/>
                </a:solidFill>
              </a:rPr>
              <a:t>~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>
                <a:solidFill>
                  <a:srgbClr val="0000FF"/>
                </a:solidFill>
              </a:rPr>
              <a:t>80%,  </a:t>
            </a:r>
            <a:r>
              <a:rPr lang="en-US" altLang="zh-CN">
                <a:solidFill>
                  <a:srgbClr val="0000FF"/>
                </a:solidFill>
              </a:rPr>
              <a:t>then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>
                <a:solidFill>
                  <a:srgbClr val="0000FF"/>
                </a:solidFill>
              </a:rPr>
              <a:t>time-averaged polarization ~ 70%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75EFFA-47E2-E512-EFDA-36E1AF4E3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e-</a:t>
            </a:r>
            <a:r>
              <a:rPr lang="zh-CN" altLang="en-US"/>
              <a:t> </a:t>
            </a:r>
            <a:r>
              <a:rPr lang="en-US" altLang="zh-CN"/>
              <a:t>longitudinal</a:t>
            </a:r>
            <a:r>
              <a:rPr lang="zh-CN" altLang="en-US"/>
              <a:t> </a:t>
            </a:r>
            <a:r>
              <a:rPr lang="en-US" altLang="zh-CN"/>
              <a:t>polarization</a:t>
            </a:r>
            <a:r>
              <a:rPr lang="zh-CN" altLang="en-US"/>
              <a:t> </a:t>
            </a:r>
            <a:r>
              <a:rPr lang="en-US"/>
              <a:t>at 1.55 GeV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B8523-1B23-B644-C6D7-B26769592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22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22FE5E-A0CA-1146-EF46-5CF977BAA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7" y="4129049"/>
            <a:ext cx="4190991" cy="25996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439BE6-114E-FF6B-7F55-B52F6246F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12" y="4082023"/>
            <a:ext cx="2764992" cy="2603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FA54C5-5560-1388-C8F7-07FD6FBF716F}"/>
              </a:ext>
            </a:extLst>
          </p:cNvPr>
          <p:cNvSpPr txBox="1"/>
          <p:nvPr/>
        </p:nvSpPr>
        <p:spPr>
          <a:xfrm>
            <a:off x="1176084" y="5229200"/>
            <a:ext cx="2448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A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single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full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snake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941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485B897-1707-E1BB-32DF-9D70E9252D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28" y="1844824"/>
            <a:ext cx="11190544" cy="414119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AC82D70-5A8D-C6B3-C735-7DF5FE2DE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BEPCII</a:t>
            </a:r>
            <a:r>
              <a:rPr lang="zh-CN" altLang="en-US"/>
              <a:t> </a:t>
            </a:r>
            <a:r>
              <a:rPr lang="en-US" altLang="zh-CN"/>
              <a:t>layout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B9A276-40AE-82A7-4224-209F643A3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4259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485B897-1707-E1BB-32DF-9D70E9252D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28" y="1844824"/>
            <a:ext cx="11190544" cy="414119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AC82D70-5A8D-C6B3-C735-7DF5FE2DE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Modified</a:t>
            </a:r>
            <a:r>
              <a:rPr lang="zh-CN" altLang="en-US"/>
              <a:t> </a:t>
            </a:r>
            <a:r>
              <a:rPr lang="en-US" altLang="zh-CN"/>
              <a:t>layout</a:t>
            </a:r>
            <a:r>
              <a:rPr lang="zh-CN" altLang="en-US"/>
              <a:t> </a:t>
            </a:r>
            <a:r>
              <a:rPr lang="en-US" altLang="zh-CN"/>
              <a:t>for</a:t>
            </a:r>
            <a:r>
              <a:rPr lang="zh-CN" altLang="en-US"/>
              <a:t> </a:t>
            </a:r>
            <a:r>
              <a:rPr lang="en-US" altLang="zh-CN"/>
              <a:t>longitudinal</a:t>
            </a:r>
            <a:r>
              <a:rPr lang="zh-CN" altLang="en-US"/>
              <a:t> </a:t>
            </a:r>
            <a:r>
              <a:rPr lang="en-US" altLang="zh-CN"/>
              <a:t>polarization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B9A276-40AE-82A7-4224-209F643A3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24</a:t>
            </a:fld>
            <a:endParaRPr lang="zh-CN" alt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E3669B9E-86EB-A735-B263-3EB45AD54D09}"/>
              </a:ext>
            </a:extLst>
          </p:cNvPr>
          <p:cNvSpPr/>
          <p:nvPr/>
        </p:nvSpPr>
        <p:spPr>
          <a:xfrm rot="2666895">
            <a:off x="1928100" y="3463723"/>
            <a:ext cx="752475" cy="126248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57BFCA6-3AD0-3B63-FD0F-773E5607FAD2}"/>
              </a:ext>
            </a:extLst>
          </p:cNvPr>
          <p:cNvSpPr/>
          <p:nvPr/>
        </p:nvSpPr>
        <p:spPr>
          <a:xfrm>
            <a:off x="90540" y="2933536"/>
            <a:ext cx="1050525" cy="602105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150kV polarized DC gun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5496252-00C6-7DAB-92D0-55778DCAD8E3}"/>
              </a:ext>
            </a:extLst>
          </p:cNvPr>
          <p:cNvSpPr/>
          <p:nvPr/>
        </p:nvSpPr>
        <p:spPr>
          <a:xfrm>
            <a:off x="1384648" y="2972184"/>
            <a:ext cx="684350" cy="460110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w</a:t>
            </a:r>
            <a:r>
              <a:rPr lang="en-US" altLang="zh-CN" sz="1400"/>
              <a:t>ien</a:t>
            </a:r>
            <a:r>
              <a:rPr lang="zh-CN" altLang="en-US" sz="1400"/>
              <a:t> </a:t>
            </a:r>
            <a:r>
              <a:rPr lang="en-US" altLang="zh-CN" sz="1400"/>
              <a:t>filter</a:t>
            </a:r>
            <a:endParaRPr lang="en-US" sz="140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7E39AE8-643A-EA45-4E7A-5709C6F41A08}"/>
              </a:ext>
            </a:extLst>
          </p:cNvPr>
          <p:cNvSpPr/>
          <p:nvPr/>
        </p:nvSpPr>
        <p:spPr>
          <a:xfrm>
            <a:off x="2636859" y="2924025"/>
            <a:ext cx="1194828" cy="46011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8000">
                <a:srgbClr val="0000FF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/>
              <a:t>Mott</a:t>
            </a:r>
            <a:r>
              <a:rPr lang="zh-CN" altLang="en-US" sz="1400"/>
              <a:t> </a:t>
            </a:r>
            <a:r>
              <a:rPr lang="en-US" altLang="zh-CN" sz="1400"/>
              <a:t>polarimeter</a:t>
            </a:r>
            <a:endParaRPr lang="en-US" sz="140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34080161-2AF4-14F4-82AC-A982F72C77B0}"/>
              </a:ext>
            </a:extLst>
          </p:cNvPr>
          <p:cNvSpPr/>
          <p:nvPr/>
        </p:nvSpPr>
        <p:spPr>
          <a:xfrm>
            <a:off x="2080195" y="3133150"/>
            <a:ext cx="521758" cy="155289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E61040ED-458A-F2AA-5BE1-80E9B8552245}"/>
              </a:ext>
            </a:extLst>
          </p:cNvPr>
          <p:cNvSpPr/>
          <p:nvPr/>
        </p:nvSpPr>
        <p:spPr>
          <a:xfrm>
            <a:off x="1154713" y="3133150"/>
            <a:ext cx="243583" cy="155289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784EC288-8252-81A0-7BFA-F94617E5B23C}"/>
              </a:ext>
            </a:extLst>
          </p:cNvPr>
          <p:cNvSpPr/>
          <p:nvPr/>
        </p:nvSpPr>
        <p:spPr>
          <a:xfrm>
            <a:off x="649585" y="2752150"/>
            <a:ext cx="600502" cy="81887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44509692-E611-E627-B267-D30D3228FF97}"/>
              </a:ext>
            </a:extLst>
          </p:cNvPr>
          <p:cNvSpPr/>
          <p:nvPr/>
        </p:nvSpPr>
        <p:spPr>
          <a:xfrm rot="16200000">
            <a:off x="1922552" y="2713830"/>
            <a:ext cx="600502" cy="81887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032130B1-4CD2-B73D-0420-24B315AF444D}"/>
              </a:ext>
            </a:extLst>
          </p:cNvPr>
          <p:cNvSpPr/>
          <p:nvPr/>
        </p:nvSpPr>
        <p:spPr>
          <a:xfrm rot="16200000">
            <a:off x="4009639" y="3413388"/>
            <a:ext cx="600502" cy="81887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01CCB5-6813-47C7-EA9B-17945A5F327F}"/>
              </a:ext>
            </a:extLst>
          </p:cNvPr>
          <p:cNvSpPr/>
          <p:nvPr/>
        </p:nvSpPr>
        <p:spPr>
          <a:xfrm rot="20483385">
            <a:off x="6760366" y="3631232"/>
            <a:ext cx="182880" cy="132080"/>
          </a:xfrm>
          <a:prstGeom prst="rect">
            <a:avLst/>
          </a:prstGeom>
          <a:solidFill>
            <a:srgbClr val="003399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ED2134-D967-D6FD-576D-3F9D8842B819}"/>
              </a:ext>
            </a:extLst>
          </p:cNvPr>
          <p:cNvSpPr txBox="1"/>
          <p:nvPr/>
        </p:nvSpPr>
        <p:spPr>
          <a:xfrm>
            <a:off x="5771546" y="3205394"/>
            <a:ext cx="1361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00FF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spin rotator</a:t>
            </a:r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512701B7-873A-1C69-6B8F-D6D9E2309822}"/>
              </a:ext>
            </a:extLst>
          </p:cNvPr>
          <p:cNvSpPr/>
          <p:nvPr/>
        </p:nvSpPr>
        <p:spPr>
          <a:xfrm>
            <a:off x="9264352" y="2004015"/>
            <a:ext cx="802640" cy="317525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B278B4-F235-AC4B-A73B-4D519A627CC7}"/>
              </a:ext>
            </a:extLst>
          </p:cNvPr>
          <p:cNvSpPr txBox="1"/>
          <p:nvPr/>
        </p:nvSpPr>
        <p:spPr>
          <a:xfrm>
            <a:off x="8737600" y="1524310"/>
            <a:ext cx="2007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rgbClr val="0000FF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on-axis</a:t>
            </a:r>
            <a:r>
              <a:rPr lang="zh-CN" altLang="en-US" sz="2000">
                <a:solidFill>
                  <a:srgbClr val="0000FF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>
                <a:solidFill>
                  <a:srgbClr val="0000FF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injection</a:t>
            </a:r>
            <a:endParaRPr lang="en-US" sz="2000">
              <a:solidFill>
                <a:srgbClr val="0000FF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6240560C-8134-AE54-6354-0896B109851D}"/>
              </a:ext>
            </a:extLst>
          </p:cNvPr>
          <p:cNvSpPr/>
          <p:nvPr/>
        </p:nvSpPr>
        <p:spPr>
          <a:xfrm>
            <a:off x="9480376" y="5559747"/>
            <a:ext cx="802640" cy="317525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011589-622F-C9CB-5DA9-88ABE42CA774}"/>
              </a:ext>
            </a:extLst>
          </p:cNvPr>
          <p:cNvSpPr txBox="1"/>
          <p:nvPr/>
        </p:nvSpPr>
        <p:spPr>
          <a:xfrm>
            <a:off x="8595461" y="5883694"/>
            <a:ext cx="2572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extraction to </a:t>
            </a:r>
            <a:r>
              <a:rPr lang="en-US" altLang="zh-CN">
                <a:solidFill>
                  <a:srgbClr val="0000FF"/>
                </a:solidFill>
              </a:rPr>
              <a:t>beam</a:t>
            </a:r>
            <a:r>
              <a:rPr lang="zh-CN" altLang="en-US">
                <a:solidFill>
                  <a:srgbClr val="0000FF"/>
                </a:solidFill>
              </a:rPr>
              <a:t> </a:t>
            </a:r>
            <a:r>
              <a:rPr lang="en-US">
                <a:solidFill>
                  <a:srgbClr val="0000FF"/>
                </a:solidFill>
              </a:rPr>
              <a:t>dump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DEED33-1698-F12C-842A-5FECE1B7C0CC}"/>
              </a:ext>
            </a:extLst>
          </p:cNvPr>
          <p:cNvSpPr/>
          <p:nvPr/>
        </p:nvSpPr>
        <p:spPr>
          <a:xfrm>
            <a:off x="8079278" y="4270389"/>
            <a:ext cx="121320" cy="323165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E4FFB8-2D52-4942-1A9C-BC22958BF6D8}"/>
              </a:ext>
            </a:extLst>
          </p:cNvPr>
          <p:cNvSpPr txBox="1"/>
          <p:nvPr/>
        </p:nvSpPr>
        <p:spPr>
          <a:xfrm>
            <a:off x="8218077" y="4213295"/>
            <a:ext cx="1262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Siberian</a:t>
            </a:r>
          </a:p>
          <a:p>
            <a:r>
              <a:rPr lang="en-US">
                <a:solidFill>
                  <a:srgbClr val="0000FF"/>
                </a:solidFill>
              </a:rPr>
              <a:t>snake</a:t>
            </a: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CC43E38A-9EFD-5580-1C56-0DACD12D7E85}"/>
              </a:ext>
            </a:extLst>
          </p:cNvPr>
          <p:cNvSpPr/>
          <p:nvPr/>
        </p:nvSpPr>
        <p:spPr>
          <a:xfrm rot="5400000">
            <a:off x="11390834" y="4229897"/>
            <a:ext cx="600502" cy="81887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4346FCB2-261F-605A-3477-15566FDF684E}"/>
              </a:ext>
            </a:extLst>
          </p:cNvPr>
          <p:cNvSpPr/>
          <p:nvPr/>
        </p:nvSpPr>
        <p:spPr>
          <a:xfrm rot="19839559" flipH="1">
            <a:off x="11647946" y="3354111"/>
            <a:ext cx="122169" cy="355810"/>
          </a:xfrm>
          <a:prstGeom prst="roundRect">
            <a:avLst/>
          </a:prstGeom>
          <a:gradFill>
            <a:gsLst>
              <a:gs pos="0">
                <a:srgbClr val="0000FF"/>
              </a:gs>
              <a:gs pos="100000">
                <a:schemeClr val="accent4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F5AEAC2-B1A0-3A81-E3A8-4BFACA281834}"/>
              </a:ext>
            </a:extLst>
          </p:cNvPr>
          <p:cNvCxnSpPr>
            <a:cxnSpLocks/>
          </p:cNvCxnSpPr>
          <p:nvPr/>
        </p:nvCxnSpPr>
        <p:spPr>
          <a:xfrm flipH="1" flipV="1">
            <a:off x="11430037" y="3036008"/>
            <a:ext cx="297753" cy="525939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4E74404-5715-4E7B-1B9F-DB7E4E4D844C}"/>
              </a:ext>
            </a:extLst>
          </p:cNvPr>
          <p:cNvSpPr txBox="1"/>
          <p:nvPr/>
        </p:nvSpPr>
        <p:spPr>
          <a:xfrm>
            <a:off x="9590382" y="3229742"/>
            <a:ext cx="2007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rgbClr val="0000FF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Compton</a:t>
            </a:r>
            <a:r>
              <a:rPr lang="zh-CN" altLang="en-US" sz="2000">
                <a:solidFill>
                  <a:srgbClr val="0000FF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>
                <a:solidFill>
                  <a:srgbClr val="0000FF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polarimeter</a:t>
            </a:r>
            <a:endParaRPr lang="en-US" sz="2000">
              <a:solidFill>
                <a:srgbClr val="0000FF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C73B792-0671-2489-DA93-C85F581D453E}"/>
              </a:ext>
            </a:extLst>
          </p:cNvPr>
          <p:cNvCxnSpPr>
            <a:cxnSpLocks/>
          </p:cNvCxnSpPr>
          <p:nvPr/>
        </p:nvCxnSpPr>
        <p:spPr>
          <a:xfrm>
            <a:off x="10992544" y="3605504"/>
            <a:ext cx="58985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F601F70-8485-DEE3-EB55-8C16F44F767C}"/>
              </a:ext>
            </a:extLst>
          </p:cNvPr>
          <p:cNvSpPr txBox="1"/>
          <p:nvPr/>
        </p:nvSpPr>
        <p:spPr>
          <a:xfrm>
            <a:off x="335360" y="5661248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</a:rPr>
              <a:t>Detailed</a:t>
            </a:r>
            <a:r>
              <a:rPr lang="zh-CN" altLang="en-US" sz="2400">
                <a:solidFill>
                  <a:srgbClr val="FF0000"/>
                </a:solidFill>
              </a:rPr>
              <a:t> </a:t>
            </a:r>
            <a:r>
              <a:rPr lang="en-US" altLang="zh-CN" sz="2400">
                <a:solidFill>
                  <a:srgbClr val="FF0000"/>
                </a:solidFill>
              </a:rPr>
              <a:t>design</a:t>
            </a:r>
            <a:r>
              <a:rPr lang="zh-CN" altLang="en-US" sz="2400">
                <a:solidFill>
                  <a:srgbClr val="FF0000"/>
                </a:solidFill>
              </a:rPr>
              <a:t> </a:t>
            </a:r>
            <a:r>
              <a:rPr lang="en-US" altLang="zh-CN" sz="2400">
                <a:solidFill>
                  <a:srgbClr val="FF0000"/>
                </a:solidFill>
              </a:rPr>
              <a:t>study</a:t>
            </a:r>
            <a:r>
              <a:rPr lang="zh-CN" altLang="en-US" sz="2400">
                <a:solidFill>
                  <a:srgbClr val="FF0000"/>
                </a:solidFill>
              </a:rPr>
              <a:t> </a:t>
            </a:r>
            <a:r>
              <a:rPr lang="en-US" altLang="zh-CN" sz="2400">
                <a:solidFill>
                  <a:srgbClr val="FF0000"/>
                </a:solidFill>
              </a:rPr>
              <a:t>is</a:t>
            </a:r>
            <a:r>
              <a:rPr lang="zh-CN" altLang="en-US" sz="2400">
                <a:solidFill>
                  <a:srgbClr val="FF0000"/>
                </a:solidFill>
              </a:rPr>
              <a:t> </a:t>
            </a:r>
            <a:r>
              <a:rPr lang="en-US" altLang="zh-CN" sz="2400">
                <a:solidFill>
                  <a:srgbClr val="FF0000"/>
                </a:solidFill>
              </a:rPr>
              <a:t>under</a:t>
            </a:r>
            <a:r>
              <a:rPr lang="zh-CN" altLang="en-US" sz="2400">
                <a:solidFill>
                  <a:srgbClr val="FF0000"/>
                </a:solidFill>
              </a:rPr>
              <a:t> </a:t>
            </a:r>
            <a:r>
              <a:rPr lang="en-US" altLang="zh-CN" sz="2400">
                <a:solidFill>
                  <a:srgbClr val="FF0000"/>
                </a:solidFill>
              </a:rPr>
              <a:t>way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8E2DEB40-FE47-6A52-AB0B-53A13DC067AA}"/>
              </a:ext>
            </a:extLst>
          </p:cNvPr>
          <p:cNvSpPr/>
          <p:nvPr/>
        </p:nvSpPr>
        <p:spPr>
          <a:xfrm rot="21109830">
            <a:off x="10152954" y="1979378"/>
            <a:ext cx="600502" cy="81887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58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F1E9C1-5B66-DCB8-6E1D-3389BCC90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1247040" cy="4840303"/>
          </a:xfrm>
        </p:spPr>
        <p:txBody>
          <a:bodyPr>
            <a:normAutofit/>
          </a:bodyPr>
          <a:lstStyle/>
          <a:p>
            <a:r>
              <a:rPr lang="en-US" altLang="zh-CN" sz="2400"/>
              <a:t>Polarized beams are being implemented into the CEPC TDR lattices </a:t>
            </a:r>
          </a:p>
          <a:p>
            <a:r>
              <a:rPr lang="en-US" altLang="zh-CN" sz="2400"/>
              <a:t>A</a:t>
            </a:r>
            <a:r>
              <a:rPr lang="zh-CN" altLang="en-US" sz="2400"/>
              <a:t> </a:t>
            </a:r>
            <a:r>
              <a:rPr lang="en-US" altLang="zh-CN" sz="2400"/>
              <a:t>laser</a:t>
            </a:r>
            <a:r>
              <a:rPr lang="zh-CN" altLang="en-US" sz="2400"/>
              <a:t> </a:t>
            </a:r>
            <a:r>
              <a:rPr lang="en-US" altLang="zh-CN" sz="2400"/>
              <a:t>Compton</a:t>
            </a:r>
            <a:r>
              <a:rPr lang="zh-CN" altLang="en-US" sz="2400"/>
              <a:t> </a:t>
            </a:r>
            <a:r>
              <a:rPr lang="en-US" altLang="zh-CN" sz="2400"/>
              <a:t>polarimeter,</a:t>
            </a:r>
            <a:r>
              <a:rPr lang="zh-CN" altLang="en-US" sz="2400"/>
              <a:t> </a:t>
            </a:r>
            <a:r>
              <a:rPr lang="en-US" altLang="zh-CN" sz="2400"/>
              <a:t>partially supported</a:t>
            </a:r>
            <a:r>
              <a:rPr lang="zh-CN" altLang="en-US" sz="2400"/>
              <a:t> </a:t>
            </a:r>
            <a:r>
              <a:rPr lang="en-US" altLang="zh-CN" sz="2400"/>
              <a:t>by</a:t>
            </a:r>
            <a:r>
              <a:rPr lang="zh-CN" altLang="en-US" sz="2400"/>
              <a:t> </a:t>
            </a:r>
            <a:r>
              <a:rPr lang="en-US" altLang="zh-CN" sz="2400"/>
              <a:t>FCPPN/L,</a:t>
            </a:r>
            <a:r>
              <a:rPr lang="zh-CN" altLang="en-US" sz="2400"/>
              <a:t> </a:t>
            </a:r>
            <a:r>
              <a:rPr lang="en-US" altLang="zh-CN" sz="2400"/>
              <a:t>is</a:t>
            </a:r>
            <a:r>
              <a:rPr lang="zh-CN" altLang="en-US" sz="2400"/>
              <a:t> </a:t>
            </a:r>
            <a:r>
              <a:rPr lang="en-US" altLang="zh-CN" sz="2400"/>
              <a:t>under</a:t>
            </a:r>
            <a:r>
              <a:rPr lang="zh-CN" altLang="en-US" sz="2400"/>
              <a:t> </a:t>
            </a:r>
            <a:r>
              <a:rPr lang="en-US" altLang="zh-CN" sz="2400"/>
              <a:t>commissioning</a:t>
            </a:r>
            <a:r>
              <a:rPr lang="zh-CN" altLang="en-US" sz="2400"/>
              <a:t> </a:t>
            </a:r>
            <a:r>
              <a:rPr lang="en-US" altLang="zh-CN" sz="2400"/>
              <a:t>at</a:t>
            </a:r>
            <a:r>
              <a:rPr lang="zh-CN" altLang="en-US" sz="2400"/>
              <a:t> </a:t>
            </a:r>
            <a:r>
              <a:rPr lang="en-US" altLang="zh-CN" sz="2400"/>
              <a:t>BEPCII</a:t>
            </a:r>
            <a:endParaRPr lang="en-US" sz="2400"/>
          </a:p>
          <a:p>
            <a:r>
              <a:rPr lang="en-US" sz="2400"/>
              <a:t>Longitudinal polarization is one upgrade option for BEPCII in 5 years’ time</a:t>
            </a:r>
          </a:p>
          <a:p>
            <a:pPr>
              <a:spcBef>
                <a:spcPts val="600"/>
              </a:spcBef>
            </a:pPr>
            <a:r>
              <a:rPr lang="en-US" sz="2400"/>
              <a:t>These activities will set the basis for polarization applications at CEPC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E5E474-7C10-D162-F8AA-495E69D78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Summary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4C9FB-2685-AEEE-E6BB-2A4080EF3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25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8377C3-E347-4688-A181-7BE5E26CC828}"/>
              </a:ext>
            </a:extLst>
          </p:cNvPr>
          <p:cNvSpPr txBox="1"/>
          <p:nvPr/>
        </p:nvSpPr>
        <p:spPr>
          <a:xfrm>
            <a:off x="767408" y="6077248"/>
            <a:ext cx="9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Thank</a:t>
            </a:r>
            <a:r>
              <a:rPr lang="zh-CN" altLang="en-US" sz="2400" b="1" dirty="0">
                <a:solidFill>
                  <a:srgbClr val="FF0000"/>
                </a:solidFill>
                <a:latin typeface="Ayuthaya" pitchFamily="2" charset="-34"/>
                <a:ea typeface="SimHei" panose="02010609060101010101" pitchFamily="49" charset="-122"/>
                <a:cs typeface="Ayuthaya" pitchFamily="2" charset="-34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you</a:t>
            </a:r>
            <a:r>
              <a:rPr lang="zh-CN" altLang="en-US" sz="2400" b="1" dirty="0">
                <a:solidFill>
                  <a:srgbClr val="FF0000"/>
                </a:solidFill>
                <a:latin typeface="Ayuthaya" pitchFamily="2" charset="-34"/>
                <a:ea typeface="SimHei" panose="02010609060101010101" pitchFamily="49" charset="-122"/>
                <a:cs typeface="Ayuthaya" pitchFamily="2" charset="-34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for</a:t>
            </a:r>
            <a:r>
              <a:rPr lang="zh-CN" altLang="en-US" sz="2400" b="1" dirty="0">
                <a:solidFill>
                  <a:srgbClr val="FF0000"/>
                </a:solidFill>
                <a:latin typeface="Ayuthaya" pitchFamily="2" charset="-34"/>
                <a:ea typeface="SimHei" panose="02010609060101010101" pitchFamily="49" charset="-122"/>
                <a:cs typeface="Ayuthaya" pitchFamily="2" charset="-34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your</a:t>
            </a:r>
            <a:r>
              <a:rPr lang="zh-CN" altLang="en-US" sz="2400" b="1" dirty="0">
                <a:solidFill>
                  <a:srgbClr val="FF0000"/>
                </a:solidFill>
                <a:latin typeface="Ayuthaya" pitchFamily="2" charset="-34"/>
                <a:ea typeface="SimHei" panose="02010609060101010101" pitchFamily="49" charset="-122"/>
                <a:cs typeface="Ayuthaya" pitchFamily="2" charset="-34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attention!</a:t>
            </a:r>
            <a:endParaRPr lang="en-US" sz="2400" b="1" dirty="0">
              <a:solidFill>
                <a:srgbClr val="FF0000"/>
              </a:solidFill>
              <a:latin typeface="Ayuthaya" pitchFamily="2" charset="-34"/>
              <a:ea typeface="Ayuthaya" pitchFamily="2" charset="-34"/>
              <a:cs typeface="Ayuthaya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0631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679948-24B7-DD2F-7D34-37167D01B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12" y="1203866"/>
            <a:ext cx="10972800" cy="2320659"/>
          </a:xfrm>
        </p:spPr>
        <p:txBody>
          <a:bodyPr>
            <a:normAutofit fontScale="70000" lnSpcReduction="20000"/>
          </a:bodyPr>
          <a:lstStyle/>
          <a:p>
            <a:r>
              <a:rPr lang="en-US" altLang="zh-CN"/>
              <a:t>Precision</a:t>
            </a:r>
            <a:r>
              <a:rPr lang="zh-CN" altLang="en-US"/>
              <a:t> </a:t>
            </a:r>
            <a:r>
              <a:rPr lang="en-US" altLang="zh-CN"/>
              <a:t>beam</a:t>
            </a:r>
            <a:r>
              <a:rPr lang="zh-CN" altLang="en-US"/>
              <a:t> </a:t>
            </a:r>
            <a:r>
              <a:rPr lang="en-US" altLang="zh-CN"/>
              <a:t>energy</a:t>
            </a:r>
            <a:r>
              <a:rPr lang="zh-CN" altLang="en-US"/>
              <a:t> </a:t>
            </a:r>
            <a:r>
              <a:rPr lang="en-US" altLang="zh-CN"/>
              <a:t>calibration</a:t>
            </a:r>
            <a:r>
              <a:rPr lang="zh-CN" altLang="en-US"/>
              <a:t> </a:t>
            </a:r>
            <a:r>
              <a:rPr lang="en-US" altLang="zh-CN"/>
              <a:t>@</a:t>
            </a:r>
            <a:r>
              <a:rPr lang="zh-CN" altLang="en-US"/>
              <a:t> </a:t>
            </a:r>
            <a:r>
              <a:rPr lang="en-US" altLang="zh-CN"/>
              <a:t>Z,</a:t>
            </a:r>
            <a:r>
              <a:rPr lang="zh-CN" altLang="en-US"/>
              <a:t> </a:t>
            </a:r>
            <a:r>
              <a:rPr lang="en-US" altLang="zh-CN"/>
              <a:t>W</a:t>
            </a:r>
            <a:r>
              <a:rPr lang="el-GR" altLang="zh-CN"/>
              <a:t> (~1</a:t>
            </a:r>
            <a:r>
              <a:rPr lang="en-US" altLang="zh-CN"/>
              <a:t>00keV</a:t>
            </a:r>
            <a:r>
              <a:rPr lang="el-GR" altLang="zh-CN"/>
              <a:t>)</a:t>
            </a:r>
            <a:r>
              <a:rPr lang="en-US" altLang="zh-CN"/>
              <a:t> </a:t>
            </a:r>
            <a:r>
              <a:rPr lang="en-US" altLang="zh-CN">
                <a:solidFill>
                  <a:srgbClr val="0000FF"/>
                </a:solidFill>
              </a:rPr>
              <a:t>in CEPC/FCC-ee</a:t>
            </a:r>
          </a:p>
          <a:p>
            <a:pPr lvl="1"/>
            <a:r>
              <a:rPr lang="en-US" altLang="zh-CN"/>
              <a:t>resonant</a:t>
            </a:r>
            <a:r>
              <a:rPr lang="zh-CN" altLang="en-US"/>
              <a:t> </a:t>
            </a:r>
            <a:r>
              <a:rPr lang="en-US" altLang="zh-CN"/>
              <a:t>depolarization</a:t>
            </a:r>
            <a:r>
              <a:rPr lang="zh-CN" altLang="en-US"/>
              <a:t> </a:t>
            </a:r>
            <a:r>
              <a:rPr lang="en-US" altLang="zh-CN"/>
              <a:t>with</a:t>
            </a:r>
            <a:r>
              <a:rPr lang="zh-CN" altLang="en-US"/>
              <a:t> </a:t>
            </a:r>
            <a:r>
              <a:rPr lang="en-US" altLang="zh-CN"/>
              <a:t>vertically</a:t>
            </a:r>
            <a:r>
              <a:rPr lang="zh-CN" altLang="en-US"/>
              <a:t> </a:t>
            </a:r>
            <a:r>
              <a:rPr lang="en-US" altLang="zh-CN"/>
              <a:t>polarized</a:t>
            </a:r>
            <a:r>
              <a:rPr lang="zh-CN" altLang="en-US"/>
              <a:t> </a:t>
            </a:r>
            <a:r>
              <a:rPr lang="en-US" altLang="zh-CN"/>
              <a:t>beams</a:t>
            </a:r>
          </a:p>
          <a:p>
            <a:pPr>
              <a:spcBef>
                <a:spcPts val="600"/>
              </a:spcBef>
            </a:pPr>
            <a:r>
              <a:rPr lang="en-US" altLang="zh-CN"/>
              <a:t>Precision measurement of weak mixing angle @</a:t>
            </a:r>
            <a:r>
              <a:rPr lang="zh-CN" altLang="en-US"/>
              <a:t> </a:t>
            </a:r>
            <a:r>
              <a:rPr lang="en-US" altLang="zh-CN"/>
              <a:t>Z </a:t>
            </a:r>
          </a:p>
          <a:p>
            <a:pPr lvl="1">
              <a:spcBef>
                <a:spcPts val="600"/>
              </a:spcBef>
            </a:pPr>
            <a:r>
              <a:rPr lang="en-US" altLang="zh-CN"/>
              <a:t>Longitudinally</a:t>
            </a:r>
            <a:r>
              <a:rPr lang="zh-CN" altLang="en-US"/>
              <a:t> </a:t>
            </a:r>
            <a:r>
              <a:rPr lang="en-US" altLang="zh-CN"/>
              <a:t>polarized</a:t>
            </a:r>
            <a:r>
              <a:rPr lang="zh-CN" altLang="en-US"/>
              <a:t> </a:t>
            </a:r>
            <a:r>
              <a:rPr lang="en-US" altLang="zh-CN"/>
              <a:t>colliding</a:t>
            </a:r>
            <a:r>
              <a:rPr lang="zh-CN" altLang="en-US"/>
              <a:t> </a:t>
            </a:r>
            <a:r>
              <a:rPr lang="en-US" altLang="zh-CN"/>
              <a:t>beams for measuring A</a:t>
            </a:r>
            <a:r>
              <a:rPr lang="en-US" altLang="zh-CN" baseline="-25000"/>
              <a:t>LR</a:t>
            </a:r>
            <a:endParaRPr lang="en-US" altLang="zh-CN"/>
          </a:p>
          <a:p>
            <a:pPr lvl="1">
              <a:spcBef>
                <a:spcPts val="600"/>
              </a:spcBef>
            </a:pPr>
            <a:r>
              <a:rPr lang="en-US" altLang="zh-CN"/>
              <a:t>could resolve the tension between</a:t>
            </a:r>
            <a:r>
              <a:rPr lang="zh-CN" altLang="en-US"/>
              <a:t> </a:t>
            </a:r>
            <a:r>
              <a:rPr lang="en-US" altLang="zh-CN"/>
              <a:t>A</a:t>
            </a:r>
            <a:r>
              <a:rPr lang="en-US" altLang="zh-CN" baseline="-25000"/>
              <a:t>FB</a:t>
            </a:r>
            <a:r>
              <a:rPr lang="zh-CN" altLang="en-US"/>
              <a:t> </a:t>
            </a:r>
            <a:r>
              <a:rPr lang="en-US" altLang="zh-CN"/>
              <a:t>&amp;</a:t>
            </a:r>
            <a:r>
              <a:rPr lang="zh-CN" altLang="en-US"/>
              <a:t> </a:t>
            </a:r>
            <a:r>
              <a:rPr lang="en-US" altLang="zh-CN"/>
              <a:t>A</a:t>
            </a:r>
            <a:r>
              <a:rPr lang="en-US" altLang="zh-CN" baseline="-25000"/>
              <a:t>LR</a:t>
            </a:r>
            <a:r>
              <a:rPr lang="en-US" altLang="zh-CN"/>
              <a:t>, by </a:t>
            </a:r>
            <a:r>
              <a:rPr lang="en-US" altLang="zh-CN">
                <a:solidFill>
                  <a:srgbClr val="FF0000"/>
                </a:solidFill>
              </a:rPr>
              <a:t>measuring both in the same experiement</a:t>
            </a:r>
          </a:p>
          <a:p>
            <a:pPr>
              <a:spcBef>
                <a:spcPts val="600"/>
              </a:spcBef>
            </a:pPr>
            <a:r>
              <a:rPr lang="en-US" altLang="zh-CN"/>
              <a:t>CPV</a:t>
            </a:r>
            <a:r>
              <a:rPr lang="zh-CN" altLang="en-US"/>
              <a:t> </a:t>
            </a:r>
            <a:r>
              <a:rPr lang="en-US" altLang="zh-CN"/>
              <a:t>with</a:t>
            </a:r>
            <a:r>
              <a:rPr lang="zh-CN" altLang="en-US"/>
              <a:t> </a:t>
            </a:r>
            <a:r>
              <a:rPr lang="en-US" altLang="zh-CN"/>
              <a:t>polarized</a:t>
            </a:r>
            <a:r>
              <a:rPr lang="zh-CN" altLang="en-US"/>
              <a:t> </a:t>
            </a:r>
            <a:r>
              <a:rPr lang="en-US" altLang="zh-CN"/>
              <a:t>beams</a:t>
            </a:r>
            <a:r>
              <a:rPr lang="zh-CN" altLang="en-US"/>
              <a:t> </a:t>
            </a:r>
            <a:r>
              <a:rPr lang="en-US" altLang="zh-CN"/>
              <a:t>in</a:t>
            </a:r>
            <a:r>
              <a:rPr lang="zh-CN" altLang="en-US"/>
              <a:t>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e+e-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→ HZ.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l-GR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ττ 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</a:p>
          <a:p>
            <a:pPr>
              <a:spcBef>
                <a:spcPts val="600"/>
              </a:spcBef>
            </a:pP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531F2D-D813-8DC8-6B06-6A50ABB28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Physics</a:t>
            </a:r>
            <a:r>
              <a:rPr lang="zh-CN" altLang="en-US"/>
              <a:t> </a:t>
            </a:r>
            <a:r>
              <a:rPr lang="en-US" altLang="zh-CN"/>
              <a:t>motivation</a:t>
            </a:r>
            <a:r>
              <a:rPr lang="zh-CN" altLang="en-US"/>
              <a:t> </a:t>
            </a:r>
            <a:r>
              <a:rPr lang="en-US" altLang="zh-CN"/>
              <a:t>of</a:t>
            </a:r>
            <a:r>
              <a:rPr lang="zh-CN" altLang="en-US"/>
              <a:t> </a:t>
            </a:r>
            <a:r>
              <a:rPr lang="en-US" altLang="zh-CN"/>
              <a:t>polarized</a:t>
            </a:r>
            <a:r>
              <a:rPr lang="zh-CN" altLang="en-US"/>
              <a:t> </a:t>
            </a:r>
            <a:r>
              <a:rPr lang="en-US" altLang="zh-CN"/>
              <a:t>beams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ED3CB-02D5-E1CE-7612-DCB42A11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03DAF8-37A0-FDF0-60F4-6066E051A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779" y="3771697"/>
            <a:ext cx="4896544" cy="2611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7F418E-51E4-39C5-7C21-D18571ED9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265" y="3524037"/>
            <a:ext cx="2448272" cy="29455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51B907-7C13-D17E-4A2A-9D842411AC86}"/>
              </a:ext>
            </a:extLst>
          </p:cNvPr>
          <p:cNvSpPr txBox="1"/>
          <p:nvPr/>
        </p:nvSpPr>
        <p:spPr>
          <a:xfrm>
            <a:off x="2449917" y="6469612"/>
            <a:ext cx="32963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L. </a:t>
            </a:r>
            <a:r>
              <a:rPr lang="en-US" sz="1200" dirty="0" err="1">
                <a:solidFill>
                  <a:srgbClr val="00B050"/>
                </a:solidFill>
              </a:rPr>
              <a:t>Arnaudon</a:t>
            </a:r>
            <a:r>
              <a:rPr lang="en-US" sz="1200" dirty="0">
                <a:solidFill>
                  <a:srgbClr val="00B050"/>
                </a:solidFill>
              </a:rPr>
              <a:t>, et al., Z. Phys. C 66, 45-62 (1995).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3EEB40-A651-457D-296A-632122F97ECB}"/>
              </a:ext>
            </a:extLst>
          </p:cNvPr>
          <p:cNvSpPr txBox="1"/>
          <p:nvPr/>
        </p:nvSpPr>
        <p:spPr>
          <a:xfrm>
            <a:off x="6183028" y="6438834"/>
            <a:ext cx="5313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G.</a:t>
            </a:r>
            <a:r>
              <a:rPr lang="zh-CN" altLang="en-US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zh-CN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Moortgat-Pick’s</a:t>
            </a:r>
            <a:r>
              <a:rPr lang="zh-CN" altLang="en-US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zh-CN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talk</a:t>
            </a:r>
            <a:r>
              <a:rPr lang="zh-CN" altLang="en-US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zh-CN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</a:t>
            </a:r>
            <a:r>
              <a:rPr lang="zh-CN" altLang="en-US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zh-CN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CEPC</a:t>
            </a:r>
            <a:r>
              <a:rPr lang="zh-CN" altLang="en-US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zh-CN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Workshop</a:t>
            </a:r>
            <a:r>
              <a:rPr lang="zh-CN" altLang="en-US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zh-CN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</a:t>
            </a:r>
            <a:r>
              <a:rPr lang="zh-CN" altLang="en-US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zh-CN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zh-CN" altLang="en-US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zh-CN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Marseille,</a:t>
            </a:r>
            <a:r>
              <a:rPr lang="zh-CN" altLang="en-US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zh-CN" sz="140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2024 April</a:t>
            </a:r>
            <a:r>
              <a:rPr lang="zh-CN" altLang="en-US" sz="1400">
                <a:solidFill>
                  <a:srgbClr val="00B05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US" sz="140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AC109B-326B-4051-7C8C-8E3C68F448BD}"/>
              </a:ext>
            </a:extLst>
          </p:cNvPr>
          <p:cNvSpPr txBox="1"/>
          <p:nvPr/>
        </p:nvSpPr>
        <p:spPr>
          <a:xfrm>
            <a:off x="7032104" y="2996952"/>
            <a:ext cx="41431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ECFA</a:t>
            </a:r>
            <a:r>
              <a:rPr lang="zh-CN" altLang="en-US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en-US" altLang="zh-CN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meeting</a:t>
            </a:r>
            <a:r>
              <a:rPr lang="zh-CN" altLang="en-US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en-US" altLang="zh-CN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on</a:t>
            </a:r>
            <a:r>
              <a:rPr lang="zh-CN" altLang="en-US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en-US" altLang="zh-CN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e+e-</a:t>
            </a:r>
            <a:r>
              <a:rPr lang="zh-CN" altLang="en-US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en-US" altLang="zh-CN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to</a:t>
            </a:r>
            <a:r>
              <a:rPr lang="zh-CN" altLang="en-US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en-US" altLang="zh-CN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ZH</a:t>
            </a:r>
            <a:r>
              <a:rPr lang="zh-CN" altLang="en-US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en-US" altLang="zh-CN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angular</a:t>
            </a:r>
            <a:r>
              <a:rPr lang="zh-CN" altLang="en-US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en-US" altLang="zh-CN" sz="1400">
                <a:solidFill>
                  <a:srgbClr val="00A24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measurements</a:t>
            </a:r>
            <a:endParaRPr lang="en-US" altLang="zh-CN" sz="1400">
              <a:solidFill>
                <a:srgbClr val="00A24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114A98-7D6D-2013-855B-89E1AC6A9395}"/>
              </a:ext>
            </a:extLst>
          </p:cNvPr>
          <p:cNvSpPr txBox="1"/>
          <p:nvPr/>
        </p:nvSpPr>
        <p:spPr>
          <a:xfrm>
            <a:off x="7058414" y="3259411"/>
            <a:ext cx="3399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Polarized beam applications @ ILC, </a:t>
            </a:r>
          </a:p>
          <a:p>
            <a:r>
              <a:rPr lang="en-US" sz="1400" dirty="0">
                <a:solidFill>
                  <a:srgbClr val="0000FF"/>
                </a:solidFill>
              </a:rPr>
              <a:t>ar</a:t>
            </a:r>
            <a:r>
              <a:rPr lang="en-US" altLang="zh-CN" sz="1400" dirty="0">
                <a:solidFill>
                  <a:srgbClr val="0000FF"/>
                </a:solidFill>
              </a:rPr>
              <a:t>Xiv:2105.09691,</a:t>
            </a:r>
            <a:r>
              <a:rPr lang="zh-CN" altLang="en-US" sz="1400" dirty="0">
                <a:solidFill>
                  <a:srgbClr val="0000FF"/>
                </a:solidFill>
              </a:rPr>
              <a:t> </a:t>
            </a:r>
            <a:r>
              <a:rPr lang="en-US" altLang="zh-CN" sz="1400" dirty="0">
                <a:solidFill>
                  <a:srgbClr val="0000FF"/>
                </a:solidFill>
              </a:rPr>
              <a:t>2111.06687,</a:t>
            </a:r>
            <a:r>
              <a:rPr lang="zh-CN" altLang="en-US" sz="1400" dirty="0">
                <a:solidFill>
                  <a:srgbClr val="0000FF"/>
                </a:solidFill>
              </a:rPr>
              <a:t> </a:t>
            </a:r>
            <a:r>
              <a:rPr lang="en-US" altLang="zh-CN" sz="1400" dirty="0">
                <a:solidFill>
                  <a:srgbClr val="0000FF"/>
                </a:solidFill>
              </a:rPr>
              <a:t>2202.07385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9" name="图片 4" descr="spinPrecession.gif">
            <a:extLst>
              <a:ext uri="{FF2B5EF4-FFF2-40B4-BE49-F238E27FC236}">
                <a16:creationId xmlns:a16="http://schemas.microsoft.com/office/drawing/2014/main" id="{481833DA-3965-8354-5A5E-5D870BE4DC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19" y="4119777"/>
            <a:ext cx="3030017" cy="1414008"/>
          </a:xfrm>
          <a:prstGeom prst="rect">
            <a:avLst/>
          </a:prstGeom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284E01F5-47C6-ED9B-88F5-EC9D222EA4B5}"/>
              </a:ext>
            </a:extLst>
          </p:cNvPr>
          <p:cNvSpPr/>
          <p:nvPr/>
        </p:nvSpPr>
        <p:spPr>
          <a:xfrm>
            <a:off x="1383187" y="5236914"/>
            <a:ext cx="469525" cy="1215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48D2D17A-5DA6-B5B1-BFA3-0F362F30EB5A}"/>
              </a:ext>
            </a:extLst>
          </p:cNvPr>
          <p:cNvSpPr txBox="1"/>
          <p:nvPr/>
        </p:nvSpPr>
        <p:spPr>
          <a:xfrm>
            <a:off x="1067036" y="5314604"/>
            <a:ext cx="1487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432FF"/>
                </a:solidFill>
              </a:rPr>
              <a:t>polarimeter</a:t>
            </a:r>
          </a:p>
        </p:txBody>
      </p:sp>
      <p:sp>
        <p:nvSpPr>
          <p:cNvPr id="14" name="Rounded Rectangle 6">
            <a:extLst>
              <a:ext uri="{FF2B5EF4-FFF2-40B4-BE49-F238E27FC236}">
                <a16:creationId xmlns:a16="http://schemas.microsoft.com/office/drawing/2014/main" id="{4660BF70-1F04-B834-E355-A8134B8F3E28}"/>
              </a:ext>
            </a:extLst>
          </p:cNvPr>
          <p:cNvSpPr/>
          <p:nvPr/>
        </p:nvSpPr>
        <p:spPr>
          <a:xfrm>
            <a:off x="2607323" y="4854420"/>
            <a:ext cx="127800" cy="27623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椭圆 15">
            <a:extLst>
              <a:ext uri="{FF2B5EF4-FFF2-40B4-BE49-F238E27FC236}">
                <a16:creationId xmlns:a16="http://schemas.microsoft.com/office/drawing/2014/main" id="{E2509242-BECA-50FB-D49A-779783C95D29}"/>
              </a:ext>
            </a:extLst>
          </p:cNvPr>
          <p:cNvSpPr/>
          <p:nvPr/>
        </p:nvSpPr>
        <p:spPr>
          <a:xfrm>
            <a:off x="835851" y="5101816"/>
            <a:ext cx="123151" cy="127059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7">
            <a:extLst>
              <a:ext uri="{FF2B5EF4-FFF2-40B4-BE49-F238E27FC236}">
                <a16:creationId xmlns:a16="http://schemas.microsoft.com/office/drawing/2014/main" id="{75FBD9AD-C1BB-5B9A-81F9-E998467572D2}"/>
              </a:ext>
            </a:extLst>
          </p:cNvPr>
          <p:cNvSpPr txBox="1"/>
          <p:nvPr/>
        </p:nvSpPr>
        <p:spPr>
          <a:xfrm>
            <a:off x="110955" y="5215985"/>
            <a:ext cx="1473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IP/detector</a:t>
            </a:r>
            <a:endParaRPr lang="zh-CN" altLang="en-US" sz="1400" dirty="0"/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9472C65A-9CFE-0EC7-F9B2-45973F1B8329}"/>
              </a:ext>
            </a:extLst>
          </p:cNvPr>
          <p:cNvSpPr txBox="1"/>
          <p:nvPr/>
        </p:nvSpPr>
        <p:spPr>
          <a:xfrm>
            <a:off x="2022553" y="5153412"/>
            <a:ext cx="1487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432FF"/>
                </a:solidFill>
              </a:rPr>
              <a:t>de</a:t>
            </a:r>
            <a:r>
              <a:rPr lang="en-US" altLang="zh-CN" sz="1400" b="1" dirty="0">
                <a:solidFill>
                  <a:srgbClr val="0432FF"/>
                </a:solidFill>
              </a:rPr>
              <a:t>polarizer</a:t>
            </a:r>
            <a:endParaRPr lang="en-US" sz="1400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5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B27A42-0FFF-8118-F2BD-117FAE277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59" y="1124744"/>
            <a:ext cx="5256585" cy="1566707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Polarized source</a:t>
            </a:r>
          </a:p>
          <a:p>
            <a:pPr lvl="1"/>
            <a:r>
              <a:rPr lang="en-US" sz="2600"/>
              <a:t>P</a:t>
            </a:r>
            <a:r>
              <a:rPr lang="en-US" altLang="zh-CN" sz="2600"/>
              <a:t>olarized</a:t>
            </a:r>
            <a:r>
              <a:rPr lang="zh-CN" altLang="en-US" sz="2600"/>
              <a:t> </a:t>
            </a:r>
            <a:r>
              <a:rPr lang="en-US" altLang="zh-CN" sz="2600"/>
              <a:t>electron</a:t>
            </a:r>
            <a:r>
              <a:rPr lang="zh-CN" altLang="en-US" sz="2600"/>
              <a:t> </a:t>
            </a:r>
            <a:r>
              <a:rPr lang="en-US" altLang="zh-CN" sz="2600"/>
              <a:t>gun w/ superlattice GaAs cathode </a:t>
            </a:r>
            <a:r>
              <a:rPr lang="en-US" altLang="zh-CN" sz="2600">
                <a:solidFill>
                  <a:srgbClr val="FF0000"/>
                </a:solidFill>
              </a:rPr>
              <a:t>(&gt;85% polarization</a:t>
            </a:r>
            <a:r>
              <a:rPr lang="en-US" altLang="zh-CN" sz="2600"/>
              <a:t>)</a:t>
            </a:r>
            <a:endParaRPr lang="en-US" sz="2600"/>
          </a:p>
          <a:p>
            <a:pPr lvl="1"/>
            <a:r>
              <a:rPr lang="en-US" sz="2600"/>
              <a:t>Positron damping/polarizing ring(</a:t>
            </a:r>
            <a:r>
              <a:rPr lang="en-US" sz="2600">
                <a:solidFill>
                  <a:srgbClr val="FF0000"/>
                </a:solidFill>
              </a:rPr>
              <a:t>&gt;20% polarization, sufficient for RD</a:t>
            </a:r>
            <a:r>
              <a:rPr lang="en-US" sz="2600"/>
              <a:t>)</a:t>
            </a:r>
          </a:p>
          <a:p>
            <a:pPr lvl="1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FA5D89-DF6E-5FE2-BC26-BF5678699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Injecting</a:t>
            </a:r>
            <a:r>
              <a:rPr lang="zh-CN" altLang="en-US"/>
              <a:t> </a:t>
            </a:r>
            <a:r>
              <a:rPr lang="en-US" altLang="zh-CN"/>
              <a:t>polarized</a:t>
            </a:r>
            <a:r>
              <a:rPr lang="zh-CN" altLang="en-US"/>
              <a:t> </a:t>
            </a:r>
            <a:r>
              <a:rPr lang="en-US" altLang="zh-CN"/>
              <a:t>beams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EC11BA-7F75-D47B-127E-8AAF7B1AD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041EFD1F-1233-DBDC-236E-91CDF8255BCE}"/>
              </a:ext>
            </a:extLst>
          </p:cNvPr>
          <p:cNvSpPr txBox="1">
            <a:spLocks/>
          </p:cNvSpPr>
          <p:nvPr/>
        </p:nvSpPr>
        <p:spPr>
          <a:xfrm>
            <a:off x="6312508" y="1108737"/>
            <a:ext cx="5879491" cy="10640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/>
              <a:t>Linac</a:t>
            </a:r>
            <a:r>
              <a:rPr lang="zh-CN" altLang="en-US" sz="2400"/>
              <a:t> </a:t>
            </a:r>
            <a:r>
              <a:rPr lang="en-US" altLang="zh-CN" sz="2400"/>
              <a:t>&amp;</a:t>
            </a:r>
            <a:r>
              <a:rPr lang="zh-CN" altLang="en-US" sz="2400"/>
              <a:t> </a:t>
            </a:r>
            <a:r>
              <a:rPr lang="en-US" sz="2400"/>
              <a:t>Transport lines </a:t>
            </a:r>
          </a:p>
          <a:p>
            <a:pPr lvl="1"/>
            <a:r>
              <a:rPr lang="en-US" sz="2100"/>
              <a:t>non-interleaved H &amp; V bendings</a:t>
            </a:r>
          </a:p>
          <a:p>
            <a:pPr lvl="1"/>
            <a:r>
              <a:rPr lang="en-US" sz="2100"/>
              <a:t>negligible polarization loss</a:t>
            </a:r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7A244118-2346-324F-E48F-E5AC65276808}"/>
              </a:ext>
            </a:extLst>
          </p:cNvPr>
          <p:cNvSpPr txBox="1">
            <a:spLocks/>
          </p:cNvSpPr>
          <p:nvPr/>
        </p:nvSpPr>
        <p:spPr>
          <a:xfrm>
            <a:off x="6306333" y="2852936"/>
            <a:ext cx="5684568" cy="11476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Booster</a:t>
            </a:r>
          </a:p>
          <a:p>
            <a:pPr lvl="1"/>
            <a:r>
              <a:rPr lang="en-US" altLang="zh-CN" sz="1900"/>
              <a:t>free</a:t>
            </a:r>
            <a:r>
              <a:rPr lang="zh-CN" altLang="en-US" sz="1900"/>
              <a:t> </a:t>
            </a:r>
            <a:r>
              <a:rPr lang="en-US" altLang="zh-CN" sz="1900"/>
              <a:t>from</a:t>
            </a:r>
            <a:r>
              <a:rPr lang="zh-CN" altLang="en-US" sz="1900"/>
              <a:t> </a:t>
            </a:r>
            <a:r>
              <a:rPr lang="en-US" sz="1900"/>
              <a:t>intrinsic spin resonance</a:t>
            </a:r>
            <a:r>
              <a:rPr lang="en-US" altLang="zh-CN" sz="1900"/>
              <a:t>s</a:t>
            </a:r>
          </a:p>
          <a:p>
            <a:pPr lvl="1"/>
            <a:r>
              <a:rPr lang="en-US" sz="1900"/>
              <a:t>polarization can be well maintained for Z &amp; W </a:t>
            </a:r>
          </a:p>
          <a:p>
            <a:pPr lvl="1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AF8A8B-FD10-94C3-4581-A9C8507C1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99" y="2570445"/>
            <a:ext cx="6047711" cy="37388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51B463-6CDF-3332-8F64-18A2A2665EF6}"/>
              </a:ext>
            </a:extLst>
          </p:cNvPr>
          <p:cNvSpPr txBox="1"/>
          <p:nvPr/>
        </p:nvSpPr>
        <p:spPr>
          <a:xfrm>
            <a:off x="6749806" y="4005405"/>
            <a:ext cx="50048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70C0"/>
                </a:solidFill>
              </a:rPr>
              <a:t>T. Chen, Z. </a:t>
            </a:r>
            <a:r>
              <a:rPr lang="en-US" altLang="zh-CN" sz="1400" dirty="0" err="1">
                <a:solidFill>
                  <a:srgbClr val="0070C0"/>
                </a:solidFill>
              </a:rPr>
              <a:t>Duan</a:t>
            </a:r>
            <a:r>
              <a:rPr lang="en-US" altLang="zh-CN" sz="1400" dirty="0">
                <a:solidFill>
                  <a:srgbClr val="0070C0"/>
                </a:solidFill>
              </a:rPr>
              <a:t>, D. H. Ji, D. Wang, Phys. Rev. Accel. Beams, 26, 051003 (2023).</a:t>
            </a:r>
            <a:endParaRPr lang="en-US" sz="140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08DB44-68FE-E5C3-08E9-A580E67D028F}"/>
              </a:ext>
            </a:extLst>
          </p:cNvPr>
          <p:cNvSpPr txBox="1"/>
          <p:nvPr/>
        </p:nvSpPr>
        <p:spPr>
          <a:xfrm>
            <a:off x="4938621" y="5733256"/>
            <a:ext cx="7052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rgbClr val="0000FF"/>
                </a:solidFill>
              </a:rPr>
              <a:t>Similar scheme is one key topic</a:t>
            </a:r>
            <a:r>
              <a:rPr lang="zh-CN" altLang="en-US" sz="2000">
                <a:solidFill>
                  <a:srgbClr val="0000FF"/>
                </a:solidFill>
              </a:rPr>
              <a:t> </a:t>
            </a:r>
            <a:r>
              <a:rPr lang="en-US" altLang="zh-CN" sz="2000">
                <a:solidFill>
                  <a:srgbClr val="0000FF"/>
                </a:solidFill>
              </a:rPr>
              <a:t>in the</a:t>
            </a:r>
            <a:r>
              <a:rPr lang="zh-CN" altLang="en-US" sz="2000">
                <a:solidFill>
                  <a:srgbClr val="0000FF"/>
                </a:solidFill>
              </a:rPr>
              <a:t> </a:t>
            </a:r>
            <a:r>
              <a:rPr lang="en-US" altLang="zh-CN" sz="2000">
                <a:solidFill>
                  <a:srgbClr val="0000FF"/>
                </a:solidFill>
              </a:rPr>
              <a:t>FCC-ee pre-TDR phase</a:t>
            </a:r>
          </a:p>
          <a:p>
            <a:r>
              <a:rPr lang="en-US" altLang="zh-CN">
                <a:solidFill>
                  <a:srgbClr val="00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Z. Duan, Polarized lepton injector for CEPC, FCC Week 2024</a:t>
            </a:r>
          </a:p>
          <a:p>
            <a:r>
              <a:rPr lang="en-US" altLang="zh-CN">
                <a:solidFill>
                  <a:srgbClr val="00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J.</a:t>
            </a:r>
            <a:r>
              <a:rPr lang="zh-CN" altLang="en-US">
                <a:solidFill>
                  <a:srgbClr val="00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zh-CN">
                <a:solidFill>
                  <a:srgbClr val="00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Wenninger,</a:t>
            </a:r>
            <a:r>
              <a:rPr lang="zh-CN" altLang="en-US">
                <a:solidFill>
                  <a:srgbClr val="00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zh-CN">
                <a:solidFill>
                  <a:srgbClr val="00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Injecting</a:t>
            </a:r>
            <a:r>
              <a:rPr lang="zh-CN" altLang="en-US">
                <a:solidFill>
                  <a:srgbClr val="00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zh-CN">
                <a:solidFill>
                  <a:srgbClr val="00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polarized</a:t>
            </a:r>
            <a:r>
              <a:rPr lang="zh-CN" altLang="en-US">
                <a:solidFill>
                  <a:srgbClr val="00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zh-CN">
                <a:solidFill>
                  <a:srgbClr val="00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beams</a:t>
            </a:r>
            <a:r>
              <a:rPr lang="zh-CN" altLang="en-US">
                <a:solidFill>
                  <a:srgbClr val="00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zh-CN">
                <a:solidFill>
                  <a:srgbClr val="00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</a:t>
            </a:r>
            <a:r>
              <a:rPr lang="zh-CN" altLang="en-US">
                <a:solidFill>
                  <a:srgbClr val="00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zh-CN">
                <a:solidFill>
                  <a:srgbClr val="00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FCC</a:t>
            </a:r>
            <a:r>
              <a:rPr lang="zh-CN" altLang="en-US">
                <a:solidFill>
                  <a:srgbClr val="00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zh-CN">
                <a:solidFill>
                  <a:srgbClr val="00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Week</a:t>
            </a:r>
            <a:r>
              <a:rPr lang="zh-CN" altLang="en-US">
                <a:solidFill>
                  <a:srgbClr val="00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zh-CN">
                <a:solidFill>
                  <a:srgbClr val="00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2025</a:t>
            </a:r>
            <a:endParaRPr 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260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B27A42-0FFF-8118-F2BD-117FAE277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59" y="1124744"/>
            <a:ext cx="5256585" cy="1566707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Polarized source</a:t>
            </a:r>
          </a:p>
          <a:p>
            <a:pPr lvl="1"/>
            <a:r>
              <a:rPr lang="en-US" sz="2600"/>
              <a:t>P</a:t>
            </a:r>
            <a:r>
              <a:rPr lang="en-US" altLang="zh-CN" sz="2600"/>
              <a:t>olarized</a:t>
            </a:r>
            <a:r>
              <a:rPr lang="zh-CN" altLang="en-US" sz="2600"/>
              <a:t> </a:t>
            </a:r>
            <a:r>
              <a:rPr lang="en-US" altLang="zh-CN" sz="2600"/>
              <a:t>electron</a:t>
            </a:r>
            <a:r>
              <a:rPr lang="zh-CN" altLang="en-US" sz="2600"/>
              <a:t> </a:t>
            </a:r>
            <a:r>
              <a:rPr lang="en-US" altLang="zh-CN" sz="2600"/>
              <a:t>gun w/ superlattice GaAs cathode </a:t>
            </a:r>
            <a:r>
              <a:rPr lang="en-US" altLang="zh-CN" sz="2600">
                <a:solidFill>
                  <a:srgbClr val="FF0000"/>
                </a:solidFill>
              </a:rPr>
              <a:t>(&gt;85% polarization</a:t>
            </a:r>
            <a:r>
              <a:rPr lang="en-US" altLang="zh-CN" sz="2600"/>
              <a:t>)</a:t>
            </a:r>
            <a:endParaRPr lang="en-US" sz="2600"/>
          </a:p>
          <a:p>
            <a:pPr lvl="1"/>
            <a:r>
              <a:rPr lang="en-US" sz="2600"/>
              <a:t>Positron damping/polarizing ring(</a:t>
            </a:r>
            <a:r>
              <a:rPr lang="en-US" sz="2600">
                <a:solidFill>
                  <a:srgbClr val="FF0000"/>
                </a:solidFill>
              </a:rPr>
              <a:t>&gt;20% polarization, sufficient for RD</a:t>
            </a:r>
            <a:r>
              <a:rPr lang="en-US" sz="2600"/>
              <a:t>)</a:t>
            </a:r>
          </a:p>
          <a:p>
            <a:pPr lvl="1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FA5D89-DF6E-5FE2-BC26-BF5678699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Injecting</a:t>
            </a:r>
            <a:r>
              <a:rPr lang="zh-CN" altLang="en-US"/>
              <a:t> </a:t>
            </a:r>
            <a:r>
              <a:rPr lang="en-US" altLang="zh-CN"/>
              <a:t>polarized</a:t>
            </a:r>
            <a:r>
              <a:rPr lang="zh-CN" altLang="en-US"/>
              <a:t> </a:t>
            </a:r>
            <a:r>
              <a:rPr lang="en-US" altLang="zh-CN"/>
              <a:t>beams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EC11BA-7F75-D47B-127E-8AAF7B1AD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041EFD1F-1233-DBDC-236E-91CDF8255BCE}"/>
              </a:ext>
            </a:extLst>
          </p:cNvPr>
          <p:cNvSpPr txBox="1">
            <a:spLocks/>
          </p:cNvSpPr>
          <p:nvPr/>
        </p:nvSpPr>
        <p:spPr>
          <a:xfrm>
            <a:off x="6312508" y="1108737"/>
            <a:ext cx="5879491" cy="10640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/>
              <a:t>Linac</a:t>
            </a:r>
            <a:r>
              <a:rPr lang="zh-CN" altLang="en-US" sz="2400"/>
              <a:t> </a:t>
            </a:r>
            <a:r>
              <a:rPr lang="en-US" altLang="zh-CN" sz="2400"/>
              <a:t>&amp;</a:t>
            </a:r>
            <a:r>
              <a:rPr lang="zh-CN" altLang="en-US" sz="2400"/>
              <a:t> </a:t>
            </a:r>
            <a:r>
              <a:rPr lang="en-US" sz="2400"/>
              <a:t>Transport lines </a:t>
            </a:r>
          </a:p>
          <a:p>
            <a:pPr lvl="1"/>
            <a:r>
              <a:rPr lang="en-US" sz="2100"/>
              <a:t>non-interleaved H &amp; V bendings</a:t>
            </a:r>
          </a:p>
          <a:p>
            <a:pPr lvl="1"/>
            <a:r>
              <a:rPr lang="en-US" sz="2100"/>
              <a:t>negligible polarization loss</a:t>
            </a:r>
            <a:endParaRPr lang="en-US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7A244118-2346-324F-E48F-E5AC65276808}"/>
              </a:ext>
            </a:extLst>
          </p:cNvPr>
          <p:cNvSpPr txBox="1">
            <a:spLocks/>
          </p:cNvSpPr>
          <p:nvPr/>
        </p:nvSpPr>
        <p:spPr>
          <a:xfrm>
            <a:off x="6306333" y="2852936"/>
            <a:ext cx="5684568" cy="11476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Booster</a:t>
            </a:r>
          </a:p>
          <a:p>
            <a:pPr lvl="1"/>
            <a:r>
              <a:rPr lang="en-US" altLang="zh-CN" sz="1900"/>
              <a:t>free</a:t>
            </a:r>
            <a:r>
              <a:rPr lang="zh-CN" altLang="en-US" sz="1900"/>
              <a:t> </a:t>
            </a:r>
            <a:r>
              <a:rPr lang="en-US" altLang="zh-CN" sz="1900"/>
              <a:t>from</a:t>
            </a:r>
            <a:r>
              <a:rPr lang="zh-CN" altLang="en-US" sz="1900"/>
              <a:t> </a:t>
            </a:r>
            <a:r>
              <a:rPr lang="en-US" sz="1900"/>
              <a:t>intrinsic spin resonance</a:t>
            </a:r>
            <a:r>
              <a:rPr lang="en-US" altLang="zh-CN" sz="1900"/>
              <a:t>s</a:t>
            </a:r>
          </a:p>
          <a:p>
            <a:pPr lvl="1"/>
            <a:r>
              <a:rPr lang="en-US" sz="1900"/>
              <a:t>polarization can be well maintained for Z &amp; W </a:t>
            </a:r>
          </a:p>
          <a:p>
            <a:pPr lvl="1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AF8A8B-FD10-94C3-4581-A9C8507C1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99" y="2570445"/>
            <a:ext cx="6047711" cy="37388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665366D-EE56-3B7D-BCBF-4B639F4C5CAE}"/>
              </a:ext>
            </a:extLst>
          </p:cNvPr>
          <p:cNvSpPr/>
          <p:nvPr/>
        </p:nvSpPr>
        <p:spPr>
          <a:xfrm rot="19091378">
            <a:off x="2854412" y="5745742"/>
            <a:ext cx="216024" cy="720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19D8ED-91C7-0816-0738-31B366ABA8B2}"/>
              </a:ext>
            </a:extLst>
          </p:cNvPr>
          <p:cNvSpPr/>
          <p:nvPr/>
        </p:nvSpPr>
        <p:spPr>
          <a:xfrm rot="19091378">
            <a:off x="3221454" y="6033774"/>
            <a:ext cx="216024" cy="720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854E59-E92D-1F99-F558-608286214148}"/>
              </a:ext>
            </a:extLst>
          </p:cNvPr>
          <p:cNvSpPr/>
          <p:nvPr/>
        </p:nvSpPr>
        <p:spPr>
          <a:xfrm rot="19091378">
            <a:off x="3862524" y="4683958"/>
            <a:ext cx="216024" cy="720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7CA114-F509-BC80-E5CC-098409C773F5}"/>
              </a:ext>
            </a:extLst>
          </p:cNvPr>
          <p:cNvSpPr/>
          <p:nvPr/>
        </p:nvSpPr>
        <p:spPr>
          <a:xfrm rot="19091378">
            <a:off x="4229566" y="4971990"/>
            <a:ext cx="216024" cy="720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51B463-6CDF-3332-8F64-18A2A2665EF6}"/>
              </a:ext>
            </a:extLst>
          </p:cNvPr>
          <p:cNvSpPr txBox="1"/>
          <p:nvPr/>
        </p:nvSpPr>
        <p:spPr>
          <a:xfrm>
            <a:off x="6749806" y="4005405"/>
            <a:ext cx="50048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70C0"/>
                </a:solidFill>
              </a:rPr>
              <a:t>T. Chen, Z. </a:t>
            </a:r>
            <a:r>
              <a:rPr lang="en-US" altLang="zh-CN" sz="1400" dirty="0" err="1">
                <a:solidFill>
                  <a:srgbClr val="0070C0"/>
                </a:solidFill>
              </a:rPr>
              <a:t>Duan</a:t>
            </a:r>
            <a:r>
              <a:rPr lang="en-US" altLang="zh-CN" sz="1400" dirty="0">
                <a:solidFill>
                  <a:srgbClr val="0070C0"/>
                </a:solidFill>
              </a:rPr>
              <a:t>, D. H. Ji, D. Wang, Phys. Rev. Accel. Beams, 26, 051003 (2023).</a:t>
            </a:r>
            <a:endParaRPr lang="en-US" sz="1400">
              <a:solidFill>
                <a:srgbClr val="0070C0"/>
              </a:solidFill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A28CBAEF-682A-26E3-469C-CC8F37031636}"/>
              </a:ext>
            </a:extLst>
          </p:cNvPr>
          <p:cNvSpPr txBox="1">
            <a:spLocks/>
          </p:cNvSpPr>
          <p:nvPr/>
        </p:nvSpPr>
        <p:spPr>
          <a:xfrm>
            <a:off x="6330057" y="4779742"/>
            <a:ext cx="5670599" cy="124419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200"/>
              <a:t>Collider</a:t>
            </a:r>
            <a:endParaRPr lang="en-US" sz="2200"/>
          </a:p>
          <a:p>
            <a:pPr lvl="1"/>
            <a:r>
              <a:rPr lang="en-US" altLang="zh-CN" sz="2100"/>
              <a:t>solenoid</a:t>
            </a:r>
            <a:r>
              <a:rPr lang="zh-CN" altLang="en-US" sz="2100"/>
              <a:t> </a:t>
            </a:r>
            <a:r>
              <a:rPr lang="en-US" altLang="zh-CN" sz="2100"/>
              <a:t>spin</a:t>
            </a:r>
            <a:r>
              <a:rPr lang="zh-CN" altLang="en-US" sz="2100"/>
              <a:t> </a:t>
            </a:r>
            <a:r>
              <a:rPr lang="en-US" altLang="zh-CN" sz="2100"/>
              <a:t>rotators</a:t>
            </a:r>
            <a:r>
              <a:rPr lang="zh-CN" altLang="en-US" sz="2100"/>
              <a:t> </a:t>
            </a:r>
            <a:r>
              <a:rPr lang="en-US" altLang="zh-CN" sz="2100"/>
              <a:t>@</a:t>
            </a:r>
            <a:r>
              <a:rPr lang="zh-CN" altLang="en-US" sz="2100"/>
              <a:t> </a:t>
            </a:r>
            <a:r>
              <a:rPr lang="en-US" altLang="zh-CN" sz="2100"/>
              <a:t>45.6</a:t>
            </a:r>
            <a:r>
              <a:rPr lang="zh-CN" altLang="en-US" sz="2100"/>
              <a:t> </a:t>
            </a:r>
            <a:r>
              <a:rPr lang="en-US" altLang="zh-CN" sz="2100"/>
              <a:t>GeV</a:t>
            </a:r>
          </a:p>
          <a:p>
            <a:pPr lvl="1"/>
            <a:r>
              <a:rPr lang="en-US" altLang="zh-CN" sz="2100"/>
              <a:t>~70%</a:t>
            </a:r>
            <a:r>
              <a:rPr lang="zh-CN" altLang="en-US" sz="2100"/>
              <a:t> </a:t>
            </a:r>
            <a:r>
              <a:rPr lang="en-US" altLang="zh-CN" sz="2100"/>
              <a:t>longitudinal</a:t>
            </a:r>
            <a:r>
              <a:rPr lang="zh-CN" altLang="en-US" sz="2100"/>
              <a:t> </a:t>
            </a:r>
            <a:r>
              <a:rPr lang="en-US" altLang="zh-CN" sz="2100"/>
              <a:t>polarization</a:t>
            </a:r>
            <a:r>
              <a:rPr lang="zh-CN" altLang="en-US" sz="2100"/>
              <a:t> </a:t>
            </a:r>
            <a:r>
              <a:rPr lang="en-US" altLang="zh-CN" sz="2100"/>
              <a:t>for</a:t>
            </a:r>
            <a:r>
              <a:rPr lang="zh-CN" altLang="en-US" sz="2100"/>
              <a:t> </a:t>
            </a:r>
            <a:r>
              <a:rPr lang="en-US" altLang="zh-CN" sz="2100"/>
              <a:t>e-</a:t>
            </a:r>
            <a:r>
              <a:rPr lang="zh-CN" altLang="en-US" sz="2100"/>
              <a:t> </a:t>
            </a:r>
            <a:endParaRPr lang="en-US" sz="21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F5AE01-64E6-4CCF-0414-4DC9FFC00B30}"/>
              </a:ext>
            </a:extLst>
          </p:cNvPr>
          <p:cNvSpPr txBox="1"/>
          <p:nvPr/>
        </p:nvSpPr>
        <p:spPr>
          <a:xfrm>
            <a:off x="6685368" y="6023933"/>
            <a:ext cx="50405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70C0"/>
                </a:solidFill>
              </a:rPr>
              <a:t>W.</a:t>
            </a:r>
            <a:r>
              <a:rPr lang="zh-CN" altLang="en-US" sz="1400" dirty="0">
                <a:solidFill>
                  <a:srgbClr val="0070C0"/>
                </a:solidFill>
              </a:rPr>
              <a:t> </a:t>
            </a:r>
            <a:r>
              <a:rPr lang="en-US" altLang="zh-CN" sz="1400" dirty="0">
                <a:solidFill>
                  <a:srgbClr val="0070C0"/>
                </a:solidFill>
              </a:rPr>
              <a:t>Xia</a:t>
            </a:r>
            <a:r>
              <a:rPr lang="zh-CN" altLang="en-US" sz="1400" dirty="0">
                <a:solidFill>
                  <a:srgbClr val="0070C0"/>
                </a:solidFill>
              </a:rPr>
              <a:t> </a:t>
            </a:r>
            <a:r>
              <a:rPr lang="en-US" altLang="zh-CN" sz="1400" dirty="0">
                <a:solidFill>
                  <a:srgbClr val="0070C0"/>
                </a:solidFill>
              </a:rPr>
              <a:t>et</a:t>
            </a:r>
            <a:r>
              <a:rPr lang="zh-CN" altLang="en-US" sz="1400" dirty="0">
                <a:solidFill>
                  <a:srgbClr val="0070C0"/>
                </a:solidFill>
              </a:rPr>
              <a:t> </a:t>
            </a:r>
            <a:r>
              <a:rPr lang="en-US" altLang="zh-CN" sz="1400" dirty="0">
                <a:solidFill>
                  <a:srgbClr val="0070C0"/>
                </a:solidFill>
              </a:rPr>
              <a:t>al.,</a:t>
            </a:r>
            <a:r>
              <a:rPr lang="zh-CN" altLang="en-US" sz="1400" dirty="0">
                <a:solidFill>
                  <a:srgbClr val="0070C0"/>
                </a:solidFill>
              </a:rPr>
              <a:t> </a:t>
            </a:r>
            <a:r>
              <a:rPr lang="en-US" altLang="zh-CN" sz="1400" dirty="0">
                <a:solidFill>
                  <a:srgbClr val="0070C0"/>
                </a:solidFill>
              </a:rPr>
              <a:t>Investigation of spin rotators in CEPC at the Z-pole, </a:t>
            </a:r>
          </a:p>
          <a:p>
            <a:r>
              <a:rPr lang="en-US" altLang="zh-CN" sz="1400" dirty="0" err="1">
                <a:solidFill>
                  <a:srgbClr val="0070C0"/>
                </a:solidFill>
              </a:rPr>
              <a:t>Radiat</a:t>
            </a:r>
            <a:r>
              <a:rPr lang="en-US" altLang="zh-CN" sz="1400" dirty="0">
                <a:solidFill>
                  <a:srgbClr val="0070C0"/>
                </a:solidFill>
              </a:rPr>
              <a:t>. Det. Tech. Meth. 6:490 (2022).</a:t>
            </a:r>
            <a:endParaRPr lang="en-US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802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524448-544C-606F-051C-D8E10192D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672" y="1124745"/>
            <a:ext cx="7024480" cy="3168351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Polarized beams incorporated into the linac</a:t>
            </a:r>
          </a:p>
          <a:p>
            <a:r>
              <a:rPr lang="en-US"/>
              <a:t>Improved polarization transmission in the booster </a:t>
            </a:r>
          </a:p>
          <a:p>
            <a:pPr lvl="1"/>
            <a:r>
              <a:rPr lang="en-US" sz="2600"/>
              <a:t>avoid spin resonance crossing</a:t>
            </a:r>
          </a:p>
          <a:p>
            <a:pPr lvl="1"/>
            <a:r>
              <a:rPr lang="en-US" sz="2600"/>
              <a:t>no change in layout or hardware specs</a:t>
            </a:r>
          </a:p>
          <a:p>
            <a:pPr>
              <a:spcBef>
                <a:spcPts val="600"/>
              </a:spcBef>
            </a:pPr>
            <a:r>
              <a:rPr lang="en-US"/>
              <a:t>Spin rotators inserted into the TDR collider lattice</a:t>
            </a:r>
          </a:p>
          <a:p>
            <a:pPr lvl="1">
              <a:spcBef>
                <a:spcPts val="600"/>
              </a:spcBef>
            </a:pPr>
            <a:r>
              <a:rPr lang="en-US" altLang="zh-CN" sz="2600"/>
              <a:t>total</a:t>
            </a:r>
            <a:r>
              <a:rPr lang="zh-CN" altLang="en-US" sz="2600"/>
              <a:t> </a:t>
            </a:r>
            <a:r>
              <a:rPr lang="en-US" altLang="zh-CN" sz="2600"/>
              <a:t>length</a:t>
            </a:r>
            <a:r>
              <a:rPr lang="zh-CN" altLang="en-US" sz="2600"/>
              <a:t> </a:t>
            </a:r>
            <a:r>
              <a:rPr lang="en-US" altLang="zh-CN" sz="2600"/>
              <a:t>of</a:t>
            </a:r>
            <a:r>
              <a:rPr lang="zh-CN" altLang="en-US" sz="2600"/>
              <a:t> </a:t>
            </a:r>
            <a:r>
              <a:rPr lang="en-US" altLang="zh-CN" sz="2600"/>
              <a:t>4</a:t>
            </a:r>
            <a:r>
              <a:rPr lang="zh-CN" altLang="en-US" sz="2600"/>
              <a:t> </a:t>
            </a:r>
            <a:r>
              <a:rPr lang="en-US" altLang="zh-CN" sz="2600"/>
              <a:t>rotators</a:t>
            </a:r>
            <a:r>
              <a:rPr lang="zh-CN" altLang="en-US" sz="2600"/>
              <a:t> </a:t>
            </a:r>
            <a:r>
              <a:rPr lang="en-US" altLang="zh-CN" sz="2600"/>
              <a:t>~</a:t>
            </a:r>
            <a:r>
              <a:rPr lang="zh-CN" altLang="en-US" sz="2600"/>
              <a:t> </a:t>
            </a:r>
            <a:r>
              <a:rPr lang="en-US" altLang="zh-CN" sz="2600"/>
              <a:t>1.6</a:t>
            </a:r>
            <a:r>
              <a:rPr lang="zh-CN" altLang="en-US" sz="2600"/>
              <a:t> </a:t>
            </a:r>
            <a:r>
              <a:rPr lang="en-US" altLang="zh-CN" sz="2600"/>
              <a:t>km</a:t>
            </a:r>
            <a:r>
              <a:rPr lang="zh-CN" altLang="en-US" sz="2600"/>
              <a:t> </a:t>
            </a:r>
            <a:r>
              <a:rPr lang="en-US" altLang="zh-CN" sz="2600"/>
              <a:t>(</a:t>
            </a:r>
            <a:r>
              <a:rPr lang="en-US" sz="2600"/>
              <a:t>previous</a:t>
            </a:r>
            <a:r>
              <a:rPr lang="en-US" altLang="zh-CN" sz="2600"/>
              <a:t>ly</a:t>
            </a:r>
            <a:r>
              <a:rPr lang="en-US" sz="2600"/>
              <a:t> 2.8 km</a:t>
            </a:r>
            <a:r>
              <a:rPr lang="en-US" altLang="zh-CN" sz="2600"/>
              <a:t>)</a:t>
            </a:r>
            <a:endParaRPr lang="en-US" sz="2600"/>
          </a:p>
          <a:p>
            <a:pPr lvl="1">
              <a:spcBef>
                <a:spcPts val="600"/>
              </a:spcBef>
            </a:pPr>
            <a:r>
              <a:rPr lang="en-US" sz="2600"/>
              <a:t>ring circumference kept at 99.913km</a:t>
            </a:r>
          </a:p>
          <a:p>
            <a:pPr lvl="1">
              <a:spcBef>
                <a:spcPts val="600"/>
              </a:spcBef>
            </a:pPr>
            <a:r>
              <a:rPr lang="en-US" sz="2600"/>
              <a:t>minor reduction in length &amp; angle of dipoles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4E4EA6-DD19-36FB-A6B0-B21B17AE0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Recent design updates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BF42FC-A38C-DD76-F10E-D58B6AC4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56F019-75DA-376F-85E5-9B6BFF94E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63" y="4772583"/>
            <a:ext cx="5213537" cy="1732129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E44AA857-EF60-B51F-657D-949831D78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126" y="1184711"/>
            <a:ext cx="4735322" cy="1143530"/>
          </a:xfrm>
          <a:prstGeom prst="rect">
            <a:avLst/>
          </a:prstGeom>
        </p:spPr>
      </p:pic>
      <p:pic>
        <p:nvPicPr>
          <p:cNvPr id="8" name="图片 80">
            <a:extLst>
              <a:ext uri="{FF2B5EF4-FFF2-40B4-BE49-F238E27FC236}">
                <a16:creationId xmlns:a16="http://schemas.microsoft.com/office/drawing/2014/main" id="{5041B35D-F905-25E2-F97A-8B00FC0DF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4630" y="2420888"/>
            <a:ext cx="4563909" cy="13897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54703E-7C85-749D-D39D-B1DD32375E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4683268"/>
            <a:ext cx="3516396" cy="20318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E2CBFD-AFDA-07BB-A57B-66103D330515}"/>
              </a:ext>
            </a:extLst>
          </p:cNvPr>
          <p:cNvSpPr txBox="1"/>
          <p:nvPr/>
        </p:nvSpPr>
        <p:spPr>
          <a:xfrm>
            <a:off x="7590448" y="4403251"/>
            <a:ext cx="4211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Spin rotators near one interaction region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D36B1F-698C-3D7A-2D3F-2DA061AFC9DE}"/>
              </a:ext>
            </a:extLst>
          </p:cNvPr>
          <p:cNvSpPr txBox="1"/>
          <p:nvPr/>
        </p:nvSpPr>
        <p:spPr>
          <a:xfrm>
            <a:off x="864102" y="4416848"/>
            <a:ext cx="5599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Booster lattice with improved polarization transmission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A886D3-EB62-007F-2973-41AD2F219EDB}"/>
              </a:ext>
            </a:extLst>
          </p:cNvPr>
          <p:cNvSpPr txBox="1"/>
          <p:nvPr/>
        </p:nvSpPr>
        <p:spPr>
          <a:xfrm>
            <a:off x="8184232" y="1015997"/>
            <a:ext cx="4211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e- linac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10C8C8-3C01-41FF-A98E-DE4B182B7BF9}"/>
              </a:ext>
            </a:extLst>
          </p:cNvPr>
          <p:cNvSpPr txBox="1"/>
          <p:nvPr/>
        </p:nvSpPr>
        <p:spPr>
          <a:xfrm>
            <a:off x="8201301" y="2420888"/>
            <a:ext cx="3007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e+ linac</a:t>
            </a:r>
          </a:p>
        </p:txBody>
      </p:sp>
    </p:spTree>
    <p:extLst>
      <p:ext uri="{BB962C8B-B14F-4D97-AF65-F5344CB8AC3E}">
        <p14:creationId xmlns:p14="http://schemas.microsoft.com/office/powerpoint/2010/main" val="3369241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31B6C2-C8D8-5286-8689-209D61776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Beam polarization</a:t>
            </a:r>
            <a:r>
              <a:rPr lang="zh-CN" altLang="en-US"/>
              <a:t> </a:t>
            </a:r>
            <a:r>
              <a:rPr lang="en-US" altLang="zh-CN"/>
              <a:t>R&amp;D</a:t>
            </a:r>
            <a:r>
              <a:rPr lang="zh-CN" altLang="en-US"/>
              <a:t> </a:t>
            </a:r>
            <a:r>
              <a:rPr lang="en-US" altLang="zh-CN"/>
              <a:t>in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CEPC EDR</a:t>
            </a:r>
            <a:r>
              <a:rPr lang="zh-CN" altLang="en-US"/>
              <a:t> </a:t>
            </a:r>
            <a:r>
              <a:rPr lang="en-US" altLang="zh-CN"/>
              <a:t>phase</a:t>
            </a:r>
            <a:r>
              <a:rPr lang="zh-CN" altLang="en-US"/>
              <a:t>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2A50C-250E-4A2D-58E5-6451ED758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6A82F44-F3A8-CD79-D4E0-4BB45E36AC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0549439"/>
              </p:ext>
            </p:extLst>
          </p:nvPr>
        </p:nvGraphicFramePr>
        <p:xfrm>
          <a:off x="2420029" y="1084913"/>
          <a:ext cx="9436611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5811">
                  <a:extLst>
                    <a:ext uri="{9D8B030D-6E8A-4147-A177-3AD203B41FA5}">
                      <a16:colId xmlns:a16="http://schemas.microsoft.com/office/drawing/2014/main" val="3647431247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1848682712"/>
                    </a:ext>
                  </a:extLst>
                </a:gridCol>
                <a:gridCol w="4536504">
                  <a:extLst>
                    <a:ext uri="{9D8B030D-6E8A-4147-A177-3AD203B41FA5}">
                      <a16:colId xmlns:a16="http://schemas.microsoft.com/office/drawing/2014/main" val="1660132979"/>
                    </a:ext>
                  </a:extLst>
                </a:gridCol>
              </a:tblGrid>
              <a:tr h="314289">
                <a:tc>
                  <a:txBody>
                    <a:bodyPr/>
                    <a:lstStyle/>
                    <a:p>
                      <a:r>
                        <a:rPr lang="en-US" altLang="zh-CN"/>
                        <a:t>Key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aspects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/>
                        <a:t>Figure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of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merit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/>
                        <a:t>R&amp;D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goal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1125808"/>
                  </a:ext>
                </a:extLst>
              </a:tr>
              <a:tr h="314289">
                <a:tc>
                  <a:txBody>
                    <a:bodyPr/>
                    <a:lstStyle/>
                    <a:p>
                      <a:r>
                        <a:rPr lang="en-US" altLang="zh-CN"/>
                        <a:t>Design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study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/>
                        <a:t>&gt;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50%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polarization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/>
                        <a:t>improve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pol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e-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design,</a:t>
                      </a:r>
                      <a:r>
                        <a:rPr lang="zh-CN" altLang="en-US"/>
                        <a:t>  </a:t>
                      </a:r>
                      <a:r>
                        <a:rPr lang="en-US" altLang="zh-CN"/>
                        <a:t>study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pol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e+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scheme</a:t>
                      </a:r>
                      <a:r>
                        <a:rPr lang="zh-CN" altLang="en-US"/>
                        <a:t> 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117322"/>
                  </a:ext>
                </a:extLst>
              </a:tr>
              <a:tr h="314289">
                <a:tc>
                  <a:txBody>
                    <a:bodyPr/>
                    <a:lstStyle/>
                    <a:p>
                      <a:r>
                        <a:rPr lang="en-US" altLang="zh-CN"/>
                        <a:t>Polarized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e-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source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/>
                        <a:t>polarization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&gt;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85%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>
                          <a:solidFill>
                            <a:srgbClr val="FF0000"/>
                          </a:solidFill>
                        </a:rPr>
                        <a:t>polarized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DC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gun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@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PAPS,</a:t>
                      </a:r>
                      <a:r>
                        <a:rPr lang="zh-CN" altLang="en-US"/>
                        <a:t>  </a:t>
                      </a:r>
                      <a:r>
                        <a:rPr lang="en-US" altLang="zh-CN"/>
                        <a:t>polarization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&gt;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85%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4357387"/>
                  </a:ext>
                </a:extLst>
              </a:tr>
              <a:tr h="314289">
                <a:tc>
                  <a:txBody>
                    <a:bodyPr/>
                    <a:lstStyle/>
                    <a:p>
                      <a:r>
                        <a:rPr lang="en-US" altLang="zh-CN"/>
                        <a:t>Compton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polarimeter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/>
                        <a:t>3D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measurements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~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0.1%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>
                          <a:solidFill>
                            <a:srgbClr val="FF0000"/>
                          </a:solidFill>
                        </a:rPr>
                        <a:t>vertical</a:t>
                      </a:r>
                      <a:r>
                        <a:rPr lang="zh-CN" altLang="en-US" b="1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b="1">
                          <a:solidFill>
                            <a:srgbClr val="FF0000"/>
                          </a:solidFill>
                        </a:rPr>
                        <a:t>polarization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@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BEPCII,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~1%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360545"/>
                  </a:ext>
                </a:extLst>
              </a:tr>
              <a:tr h="550005">
                <a:tc>
                  <a:txBody>
                    <a:bodyPr/>
                    <a:lstStyle/>
                    <a:p>
                      <a:r>
                        <a:rPr lang="en-US" altLang="zh-CN"/>
                        <a:t>Resonant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depolarization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/>
                        <a:t>~10</a:t>
                      </a:r>
                      <a:r>
                        <a:rPr lang="en-US" altLang="zh-CN" baseline="30000"/>
                        <a:t>-6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for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Z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&amp;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W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/>
                        <a:t>demonstration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@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BEPCII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3458677"/>
                  </a:ext>
                </a:extLst>
              </a:tr>
              <a:tr h="550005">
                <a:tc>
                  <a:txBody>
                    <a:bodyPr/>
                    <a:lstStyle/>
                    <a:p>
                      <a:r>
                        <a:rPr lang="en-US" altLang="zh-CN"/>
                        <a:t>Solenoid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spin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rotator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/>
                        <a:t>Solenid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field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~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1000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T.m per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IP (@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Z-pole)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/>
                        <a:t>HTS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SC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solenoid,</a:t>
                      </a:r>
                      <a:r>
                        <a:rPr lang="zh-CN" altLang="en-US"/>
                        <a:t>  </a:t>
                      </a:r>
                      <a:r>
                        <a:rPr lang="en-US" altLang="zh-CN"/>
                        <a:t>B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~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12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T,</a:t>
                      </a:r>
                      <a:r>
                        <a:rPr lang="zh-CN" altLang="en-US"/>
                        <a:t>  </a:t>
                      </a:r>
                      <a:r>
                        <a:rPr lang="en-US" altLang="zh-CN"/>
                        <a:t>BL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&gt;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10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T.m</a:t>
                      </a:r>
                      <a:r>
                        <a:rPr lang="zh-CN" altLang="en-US"/>
                        <a:t> </a:t>
                      </a:r>
                      <a:endParaRPr lang="en-HK" altLang="zh-CN"/>
                    </a:p>
                    <a:p>
                      <a:r>
                        <a:rPr lang="en-US" altLang="zh-CN"/>
                        <a:t>beam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test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@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a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future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test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facility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11738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F85FD2E-4435-C3D0-72C1-751939BB1B87}"/>
              </a:ext>
            </a:extLst>
          </p:cNvPr>
          <p:cNvSpPr txBox="1"/>
          <p:nvPr/>
        </p:nvSpPr>
        <p:spPr>
          <a:xfrm>
            <a:off x="407368" y="1282230"/>
            <a:ext cx="1686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0000FF"/>
                </a:solidFill>
              </a:rPr>
              <a:t>Hardware</a:t>
            </a:r>
            <a:r>
              <a:rPr lang="zh-CN" altLang="en-US" b="1">
                <a:solidFill>
                  <a:srgbClr val="0000FF"/>
                </a:solidFill>
              </a:rPr>
              <a:t> </a:t>
            </a:r>
            <a:r>
              <a:rPr lang="en-US" altLang="zh-CN" b="1">
                <a:solidFill>
                  <a:srgbClr val="0000FF"/>
                </a:solidFill>
              </a:rPr>
              <a:t>R&amp;D</a:t>
            </a:r>
            <a:r>
              <a:rPr lang="zh-CN" altLang="en-US" b="1">
                <a:solidFill>
                  <a:srgbClr val="0000FF"/>
                </a:solidFill>
              </a:rPr>
              <a:t> </a:t>
            </a:r>
            <a:r>
              <a:rPr lang="en-US" altLang="zh-CN" b="1">
                <a:solidFill>
                  <a:srgbClr val="0000FF"/>
                </a:solidFill>
              </a:rPr>
              <a:t>and</a:t>
            </a:r>
            <a:r>
              <a:rPr lang="zh-CN" altLang="en-US" b="1">
                <a:solidFill>
                  <a:srgbClr val="0000FF"/>
                </a:solidFill>
              </a:rPr>
              <a:t> </a:t>
            </a:r>
            <a:r>
              <a:rPr lang="en-US" altLang="zh-CN" b="1">
                <a:solidFill>
                  <a:srgbClr val="0000FF"/>
                </a:solidFill>
              </a:rPr>
              <a:t>beam</a:t>
            </a:r>
            <a:r>
              <a:rPr lang="zh-CN" altLang="en-US" b="1">
                <a:solidFill>
                  <a:srgbClr val="0000FF"/>
                </a:solidFill>
              </a:rPr>
              <a:t> </a:t>
            </a:r>
            <a:r>
              <a:rPr lang="en-US" altLang="zh-CN" b="1">
                <a:solidFill>
                  <a:srgbClr val="0000FF"/>
                </a:solidFill>
              </a:rPr>
              <a:t>tests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2C42A7-2FCA-BF9E-765F-DBD28BAD9F6B}"/>
              </a:ext>
            </a:extLst>
          </p:cNvPr>
          <p:cNvSpPr txBox="1"/>
          <p:nvPr/>
        </p:nvSpPr>
        <p:spPr>
          <a:xfrm>
            <a:off x="448001" y="2268321"/>
            <a:ext cx="1646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/>
              <a:t>Experimental</a:t>
            </a:r>
            <a:r>
              <a:rPr lang="zh-CN" altLang="en-US" b="1"/>
              <a:t> </a:t>
            </a:r>
            <a:r>
              <a:rPr lang="en-US" altLang="zh-CN" b="1"/>
              <a:t>studies</a:t>
            </a:r>
            <a:endParaRPr lang="en-US" b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3BF318-712B-94C4-7E68-E082631CCD6D}"/>
              </a:ext>
            </a:extLst>
          </p:cNvPr>
          <p:cNvSpPr txBox="1"/>
          <p:nvPr/>
        </p:nvSpPr>
        <p:spPr>
          <a:xfrm>
            <a:off x="433354" y="3281969"/>
            <a:ext cx="1646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/>
              <a:t>Physics</a:t>
            </a:r>
            <a:r>
              <a:rPr lang="zh-CN" altLang="en-US" b="1"/>
              <a:t> </a:t>
            </a:r>
            <a:r>
              <a:rPr lang="en-US" altLang="zh-CN" b="1"/>
              <a:t>design</a:t>
            </a:r>
            <a:endParaRPr lang="en-US" b="1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93E7176-BA43-3408-FB4B-9FE451A14DDA}"/>
              </a:ext>
            </a:extLst>
          </p:cNvPr>
          <p:cNvCxnSpPr>
            <a:cxnSpLocks/>
          </p:cNvCxnSpPr>
          <p:nvPr/>
        </p:nvCxnSpPr>
        <p:spPr>
          <a:xfrm flipH="1">
            <a:off x="1100020" y="1851101"/>
            <a:ext cx="1" cy="4550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6C2C070-8B2F-041D-8987-CADC1286F97A}"/>
              </a:ext>
            </a:extLst>
          </p:cNvPr>
          <p:cNvCxnSpPr>
            <a:cxnSpLocks/>
          </p:cNvCxnSpPr>
          <p:nvPr/>
        </p:nvCxnSpPr>
        <p:spPr>
          <a:xfrm flipH="1">
            <a:off x="1093225" y="2877874"/>
            <a:ext cx="1" cy="4550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1EDC6A8-CF54-C084-153C-80800E9748E6}"/>
              </a:ext>
            </a:extLst>
          </p:cNvPr>
          <p:cNvSpPr txBox="1"/>
          <p:nvPr/>
        </p:nvSpPr>
        <p:spPr>
          <a:xfrm>
            <a:off x="1134632" y="1913775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Enable</a:t>
            </a: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38EF9A-0174-09A8-CB9D-6A2E982D0B09}"/>
              </a:ext>
            </a:extLst>
          </p:cNvPr>
          <p:cNvSpPr txBox="1"/>
          <p:nvPr/>
        </p:nvSpPr>
        <p:spPr>
          <a:xfrm>
            <a:off x="1134632" y="2852884"/>
            <a:ext cx="728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Verify</a:t>
            </a:r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CFA38B-87A0-41A7-5B1A-68D3C0961635}"/>
              </a:ext>
            </a:extLst>
          </p:cNvPr>
          <p:cNvSpPr/>
          <p:nvPr/>
        </p:nvSpPr>
        <p:spPr>
          <a:xfrm>
            <a:off x="407368" y="1282230"/>
            <a:ext cx="1672112" cy="23690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0B29DB9-9FF5-1D7D-98BF-BF3240202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8" y="4407903"/>
            <a:ext cx="3149835" cy="229799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A94F649-BC39-E698-AD46-D6CBAE2DA3AB}"/>
              </a:ext>
            </a:extLst>
          </p:cNvPr>
          <p:cNvSpPr txBox="1"/>
          <p:nvPr/>
        </p:nvSpPr>
        <p:spPr>
          <a:xfrm>
            <a:off x="606257" y="410335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Polarized electron source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E8F9B26-6D66-DCE1-9400-0C6E15F31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325" y="4575551"/>
            <a:ext cx="5348947" cy="202747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E4DD4D9-6ADE-BEED-A72B-0FB813CDBC7E}"/>
              </a:ext>
            </a:extLst>
          </p:cNvPr>
          <p:cNvSpPr txBox="1"/>
          <p:nvPr/>
        </p:nvSpPr>
        <p:spPr>
          <a:xfrm>
            <a:off x="4763852" y="4120637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Compton polarimeter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BE70CD-1B7F-86EB-E8F7-674CD268907C}"/>
              </a:ext>
            </a:extLst>
          </p:cNvPr>
          <p:cNvSpPr txBox="1"/>
          <p:nvPr/>
        </p:nvSpPr>
        <p:spPr>
          <a:xfrm>
            <a:off x="9192344" y="4120637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Solenoid spin rotator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66F9803-1A16-BB9B-DB4C-913B8BED13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370" y="4789289"/>
            <a:ext cx="3451602" cy="18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26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E6C253-5C70-76AE-C7E9-43C9EE433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Overview of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b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eam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polarization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studies for CEPC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altLang="zh-CN" dirty="0"/>
              <a:t>Laser-Compton polarimeter @ BEPCII (collaboration with IJCLab team)</a:t>
            </a:r>
          </a:p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Concepts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of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longitudinal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polarization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at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BEPCII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n-US" altLang="zh-CN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Summary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D736B7-B758-C2F6-2F83-1F5F011EB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7AEA1E-854D-A152-DD1E-2B96DDC9A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072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07FD90-9EEA-B359-8C8A-0ED7CDB8F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Compton polarimeter: principle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89EFFE-EAA6-E5D1-1D64-E812232D6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9A365B-D48E-4BE4-280B-C7FCA46D9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020570"/>
            <a:ext cx="6575306" cy="23383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D8DBD3-3D71-579D-A0DA-A29B787517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8951" y="3882321"/>
            <a:ext cx="4738231" cy="27407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026D1F4-DE35-3657-EF26-DFBEAE54AB3D}"/>
                  </a:ext>
                </a:extLst>
              </p:cNvPr>
              <p:cNvSpPr txBox="1"/>
              <p:nvPr/>
            </p:nvSpPr>
            <p:spPr>
              <a:xfrm>
                <a:off x="194659" y="4505411"/>
                <a:ext cx="6323320" cy="76174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𝑑𝑥𝑑</m:t>
                          </m:r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den>
                      </m:f>
                      <m:r>
                        <a:rPr lang="en-US" altLang="zh-CN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𝑢𝑛𝑝</m:t>
                          </m:r>
                        </m:sub>
                      </m:sSub>
                      <m:r>
                        <a:rPr lang="en-US" altLang="zh-CN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(1+</m:t>
                      </m:r>
                      <m:r>
                        <a:rPr lang="en-US" altLang="zh-CN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CN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  <m:r>
                        <a:rPr lang="en-US" altLang="zh-CN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altLang="zh-CN" sz="2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  <m:r>
                        <a:rPr lang="en-US" altLang="zh-CN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)− </m:t>
                      </m:r>
                      <m:sSubSup>
                        <m:sSubSupPr>
                          <m:ctrlP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  <m:r>
                        <a:rPr lang="en-US" altLang="zh-CN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bSup>
                        <m:sSubSupPr>
                          <m:ctrlP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CN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  <m:sSub>
                        <m:sSubPr>
                          <m:ctrlP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func>
                        <m:funcPr>
                          <m:ctrlPr>
                            <a:rPr lang="en-US" altLang="zh-CN" sz="2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200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CN" sz="2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  <m:r>
                        <a:rPr lang="en-US" altLang="zh-CN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])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026D1F4-DE35-3657-EF26-DFBEAE54A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59" y="4505411"/>
                <a:ext cx="6323320" cy="761747"/>
              </a:xfrm>
              <a:prstGeom prst="rect">
                <a:avLst/>
              </a:prstGeom>
              <a:blipFill>
                <a:blip r:embed="rId4"/>
                <a:stretch>
                  <a:fillRect b="-8065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BB0F561-2913-F969-2247-2BCC0CFA4AF1}"/>
              </a:ext>
            </a:extLst>
          </p:cNvPr>
          <p:cNvSpPr txBox="1"/>
          <p:nvPr/>
        </p:nvSpPr>
        <p:spPr>
          <a:xfrm>
            <a:off x="7896200" y="3536548"/>
            <a:ext cx="3050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A249"/>
                </a:solidFill>
              </a:rPr>
              <a:t>E</a:t>
            </a:r>
            <a:r>
              <a:rPr lang="en-US" altLang="zh-CN" baseline="-25000" dirty="0">
                <a:solidFill>
                  <a:srgbClr val="00A249"/>
                </a:solidFill>
              </a:rPr>
              <a:t>b</a:t>
            </a:r>
            <a:r>
              <a:rPr lang="en-US" altLang="zh-CN" dirty="0">
                <a:solidFill>
                  <a:srgbClr val="00A249"/>
                </a:solidFill>
              </a:rPr>
              <a:t>=45.6</a:t>
            </a:r>
            <a:r>
              <a:rPr lang="zh-CN" altLang="en-US" dirty="0">
                <a:solidFill>
                  <a:srgbClr val="00A249"/>
                </a:solidFill>
              </a:rPr>
              <a:t> </a:t>
            </a:r>
            <a:r>
              <a:rPr lang="en-US" altLang="zh-CN" dirty="0">
                <a:solidFill>
                  <a:srgbClr val="00A249"/>
                </a:solidFill>
              </a:rPr>
              <a:t>GeV,</a:t>
            </a:r>
            <a:r>
              <a:rPr lang="zh-CN" altLang="en-US" dirty="0">
                <a:solidFill>
                  <a:srgbClr val="00A249"/>
                </a:solidFill>
              </a:rPr>
              <a:t> </a:t>
            </a:r>
            <a:r>
              <a:rPr lang="el-GR" altLang="zh-CN" dirty="0">
                <a:solidFill>
                  <a:srgbClr val="00A249"/>
                </a:solidFill>
              </a:rPr>
              <a:t>λ</a:t>
            </a:r>
            <a:r>
              <a:rPr lang="en-US" altLang="zh-CN" baseline="-25000" dirty="0">
                <a:solidFill>
                  <a:srgbClr val="00A249"/>
                </a:solidFill>
              </a:rPr>
              <a:t>laser</a:t>
            </a:r>
            <a:r>
              <a:rPr lang="en-US" altLang="zh-CN" dirty="0">
                <a:solidFill>
                  <a:srgbClr val="00A249"/>
                </a:solidFill>
              </a:rPr>
              <a:t>=515</a:t>
            </a:r>
            <a:r>
              <a:rPr lang="zh-CN" altLang="en-US" dirty="0">
                <a:solidFill>
                  <a:srgbClr val="00A249"/>
                </a:solidFill>
              </a:rPr>
              <a:t> </a:t>
            </a:r>
            <a:r>
              <a:rPr lang="en-US" altLang="zh-CN" dirty="0">
                <a:solidFill>
                  <a:srgbClr val="00A249"/>
                </a:solidFill>
              </a:rPr>
              <a:t>nm</a:t>
            </a:r>
            <a:endParaRPr lang="en-US" dirty="0">
              <a:solidFill>
                <a:srgbClr val="00A24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1E92A1-0574-FFDF-CC40-B94B798B0E9A}"/>
              </a:ext>
            </a:extLst>
          </p:cNvPr>
          <p:cNvSpPr txBox="1"/>
          <p:nvPr/>
        </p:nvSpPr>
        <p:spPr>
          <a:xfrm>
            <a:off x="7054682" y="1561278"/>
            <a:ext cx="4472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err="1">
                <a:solidFill>
                  <a:srgbClr val="003399"/>
                </a:solidFill>
              </a:rPr>
              <a:t>Muchnoi</a:t>
            </a:r>
            <a:r>
              <a:rPr lang="en-US" altLang="zh-CN" sz="1600" b="1" dirty="0">
                <a:solidFill>
                  <a:srgbClr val="003399"/>
                </a:solidFill>
              </a:rPr>
              <a:t>, FCC-</a:t>
            </a:r>
            <a:r>
              <a:rPr lang="en-US" altLang="zh-CN" sz="1600" b="1" dirty="0" err="1">
                <a:solidFill>
                  <a:srgbClr val="003399"/>
                </a:solidFill>
              </a:rPr>
              <a:t>ee</a:t>
            </a:r>
            <a:r>
              <a:rPr lang="zh-CN" altLang="en-US" sz="1600" b="1" dirty="0">
                <a:solidFill>
                  <a:srgbClr val="003399"/>
                </a:solidFill>
              </a:rPr>
              <a:t> </a:t>
            </a:r>
            <a:r>
              <a:rPr lang="en-US" altLang="zh-CN" sz="1600" b="1" dirty="0">
                <a:solidFill>
                  <a:srgbClr val="003399"/>
                </a:solidFill>
              </a:rPr>
              <a:t>polarimeter,</a:t>
            </a:r>
            <a:r>
              <a:rPr lang="zh-CN" altLang="en-US" sz="1600" b="1" dirty="0">
                <a:solidFill>
                  <a:srgbClr val="003399"/>
                </a:solidFill>
              </a:rPr>
              <a:t> </a:t>
            </a:r>
            <a:r>
              <a:rPr lang="en-US" altLang="zh-CN" sz="1600" b="1" dirty="0">
                <a:solidFill>
                  <a:srgbClr val="003399"/>
                </a:solidFill>
              </a:rPr>
              <a:t>arXiv:1803.09595</a:t>
            </a:r>
            <a:endParaRPr lang="en-US" altLang="zh-CN" b="1" dirty="0">
              <a:solidFill>
                <a:srgbClr val="00339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EAAE5B-7FE6-9FEB-F83D-03AB8A6FEB3D}"/>
              </a:ext>
            </a:extLst>
          </p:cNvPr>
          <p:cNvSpPr txBox="1"/>
          <p:nvPr/>
        </p:nvSpPr>
        <p:spPr>
          <a:xfrm>
            <a:off x="1063972" y="5723964"/>
            <a:ext cx="2664296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/>
              <a:t>Left-right (</a:t>
            </a:r>
            <a:r>
              <a:rPr lang="en-US" dirty="0"/>
              <a:t>Counting rate</a:t>
            </a:r>
            <a:r>
              <a:rPr lang="en-US" altLang="zh-CN" dirty="0"/>
              <a:t>)</a:t>
            </a:r>
            <a:r>
              <a:rPr lang="en-US" dirty="0"/>
              <a:t> asymmetr</a:t>
            </a:r>
            <a:r>
              <a:rPr lang="en-US" altLang="zh-CN" dirty="0"/>
              <a:t>y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E71FFF-7E85-D9DB-E6FA-9AE2A66BA0D4}"/>
              </a:ext>
            </a:extLst>
          </p:cNvPr>
          <p:cNvSpPr txBox="1"/>
          <p:nvPr/>
        </p:nvSpPr>
        <p:spPr>
          <a:xfrm>
            <a:off x="4079776" y="5723964"/>
            <a:ext cx="3069524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/>
              <a:t>Up-down (</a:t>
            </a:r>
            <a:r>
              <a:rPr lang="en-US" dirty="0"/>
              <a:t>Spatial distribution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  <a:r>
              <a:rPr lang="en-US" dirty="0"/>
              <a:t>asymmetry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7769B56-4AD9-2749-6E40-9F3038519FF8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2396120" y="5157192"/>
            <a:ext cx="1683656" cy="5667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CD9D7CE-DE5D-3C6A-FB29-1BC224BC6C73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5614538" y="5092227"/>
            <a:ext cx="6139" cy="6317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686040C-ACE5-8E22-1F51-509DFD64C05B}"/>
              </a:ext>
            </a:extLst>
          </p:cNvPr>
          <p:cNvSpPr txBox="1"/>
          <p:nvPr/>
        </p:nvSpPr>
        <p:spPr>
          <a:xfrm>
            <a:off x="2605528" y="3644270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linear</a:t>
            </a:r>
          </a:p>
          <a:p>
            <a:r>
              <a:rPr lang="en-US" sz="1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polarization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B3FF18-82E0-B16B-5F0B-1701F26031FE}"/>
              </a:ext>
            </a:extLst>
          </p:cNvPr>
          <p:cNvSpPr txBox="1"/>
          <p:nvPr/>
        </p:nvSpPr>
        <p:spPr>
          <a:xfrm>
            <a:off x="3802631" y="3666233"/>
            <a:ext cx="2005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circular polarization (</a:t>
            </a:r>
            <a:r>
              <a:rPr lang="en-US" altLang="zh-CN" sz="1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helicity adjustable)</a:t>
            </a:r>
            <a:endParaRPr lang="en-US" sz="14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6D63F89-A948-DCF9-5AA0-6E5A377B5D81}"/>
              </a:ext>
            </a:extLst>
          </p:cNvPr>
          <p:cNvCxnSpPr/>
          <p:nvPr/>
        </p:nvCxnSpPr>
        <p:spPr>
          <a:xfrm>
            <a:off x="2999656" y="4233271"/>
            <a:ext cx="0" cy="4198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892327C-8686-1CFE-B754-45E98710B802}"/>
              </a:ext>
            </a:extLst>
          </p:cNvPr>
          <p:cNvCxnSpPr>
            <a:cxnSpLocks/>
          </p:cNvCxnSpPr>
          <p:nvPr/>
        </p:nvCxnSpPr>
        <p:spPr>
          <a:xfrm flipH="1">
            <a:off x="3935760" y="4206297"/>
            <a:ext cx="144016" cy="4468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C8FB582-E339-1A92-6C31-57F73C47E123}"/>
                  </a:ext>
                </a:extLst>
              </p:cNvPr>
              <p:cNvSpPr txBox="1"/>
              <p:nvPr/>
            </p:nvSpPr>
            <p:spPr>
              <a:xfrm>
                <a:off x="1919535" y="6356350"/>
                <a:ext cx="3149715" cy="3745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p>
                        </m:sSub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p>
                        </m:sSub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chemeClr val="tx1"/>
                    </a:solidFill>
                  </a:rPr>
                  <a:t>+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p>
                        </m:sSub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</a:rPr>
                  <a:t>1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C8FB582-E339-1A92-6C31-57F73C47E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9535" y="6356350"/>
                <a:ext cx="3149715" cy="374590"/>
              </a:xfrm>
              <a:prstGeom prst="rect">
                <a:avLst/>
              </a:prstGeom>
              <a:blipFill>
                <a:blip r:embed="rId5"/>
                <a:stretch>
                  <a:fillRect l="-803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38A5DFA9-5E1D-F438-62B5-BEC6163E618E}"/>
              </a:ext>
            </a:extLst>
          </p:cNvPr>
          <p:cNvSpPr txBox="1"/>
          <p:nvPr/>
        </p:nvSpPr>
        <p:spPr>
          <a:xfrm>
            <a:off x="8103692" y="6356350"/>
            <a:ext cx="302433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scattered </a:t>
            </a:r>
            <a:r>
              <a:rPr lang="el-GR" altLang="zh-CN" sz="1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γ</a:t>
            </a:r>
            <a:r>
              <a:rPr lang="en-US" altLang="zh-CN" sz="1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energy/Compton edge</a:t>
            </a:r>
            <a:endParaRPr lang="en-US" sz="16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5C7B2F-CF74-AE41-52C5-F4A5A3A960FB}"/>
              </a:ext>
            </a:extLst>
          </p:cNvPr>
          <p:cNvSpPr txBox="1"/>
          <p:nvPr/>
        </p:nvSpPr>
        <p:spPr>
          <a:xfrm>
            <a:off x="4074780" y="4737840"/>
            <a:ext cx="603656" cy="36933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988330-8D9A-B713-4E23-3DED207123B9}"/>
              </a:ext>
            </a:extLst>
          </p:cNvPr>
          <p:cNvSpPr txBox="1"/>
          <p:nvPr/>
        </p:nvSpPr>
        <p:spPr>
          <a:xfrm>
            <a:off x="4861444" y="4737840"/>
            <a:ext cx="1234555" cy="36933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2841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90234</TotalTime>
  <Words>1807</Words>
  <Application>Microsoft Macintosh PowerPoint</Application>
  <PresentationFormat>Widescreen</PresentationFormat>
  <Paragraphs>333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等线</vt:lpstr>
      <vt:lpstr>微软雅黑</vt:lpstr>
      <vt:lpstr>Arial</vt:lpstr>
      <vt:lpstr>Arial Black</vt:lpstr>
      <vt:lpstr>Ayuthaya</vt:lpstr>
      <vt:lpstr>Calibri</vt:lpstr>
      <vt:lpstr>Cambria Math</vt:lpstr>
      <vt:lpstr>Times New Roman</vt:lpstr>
      <vt:lpstr>Wingdings</vt:lpstr>
      <vt:lpstr>Office 主题</vt:lpstr>
      <vt:lpstr>PowerPoint Presentation</vt:lpstr>
      <vt:lpstr>Outline</vt:lpstr>
      <vt:lpstr>Physics motivation of polarized beams</vt:lpstr>
      <vt:lpstr>Injecting polarized beams</vt:lpstr>
      <vt:lpstr>Injecting polarized beams</vt:lpstr>
      <vt:lpstr>Recent design updates </vt:lpstr>
      <vt:lpstr>Beam polarization R&amp;D in the CEPC EDR phase </vt:lpstr>
      <vt:lpstr>Outline</vt:lpstr>
      <vt:lpstr>Compton polarimeter: principle</vt:lpstr>
      <vt:lpstr>Compton polarimeter: requirements and status</vt:lpstr>
      <vt:lpstr>FCPPN/L grant since 2024:  Future Collider Compton Polarimeter</vt:lpstr>
      <vt:lpstr>BEPCII-U and beam polarization</vt:lpstr>
      <vt:lpstr>Prospects of a Compton polarimeter @ BEPCII</vt:lpstr>
      <vt:lpstr>Compton polarimeter @ BEPCII</vt:lpstr>
      <vt:lpstr>Overall progress</vt:lpstr>
      <vt:lpstr>Detection of laser-electron collision signal on July 5th</vt:lpstr>
      <vt:lpstr>Commissioning of the timing system</vt:lpstr>
      <vt:lpstr>Resolving the issue of laser-vacuum insertion</vt:lpstr>
      <vt:lpstr>Commissioning status</vt:lpstr>
      <vt:lpstr>Outline</vt:lpstr>
      <vt:lpstr>Longitudinal polarization upgrade for BEPCII  </vt:lpstr>
      <vt:lpstr>e- longitudinal polarization at 1.55 GeV</vt:lpstr>
      <vt:lpstr>BEPCII layout</vt:lpstr>
      <vt:lpstr>Modified layout for longitudinal polarization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ZHE DUAN</cp:lastModifiedBy>
  <cp:revision>5218</cp:revision>
  <cp:lastPrinted>2022-11-06T05:19:21Z</cp:lastPrinted>
  <dcterms:created xsi:type="dcterms:W3CDTF">2012-09-04T11:33:36Z</dcterms:created>
  <dcterms:modified xsi:type="dcterms:W3CDTF">2025-07-22T02:24:46Z</dcterms:modified>
</cp:coreProperties>
</file>