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65" r:id="rId2"/>
    <p:sldId id="266" r:id="rId3"/>
    <p:sldId id="272" r:id="rId4"/>
    <p:sldId id="322" r:id="rId5"/>
    <p:sldId id="274" r:id="rId6"/>
    <p:sldId id="360" r:id="rId7"/>
    <p:sldId id="361" r:id="rId8"/>
    <p:sldId id="362" r:id="rId9"/>
    <p:sldId id="363" r:id="rId10"/>
    <p:sldId id="364" r:id="rId11"/>
    <p:sldId id="323" r:id="rId12"/>
    <p:sldId id="276" r:id="rId13"/>
    <p:sldId id="277" r:id="rId14"/>
    <p:sldId id="278" r:id="rId15"/>
    <p:sldId id="282" r:id="rId16"/>
    <p:sldId id="367" r:id="rId17"/>
    <p:sldId id="283" r:id="rId18"/>
    <p:sldId id="280" r:id="rId19"/>
    <p:sldId id="327" r:id="rId20"/>
    <p:sldId id="36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u Yujie" initials="NY" lastIdx="1" clrIdx="0">
    <p:extLst>
      <p:ext uri="{19B8F6BF-5375-455C-9EA6-DF929625EA0E}">
        <p15:presenceInfo xmlns:p15="http://schemas.microsoft.com/office/powerpoint/2012/main" userId="b4ad2271b23b1b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CD5B5"/>
    <a:srgbClr val="E5C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17F6E-D298-40F0-A118-745461408A3E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44D749FF-2F82-492B-AD94-5D3042BF44C8}">
      <dgm:prSet/>
      <dgm:spPr/>
      <dgm:t>
        <a:bodyPr/>
        <a:lstStyle/>
        <a:p>
          <a:r>
            <a:rPr lang="en-US" b="0" dirty="0">
              <a:latin typeface="微软雅黑" panose="020B0503020204020204" pitchFamily="34" charset="-122"/>
              <a:ea typeface="微软雅黑" panose="020B0503020204020204" pitchFamily="34" charset="-122"/>
            </a:rPr>
            <a:t>2016-2017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64E340-11D4-46C1-AF8C-D155D897836B}" type="parTrans" cxnId="{D687522B-92FC-4A1D-B0CF-398B9CB07A9E}">
      <dgm:prSet/>
      <dgm:spPr/>
      <dgm:t>
        <a:bodyPr/>
        <a:lstStyle/>
        <a:p>
          <a:endParaRPr lang="zh-CN" altLang="en-US"/>
        </a:p>
      </dgm:t>
    </dgm:pt>
    <dgm:pt modelId="{7D111EE3-117B-44A8-8F8E-5501FDD4799D}" type="sibTrans" cxnId="{D687522B-92FC-4A1D-B0CF-398B9CB07A9E}">
      <dgm:prSet/>
      <dgm:spPr/>
      <dgm:t>
        <a:bodyPr/>
        <a:lstStyle/>
        <a:p>
          <a:endParaRPr lang="zh-CN" altLang="en-US"/>
        </a:p>
      </dgm:t>
    </dgm:pt>
    <dgm:pt modelId="{C253B0A5-7A65-4512-B465-68AC05A9B95A}">
      <dgm:prSet/>
      <dgm:spPr/>
      <dgm:t>
        <a:bodyPr/>
        <a:lstStyle/>
        <a:p>
          <a:r>
            <a:rPr lang="en-US" b="0" dirty="0">
              <a:latin typeface="微软雅黑" panose="020B0503020204020204" pitchFamily="34" charset="-122"/>
              <a:ea typeface="微软雅黑" panose="020B0503020204020204" pitchFamily="34" charset="-122"/>
            </a:rPr>
            <a:t>2018-2020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9838F9-58A3-4959-A4F8-F5B0115FF141}" type="parTrans" cxnId="{95B69C85-9F3E-43ED-A800-F29D74CE9052}">
      <dgm:prSet/>
      <dgm:spPr/>
      <dgm:t>
        <a:bodyPr/>
        <a:lstStyle/>
        <a:p>
          <a:endParaRPr lang="zh-CN" altLang="en-US"/>
        </a:p>
      </dgm:t>
    </dgm:pt>
    <dgm:pt modelId="{873890C5-65DD-4C9E-9444-B8707495A3D1}" type="sibTrans" cxnId="{95B69C85-9F3E-43ED-A800-F29D74CE9052}">
      <dgm:prSet/>
      <dgm:spPr/>
      <dgm:t>
        <a:bodyPr/>
        <a:lstStyle/>
        <a:p>
          <a:endParaRPr lang="zh-CN" altLang="en-US"/>
        </a:p>
      </dgm:t>
    </dgm:pt>
    <dgm:pt modelId="{A36343EB-72A7-4ADE-B3BA-4C530745FDB4}">
      <dgm:prSet/>
      <dgm:spPr/>
      <dgm:t>
        <a:bodyPr/>
        <a:lstStyle/>
        <a:p>
          <a:r>
            <a:rPr lang="en-US" b="0" dirty="0">
              <a:latin typeface="微软雅黑" panose="020B0503020204020204" pitchFamily="34" charset="-122"/>
              <a:ea typeface="微软雅黑" panose="020B0503020204020204" pitchFamily="34" charset="-122"/>
            </a:rPr>
            <a:t>PMT production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CC223D-CF6A-476E-974C-22F33DCC9A22}" type="parTrans" cxnId="{9E991A07-1F7A-47FF-B749-6146BBEE301A}">
      <dgm:prSet/>
      <dgm:spPr/>
      <dgm:t>
        <a:bodyPr/>
        <a:lstStyle/>
        <a:p>
          <a:endParaRPr lang="zh-CN" altLang="en-US"/>
        </a:p>
      </dgm:t>
    </dgm:pt>
    <dgm:pt modelId="{630D7399-09FB-4F71-947A-DC2119B70633}" type="sibTrans" cxnId="{9E991A07-1F7A-47FF-B749-6146BBEE301A}">
      <dgm:prSet/>
      <dgm:spPr/>
      <dgm:t>
        <a:bodyPr/>
        <a:lstStyle/>
        <a:p>
          <a:endParaRPr lang="zh-CN" altLang="en-US"/>
        </a:p>
      </dgm:t>
    </dgm:pt>
    <dgm:pt modelId="{98F1A734-5EE0-410D-ACB3-265FC61FA696}">
      <dgm:prSet/>
      <dgm:spPr/>
      <dgm:t>
        <a:bodyPr/>
        <a:lstStyle/>
        <a:p>
          <a:r>
            <a:rPr lang="en-US" b="0">
              <a:latin typeface="微软雅黑" panose="020B0503020204020204" pitchFamily="34" charset="-122"/>
              <a:ea typeface="微软雅黑" panose="020B0503020204020204" pitchFamily="34" charset="-122"/>
            </a:rPr>
            <a:t>2020-2022</a:t>
          </a:r>
          <a:endParaRPr lang="zh-CN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61E403-DF2C-4AE8-9FB4-F25CD2AFAB22}" type="parTrans" cxnId="{0094CACE-F3C1-481E-8913-86E596B89C0B}">
      <dgm:prSet/>
      <dgm:spPr/>
      <dgm:t>
        <a:bodyPr/>
        <a:lstStyle/>
        <a:p>
          <a:endParaRPr lang="zh-CN" altLang="en-US"/>
        </a:p>
      </dgm:t>
    </dgm:pt>
    <dgm:pt modelId="{FE40DE45-5A5A-44F0-9E45-AA979C74FE25}" type="sibTrans" cxnId="{0094CACE-F3C1-481E-8913-86E596B89C0B}">
      <dgm:prSet/>
      <dgm:spPr/>
      <dgm:t>
        <a:bodyPr/>
        <a:lstStyle/>
        <a:p>
          <a:endParaRPr lang="zh-CN" altLang="en-US"/>
        </a:p>
      </dgm:t>
    </dgm:pt>
    <dgm:pt modelId="{A732646D-C6F3-4AC5-83A5-CBFF77D0018E}">
      <dgm:prSet/>
      <dgm:spPr/>
      <dgm:t>
        <a:bodyPr/>
        <a:lstStyle/>
        <a:p>
          <a:r>
            <a:rPr lang="en-US" b="0" dirty="0">
              <a:latin typeface="微软雅黑" panose="020B0503020204020204" pitchFamily="34" charset="-122"/>
              <a:ea typeface="微软雅黑" panose="020B0503020204020204" pitchFamily="34" charset="-122"/>
            </a:rPr>
            <a:t>PMT instrumentation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B6B868D-8C6E-48CA-9790-8392B5644B11}" type="parTrans" cxnId="{2C37C06C-1C40-4C55-BBF3-567C16E80C5B}">
      <dgm:prSet/>
      <dgm:spPr/>
      <dgm:t>
        <a:bodyPr/>
        <a:lstStyle/>
        <a:p>
          <a:endParaRPr lang="zh-CN" altLang="en-US"/>
        </a:p>
      </dgm:t>
    </dgm:pt>
    <dgm:pt modelId="{81F6DFC2-A657-44AD-ACC2-291977FF77D8}" type="sibTrans" cxnId="{2C37C06C-1C40-4C55-BBF3-567C16E80C5B}">
      <dgm:prSet/>
      <dgm:spPr/>
      <dgm:t>
        <a:bodyPr/>
        <a:lstStyle/>
        <a:p>
          <a:endParaRPr lang="zh-CN" altLang="en-US"/>
        </a:p>
      </dgm:t>
    </dgm:pt>
    <dgm:pt modelId="{EB2600EF-9D9A-4600-8FFE-BE4C1C3AC7D8}">
      <dgm:prSet/>
      <dgm:spPr/>
      <dgm:t>
        <a:bodyPr/>
        <a:lstStyle/>
        <a:p>
          <a:r>
            <a: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rPr>
            <a:t>Electronics production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5ED8014-805C-4C0E-BDDB-543B94913BEF}" type="parTrans" cxnId="{1AF888D2-0371-42F4-B1B5-AD8263166A22}">
      <dgm:prSet/>
      <dgm:spPr/>
      <dgm:t>
        <a:bodyPr/>
        <a:lstStyle/>
        <a:p>
          <a:endParaRPr lang="zh-CN" altLang="en-US"/>
        </a:p>
      </dgm:t>
    </dgm:pt>
    <dgm:pt modelId="{D83A35ED-189E-40FE-A845-8D41D0BAE43F}" type="sibTrans" cxnId="{1AF888D2-0371-42F4-B1B5-AD8263166A22}">
      <dgm:prSet/>
      <dgm:spPr/>
      <dgm:t>
        <a:bodyPr/>
        <a:lstStyle/>
        <a:p>
          <a:endParaRPr lang="zh-CN" altLang="en-US"/>
        </a:p>
      </dgm:t>
    </dgm:pt>
    <dgm:pt modelId="{357150D0-CCF9-4455-AC1A-E5F66F07F857}">
      <dgm:prSet/>
      <dgm:spPr/>
      <dgm:t>
        <a:bodyPr/>
        <a:lstStyle/>
        <a:p>
          <a:r>
            <a:rPr lang="en-US" b="0">
              <a:latin typeface="微软雅黑" panose="020B0503020204020204" pitchFamily="34" charset="-122"/>
              <a:ea typeface="微软雅黑" panose="020B0503020204020204" pitchFamily="34" charset="-122"/>
            </a:rPr>
            <a:t>2022-2023</a:t>
          </a:r>
          <a:endParaRPr lang="zh-CN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CF4EF9-DDF4-4A33-B137-FE6BD9C0ED22}" type="parTrans" cxnId="{15D7C622-CAE6-4C14-95AF-EA2C26752FD4}">
      <dgm:prSet/>
      <dgm:spPr/>
      <dgm:t>
        <a:bodyPr/>
        <a:lstStyle/>
        <a:p>
          <a:endParaRPr lang="zh-CN" altLang="en-US"/>
        </a:p>
      </dgm:t>
    </dgm:pt>
    <dgm:pt modelId="{9C077EB8-1071-4A93-92EE-46907E6C7943}" type="sibTrans" cxnId="{15D7C622-CAE6-4C14-95AF-EA2C26752FD4}">
      <dgm:prSet/>
      <dgm:spPr/>
      <dgm:t>
        <a:bodyPr/>
        <a:lstStyle/>
        <a:p>
          <a:endParaRPr lang="zh-CN" altLang="en-US"/>
        </a:p>
      </dgm:t>
    </dgm:pt>
    <dgm:pt modelId="{1FA01103-F936-4283-9BE5-EF01C7CB2267}">
      <dgm:prSet/>
      <dgm:spPr/>
      <dgm:t>
        <a:bodyPr/>
        <a:lstStyle/>
        <a:p>
          <a:r>
            <a: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rPr>
            <a:t>Electronics integration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4AA486-1A9B-4CCC-A266-797D9CD5F52C}" type="parTrans" cxnId="{A4119D99-ABB3-4395-B206-5C11EA7C0023}">
      <dgm:prSet/>
      <dgm:spPr/>
      <dgm:t>
        <a:bodyPr/>
        <a:lstStyle/>
        <a:p>
          <a:endParaRPr lang="zh-CN" altLang="en-US"/>
        </a:p>
      </dgm:t>
    </dgm:pt>
    <dgm:pt modelId="{01C92314-CEFB-4951-AF2F-E903261885CF}" type="sibTrans" cxnId="{A4119D99-ABB3-4395-B206-5C11EA7C0023}">
      <dgm:prSet/>
      <dgm:spPr/>
      <dgm:t>
        <a:bodyPr/>
        <a:lstStyle/>
        <a:p>
          <a:endParaRPr lang="zh-CN" altLang="en-US"/>
        </a:p>
      </dgm:t>
    </dgm:pt>
    <dgm:pt modelId="{2A330480-E5D3-4F5C-BE46-F1750A89AB9F}">
      <dgm:prSet/>
      <dgm:spPr/>
      <dgm:t>
        <a:bodyPr/>
        <a:lstStyle/>
        <a:p>
          <a:r>
            <a:rPr lang="en-US" b="0" dirty="0">
              <a:latin typeface="微软雅黑" panose="020B0503020204020204" pitchFamily="34" charset="-122"/>
              <a:ea typeface="微软雅黑" panose="020B0503020204020204" pitchFamily="34" charset="-122"/>
            </a:rPr>
            <a:t>2023-2024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1E1C3FB-FF9A-4848-ABF1-144E6DE03961}" type="parTrans" cxnId="{465FFB0D-110C-479E-9BA2-5A2EB0B1295C}">
      <dgm:prSet/>
      <dgm:spPr/>
      <dgm:t>
        <a:bodyPr/>
        <a:lstStyle/>
        <a:p>
          <a:endParaRPr lang="zh-CN" altLang="en-US"/>
        </a:p>
      </dgm:t>
    </dgm:pt>
    <dgm:pt modelId="{1509D70F-5CC0-418D-AEE5-1DDCA7B4632B}" type="sibTrans" cxnId="{465FFB0D-110C-479E-9BA2-5A2EB0B1295C}">
      <dgm:prSet/>
      <dgm:spPr/>
      <dgm:t>
        <a:bodyPr/>
        <a:lstStyle/>
        <a:p>
          <a:endParaRPr lang="zh-CN" altLang="en-US"/>
        </a:p>
      </dgm:t>
    </dgm:pt>
    <dgm:pt modelId="{75293F12-1902-4CD6-87D7-EE4D9BA0AAFE}">
      <dgm:prSet/>
      <dgm:spPr/>
      <dgm:t>
        <a:bodyPr/>
        <a:lstStyle/>
        <a:p>
          <a:r>
            <a: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rPr>
            <a:t>Commissioning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4A22004-BFD7-4E65-B5EC-CDEFEA35D410}" type="parTrans" cxnId="{E71ADCFA-9697-4DCA-A715-C4D59EB79F5C}">
      <dgm:prSet/>
      <dgm:spPr/>
      <dgm:t>
        <a:bodyPr/>
        <a:lstStyle/>
        <a:p>
          <a:endParaRPr lang="zh-CN" altLang="en-US"/>
        </a:p>
      </dgm:t>
    </dgm:pt>
    <dgm:pt modelId="{EB23810E-4B9E-4DCF-BE7B-FCCF2C3ED77C}" type="sibTrans" cxnId="{E71ADCFA-9697-4DCA-A715-C4D59EB79F5C}">
      <dgm:prSet/>
      <dgm:spPr/>
      <dgm:t>
        <a:bodyPr/>
        <a:lstStyle/>
        <a:p>
          <a:endParaRPr lang="zh-CN" altLang="en-US"/>
        </a:p>
      </dgm:t>
    </dgm:pt>
    <dgm:pt modelId="{DDAA7DD6-941F-4184-AEE2-1DCC1018074D}">
      <dgm:prSet/>
      <dgm:spPr/>
      <dgm:t>
        <a:bodyPr/>
        <a:lstStyle/>
        <a:p>
          <a:r>
            <a: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rPr>
            <a:t>2025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6A300F9-CDF1-4186-A998-ECA33C778E4A}" type="parTrans" cxnId="{F38A31F1-161F-4B58-915A-96135E9B0F6E}">
      <dgm:prSet/>
      <dgm:spPr/>
      <dgm:t>
        <a:bodyPr/>
        <a:lstStyle/>
        <a:p>
          <a:endParaRPr lang="zh-CN" altLang="en-US"/>
        </a:p>
      </dgm:t>
    </dgm:pt>
    <dgm:pt modelId="{3A33A0E6-CA0A-4E51-85C3-276C4D098208}" type="sibTrans" cxnId="{F38A31F1-161F-4B58-915A-96135E9B0F6E}">
      <dgm:prSet/>
      <dgm:spPr/>
      <dgm:t>
        <a:bodyPr/>
        <a:lstStyle/>
        <a:p>
          <a:endParaRPr lang="zh-CN" altLang="en-US"/>
        </a:p>
      </dgm:t>
    </dgm:pt>
    <dgm:pt modelId="{B56456FF-4C41-4CA8-B9EE-0A4C4E8FE484}">
      <dgm:prSet/>
      <dgm:spPr/>
      <dgm:t>
        <a:bodyPr/>
        <a:lstStyle/>
        <a:p>
          <a:r>
            <a: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rPr>
            <a:t>Installation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9DF8E6-A3A9-4A8F-A166-A9493492D022}" type="parTrans" cxnId="{C3010C29-FEE3-448A-A4BF-B75F939B65B6}">
      <dgm:prSet/>
      <dgm:spPr/>
      <dgm:t>
        <a:bodyPr/>
        <a:lstStyle/>
        <a:p>
          <a:endParaRPr lang="zh-CN" altLang="en-US"/>
        </a:p>
      </dgm:t>
    </dgm:pt>
    <dgm:pt modelId="{00BB423F-095D-4759-9F53-E6E7FB82202C}" type="sibTrans" cxnId="{C3010C29-FEE3-448A-A4BF-B75F939B65B6}">
      <dgm:prSet/>
      <dgm:spPr/>
      <dgm:t>
        <a:bodyPr/>
        <a:lstStyle/>
        <a:p>
          <a:endParaRPr lang="zh-CN" altLang="en-US"/>
        </a:p>
      </dgm:t>
    </dgm:pt>
    <dgm:pt modelId="{37153552-86EA-4C79-9842-A891ABA2AFAD}">
      <dgm:prSet/>
      <dgm:spPr/>
      <dgm:t>
        <a:bodyPr/>
        <a:lstStyle/>
        <a:p>
          <a:r>
            <a:rPr lang="en-US" b="0" dirty="0">
              <a:latin typeface="微软雅黑" panose="020B0503020204020204" pitchFamily="34" charset="-122"/>
              <a:ea typeface="微软雅黑" panose="020B0503020204020204" pitchFamily="34" charset="-122"/>
            </a:rPr>
            <a:t>2021-2022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36B41F1-1747-484B-B5B2-022A7B6CE8F6}" type="sibTrans" cxnId="{5CB8EC47-FDFD-4DC1-96A0-169694C4E8FB}">
      <dgm:prSet/>
      <dgm:spPr/>
      <dgm:t>
        <a:bodyPr/>
        <a:lstStyle/>
        <a:p>
          <a:endParaRPr lang="zh-CN" altLang="en-US"/>
        </a:p>
      </dgm:t>
    </dgm:pt>
    <dgm:pt modelId="{9A21BB81-16DE-4AC3-A4D2-53564EA28B05}" type="parTrans" cxnId="{5CB8EC47-FDFD-4DC1-96A0-169694C4E8FB}">
      <dgm:prSet/>
      <dgm:spPr/>
      <dgm:t>
        <a:bodyPr/>
        <a:lstStyle/>
        <a:p>
          <a:endParaRPr lang="zh-CN" altLang="en-US"/>
        </a:p>
      </dgm:t>
    </dgm:pt>
    <dgm:pt modelId="{9A5F79B0-9E68-4BEA-A18A-BB98014D53C0}">
      <dgm:prSet/>
      <dgm:spPr/>
      <dgm:t>
        <a:bodyPr/>
        <a:lstStyle/>
        <a:p>
          <a:r>
            <a: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rPr>
            <a:t>System design</a:t>
          </a:r>
          <a:endParaRPr lang="zh-CN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CCEF006-E5EA-4D80-BD36-A86D2B7071EA}" type="parTrans" cxnId="{F394B6DD-801B-4E15-B23C-5732CCABF2D9}">
      <dgm:prSet/>
      <dgm:spPr/>
      <dgm:t>
        <a:bodyPr/>
        <a:lstStyle/>
        <a:p>
          <a:endParaRPr lang="zh-CN" altLang="en-US"/>
        </a:p>
      </dgm:t>
    </dgm:pt>
    <dgm:pt modelId="{5F3A1D3D-0F9E-4830-878B-4029A87A4DC7}" type="sibTrans" cxnId="{F394B6DD-801B-4E15-B23C-5732CCABF2D9}">
      <dgm:prSet/>
      <dgm:spPr/>
      <dgm:t>
        <a:bodyPr/>
        <a:lstStyle/>
        <a:p>
          <a:endParaRPr lang="zh-CN" altLang="en-US"/>
        </a:p>
      </dgm:t>
    </dgm:pt>
    <dgm:pt modelId="{26A0D817-FF87-48FE-BB40-A0F2C65E2F31}" type="pres">
      <dgm:prSet presAssocID="{3B317F6E-D298-40F0-A118-745461408A3E}" presName="Name0" presStyleCnt="0">
        <dgm:presLayoutVars>
          <dgm:dir/>
          <dgm:animLvl val="lvl"/>
          <dgm:resizeHandles val="exact"/>
        </dgm:presLayoutVars>
      </dgm:prSet>
      <dgm:spPr/>
    </dgm:pt>
    <dgm:pt modelId="{062CF463-8015-4720-B991-F70C3542FEBB}" type="pres">
      <dgm:prSet presAssocID="{44D749FF-2F82-492B-AD94-5D3042BF44C8}" presName="linNode" presStyleCnt="0"/>
      <dgm:spPr/>
    </dgm:pt>
    <dgm:pt modelId="{1339D809-B24E-4B5A-A629-C9FDFB028B9A}" type="pres">
      <dgm:prSet presAssocID="{44D749FF-2F82-492B-AD94-5D3042BF44C8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5FE2FD78-4327-41CA-8AD6-77F720B1019F}" type="pres">
      <dgm:prSet presAssocID="{44D749FF-2F82-492B-AD94-5D3042BF44C8}" presName="descendantText" presStyleLbl="alignAccFollowNode1" presStyleIdx="0" presStyleCnt="7">
        <dgm:presLayoutVars>
          <dgm:bulletEnabled val="1"/>
        </dgm:presLayoutVars>
      </dgm:prSet>
      <dgm:spPr/>
    </dgm:pt>
    <dgm:pt modelId="{E1A63E5D-AF36-4C74-946E-1ADE3A8A15BC}" type="pres">
      <dgm:prSet presAssocID="{7D111EE3-117B-44A8-8F8E-5501FDD4799D}" presName="sp" presStyleCnt="0"/>
      <dgm:spPr/>
    </dgm:pt>
    <dgm:pt modelId="{797026BD-6A5B-439D-91E0-6C7813AEB6B1}" type="pres">
      <dgm:prSet presAssocID="{C253B0A5-7A65-4512-B465-68AC05A9B95A}" presName="linNode" presStyleCnt="0"/>
      <dgm:spPr/>
    </dgm:pt>
    <dgm:pt modelId="{CFE0563C-B9C2-4379-80F4-9F55FCE87C90}" type="pres">
      <dgm:prSet presAssocID="{C253B0A5-7A65-4512-B465-68AC05A9B95A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5D9E974F-7A49-441B-AD4D-EC3734EA7145}" type="pres">
      <dgm:prSet presAssocID="{C253B0A5-7A65-4512-B465-68AC05A9B95A}" presName="descendantText" presStyleLbl="alignAccFollowNode1" presStyleIdx="1" presStyleCnt="7">
        <dgm:presLayoutVars>
          <dgm:bulletEnabled val="1"/>
        </dgm:presLayoutVars>
      </dgm:prSet>
      <dgm:spPr/>
    </dgm:pt>
    <dgm:pt modelId="{FA43E604-F5EA-4FF8-A320-ECA339C4E069}" type="pres">
      <dgm:prSet presAssocID="{873890C5-65DD-4C9E-9444-B8707495A3D1}" presName="sp" presStyleCnt="0"/>
      <dgm:spPr/>
    </dgm:pt>
    <dgm:pt modelId="{086C1B20-B803-42F7-A6F1-AA26360F89AC}" type="pres">
      <dgm:prSet presAssocID="{98F1A734-5EE0-410D-ACB3-265FC61FA696}" presName="linNode" presStyleCnt="0"/>
      <dgm:spPr/>
    </dgm:pt>
    <dgm:pt modelId="{7A5314FB-1277-46E1-82C8-5BB4AD086C69}" type="pres">
      <dgm:prSet presAssocID="{98F1A734-5EE0-410D-ACB3-265FC61FA696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E996542F-8805-462C-9EFD-2D02255742BC}" type="pres">
      <dgm:prSet presAssocID="{98F1A734-5EE0-410D-ACB3-265FC61FA696}" presName="descendantText" presStyleLbl="alignAccFollowNode1" presStyleIdx="2" presStyleCnt="7">
        <dgm:presLayoutVars>
          <dgm:bulletEnabled val="1"/>
        </dgm:presLayoutVars>
      </dgm:prSet>
      <dgm:spPr/>
    </dgm:pt>
    <dgm:pt modelId="{A7D01C1D-A7B9-4F43-86CE-ED99C2267B71}" type="pres">
      <dgm:prSet presAssocID="{FE40DE45-5A5A-44F0-9E45-AA979C74FE25}" presName="sp" presStyleCnt="0"/>
      <dgm:spPr/>
    </dgm:pt>
    <dgm:pt modelId="{6AA9B2F3-BCA9-4D0E-AE3A-29D855156F76}" type="pres">
      <dgm:prSet presAssocID="{37153552-86EA-4C79-9842-A891ABA2AFAD}" presName="linNode" presStyleCnt="0"/>
      <dgm:spPr/>
    </dgm:pt>
    <dgm:pt modelId="{21EE2735-A5A5-443A-B85B-5D753D5AEB8C}" type="pres">
      <dgm:prSet presAssocID="{37153552-86EA-4C79-9842-A891ABA2AFAD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3A2A96B1-5F93-45A3-983B-88B23CB989EE}" type="pres">
      <dgm:prSet presAssocID="{37153552-86EA-4C79-9842-A891ABA2AFAD}" presName="descendantText" presStyleLbl="alignAccFollowNode1" presStyleIdx="3" presStyleCnt="7">
        <dgm:presLayoutVars>
          <dgm:bulletEnabled val="1"/>
        </dgm:presLayoutVars>
      </dgm:prSet>
      <dgm:spPr/>
    </dgm:pt>
    <dgm:pt modelId="{4F76043A-EED6-406A-B69A-71F79A3838CA}" type="pres">
      <dgm:prSet presAssocID="{136B41F1-1747-484B-B5B2-022A7B6CE8F6}" presName="sp" presStyleCnt="0"/>
      <dgm:spPr/>
    </dgm:pt>
    <dgm:pt modelId="{79DD35A5-78F2-4881-95E4-EC2FB3E9BF59}" type="pres">
      <dgm:prSet presAssocID="{357150D0-CCF9-4455-AC1A-E5F66F07F857}" presName="linNode" presStyleCnt="0"/>
      <dgm:spPr/>
    </dgm:pt>
    <dgm:pt modelId="{3769A716-1866-4602-A325-08778B5DFD61}" type="pres">
      <dgm:prSet presAssocID="{357150D0-CCF9-4455-AC1A-E5F66F07F857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D1BA8C5E-2252-412E-8B57-0B4398BDB882}" type="pres">
      <dgm:prSet presAssocID="{357150D0-CCF9-4455-AC1A-E5F66F07F857}" presName="descendantText" presStyleLbl="alignAccFollowNode1" presStyleIdx="4" presStyleCnt="7">
        <dgm:presLayoutVars>
          <dgm:bulletEnabled val="1"/>
        </dgm:presLayoutVars>
      </dgm:prSet>
      <dgm:spPr/>
    </dgm:pt>
    <dgm:pt modelId="{13905E92-D431-45FC-9C79-12AD6371FE75}" type="pres">
      <dgm:prSet presAssocID="{9C077EB8-1071-4A93-92EE-46907E6C7943}" presName="sp" presStyleCnt="0"/>
      <dgm:spPr/>
    </dgm:pt>
    <dgm:pt modelId="{8A1EC178-D9BA-465B-B578-87F7A874DD73}" type="pres">
      <dgm:prSet presAssocID="{2A330480-E5D3-4F5C-BE46-F1750A89AB9F}" presName="linNode" presStyleCnt="0"/>
      <dgm:spPr/>
    </dgm:pt>
    <dgm:pt modelId="{DA2EE84D-ECFC-4EB7-86CB-467359C213D7}" type="pres">
      <dgm:prSet presAssocID="{2A330480-E5D3-4F5C-BE46-F1750A89AB9F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7A7D4985-E154-4039-B72C-1F04AF5A39DD}" type="pres">
      <dgm:prSet presAssocID="{2A330480-E5D3-4F5C-BE46-F1750A89AB9F}" presName="descendantText" presStyleLbl="alignAccFollowNode1" presStyleIdx="5" presStyleCnt="7">
        <dgm:presLayoutVars>
          <dgm:bulletEnabled val="1"/>
        </dgm:presLayoutVars>
      </dgm:prSet>
      <dgm:spPr/>
    </dgm:pt>
    <dgm:pt modelId="{54F5A949-3685-41C4-A9AE-560318870BFB}" type="pres">
      <dgm:prSet presAssocID="{1509D70F-5CC0-418D-AEE5-1DDCA7B4632B}" presName="sp" presStyleCnt="0"/>
      <dgm:spPr/>
    </dgm:pt>
    <dgm:pt modelId="{B931BE3C-A786-41B9-88B4-571DC332C03A}" type="pres">
      <dgm:prSet presAssocID="{DDAA7DD6-941F-4184-AEE2-1DCC1018074D}" presName="linNode" presStyleCnt="0"/>
      <dgm:spPr/>
    </dgm:pt>
    <dgm:pt modelId="{6FC08C59-E8DB-4F5C-821B-8FB3C0E84D06}" type="pres">
      <dgm:prSet presAssocID="{DDAA7DD6-941F-4184-AEE2-1DCC1018074D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5F53B9C0-6A7C-4053-9F28-DD19BA82BB67}" type="pres">
      <dgm:prSet presAssocID="{DDAA7DD6-941F-4184-AEE2-1DCC1018074D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9E991A07-1F7A-47FF-B749-6146BBEE301A}" srcId="{C253B0A5-7A65-4512-B465-68AC05A9B95A}" destId="{A36343EB-72A7-4ADE-B3BA-4C530745FDB4}" srcOrd="0" destOrd="0" parTransId="{C1CC223D-CF6A-476E-974C-22F33DCC9A22}" sibTransId="{630D7399-09FB-4F71-947A-DC2119B70633}"/>
    <dgm:cxn modelId="{465FFB0D-110C-479E-9BA2-5A2EB0B1295C}" srcId="{3B317F6E-D298-40F0-A118-745461408A3E}" destId="{2A330480-E5D3-4F5C-BE46-F1750A89AB9F}" srcOrd="5" destOrd="0" parTransId="{21E1C3FB-FF9A-4848-ABF1-144E6DE03961}" sibTransId="{1509D70F-5CC0-418D-AEE5-1DDCA7B4632B}"/>
    <dgm:cxn modelId="{5344A71E-0899-4A16-B692-942BAE4224D9}" type="presOf" srcId="{2A330480-E5D3-4F5C-BE46-F1750A89AB9F}" destId="{DA2EE84D-ECFC-4EB7-86CB-467359C213D7}" srcOrd="0" destOrd="0" presId="urn:microsoft.com/office/officeart/2005/8/layout/vList5"/>
    <dgm:cxn modelId="{15D7C622-CAE6-4C14-95AF-EA2C26752FD4}" srcId="{3B317F6E-D298-40F0-A118-745461408A3E}" destId="{357150D0-CCF9-4455-AC1A-E5F66F07F857}" srcOrd="4" destOrd="0" parTransId="{7ECF4EF9-DDF4-4A33-B137-FE6BD9C0ED22}" sibTransId="{9C077EB8-1071-4A93-92EE-46907E6C7943}"/>
    <dgm:cxn modelId="{C3010C29-FEE3-448A-A4BF-B75F939B65B6}" srcId="{2A330480-E5D3-4F5C-BE46-F1750A89AB9F}" destId="{B56456FF-4C41-4CA8-B9EE-0A4C4E8FE484}" srcOrd="0" destOrd="0" parTransId="{949DF8E6-A3A9-4A8F-A166-A9493492D022}" sibTransId="{00BB423F-095D-4759-9F53-E6E7FB82202C}"/>
    <dgm:cxn modelId="{D687522B-92FC-4A1D-B0CF-398B9CB07A9E}" srcId="{3B317F6E-D298-40F0-A118-745461408A3E}" destId="{44D749FF-2F82-492B-AD94-5D3042BF44C8}" srcOrd="0" destOrd="0" parTransId="{EC64E340-11D4-46C1-AF8C-D155D897836B}" sibTransId="{7D111EE3-117B-44A8-8F8E-5501FDD4799D}"/>
    <dgm:cxn modelId="{DA4C1533-885E-4D63-94A9-56AF266445D0}" type="presOf" srcId="{A732646D-C6F3-4AC5-83A5-CBFF77D0018E}" destId="{E996542F-8805-462C-9EFD-2D02255742BC}" srcOrd="0" destOrd="0" presId="urn:microsoft.com/office/officeart/2005/8/layout/vList5"/>
    <dgm:cxn modelId="{33D2DB3E-A225-4F5D-94CA-8AA414C79F32}" type="presOf" srcId="{C253B0A5-7A65-4512-B465-68AC05A9B95A}" destId="{CFE0563C-B9C2-4379-80F4-9F55FCE87C90}" srcOrd="0" destOrd="0" presId="urn:microsoft.com/office/officeart/2005/8/layout/vList5"/>
    <dgm:cxn modelId="{280BEA64-5E84-4EEB-9481-37B0CC0CEFC5}" type="presOf" srcId="{3B317F6E-D298-40F0-A118-745461408A3E}" destId="{26A0D817-FF87-48FE-BB40-A0F2C65E2F31}" srcOrd="0" destOrd="0" presId="urn:microsoft.com/office/officeart/2005/8/layout/vList5"/>
    <dgm:cxn modelId="{45F9B066-98F1-4310-A525-C6FA22F61DD0}" type="presOf" srcId="{37153552-86EA-4C79-9842-A891ABA2AFAD}" destId="{21EE2735-A5A5-443A-B85B-5D753D5AEB8C}" srcOrd="0" destOrd="0" presId="urn:microsoft.com/office/officeart/2005/8/layout/vList5"/>
    <dgm:cxn modelId="{5CB8EC47-FDFD-4DC1-96A0-169694C4E8FB}" srcId="{3B317F6E-D298-40F0-A118-745461408A3E}" destId="{37153552-86EA-4C79-9842-A891ABA2AFAD}" srcOrd="3" destOrd="0" parTransId="{9A21BB81-16DE-4AC3-A4D2-53564EA28B05}" sibTransId="{136B41F1-1747-484B-B5B2-022A7B6CE8F6}"/>
    <dgm:cxn modelId="{2C37C06C-1C40-4C55-BBF3-567C16E80C5B}" srcId="{98F1A734-5EE0-410D-ACB3-265FC61FA696}" destId="{A732646D-C6F3-4AC5-83A5-CBFF77D0018E}" srcOrd="0" destOrd="0" parTransId="{2B6B868D-8C6E-48CA-9790-8392B5644B11}" sibTransId="{81F6DFC2-A657-44AD-ACC2-291977FF77D8}"/>
    <dgm:cxn modelId="{BF30DD6D-C65F-4924-976A-8BEAF233D937}" type="presOf" srcId="{75293F12-1902-4CD6-87D7-EE4D9BA0AAFE}" destId="{5F53B9C0-6A7C-4053-9F28-DD19BA82BB67}" srcOrd="0" destOrd="0" presId="urn:microsoft.com/office/officeart/2005/8/layout/vList5"/>
    <dgm:cxn modelId="{39877B50-B945-484D-8B32-B30AF7F7A14B}" type="presOf" srcId="{357150D0-CCF9-4455-AC1A-E5F66F07F857}" destId="{3769A716-1866-4602-A325-08778B5DFD61}" srcOrd="0" destOrd="0" presId="urn:microsoft.com/office/officeart/2005/8/layout/vList5"/>
    <dgm:cxn modelId="{F4854380-1C26-41F2-A1B6-54F414ACE35C}" type="presOf" srcId="{44D749FF-2F82-492B-AD94-5D3042BF44C8}" destId="{1339D809-B24E-4B5A-A629-C9FDFB028B9A}" srcOrd="0" destOrd="0" presId="urn:microsoft.com/office/officeart/2005/8/layout/vList5"/>
    <dgm:cxn modelId="{6C057E80-284F-4C0A-A2AC-EB964923D475}" type="presOf" srcId="{A36343EB-72A7-4ADE-B3BA-4C530745FDB4}" destId="{5D9E974F-7A49-441B-AD4D-EC3734EA7145}" srcOrd="0" destOrd="0" presId="urn:microsoft.com/office/officeart/2005/8/layout/vList5"/>
    <dgm:cxn modelId="{95B69C85-9F3E-43ED-A800-F29D74CE9052}" srcId="{3B317F6E-D298-40F0-A118-745461408A3E}" destId="{C253B0A5-7A65-4512-B465-68AC05A9B95A}" srcOrd="1" destOrd="0" parTransId="{229838F9-58A3-4959-A4F8-F5B0115FF141}" sibTransId="{873890C5-65DD-4C9E-9444-B8707495A3D1}"/>
    <dgm:cxn modelId="{EC244A91-3EBB-41CC-9E0C-E9A332439EAC}" type="presOf" srcId="{B56456FF-4C41-4CA8-B9EE-0A4C4E8FE484}" destId="{7A7D4985-E154-4039-B72C-1F04AF5A39DD}" srcOrd="0" destOrd="0" presId="urn:microsoft.com/office/officeart/2005/8/layout/vList5"/>
    <dgm:cxn modelId="{A4119D99-ABB3-4395-B206-5C11EA7C0023}" srcId="{357150D0-CCF9-4455-AC1A-E5F66F07F857}" destId="{1FA01103-F936-4283-9BE5-EF01C7CB2267}" srcOrd="0" destOrd="0" parTransId="{FB4AA486-1A9B-4CCC-A266-797D9CD5F52C}" sibTransId="{01C92314-CEFB-4951-AF2F-E903261885CF}"/>
    <dgm:cxn modelId="{66EE97AE-663F-4FA6-90EA-13ED5209251C}" type="presOf" srcId="{EB2600EF-9D9A-4600-8FFE-BE4C1C3AC7D8}" destId="{3A2A96B1-5F93-45A3-983B-88B23CB989EE}" srcOrd="0" destOrd="0" presId="urn:microsoft.com/office/officeart/2005/8/layout/vList5"/>
    <dgm:cxn modelId="{F7EB35B9-1D13-46AA-8C82-A75EEE984090}" type="presOf" srcId="{98F1A734-5EE0-410D-ACB3-265FC61FA696}" destId="{7A5314FB-1277-46E1-82C8-5BB4AD086C69}" srcOrd="0" destOrd="0" presId="urn:microsoft.com/office/officeart/2005/8/layout/vList5"/>
    <dgm:cxn modelId="{DD3A3ABD-D5ED-4186-A4BF-686FA447B279}" type="presOf" srcId="{9A5F79B0-9E68-4BEA-A18A-BB98014D53C0}" destId="{5FE2FD78-4327-41CA-8AD6-77F720B1019F}" srcOrd="0" destOrd="0" presId="urn:microsoft.com/office/officeart/2005/8/layout/vList5"/>
    <dgm:cxn modelId="{0094CACE-F3C1-481E-8913-86E596B89C0B}" srcId="{3B317F6E-D298-40F0-A118-745461408A3E}" destId="{98F1A734-5EE0-410D-ACB3-265FC61FA696}" srcOrd="2" destOrd="0" parTransId="{9261E403-DF2C-4AE8-9FB4-F25CD2AFAB22}" sibTransId="{FE40DE45-5A5A-44F0-9E45-AA979C74FE25}"/>
    <dgm:cxn modelId="{1AF888D2-0371-42F4-B1B5-AD8263166A22}" srcId="{37153552-86EA-4C79-9842-A891ABA2AFAD}" destId="{EB2600EF-9D9A-4600-8FFE-BE4C1C3AC7D8}" srcOrd="0" destOrd="0" parTransId="{15ED8014-805C-4C0E-BDDB-543B94913BEF}" sibTransId="{D83A35ED-189E-40FE-A845-8D41D0BAE43F}"/>
    <dgm:cxn modelId="{F394B6DD-801B-4E15-B23C-5732CCABF2D9}" srcId="{44D749FF-2F82-492B-AD94-5D3042BF44C8}" destId="{9A5F79B0-9E68-4BEA-A18A-BB98014D53C0}" srcOrd="0" destOrd="0" parTransId="{0CCEF006-E5EA-4D80-BD36-A86D2B7071EA}" sibTransId="{5F3A1D3D-0F9E-4830-878B-4029A87A4DC7}"/>
    <dgm:cxn modelId="{FB4C0AE6-31F2-476F-834D-0592F3CE71F8}" type="presOf" srcId="{1FA01103-F936-4283-9BE5-EF01C7CB2267}" destId="{D1BA8C5E-2252-412E-8B57-0B4398BDB882}" srcOrd="0" destOrd="0" presId="urn:microsoft.com/office/officeart/2005/8/layout/vList5"/>
    <dgm:cxn modelId="{F38A31F1-161F-4B58-915A-96135E9B0F6E}" srcId="{3B317F6E-D298-40F0-A118-745461408A3E}" destId="{DDAA7DD6-941F-4184-AEE2-1DCC1018074D}" srcOrd="6" destOrd="0" parTransId="{96A300F9-CDF1-4186-A998-ECA33C778E4A}" sibTransId="{3A33A0E6-CA0A-4E51-85C3-276C4D098208}"/>
    <dgm:cxn modelId="{C434C4FA-856C-4A2F-A667-F7627829FC0C}" type="presOf" srcId="{DDAA7DD6-941F-4184-AEE2-1DCC1018074D}" destId="{6FC08C59-E8DB-4F5C-821B-8FB3C0E84D06}" srcOrd="0" destOrd="0" presId="urn:microsoft.com/office/officeart/2005/8/layout/vList5"/>
    <dgm:cxn modelId="{E71ADCFA-9697-4DCA-A715-C4D59EB79F5C}" srcId="{DDAA7DD6-941F-4184-AEE2-1DCC1018074D}" destId="{75293F12-1902-4CD6-87D7-EE4D9BA0AAFE}" srcOrd="0" destOrd="0" parTransId="{54A22004-BFD7-4E65-B5EC-CDEFEA35D410}" sibTransId="{EB23810E-4B9E-4DCF-BE7B-FCCF2C3ED77C}"/>
    <dgm:cxn modelId="{0EEA6CF1-9AE3-46DC-93F1-48DFBA366FC9}" type="presParOf" srcId="{26A0D817-FF87-48FE-BB40-A0F2C65E2F31}" destId="{062CF463-8015-4720-B991-F70C3542FEBB}" srcOrd="0" destOrd="0" presId="urn:microsoft.com/office/officeart/2005/8/layout/vList5"/>
    <dgm:cxn modelId="{9F63349F-8C9C-4756-9D8D-12662582165C}" type="presParOf" srcId="{062CF463-8015-4720-B991-F70C3542FEBB}" destId="{1339D809-B24E-4B5A-A629-C9FDFB028B9A}" srcOrd="0" destOrd="0" presId="urn:microsoft.com/office/officeart/2005/8/layout/vList5"/>
    <dgm:cxn modelId="{37B1FB4D-8459-4830-A745-A29968E182BD}" type="presParOf" srcId="{062CF463-8015-4720-B991-F70C3542FEBB}" destId="{5FE2FD78-4327-41CA-8AD6-77F720B1019F}" srcOrd="1" destOrd="0" presId="urn:microsoft.com/office/officeart/2005/8/layout/vList5"/>
    <dgm:cxn modelId="{EB98A74B-26F8-4227-A46A-2A627DAE3CD9}" type="presParOf" srcId="{26A0D817-FF87-48FE-BB40-A0F2C65E2F31}" destId="{E1A63E5D-AF36-4C74-946E-1ADE3A8A15BC}" srcOrd="1" destOrd="0" presId="urn:microsoft.com/office/officeart/2005/8/layout/vList5"/>
    <dgm:cxn modelId="{3307B76A-4E89-4320-91C0-59C82E6048E4}" type="presParOf" srcId="{26A0D817-FF87-48FE-BB40-A0F2C65E2F31}" destId="{797026BD-6A5B-439D-91E0-6C7813AEB6B1}" srcOrd="2" destOrd="0" presId="urn:microsoft.com/office/officeart/2005/8/layout/vList5"/>
    <dgm:cxn modelId="{B3202F08-D7D6-46B6-A2DE-B94183C232D1}" type="presParOf" srcId="{797026BD-6A5B-439D-91E0-6C7813AEB6B1}" destId="{CFE0563C-B9C2-4379-80F4-9F55FCE87C90}" srcOrd="0" destOrd="0" presId="urn:microsoft.com/office/officeart/2005/8/layout/vList5"/>
    <dgm:cxn modelId="{275FD2AD-13DB-40F8-A532-68595F6A9AB8}" type="presParOf" srcId="{797026BD-6A5B-439D-91E0-6C7813AEB6B1}" destId="{5D9E974F-7A49-441B-AD4D-EC3734EA7145}" srcOrd="1" destOrd="0" presId="urn:microsoft.com/office/officeart/2005/8/layout/vList5"/>
    <dgm:cxn modelId="{9073769D-A1A4-44C4-B611-73A55FD0C887}" type="presParOf" srcId="{26A0D817-FF87-48FE-BB40-A0F2C65E2F31}" destId="{FA43E604-F5EA-4FF8-A320-ECA339C4E069}" srcOrd="3" destOrd="0" presId="urn:microsoft.com/office/officeart/2005/8/layout/vList5"/>
    <dgm:cxn modelId="{6CC40A81-A564-41A4-B78F-30357099F8F0}" type="presParOf" srcId="{26A0D817-FF87-48FE-BB40-A0F2C65E2F31}" destId="{086C1B20-B803-42F7-A6F1-AA26360F89AC}" srcOrd="4" destOrd="0" presId="urn:microsoft.com/office/officeart/2005/8/layout/vList5"/>
    <dgm:cxn modelId="{51A0273C-CC70-4F0F-AC24-B972C5696193}" type="presParOf" srcId="{086C1B20-B803-42F7-A6F1-AA26360F89AC}" destId="{7A5314FB-1277-46E1-82C8-5BB4AD086C69}" srcOrd="0" destOrd="0" presId="urn:microsoft.com/office/officeart/2005/8/layout/vList5"/>
    <dgm:cxn modelId="{A93B55D5-F354-4DA0-A64D-40AAEF06093D}" type="presParOf" srcId="{086C1B20-B803-42F7-A6F1-AA26360F89AC}" destId="{E996542F-8805-462C-9EFD-2D02255742BC}" srcOrd="1" destOrd="0" presId="urn:microsoft.com/office/officeart/2005/8/layout/vList5"/>
    <dgm:cxn modelId="{4BD6767B-B768-4CB6-9513-940DF2E2E5D8}" type="presParOf" srcId="{26A0D817-FF87-48FE-BB40-A0F2C65E2F31}" destId="{A7D01C1D-A7B9-4F43-86CE-ED99C2267B71}" srcOrd="5" destOrd="0" presId="urn:microsoft.com/office/officeart/2005/8/layout/vList5"/>
    <dgm:cxn modelId="{1EB5A179-A4D0-4BB4-9951-49DB8522A6EE}" type="presParOf" srcId="{26A0D817-FF87-48FE-BB40-A0F2C65E2F31}" destId="{6AA9B2F3-BCA9-4D0E-AE3A-29D855156F76}" srcOrd="6" destOrd="0" presId="urn:microsoft.com/office/officeart/2005/8/layout/vList5"/>
    <dgm:cxn modelId="{305293AE-51EB-447C-9462-47AE1BDB9AE7}" type="presParOf" srcId="{6AA9B2F3-BCA9-4D0E-AE3A-29D855156F76}" destId="{21EE2735-A5A5-443A-B85B-5D753D5AEB8C}" srcOrd="0" destOrd="0" presId="urn:microsoft.com/office/officeart/2005/8/layout/vList5"/>
    <dgm:cxn modelId="{DC2592AA-9F34-48A2-A44E-24AD83F5C927}" type="presParOf" srcId="{6AA9B2F3-BCA9-4D0E-AE3A-29D855156F76}" destId="{3A2A96B1-5F93-45A3-983B-88B23CB989EE}" srcOrd="1" destOrd="0" presId="urn:microsoft.com/office/officeart/2005/8/layout/vList5"/>
    <dgm:cxn modelId="{419F2621-DCE6-4817-B6A7-C62E7DA5240E}" type="presParOf" srcId="{26A0D817-FF87-48FE-BB40-A0F2C65E2F31}" destId="{4F76043A-EED6-406A-B69A-71F79A3838CA}" srcOrd="7" destOrd="0" presId="urn:microsoft.com/office/officeart/2005/8/layout/vList5"/>
    <dgm:cxn modelId="{BE78215F-754F-4C63-BEC6-31BAC1A31E5C}" type="presParOf" srcId="{26A0D817-FF87-48FE-BB40-A0F2C65E2F31}" destId="{79DD35A5-78F2-4881-95E4-EC2FB3E9BF59}" srcOrd="8" destOrd="0" presId="urn:microsoft.com/office/officeart/2005/8/layout/vList5"/>
    <dgm:cxn modelId="{64574D5C-0C17-4917-AFBB-471DB9B878C8}" type="presParOf" srcId="{79DD35A5-78F2-4881-95E4-EC2FB3E9BF59}" destId="{3769A716-1866-4602-A325-08778B5DFD61}" srcOrd="0" destOrd="0" presId="urn:microsoft.com/office/officeart/2005/8/layout/vList5"/>
    <dgm:cxn modelId="{69D4C05E-2EDF-46D4-9E46-A71A4A6DE871}" type="presParOf" srcId="{79DD35A5-78F2-4881-95E4-EC2FB3E9BF59}" destId="{D1BA8C5E-2252-412E-8B57-0B4398BDB882}" srcOrd="1" destOrd="0" presId="urn:microsoft.com/office/officeart/2005/8/layout/vList5"/>
    <dgm:cxn modelId="{5384A106-5DE1-44A7-9C85-0B86F393667E}" type="presParOf" srcId="{26A0D817-FF87-48FE-BB40-A0F2C65E2F31}" destId="{13905E92-D431-45FC-9C79-12AD6371FE75}" srcOrd="9" destOrd="0" presId="urn:microsoft.com/office/officeart/2005/8/layout/vList5"/>
    <dgm:cxn modelId="{E2B15C32-E5D5-4703-9B3A-4E7DEE14AFA0}" type="presParOf" srcId="{26A0D817-FF87-48FE-BB40-A0F2C65E2F31}" destId="{8A1EC178-D9BA-465B-B578-87F7A874DD73}" srcOrd="10" destOrd="0" presId="urn:microsoft.com/office/officeart/2005/8/layout/vList5"/>
    <dgm:cxn modelId="{B2D21429-E3B3-4500-B5E4-D06770C05DBE}" type="presParOf" srcId="{8A1EC178-D9BA-465B-B578-87F7A874DD73}" destId="{DA2EE84D-ECFC-4EB7-86CB-467359C213D7}" srcOrd="0" destOrd="0" presId="urn:microsoft.com/office/officeart/2005/8/layout/vList5"/>
    <dgm:cxn modelId="{1B9FCE45-CE72-4B41-8244-F7F1575BEB0B}" type="presParOf" srcId="{8A1EC178-D9BA-465B-B578-87F7A874DD73}" destId="{7A7D4985-E154-4039-B72C-1F04AF5A39DD}" srcOrd="1" destOrd="0" presId="urn:microsoft.com/office/officeart/2005/8/layout/vList5"/>
    <dgm:cxn modelId="{9FAE9F58-7482-480B-B63E-72340E8C62FB}" type="presParOf" srcId="{26A0D817-FF87-48FE-BB40-A0F2C65E2F31}" destId="{54F5A949-3685-41C4-A9AE-560318870BFB}" srcOrd="11" destOrd="0" presId="urn:microsoft.com/office/officeart/2005/8/layout/vList5"/>
    <dgm:cxn modelId="{08BE14B0-3A75-4A07-93C6-3EACBE88BC3F}" type="presParOf" srcId="{26A0D817-FF87-48FE-BB40-A0F2C65E2F31}" destId="{B931BE3C-A786-41B9-88B4-571DC332C03A}" srcOrd="12" destOrd="0" presId="urn:microsoft.com/office/officeart/2005/8/layout/vList5"/>
    <dgm:cxn modelId="{CC14B03D-578B-444B-B4D8-48F6156FE2E7}" type="presParOf" srcId="{B931BE3C-A786-41B9-88B4-571DC332C03A}" destId="{6FC08C59-E8DB-4F5C-821B-8FB3C0E84D06}" srcOrd="0" destOrd="0" presId="urn:microsoft.com/office/officeart/2005/8/layout/vList5"/>
    <dgm:cxn modelId="{F29F8BEF-C0CF-4534-9935-3421B14DF81B}" type="presParOf" srcId="{B931BE3C-A786-41B9-88B4-571DC332C03A}" destId="{5F53B9C0-6A7C-4053-9F28-DD19BA82BB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2FD78-4327-41CA-8AD6-77F720B1019F}">
      <dsp:nvSpPr>
        <dsp:cNvPr id="0" name=""/>
        <dsp:cNvSpPr/>
      </dsp:nvSpPr>
      <dsp:spPr>
        <a:xfrm rot="5400000">
          <a:off x="2360591" y="-887305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System design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99960"/>
        <a:ext cx="2463206" cy="516624"/>
      </dsp:txXfrm>
    </dsp:sp>
    <dsp:sp modelId="{1339D809-B24E-4B5A-A629-C9FDFB028B9A}">
      <dsp:nvSpPr>
        <dsp:cNvPr id="0" name=""/>
        <dsp:cNvSpPr/>
      </dsp:nvSpPr>
      <dsp:spPr>
        <a:xfrm>
          <a:off x="0" y="446"/>
          <a:ext cx="1401274" cy="7156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2016-2017</a:t>
          </a:r>
          <a:endParaRPr lang="zh-CN" sz="1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35381"/>
        <a:ext cx="1331404" cy="645780"/>
      </dsp:txXfrm>
    </dsp:sp>
    <dsp:sp modelId="{5D9E974F-7A49-441B-AD4D-EC3734EA7145}">
      <dsp:nvSpPr>
        <dsp:cNvPr id="0" name=""/>
        <dsp:cNvSpPr/>
      </dsp:nvSpPr>
      <dsp:spPr>
        <a:xfrm rot="5400000">
          <a:off x="2360591" y="-135872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-1123294"/>
            <a:satOff val="-3805"/>
            <a:lumOff val="-48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3294"/>
              <a:satOff val="-3805"/>
              <a:lumOff val="-4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PMT production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851393"/>
        <a:ext cx="2463206" cy="516624"/>
      </dsp:txXfrm>
    </dsp:sp>
    <dsp:sp modelId="{CFE0563C-B9C2-4379-80F4-9F55FCE87C90}">
      <dsp:nvSpPr>
        <dsp:cNvPr id="0" name=""/>
        <dsp:cNvSpPr/>
      </dsp:nvSpPr>
      <dsp:spPr>
        <a:xfrm>
          <a:off x="0" y="751879"/>
          <a:ext cx="1401274" cy="71565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2018-2020</a:t>
          </a:r>
          <a:endParaRPr lang="zh-CN" sz="1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786814"/>
        <a:ext cx="1331404" cy="645780"/>
      </dsp:txXfrm>
    </dsp:sp>
    <dsp:sp modelId="{E996542F-8805-462C-9EFD-2D02255742BC}">
      <dsp:nvSpPr>
        <dsp:cNvPr id="0" name=""/>
        <dsp:cNvSpPr/>
      </dsp:nvSpPr>
      <dsp:spPr>
        <a:xfrm rot="5400000">
          <a:off x="2360591" y="615560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PMT instrumentation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1602825"/>
        <a:ext cx="2463206" cy="516624"/>
      </dsp:txXfrm>
    </dsp:sp>
    <dsp:sp modelId="{7A5314FB-1277-46E1-82C8-5BB4AD086C69}">
      <dsp:nvSpPr>
        <dsp:cNvPr id="0" name=""/>
        <dsp:cNvSpPr/>
      </dsp:nvSpPr>
      <dsp:spPr>
        <a:xfrm>
          <a:off x="0" y="1503312"/>
          <a:ext cx="1401274" cy="71565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微软雅黑" panose="020B0503020204020204" pitchFamily="34" charset="-122"/>
              <a:ea typeface="微软雅黑" panose="020B0503020204020204" pitchFamily="34" charset="-122"/>
            </a:rPr>
            <a:t>2020-2022</a:t>
          </a:r>
          <a:endParaRPr lang="zh-CN" sz="18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1538247"/>
        <a:ext cx="1331404" cy="645780"/>
      </dsp:txXfrm>
    </dsp:sp>
    <dsp:sp modelId="{3A2A96B1-5F93-45A3-983B-88B23CB989EE}">
      <dsp:nvSpPr>
        <dsp:cNvPr id="0" name=""/>
        <dsp:cNvSpPr/>
      </dsp:nvSpPr>
      <dsp:spPr>
        <a:xfrm rot="5400000">
          <a:off x="2360591" y="1366994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Electronics production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2354259"/>
        <a:ext cx="2463206" cy="516624"/>
      </dsp:txXfrm>
    </dsp:sp>
    <dsp:sp modelId="{21EE2735-A5A5-443A-B85B-5D753D5AEB8C}">
      <dsp:nvSpPr>
        <dsp:cNvPr id="0" name=""/>
        <dsp:cNvSpPr/>
      </dsp:nvSpPr>
      <dsp:spPr>
        <a:xfrm>
          <a:off x="0" y="2254746"/>
          <a:ext cx="1401274" cy="7156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2021-2022</a:t>
          </a:r>
          <a:endParaRPr lang="zh-CN" sz="1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2289681"/>
        <a:ext cx="1331404" cy="645780"/>
      </dsp:txXfrm>
    </dsp:sp>
    <dsp:sp modelId="{D1BA8C5E-2252-412E-8B57-0B4398BDB882}">
      <dsp:nvSpPr>
        <dsp:cNvPr id="0" name=""/>
        <dsp:cNvSpPr/>
      </dsp:nvSpPr>
      <dsp:spPr>
        <a:xfrm rot="5400000">
          <a:off x="2360591" y="2118427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Electronics integration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3105692"/>
        <a:ext cx="2463206" cy="516624"/>
      </dsp:txXfrm>
    </dsp:sp>
    <dsp:sp modelId="{3769A716-1866-4602-A325-08778B5DFD61}">
      <dsp:nvSpPr>
        <dsp:cNvPr id="0" name=""/>
        <dsp:cNvSpPr/>
      </dsp:nvSpPr>
      <dsp:spPr>
        <a:xfrm>
          <a:off x="0" y="3006179"/>
          <a:ext cx="1401274" cy="71565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微软雅黑" panose="020B0503020204020204" pitchFamily="34" charset="-122"/>
              <a:ea typeface="微软雅黑" panose="020B0503020204020204" pitchFamily="34" charset="-122"/>
            </a:rPr>
            <a:t>2022-2023</a:t>
          </a:r>
          <a:endParaRPr lang="zh-CN" sz="1800" b="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3041114"/>
        <a:ext cx="1331404" cy="645780"/>
      </dsp:txXfrm>
    </dsp:sp>
    <dsp:sp modelId="{7A7D4985-E154-4039-B72C-1F04AF5A39DD}">
      <dsp:nvSpPr>
        <dsp:cNvPr id="0" name=""/>
        <dsp:cNvSpPr/>
      </dsp:nvSpPr>
      <dsp:spPr>
        <a:xfrm rot="5400000">
          <a:off x="2360591" y="2869860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-5616468"/>
            <a:satOff val="-19027"/>
            <a:lumOff val="-244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616468"/>
              <a:satOff val="-19027"/>
              <a:lumOff val="-2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Installation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3857125"/>
        <a:ext cx="2463206" cy="516624"/>
      </dsp:txXfrm>
    </dsp:sp>
    <dsp:sp modelId="{DA2EE84D-ECFC-4EB7-86CB-467359C213D7}">
      <dsp:nvSpPr>
        <dsp:cNvPr id="0" name=""/>
        <dsp:cNvSpPr/>
      </dsp:nvSpPr>
      <dsp:spPr>
        <a:xfrm>
          <a:off x="0" y="3757612"/>
          <a:ext cx="1401274" cy="71565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2023-2024</a:t>
          </a:r>
          <a:endParaRPr lang="zh-CN" sz="1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3792547"/>
        <a:ext cx="1331404" cy="645780"/>
      </dsp:txXfrm>
    </dsp:sp>
    <dsp:sp modelId="{5F53B9C0-6A7C-4053-9F28-DD19BA82BB67}">
      <dsp:nvSpPr>
        <dsp:cNvPr id="0" name=""/>
        <dsp:cNvSpPr/>
      </dsp:nvSpPr>
      <dsp:spPr>
        <a:xfrm rot="5400000">
          <a:off x="2360591" y="3621293"/>
          <a:ext cx="572520" cy="2491154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Commissioning</a:t>
          </a:r>
          <a:endParaRPr lang="zh-CN" sz="15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401274" y="4608558"/>
        <a:ext cx="2463206" cy="516624"/>
      </dsp:txXfrm>
    </dsp:sp>
    <dsp:sp modelId="{6FC08C59-E8DB-4F5C-821B-8FB3C0E84D06}">
      <dsp:nvSpPr>
        <dsp:cNvPr id="0" name=""/>
        <dsp:cNvSpPr/>
      </dsp:nvSpPr>
      <dsp:spPr>
        <a:xfrm>
          <a:off x="0" y="4509045"/>
          <a:ext cx="1401274" cy="7156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2025</a:t>
          </a:r>
          <a:endParaRPr lang="zh-CN" sz="1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935" y="4543980"/>
        <a:ext cx="1331404" cy="645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DFD11-E1F7-40FA-AAC5-DCFC2A231CA4}" type="datetimeFigureOut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53D06-5FD3-4E65-B588-7947538195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55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4E48-D105-4553-9FD9-798D0EFDEB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18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53D06-5FD3-4E65-B588-79475381958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70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53D06-5FD3-4E65-B588-79475381958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71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0CBF5E-79FF-4260-B8BA-FA0E6A76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0500-7705-411A-97E3-55BA06330D4E}" type="datetime1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18B291-6801-4F21-9A0B-4ED70704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6717ED6-C48B-4FAD-A145-79FB9AAA6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5610" y="64318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C2A8A0D-7471-434D-AAEF-D696D53325E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61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0CBF5E-79FF-4260-B8BA-FA0E6A76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EAFC-95AF-4F6C-BEA0-4B7254534F10}" type="datetime1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18B291-6801-4F21-9A0B-4ED70704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6717ED6-C48B-4FAD-A145-79FB9AAA6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5610" y="64318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C2A8A0D-7471-434D-AAEF-D696D53325E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50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5A6793-6EF7-4B61-A624-B3851778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83326-1F47-47D4-8670-11C7AFDB0EEF}" type="datetime1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BBED41-36BF-48DA-9DE1-DBA08E7D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AC65DF-4B91-432C-A2FF-7F6973B9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14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645041-1118-4C34-8123-33F3AE5D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26E366-DD6F-439A-8F3A-D0BA4755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D0ADA7-C5A4-44A2-ADCB-B9703CC61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E39F-D973-4B37-81B3-304AC238BF78}" type="datetime1">
              <a:rPr lang="zh-CN" altLang="en-US" smtClean="0"/>
              <a:t>2025/7/19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D82E-F707-49E9-8876-BF379A68E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DAF95B-D257-4688-BE91-EC232715F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5610" y="64318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C2A8A0D-7471-434D-AAEF-D696D53325E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832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https://iopscience.iop.org/article/10.1088/1674-1137/ace9c6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iopscience.iop.org/article/10.1088/1674-1137/ac8bc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hyperlink" Target="https://iopscience.iop.org/article/10.1088/1748-0221/16/05/P0501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2F83955-233B-4833-A5C1-8B6423C77C41}"/>
              </a:ext>
            </a:extLst>
          </p:cNvPr>
          <p:cNvSpPr/>
          <p:nvPr/>
        </p:nvSpPr>
        <p:spPr>
          <a:xfrm>
            <a:off x="-12024" y="1393098"/>
            <a:ext cx="12204023" cy="25563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DB92929D-04D1-4A79-9FE4-4AD06655D7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6286" y="1394226"/>
            <a:ext cx="12192000" cy="2556334"/>
          </a:xfrm>
        </p:spPr>
        <p:txBody>
          <a:bodyPr anchor="ctr">
            <a:no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solidFill>
                  <a:schemeClr val="bg1"/>
                </a:solidFill>
                <a:cs typeface="Times New Roman" panose="02020603050405020304" pitchFamily="18" charset="0"/>
              </a:rPr>
              <a:t>Installation and commissioning of the JUNO 3-inch PMT system</a:t>
            </a:r>
            <a:endParaRPr lang="zh-CN" altLang="en-US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副标题 2">
                <a:extLst>
                  <a:ext uri="{FF2B5EF4-FFF2-40B4-BE49-F238E27FC236}">
                    <a16:creationId xmlns:a16="http://schemas.microsoft.com/office/drawing/2014/main" id="{148F7F69-40FE-4592-9003-1D24674AA637}"/>
                  </a:ext>
                </a:extLst>
              </p:cNvPr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-12024" y="4386156"/>
                <a:ext cx="12204025" cy="915747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altLang="zh-CN" sz="24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Yujie Niu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+mj-lt"/>
                    <a:cs typeface="Times New Roman" panose="02020603050405020304" pitchFamily="18" charset="0"/>
                  </a:rPr>
                  <a:t> On behalf of the JUNO collaboration</a:t>
                </a:r>
              </a:p>
              <a:p>
                <a:pPr marL="0" indent="0" algn="ctr">
                  <a:buNone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16th France-China Particle Physics Network/Laboratory workshop</a:t>
                </a:r>
              </a:p>
              <a:p>
                <a:pPr marL="0" indent="0" algn="ctr">
                  <a:buNone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July 22</a:t>
                </a:r>
                <a:r>
                  <a:rPr lang="en-US" altLang="zh-CN" sz="2400" baseline="30000" dirty="0">
                    <a:latin typeface="+mj-lt"/>
                    <a:cs typeface="Times New Roman" panose="02020603050405020304" pitchFamily="18" charset="0"/>
                  </a:rPr>
                  <a:t>nd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, 2025</a:t>
                </a:r>
              </a:p>
            </p:txBody>
          </p:sp>
        </mc:Choice>
        <mc:Fallback xmlns="">
          <p:sp>
            <p:nvSpPr>
              <p:cNvPr id="13" name="副标题 2">
                <a:extLst>
                  <a:ext uri="{FF2B5EF4-FFF2-40B4-BE49-F238E27FC236}">
                    <a16:creationId xmlns:a16="http://schemas.microsoft.com/office/drawing/2014/main" id="{148F7F69-40FE-4592-9003-1D24674AA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-12024" y="4386156"/>
                <a:ext cx="12204025" cy="915747"/>
              </a:xfrm>
              <a:blipFill>
                <a:blip r:embed="rId3"/>
                <a:stretch>
                  <a:fillRect t="-8667" b="-6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09E6EED-C958-47C7-BB91-AA967013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4" y="48357"/>
            <a:ext cx="1673957" cy="11258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5E5CF55-2849-DD75-4996-C7E4FCD8B6E3}"/>
                  </a:ext>
                </a:extLst>
              </p:cNvPr>
              <p:cNvSpPr txBox="1"/>
              <p:nvPr/>
            </p:nvSpPr>
            <p:spPr>
              <a:xfrm>
                <a:off x="24044" y="6160029"/>
                <a:ext cx="12179977" cy="72186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Institute of High Energy Physics, Beijing, China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University of Chinese Academy of Sciences, Beijing, China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5E5CF55-2849-DD75-4996-C7E4FCD8B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4" y="6160029"/>
                <a:ext cx="12179977" cy="721864"/>
              </a:xfrm>
              <a:prstGeom prst="rect">
                <a:avLst/>
              </a:prstGeom>
              <a:blipFill>
                <a:blip r:embed="rId5"/>
                <a:stretch>
                  <a:fillRect t="-3390" b="-13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江门中微子实验第五届国际合作组会在广州中山大学召开----中国科学院高能物理研究所">
            <a:extLst>
              <a:ext uri="{FF2B5EF4-FFF2-40B4-BE49-F238E27FC236}">
                <a16:creationId xmlns:a16="http://schemas.microsoft.com/office/drawing/2014/main" id="{7907C040-46C1-4C1F-A589-8B5B0A8E1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54" y="48357"/>
            <a:ext cx="1097501" cy="101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BB4F708-53BA-4004-8EB0-4F38DA0ACC65}"/>
              </a:ext>
            </a:extLst>
          </p:cNvPr>
          <p:cNvSpPr txBox="1"/>
          <p:nvPr/>
        </p:nvSpPr>
        <p:spPr>
          <a:xfrm>
            <a:off x="9383697" y="6520960"/>
            <a:ext cx="2820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niuyj@ihep.ac.cn</a:t>
            </a:r>
          </a:p>
        </p:txBody>
      </p:sp>
    </p:spTree>
    <p:extLst>
      <p:ext uri="{BB962C8B-B14F-4D97-AF65-F5344CB8AC3E}">
        <p14:creationId xmlns:p14="http://schemas.microsoft.com/office/powerpoint/2010/main" val="109085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CB78-5159-BDA5-1405-0479C1809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AB114851-A55A-CF35-C7E2-88138A87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0DDA38-E1DE-EFA2-3C9B-B16CE09D88DC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EBC508-7832-7944-4F59-BFE50AB1FA2E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Electronics integration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9CF622E-342A-F953-6E04-7771920E2362}"/>
              </a:ext>
            </a:extLst>
          </p:cNvPr>
          <p:cNvSpPr txBox="1">
            <a:spLocks/>
          </p:cNvSpPr>
          <p:nvPr/>
        </p:nvSpPr>
        <p:spPr>
          <a:xfrm>
            <a:off x="609600" y="957457"/>
            <a:ext cx="11463064" cy="17052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200+4 spares sets (26,112 channels) of electronics assembled at JUNO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Functional test for all channels with PMTs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Leakage tests for all integrated underwater boxes with a customized SF</a:t>
            </a:r>
            <a:r>
              <a:rPr lang="en-US" altLang="zh-CN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gas-based system,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arXiv:2505.24142 </a:t>
            </a:r>
            <a:endParaRPr lang="zh-CN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8543D3-8CCF-74A0-C83C-070418BB1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1" y="2512083"/>
            <a:ext cx="4867004" cy="38054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C4C14A-A355-2188-43FB-FA782FD57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37" y="4279776"/>
            <a:ext cx="6323073" cy="19520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AE4545-E0AC-724D-4D88-3F167F6A6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132" y="2210627"/>
            <a:ext cx="4968552" cy="19591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A11B25C-4A88-E45D-7912-4CD3D9B9717F}"/>
              </a:ext>
            </a:extLst>
          </p:cNvPr>
          <p:cNvSpPr txBox="1"/>
          <p:nvPr/>
        </p:nvSpPr>
        <p:spPr>
          <a:xfrm>
            <a:off x="6705600" y="6369762"/>
            <a:ext cx="4372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Electronics assembling procedure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CE5B93-E679-E0E6-634A-8E96BF8D5357}"/>
              </a:ext>
            </a:extLst>
          </p:cNvPr>
          <p:cNvSpPr txBox="1"/>
          <p:nvPr/>
        </p:nvSpPr>
        <p:spPr>
          <a:xfrm>
            <a:off x="674950" y="6369762"/>
            <a:ext cx="499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Electronics integration lab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264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0E05-F676-E4B0-4AC0-7CABB2E91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9AC6EC1-2AA5-F59B-1F0E-9A85AF30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EE6409-97C2-4631-7A6C-1B25FEDAFEB6}"/>
              </a:ext>
            </a:extLst>
          </p:cNvPr>
          <p:cNvSpPr/>
          <p:nvPr/>
        </p:nvSpPr>
        <p:spPr>
          <a:xfrm>
            <a:off x="0" y="4462"/>
            <a:ext cx="12191999" cy="6853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ACC22F9-98AF-B585-0F77-9BB214F16DC4}"/>
              </a:ext>
            </a:extLst>
          </p:cNvPr>
          <p:cNvSpPr txBox="1"/>
          <p:nvPr/>
        </p:nvSpPr>
        <p:spPr>
          <a:xfrm>
            <a:off x="2536" y="279662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SPMT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49857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sPMT</a:t>
            </a:r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 installation overview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87D365B-3CBD-4BA9-8FD4-5254AEBC6518}"/>
              </a:ext>
            </a:extLst>
          </p:cNvPr>
          <p:cNvSpPr>
            <a:spLocks noGrp="1"/>
          </p:cNvSpPr>
          <p:nvPr/>
        </p:nvSpPr>
        <p:spPr bwMode="auto">
          <a:xfrm>
            <a:off x="131380" y="1082203"/>
            <a:ext cx="12060619" cy="241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kern="1200" baseline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SPMT installation over 2 years and was finished on Dec.5, 2025</a:t>
            </a:r>
          </a:p>
          <a:p>
            <a:r>
              <a:rPr lang="en-US" altLang="zh-CN" sz="2400" dirty="0"/>
              <a:t>Preparation work in the surface assemble building</a:t>
            </a:r>
          </a:p>
          <a:p>
            <a:pPr lvl="1"/>
            <a:r>
              <a:rPr lang="en-US" altLang="zh-CN" dirty="0"/>
              <a:t>Cleaning, cable arrangement, PMT sampling test, electronics test…</a:t>
            </a:r>
          </a:p>
          <a:p>
            <a:r>
              <a:rPr lang="en-US" altLang="zh-CN" sz="2400" dirty="0"/>
              <a:t>Installation for 25,587 PMTs and 200 electronics underwater boxes</a:t>
            </a:r>
          </a:p>
          <a:p>
            <a:pPr lvl="1"/>
            <a:r>
              <a:rPr lang="en-US" altLang="zh-CN" dirty="0"/>
              <a:t>Installation speed: Average 101 PMTs/working day. 1 or 2 group of workers (3-6 workers).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6D212B-64E1-1633-ECD4-CF014FD59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17" t="27106" r="9967"/>
          <a:stretch/>
        </p:blipFill>
        <p:spPr>
          <a:xfrm>
            <a:off x="2754617" y="3499944"/>
            <a:ext cx="3468896" cy="267488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40BDE1D-7279-9041-2C19-A1682FCB7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163" y="3499944"/>
            <a:ext cx="2193512" cy="285156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968EF44-AB58-90D2-3CC3-C83761DE2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815" y="3497115"/>
            <a:ext cx="2509379" cy="28515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680E4A8-1183-7F00-9B2E-CB8EB392C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4" y="3499945"/>
            <a:ext cx="2040593" cy="272079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D8CDC7A-6D79-1C5E-23F6-A7DCC80BAFEA}"/>
              </a:ext>
            </a:extLst>
          </p:cNvPr>
          <p:cNvSpPr txBox="1"/>
          <p:nvPr/>
        </p:nvSpPr>
        <p:spPr>
          <a:xfrm>
            <a:off x="2102068" y="6330010"/>
            <a:ext cx="290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SPMT installation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FE226EF-5404-5B21-84E7-A24DEA485977}"/>
              </a:ext>
            </a:extLst>
          </p:cNvPr>
          <p:cNvSpPr txBox="1"/>
          <p:nvPr/>
        </p:nvSpPr>
        <p:spPr>
          <a:xfrm>
            <a:off x="6637283" y="6396335"/>
            <a:ext cx="459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Electronics lifting and installation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26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Different regions require different strategies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4E04147-E8B1-4926-A637-56E4B61B8AE0}"/>
              </a:ext>
            </a:extLst>
          </p:cNvPr>
          <p:cNvSpPr>
            <a:spLocks noGrp="1"/>
          </p:cNvSpPr>
          <p:nvPr/>
        </p:nvSpPr>
        <p:spPr bwMode="auto">
          <a:xfrm>
            <a:off x="559790" y="1127700"/>
            <a:ext cx="5092705" cy="219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kern="1200" baseline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Region 1 and 2: people directly stand in the windows to install.</a:t>
            </a:r>
          </a:p>
          <a:p>
            <a:r>
              <a:rPr lang="en-US" altLang="zh-CN" dirty="0"/>
              <a:t>Region 3: Outside platform</a:t>
            </a:r>
          </a:p>
          <a:p>
            <a:r>
              <a:rPr lang="en-US" altLang="zh-CN" dirty="0"/>
              <a:t>Region 4: Scissors lift</a:t>
            </a:r>
            <a:endParaRPr lang="zh-CN" altLang="en-US" dirty="0"/>
          </a:p>
        </p:txBody>
      </p:sp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91246911-3CDD-48FC-8BB7-1C940BA7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48326" y="1276888"/>
            <a:ext cx="5584383" cy="48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191300E-D1FE-4B82-BE56-77467AA5A2B4}"/>
              </a:ext>
            </a:extLst>
          </p:cNvPr>
          <p:cNvGrpSpPr/>
          <p:nvPr/>
        </p:nvGrpSpPr>
        <p:grpSpPr>
          <a:xfrm>
            <a:off x="659291" y="3607458"/>
            <a:ext cx="4697373" cy="2808776"/>
            <a:chOff x="1613781" y="3605370"/>
            <a:chExt cx="4697373" cy="280877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D634458-27B9-4B2E-95D2-DF6BB7C96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002" r="7330" b="9173"/>
            <a:stretch/>
          </p:blipFill>
          <p:spPr>
            <a:xfrm>
              <a:off x="1866490" y="3648204"/>
              <a:ext cx="4444664" cy="250795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7D1CD70-F178-4BC4-AB34-8F2D21D53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3781" y="3605370"/>
              <a:ext cx="2475041" cy="2808776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23B88F4-D91C-461B-AA0A-82F6A37DEB90}"/>
              </a:ext>
            </a:extLst>
          </p:cNvPr>
          <p:cNvSpPr txBox="1"/>
          <p:nvPr/>
        </p:nvSpPr>
        <p:spPr>
          <a:xfrm>
            <a:off x="6046564" y="1609067"/>
            <a:ext cx="131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Region 1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903612-072D-4860-B375-E712AD3E780E}"/>
              </a:ext>
            </a:extLst>
          </p:cNvPr>
          <p:cNvSpPr txBox="1"/>
          <p:nvPr/>
        </p:nvSpPr>
        <p:spPr>
          <a:xfrm>
            <a:off x="6046564" y="2310578"/>
            <a:ext cx="131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Region 2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EDA0A0-B371-4416-BF56-31A47048B867}"/>
              </a:ext>
            </a:extLst>
          </p:cNvPr>
          <p:cNvSpPr txBox="1"/>
          <p:nvPr/>
        </p:nvSpPr>
        <p:spPr>
          <a:xfrm>
            <a:off x="6046564" y="3195112"/>
            <a:ext cx="131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Region 3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113872-3D69-45D6-92B4-3EC23CE97502}"/>
              </a:ext>
            </a:extLst>
          </p:cNvPr>
          <p:cNvSpPr txBox="1"/>
          <p:nvPr/>
        </p:nvSpPr>
        <p:spPr>
          <a:xfrm>
            <a:off x="6046564" y="4836370"/>
            <a:ext cx="131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Region 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5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PMT installation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A48E030-FAA8-4C54-97B3-6DC9C1271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3523044" y="3910083"/>
            <a:ext cx="3737404" cy="29388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D27995-A733-4437-942B-D5BF8556C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" b="1"/>
          <a:stretch/>
        </p:blipFill>
        <p:spPr>
          <a:xfrm>
            <a:off x="0" y="3905093"/>
            <a:ext cx="3523044" cy="29529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A78776-E441-4C9F-95A2-2F411344A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41"/>
            <a:ext cx="3571875" cy="28539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4252A9-A4BA-497F-BB4A-853010168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857488"/>
            <a:ext cx="3805285" cy="2853965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BAEE6CB-D3C5-47A3-850D-A4BCD5E8D56A}"/>
              </a:ext>
            </a:extLst>
          </p:cNvPr>
          <p:cNvSpPr txBox="1">
            <a:spLocks/>
          </p:cNvSpPr>
          <p:nvPr/>
        </p:nvSpPr>
        <p:spPr bwMode="auto">
          <a:xfrm>
            <a:off x="2484651" y="3188616"/>
            <a:ext cx="2407566" cy="51314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3200" dirty="0">
                <a:solidFill>
                  <a:schemeClr val="tx1"/>
                </a:solidFill>
              </a:rPr>
              <a:t>Layer +7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E6FAEB1-3CA2-42FE-95F4-902DE7217C5F}"/>
              </a:ext>
            </a:extLst>
          </p:cNvPr>
          <p:cNvSpPr txBox="1">
            <a:spLocks/>
          </p:cNvSpPr>
          <p:nvPr/>
        </p:nvSpPr>
        <p:spPr bwMode="auto">
          <a:xfrm>
            <a:off x="2368092" y="6316634"/>
            <a:ext cx="2407566" cy="4912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3200" dirty="0">
                <a:solidFill>
                  <a:schemeClr val="tx1"/>
                </a:solidFill>
              </a:rPr>
              <a:t>Layer -7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B2B71F3E-0DEC-470B-A624-4F82C9859B58}"/>
              </a:ext>
            </a:extLst>
          </p:cNvPr>
          <p:cNvSpPr txBox="1">
            <a:spLocks/>
          </p:cNvSpPr>
          <p:nvPr/>
        </p:nvSpPr>
        <p:spPr bwMode="auto">
          <a:xfrm>
            <a:off x="7299785" y="3290793"/>
            <a:ext cx="4922483" cy="34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CC"/>
                </a:solidFill>
              </a:rPr>
              <a:t>25k </a:t>
            </a:r>
            <a:r>
              <a:rPr lang="en-US" altLang="zh-CN" sz="2600" b="1" dirty="0" err="1">
                <a:solidFill>
                  <a:srgbClr val="0000CC"/>
                </a:solidFill>
              </a:rPr>
              <a:t>sPMTs</a:t>
            </a:r>
            <a:r>
              <a:rPr lang="en-US" altLang="zh-CN" sz="2600" b="1" dirty="0">
                <a:solidFill>
                  <a:srgbClr val="0000CC"/>
                </a:solidFill>
              </a:rPr>
              <a:t> installed one by one on the stainless steel truss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CC"/>
                </a:solidFill>
              </a:rPr>
              <a:t>Checking after installation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Check cable in each window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Check safety and cleanness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549195E-3720-E8B2-0790-A2756351F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94057" y="893497"/>
            <a:ext cx="4170446" cy="23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67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Underwater electronics installation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B977FD-5A60-45F7-8655-F4FA29BC7E96}"/>
              </a:ext>
            </a:extLst>
          </p:cNvPr>
          <p:cNvSpPr txBox="1"/>
          <p:nvPr/>
        </p:nvSpPr>
        <p:spPr>
          <a:xfrm>
            <a:off x="6979894" y="1241345"/>
            <a:ext cx="47714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CC"/>
                </a:solidFill>
              </a:rPr>
              <a:t>Supervise on the side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CC"/>
                </a:solidFill>
              </a:rPr>
              <a:t>Tests after the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Air vacuum leakage test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Pedestal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Connect to PMTs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The overall installation checking include label and screw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Pedestal test again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Light-off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Check and repair the suspicious PMTs or cables</a:t>
            </a:r>
          </a:p>
          <a:p>
            <a:pPr marL="0" indent="0">
              <a:buNone/>
            </a:pPr>
            <a:endParaRPr lang="zh-CN" altLang="en-US" sz="2800" dirty="0"/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91AE5D6B-F98D-4989-86CA-2A3EE8146611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896754"/>
            <a:ext cx="2216720" cy="29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272CBE-6989-4E23-BBD6-D1D629B3C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41" y="3893862"/>
            <a:ext cx="2216720" cy="2955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608823-E8F8-462E-9551-627BDBE75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73190"/>
            <a:ext cx="2071635" cy="27621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8B0FB7-FC6F-46CF-A16F-3198C2034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12" y="872125"/>
            <a:ext cx="2082979" cy="27773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30AF10-175F-4282-A09F-00D5BCDE1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1"/>
          <a:stretch/>
        </p:blipFill>
        <p:spPr>
          <a:xfrm>
            <a:off x="4454114" y="3893862"/>
            <a:ext cx="2427962" cy="29041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F2E0FD-9FC5-4164-999A-4484CFD92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302" y="872125"/>
            <a:ext cx="2440782" cy="2760354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697D629C-937B-441E-8B13-3E60798AD9E1}"/>
              </a:ext>
            </a:extLst>
          </p:cNvPr>
          <p:cNvSpPr txBox="1">
            <a:spLocks/>
          </p:cNvSpPr>
          <p:nvPr/>
        </p:nvSpPr>
        <p:spPr bwMode="auto">
          <a:xfrm>
            <a:off x="2451265" y="3053370"/>
            <a:ext cx="1586856" cy="490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</a:rPr>
              <a:t>Layer +5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5CDFA543-5C6D-4514-BD13-9311F1379EE1}"/>
              </a:ext>
            </a:extLst>
          </p:cNvPr>
          <p:cNvSpPr txBox="1">
            <a:spLocks/>
          </p:cNvSpPr>
          <p:nvPr/>
        </p:nvSpPr>
        <p:spPr bwMode="auto">
          <a:xfrm>
            <a:off x="2562936" y="6417423"/>
            <a:ext cx="1533511" cy="4320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2800" dirty="0">
                <a:solidFill>
                  <a:schemeClr val="tx1"/>
                </a:solidFill>
              </a:rPr>
              <a:t>Layer -8</a:t>
            </a:r>
          </a:p>
        </p:txBody>
      </p:sp>
    </p:spTree>
    <p:extLst>
      <p:ext uri="{BB962C8B-B14F-4D97-AF65-F5344CB8AC3E}">
        <p14:creationId xmlns:p14="http://schemas.microsoft.com/office/powerpoint/2010/main" val="17984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5DB5F-66C0-10FF-2404-908AC0F63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02DCFE6B-1EBE-A1A2-34CE-5EFDA86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2547597-3D98-4FDE-49E5-D1F2D2432F58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EED3C4-24D0-B76E-7BF0-68AAF958F4C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Installation quality assurance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335F86-7DD0-5B9B-B1CB-CDE374490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136" y="1192177"/>
            <a:ext cx="2161167" cy="28815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812B4DB-9348-94FD-714D-9E27FE178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307" y="1192177"/>
            <a:ext cx="2161167" cy="28815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362A74F-D1AA-9EA4-0B42-12DDD89AE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441" y="1192176"/>
            <a:ext cx="2161167" cy="2881556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868EB3CA-F786-1C39-8BF6-94A76A5DF69D}"/>
              </a:ext>
            </a:extLst>
          </p:cNvPr>
          <p:cNvSpPr/>
          <p:nvPr/>
        </p:nvSpPr>
        <p:spPr>
          <a:xfrm>
            <a:off x="3184770" y="2292134"/>
            <a:ext cx="466171" cy="770021"/>
          </a:xfrm>
          <a:prstGeom prst="rightArrow">
            <a:avLst/>
          </a:prstGeom>
          <a:solidFill>
            <a:srgbClr val="F0A22E"/>
          </a:solidFill>
          <a:ln w="15875" cap="rnd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A034CA1E-D380-AC90-B274-017FF6C1B34B}"/>
              </a:ext>
            </a:extLst>
          </p:cNvPr>
          <p:cNvSpPr/>
          <p:nvPr/>
        </p:nvSpPr>
        <p:spPr>
          <a:xfrm>
            <a:off x="5527498" y="2292522"/>
            <a:ext cx="466171" cy="770021"/>
          </a:xfrm>
          <a:prstGeom prst="rightArrow">
            <a:avLst/>
          </a:prstGeom>
          <a:solidFill>
            <a:srgbClr val="F0A22E"/>
          </a:solidFill>
          <a:ln w="15875" cap="rnd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 dirty="0">
              <a:solidFill>
                <a:prstClr val="white"/>
              </a:solidFill>
              <a:latin typeface="Goudy Old Style"/>
            </a:endParaRPr>
          </a:p>
        </p:txBody>
      </p:sp>
      <p:pic>
        <p:nvPicPr>
          <p:cNvPr id="19" name="图片 18" descr="QR 代码&#10;&#10;描述已自动生成">
            <a:extLst>
              <a:ext uri="{FF2B5EF4-FFF2-40B4-BE49-F238E27FC236}">
                <a16:creationId xmlns:a16="http://schemas.microsoft.com/office/drawing/2014/main" id="{CBE4186B-1021-018F-BBC9-2468F76E4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295" y="1115713"/>
            <a:ext cx="2323915" cy="1161958"/>
          </a:xfrm>
          <a:prstGeom prst="rect">
            <a:avLst/>
          </a:prstGeom>
        </p:spPr>
      </p:pic>
      <p:pic>
        <p:nvPicPr>
          <p:cNvPr id="20" name="内容占位符 13" descr="QR 代码&#10;&#10;描述已自动生成">
            <a:extLst>
              <a:ext uri="{FF2B5EF4-FFF2-40B4-BE49-F238E27FC236}">
                <a16:creationId xmlns:a16="http://schemas.microsoft.com/office/drawing/2014/main" id="{3896E463-0B6A-0A1E-2D84-93FD8083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880" y="3025119"/>
            <a:ext cx="2323915" cy="116195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11E0C0F-A6CB-B032-9652-92483530E689}"/>
              </a:ext>
            </a:extLst>
          </p:cNvPr>
          <p:cNvSpPr txBox="1"/>
          <p:nvPr/>
        </p:nvSpPr>
        <p:spPr>
          <a:xfrm>
            <a:off x="849465" y="4141094"/>
            <a:ext cx="258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support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C251A7F-5055-040F-9484-6D324FE6083A}"/>
              </a:ext>
            </a:extLst>
          </p:cNvPr>
          <p:cNvSpPr txBox="1"/>
          <p:nvPr/>
        </p:nvSpPr>
        <p:spPr>
          <a:xfrm>
            <a:off x="3455792" y="4141094"/>
            <a:ext cx="2249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PMT 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5956B27-A1B1-6050-7C80-41C02988DE52}"/>
              </a:ext>
            </a:extLst>
          </p:cNvPr>
          <p:cNvSpPr txBox="1"/>
          <p:nvPr/>
        </p:nvSpPr>
        <p:spPr>
          <a:xfrm>
            <a:off x="5527498" y="4141094"/>
            <a:ext cx="2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Light Barrier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B5B28B4-567C-3BB9-0859-CF0A8F024277}"/>
              </a:ext>
            </a:extLst>
          </p:cNvPr>
          <p:cNvSpPr txBox="1"/>
          <p:nvPr/>
        </p:nvSpPr>
        <p:spPr>
          <a:xfrm>
            <a:off x="7975299" y="2224426"/>
            <a:ext cx="330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code on installation position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B6267CA-C954-5FCD-C851-4F4F092C622E}"/>
              </a:ext>
            </a:extLst>
          </p:cNvPr>
          <p:cNvSpPr txBox="1"/>
          <p:nvPr/>
        </p:nvSpPr>
        <p:spPr>
          <a:xfrm>
            <a:off x="8013707" y="4136906"/>
            <a:ext cx="330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code on PMT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C632D24-9C9C-D22B-BF1F-0684AEEA8518}"/>
              </a:ext>
            </a:extLst>
          </p:cNvPr>
          <p:cNvSpPr txBox="1"/>
          <p:nvPr/>
        </p:nvSpPr>
        <p:spPr>
          <a:xfrm>
            <a:off x="642460" y="4827147"/>
            <a:ext cx="111088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CC"/>
                </a:solidFill>
              </a:rPr>
              <a:t>Developed a WeChat app to scan QR code to ensure the installation position for each PMT and electronics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CC"/>
                </a:solidFill>
              </a:rPr>
              <a:t>On-site supervision and visual inspection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76812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A424F230-3A1A-4A3D-8511-0DCB216914B8}"/>
              </a:ext>
            </a:extLst>
          </p:cNvPr>
          <p:cNvGrpSpPr/>
          <p:nvPr/>
        </p:nvGrpSpPr>
        <p:grpSpPr>
          <a:xfrm>
            <a:off x="3763429" y="3932460"/>
            <a:ext cx="3672668" cy="2689771"/>
            <a:chOff x="8039713" y="2019908"/>
            <a:chExt cx="4152287" cy="313139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270CCA-DD76-4039-A75F-4B479A43B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713" y="2019908"/>
              <a:ext cx="4152287" cy="2998874"/>
            </a:xfrm>
            <a:prstGeom prst="rect">
              <a:avLst/>
            </a:prstGeom>
          </p:spPr>
        </p:pic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id="{71138197-2622-404F-9B67-E7D6036D0A61}"/>
                </a:ext>
              </a:extLst>
            </p:cNvPr>
            <p:cNvSpPr txBox="1"/>
            <p:nvPr/>
          </p:nvSpPr>
          <p:spPr>
            <a:xfrm>
              <a:off x="9595639" y="4874303"/>
              <a:ext cx="16342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200" dirty="0"/>
                <a:t>PMT ID</a:t>
              </a:r>
              <a:endParaRPr lang="zh-CN" altLang="en-US" sz="1200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ABBF7264-BED2-4298-BAEA-75BECF16E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t="5516" r="21775"/>
          <a:stretch>
            <a:fillRect/>
          </a:stretch>
        </p:blipFill>
        <p:spPr>
          <a:xfrm>
            <a:off x="7794063" y="2254370"/>
            <a:ext cx="3572453" cy="4501402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a typeface="华文中宋" panose="02010600040101010101" pitchFamily="2" charset="-122"/>
                <a:cs typeface="Times New Roman" panose="02020603050405020304" pitchFamily="18" charset="0"/>
              </a:rPr>
              <a:t>Installation quality control: </a:t>
            </a:r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lights-off tests before water filling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C30BC8CA-7162-4BAE-9D62-46044DAE5CC9}"/>
              </a:ext>
            </a:extLst>
          </p:cNvPr>
          <p:cNvSpPr txBox="1"/>
          <p:nvPr/>
        </p:nvSpPr>
        <p:spPr>
          <a:xfrm>
            <a:off x="8040244" y="6329878"/>
            <a:ext cx="332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i="1" dirty="0">
                <a:solidFill>
                  <a:srgbClr val="FF0000"/>
                </a:solidFill>
              </a:rPr>
              <a:t> PMT: Hit map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BA575E4F-7DC4-4475-939A-963C22A53809}"/>
              </a:ext>
            </a:extLst>
          </p:cNvPr>
          <p:cNvSpPr txBox="1"/>
          <p:nvPr/>
        </p:nvSpPr>
        <p:spPr>
          <a:xfrm>
            <a:off x="4121395" y="6493517"/>
            <a:ext cx="36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>
                <a:solidFill>
                  <a:srgbClr val="FF0000"/>
                </a:solidFill>
              </a:rPr>
              <a:t>The average DCR is ~7kHz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7C44AF-BBCF-41C3-9BDC-8531C16F4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4" y="3860800"/>
            <a:ext cx="3562084" cy="2838410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8D3E1EA8-9769-4B2D-B894-84D388C831D6}"/>
              </a:ext>
            </a:extLst>
          </p:cNvPr>
          <p:cNvSpPr txBox="1"/>
          <p:nvPr/>
        </p:nvSpPr>
        <p:spPr>
          <a:xfrm>
            <a:off x="515435" y="6514544"/>
            <a:ext cx="367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>
                <a:solidFill>
                  <a:srgbClr val="FF0000"/>
                </a:solidFill>
              </a:rPr>
              <a:t>SPE spectrum of 4 SPMTs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231CE61-719B-7996-38D2-7AE956614D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4" y="993164"/>
            <a:ext cx="1751085" cy="23347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C2F6605-F4CB-2EB9-E426-4E209BF8BB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299" y="958666"/>
            <a:ext cx="3114260" cy="233478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72248F8-905A-8D87-8CA0-C53A5C3DCA58}"/>
              </a:ext>
            </a:extLst>
          </p:cNvPr>
          <p:cNvSpPr txBox="1"/>
          <p:nvPr/>
        </p:nvSpPr>
        <p:spPr>
          <a:xfrm>
            <a:off x="1856465" y="3384478"/>
            <a:ext cx="3679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JUNO detector with lights off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1CA0518-47D4-26B9-2CC1-47AB24E57FFB}"/>
              </a:ext>
            </a:extLst>
          </p:cNvPr>
          <p:cNvSpPr txBox="1"/>
          <p:nvPr/>
        </p:nvSpPr>
        <p:spPr>
          <a:xfrm>
            <a:off x="83191" y="3225213"/>
            <a:ext cx="20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 in electronics room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14D14E8-B15D-F5B3-59D7-5FD197D6B818}"/>
              </a:ext>
            </a:extLst>
          </p:cNvPr>
          <p:cNvSpPr txBox="1"/>
          <p:nvPr/>
        </p:nvSpPr>
        <p:spPr>
          <a:xfrm>
            <a:off x="5444771" y="1060723"/>
            <a:ext cx="6602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10 times of lights-off tests during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Replaced and repaired problematic channels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1345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Water phase performance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2BE4F2-5D7D-4823-A64A-11D79957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97" y="3035388"/>
            <a:ext cx="3539861" cy="2657836"/>
          </a:xfrm>
          <a:prstGeom prst="rect">
            <a:avLst/>
          </a:prstGeom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5AA30882-5259-4426-B63D-A483F4570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48" r="6195" b="7778"/>
          <a:stretch/>
        </p:blipFill>
        <p:spPr>
          <a:xfrm>
            <a:off x="322094" y="2973220"/>
            <a:ext cx="3700313" cy="278217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B66DB6-6442-4656-BA20-D8A20FC89EAF}"/>
              </a:ext>
            </a:extLst>
          </p:cNvPr>
          <p:cNvSpPr txBox="1"/>
          <p:nvPr/>
        </p:nvSpPr>
        <p:spPr>
          <a:xfrm>
            <a:off x="760058" y="5970186"/>
            <a:ext cx="321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Average gain: 3.8×10</a:t>
            </a:r>
            <a:r>
              <a:rPr lang="en-US" altLang="zh-CN" sz="2400" baseline="30000" dirty="0">
                <a:solidFill>
                  <a:srgbClr val="0000CC"/>
                </a:solidFill>
              </a:rPr>
              <a:t>6 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F65501-618B-4198-AD96-90DBB3193808}"/>
              </a:ext>
            </a:extLst>
          </p:cNvPr>
          <p:cNvSpPr txBox="1"/>
          <p:nvPr/>
        </p:nvSpPr>
        <p:spPr>
          <a:xfrm>
            <a:off x="4519448" y="6018151"/>
            <a:ext cx="340535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Average hit rate: 530 Hz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E79623-008B-470B-8AC7-40773DD053B0}"/>
              </a:ext>
            </a:extLst>
          </p:cNvPr>
          <p:cNvSpPr txBox="1"/>
          <p:nvPr/>
        </p:nvSpPr>
        <p:spPr>
          <a:xfrm>
            <a:off x="111289" y="1249239"/>
            <a:ext cx="11371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44 days of water filling from Dec.18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, 2024 to Feb.1</a:t>
            </a:r>
            <a:r>
              <a:rPr lang="en-US" altLang="zh-CN" sz="2800" baseline="30000" dirty="0"/>
              <a:t>st</a:t>
            </a:r>
            <a:r>
              <a:rPr lang="en-US" altLang="zh-CN" sz="2800" dirty="0"/>
              <a:t>,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PMT dark count rate reduced to 530 Hz due to the covering of the detector</a:t>
            </a:r>
          </a:p>
          <a:p>
            <a:r>
              <a:rPr lang="en-US" altLang="zh-CN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6EE258-9082-4517-9A55-78CC6793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363" y="3035388"/>
            <a:ext cx="3226881" cy="290650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2584D12-13A4-A12E-D211-CC8F2F400EFE}"/>
              </a:ext>
            </a:extLst>
          </p:cNvPr>
          <p:cNvSpPr txBox="1"/>
          <p:nvPr/>
        </p:nvSpPr>
        <p:spPr>
          <a:xfrm>
            <a:off x="8629823" y="5968082"/>
            <a:ext cx="321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CC"/>
                </a:solidFill>
              </a:rPr>
              <a:t>RMS ~2.6ADCu (about 0.05PE) for electronics noise  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6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Calibration source performance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330813-BA4C-D56B-4071-DBC7A39A3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8" y="1339298"/>
            <a:ext cx="5558660" cy="390739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8A2709-93F1-C8B7-6DA6-BE51D13EE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74" y="1297876"/>
            <a:ext cx="5497766" cy="3857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97A6E3-1CF5-CE8A-3E15-E5A3900A884B}"/>
                  </a:ext>
                </a:extLst>
              </p:cNvPr>
              <p:cNvSpPr txBox="1"/>
              <p:nvPr/>
            </p:nvSpPr>
            <p:spPr>
              <a:xfrm>
                <a:off x="6775098" y="893498"/>
                <a:ext cx="4703379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𝟓𝟒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𝑴𝒏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(0.835MeV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)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97A6E3-1CF5-CE8A-3E15-E5A3900A8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098" y="893498"/>
                <a:ext cx="4703379" cy="475451"/>
              </a:xfrm>
              <a:prstGeom prst="rect">
                <a:avLst/>
              </a:prstGeom>
              <a:blipFill>
                <a:blip r:embed="rId4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CD8AF7-009C-9F33-5A4F-268B6870760B}"/>
                  </a:ext>
                </a:extLst>
              </p:cNvPr>
              <p:cNvSpPr txBox="1"/>
              <p:nvPr/>
            </p:nvSpPr>
            <p:spPr>
              <a:xfrm>
                <a:off x="1034376" y="869297"/>
                <a:ext cx="4319752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𝑪𝒐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(1.333+1.173MeV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)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8CD8AF7-009C-9F33-5A4F-268B68707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376" y="869297"/>
                <a:ext cx="4319752" cy="470000"/>
              </a:xfrm>
              <a:prstGeom prst="rect">
                <a:avLst/>
              </a:prstGeom>
              <a:blipFill>
                <a:blip r:embed="rId5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CC38D8A7-6579-7E27-3C4C-78E27425977F}"/>
              </a:ext>
            </a:extLst>
          </p:cNvPr>
          <p:cNvSpPr/>
          <p:nvPr/>
        </p:nvSpPr>
        <p:spPr>
          <a:xfrm>
            <a:off x="1292773" y="1939159"/>
            <a:ext cx="2438400" cy="593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77EF8F3-16D6-04E3-3E0B-A35D9E03944F}"/>
              </a:ext>
            </a:extLst>
          </p:cNvPr>
          <p:cNvSpPr/>
          <p:nvPr/>
        </p:nvSpPr>
        <p:spPr>
          <a:xfrm>
            <a:off x="7305582" y="3584028"/>
            <a:ext cx="955549" cy="268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50E76C-3CD6-EF87-407A-1AAB84A3AB76}"/>
              </a:ext>
            </a:extLst>
          </p:cNvPr>
          <p:cNvSpPr txBox="1"/>
          <p:nvPr/>
        </p:nvSpPr>
        <p:spPr>
          <a:xfrm>
            <a:off x="733095" y="5493575"/>
            <a:ext cx="10725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CC"/>
                </a:solidFill>
              </a:rPr>
              <a:t>The </a:t>
            </a:r>
            <a:r>
              <a:rPr lang="en-US" altLang="zh-CN" sz="2800" dirty="0" err="1">
                <a:solidFill>
                  <a:srgbClr val="0000CC"/>
                </a:solidFill>
              </a:rPr>
              <a:t>sPMT</a:t>
            </a:r>
            <a:r>
              <a:rPr lang="en-US" altLang="zh-CN" sz="2800" dirty="0">
                <a:solidFill>
                  <a:srgbClr val="0000CC"/>
                </a:solidFill>
              </a:rPr>
              <a:t> system can observe the calibration source clearly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CC"/>
                </a:solidFill>
              </a:rPr>
              <a:t>More challenge and excitement are waiting for us!</a:t>
            </a:r>
            <a:endParaRPr lang="zh-CN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1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37B684-C027-40C5-9538-D971B16F35EE}"/>
              </a:ext>
            </a:extLst>
          </p:cNvPr>
          <p:cNvSpPr txBox="1"/>
          <p:nvPr/>
        </p:nvSpPr>
        <p:spPr>
          <a:xfrm>
            <a:off x="707437" y="1263277"/>
            <a:ext cx="8236538" cy="451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cs typeface="Calibri" panose="020F0502020204030204" pitchFamily="34" charset="0"/>
              </a:rPr>
              <a:t>SPMT system design, production and test 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cs typeface="Calibri" panose="020F0502020204030204" pitchFamily="34" charset="0"/>
              </a:rPr>
              <a:t>Installation situation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cs typeface="Calibri" panose="020F0502020204030204" pitchFamily="34" charset="0"/>
              </a:rPr>
              <a:t>Commissioning status</a:t>
            </a:r>
          </a:p>
          <a:p>
            <a:pPr marL="914400" lvl="1" indent="-4572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cs typeface="Calibri" panose="020F0502020204030204" pitchFamily="34" charset="0"/>
              </a:rPr>
              <a:t>Water phase</a:t>
            </a:r>
          </a:p>
          <a:p>
            <a:pPr marL="914400" lvl="1" indent="-4572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cs typeface="Calibri" panose="020F0502020204030204" pitchFamily="34" charset="0"/>
              </a:rPr>
              <a:t>LS-water phase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cs typeface="Calibri" panose="020F0502020204030204" pitchFamily="34" charset="0"/>
              </a:rPr>
              <a:t>Summary</a:t>
            </a:r>
          </a:p>
          <a:p>
            <a:pPr marL="914400" lvl="1" indent="-457200">
              <a:lnSpc>
                <a:spcPts val="5000"/>
              </a:lnSpc>
              <a:buFont typeface="Arial" panose="020B0604020202020204" pitchFamily="34" charset="0"/>
              <a:buChar char="•"/>
            </a:pPr>
            <a:endParaRPr lang="en-US" altLang="zh-CN" sz="2800" dirty="0"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Outline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47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FFF4E-8FEA-8FF6-6BAB-F7FEF3C7A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A5BA9008-C813-36A6-06D0-6C15A326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E78A383-DEFB-BD8C-46EC-CE0668CA76BC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6CBD21-79AE-6884-0378-7FB81791B116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Summary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054D7A-91E1-90BA-623D-8E716D725D9A}"/>
              </a:ext>
            </a:extLst>
          </p:cNvPr>
          <p:cNvSpPr txBox="1"/>
          <p:nvPr/>
        </p:nvSpPr>
        <p:spPr>
          <a:xfrm>
            <a:off x="364958" y="1014502"/>
            <a:ext cx="115691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After a decade of hard work, </a:t>
            </a:r>
            <a:r>
              <a:rPr lang="en-US" altLang="zh-CN" sz="2800" dirty="0" err="1"/>
              <a:t>sPMT</a:t>
            </a:r>
            <a:r>
              <a:rPr lang="en-US" altLang="zh-CN" sz="2800" dirty="0"/>
              <a:t> system construction completed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~25k 3-inch PMTs with HV divider, frontend cable, connectors and waterproofing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200 electronics with signal digitizer, control, HV supply and underwater mechanics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Detector commissioning ongoing. Physics data taken coming soon.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F9E401-0DB6-F007-F269-FDE7F523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8" b="29553"/>
          <a:stretch>
            <a:fillRect/>
          </a:stretch>
        </p:blipFill>
        <p:spPr>
          <a:xfrm>
            <a:off x="674645" y="3059106"/>
            <a:ext cx="10949796" cy="3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6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42756"/>
            <a:ext cx="2743200" cy="365125"/>
          </a:xfrm>
        </p:spPr>
        <p:txBody>
          <a:bodyPr/>
          <a:lstStyle/>
          <a:p>
            <a:fld id="{FC2A8A0D-7471-434D-AAEF-D696D53325E6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SPMT system introduction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97D14E-E5A2-4186-9762-05FD55A78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1"/>
          <a:stretch/>
        </p:blipFill>
        <p:spPr>
          <a:xfrm>
            <a:off x="6788790" y="4108656"/>
            <a:ext cx="5320017" cy="18165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217C485-B305-43FC-B401-01869F7B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745" y="4000392"/>
            <a:ext cx="1661467" cy="2214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BD1E29D-2FA0-4CFE-BEAD-3D32F72D951F}"/>
              </a:ext>
            </a:extLst>
          </p:cNvPr>
          <p:cNvSpPr txBox="1"/>
          <p:nvPr/>
        </p:nvSpPr>
        <p:spPr>
          <a:xfrm>
            <a:off x="4053139" y="6212696"/>
            <a:ext cx="3406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LPMTs and surrounding </a:t>
            </a:r>
            <a:r>
              <a:rPr lang="en-US" altLang="zh-CN" sz="2000" dirty="0" err="1"/>
              <a:t>sPMTs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FE8174-2AF8-4BAD-A7E6-210E65A0B199}"/>
              </a:ext>
            </a:extLst>
          </p:cNvPr>
          <p:cNvSpPr txBox="1"/>
          <p:nvPr/>
        </p:nvSpPr>
        <p:spPr>
          <a:xfrm>
            <a:off x="7876411" y="6214816"/>
            <a:ext cx="4105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Electronics with 128 3-inch PMTs</a:t>
            </a:r>
            <a:endParaRPr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81B8D0-1705-47F1-9CA3-95F42A8D5522}"/>
              </a:ext>
            </a:extLst>
          </p:cNvPr>
          <p:cNvSpPr txBox="1"/>
          <p:nvPr/>
        </p:nvSpPr>
        <p:spPr>
          <a:xfrm>
            <a:off x="4118096" y="1217613"/>
            <a:ext cx="8073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25600 </a:t>
            </a:r>
            <a:r>
              <a:rPr lang="en-US" altLang="zh-CN" sz="2400" dirty="0"/>
              <a:t>3-inch PMTs (</a:t>
            </a:r>
            <a:r>
              <a:rPr lang="en-US" altLang="zh-CN" sz="2400" b="1" dirty="0"/>
              <a:t>small PMT</a:t>
            </a:r>
            <a:r>
              <a:rPr lang="en-US" altLang="zh-CN" sz="2400" dirty="0"/>
              <a:t>, or </a:t>
            </a:r>
            <a:r>
              <a:rPr lang="en-US" altLang="zh-CN" sz="2400" b="1" dirty="0" err="1"/>
              <a:t>sPMT</a:t>
            </a:r>
            <a:r>
              <a:rPr lang="en-US" altLang="zh-CN" sz="2400" dirty="0"/>
              <a:t>) and frontend electronics: </a:t>
            </a:r>
            <a:r>
              <a:rPr lang="en-US" altLang="zh-CN" sz="2400" b="1" dirty="0"/>
              <a:t>all underwater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The primary goal is measuring </a:t>
            </a:r>
            <a:r>
              <a:rPr lang="en-US" altLang="zh-CN" sz="2400" b="1" dirty="0"/>
              <a:t>the charge non-linearity  of 20-inch PMTs (Large PMT, or LPMT)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Other physics potentials: measurement of oscillation parameters (sin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2</a:t>
            </a:r>
            <a:r>
              <a:rPr lang="el-GR" altLang="zh-CN" sz="2400" dirty="0"/>
              <a:t>θ</a:t>
            </a:r>
            <a:r>
              <a:rPr lang="en-US" altLang="zh-CN" sz="2400" baseline="-25000" dirty="0"/>
              <a:t>12</a:t>
            </a:r>
            <a:r>
              <a:rPr lang="en-US" altLang="zh-CN" sz="2400" dirty="0"/>
              <a:t>,</a:t>
            </a:r>
            <a:r>
              <a:rPr lang="el-GR" altLang="zh-CN" sz="2400" dirty="0"/>
              <a:t>Δ</a:t>
            </a:r>
            <a:r>
              <a:rPr lang="en-US" altLang="zh-CN" sz="2400" dirty="0"/>
              <a:t>m</a:t>
            </a:r>
            <a:r>
              <a:rPr lang="en-US" altLang="zh-CN" sz="2400" baseline="30000" dirty="0"/>
              <a:t>2</a:t>
            </a:r>
            <a:r>
              <a:rPr lang="en-US" altLang="zh-CN" sz="2400" baseline="-25000" dirty="0"/>
              <a:t>21</a:t>
            </a:r>
            <a:r>
              <a:rPr lang="en-US" altLang="zh-CN" sz="2400" dirty="0"/>
              <a:t>), searching for </a:t>
            </a:r>
            <a:r>
              <a:rPr lang="en-US" altLang="zh-CN" sz="2400" b="1" dirty="0"/>
              <a:t>proton decay, …</a:t>
            </a:r>
            <a:endParaRPr lang="en-US" altLang="zh-CN" sz="2400" dirty="0"/>
          </a:p>
        </p:txBody>
      </p:sp>
      <p:graphicFrame>
        <p:nvGraphicFramePr>
          <p:cNvPr id="11" name="内容占位符 48">
            <a:extLst>
              <a:ext uri="{FF2B5EF4-FFF2-40B4-BE49-F238E27FC236}">
                <a16:creationId xmlns:a16="http://schemas.microsoft.com/office/drawing/2014/main" id="{AE0BC32B-A5AA-4AFF-BEA8-B44CA8C15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24673"/>
              </p:ext>
            </p:extLst>
          </p:nvPr>
        </p:nvGraphicFramePr>
        <p:xfrm>
          <a:off x="127120" y="1217613"/>
          <a:ext cx="3892429" cy="5225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9D6E48F3-309A-46E0-B4C4-2A40436D15BD}"/>
              </a:ext>
            </a:extLst>
          </p:cNvPr>
          <p:cNvSpPr txBox="1"/>
          <p:nvPr/>
        </p:nvSpPr>
        <p:spPr>
          <a:xfrm>
            <a:off x="6544712" y="3505950"/>
            <a:ext cx="466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>
                <a:hlinkClick r:id="rId9"/>
              </a:rPr>
              <a:t>CPC 46 (2022) 123001</a:t>
            </a:r>
            <a:r>
              <a:rPr lang="en-US" altLang="zh-CN" dirty="0"/>
              <a:t>, </a:t>
            </a:r>
            <a:r>
              <a:rPr lang="en-US" altLang="zh-CN" dirty="0">
                <a:hlinkClick r:id="rId10"/>
              </a:rPr>
              <a:t>CPC 47 (2023) 113002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131317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0E05-F676-E4B0-4AC0-7CABB2E91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9AC6EC1-2AA5-F59B-1F0E-9A85AF30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EE6409-97C2-4631-7A6C-1B25FEDAFEB6}"/>
              </a:ext>
            </a:extLst>
          </p:cNvPr>
          <p:cNvSpPr/>
          <p:nvPr/>
        </p:nvSpPr>
        <p:spPr>
          <a:xfrm>
            <a:off x="0" y="4462"/>
            <a:ext cx="12191999" cy="6853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ACC22F9-98AF-B585-0F77-9BB214F16DC4}"/>
              </a:ext>
            </a:extLst>
          </p:cNvPr>
          <p:cNvSpPr txBox="1"/>
          <p:nvPr/>
        </p:nvSpPr>
        <p:spPr>
          <a:xfrm>
            <a:off x="2536" y="279662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SPMT system production and test</a:t>
            </a:r>
          </a:p>
        </p:txBody>
      </p:sp>
    </p:spTree>
    <p:extLst>
      <p:ext uri="{BB962C8B-B14F-4D97-AF65-F5344CB8AC3E}">
        <p14:creationId xmlns:p14="http://schemas.microsoft.com/office/powerpoint/2010/main" val="895524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F0802-737E-47AE-BA03-52202435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06D77-A8AD-4055-A4DB-F687529E40A1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554913-1800-4B79-B619-A5DE3A556781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SPMT production and test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98A605-1C5F-4F36-BFA5-24B34C32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44057" y="3822914"/>
            <a:ext cx="7108191" cy="255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DB24BE2-3B3F-4282-9AF7-A75A44F9D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789040"/>
            <a:ext cx="4354464" cy="26196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05BCCB-992A-42FF-BE1A-524C02B83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62966"/>
            <a:ext cx="5956248" cy="221232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F9B9A8-BF0F-4A7F-8767-571EB713C650}"/>
              </a:ext>
            </a:extLst>
          </p:cNvPr>
          <p:cNvSpPr txBox="1"/>
          <p:nvPr/>
        </p:nvSpPr>
        <p:spPr>
          <a:xfrm>
            <a:off x="10317945" y="1198476"/>
            <a:ext cx="16459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HZC-XP72B22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A5CE05-60A2-4D42-9D13-70C19C8E2654}"/>
              </a:ext>
            </a:extLst>
          </p:cNvPr>
          <p:cNvSpPr txBox="1"/>
          <p:nvPr/>
        </p:nvSpPr>
        <p:spPr>
          <a:xfrm>
            <a:off x="7984845" y="3335913"/>
            <a:ext cx="3425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3-inch PMTs mass production 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7C8BE7-FE1F-4046-AC2A-3501B955755C}"/>
              </a:ext>
            </a:extLst>
          </p:cNvPr>
          <p:cNvSpPr txBox="1"/>
          <p:nvPr/>
        </p:nvSpPr>
        <p:spPr>
          <a:xfrm>
            <a:off x="244855" y="1202857"/>
            <a:ext cx="5956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Totally</a:t>
            </a:r>
            <a:r>
              <a:rPr lang="en-US" altLang="zh-CN" sz="2400" b="1" dirty="0"/>
              <a:t> 26000 </a:t>
            </a:r>
            <a:r>
              <a:rPr lang="en-US" altLang="zh-CN" sz="2400" dirty="0"/>
              <a:t>3-inch PMTs produced by Hainan </a:t>
            </a:r>
            <a:r>
              <a:rPr lang="en-US" altLang="zh-CN" sz="2400" dirty="0" err="1"/>
              <a:t>Zhangchuang</a:t>
            </a:r>
            <a:r>
              <a:rPr lang="en-US" altLang="zh-CN" sz="2400" dirty="0"/>
              <a:t> (HZC)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Performance tests and study for 2 years, meeting the requirement of JUNO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b="1" dirty="0"/>
              <a:t>largest </a:t>
            </a:r>
            <a:r>
              <a:rPr lang="en-US" altLang="zh-CN" sz="2400" dirty="0"/>
              <a:t>sample of 3-inch PMTs ever produced and studied in 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4D85B5-ACC5-4D38-8E8F-55A45DE8722F}"/>
              </a:ext>
            </a:extLst>
          </p:cNvPr>
          <p:cNvSpPr txBox="1"/>
          <p:nvPr/>
        </p:nvSpPr>
        <p:spPr>
          <a:xfrm>
            <a:off x="3755367" y="6396866"/>
            <a:ext cx="5012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All 26000 3-inch PMTs test results summary </a:t>
            </a:r>
            <a:endParaRPr lang="zh-CN" altLang="en-US" sz="2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F6754C-4BAC-7CF2-0B79-192B09453443}"/>
              </a:ext>
            </a:extLst>
          </p:cNvPr>
          <p:cNvSpPr/>
          <p:nvPr/>
        </p:nvSpPr>
        <p:spPr>
          <a:xfrm>
            <a:off x="4875245" y="3439617"/>
            <a:ext cx="277322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CharisSIL-Italic"/>
              </a:rPr>
              <a:t>NIM, A 1005 (2021) 165347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14313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22254-94D3-5AAD-745F-B1B0FBE9A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5F1DA52A-796B-734C-C710-E8D8F1EC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B1F0EE-DD55-4EF4-2D34-88DF4F9CB314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4EB92A-2A80-38A1-0E8A-1EFCD2BA84EA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sPMT</a:t>
            </a:r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 integration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9387261-B142-36E5-3F1A-32CCAADB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08851" y="2014588"/>
            <a:ext cx="4434645" cy="24114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2FFF4F-5A65-C891-6D79-3EF97ACD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3" y="2893214"/>
            <a:ext cx="3572233" cy="28844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E21DC0-6A82-B9DF-5322-04D9D2BEA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91" y="932752"/>
            <a:ext cx="3341143" cy="17978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3E24890-1634-481D-370B-3FC58353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085" y="1049139"/>
            <a:ext cx="4436208" cy="16814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263F32B-2091-5792-E6F7-C91498025316}"/>
              </a:ext>
            </a:extLst>
          </p:cNvPr>
          <p:cNvSpPr txBox="1"/>
          <p:nvPr/>
        </p:nvSpPr>
        <p:spPr>
          <a:xfrm>
            <a:off x="1623849" y="5486008"/>
            <a:ext cx="2149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HV splitter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96DB35A-421C-06C6-61E5-65EF2007C905}"/>
              </a:ext>
            </a:extLst>
          </p:cNvPr>
          <p:cNvSpPr txBox="1"/>
          <p:nvPr/>
        </p:nvSpPr>
        <p:spPr>
          <a:xfrm>
            <a:off x="744567" y="2452673"/>
            <a:ext cx="3725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Waterproof potting design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8C43082-78E2-CBAB-DA9E-B2359CF7EB2A}"/>
              </a:ext>
            </a:extLst>
          </p:cNvPr>
          <p:cNvSpPr txBox="1"/>
          <p:nvPr/>
        </p:nvSpPr>
        <p:spPr>
          <a:xfrm>
            <a:off x="8107466" y="2650425"/>
            <a:ext cx="326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Cable and HV connector 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E0248A-B71D-3E15-654C-AB55D5BB5E05}"/>
              </a:ext>
            </a:extLst>
          </p:cNvPr>
          <p:cNvSpPr txBox="1"/>
          <p:nvPr/>
        </p:nvSpPr>
        <p:spPr>
          <a:xfrm>
            <a:off x="2550141" y="5068299"/>
            <a:ext cx="178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Final version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EB6BB5-ACB9-1DAF-A321-256C0FCB94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7551"/>
          <a:stretch>
            <a:fillRect/>
          </a:stretch>
        </p:blipFill>
        <p:spPr>
          <a:xfrm>
            <a:off x="7675481" y="2999620"/>
            <a:ext cx="3932756" cy="233596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CEF0ED-827D-110F-F384-C0A0EC8BAA6C}"/>
              </a:ext>
            </a:extLst>
          </p:cNvPr>
          <p:cNvSpPr txBox="1"/>
          <p:nvPr/>
        </p:nvSpPr>
        <p:spPr>
          <a:xfrm>
            <a:off x="7991657" y="5347196"/>
            <a:ext cx="313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</a:rPr>
              <a:t>Integration procedure</a:t>
            </a:r>
            <a:endParaRPr lang="zh-CN" altLang="en-US" sz="2400" dirty="0">
              <a:solidFill>
                <a:srgbClr val="0000CC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C57113F-B4D9-BCF3-4D59-4EC79E79C36D}"/>
              </a:ext>
            </a:extLst>
          </p:cNvPr>
          <p:cNvSpPr txBox="1"/>
          <p:nvPr/>
        </p:nvSpPr>
        <p:spPr>
          <a:xfrm>
            <a:off x="317937" y="5857238"/>
            <a:ext cx="11556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 err="1"/>
              <a:t>sPMT</a:t>
            </a:r>
            <a:r>
              <a:rPr lang="en-US" altLang="zh-CN" sz="2800" dirty="0"/>
              <a:t> integration with HV splitter, cable, connector and waterproofing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HV tests for all </a:t>
            </a:r>
            <a:r>
              <a:rPr lang="en-US" altLang="zh-CN" sz="2800" dirty="0" err="1"/>
              <a:t>sPMTs</a:t>
            </a:r>
            <a:r>
              <a:rPr lang="en-US" altLang="zh-CN" sz="2800" dirty="0"/>
              <a:t> and 13% for water pressure test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0498D06-7375-36ED-8B27-BA66B5E33442}"/>
              </a:ext>
            </a:extLst>
          </p:cNvPr>
          <p:cNvSpPr txBox="1"/>
          <p:nvPr/>
        </p:nvSpPr>
        <p:spPr>
          <a:xfrm>
            <a:off x="4470484" y="5442672"/>
            <a:ext cx="313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CC"/>
                </a:solidFill>
              </a:rPr>
              <a:t>A group of </a:t>
            </a:r>
            <a:r>
              <a:rPr lang="en-US" altLang="zh-CN" sz="2400" b="1" dirty="0">
                <a:solidFill>
                  <a:srgbClr val="0000CC"/>
                </a:solidFill>
              </a:rPr>
              <a:t>16 PMTs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5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2B100-E3B1-8548-370A-9BA4B437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7A6FAB70-49AF-1C23-CDDB-AEC00E35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CEFCBF2-E6A1-3405-F249-20083AC12F9B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518679-63A3-61BA-E457-868154C89B4D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Acceptance tests after integration 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79C3320-98A6-A4B5-F1F3-ABE5631F4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2" y="2280127"/>
            <a:ext cx="4968552" cy="35519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638CA6-2861-AD82-E8EF-1642F5EE1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93" y="2300345"/>
            <a:ext cx="5274533" cy="3656367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7B7CF571-26D4-C123-B9CF-1B918AE33CF1}"/>
              </a:ext>
            </a:extLst>
          </p:cNvPr>
          <p:cNvSpPr txBox="1">
            <a:spLocks/>
          </p:cNvSpPr>
          <p:nvPr/>
        </p:nvSpPr>
        <p:spPr>
          <a:xfrm>
            <a:off x="419819" y="938908"/>
            <a:ext cx="11231053" cy="1479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PMT functional tests including gain, single photon electron, dark noise, 99.3% qualified.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The rest were replaced due to high DCRs, deviations from the target  gain, poor charge resolution, or electrical short circuits.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EC72CB-64ED-2B2B-3003-2A5CAB9A99ED}"/>
              </a:ext>
            </a:extLst>
          </p:cNvPr>
          <p:cNvSpPr txBox="1"/>
          <p:nvPr/>
        </p:nvSpPr>
        <p:spPr>
          <a:xfrm>
            <a:off x="636974" y="5956712"/>
            <a:ext cx="527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PMT font-end integration test system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using early version of JUNO electronics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8074D7-6C5C-0746-E1F0-6EA1D2659B31}"/>
              </a:ext>
            </a:extLst>
          </p:cNvPr>
          <p:cNvSpPr txBox="1"/>
          <p:nvPr/>
        </p:nvSpPr>
        <p:spPr>
          <a:xfrm>
            <a:off x="6462218" y="5956712"/>
            <a:ext cx="499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 photoelectron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spectrum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96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547F-15A0-9CBD-8D96-53FDD5AF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D82AFF-231B-4463-4DD7-2E1DDAD2E890}"/>
              </a:ext>
            </a:extLst>
          </p:cNvPr>
          <p:cNvGrpSpPr/>
          <p:nvPr/>
        </p:nvGrpSpPr>
        <p:grpSpPr>
          <a:xfrm>
            <a:off x="475730" y="1197598"/>
            <a:ext cx="5131810" cy="2884531"/>
            <a:chOff x="4151784" y="1120534"/>
            <a:chExt cx="5131810" cy="288453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0F8DBEF-42D8-4B31-EA94-917E8C43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6706" y="1120534"/>
              <a:ext cx="5096888" cy="2858572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8C13BFB-7A98-C06D-DECF-1DBD12634B63}"/>
                </a:ext>
              </a:extLst>
            </p:cNvPr>
            <p:cNvSpPr/>
            <p:nvPr/>
          </p:nvSpPr>
          <p:spPr>
            <a:xfrm>
              <a:off x="4151784" y="2564904"/>
              <a:ext cx="432048" cy="1440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67FA2891-0B35-D71E-CFED-3AD08CD2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67A7DD-AC83-26C4-709F-C40CC1F726CE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1D9CB5-F6AC-6A56-58CB-982325671D22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Component of electronics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CE7291-B388-9B68-1A17-B7401C6E9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0304" r="61854" b="26319"/>
          <a:stretch/>
        </p:blipFill>
        <p:spPr>
          <a:xfrm>
            <a:off x="5488472" y="4030703"/>
            <a:ext cx="1486922" cy="189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A18543-F3CA-E6D6-D498-B80E73413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137" y="1090949"/>
            <a:ext cx="1864409" cy="18910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5301E5-37BB-5660-1C0F-87050985F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r="9704"/>
          <a:stretch/>
        </p:blipFill>
        <p:spPr>
          <a:xfrm>
            <a:off x="9370656" y="1247601"/>
            <a:ext cx="1927018" cy="1821963"/>
          </a:xfrm>
          <a:prstGeom prst="rect">
            <a:avLst/>
          </a:prstGeom>
        </p:spPr>
      </p:pic>
      <p:pic>
        <p:nvPicPr>
          <p:cNvPr id="10" name="Image 28">
            <a:extLst>
              <a:ext uri="{FF2B5EF4-FFF2-40B4-BE49-F238E27FC236}">
                <a16:creationId xmlns:a16="http://schemas.microsoft.com/office/drawing/2014/main" id="{5A13026B-2A6F-300E-B52D-DDCA586F3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05" y="4630009"/>
            <a:ext cx="3609823" cy="1120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ABDFF7-84E2-E1A1-8ACF-10E140F28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110" y="4573134"/>
            <a:ext cx="2885520" cy="112911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FC618C9-7B39-762C-D32A-CCC51B5106E4}"/>
              </a:ext>
            </a:extLst>
          </p:cNvPr>
          <p:cNvSpPr txBox="1"/>
          <p:nvPr/>
        </p:nvSpPr>
        <p:spPr>
          <a:xfrm>
            <a:off x="5194588" y="5974228"/>
            <a:ext cx="356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Underwater Box (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hile, US)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65374E-C7BF-B95A-8DC4-69A7782AB6EC}"/>
              </a:ext>
            </a:extLst>
          </p:cNvPr>
          <p:cNvSpPr txBox="1"/>
          <p:nvPr/>
        </p:nvSpPr>
        <p:spPr>
          <a:xfrm>
            <a:off x="8915739" y="3078313"/>
            <a:ext cx="291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Heat 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dissipation</a:t>
            </a:r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and mechanical </a:t>
            </a:r>
            <a:r>
              <a:rPr lang="en-US" altLang="zh-CN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structure</a:t>
            </a:r>
            <a:r>
              <a:rPr lang="en-US" altLang="zh-CN" sz="1800" b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1800" b="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9EFA21E-7084-3974-B093-33A7AB03FED2}"/>
              </a:ext>
            </a:extLst>
          </p:cNvPr>
          <p:cNvSpPr txBox="1"/>
          <p:nvPr/>
        </p:nvSpPr>
        <p:spPr>
          <a:xfrm>
            <a:off x="907778" y="5730670"/>
            <a:ext cx="400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Front-End board: 8 CATROCs for signal digitization</a:t>
            </a:r>
            <a:r>
              <a:rPr lang="zh-CN" altLang="en-US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France</a:t>
            </a:r>
            <a:r>
              <a:rPr lang="zh-CN" altLang="en-US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43BE91-7E91-530D-79BE-2F049DD04C0E}"/>
              </a:ext>
            </a:extLst>
          </p:cNvPr>
          <p:cNvSpPr txBox="1"/>
          <p:nvPr/>
        </p:nvSpPr>
        <p:spPr>
          <a:xfrm>
            <a:off x="8549898" y="5792773"/>
            <a:ext cx="364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HV splitter: supply high voltage and split signal (Chile, Russian)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40A62F-525C-E978-C1B2-A071548112F0}"/>
              </a:ext>
            </a:extLst>
          </p:cNvPr>
          <p:cNvSpPr txBox="1"/>
          <p:nvPr/>
        </p:nvSpPr>
        <p:spPr>
          <a:xfrm>
            <a:off x="5452396" y="3059620"/>
            <a:ext cx="336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Global</a:t>
            </a:r>
            <a:r>
              <a:rPr lang="zh-CN" altLang="en-US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Control</a:t>
            </a:r>
            <a:r>
              <a:rPr lang="zh-CN" altLang="en-US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Unit: control and transfer data to DAQ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442F67B-3CE3-6DEB-3D6B-4CB199ADABE5}"/>
              </a:ext>
            </a:extLst>
          </p:cNvPr>
          <p:cNvSpPr txBox="1"/>
          <p:nvPr/>
        </p:nvSpPr>
        <p:spPr>
          <a:xfrm>
            <a:off x="1457354" y="3992914"/>
            <a:ext cx="318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Electronics overview</a:t>
            </a:r>
            <a:endParaRPr lang="zh-CN" altLang="en-US" sz="1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9DD3061-47E1-2D8C-A43B-46A8EF6BAF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2" t="49679" r="36990"/>
          <a:stretch/>
        </p:blipFill>
        <p:spPr>
          <a:xfrm>
            <a:off x="7067827" y="4026687"/>
            <a:ext cx="1347727" cy="18910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FBD28B-0CDB-DC74-D8F2-F5D701F46223}"/>
              </a:ext>
            </a:extLst>
          </p:cNvPr>
          <p:cNvSpPr txBox="1"/>
          <p:nvPr/>
        </p:nvSpPr>
        <p:spPr>
          <a:xfrm>
            <a:off x="1163691" y="6324447"/>
            <a:ext cx="960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128 channels contained in an underwater stainless-steel box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5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6A25-979B-F8A6-FD26-A1EA4E0F6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F5E556B-B114-2013-E580-FA5B36681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8A0D-7471-434D-AAEF-D696D53325E6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BCD1394-516B-F8D4-F7A6-6F553813F1E5}"/>
              </a:ext>
            </a:extLst>
          </p:cNvPr>
          <p:cNvSpPr/>
          <p:nvPr/>
        </p:nvSpPr>
        <p:spPr>
          <a:xfrm>
            <a:off x="0" y="4462"/>
            <a:ext cx="12191999" cy="8433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99852EF-5E8B-C63F-35D7-8460CD36B9DB}"/>
              </a:ext>
            </a:extLst>
          </p:cNvPr>
          <p:cNvSpPr txBox="1"/>
          <p:nvPr/>
        </p:nvSpPr>
        <p:spPr>
          <a:xfrm>
            <a:off x="1" y="5011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Electronics performance</a:t>
            </a:r>
            <a:endParaRPr lang="zh-CN" altLang="en-US" sz="4400" b="1" dirty="0">
              <a:solidFill>
                <a:schemeClr val="bg1"/>
              </a:solidFill>
              <a:latin typeface="+mj-lt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41209E3-8744-D181-151B-5BECB63CD502}"/>
              </a:ext>
            </a:extLst>
          </p:cNvPr>
          <p:cNvSpPr txBox="1">
            <a:spLocks/>
          </p:cNvSpPr>
          <p:nvPr/>
        </p:nvSpPr>
        <p:spPr>
          <a:xfrm>
            <a:off x="0" y="1112925"/>
            <a:ext cx="6522352" cy="19555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altLang="zh-CN" dirty="0"/>
              <a:t>CATIROC: an integrated chip designed by the Omega laboratory (</a:t>
            </a:r>
            <a:r>
              <a:rPr lang="en-US" altLang="zh-CN" dirty="0">
                <a:hlinkClick r:id="rId2"/>
              </a:rPr>
              <a:t>2021 JINST 16 P05010</a:t>
            </a:r>
            <a:r>
              <a:rPr lang="en-US" altLang="zh-CN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altLang="zh-CN" dirty="0"/>
              <a:t>Noise: </a:t>
            </a:r>
            <a:r>
              <a:rPr lang="en-US" altLang="zh-CN" dirty="0">
                <a:solidFill>
                  <a:srgbClr val="FF0000"/>
                </a:solidFill>
              </a:rPr>
              <a:t>0.015 </a:t>
            </a:r>
            <a:r>
              <a:rPr lang="en-US" altLang="zh-CN" dirty="0" err="1">
                <a:solidFill>
                  <a:srgbClr val="FF0000"/>
                </a:solidFill>
              </a:rPr>
              <a:t>pC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(0.03 PE),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3×10</a:t>
            </a:r>
            <a:r>
              <a:rPr lang="zh-CN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𝟔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gain</a:t>
            </a:r>
          </a:p>
          <a:p>
            <a:pPr lvl="1">
              <a:spcBef>
                <a:spcPts val="600"/>
              </a:spcBef>
            </a:pP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resolution: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&lt;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150 </a:t>
            </a:r>
            <a:r>
              <a:rPr lang="en-US" altLang="zh-CN" dirty="0" err="1">
                <a:solidFill>
                  <a:srgbClr val="FF0000"/>
                </a:solidFill>
              </a:rPr>
              <a:t>ps</a:t>
            </a:r>
            <a:endParaRPr lang="zh-CN" alt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zh-CN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76B10C-EC4E-05F8-9FBA-31DCD16E3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4" y="3483525"/>
            <a:ext cx="2484542" cy="2089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0969D58-CFB9-688C-61F0-3B797C9DB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84" b="-1"/>
          <a:stretch/>
        </p:blipFill>
        <p:spPr>
          <a:xfrm>
            <a:off x="5491339" y="3483525"/>
            <a:ext cx="3657817" cy="2221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DDAD5F-D648-5BDC-2E9F-C08E98752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231" y="3372257"/>
            <a:ext cx="2984454" cy="222117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183348-54EE-A5BB-8539-503EA97E468D}"/>
              </a:ext>
            </a:extLst>
          </p:cNvPr>
          <p:cNvSpPr txBox="1"/>
          <p:nvPr/>
        </p:nvSpPr>
        <p:spPr>
          <a:xfrm>
            <a:off x="636576" y="5639151"/>
            <a:ext cx="179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SPE spectrum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27676F-9531-69B9-597B-ED69BDCBB24B}"/>
              </a:ext>
            </a:extLst>
          </p:cNvPr>
          <p:cNvSpPr txBox="1"/>
          <p:nvPr/>
        </p:nvSpPr>
        <p:spPr>
          <a:xfrm>
            <a:off x="2889351" y="5609489"/>
            <a:ext cx="294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Charge measuring range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E72AD1-9B88-AC4E-E209-09CE1BE74023}"/>
              </a:ext>
            </a:extLst>
          </p:cNvPr>
          <p:cNvSpPr txBox="1"/>
          <p:nvPr/>
        </p:nvSpPr>
        <p:spPr>
          <a:xfrm>
            <a:off x="6139426" y="5639151"/>
            <a:ext cx="2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Time measurement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DDA563B-3F0C-0C4C-7E10-EE0C6CCA1E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38" t="10566" r="9461"/>
          <a:stretch/>
        </p:blipFill>
        <p:spPr>
          <a:xfrm>
            <a:off x="9149156" y="913400"/>
            <a:ext cx="2864947" cy="523270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0D3E6E6-3E8E-F2B5-B5C2-3F0ED36AF271}"/>
              </a:ext>
            </a:extLst>
          </p:cNvPr>
          <p:cNvSpPr txBox="1"/>
          <p:nvPr/>
        </p:nvSpPr>
        <p:spPr>
          <a:xfrm>
            <a:off x="8409919" y="6172608"/>
            <a:ext cx="369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 hangingPunct="0"/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Configuration and 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18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erformance parameters of CATIROC</a:t>
            </a:r>
            <a:endParaRPr lang="zh-CN" altLang="en-US" sz="18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EA2393A-F377-3283-FB30-FDA8F6F75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216" y="1153298"/>
            <a:ext cx="1798404" cy="16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2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lEasy">
      <a:majorFont>
        <a:latin typeface="Arial"/>
        <a:ea typeface="微软雅黑"/>
        <a:cs typeface=""/>
      </a:majorFont>
      <a:minorFont>
        <a:latin typeface="Calibri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942</Words>
  <Application>Microsoft Office PowerPoint</Application>
  <PresentationFormat>宽屏</PresentationFormat>
  <Paragraphs>172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CharisSIL-Italic</vt:lpstr>
      <vt:lpstr>等线</vt:lpstr>
      <vt:lpstr>华文中宋</vt:lpstr>
      <vt:lpstr>微软雅黑</vt:lpstr>
      <vt:lpstr>Arial</vt:lpstr>
      <vt:lpstr>Calibri</vt:lpstr>
      <vt:lpstr>Cambria Math</vt:lpstr>
      <vt:lpstr>Goudy Old Style</vt:lpstr>
      <vt:lpstr>Times New Roman</vt:lpstr>
      <vt:lpstr>Wingdings</vt:lpstr>
      <vt:lpstr>Office 主题​​</vt:lpstr>
      <vt:lpstr> Installation and commissioning of the JUNO 3-inch PMT system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enter your title!</dc:title>
  <dc:creator>Niu Yujie</dc:creator>
  <cp:lastModifiedBy>Yujie Niu</cp:lastModifiedBy>
  <cp:revision>399</cp:revision>
  <dcterms:created xsi:type="dcterms:W3CDTF">2024-04-01T08:59:27Z</dcterms:created>
  <dcterms:modified xsi:type="dcterms:W3CDTF">2025-07-19T02:32:10Z</dcterms:modified>
</cp:coreProperties>
</file>