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78" r:id="rId9"/>
    <p:sldId id="279" r:id="rId10"/>
    <p:sldId id="273" r:id="rId11"/>
    <p:sldId id="280" r:id="rId12"/>
    <p:sldId id="281" r:id="rId13"/>
    <p:sldId id="265" r:id="rId14"/>
    <p:sldId id="275" r:id="rId15"/>
    <p:sldId id="266" r:id="rId16"/>
    <p:sldId id="267" r:id="rId17"/>
    <p:sldId id="268" r:id="rId18"/>
    <p:sldId id="269" r:id="rId19"/>
    <p:sldId id="270" r:id="rId20"/>
    <p:sldId id="258" r:id="rId21"/>
    <p:sldId id="274" r:id="rId22"/>
    <p:sldId id="272" r:id="rId23"/>
    <p:sldId id="277" r:id="rId24"/>
    <p:sldId id="282" r:id="rId25"/>
    <p:sldId id="283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BC783"/>
    <a:srgbClr val="00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EBFE8-BFCF-4F32-9FC8-FAFA3581DC35}" type="datetimeFigureOut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83DDA-F0C3-418C-B800-7D441C4B6A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76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578A13-21CA-4D27-80AA-715600A76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25D589-410E-476F-BBCE-33A5C18C0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63DB0-1B55-453D-92E5-42832EC8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9456-CCA8-4C3A-80C4-30C7ABFAE312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22BA-046D-43D9-B928-42EE347C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0271A8-E3EC-4969-B528-ABBD3FFD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3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BEF4B9-00DA-49E7-8668-7032576D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4E22D0-53A5-4DAE-8F9A-E67675927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D8DB5C-1105-450D-A4F0-9259ED29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23090-9EFB-4018-82B7-89BA5F536FE9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E3EDD7-D548-427F-93EE-75E3D0AC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E575C4-8376-4CCC-A39E-1381E75D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796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171D4A-9441-4640-944D-0086A40C3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2D6685-6C1F-42F9-9642-247B5BA4F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733531-36CC-46A2-B43C-319CBAA72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BF4E-491F-45F6-A04C-BD2690314671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A76C0C-C7BC-4119-81D1-F6477922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B68EC-A3F4-4E02-9E71-1A54842E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21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65D15-0676-4DDE-A812-5F56C81C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06921F-2616-4717-838E-7308C4A16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D37AF6-3C6C-4139-A898-6664C11BE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F3C3E-3EE2-4B25-8C72-839F90DA64AE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F3E6DD-A4B3-406D-8F2E-21B9F8C2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03C02-67A6-4580-A0B0-A0615406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15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9AEF34-D2CD-46C3-ADAB-6A0477EA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105176-6FDB-411F-9A31-7487E6955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43F6A2-E897-4EB9-BB9F-92552A98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BF499-AC50-403D-AC06-3C68C0B92AF7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8239F0-D64C-4950-854F-AC0C027A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C30E4-288D-4A2A-8F1F-4C728234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90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1F29F4-18FC-4674-A039-DED0D949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9CBC9E-B564-4122-B938-711DD64E6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9AC974-5356-4655-A300-AF7B0E616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983F75-07CA-4E3B-88FB-3BAF5431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A4B5-CF2E-4330-A72E-ED394DDB031D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7F873D-0726-40A7-AFBE-555EF0F8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F60F8F-CB9B-4E65-B0B4-F9ABC7F2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68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49BF9A-6030-4F7F-A7EE-68664221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A4ECCC-C1B9-4D96-982E-269E0A3ED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11F12-E704-4D2A-AB83-8C082C181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8181EF5-BAB3-49F6-9325-5A47810E6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9E0A849-01FC-477E-83ED-563F3A59B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D493915-3EFE-4C5F-90B4-2862DB14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AC5F-3A23-4D02-ABB5-F15EA512F38D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D1B8DA-177C-4B8C-A826-6EB2DFDD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064F46-E533-45DE-9583-59BEB02B8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20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2C6EA1-0A60-413B-928C-C5B75587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D4B756-2FB1-4AFC-A891-55C9D0E0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1A59-CF94-433E-9ED9-DDDA2960780C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51E4B2C-4195-485F-A86B-5EA859AD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33ECE0-1C59-4E20-A283-9C237D24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25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8E5F2EC-5F55-4FF7-B740-C5F936D6E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00A3-FC65-4FD4-A135-72A0D74639F9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D0FAD7-76A8-4710-BDD6-8E0ED3A76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7B011B-ECB9-428E-96D2-E3F97057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5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CCB003-FB1D-4739-B107-8903E6BF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3EFE49-4F3E-4EC0-AD6E-F8B1B7DFF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D0232-E7C6-4685-8AF1-9303C69DA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8B16-B4A1-4125-87EF-4ADCA5A0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AED97-6941-49ED-B5DA-48684D815105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B0813C-5E3B-4BE9-B8FA-3B246D9D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862A64-F484-4199-8C1A-E3604D9C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6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6E98A7-B16F-4E44-8EDF-235DE8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F91633-8B31-4260-9841-AD150C806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A22EDE-D66D-47A5-8346-8A1A90E29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D221C0-AC2D-4B10-B93D-31590FE94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552C-4C36-4A5C-81A5-CDECE4F033A1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BFCCC3-B704-46D8-8B49-817971745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816A9B-0F06-4B0C-9E2F-998B6FD8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99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210704-80CD-40AC-9F37-B8693B9D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A17849-E68B-4B44-A9B5-1D7C8B4D9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96384-F1E2-4728-B6A3-FBA9757BF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AC49B-A631-4AC4-A5E3-EE5AF36FF158}" type="datetime1">
              <a:rPr lang="zh-CN" altLang="en-US" smtClean="0"/>
              <a:t>2025/7/22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E62C48-B060-438E-A341-29CD3DA15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8258A9-C53D-4A68-9337-AF4D08A5D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4DA54-1D7F-472B-97D8-D2ABAAEA88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33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5913B0-1461-4A34-B339-CAC2B1D9B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466" y="1600200"/>
            <a:ext cx="11067068" cy="1655762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Installation of the Veto 100t/h water system and the detector filling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049EA98-2258-4549-A68D-F7690734D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841" y="3882485"/>
            <a:ext cx="9144000" cy="1375315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Cong Guo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On behalf of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JUNO collaboration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2025-07-22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E651D5-7A72-4D99-9294-DFB15631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3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1DD0035-1ACF-4464-9A16-A13920C6E8CA}"/>
              </a:ext>
            </a:extLst>
          </p:cNvPr>
          <p:cNvSpPr txBox="1"/>
          <p:nvPr/>
        </p:nvSpPr>
        <p:spPr>
          <a:xfrm>
            <a:off x="810707" y="315334"/>
            <a:ext cx="690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Composition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1DF01C0-D8EE-44A3-9671-06D0C66DD252}"/>
              </a:ext>
            </a:extLst>
          </p:cNvPr>
          <p:cNvCxnSpPr>
            <a:cxnSpLocks/>
          </p:cNvCxnSpPr>
          <p:nvPr/>
        </p:nvCxnSpPr>
        <p:spPr>
          <a:xfrm>
            <a:off x="0" y="1131216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00D1EA4-3608-4929-BF97-6F169C020EE2}"/>
              </a:ext>
            </a:extLst>
          </p:cNvPr>
          <p:cNvGrpSpPr/>
          <p:nvPr/>
        </p:nvGrpSpPr>
        <p:grpSpPr>
          <a:xfrm>
            <a:off x="399069" y="1621412"/>
            <a:ext cx="5370136" cy="4900044"/>
            <a:chOff x="945888" y="1484308"/>
            <a:chExt cx="5436057" cy="522803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34A6FD4-192C-47B5-99D7-7D0B2F404B9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888" y="1484308"/>
              <a:ext cx="5436057" cy="5228035"/>
            </a:xfrm>
            <a:prstGeom prst="rect">
              <a:avLst/>
            </a:prstGeom>
          </p:spPr>
        </p:pic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42A276D-A9DB-4FEC-A64D-2CA7FCFE4C74}"/>
                </a:ext>
              </a:extLst>
            </p:cNvPr>
            <p:cNvSpPr/>
            <p:nvPr/>
          </p:nvSpPr>
          <p:spPr>
            <a:xfrm>
              <a:off x="2064470" y="5199296"/>
              <a:ext cx="395926" cy="34879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A9706D-1847-412D-9FB8-46435ADDA4A7}"/>
                </a:ext>
              </a:extLst>
            </p:cNvPr>
            <p:cNvSpPr txBox="1"/>
            <p:nvPr/>
          </p:nvSpPr>
          <p:spPr>
            <a:xfrm>
              <a:off x="1244338" y="5760883"/>
              <a:ext cx="14045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Water inlet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6C587EAD-026D-4818-B219-A94A8B3F14D7}"/>
                </a:ext>
              </a:extLst>
            </p:cNvPr>
            <p:cNvCxnSpPr>
              <a:stCxn id="7" idx="0"/>
              <a:endCxn id="6" idx="3"/>
            </p:cNvCxnSpPr>
            <p:nvPr/>
          </p:nvCxnSpPr>
          <p:spPr>
            <a:xfrm flipV="1">
              <a:off x="1946635" y="5497008"/>
              <a:ext cx="175817" cy="2638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372A37A5-0CF6-461D-A6E4-915D6C3F4531}"/>
              </a:ext>
            </a:extLst>
          </p:cNvPr>
          <p:cNvSpPr txBox="1"/>
          <p:nvPr/>
        </p:nvSpPr>
        <p:spPr>
          <a:xfrm>
            <a:off x="5885611" y="1387392"/>
            <a:ext cx="6008017" cy="520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One pipelines to CD: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Supplied UPW to CD in initial filling;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Pump UPW out from CD in LS filling;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Six pipelines to WCD: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One to the water inlet located at the corner, supplying UPW during initial WCD filling;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Four to the water distributors located at the top and bottom of the CD, supplying UPW during water circulation;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One to the water distributor located near the equator, pumping UPW out from the WCD.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17BB4DD9-C4DD-4AA1-BBBE-EF234BFD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9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09A974E-60FF-417E-A3BF-D7379164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92DE292-6CB9-4F45-9380-9C6832831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068" y="1325914"/>
            <a:ext cx="2199361" cy="44008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6B00216-1853-4873-A456-809294273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20" y="1655627"/>
            <a:ext cx="4497495" cy="33731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E84183-14EE-4319-B70F-EA649F3D3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87" y="1325914"/>
            <a:ext cx="2962662" cy="394712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556E18-D29A-4FF1-A827-17228C4FDA52}"/>
              </a:ext>
            </a:extLst>
          </p:cNvPr>
          <p:cNvSpPr txBox="1"/>
          <p:nvPr/>
        </p:nvSpPr>
        <p:spPr>
          <a:xfrm>
            <a:off x="810707" y="315334"/>
            <a:ext cx="690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Composition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7A693FB-290B-40F0-A75E-5CD3FAD79433}"/>
              </a:ext>
            </a:extLst>
          </p:cNvPr>
          <p:cNvCxnSpPr>
            <a:cxnSpLocks/>
          </p:cNvCxnSpPr>
          <p:nvPr/>
        </p:nvCxnSpPr>
        <p:spPr>
          <a:xfrm>
            <a:off x="0" y="1131216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E49B27C-71D9-4FB5-8608-1FB83012A305}"/>
              </a:ext>
            </a:extLst>
          </p:cNvPr>
          <p:cNvSpPr txBox="1"/>
          <p:nvPr/>
        </p:nvSpPr>
        <p:spPr>
          <a:xfrm>
            <a:off x="1490548" y="5769152"/>
            <a:ext cx="104038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Water pipelines, water distributors installed in the water pool;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2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BD73B42-607D-4736-A93E-50B3BE73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1C9A69-C4E4-4AF4-8718-DD42FF162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40" y="1542914"/>
            <a:ext cx="5049520" cy="3366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ECD869-ECDB-43E6-97F5-3FB4C3FE3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5" y="1522314"/>
            <a:ext cx="4841065" cy="340754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9178AC2-0A8F-4724-80AF-1B105CC55638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UPW filling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F9C19242-1AB5-4FA5-BA94-8F60258D87CE}"/>
              </a:ext>
            </a:extLst>
          </p:cNvPr>
          <p:cNvCxnSpPr>
            <a:cxnSpLocks/>
          </p:cNvCxnSpPr>
          <p:nvPr/>
        </p:nvCxnSpPr>
        <p:spPr>
          <a:xfrm>
            <a:off x="75414" y="1131216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6D3A3914-E39E-4967-805D-A5F41F1C0D70}"/>
              </a:ext>
            </a:extLst>
          </p:cNvPr>
          <p:cNvSpPr txBox="1"/>
          <p:nvPr/>
        </p:nvSpPr>
        <p:spPr>
          <a:xfrm>
            <a:off x="706295" y="5270249"/>
            <a:ext cx="1078484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Dec 18</a:t>
            </a:r>
            <a:r>
              <a:rPr lang="en-US" altLang="zh-CN" i="0" baseline="3000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th,</a:t>
            </a:r>
            <a:r>
              <a:rPr lang="en-US" altLang="zh-CN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2024,  UPW filling </a:t>
            </a: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CD and WCD </a:t>
            </a:r>
            <a:r>
              <a:rPr lang="en-US" altLang="zh-CN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started.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Feb 1</a:t>
            </a:r>
            <a:r>
              <a:rPr lang="en-US" altLang="zh-CN" baseline="30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2025, UPW filling completed, 40 ktons of UPW was filled in the WCD, and 25 ktons of UPW was filled in the CD. </a:t>
            </a:r>
          </a:p>
        </p:txBody>
      </p:sp>
    </p:spTree>
    <p:extLst>
      <p:ext uri="{BB962C8B-B14F-4D97-AF65-F5344CB8AC3E}">
        <p14:creationId xmlns:p14="http://schemas.microsoft.com/office/powerpoint/2010/main" val="856025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A71CA79-EF84-45BF-82B7-028FBEF394F3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UPW filling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EFE08F7-30D2-448A-9709-FFDA33912401}"/>
              </a:ext>
            </a:extLst>
          </p:cNvPr>
          <p:cNvCxnSpPr>
            <a:cxnSpLocks/>
          </p:cNvCxnSpPr>
          <p:nvPr/>
        </p:nvCxnSpPr>
        <p:spPr>
          <a:xfrm>
            <a:off x="75414" y="1131216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ADE8A03-79B3-4860-8298-C773EEA9E2EA}"/>
              </a:ext>
            </a:extLst>
          </p:cNvPr>
          <p:cNvSpPr txBox="1"/>
          <p:nvPr/>
        </p:nvSpPr>
        <p:spPr>
          <a:xfrm>
            <a:off x="778994" y="4990643"/>
            <a:ext cx="1078484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maintain the stability of the acrylic sphere,  water levels in</a:t>
            </a: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 and WCD were well controlled, and </a:t>
            </a:r>
            <a:r>
              <a:rPr lang="en-US" altLang="zh-CN" i="0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UPW was simultaneously filled into the CD and WCD.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flow rate in CD varied from 0 to 50 t/h, and that in </a:t>
            </a:r>
            <a:r>
              <a:rPr lang="en-US" altLang="zh-CN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 </a:t>
            </a:r>
            <a:r>
              <a:rPr lang="en-US" altLang="zh-CN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 </a:t>
            </a: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20 to 90 t/h;</a:t>
            </a:r>
          </a:p>
        </p:txBody>
      </p:sp>
      <p:sp>
        <p:nvSpPr>
          <p:cNvPr id="29" name="灯片编号占位符 28">
            <a:extLst>
              <a:ext uri="{FF2B5EF4-FFF2-40B4-BE49-F238E27FC236}">
                <a16:creationId xmlns:a16="http://schemas.microsoft.com/office/drawing/2014/main" id="{0DB4A696-9303-4DC3-847D-5711A566C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6E48B66-CB93-496A-B26A-1606166004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12" y="1267242"/>
            <a:ext cx="3690790" cy="353418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A4EB9F6-22E4-4A3E-9519-86C2D96FC375}"/>
              </a:ext>
            </a:extLst>
          </p:cNvPr>
          <p:cNvGrpSpPr/>
          <p:nvPr/>
        </p:nvGrpSpPr>
        <p:grpSpPr>
          <a:xfrm>
            <a:off x="5565562" y="1293840"/>
            <a:ext cx="5653926" cy="3318360"/>
            <a:chOff x="5565562" y="1293840"/>
            <a:chExt cx="5653926" cy="331836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912DC90-50AD-46B4-953F-A499161DE6CC}"/>
                </a:ext>
              </a:extLst>
            </p:cNvPr>
            <p:cNvGrpSpPr/>
            <p:nvPr/>
          </p:nvGrpSpPr>
          <p:grpSpPr>
            <a:xfrm>
              <a:off x="5565562" y="1293840"/>
              <a:ext cx="5653926" cy="3318360"/>
              <a:chOff x="6264472" y="3350640"/>
              <a:chExt cx="5653926" cy="3318360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04C0DAC8-E3D8-493A-9E3F-356B95537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13619" y="3429000"/>
                <a:ext cx="5404779" cy="3240000"/>
              </a:xfrm>
              <a:prstGeom prst="rect">
                <a:avLst/>
              </a:prstGeom>
            </p:spPr>
          </p:pic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A4676E81-241A-48AF-9B27-4DC1711A95D6}"/>
                  </a:ext>
                </a:extLst>
              </p:cNvPr>
              <p:cNvSpPr txBox="1"/>
              <p:nvPr/>
            </p:nvSpPr>
            <p:spPr>
              <a:xfrm rot="16200000">
                <a:off x="5634491" y="3980621"/>
                <a:ext cx="15985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Filling flux [m</a:t>
                </a:r>
                <a:r>
                  <a:rPr lang="en-US" altLang="zh-CN" sz="16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/h]</a:t>
                </a:r>
                <a:endParaRPr lang="zh-CN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37043D5-3F00-432D-8FDC-BEF06A50281C}"/>
                </a:ext>
              </a:extLst>
            </p:cNvPr>
            <p:cNvCxnSpPr/>
            <p:nvPr/>
          </p:nvCxnSpPr>
          <p:spPr>
            <a:xfrm>
              <a:off x="9653047" y="1602557"/>
              <a:ext cx="53732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ACECF6E-845C-4435-B262-AA5270D990E3}"/>
                </a:ext>
              </a:extLst>
            </p:cNvPr>
            <p:cNvSpPr txBox="1"/>
            <p:nvPr/>
          </p:nvSpPr>
          <p:spPr>
            <a:xfrm>
              <a:off x="10331777" y="1417891"/>
              <a:ext cx="652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</a:rPr>
                <a:t>WP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9E6AA06-D6B6-4D5D-8407-9F054B016EFB}"/>
                </a:ext>
              </a:extLst>
            </p:cNvPr>
            <p:cNvCxnSpPr/>
            <p:nvPr/>
          </p:nvCxnSpPr>
          <p:spPr>
            <a:xfrm>
              <a:off x="9663258" y="1896359"/>
              <a:ext cx="5373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D14EA80-AE9F-490C-AF56-EE3AC8F418AC}"/>
                </a:ext>
              </a:extLst>
            </p:cNvPr>
            <p:cNvSpPr txBox="1"/>
            <p:nvPr/>
          </p:nvSpPr>
          <p:spPr>
            <a:xfrm>
              <a:off x="10348789" y="1699586"/>
              <a:ext cx="652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CD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3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81329C1-881F-43A1-82CB-33B8BD83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14</a:t>
            </a:fld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1EAB4B4-7F74-49ED-A364-995C27B5A8DF}"/>
              </a:ext>
            </a:extLst>
          </p:cNvPr>
          <p:cNvCxnSpPr>
            <a:cxnSpLocks/>
          </p:cNvCxnSpPr>
          <p:nvPr/>
        </p:nvCxnSpPr>
        <p:spPr>
          <a:xfrm>
            <a:off x="75414" y="1131216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03B62F14-86C0-4760-A071-C95C03F2CE99}"/>
              </a:ext>
            </a:extLst>
          </p:cNvPr>
          <p:cNvSpPr txBox="1"/>
          <p:nvPr/>
        </p:nvSpPr>
        <p:spPr>
          <a:xfrm>
            <a:off x="5864467" y="1392519"/>
            <a:ext cx="5492266" cy="461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temperature of the water sending to CD and WCD can be controlled separately;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sending to CD will be in direct contact with the acrylic;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sending to WCD through the water inlet near the WP wall;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in the pool needed to counteract the heat generated by the electronics and dissipated by the pool walls.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temperature for CD stabilizes at 18.5 ~19.0 </a:t>
            </a:r>
            <a:r>
              <a:rPr lang="zh-CN" alt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while for WCD, it changes from 15 ~ 20</a:t>
            </a:r>
            <a:r>
              <a:rPr lang="zh-CN" altLang="en-US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℃</a:t>
            </a:r>
            <a:r>
              <a:rPr lang="en-US" altLang="zh-CN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F3884FE-67BC-49FC-90BD-DE41FF15FE9E}"/>
              </a:ext>
            </a:extLst>
          </p:cNvPr>
          <p:cNvGrpSpPr/>
          <p:nvPr/>
        </p:nvGrpSpPr>
        <p:grpSpPr>
          <a:xfrm>
            <a:off x="181308" y="1925800"/>
            <a:ext cx="5492266" cy="3625590"/>
            <a:chOff x="453728" y="1902294"/>
            <a:chExt cx="5199526" cy="330941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B1CB5FB-2C63-4647-9D50-66AF74226657}"/>
                </a:ext>
              </a:extLst>
            </p:cNvPr>
            <p:cNvGrpSpPr/>
            <p:nvPr/>
          </p:nvGrpSpPr>
          <p:grpSpPr>
            <a:xfrm>
              <a:off x="453728" y="1902294"/>
              <a:ext cx="5199526" cy="3309413"/>
              <a:chOff x="853387" y="1103084"/>
              <a:chExt cx="3676713" cy="2706111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0C137755-53BF-4C09-BF23-4A7C1DBA1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3387" y="1103084"/>
                <a:ext cx="3676713" cy="2706111"/>
              </a:xfrm>
              <a:prstGeom prst="rect">
                <a:avLst/>
              </a:prstGeom>
            </p:spPr>
          </p:pic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BB25D724-052A-4CF3-8290-77683CBF09F1}"/>
                  </a:ext>
                </a:extLst>
              </p:cNvPr>
              <p:cNvGrpSpPr/>
              <p:nvPr/>
            </p:nvGrpSpPr>
            <p:grpSpPr>
              <a:xfrm>
                <a:off x="957496" y="3486806"/>
                <a:ext cx="3366523" cy="289816"/>
                <a:chOff x="957496" y="3486806"/>
                <a:chExt cx="3366523" cy="289816"/>
              </a:xfrm>
            </p:grpSpPr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DC236695-C715-46E9-8978-B60E14B796BD}"/>
                    </a:ext>
                  </a:extLst>
                </p:cNvPr>
                <p:cNvSpPr txBox="1"/>
                <p:nvPr/>
              </p:nvSpPr>
              <p:spPr>
                <a:xfrm>
                  <a:off x="3720938" y="3506412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01-27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53D10FDA-2914-49A6-A287-AC762907ACC3}"/>
                    </a:ext>
                  </a:extLst>
                </p:cNvPr>
                <p:cNvSpPr txBox="1"/>
                <p:nvPr/>
              </p:nvSpPr>
              <p:spPr>
                <a:xfrm>
                  <a:off x="957496" y="3486806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12-18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8F48E312-7DFD-4521-8CE4-4D05687B5F7B}"/>
                    </a:ext>
                  </a:extLst>
                </p:cNvPr>
                <p:cNvSpPr txBox="1"/>
                <p:nvPr/>
              </p:nvSpPr>
              <p:spPr>
                <a:xfrm>
                  <a:off x="3024090" y="3515012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01-17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7B103E5B-18A4-4F5D-8333-EFD152203EA3}"/>
                    </a:ext>
                  </a:extLst>
                </p:cNvPr>
                <p:cNvSpPr txBox="1"/>
                <p:nvPr/>
              </p:nvSpPr>
              <p:spPr>
                <a:xfrm>
                  <a:off x="2341135" y="3504110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01-07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42533B6-C4EA-4F8C-8268-DCB8C6312570}"/>
                    </a:ext>
                  </a:extLst>
                </p:cNvPr>
                <p:cNvSpPr txBox="1"/>
                <p:nvPr/>
              </p:nvSpPr>
              <p:spPr>
                <a:xfrm>
                  <a:off x="1664639" y="3504413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12-28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C9D4830-7B22-431B-B42F-DCDEF6C21B25}"/>
                </a:ext>
              </a:extLst>
            </p:cNvPr>
            <p:cNvCxnSpPr>
              <a:cxnSpLocks/>
            </p:cNvCxnSpPr>
            <p:nvPr/>
          </p:nvCxnSpPr>
          <p:spPr>
            <a:xfrm>
              <a:off x="1453821" y="2052320"/>
              <a:ext cx="0" cy="2819938"/>
            </a:xfrm>
            <a:prstGeom prst="line">
              <a:avLst/>
            </a:prstGeom>
            <a:ln w="38100">
              <a:solidFill>
                <a:srgbClr val="4BC7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1737483-D39A-4E78-AACB-61BC2706062B}"/>
                </a:ext>
              </a:extLst>
            </p:cNvPr>
            <p:cNvSpPr txBox="1"/>
            <p:nvPr/>
          </p:nvSpPr>
          <p:spPr>
            <a:xfrm>
              <a:off x="1487504" y="4331215"/>
              <a:ext cx="2140330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92D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B050"/>
                  </a:solidFill>
                </a:rPr>
                <a:t>Water entering CD</a:t>
              </a:r>
              <a:endParaRPr lang="zh-CN" alt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7E56E13B-93F8-4128-8280-83B6E4D04535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UPW filling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87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6D3C3E2-B1A6-4716-B782-9A1B833E3F18}"/>
              </a:ext>
            </a:extLst>
          </p:cNvPr>
          <p:cNvCxnSpPr>
            <a:cxnSpLocks/>
          </p:cNvCxnSpPr>
          <p:nvPr/>
        </p:nvCxnSpPr>
        <p:spPr>
          <a:xfrm>
            <a:off x="-2" y="1121789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01E9103E-EF49-44E0-A273-D038028FEB1F}"/>
              </a:ext>
            </a:extLst>
          </p:cNvPr>
          <p:cNvGrpSpPr/>
          <p:nvPr/>
        </p:nvGrpSpPr>
        <p:grpSpPr>
          <a:xfrm>
            <a:off x="576607" y="1957891"/>
            <a:ext cx="4757965" cy="3578733"/>
            <a:chOff x="8115858" y="1145103"/>
            <a:chExt cx="3758237" cy="302835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C3BB0AB-806A-4A64-9CDD-87A2C67E7B6C}"/>
                </a:ext>
              </a:extLst>
            </p:cNvPr>
            <p:cNvGrpSpPr/>
            <p:nvPr/>
          </p:nvGrpSpPr>
          <p:grpSpPr>
            <a:xfrm>
              <a:off x="8115858" y="1145103"/>
              <a:ext cx="3758237" cy="2659024"/>
              <a:chOff x="768284" y="3980068"/>
              <a:chExt cx="3942716" cy="2728801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0A5716D0-05CF-4065-A060-BBE87EA04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8284" y="3980068"/>
                <a:ext cx="3942716" cy="2728801"/>
              </a:xfrm>
              <a:prstGeom prst="rect">
                <a:avLst/>
              </a:prstGeom>
            </p:spPr>
          </p:pic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A996D3D0-AB32-4152-84D2-C12ACFCCBFE5}"/>
                  </a:ext>
                </a:extLst>
              </p:cNvPr>
              <p:cNvGrpSpPr/>
              <p:nvPr/>
            </p:nvGrpSpPr>
            <p:grpSpPr>
              <a:xfrm>
                <a:off x="907426" y="6386558"/>
                <a:ext cx="3383609" cy="289482"/>
                <a:chOff x="943339" y="3487140"/>
                <a:chExt cx="3383609" cy="289482"/>
              </a:xfrm>
            </p:grpSpPr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3E72BCD9-1890-4230-8404-534F2E275B4C}"/>
                    </a:ext>
                  </a:extLst>
                </p:cNvPr>
                <p:cNvSpPr txBox="1"/>
                <p:nvPr/>
              </p:nvSpPr>
              <p:spPr>
                <a:xfrm>
                  <a:off x="3723867" y="3506412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01-27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99A0F915-0219-4D15-A4A2-0E43F71BF400}"/>
                    </a:ext>
                  </a:extLst>
                </p:cNvPr>
                <p:cNvSpPr txBox="1"/>
                <p:nvPr/>
              </p:nvSpPr>
              <p:spPr>
                <a:xfrm>
                  <a:off x="943339" y="3487140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12-18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FBCEEA9A-E3B9-46BA-A4F8-038AF5C8476C}"/>
                    </a:ext>
                  </a:extLst>
                </p:cNvPr>
                <p:cNvSpPr txBox="1"/>
                <p:nvPr/>
              </p:nvSpPr>
              <p:spPr>
                <a:xfrm>
                  <a:off x="3054685" y="3515012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01-17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793EE3F-3074-4CBD-975C-3C1E500C4FF4}"/>
                    </a:ext>
                  </a:extLst>
                </p:cNvPr>
                <p:cNvSpPr txBox="1"/>
                <p:nvPr/>
              </p:nvSpPr>
              <p:spPr>
                <a:xfrm>
                  <a:off x="2363918" y="3504110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01-07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1F5DA546-4EA7-4E91-A9FB-679792D64A4D}"/>
                    </a:ext>
                  </a:extLst>
                </p:cNvPr>
                <p:cNvSpPr txBox="1"/>
                <p:nvPr/>
              </p:nvSpPr>
              <p:spPr>
                <a:xfrm>
                  <a:off x="1673915" y="3504413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12-28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E7F94D7-31E4-49B4-85BD-6E5CAC71FDCE}"/>
                </a:ext>
              </a:extLst>
            </p:cNvPr>
            <p:cNvSpPr txBox="1"/>
            <p:nvPr/>
          </p:nvSpPr>
          <p:spPr>
            <a:xfrm>
              <a:off x="8965356" y="3804127"/>
              <a:ext cx="2591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Oxygen concentration</a:t>
              </a:r>
              <a:endParaRPr lang="zh-CN" altLang="en-US" b="1" dirty="0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B064B29C-61CE-456D-8A45-EEEF556FB80B}"/>
              </a:ext>
            </a:extLst>
          </p:cNvPr>
          <p:cNvSpPr txBox="1"/>
          <p:nvPr/>
        </p:nvSpPr>
        <p:spPr>
          <a:xfrm>
            <a:off x="5502485" y="1361231"/>
            <a:ext cx="6034500" cy="492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Water quality was good during filling, the resistivity and oxygen concentration in water were measured online: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resistivity of the produced water has been maintained at 18.2 MΩ*cm;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oxygen concentration in the water was ~10 ppb at the beginning of filling, and then it was continuously reduced through the optimization of the system, and finally stabilized between 1-2 ppb.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5912AD9A-855A-4EF8-99A4-8E167ADC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AF6A336-FF06-4270-9F82-248A369F286F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UPW filling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48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DA314A-C358-4083-8B1B-EE05E664E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6" y="1263757"/>
            <a:ext cx="2660610" cy="348250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3C7371-A46B-4E29-B296-B451916CF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44" y="1507556"/>
            <a:ext cx="3398361" cy="304632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8C0740C-9AC8-4AA6-A78E-9E7CEB9DA5AC}"/>
              </a:ext>
            </a:extLst>
          </p:cNvPr>
          <p:cNvSpPr txBox="1"/>
          <p:nvPr/>
        </p:nvSpPr>
        <p:spPr>
          <a:xfrm>
            <a:off x="454846" y="4925894"/>
            <a:ext cx="11528777" cy="1430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/>
              <a:t>The </a:t>
            </a:r>
            <a:r>
              <a:rPr lang="en-US" altLang="zh-CN" sz="2000" dirty="0"/>
              <a:t>particle</a:t>
            </a:r>
            <a:r>
              <a:rPr lang="zh-CN" altLang="en-US" sz="2000" dirty="0"/>
              <a:t> </a:t>
            </a:r>
            <a:r>
              <a:rPr lang="en-US" altLang="zh-CN" sz="2000" dirty="0"/>
              <a:t>numbers</a:t>
            </a:r>
            <a:r>
              <a:rPr lang="zh-CN" altLang="en-US" sz="2000" dirty="0"/>
              <a:t> in the water was measured using a commercial instrument, the bettersize C</a:t>
            </a:r>
            <a:r>
              <a:rPr lang="en-US" altLang="zh-CN" sz="2000" dirty="0"/>
              <a:t>4</a:t>
            </a:r>
            <a:r>
              <a:rPr lang="zh-CN" altLang="en-US" sz="2000" dirty="0"/>
              <a:t>00.</a:t>
            </a:r>
            <a:endParaRPr lang="en-US" altLang="zh-CN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The sample volume for each measurement is 20 mL;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The particle number is between 50~350 counts/L, meeting the JUNO-50 standards (</a:t>
            </a:r>
            <a:r>
              <a:rPr lang="en-US" altLang="zh-CN" sz="2000"/>
              <a:t>1660 counts/L);</a:t>
            </a:r>
            <a:endParaRPr lang="en-US" altLang="zh-CN" sz="20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0CD4B2F-D221-44E3-A933-E859DE27ED20}"/>
              </a:ext>
            </a:extLst>
          </p:cNvPr>
          <p:cNvGrpSpPr/>
          <p:nvPr/>
        </p:nvGrpSpPr>
        <p:grpSpPr>
          <a:xfrm>
            <a:off x="7277391" y="1410072"/>
            <a:ext cx="4706232" cy="2717823"/>
            <a:chOff x="7277391" y="1410072"/>
            <a:chExt cx="4706232" cy="271782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9830685-E9C5-4E57-9357-C39ACD18E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7391" y="1410072"/>
              <a:ext cx="4706232" cy="271782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693687A-E69F-4D94-A3FB-75AEA9CCBACF}"/>
                </a:ext>
              </a:extLst>
            </p:cNvPr>
            <p:cNvGrpSpPr/>
            <p:nvPr/>
          </p:nvGrpSpPr>
          <p:grpSpPr>
            <a:xfrm>
              <a:off x="9587060" y="2162206"/>
              <a:ext cx="1941922" cy="1071188"/>
              <a:chOff x="9587060" y="2162206"/>
              <a:chExt cx="1941922" cy="1071188"/>
            </a:xfrm>
          </p:grpSpPr>
          <p:cxnSp>
            <p:nvCxnSpPr>
              <p:cNvPr id="8" name="直接箭头连接符 7">
                <a:extLst>
                  <a:ext uri="{FF2B5EF4-FFF2-40B4-BE49-F238E27FC236}">
                    <a16:creationId xmlns:a16="http://schemas.microsoft.com/office/drawing/2014/main" id="{EC311F6B-7742-4DC4-9DBF-27292D516AF4}"/>
                  </a:ext>
                </a:extLst>
              </p:cNvPr>
              <p:cNvCxnSpPr/>
              <p:nvPr/>
            </p:nvCxnSpPr>
            <p:spPr>
              <a:xfrm flipH="1">
                <a:off x="9587060" y="2828041"/>
                <a:ext cx="386499" cy="405353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F4F50B1-8372-4128-B225-F732711E3803}"/>
                  </a:ext>
                </a:extLst>
              </p:cNvPr>
              <p:cNvSpPr txBox="1"/>
              <p:nvPr/>
            </p:nvSpPr>
            <p:spPr>
              <a:xfrm>
                <a:off x="9766170" y="2162206"/>
                <a:ext cx="1762812" cy="64633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Device changed afterwards</a:t>
                </a:r>
                <a:endParaRPr lang="zh-CN" altLang="en-US" dirty="0"/>
              </a:p>
            </p:txBody>
          </p:sp>
        </p:grp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D57E2A9-F266-4A8D-8A4F-4967FC9A24A8}"/>
              </a:ext>
            </a:extLst>
          </p:cNvPr>
          <p:cNvCxnSpPr>
            <a:cxnSpLocks/>
          </p:cNvCxnSpPr>
          <p:nvPr/>
        </p:nvCxnSpPr>
        <p:spPr>
          <a:xfrm>
            <a:off x="-2" y="1121789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44D52E19-8A11-42AA-9637-27A4CA81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BCEC74-7175-41BB-919E-F8B55A093DA9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UPW filling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49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1A5679-51F3-422C-A63E-0F9FC5802F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3" y="1315122"/>
            <a:ext cx="5977245" cy="2919078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E6CEB34-B45E-4CA9-A618-81265D679BFC}"/>
              </a:ext>
            </a:extLst>
          </p:cNvPr>
          <p:cNvSpPr txBox="1"/>
          <p:nvPr/>
        </p:nvSpPr>
        <p:spPr>
          <a:xfrm>
            <a:off x="838200" y="4470215"/>
            <a:ext cx="11030625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radon concentration in water is measured with a self-developed system, which consists of: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Atomizer: transfers radon from water into gas;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Dehumidifier: reduces the humidity of the gas for radon detection;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Radon detector: determines the radon concentration based on the electro-collection.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sensitivity for this system is 0.42 mBq/m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details can be found in NIM A 1063 (2024) 169244;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0777AE-EF99-4824-A671-9D75DA3E6F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10" y="1459622"/>
            <a:ext cx="4675695" cy="2630078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7084A3-E03F-4DF5-829F-9C0B87B0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17</a:t>
            </a:fld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C4A542E-7319-4E07-AC97-35E2D6C5C126}"/>
              </a:ext>
            </a:extLst>
          </p:cNvPr>
          <p:cNvCxnSpPr>
            <a:cxnSpLocks/>
          </p:cNvCxnSpPr>
          <p:nvPr/>
        </p:nvCxnSpPr>
        <p:spPr>
          <a:xfrm>
            <a:off x="-2" y="1121789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D5F1FF66-E541-4F32-9F0E-A1C8F054F531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UPW filling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94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5AC584-6360-45E2-A6FF-36BF4AB250C2}"/>
              </a:ext>
            </a:extLst>
          </p:cNvPr>
          <p:cNvSpPr txBox="1"/>
          <p:nvPr/>
        </p:nvSpPr>
        <p:spPr>
          <a:xfrm>
            <a:off x="6452785" y="1209892"/>
            <a:ext cx="5000183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 microbubble device and five stages of degassing membranes are used to remove radon from water;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degassing efficiency decreases as the gas concentration in water decreases;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Microbubble device can generate bubbles in the size of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nm~μm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thus increase the gas concentration in water;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The combined application of microbubbles and degassing membranes reduced the radon concentration in water from 10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/m³ to ~5 mBq/m³; realized &gt;99.9% radon removal for single pass.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A6A3B5-9B2C-4F14-B648-342D8BAC1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56" y="1539715"/>
            <a:ext cx="2808406" cy="21054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636C5B-E5B1-4A0B-9727-46F080344C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03" y="1313442"/>
            <a:ext cx="1917770" cy="2558026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9EA3D7-0A18-4432-8524-69F01B2D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18</a:t>
            </a:fld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3474C79-3488-4D8A-B4A5-C68439DFB57C}"/>
              </a:ext>
            </a:extLst>
          </p:cNvPr>
          <p:cNvCxnSpPr>
            <a:cxnSpLocks/>
          </p:cNvCxnSpPr>
          <p:nvPr/>
        </p:nvCxnSpPr>
        <p:spPr>
          <a:xfrm>
            <a:off x="-2" y="1121789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E26E4BD3-3BB6-4124-8819-7B7C5BDBE285}"/>
              </a:ext>
            </a:extLst>
          </p:cNvPr>
          <p:cNvGrpSpPr/>
          <p:nvPr/>
        </p:nvGrpSpPr>
        <p:grpSpPr>
          <a:xfrm>
            <a:off x="1879722" y="4063120"/>
            <a:ext cx="3847428" cy="2592705"/>
            <a:chOff x="4134570" y="1183817"/>
            <a:chExt cx="3847428" cy="259270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04A3CD7-EA72-44DC-BD58-291D265AF7E1}"/>
                </a:ext>
              </a:extLst>
            </p:cNvPr>
            <p:cNvGrpSpPr/>
            <p:nvPr/>
          </p:nvGrpSpPr>
          <p:grpSpPr>
            <a:xfrm>
              <a:off x="4134570" y="1183817"/>
              <a:ext cx="3847428" cy="2592705"/>
              <a:chOff x="5226700" y="1264125"/>
              <a:chExt cx="3957751" cy="2676716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0D75F398-C8FD-45C3-9DA0-E7B4F3229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26700" y="1264125"/>
                <a:ext cx="3957751" cy="2676716"/>
              </a:xfrm>
              <a:prstGeom prst="rect">
                <a:avLst/>
              </a:prstGeom>
            </p:spPr>
          </p:pic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308361E5-DA5C-4DB4-BA6C-EDBB99491C1A}"/>
                  </a:ext>
                </a:extLst>
              </p:cNvPr>
              <p:cNvGrpSpPr/>
              <p:nvPr/>
            </p:nvGrpSpPr>
            <p:grpSpPr>
              <a:xfrm>
                <a:off x="5382475" y="3647832"/>
                <a:ext cx="3336737" cy="289482"/>
                <a:chOff x="927715" y="3487140"/>
                <a:chExt cx="3336737" cy="289482"/>
              </a:xfrm>
            </p:grpSpPr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D5066397-255C-4469-BE2B-68F1523A5ECB}"/>
                    </a:ext>
                  </a:extLst>
                </p:cNvPr>
                <p:cNvSpPr txBox="1"/>
                <p:nvPr/>
              </p:nvSpPr>
              <p:spPr>
                <a:xfrm>
                  <a:off x="3661371" y="3506412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01-27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372D66DA-C007-4419-939C-BDD15899E590}"/>
                    </a:ext>
                  </a:extLst>
                </p:cNvPr>
                <p:cNvSpPr txBox="1"/>
                <p:nvPr/>
              </p:nvSpPr>
              <p:spPr>
                <a:xfrm>
                  <a:off x="927715" y="3487140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12-18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D1A64EA9-D8F7-43CB-ABD3-FA75E99D5A14}"/>
                    </a:ext>
                  </a:extLst>
                </p:cNvPr>
                <p:cNvSpPr txBox="1"/>
                <p:nvPr/>
              </p:nvSpPr>
              <p:spPr>
                <a:xfrm>
                  <a:off x="2984380" y="3515012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01-17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1C10517B-4F6D-40CB-957B-F3FE02D2359C}"/>
                    </a:ext>
                  </a:extLst>
                </p:cNvPr>
                <p:cNvSpPr txBox="1"/>
                <p:nvPr/>
              </p:nvSpPr>
              <p:spPr>
                <a:xfrm>
                  <a:off x="2301425" y="3504110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01-07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122DF94-66D4-4D66-A788-77393039EC46}"/>
                    </a:ext>
                  </a:extLst>
                </p:cNvPr>
                <p:cNvSpPr txBox="1"/>
                <p:nvPr/>
              </p:nvSpPr>
              <p:spPr>
                <a:xfrm>
                  <a:off x="1634857" y="3504413"/>
                  <a:ext cx="60308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12-28</a:t>
                  </a:r>
                  <a:endParaRPr lang="zh-CN" altLang="en-US" sz="11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8574126-681C-497C-930E-1A949099429F}"/>
                </a:ext>
              </a:extLst>
            </p:cNvPr>
            <p:cNvSpPr txBox="1"/>
            <p:nvPr/>
          </p:nvSpPr>
          <p:spPr>
            <a:xfrm>
              <a:off x="5019493" y="1366783"/>
              <a:ext cx="2591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Radon concentration</a:t>
              </a:r>
              <a:endParaRPr lang="zh-CN" altLang="en-US" b="1" dirty="0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CC57223D-0F0B-4542-8655-25A87728BE66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UPW filling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45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750305-BC9A-4D86-B6DF-4EA44E2AA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533" y="1230172"/>
            <a:ext cx="2286474" cy="28113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67E7A73-D441-496E-B435-882485C49C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31" y="1514969"/>
            <a:ext cx="3054876" cy="22523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DBCA8EF-6736-4022-9050-BDF8CB16C6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556" y="1391240"/>
            <a:ext cx="3248643" cy="2428467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773EB6B-8AA0-48F5-A148-1ABC62F1775E}"/>
              </a:ext>
            </a:extLst>
          </p:cNvPr>
          <p:cNvGrpSpPr/>
          <p:nvPr/>
        </p:nvGrpSpPr>
        <p:grpSpPr>
          <a:xfrm>
            <a:off x="776790" y="1273402"/>
            <a:ext cx="2411622" cy="2735525"/>
            <a:chOff x="1298349" y="367563"/>
            <a:chExt cx="2504906" cy="28681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1A65595-D077-4791-88F3-A1F62AA9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8349" y="367563"/>
              <a:ext cx="2489882" cy="2868144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4810061-77DF-4091-923D-E1EAF67EBFB1}"/>
                </a:ext>
              </a:extLst>
            </p:cNvPr>
            <p:cNvSpPr txBox="1"/>
            <p:nvPr/>
          </p:nvSpPr>
          <p:spPr>
            <a:xfrm>
              <a:off x="2543290" y="2714919"/>
              <a:ext cx="1259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Mn-fiber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5107F4C-1BD5-4F6D-BCDE-2395A76EC2E3}"/>
              </a:ext>
            </a:extLst>
          </p:cNvPr>
          <p:cNvSpPr txBox="1"/>
          <p:nvPr/>
        </p:nvSpPr>
        <p:spPr>
          <a:xfrm>
            <a:off x="573905" y="4187448"/>
            <a:ext cx="10779895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Radium concentration in water is determined with a self-developed system, which consists of: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Low-background Mn-fiber, which is used to extract radium from water;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Extraction column, in which water flows through;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Emanation chamber, in which radium decays and produces radon;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Radon emanation measurement system, which is used to determine the radium concentration;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sensitivity of this system is 6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μBq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details can be found in NIM A 1063 (2024) 169257;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4827B88-A626-4522-8B8B-80005398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19</a:t>
            </a:fld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356D5E0-423E-4A8A-B5A7-703D2D7AA3A3}"/>
              </a:ext>
            </a:extLst>
          </p:cNvPr>
          <p:cNvCxnSpPr>
            <a:cxnSpLocks/>
          </p:cNvCxnSpPr>
          <p:nvPr/>
        </p:nvCxnSpPr>
        <p:spPr>
          <a:xfrm>
            <a:off x="-2" y="1121789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41663D2-7222-42EA-9FF5-1AD8130266B1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UPW filling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450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E4177DF-1ACA-43D2-A123-643B8605E654}"/>
              </a:ext>
            </a:extLst>
          </p:cNvPr>
          <p:cNvSpPr txBox="1"/>
          <p:nvPr/>
        </p:nvSpPr>
        <p:spPr>
          <a:xfrm>
            <a:off x="886120" y="254524"/>
            <a:ext cx="1810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EB91AAF-31DF-47A9-B5AD-A56E3F3E1006}"/>
              </a:ext>
            </a:extLst>
          </p:cNvPr>
          <p:cNvCxnSpPr>
            <a:cxnSpLocks/>
          </p:cNvCxnSpPr>
          <p:nvPr/>
        </p:nvCxnSpPr>
        <p:spPr>
          <a:xfrm>
            <a:off x="0" y="1074654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63CFE35F-5D7F-4A29-A6A3-F1DBA736C64E}"/>
              </a:ext>
            </a:extLst>
          </p:cNvPr>
          <p:cNvSpPr txBox="1">
            <a:spLocks/>
          </p:cNvSpPr>
          <p:nvPr/>
        </p:nvSpPr>
        <p:spPr>
          <a:xfrm>
            <a:off x="886120" y="1168923"/>
            <a:ext cx="9838316" cy="52596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Motivation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Why does JUNO need a 100 t/h ultrapure water system?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System requirements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What performance metrics does the system need to meet?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System composition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How was the 100 t/h water system designed and installed?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System performance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What are the working conditions of the 100 t/h water system during water filling?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How does the system perform during circulation mode?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CCD8EC-9F2E-48CD-A3AB-430AE5A2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1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418C7F8-EFC6-4883-B360-508A71BC69D3}"/>
              </a:ext>
            </a:extLst>
          </p:cNvPr>
          <p:cNvCxnSpPr>
            <a:cxnSpLocks/>
          </p:cNvCxnSpPr>
          <p:nvPr/>
        </p:nvCxnSpPr>
        <p:spPr>
          <a:xfrm>
            <a:off x="-2" y="1121789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Administrator\Desktop\555dabfad3a6674c7c2d71b55b52217.jpg">
            <a:extLst>
              <a:ext uri="{FF2B5EF4-FFF2-40B4-BE49-F238E27FC236}">
                <a16:creationId xmlns:a16="http://schemas.microsoft.com/office/drawing/2014/main" id="{FBA602CF-616C-45EE-97EB-5EDC36ED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82" y="1306730"/>
            <a:ext cx="3743450" cy="486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1EA72C7-CACE-437D-8FD7-9EF6409BA232}"/>
              </a:ext>
            </a:extLst>
          </p:cNvPr>
          <p:cNvSpPr txBox="1"/>
          <p:nvPr/>
        </p:nvSpPr>
        <p:spPr>
          <a:xfrm>
            <a:off x="5311678" y="1334334"/>
            <a:ext cx="6597843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U/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 concentration in water is measured by a commercial ICP-MS;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Device sensitivity for UPW measurement: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~0.1 ppq (10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-17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g/g) for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U;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~0.4 ppq for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Measurement results: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0.4 ± 0.1ppq for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U;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&lt;0.4 ppq for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Th;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09943FE-B6BD-4C6E-B55D-783053CA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C0A9E1-BF38-494B-95F9-1442FB3DD7BD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UPW filling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7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E877F3-F336-4A9B-900A-5FB9A49B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ED05B55-48CD-469D-B3D1-FF1E722EDF1F}"/>
              </a:ext>
            </a:extLst>
          </p:cNvPr>
          <p:cNvSpPr txBox="1"/>
          <p:nvPr/>
        </p:nvSpPr>
        <p:spPr>
          <a:xfrm>
            <a:off x="587962" y="293433"/>
            <a:ext cx="7936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Milestones of the UPW system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BBA897D-7964-4D09-88BA-1E219BE67908}"/>
              </a:ext>
            </a:extLst>
          </p:cNvPr>
          <p:cNvCxnSpPr>
            <a:cxnSpLocks/>
          </p:cNvCxnSpPr>
          <p:nvPr/>
        </p:nvCxnSpPr>
        <p:spPr>
          <a:xfrm>
            <a:off x="0" y="1131216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AF7FDDF-A582-4E50-81D0-0CF368C5D2FF}"/>
              </a:ext>
            </a:extLst>
          </p:cNvPr>
          <p:cNvGrpSpPr/>
          <p:nvPr/>
        </p:nvGrpSpPr>
        <p:grpSpPr>
          <a:xfrm>
            <a:off x="22505" y="1186852"/>
            <a:ext cx="11772215" cy="2012705"/>
            <a:chOff x="22505" y="1186852"/>
            <a:chExt cx="11772215" cy="2012705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91ECD144-D148-49A9-A9E7-E56836271DDC}"/>
                </a:ext>
              </a:extLst>
            </p:cNvPr>
            <p:cNvGrpSpPr/>
            <p:nvPr/>
          </p:nvGrpSpPr>
          <p:grpSpPr>
            <a:xfrm>
              <a:off x="22505" y="1186852"/>
              <a:ext cx="11772215" cy="2012705"/>
              <a:chOff x="22505" y="1186852"/>
              <a:chExt cx="11772215" cy="2012705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867E4967-AFD3-470F-B04B-6A7683D2A7A5}"/>
                  </a:ext>
                </a:extLst>
              </p:cNvPr>
              <p:cNvGrpSpPr/>
              <p:nvPr/>
            </p:nvGrpSpPr>
            <p:grpSpPr>
              <a:xfrm>
                <a:off x="22505" y="1186852"/>
                <a:ext cx="11772215" cy="1966538"/>
                <a:chOff x="178128" y="1444909"/>
                <a:chExt cx="11772215" cy="1966538"/>
              </a:xfrm>
            </p:grpSpPr>
            <p:cxnSp>
              <p:nvCxnSpPr>
                <p:cNvPr id="6" name="Прямая соединительная линия 7">
                  <a:extLst>
                    <a:ext uri="{FF2B5EF4-FFF2-40B4-BE49-F238E27FC236}">
                      <a16:creationId xmlns:a16="http://schemas.microsoft.com/office/drawing/2014/main" id="{C86A60AB-7D32-49C0-B596-AC373160364D}"/>
                    </a:ext>
                  </a:extLst>
                </p:cNvPr>
                <p:cNvCxnSpPr>
                  <a:cxnSpLocks/>
                  <a:endCxn id="9" idx="2"/>
                </p:cNvCxnSpPr>
                <p:nvPr/>
              </p:nvCxnSpPr>
              <p:spPr>
                <a:xfrm flipV="1">
                  <a:off x="1284896" y="2429651"/>
                  <a:ext cx="1595516" cy="2"/>
                </a:xfrm>
                <a:prstGeom prst="line">
                  <a:avLst/>
                </a:prstGeom>
                <a:ln w="76200">
                  <a:solidFill>
                    <a:srgbClr val="00B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Прямая соединительная линия 16">
                  <a:extLst>
                    <a:ext uri="{FF2B5EF4-FFF2-40B4-BE49-F238E27FC236}">
                      <a16:creationId xmlns:a16="http://schemas.microsoft.com/office/drawing/2014/main" id="{11BD29DD-D449-454A-A705-9AD582799FA0}"/>
                    </a:ext>
                  </a:extLst>
                </p:cNvPr>
                <p:cNvCxnSpPr>
                  <a:cxnSpLocks/>
                  <a:stCxn id="9" idx="6"/>
                  <a:endCxn id="12" idx="2"/>
                </p:cNvCxnSpPr>
                <p:nvPr/>
              </p:nvCxnSpPr>
              <p:spPr>
                <a:xfrm flipV="1">
                  <a:off x="3348412" y="2419712"/>
                  <a:ext cx="3169123" cy="9939"/>
                </a:xfrm>
                <a:prstGeom prst="line">
                  <a:avLst/>
                </a:prstGeom>
                <a:ln w="76200">
                  <a:solidFill>
                    <a:srgbClr val="00B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Прямая соединительная линия 18">
                  <a:extLst>
                    <a:ext uri="{FF2B5EF4-FFF2-40B4-BE49-F238E27FC236}">
                      <a16:creationId xmlns:a16="http://schemas.microsoft.com/office/drawing/2014/main" id="{57E7DDBA-FC11-49F7-B9A3-068490B372DF}"/>
                    </a:ext>
                  </a:extLst>
                </p:cNvPr>
                <p:cNvCxnSpPr>
                  <a:cxnSpLocks/>
                  <a:stCxn id="12" idx="6"/>
                </p:cNvCxnSpPr>
                <p:nvPr/>
              </p:nvCxnSpPr>
              <p:spPr>
                <a:xfrm flipV="1">
                  <a:off x="6985535" y="2400989"/>
                  <a:ext cx="4964808" cy="18723"/>
                </a:xfrm>
                <a:prstGeom prst="line">
                  <a:avLst/>
                </a:prstGeom>
                <a:ln w="76200">
                  <a:solidFill>
                    <a:srgbClr val="90EE9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Овал 10">
                  <a:extLst>
                    <a:ext uri="{FF2B5EF4-FFF2-40B4-BE49-F238E27FC236}">
                      <a16:creationId xmlns:a16="http://schemas.microsoft.com/office/drawing/2014/main" id="{A21B07F8-C016-4C75-A83D-C646E4322D24}"/>
                    </a:ext>
                  </a:extLst>
                </p:cNvPr>
                <p:cNvSpPr/>
                <p:nvPr/>
              </p:nvSpPr>
              <p:spPr>
                <a:xfrm>
                  <a:off x="2880412" y="2195651"/>
                  <a:ext cx="468000" cy="468000"/>
                </a:xfrm>
                <a:prstGeom prst="ellipse">
                  <a:avLst/>
                </a:prstGeom>
                <a:solidFill>
                  <a:srgbClr val="00BFFF"/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Овал 9">
                  <a:extLst>
                    <a:ext uri="{FF2B5EF4-FFF2-40B4-BE49-F238E27FC236}">
                      <a16:creationId xmlns:a16="http://schemas.microsoft.com/office/drawing/2014/main" id="{A329E2D7-129E-466E-A2DF-B1924DEF4B94}"/>
                    </a:ext>
                  </a:extLst>
                </p:cNvPr>
                <p:cNvSpPr/>
                <p:nvPr/>
              </p:nvSpPr>
              <p:spPr>
                <a:xfrm>
                  <a:off x="1050896" y="2195651"/>
                  <a:ext cx="468000" cy="468000"/>
                </a:xfrm>
                <a:prstGeom prst="ellipse">
                  <a:avLst/>
                </a:prstGeom>
                <a:solidFill>
                  <a:srgbClr val="00BFFF"/>
                </a:solidFill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Овал 14">
                  <a:extLst>
                    <a:ext uri="{FF2B5EF4-FFF2-40B4-BE49-F238E27FC236}">
                      <a16:creationId xmlns:a16="http://schemas.microsoft.com/office/drawing/2014/main" id="{F25F6564-CC36-4CCC-B4CE-18D281604898}"/>
                    </a:ext>
                  </a:extLst>
                </p:cNvPr>
                <p:cNvSpPr/>
                <p:nvPr/>
              </p:nvSpPr>
              <p:spPr>
                <a:xfrm>
                  <a:off x="10732740" y="2186512"/>
                  <a:ext cx="468000" cy="468000"/>
                </a:xfrm>
                <a:prstGeom prst="ellipse">
                  <a:avLst/>
                </a:prstGeom>
                <a:solidFill>
                  <a:srgbClr val="90EE90"/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Овал 12">
                  <a:extLst>
                    <a:ext uri="{FF2B5EF4-FFF2-40B4-BE49-F238E27FC236}">
                      <a16:creationId xmlns:a16="http://schemas.microsoft.com/office/drawing/2014/main" id="{8679E5D3-8FC9-43E8-AB9C-03A116B71F2A}"/>
                    </a:ext>
                  </a:extLst>
                </p:cNvPr>
                <p:cNvSpPr/>
                <p:nvPr/>
              </p:nvSpPr>
              <p:spPr>
                <a:xfrm>
                  <a:off x="6517535" y="2185712"/>
                  <a:ext cx="468000" cy="468000"/>
                </a:xfrm>
                <a:prstGeom prst="ellipse">
                  <a:avLst/>
                </a:prstGeom>
                <a:solidFill>
                  <a:srgbClr val="90EE90"/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25">
                  <a:extLst>
                    <a:ext uri="{FF2B5EF4-FFF2-40B4-BE49-F238E27FC236}">
                      <a16:creationId xmlns:a16="http://schemas.microsoft.com/office/drawing/2014/main" id="{5513E067-BB24-4685-A662-D89B5917F2B7}"/>
                    </a:ext>
                  </a:extLst>
                </p:cNvPr>
                <p:cNvSpPr txBox="1"/>
                <p:nvPr/>
              </p:nvSpPr>
              <p:spPr>
                <a:xfrm>
                  <a:off x="178128" y="2648119"/>
                  <a:ext cx="214723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Company bidding</a:t>
                  </a:r>
                  <a:endParaRPr lang="ru-RU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26">
                  <a:extLst>
                    <a:ext uri="{FF2B5EF4-FFF2-40B4-BE49-F238E27FC236}">
                      <a16:creationId xmlns:a16="http://schemas.microsoft.com/office/drawing/2014/main" id="{1D539F72-D1E7-4A6D-B260-0EA3C37F3B88}"/>
                    </a:ext>
                  </a:extLst>
                </p:cNvPr>
                <p:cNvSpPr txBox="1"/>
                <p:nvPr/>
              </p:nvSpPr>
              <p:spPr>
                <a:xfrm flipH="1">
                  <a:off x="2098473" y="1466327"/>
                  <a:ext cx="1955207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Equipment sent to  onsite</a:t>
                  </a:r>
                  <a:endParaRPr lang="ru-RU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27">
                  <a:extLst>
                    <a:ext uri="{FF2B5EF4-FFF2-40B4-BE49-F238E27FC236}">
                      <a16:creationId xmlns:a16="http://schemas.microsoft.com/office/drawing/2014/main" id="{C13B396E-9803-4E9F-8D8E-CD477C9C225D}"/>
                    </a:ext>
                  </a:extLst>
                </p:cNvPr>
                <p:cNvSpPr txBox="1"/>
                <p:nvPr/>
              </p:nvSpPr>
              <p:spPr>
                <a:xfrm>
                  <a:off x="5624401" y="1465461"/>
                  <a:ext cx="237223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Underground </a:t>
                  </a:r>
                </a:p>
                <a:p>
                  <a:pPr algn="ctr"/>
                  <a:r>
                    <a:rPr lang="en-GB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system installation </a:t>
                  </a:r>
                  <a:endParaRPr lang="ru-RU" altLang="zh-CN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Box 28">
                  <a:extLst>
                    <a:ext uri="{FF2B5EF4-FFF2-40B4-BE49-F238E27FC236}">
                      <a16:creationId xmlns:a16="http://schemas.microsoft.com/office/drawing/2014/main" id="{DF8349A0-FBD3-46E9-9A9C-872C5FA6FCBF}"/>
                    </a:ext>
                  </a:extLst>
                </p:cNvPr>
                <p:cNvSpPr txBox="1"/>
                <p:nvPr/>
              </p:nvSpPr>
              <p:spPr>
                <a:xfrm>
                  <a:off x="10484076" y="1444909"/>
                  <a:ext cx="127470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Circulation</a:t>
                  </a:r>
                </a:p>
                <a:p>
                  <a:pPr algn="ctr"/>
                  <a:r>
                    <a:rPr lang="en-GB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started</a:t>
                  </a:r>
                  <a:endParaRPr lang="ru-RU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29">
                  <a:extLst>
                    <a:ext uri="{FF2B5EF4-FFF2-40B4-BE49-F238E27FC236}">
                      <a16:creationId xmlns:a16="http://schemas.microsoft.com/office/drawing/2014/main" id="{095D706D-019C-4DAA-9CF2-3016AD3DF2B9}"/>
                    </a:ext>
                  </a:extLst>
                </p:cNvPr>
                <p:cNvSpPr txBox="1"/>
                <p:nvPr/>
              </p:nvSpPr>
              <p:spPr>
                <a:xfrm>
                  <a:off x="593715" y="1691130"/>
                  <a:ext cx="13981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May</a:t>
                  </a:r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2019</a:t>
                  </a:r>
                  <a:endParaRPr lang="ru-RU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Box 31">
                  <a:extLst>
                    <a:ext uri="{FF2B5EF4-FFF2-40B4-BE49-F238E27FC236}">
                      <a16:creationId xmlns:a16="http://schemas.microsoft.com/office/drawing/2014/main" id="{AAA21B4A-A081-40CC-9EAC-8B3981DE6EF9}"/>
                    </a:ext>
                  </a:extLst>
                </p:cNvPr>
                <p:cNvSpPr txBox="1"/>
                <p:nvPr/>
              </p:nvSpPr>
              <p:spPr>
                <a:xfrm>
                  <a:off x="2351186" y="2724998"/>
                  <a:ext cx="132465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Apr, 2022</a:t>
                  </a:r>
                  <a:endParaRPr lang="ru-RU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33">
                  <a:extLst>
                    <a:ext uri="{FF2B5EF4-FFF2-40B4-BE49-F238E27FC236}">
                      <a16:creationId xmlns:a16="http://schemas.microsoft.com/office/drawing/2014/main" id="{CF6F0273-C65C-40CC-A92F-4233BADA9C37}"/>
                    </a:ext>
                  </a:extLst>
                </p:cNvPr>
                <p:cNvSpPr txBox="1"/>
                <p:nvPr/>
              </p:nvSpPr>
              <p:spPr>
                <a:xfrm>
                  <a:off x="6200068" y="2724998"/>
                  <a:ext cx="136306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Nov, 2024</a:t>
                  </a:r>
                  <a:endParaRPr lang="ru-RU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TextBox 36">
                  <a:extLst>
                    <a:ext uri="{FF2B5EF4-FFF2-40B4-BE49-F238E27FC236}">
                      <a16:creationId xmlns:a16="http://schemas.microsoft.com/office/drawing/2014/main" id="{99974946-F338-458A-ACDB-C5E3A34EDA01}"/>
                    </a:ext>
                  </a:extLst>
                </p:cNvPr>
                <p:cNvSpPr txBox="1"/>
                <p:nvPr/>
              </p:nvSpPr>
              <p:spPr>
                <a:xfrm>
                  <a:off x="10096151" y="2738487"/>
                  <a:ext cx="1741181" cy="4001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Feb 2</a:t>
                  </a:r>
                  <a:r>
                    <a:rPr lang="en-GB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nd</a:t>
                  </a:r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2025</a:t>
                  </a:r>
                  <a:endParaRPr lang="ru-RU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TextBox 33">
                  <a:extLst>
                    <a:ext uri="{FF2B5EF4-FFF2-40B4-BE49-F238E27FC236}">
                      <a16:creationId xmlns:a16="http://schemas.microsoft.com/office/drawing/2014/main" id="{193857FB-A89A-4AD9-A9EE-8C2556F00945}"/>
                    </a:ext>
                  </a:extLst>
                </p:cNvPr>
                <p:cNvSpPr txBox="1"/>
                <p:nvPr/>
              </p:nvSpPr>
              <p:spPr>
                <a:xfrm>
                  <a:off x="7840329" y="1653827"/>
                  <a:ext cx="185178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Dec 18</a:t>
                  </a:r>
                  <a:r>
                    <a:rPr lang="en-GB" sz="20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</a:t>
                  </a:r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2024</a:t>
                  </a:r>
                  <a:endParaRPr lang="ru-RU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33">
                  <a:extLst>
                    <a:ext uri="{FF2B5EF4-FFF2-40B4-BE49-F238E27FC236}">
                      <a16:creationId xmlns:a16="http://schemas.microsoft.com/office/drawing/2014/main" id="{E0B9AA7A-E557-4CCE-9C7F-3006572B42F3}"/>
                    </a:ext>
                  </a:extLst>
                </p:cNvPr>
                <p:cNvSpPr txBox="1"/>
                <p:nvPr/>
              </p:nvSpPr>
              <p:spPr>
                <a:xfrm>
                  <a:off x="7924503" y="2703561"/>
                  <a:ext cx="151195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UPW filling </a:t>
                  </a:r>
                </a:p>
                <a:p>
                  <a:pPr algn="ctr"/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started</a:t>
                  </a:r>
                  <a:endParaRPr lang="ru-RU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TextBox 26">
                <a:extLst>
                  <a:ext uri="{FF2B5EF4-FFF2-40B4-BE49-F238E27FC236}">
                    <a16:creationId xmlns:a16="http://schemas.microsoft.com/office/drawing/2014/main" id="{4068EEB1-79DA-483E-B9CA-03937972FD4B}"/>
                  </a:ext>
                </a:extLst>
              </p:cNvPr>
              <p:cNvSpPr txBox="1"/>
              <p:nvPr/>
            </p:nvSpPr>
            <p:spPr>
              <a:xfrm flipH="1">
                <a:off x="3886161" y="1351588"/>
                <a:ext cx="16509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Dec, 2023</a:t>
                </a:r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31">
                <a:extLst>
                  <a:ext uri="{FF2B5EF4-FFF2-40B4-BE49-F238E27FC236}">
                    <a16:creationId xmlns:a16="http://schemas.microsoft.com/office/drawing/2014/main" id="{AEFF1E36-C94E-4AAB-A978-C7DBEA7AC7BE}"/>
                  </a:ext>
                </a:extLst>
              </p:cNvPr>
              <p:cNvSpPr txBox="1"/>
              <p:nvPr/>
            </p:nvSpPr>
            <p:spPr>
              <a:xfrm>
                <a:off x="3666981" y="2491671"/>
                <a:ext cx="235032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Overground </a:t>
                </a:r>
              </a:p>
              <a:p>
                <a:pPr algn="ctr"/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system installation </a:t>
                </a:r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Овал 10">
              <a:extLst>
                <a:ext uri="{FF2B5EF4-FFF2-40B4-BE49-F238E27FC236}">
                  <a16:creationId xmlns:a16="http://schemas.microsoft.com/office/drawing/2014/main" id="{21677837-7076-4185-929A-EA11C2CA5ED4}"/>
                </a:ext>
              </a:extLst>
            </p:cNvPr>
            <p:cNvSpPr/>
            <p:nvPr/>
          </p:nvSpPr>
          <p:spPr>
            <a:xfrm>
              <a:off x="4477634" y="1923914"/>
              <a:ext cx="468000" cy="468000"/>
            </a:xfrm>
            <a:prstGeom prst="ellipse">
              <a:avLst/>
            </a:prstGeom>
            <a:solidFill>
              <a:srgbClr val="00BFFF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n-ea"/>
              </a:endParaRPr>
            </a:p>
          </p:txBody>
        </p:sp>
      </p:grpSp>
      <p:sp>
        <p:nvSpPr>
          <p:cNvPr id="30" name="Овал 12">
            <a:extLst>
              <a:ext uri="{FF2B5EF4-FFF2-40B4-BE49-F238E27FC236}">
                <a16:creationId xmlns:a16="http://schemas.microsoft.com/office/drawing/2014/main" id="{BC4A0949-F9D3-4DE5-880D-A2AC76368C05}"/>
              </a:ext>
            </a:extLst>
          </p:cNvPr>
          <p:cNvSpPr/>
          <p:nvPr/>
        </p:nvSpPr>
        <p:spPr>
          <a:xfrm>
            <a:off x="8279601" y="1932624"/>
            <a:ext cx="468000" cy="468000"/>
          </a:xfrm>
          <a:prstGeom prst="ellipse">
            <a:avLst/>
          </a:prstGeom>
          <a:solidFill>
            <a:srgbClr val="90EE9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n-ea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6591345-DE7A-4AC3-89CB-ACE08345E288}"/>
              </a:ext>
            </a:extLst>
          </p:cNvPr>
          <p:cNvGrpSpPr/>
          <p:nvPr/>
        </p:nvGrpSpPr>
        <p:grpSpPr>
          <a:xfrm>
            <a:off x="1096121" y="3396236"/>
            <a:ext cx="2000731" cy="3085967"/>
            <a:chOff x="601067" y="3513672"/>
            <a:chExt cx="2000731" cy="3085967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17DB0CE-2A30-40AB-B46B-67634D89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067" y="3513672"/>
              <a:ext cx="2000731" cy="469486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7F2E9B7-4581-460C-9A99-F5BE875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067" y="3990950"/>
              <a:ext cx="2000731" cy="2608689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4E30334C-CC9D-4EE6-BE43-4C457E70D4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61" y="3658444"/>
            <a:ext cx="3574212" cy="238280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51CC96A-14F8-4E93-B162-0568AC7F2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013" y="3230262"/>
            <a:ext cx="3734111" cy="32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67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5ADB8E8-643F-4EDF-925C-EC5ED4185696}"/>
              </a:ext>
            </a:extLst>
          </p:cNvPr>
          <p:cNvCxnSpPr/>
          <p:nvPr/>
        </p:nvCxnSpPr>
        <p:spPr>
          <a:xfrm>
            <a:off x="0" y="952108"/>
            <a:ext cx="12192000" cy="0"/>
          </a:xfrm>
          <a:prstGeom prst="line">
            <a:avLst/>
          </a:prstGeom>
          <a:ln w="571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802E8387-ECF3-4F56-AFC2-A55F695F49F7}"/>
              </a:ext>
            </a:extLst>
          </p:cNvPr>
          <p:cNvSpPr txBox="1"/>
          <p:nvPr/>
        </p:nvSpPr>
        <p:spPr>
          <a:xfrm>
            <a:off x="770418" y="4683943"/>
            <a:ext cx="1032043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water system has been transferred to WP circulation since 2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Feb.  After 2 volumes of circulation, the output water of the WP: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resistivity increased from 1.1 MΩ*cm to 4.8 MΩ*cm;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particle number in the water reduced from ~20000 counts/20mL to ~1000 counts/20mL; 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DB21879-556A-437D-97B1-DC2CB7A597A8}"/>
              </a:ext>
            </a:extLst>
          </p:cNvPr>
          <p:cNvGrpSpPr/>
          <p:nvPr/>
        </p:nvGrpSpPr>
        <p:grpSpPr>
          <a:xfrm>
            <a:off x="1368258" y="1303852"/>
            <a:ext cx="4347529" cy="3133975"/>
            <a:chOff x="6203158" y="1168179"/>
            <a:chExt cx="4347529" cy="3133975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872D751E-E3F9-41CE-BA2E-C29FE055AC2A}"/>
                </a:ext>
              </a:extLst>
            </p:cNvPr>
            <p:cNvGrpSpPr/>
            <p:nvPr/>
          </p:nvGrpSpPr>
          <p:grpSpPr>
            <a:xfrm>
              <a:off x="6203158" y="1168179"/>
              <a:ext cx="4347529" cy="3133975"/>
              <a:chOff x="5763118" y="1165068"/>
              <a:chExt cx="4347529" cy="3133975"/>
            </a:xfrm>
          </p:grpSpPr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06D31E2E-FCB5-47D3-AF1F-CC118226EC9D}"/>
                  </a:ext>
                </a:extLst>
              </p:cNvPr>
              <p:cNvGrpSpPr/>
              <p:nvPr/>
            </p:nvGrpSpPr>
            <p:grpSpPr>
              <a:xfrm>
                <a:off x="5763118" y="1165068"/>
                <a:ext cx="4347529" cy="3133975"/>
                <a:chOff x="5763118" y="1165068"/>
                <a:chExt cx="4347529" cy="3133975"/>
              </a:xfrm>
            </p:grpSpPr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A875D63E-1249-4F1C-8819-47FA11152726}"/>
                    </a:ext>
                  </a:extLst>
                </p:cNvPr>
                <p:cNvGrpSpPr/>
                <p:nvPr/>
              </p:nvGrpSpPr>
              <p:grpSpPr>
                <a:xfrm>
                  <a:off x="5763118" y="1165068"/>
                  <a:ext cx="4257575" cy="2935514"/>
                  <a:chOff x="5763118" y="1165068"/>
                  <a:chExt cx="4257575" cy="2935514"/>
                </a:xfrm>
              </p:grpSpPr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id="{952C0CA7-5EED-44FE-84E4-EF1A519B6D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763118" y="1165068"/>
                    <a:ext cx="4257575" cy="2935514"/>
                  </a:xfrm>
                  <a:prstGeom prst="rect">
                    <a:avLst/>
                  </a:prstGeom>
                </p:spPr>
              </p:pic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8FAE66EE-E25E-46C3-9659-49CE49CE2F07}"/>
                      </a:ext>
                    </a:extLst>
                  </p:cNvPr>
                  <p:cNvSpPr txBox="1"/>
                  <p:nvPr/>
                </p:nvSpPr>
                <p:spPr>
                  <a:xfrm>
                    <a:off x="5928866" y="3790466"/>
                    <a:ext cx="57267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rPr>
                      <a:t>02-02</a:t>
                    </a:r>
                    <a:endParaRPr lang="zh-CN" altLang="en-US" sz="12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" name="文本框 17">
                    <a:extLst>
                      <a:ext uri="{FF2B5EF4-FFF2-40B4-BE49-F238E27FC236}">
                        <a16:creationId xmlns:a16="http://schemas.microsoft.com/office/drawing/2014/main" id="{404877FA-06F0-4430-ADAC-ACE63E727DCA}"/>
                      </a:ext>
                    </a:extLst>
                  </p:cNvPr>
                  <p:cNvSpPr txBox="1"/>
                  <p:nvPr/>
                </p:nvSpPr>
                <p:spPr>
                  <a:xfrm>
                    <a:off x="6624891" y="3769028"/>
                    <a:ext cx="57267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rPr>
                      <a:t>02-12</a:t>
                    </a:r>
                    <a:endParaRPr lang="zh-CN" altLang="en-US" sz="12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CDBEABEE-F5AA-42F8-A5E8-8A52E6CB4C4A}"/>
                      </a:ext>
                    </a:extLst>
                  </p:cNvPr>
                  <p:cNvSpPr txBox="1"/>
                  <p:nvPr/>
                </p:nvSpPr>
                <p:spPr>
                  <a:xfrm>
                    <a:off x="7311489" y="3770955"/>
                    <a:ext cx="57267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rPr>
                      <a:t>02-22</a:t>
                    </a:r>
                    <a:endParaRPr lang="zh-CN" altLang="en-US" sz="12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F02A9E4C-164C-48B9-BD0B-E4D5158CAAD5}"/>
                      </a:ext>
                    </a:extLst>
                  </p:cNvPr>
                  <p:cNvSpPr txBox="1"/>
                  <p:nvPr/>
                </p:nvSpPr>
                <p:spPr>
                  <a:xfrm>
                    <a:off x="7999029" y="3771284"/>
                    <a:ext cx="57267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rPr>
                      <a:t>03-04</a:t>
                    </a:r>
                    <a:endParaRPr lang="zh-CN" altLang="en-US" sz="12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8A28BA2E-48CD-417A-BE71-09198921EAC4}"/>
                      </a:ext>
                    </a:extLst>
                  </p:cNvPr>
                  <p:cNvSpPr txBox="1"/>
                  <p:nvPr/>
                </p:nvSpPr>
                <p:spPr>
                  <a:xfrm>
                    <a:off x="8688751" y="3776201"/>
                    <a:ext cx="57267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rPr>
                      <a:t>03-14</a:t>
                    </a:r>
                    <a:endParaRPr lang="zh-CN" altLang="en-US" sz="12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DE067EC1-EE81-4DD7-A725-056016512556}"/>
                      </a:ext>
                    </a:extLst>
                  </p:cNvPr>
                  <p:cNvSpPr txBox="1"/>
                  <p:nvPr/>
                </p:nvSpPr>
                <p:spPr>
                  <a:xfrm>
                    <a:off x="9341649" y="3785628"/>
                    <a:ext cx="57267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dirty="0"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rPr>
                      <a:t>03-24</a:t>
                    </a:r>
                    <a:endParaRPr lang="zh-CN" altLang="en-US" sz="1200" dirty="0">
                      <a:latin typeface="Calibri" panose="020F0502020204030204" pitchFamily="34" charset="0"/>
                      <a:ea typeface="微软雅黑" panose="020B0503020204020204" pitchFamily="34" charset="-122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A927C885-6501-4C18-B941-CD50833568CC}"/>
                    </a:ext>
                  </a:extLst>
                </p:cNvPr>
                <p:cNvSpPr txBox="1"/>
                <p:nvPr/>
              </p:nvSpPr>
              <p:spPr>
                <a:xfrm>
                  <a:off x="6017472" y="3960489"/>
                  <a:ext cx="40931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Resistivity of the WP output water</a:t>
                  </a:r>
                  <a:endParaRPr lang="zh-CN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35DCD4F-D208-49C6-BA8D-793FF575B0BD}"/>
                  </a:ext>
                </a:extLst>
              </p:cNvPr>
              <p:cNvSpPr txBox="1"/>
              <p:nvPr/>
            </p:nvSpPr>
            <p:spPr>
              <a:xfrm>
                <a:off x="7597828" y="3016486"/>
                <a:ext cx="174382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FF0000"/>
                    </a:solidFill>
                  </a:rPr>
                  <a:t>Water inlet changed from bottom to top</a:t>
                </a:r>
                <a:endParaRPr lang="zh-CN" altLang="en-US" sz="12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48B54348-B6AC-4B2F-B7DD-969115FEDDFB}"/>
                </a:ext>
              </a:extLst>
            </p:cNvPr>
            <p:cNvSpPr/>
            <p:nvPr/>
          </p:nvSpPr>
          <p:spPr>
            <a:xfrm>
              <a:off x="8587817" y="2812723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2E9262-4405-4CBC-88A8-B4B7B6B7E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7F7308D-A215-483A-9D3F-3A3453D964FD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WP circulation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D430089-4FBE-44D3-AFE8-AEE76B0CFB7B}"/>
              </a:ext>
            </a:extLst>
          </p:cNvPr>
          <p:cNvGrpSpPr/>
          <p:nvPr/>
        </p:nvGrpSpPr>
        <p:grpSpPr>
          <a:xfrm>
            <a:off x="5773241" y="1332301"/>
            <a:ext cx="5138871" cy="3129353"/>
            <a:chOff x="6214929" y="1304749"/>
            <a:chExt cx="5138871" cy="312935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C7D793B7-320C-4772-9041-43608E91B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4929" y="1304749"/>
              <a:ext cx="5138871" cy="3027451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04E0E86-81C6-4A8F-8344-ECDCEEFF4E6D}"/>
                </a:ext>
              </a:extLst>
            </p:cNvPr>
            <p:cNvSpPr txBox="1"/>
            <p:nvPr/>
          </p:nvSpPr>
          <p:spPr>
            <a:xfrm>
              <a:off x="7055660" y="4095548"/>
              <a:ext cx="40931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Particle number in the WP output water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51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30C8D2-44CA-4367-91E0-CED16DB5D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23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A37642D-CAB6-4DEB-877F-6FC90451C4BB}"/>
              </a:ext>
            </a:extLst>
          </p:cNvPr>
          <p:cNvGrpSpPr/>
          <p:nvPr/>
        </p:nvGrpSpPr>
        <p:grpSpPr>
          <a:xfrm>
            <a:off x="447454" y="1860520"/>
            <a:ext cx="5070120" cy="3444857"/>
            <a:chOff x="693742" y="1187776"/>
            <a:chExt cx="4420160" cy="312035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B9D169A-CEAA-4FA0-9FC7-ABF7F0A4DB56}"/>
                </a:ext>
              </a:extLst>
            </p:cNvPr>
            <p:cNvGrpSpPr/>
            <p:nvPr/>
          </p:nvGrpSpPr>
          <p:grpSpPr>
            <a:xfrm>
              <a:off x="693742" y="1187776"/>
              <a:ext cx="4420160" cy="2915461"/>
              <a:chOff x="703169" y="1329178"/>
              <a:chExt cx="4420160" cy="2915461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F110EC63-F469-4B53-B03B-00FDDDE9A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3169" y="1329178"/>
                <a:ext cx="4420160" cy="2915461"/>
              </a:xfrm>
              <a:prstGeom prst="rect">
                <a:avLst/>
              </a:prstGeom>
            </p:spPr>
          </p:pic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D0ABB69-5285-4ADF-84EB-D54634A2A4A4}"/>
                  </a:ext>
                </a:extLst>
              </p:cNvPr>
              <p:cNvSpPr txBox="1"/>
              <p:nvPr/>
            </p:nvSpPr>
            <p:spPr>
              <a:xfrm>
                <a:off x="949125" y="3915795"/>
                <a:ext cx="5726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02-02</a:t>
                </a:r>
                <a:endParaRPr lang="zh-CN" altLang="en-US" sz="12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5874E55-1949-4DB7-87D3-3D58E64C9B90}"/>
                  </a:ext>
                </a:extLst>
              </p:cNvPr>
              <p:cNvSpPr txBox="1"/>
              <p:nvPr/>
            </p:nvSpPr>
            <p:spPr>
              <a:xfrm>
                <a:off x="1767760" y="3915795"/>
                <a:ext cx="5726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02-12</a:t>
                </a:r>
                <a:endParaRPr lang="zh-CN" altLang="en-US" sz="12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F45641B-44DA-4488-B4B8-6095A6ACBD29}"/>
                  </a:ext>
                </a:extLst>
              </p:cNvPr>
              <p:cNvSpPr txBox="1"/>
              <p:nvPr/>
            </p:nvSpPr>
            <p:spPr>
              <a:xfrm>
                <a:off x="2586395" y="3913661"/>
                <a:ext cx="5726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02-22</a:t>
                </a:r>
                <a:endParaRPr lang="zh-CN" altLang="en-US" sz="12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A461014-BC83-4A9D-84D0-BF8D7521EF32}"/>
                  </a:ext>
                </a:extLst>
              </p:cNvPr>
              <p:cNvSpPr txBox="1"/>
              <p:nvPr/>
            </p:nvSpPr>
            <p:spPr>
              <a:xfrm>
                <a:off x="3478857" y="3913661"/>
                <a:ext cx="5726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03-04</a:t>
                </a:r>
                <a:endParaRPr lang="zh-CN" altLang="en-US" sz="12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BA6CF21-09A9-41AD-9054-AC8F5E671951}"/>
                  </a:ext>
                </a:extLst>
              </p:cNvPr>
              <p:cNvSpPr txBox="1"/>
              <p:nvPr/>
            </p:nvSpPr>
            <p:spPr>
              <a:xfrm>
                <a:off x="4223665" y="3899967"/>
                <a:ext cx="5726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03-14</a:t>
                </a:r>
                <a:endParaRPr lang="zh-CN" altLang="en-US" sz="1200" dirty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2E130B9-4A0F-4CD1-AB03-7801E2D8A592}"/>
                </a:ext>
              </a:extLst>
            </p:cNvPr>
            <p:cNvSpPr txBox="1"/>
            <p:nvPr/>
          </p:nvSpPr>
          <p:spPr>
            <a:xfrm>
              <a:off x="994270" y="3969575"/>
              <a:ext cx="40931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Radon concentration in the WP output water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1FAB9E3-6F8E-4516-AC99-0447EE6BF230}"/>
              </a:ext>
            </a:extLst>
          </p:cNvPr>
          <p:cNvCxnSpPr/>
          <p:nvPr/>
        </p:nvCxnSpPr>
        <p:spPr>
          <a:xfrm>
            <a:off x="0" y="952108"/>
            <a:ext cx="12192000" cy="0"/>
          </a:xfrm>
          <a:prstGeom prst="line">
            <a:avLst/>
          </a:prstGeom>
          <a:ln w="571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4E731C64-0554-4ACE-A1FD-E6FBF0947BF3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WP circulation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1C5EA1F-9532-4F29-A073-5303098C402A}"/>
              </a:ext>
            </a:extLst>
          </p:cNvPr>
          <p:cNvSpPr txBox="1"/>
          <p:nvPr/>
        </p:nvSpPr>
        <p:spPr>
          <a:xfrm>
            <a:off x="5517574" y="1096396"/>
            <a:ext cx="6289569" cy="558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With 2 volumes of circulation: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radon concentration reduced from 180 mBq/m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to 9.5 mBq/m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which is mainly due to the radon decay;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radium concentration reduced from 5 mBq/m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to 1 mBq/m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;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 concentration reduced from 229 ppq to 62 ppq;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 concentration reduced from 23.8 ppq to 8.8 ppq;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radon concentration in the water system output water was &lt;1mBq/m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which is mainly due to the radon reduction in the source water of the system.</a:t>
            </a:r>
          </a:p>
        </p:txBody>
      </p:sp>
    </p:spTree>
    <p:extLst>
      <p:ext uri="{BB962C8B-B14F-4D97-AF65-F5344CB8AC3E}">
        <p14:creationId xmlns:p14="http://schemas.microsoft.com/office/powerpoint/2010/main" val="3698889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D659565-0F09-4627-876F-36B02EF9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4D7D4DF-CF80-407A-B1C6-86602E06F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56"/>
          <a:stretch>
            <a:fillRect/>
          </a:stretch>
        </p:blipFill>
        <p:spPr>
          <a:xfrm>
            <a:off x="950065" y="1358440"/>
            <a:ext cx="3926734" cy="363905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7C41A98-CD8C-4BD6-BAD5-AC5B8771F528}"/>
              </a:ext>
            </a:extLst>
          </p:cNvPr>
          <p:cNvGrpSpPr/>
          <p:nvPr/>
        </p:nvGrpSpPr>
        <p:grpSpPr>
          <a:xfrm>
            <a:off x="4876799" y="1064942"/>
            <a:ext cx="7204435" cy="3932555"/>
            <a:chOff x="4876799" y="1064942"/>
            <a:chExt cx="7204435" cy="3932555"/>
          </a:xfrm>
        </p:grpSpPr>
        <p:pic>
          <p:nvPicPr>
            <p:cNvPr id="3" name="内容占位符 3">
              <a:extLst>
                <a:ext uri="{FF2B5EF4-FFF2-40B4-BE49-F238E27FC236}">
                  <a16:creationId xmlns:a16="http://schemas.microsoft.com/office/drawing/2014/main" id="{0F813B21-3C5E-482A-86E7-88EED62D8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799" y="1064942"/>
              <a:ext cx="7204435" cy="393255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074E44D-5CE8-461E-BC97-EDD5DBFB9874}"/>
                </a:ext>
              </a:extLst>
            </p:cNvPr>
            <p:cNvSpPr txBox="1"/>
            <p:nvPr/>
          </p:nvSpPr>
          <p:spPr>
            <a:xfrm>
              <a:off x="8016239" y="4064000"/>
              <a:ext cx="3225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Water circulation started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7F9F5FF3-6E87-459D-8106-F6F8504CEFC4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7233921" y="4248666"/>
              <a:ext cx="782318" cy="896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8A9644CF-0E92-479C-A55F-3C06BF8670E6}"/>
              </a:ext>
            </a:extLst>
          </p:cNvPr>
          <p:cNvCxnSpPr/>
          <p:nvPr/>
        </p:nvCxnSpPr>
        <p:spPr>
          <a:xfrm>
            <a:off x="0" y="952108"/>
            <a:ext cx="12192000" cy="0"/>
          </a:xfrm>
          <a:prstGeom prst="line">
            <a:avLst/>
          </a:prstGeom>
          <a:ln w="571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0BD16D0C-E479-4E0F-9781-836EA3DC2B7E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performance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 WP circulation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D519FD-F85B-47BB-B2C0-52FCE64F7487}"/>
              </a:ext>
            </a:extLst>
          </p:cNvPr>
          <p:cNvSpPr txBox="1"/>
          <p:nvPr/>
        </p:nvSpPr>
        <p:spPr>
          <a:xfrm>
            <a:off x="576607" y="5308879"/>
            <a:ext cx="11290273" cy="96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water attenuation length is measured by an online system located at the bottom of the WP;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Attenuation length increased from ~23 m to 61.7 ± 3.1 m.</a:t>
            </a:r>
          </a:p>
        </p:txBody>
      </p:sp>
    </p:spTree>
    <p:extLst>
      <p:ext uri="{BB962C8B-B14F-4D97-AF65-F5344CB8AC3E}">
        <p14:creationId xmlns:p14="http://schemas.microsoft.com/office/powerpoint/2010/main" val="311949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4CF04F-28FA-4847-96B2-D173129F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25</a:t>
            </a:fld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E4BF6EC-D58F-43DD-9242-E66D93400904}"/>
              </a:ext>
            </a:extLst>
          </p:cNvPr>
          <p:cNvCxnSpPr/>
          <p:nvPr/>
        </p:nvCxnSpPr>
        <p:spPr>
          <a:xfrm>
            <a:off x="0" y="952108"/>
            <a:ext cx="12192000" cy="0"/>
          </a:xfrm>
          <a:prstGeom prst="line">
            <a:avLst/>
          </a:prstGeom>
          <a:ln w="5715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6AA83DB4-7165-40F5-8780-00FFCC3E97A6}"/>
              </a:ext>
            </a:extLst>
          </p:cNvPr>
          <p:cNvSpPr txBox="1"/>
          <p:nvPr/>
        </p:nvSpPr>
        <p:spPr>
          <a:xfrm>
            <a:off x="576607" y="236548"/>
            <a:ext cx="11189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EE0E9B-5684-4AAF-B54B-AAEA5DF0A293}"/>
              </a:ext>
            </a:extLst>
          </p:cNvPr>
          <p:cNvSpPr txBox="1"/>
          <p:nvPr/>
        </p:nvSpPr>
        <p:spPr>
          <a:xfrm>
            <a:off x="838200" y="4736142"/>
            <a:ext cx="10320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100 t/h UPW production and circulation system is built to supply UPW for WCD and CD;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the production mode, the quality of water fully met the requirements for JUNO filling;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 circulation mode, it continuously improved the water quality in the WP.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100 t/h water system will be running for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years along with the JUNO experiment.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7AA5F87-B970-4BA8-9FFE-90FDA908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193287"/>
            <a:ext cx="10120906" cy="34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4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FD861DA-A699-428B-8018-5A88C1ADEDF5}"/>
              </a:ext>
            </a:extLst>
          </p:cNvPr>
          <p:cNvSpPr txBox="1"/>
          <p:nvPr/>
        </p:nvSpPr>
        <p:spPr>
          <a:xfrm>
            <a:off x="886120" y="254524"/>
            <a:ext cx="2523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3303ED0-B4B4-4027-90C7-28B0C15075F7}"/>
              </a:ext>
            </a:extLst>
          </p:cNvPr>
          <p:cNvCxnSpPr>
            <a:cxnSpLocks/>
          </p:cNvCxnSpPr>
          <p:nvPr/>
        </p:nvCxnSpPr>
        <p:spPr>
          <a:xfrm>
            <a:off x="0" y="1168923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7C58CEF-6E97-4047-AC82-26A42B3C98F8}"/>
              </a:ext>
            </a:extLst>
          </p:cNvPr>
          <p:cNvSpPr txBox="1"/>
          <p:nvPr/>
        </p:nvSpPr>
        <p:spPr>
          <a:xfrm>
            <a:off x="886119" y="4919138"/>
            <a:ext cx="10689995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Central Detector (CD) is submerged in a Water Cherenkov Detector (WCD), which consists of 40 ktons of Ultra-Pure Water (UPW)  and 2400 MCP-PMTs;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For safety and background, the CD was filled with UPW simultaneously with the WCD in the initial filling, 65 ktons of UPW will be used totally ; 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ABAF062-D541-4D99-A439-EA2DB1615A67}"/>
              </a:ext>
            </a:extLst>
          </p:cNvPr>
          <p:cNvGrpSpPr/>
          <p:nvPr/>
        </p:nvGrpSpPr>
        <p:grpSpPr>
          <a:xfrm>
            <a:off x="2637361" y="1332030"/>
            <a:ext cx="3278916" cy="3424001"/>
            <a:chOff x="2824174" y="1317624"/>
            <a:chExt cx="3278916" cy="3424001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05BC64A-483E-4A9F-B632-08BEAA267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174" y="1317624"/>
              <a:ext cx="3278916" cy="342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A49C3B1-B98F-4A84-8048-67D88DDD8508}"/>
                </a:ext>
              </a:extLst>
            </p:cNvPr>
            <p:cNvGrpSpPr/>
            <p:nvPr/>
          </p:nvGrpSpPr>
          <p:grpSpPr>
            <a:xfrm>
              <a:off x="3318275" y="2328918"/>
              <a:ext cx="1598657" cy="1330914"/>
              <a:chOff x="3318275" y="2328918"/>
              <a:chExt cx="1598657" cy="1330914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909AB2E-2151-48B0-ACCD-3C3CFD6BC11A}"/>
                  </a:ext>
                </a:extLst>
              </p:cNvPr>
              <p:cNvSpPr txBox="1"/>
              <p:nvPr/>
            </p:nvSpPr>
            <p:spPr>
              <a:xfrm>
                <a:off x="4153361" y="3198167"/>
                <a:ext cx="7635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0000"/>
                    </a:solidFill>
                  </a:rPr>
                  <a:t>CD</a:t>
                </a:r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D71A65E-09B5-40DB-BFA4-635CEAD13CD4}"/>
                  </a:ext>
                </a:extLst>
              </p:cNvPr>
              <p:cNvSpPr txBox="1"/>
              <p:nvPr/>
            </p:nvSpPr>
            <p:spPr>
              <a:xfrm>
                <a:off x="3318275" y="2328918"/>
                <a:ext cx="9143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WCD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AFB1839-66A1-4F72-BE8B-2123A673D775}"/>
              </a:ext>
            </a:extLst>
          </p:cNvPr>
          <p:cNvGrpSpPr/>
          <p:nvPr/>
        </p:nvGrpSpPr>
        <p:grpSpPr>
          <a:xfrm>
            <a:off x="6275725" y="1250768"/>
            <a:ext cx="4032775" cy="3586525"/>
            <a:chOff x="6746685" y="1297690"/>
            <a:chExt cx="4032775" cy="358652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DE745BB-AB59-402C-9EEF-2E7BC8E1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6685" y="1297690"/>
              <a:ext cx="4032775" cy="3586525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ADD4C81-826C-4240-8567-11CCC1E87607}"/>
                </a:ext>
              </a:extLst>
            </p:cNvPr>
            <p:cNvSpPr txBox="1"/>
            <p:nvPr/>
          </p:nvSpPr>
          <p:spPr>
            <a:xfrm>
              <a:off x="8547692" y="2745433"/>
              <a:ext cx="520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</a:rPr>
                <a:t>LS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8A68C2D-8196-47F7-8E1E-11086EB654AA}"/>
                </a:ext>
              </a:extLst>
            </p:cNvPr>
            <p:cNvSpPr txBox="1"/>
            <p:nvPr/>
          </p:nvSpPr>
          <p:spPr>
            <a:xfrm>
              <a:off x="8407501" y="3633040"/>
              <a:ext cx="9709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</a:rPr>
                <a:t>UPW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9042CF81-6105-4F71-942F-71446D28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5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2940EDF-A6E6-40C9-8693-38007256D1A2}"/>
              </a:ext>
            </a:extLst>
          </p:cNvPr>
          <p:cNvSpPr txBox="1"/>
          <p:nvPr/>
        </p:nvSpPr>
        <p:spPr>
          <a:xfrm>
            <a:off x="886120" y="254524"/>
            <a:ext cx="2523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A37ADB35-5B48-46B7-AD0A-3606CA118491}"/>
              </a:ext>
            </a:extLst>
          </p:cNvPr>
          <p:cNvCxnSpPr>
            <a:cxnSpLocks/>
          </p:cNvCxnSpPr>
          <p:nvPr/>
        </p:nvCxnSpPr>
        <p:spPr>
          <a:xfrm>
            <a:off x="0" y="1168923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1138CAC2-39AC-45A5-B846-87F8305EAC52}"/>
              </a:ext>
            </a:extLst>
          </p:cNvPr>
          <p:cNvSpPr txBox="1"/>
          <p:nvPr/>
        </p:nvSpPr>
        <p:spPr>
          <a:xfrm>
            <a:off x="983528" y="1168923"/>
            <a:ext cx="10903672" cy="5517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Water in the WCD: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300" dirty="0">
                <a:latin typeface="Arial" panose="020B0604020202020204" pitchFamily="34" charset="0"/>
                <a:cs typeface="Arial" panose="020B0604020202020204" pitchFamily="34" charset="0"/>
              </a:rPr>
              <a:t>Keep the temperature within 21 ± 1</a:t>
            </a:r>
            <a:r>
              <a:rPr lang="zh-CN" alt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℃ </a:t>
            </a:r>
            <a:r>
              <a:rPr lang="en-US" altLang="zh-CN" sz="2300" dirty="0">
                <a:latin typeface="Arial" panose="020B0604020202020204" pitchFamily="34" charset="0"/>
                <a:cs typeface="Arial" panose="020B0604020202020204" pitchFamily="34" charset="0"/>
              </a:rPr>
              <a:t>for CD stability</a:t>
            </a:r>
            <a:r>
              <a:rPr lang="zh-CN" altLang="en-US" sz="2300" dirty="0"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300" dirty="0">
                <a:latin typeface="Arial" panose="020B0604020202020204" pitchFamily="34" charset="0"/>
                <a:cs typeface="Arial" panose="020B0604020202020204" pitchFamily="34" charset="0"/>
              </a:rPr>
              <a:t>Keep the</a:t>
            </a:r>
            <a:r>
              <a:rPr lang="zh-CN" alt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300" dirty="0">
                <a:latin typeface="Arial" panose="020B0604020202020204" pitchFamily="34" charset="0"/>
                <a:cs typeface="Arial" panose="020B0604020202020204" pitchFamily="34" charset="0"/>
              </a:rPr>
              <a:t>attenuation length larger than 40 m for high WCD muon detection efficiency;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300" dirty="0">
                <a:latin typeface="Arial" panose="020B0604020202020204" pitchFamily="34" charset="0"/>
                <a:cs typeface="Arial" panose="020B0604020202020204" pitchFamily="34" charset="0"/>
              </a:rPr>
              <a:t>Keep the radon concentration less than 10 </a:t>
            </a:r>
            <a:r>
              <a:rPr lang="en-US" altLang="zh-CN" sz="2300" dirty="0" err="1">
                <a:latin typeface="Arial" panose="020B0604020202020204" pitchFamily="34" charset="0"/>
                <a:cs typeface="Arial" panose="020B0604020202020204" pitchFamily="34" charset="0"/>
              </a:rPr>
              <a:t>mBq</a:t>
            </a:r>
            <a:r>
              <a:rPr lang="en-US" altLang="zh-CN" sz="2300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altLang="zh-CN" sz="23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300" dirty="0">
                <a:latin typeface="Arial" panose="020B0604020202020204" pitchFamily="34" charset="0"/>
                <a:cs typeface="Arial" panose="020B0604020202020204" pitchFamily="34" charset="0"/>
              </a:rPr>
              <a:t>  to reduce single rate contribution to CD;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Water in the CD: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300" dirty="0">
                <a:latin typeface="Arial" panose="020B0604020202020204" pitchFamily="34" charset="0"/>
                <a:cs typeface="Arial" panose="020B0604020202020204" pitchFamily="34" charset="0"/>
              </a:rPr>
              <a:t>Avoid permanent effects on the LS background;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Keep particle number meeting JUNO-50 standard (1660 counts/L);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Keep the radium concentration less than 50 </a:t>
            </a:r>
            <a:r>
              <a:rPr lang="en-US" altLang="zh-CN" sz="2100" dirty="0" err="1">
                <a:latin typeface="Arial" panose="020B0604020202020204" pitchFamily="34" charset="0"/>
                <a:cs typeface="Arial" panose="020B0604020202020204" pitchFamily="34" charset="0"/>
              </a:rPr>
              <a:t>μBq</a:t>
            </a:r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altLang="zh-CN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zh-CN" alt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5DE158-07EE-4B29-86EA-0778A927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10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C98D6EE-B382-4398-89F5-C77B92BAF8EA}"/>
              </a:ext>
            </a:extLst>
          </p:cNvPr>
          <p:cNvSpPr txBox="1"/>
          <p:nvPr/>
        </p:nvSpPr>
        <p:spPr>
          <a:xfrm>
            <a:off x="886120" y="254525"/>
            <a:ext cx="690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requirements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6D6F5AD-932F-4179-BF3A-49AD98CD357A}"/>
              </a:ext>
            </a:extLst>
          </p:cNvPr>
          <p:cNvCxnSpPr>
            <a:cxnSpLocks/>
          </p:cNvCxnSpPr>
          <p:nvPr/>
        </p:nvCxnSpPr>
        <p:spPr>
          <a:xfrm>
            <a:off x="0" y="1168923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514C9717-A594-418F-842C-23CB317A73EC}"/>
              </a:ext>
            </a:extLst>
          </p:cNvPr>
          <p:cNvSpPr txBox="1"/>
          <p:nvPr/>
        </p:nvSpPr>
        <p:spPr>
          <a:xfrm>
            <a:off x="697584" y="1252325"/>
            <a:ext cx="10953947" cy="483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UPW system should have 100 t/h water production and circulation ability;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 the output water of the 100 t/h water system: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water quality should be good: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Resistivity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18 MΩ*cm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Oxygen concentration &lt; 50 ppb;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temperature should be adjusted from 15-22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℃；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particle number &lt;1660 counts/L (JUNO-50 standard);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radon concentration &lt;10 mBq/m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radium concentration &lt;50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μBq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U/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&lt;10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g/g;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47E34F-10A8-4F78-A8FF-958C5D76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8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A81797A-2623-49F1-ACB8-618B4DC1E436}"/>
              </a:ext>
            </a:extLst>
          </p:cNvPr>
          <p:cNvSpPr txBox="1"/>
          <p:nvPr/>
        </p:nvSpPr>
        <p:spPr>
          <a:xfrm>
            <a:off x="509049" y="335826"/>
            <a:ext cx="690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Composition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F829DF3-56F5-4AA3-ABD7-B706B0BF256C}"/>
              </a:ext>
            </a:extLst>
          </p:cNvPr>
          <p:cNvCxnSpPr>
            <a:cxnSpLocks/>
          </p:cNvCxnSpPr>
          <p:nvPr/>
        </p:nvCxnSpPr>
        <p:spPr>
          <a:xfrm>
            <a:off x="0" y="1140642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8A16CE78-D43D-4819-9E4D-16BBB41B45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4" y="1524274"/>
            <a:ext cx="6890994" cy="405621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5586AF2-4879-4F11-A2C6-9419E8D64D35}"/>
              </a:ext>
            </a:extLst>
          </p:cNvPr>
          <p:cNvSpPr txBox="1"/>
          <p:nvPr/>
        </p:nvSpPr>
        <p:spPr>
          <a:xfrm>
            <a:off x="433634" y="5514769"/>
            <a:ext cx="1110949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water system uses tap water as the source water and passes through 30+ devices to produce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UPW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3827CB7-55D4-4885-986E-2EDF5F38D61E}"/>
              </a:ext>
            </a:extLst>
          </p:cNvPr>
          <p:cNvGrpSpPr/>
          <p:nvPr/>
        </p:nvGrpSpPr>
        <p:grpSpPr>
          <a:xfrm>
            <a:off x="7887055" y="1345383"/>
            <a:ext cx="3488568" cy="1996463"/>
            <a:chOff x="3968322" y="1067430"/>
            <a:chExt cx="3488568" cy="199646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A3CE48C-551B-43A3-A810-D5DAB40F1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322" y="1067430"/>
              <a:ext cx="3488568" cy="196231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934D848-CBA9-4D37-B3FE-B55CEEA589CB}"/>
                </a:ext>
              </a:extLst>
            </p:cNvPr>
            <p:cNvSpPr txBox="1"/>
            <p:nvPr/>
          </p:nvSpPr>
          <p:spPr>
            <a:xfrm>
              <a:off x="3991935" y="2694561"/>
              <a:ext cx="2980366" cy="369332"/>
            </a:xfrm>
            <a:prstGeom prst="rect">
              <a:avLst/>
            </a:prstGeom>
            <a:solidFill>
              <a:srgbClr val="FFFF00">
                <a:alpha val="57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Arial" panose="020B0604020202020204" pitchFamily="34" charset="0"/>
                  <a:cs typeface="Arial" panose="020B0604020202020204" pitchFamily="34" charset="0"/>
                </a:rPr>
                <a:t>Water room on the ground</a:t>
              </a:r>
              <a:endParaRPr lang="zh-CN" alt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B9D9830-AB69-4635-94DD-362ED0FA6509}"/>
              </a:ext>
            </a:extLst>
          </p:cNvPr>
          <p:cNvGrpSpPr/>
          <p:nvPr/>
        </p:nvGrpSpPr>
        <p:grpSpPr>
          <a:xfrm>
            <a:off x="7562904" y="3552382"/>
            <a:ext cx="4136871" cy="2086994"/>
            <a:chOff x="7683810" y="1029226"/>
            <a:chExt cx="4136871" cy="208699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64118-4E06-40F9-9F72-2F5B0EC6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810" y="1029226"/>
              <a:ext cx="4136871" cy="2086994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8A126AB-E6F0-4D19-89DB-F87B715499C1}"/>
                </a:ext>
              </a:extLst>
            </p:cNvPr>
            <p:cNvSpPr txBox="1"/>
            <p:nvPr/>
          </p:nvSpPr>
          <p:spPr>
            <a:xfrm>
              <a:off x="7692156" y="2730389"/>
              <a:ext cx="2980366" cy="369332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Arial" panose="020B0604020202020204" pitchFamily="34" charset="0"/>
                  <a:cs typeface="Arial" panose="020B0604020202020204" pitchFamily="34" charset="0"/>
                </a:rPr>
                <a:t>Water room underground</a:t>
              </a:r>
              <a:endParaRPr lang="zh-CN" altLang="en-US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C24EBA29-D8B1-4040-8D40-EF5AFB9C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0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B2AD2B-FBD6-4D87-8B73-A1360C737E64}"/>
              </a:ext>
            </a:extLst>
          </p:cNvPr>
          <p:cNvSpPr txBox="1"/>
          <p:nvPr/>
        </p:nvSpPr>
        <p:spPr>
          <a:xfrm>
            <a:off x="838987" y="315335"/>
            <a:ext cx="690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Composition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3D7ADFF-7643-4EF7-A24E-A95EA3F92367}"/>
              </a:ext>
            </a:extLst>
          </p:cNvPr>
          <p:cNvCxnSpPr>
            <a:cxnSpLocks/>
          </p:cNvCxnSpPr>
          <p:nvPr/>
        </p:nvCxnSpPr>
        <p:spPr>
          <a:xfrm>
            <a:off x="0" y="1168923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CE6CF8A8-D90F-433A-B00C-37A81151C10E}"/>
              </a:ext>
            </a:extLst>
          </p:cNvPr>
          <p:cNvSpPr txBox="1"/>
          <p:nvPr/>
        </p:nvSpPr>
        <p:spPr>
          <a:xfrm>
            <a:off x="838987" y="1375063"/>
            <a:ext cx="11155052" cy="4784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Temperature adjustment: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3 stages of Exchanger;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Gas removal (Radon/Oxygen):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Microbubble device + 5 stages of Degassing membrane;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Ion removal (Radium)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Radium removal resin + 2 stages of RO + EDI + Polishing resin  + Ultra-Filter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Particle removal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filter bags + 5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filter cartridge + 0.1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filter cartridge  + 2 stages of RO + Ultra-Filter</a:t>
            </a:r>
            <a:endParaRPr lang="zh-CN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7317CA-05D0-43D0-AFF6-4CBA20F7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53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43D8ED-BBCB-4A49-BAA0-518DC3AA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5E18B1D-C918-4783-8B40-5A2DDD651DEB}"/>
              </a:ext>
            </a:extLst>
          </p:cNvPr>
          <p:cNvSpPr txBox="1"/>
          <p:nvPr/>
        </p:nvSpPr>
        <p:spPr>
          <a:xfrm>
            <a:off x="810707" y="315334"/>
            <a:ext cx="690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Composition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1433E07A-B008-48E3-AD1E-4FB9F19D53A8}"/>
              </a:ext>
            </a:extLst>
          </p:cNvPr>
          <p:cNvCxnSpPr>
            <a:cxnSpLocks/>
          </p:cNvCxnSpPr>
          <p:nvPr/>
        </p:nvCxnSpPr>
        <p:spPr>
          <a:xfrm>
            <a:off x="0" y="1131216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7CBE80ED-A567-4FCA-910B-7337323E2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0" y="1432635"/>
            <a:ext cx="3016835" cy="40208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D66AF1-12A3-4F55-8B79-94B2F013C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89" y="1503000"/>
            <a:ext cx="3373705" cy="39505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50026F-4F82-4946-948E-0B7CD097D4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28" y="1856948"/>
            <a:ext cx="4229662" cy="317224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7CA5F59-2EAB-486C-A55D-2A0F81665C1D}"/>
              </a:ext>
            </a:extLst>
          </p:cNvPr>
          <p:cNvSpPr txBox="1"/>
          <p:nvPr/>
        </p:nvSpPr>
        <p:spPr>
          <a:xfrm>
            <a:off x="810707" y="5886254"/>
            <a:ext cx="1040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Water pipes, valves, filters, and electronic control cabinet installed in the overground water room.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5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59AB9AD-17DE-4163-9F68-32E71E4D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4DA54-1D7F-472B-97D8-D2ABAAEA88F0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43B920-9E86-4D49-8858-5B6303BA635C}"/>
              </a:ext>
            </a:extLst>
          </p:cNvPr>
          <p:cNvSpPr txBox="1"/>
          <p:nvPr/>
        </p:nvSpPr>
        <p:spPr>
          <a:xfrm>
            <a:off x="810707" y="315334"/>
            <a:ext cx="6900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System Composition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68B510D-F1F0-48AB-B72B-B9BA60AEBC23}"/>
              </a:ext>
            </a:extLst>
          </p:cNvPr>
          <p:cNvCxnSpPr>
            <a:cxnSpLocks/>
          </p:cNvCxnSpPr>
          <p:nvPr/>
        </p:nvCxnSpPr>
        <p:spPr>
          <a:xfrm>
            <a:off x="0" y="1131216"/>
            <a:ext cx="12192000" cy="0"/>
          </a:xfrm>
          <a:prstGeom prst="line">
            <a:avLst/>
          </a:prstGeom>
          <a:ln w="76200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811717B5-4117-41D2-B8BD-9AB899719EE1}"/>
              </a:ext>
            </a:extLst>
          </p:cNvPr>
          <p:cNvSpPr txBox="1"/>
          <p:nvPr/>
        </p:nvSpPr>
        <p:spPr>
          <a:xfrm>
            <a:off x="810707" y="5459037"/>
            <a:ext cx="1040384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Water tanks, RO membranes, EDI modules, and microbubble devices installed in the underground water room.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F5729DD-AC3F-495C-A05B-9FCE27CC4C49}"/>
              </a:ext>
            </a:extLst>
          </p:cNvPr>
          <p:cNvGrpSpPr/>
          <p:nvPr/>
        </p:nvGrpSpPr>
        <p:grpSpPr>
          <a:xfrm>
            <a:off x="1111984" y="1812112"/>
            <a:ext cx="3508711" cy="2794001"/>
            <a:chOff x="1111984" y="1812112"/>
            <a:chExt cx="3508711" cy="279400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76C9FCE-76F2-4951-9D42-62E5BC7DD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984" y="1812112"/>
              <a:ext cx="3508711" cy="2794001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1A148AF-FA92-4D94-AA95-F9823F6DB72C}"/>
                </a:ext>
              </a:extLst>
            </p:cNvPr>
            <p:cNvSpPr txBox="1"/>
            <p:nvPr/>
          </p:nvSpPr>
          <p:spPr>
            <a:xfrm>
              <a:off x="1274544" y="3945374"/>
              <a:ext cx="17632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tank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91AF83E-08E3-44D5-B90E-8F1EEEB8C94A}"/>
                </a:ext>
              </a:extLst>
            </p:cNvPr>
            <p:cNvSpPr txBox="1"/>
            <p:nvPr/>
          </p:nvSpPr>
          <p:spPr>
            <a:xfrm>
              <a:off x="3379269" y="3563927"/>
              <a:ext cx="6034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CE35F70-E8CF-4E4A-83CA-B3265B1B5BC5}"/>
              </a:ext>
            </a:extLst>
          </p:cNvPr>
          <p:cNvGrpSpPr/>
          <p:nvPr/>
        </p:nvGrpSpPr>
        <p:grpSpPr>
          <a:xfrm>
            <a:off x="4768527" y="1812112"/>
            <a:ext cx="3704913" cy="2781889"/>
            <a:chOff x="4768527" y="1812112"/>
            <a:chExt cx="3704913" cy="278188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297F6E-EE79-45BA-9B9E-3C8E3F8C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8527" y="1812112"/>
              <a:ext cx="3704913" cy="278188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B1D4F60-F6C8-4C2A-8A0F-A2D4D6E463CE}"/>
                </a:ext>
              </a:extLst>
            </p:cNvPr>
            <p:cNvSpPr txBox="1"/>
            <p:nvPr/>
          </p:nvSpPr>
          <p:spPr>
            <a:xfrm>
              <a:off x="6096000" y="3601626"/>
              <a:ext cx="6034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EDI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551ABBE-58E4-4D32-8A5B-95E82CC1F7ED}"/>
              </a:ext>
            </a:extLst>
          </p:cNvPr>
          <p:cNvGrpSpPr/>
          <p:nvPr/>
        </p:nvGrpSpPr>
        <p:grpSpPr>
          <a:xfrm>
            <a:off x="9114659" y="1389030"/>
            <a:ext cx="2099888" cy="3939417"/>
            <a:chOff x="10199071" y="1499720"/>
            <a:chExt cx="1746800" cy="396712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75D0EEE-3DA6-4AE6-A5EE-C6F36C6FD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4" t="4394"/>
            <a:stretch/>
          </p:blipFill>
          <p:spPr>
            <a:xfrm>
              <a:off x="10199071" y="1499720"/>
              <a:ext cx="1443335" cy="3967126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8AD8BD2-081E-4755-A7F4-5F621C10B660}"/>
                </a:ext>
              </a:extLst>
            </p:cNvPr>
            <p:cNvSpPr txBox="1"/>
            <p:nvPr/>
          </p:nvSpPr>
          <p:spPr>
            <a:xfrm>
              <a:off x="10214160" y="4568474"/>
              <a:ext cx="17317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Microbubble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6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1592</Words>
  <Application>Microsoft Office PowerPoint</Application>
  <PresentationFormat>宽屏</PresentationFormat>
  <Paragraphs>220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等线</vt:lpstr>
      <vt:lpstr>等线 Light</vt:lpstr>
      <vt:lpstr>微软雅黑</vt:lpstr>
      <vt:lpstr>Arial</vt:lpstr>
      <vt:lpstr>Calibri</vt:lpstr>
      <vt:lpstr>Wingdings</vt:lpstr>
      <vt:lpstr>Office 主题​​</vt:lpstr>
      <vt:lpstr>Installation of the Veto 100t/h water system and the detector filling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Installation of the Veto 100t/h water system and the detector filling</dc:title>
  <dc:creator>webuser</dc:creator>
  <cp:lastModifiedBy>ThinkPad X390</cp:lastModifiedBy>
  <cp:revision>89</cp:revision>
  <dcterms:created xsi:type="dcterms:W3CDTF">2025-07-18T05:50:48Z</dcterms:created>
  <dcterms:modified xsi:type="dcterms:W3CDTF">2025-07-22T03:33:44Z</dcterms:modified>
</cp:coreProperties>
</file>