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3444" r:id="rId2"/>
    <p:sldId id="13846" r:id="rId3"/>
    <p:sldId id="13848" r:id="rId4"/>
    <p:sldId id="13851" r:id="rId5"/>
    <p:sldId id="264" r:id="rId6"/>
    <p:sldId id="286" r:id="rId7"/>
    <p:sldId id="13538" r:id="rId8"/>
    <p:sldId id="13850" r:id="rId9"/>
    <p:sldId id="13795" r:id="rId10"/>
    <p:sldId id="1345" r:id="rId11"/>
    <p:sldId id="3413" r:id="rId12"/>
    <p:sldId id="1317" r:id="rId13"/>
    <p:sldId id="13852" r:id="rId14"/>
    <p:sldId id="13803" r:id="rId15"/>
    <p:sldId id="13853" r:id="rId16"/>
    <p:sldId id="13854" r:id="rId17"/>
    <p:sldId id="13855" r:id="rId18"/>
    <p:sldId id="13856" r:id="rId19"/>
    <p:sldId id="13857" r:id="rId20"/>
    <p:sldId id="13828" r:id="rId21"/>
    <p:sldId id="13847" r:id="rId22"/>
    <p:sldId id="13800" r:id="rId23"/>
    <p:sldId id="13532" r:id="rId24"/>
    <p:sldId id="13825" r:id="rId25"/>
    <p:sldId id="13564" r:id="rId26"/>
    <p:sldId id="1407" r:id="rId27"/>
    <p:sldId id="13575" r:id="rId28"/>
    <p:sldId id="13849" r:id="rId29"/>
    <p:sldId id="3414" r:id="rId30"/>
    <p:sldId id="273" r:id="rId31"/>
    <p:sldId id="1417" r:id="rId32"/>
    <p:sldId id="1419" r:id="rId33"/>
    <p:sldId id="519" r:id="rId34"/>
    <p:sldId id="516" r:id="rId35"/>
    <p:sldId id="496" r:id="rId36"/>
    <p:sldId id="13582" r:id="rId37"/>
    <p:sldId id="1363" r:id="rId38"/>
    <p:sldId id="1434" r:id="rId39"/>
    <p:sldId id="3439" r:id="rId40"/>
    <p:sldId id="13829" r:id="rId41"/>
    <p:sldId id="13551" r:id="rId42"/>
    <p:sldId id="1408" r:id="rId43"/>
    <p:sldId id="1421" r:id="rId44"/>
    <p:sldId id="13833" r:id="rId45"/>
    <p:sldId id="13577" r:id="rId46"/>
    <p:sldId id="13844" r:id="rId47"/>
    <p:sldId id="1337" r:id="rId48"/>
  </p:sldIdLst>
  <p:sldSz cx="12192000" cy="6858000"/>
  <p:notesSz cx="6858000" cy="9144000"/>
  <p:embeddedFontLst>
    <p:embeddedFont>
      <p:font typeface="Saturday Sans Regular" panose="02010600030101010101" charset="-122"/>
      <p:regular r:id="rId51"/>
    </p:embeddedFont>
    <p:embeddedFont>
      <p:font typeface="仿宋_GB2312" panose="02010600030101010101" charset="-122"/>
      <p:regular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Cambria Math" panose="02040503050406030204" pitchFamily="18" charset="0"/>
      <p:regular r:id="rId57"/>
    </p:embeddedFont>
    <p:embeddedFont>
      <p:font typeface="等线" panose="02010600030101010101" pitchFamily="2" charset="-122"/>
      <p:regular r:id="rId58"/>
      <p:bold r:id="rId59"/>
    </p:embeddedFont>
    <p:embeddedFont>
      <p:font typeface="微软雅黑" panose="020B0503020204020204" pitchFamily="34" charset="-122"/>
      <p:regular r:id="rId60"/>
      <p:bold r:id="rId61"/>
    </p:embeddedFont>
  </p:embeddedFontLst>
  <p:custDataLst>
    <p:tags r:id="rId6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335D"/>
    <a:srgbClr val="00FF00"/>
    <a:srgbClr val="FF0000"/>
    <a:srgbClr val="0000FF"/>
    <a:srgbClr val="002954"/>
    <a:srgbClr val="00254A"/>
    <a:srgbClr val="0136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102" d="100"/>
          <a:sy n="102" d="100"/>
        </p:scale>
        <p:origin x="72" y="420"/>
      </p:cViewPr>
      <p:guideLst>
        <p:guide orient="horz" pos="2160"/>
        <p:guide pos="382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0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font" Target="fonts/font5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2025/7/23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41F6EB-4D67-42FD-9FE8-BC732AC807B0}" type="datetimeFigureOut">
              <a:rPr lang="zh-CN" altLang="en-US" smtClean="0"/>
              <a:t>2025/7/23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91756D-A72F-4352-A6C9-CD42EF4143D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54C54D-2798-4068-B936-26755BAFF2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91756D-A72F-4352-A6C9-CD42EF4143D2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91756D-A72F-4352-A6C9-CD42EF4143D2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This slide shows</a:t>
            </a:r>
          </a:p>
          <a:p>
            <a:r>
              <a:rPr lang="en-US" altLang="zh-CN"/>
              <a:t>we turn on led ball 4/3/2/1/in sequence</a:t>
            </a:r>
          </a:p>
          <a:p>
            <a:r>
              <a:rPr lang="en-US" altLang="zh-CN"/>
              <a:t>This pic shows </a:t>
            </a:r>
          </a:p>
          <a:p>
            <a:r>
              <a:rPr lang="en-US" altLang="zh-CN"/>
              <a:t>GVD time faster~ 38 sec than HUNT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/>
              <a:t>And now</a:t>
            </a:r>
            <a:r>
              <a:rPr lang="zh-CN" altLang="en-US" dirty="0"/>
              <a:t>，</a:t>
            </a:r>
            <a:r>
              <a:rPr lang="en-US" altLang="zh-CN" dirty="0"/>
              <a:t>HUNT with two operation mode</a:t>
            </a:r>
            <a:r>
              <a:rPr lang="zh-CN" altLang="en-US" dirty="0"/>
              <a:t>。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This slide  shows n</a:t>
            </a:r>
            <a:r>
              <a:rPr lang="en-US" altLang="zh-CN" b="1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Hit distribution of trigger events</a:t>
            </a:r>
            <a:r>
              <a:rPr lang="en-US" altLang="zh-CN"/>
              <a:t> </a:t>
            </a:r>
          </a:p>
          <a:p>
            <a:r>
              <a:rPr lang="en-US" altLang="zh-CN"/>
              <a:t>The sample around 6 days data, with OM2</a:t>
            </a:r>
          </a:p>
          <a:p>
            <a:r>
              <a:rPr lang="en-US" altLang="zh-CN"/>
              <a:t>Obvious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0B0B7-813D-C249-A40E-873E22AD26E5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0B0B7-813D-C249-A40E-873E22AD26E5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4C54D-2798-4068-B936-26755BAFF2A0}" type="slidenum">
              <a:rPr lang="zh-CN" altLang="en-US" smtClean="0"/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哪类源的贡献不清楚，</a:t>
            </a:r>
            <a:endParaRPr lang="en-US" altLang="zh-CN" dirty="0"/>
          </a:p>
          <a:p>
            <a:r>
              <a:rPr lang="zh-CN" altLang="en-US" dirty="0"/>
              <a:t>小于</a:t>
            </a:r>
            <a:r>
              <a:rPr lang="en-US" altLang="zh-CN" dirty="0"/>
              <a:t>30TeV</a:t>
            </a:r>
            <a:r>
              <a:rPr lang="zh-CN" altLang="en-US" dirty="0"/>
              <a:t>，可能</a:t>
            </a:r>
            <a:r>
              <a:rPr lang="en-US" altLang="zh-CN" dirty="0"/>
              <a:t>Seyfert</a:t>
            </a:r>
            <a:r>
              <a:rPr lang="zh-CN" altLang="en-US" dirty="0"/>
              <a:t>星系。</a:t>
            </a:r>
            <a:endParaRPr lang="en-US" altLang="zh-CN" dirty="0"/>
          </a:p>
          <a:p>
            <a:r>
              <a:rPr lang="zh-CN" altLang="en-US" dirty="0"/>
              <a:t>大于</a:t>
            </a:r>
            <a:r>
              <a:rPr lang="en-US" altLang="zh-CN" dirty="0"/>
              <a:t>30TeV</a:t>
            </a:r>
            <a:r>
              <a:rPr lang="zh-CN" altLang="en-US" dirty="0"/>
              <a:t>不清楚，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4C54D-2798-4068-B936-26755BAFF2A0}" type="slidenum">
              <a:rPr lang="zh-CN" altLang="en-US" smtClean="0"/>
              <a:t>40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track, cascades,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0B0B7-813D-C249-A40E-873E22AD26E5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54C54D-2798-4068-B936-26755BAFF2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5%</a:t>
            </a:r>
            <a:r>
              <a:rPr lang="zh-CN" altLang="en-US" dirty="0"/>
              <a:t> </a:t>
            </a:r>
            <a:r>
              <a:rPr lang="en-US" altLang="zh-CN" dirty="0"/>
              <a:t>events</a:t>
            </a:r>
            <a:r>
              <a:rPr lang="zh-CN" altLang="en-US" dirty="0"/>
              <a:t> </a:t>
            </a:r>
            <a:r>
              <a:rPr lang="en-US" altLang="zh-CN" dirty="0"/>
              <a:t>didn’t illuminate a single OM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0B0B7-813D-C249-A40E-873E22AD26E5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20%</a:t>
            </a:r>
            <a:r>
              <a:rPr lang="zh-CN" altLang="en-US" dirty="0"/>
              <a:t> </a:t>
            </a:r>
            <a:r>
              <a:rPr lang="en-US" altLang="zh-CN" dirty="0"/>
              <a:t>events</a:t>
            </a:r>
            <a:r>
              <a:rPr lang="zh-CN" altLang="en-US" dirty="0"/>
              <a:t> </a:t>
            </a:r>
            <a:r>
              <a:rPr lang="en-US" altLang="zh-CN" dirty="0"/>
              <a:t>don’t illuminate a single OM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0B0B7-813D-C249-A40E-873E22AD26E5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4C54D-2798-4068-B936-26755BAFF2A0}" type="slidenum">
              <a:rPr lang="zh-CN" altLang="en-US" smtClean="0"/>
              <a:t>44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0B0B7-813D-C249-A40E-873E22AD26E5}" type="slidenum">
              <a:rPr lang="en-US" smtClean="0"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4C54D-2798-4068-B936-26755BAFF2A0}" type="slidenum">
              <a:rPr lang="zh-CN" altLang="en-US" smtClean="0"/>
              <a:t>46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4C54D-2798-4068-B936-26755BAFF2A0}" type="slidenum">
              <a:rPr lang="zh-CN" altLang="en-US" smtClean="0"/>
              <a:t>47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4A34EB-12AC-430B-B760-4FC9FC77029A}" type="slidenum">
              <a:rPr kumimoji="0" lang="en-US" sz="1400" b="0" i="0" u="none" strike="noStrike" kern="1200" cap="none" spc="-1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6</a:t>
            </a:fld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银河系中微子观测，敲定宇宙线起源</a:t>
            </a:r>
            <a:endParaRPr lang="en-US" altLang="zh-CN" dirty="0"/>
          </a:p>
          <a:p>
            <a:r>
              <a:rPr lang="zh-CN" altLang="en-US" dirty="0"/>
              <a:t>强大的发现能力，河外中微子源，真正进入中微子天学时代。</a:t>
            </a:r>
            <a:endParaRPr lang="en-US" altLang="zh-CN" dirty="0"/>
          </a:p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4C54D-2798-4068-B936-26755BAFF2A0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pPr indent="0" algn="r">
              <a:buNone/>
            </a:pPr>
            <a:fld id="{A64A34EB-12AC-430B-B760-4FC9FC77029A}" type="slidenum">
              <a:rPr lang="en-US" sz="1400" b="0" strike="noStrike" spc="-1" smtClean="0">
                <a:latin typeface="Times New Roman" panose="02020603050405020304"/>
              </a:rPr>
              <a:t>11</a:t>
            </a:fld>
            <a:endParaRPr lang="en-US" sz="1400" b="0" strike="noStrike" spc="-1" dirty="0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154C54D-2798-4068-B936-26755BAFF2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4C54D-2798-4068-B936-26755BAFF2A0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effectLst/>
              </a:rPr>
              <a:t>Permalloy</a:t>
            </a:r>
            <a:r>
              <a:rPr lang="zh-CN" altLang="en-US" b="0" i="0" u="none" strike="noStrike" dirty="0">
                <a:effectLst/>
              </a:rPr>
              <a:t> 坡莫合金，一种镍铁合金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0B0B7-813D-C249-A40E-873E22AD26E5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0B0B7-813D-C249-A40E-873E22AD26E5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T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541853" y="2582344"/>
            <a:ext cx="7377334" cy="1389060"/>
          </a:xfrm>
        </p:spPr>
        <p:txBody>
          <a:bodyPr anchor="b"/>
          <a:lstStyle>
            <a:lvl1pPr>
              <a:defRPr sz="6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3541852" y="4246304"/>
            <a:ext cx="7377335" cy="14123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dirty="0"/>
              <a:t>subtitle</a:t>
            </a:r>
            <a:endParaRPr lang="zh-CN" altLang="en-US" dirty="0"/>
          </a:p>
        </p:txBody>
      </p:sp>
      <p:grpSp>
        <p:nvGrpSpPr>
          <p:cNvPr id="13" name="组合 12"/>
          <p:cNvGrpSpPr/>
          <p:nvPr userDrawn="1"/>
        </p:nvGrpSpPr>
        <p:grpSpPr>
          <a:xfrm flipV="1">
            <a:off x="3236345" y="6498564"/>
            <a:ext cx="8610601" cy="229287"/>
            <a:chOff x="1483847" y="442406"/>
            <a:chExt cx="7660153" cy="247354"/>
          </a:xfrm>
        </p:grpSpPr>
        <p:sp>
          <p:nvSpPr>
            <p:cNvPr id="14" name="矩形 13"/>
            <p:cNvSpPr/>
            <p:nvPr userDrawn="1"/>
          </p:nvSpPr>
          <p:spPr>
            <a:xfrm>
              <a:off x="1545071" y="480043"/>
              <a:ext cx="7598929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1545071" y="539311"/>
              <a:ext cx="7598929" cy="18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0"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6" name="等腰三角形 15"/>
            <p:cNvSpPr/>
            <p:nvPr userDrawn="1"/>
          </p:nvSpPr>
          <p:spPr>
            <a:xfrm rot="10800000" flipH="1" flipV="1">
              <a:off x="1483847" y="442406"/>
              <a:ext cx="386898" cy="247354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4101" y="6454812"/>
            <a:ext cx="3213300" cy="35329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090" y="2582344"/>
            <a:ext cx="1693311" cy="169331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16FC05C-622A-8B40-A583-97C83817FB96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FB4B6-4EE2-3249-B3B1-392B51F722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T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T-blank-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4"/>
          <p:cNvSpPr txBox="1"/>
          <p:nvPr userDrawn="1"/>
        </p:nvSpPr>
        <p:spPr>
          <a:xfrm>
            <a:off x="9224367" y="53149"/>
            <a:ext cx="2741772" cy="365040"/>
          </a:xfrm>
          <a:prstGeom prst="rect">
            <a:avLst/>
          </a:prstGeom>
        </p:spPr>
        <p:txBody>
          <a:bodyPr vert="horz" lIns="91354" tIns="45676" rIns="91354" bIns="45676" rtlCol="0" anchor="ctr"/>
          <a:lstStyle>
            <a:defPPr>
              <a:defRPr lang="zh-CN"/>
            </a:defPPr>
            <a:lvl1pPr marL="0" algn="r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77DA78-E013-4A8C-AD75-63A150561B10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NT-ih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272215" y="689917"/>
            <a:ext cx="10197266" cy="111127"/>
          </a:xfrm>
          <a:prstGeom prst="rect">
            <a:avLst/>
          </a:prstGeom>
        </p:spPr>
      </p:pic>
      <p:grpSp>
        <p:nvGrpSpPr>
          <p:cNvPr id="13" name="组合 12"/>
          <p:cNvGrpSpPr/>
          <p:nvPr userDrawn="1"/>
        </p:nvGrpSpPr>
        <p:grpSpPr>
          <a:xfrm flipV="1">
            <a:off x="3236345" y="6498564"/>
            <a:ext cx="8610601" cy="229287"/>
            <a:chOff x="1483847" y="442406"/>
            <a:chExt cx="7660153" cy="247354"/>
          </a:xfrm>
        </p:grpSpPr>
        <p:sp>
          <p:nvSpPr>
            <p:cNvPr id="14" name="矩形 13"/>
            <p:cNvSpPr/>
            <p:nvPr userDrawn="1"/>
          </p:nvSpPr>
          <p:spPr>
            <a:xfrm>
              <a:off x="1545071" y="480043"/>
              <a:ext cx="7598929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1545071" y="539311"/>
              <a:ext cx="7598929" cy="18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0"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6" name="等腰三角形 15"/>
            <p:cNvSpPr/>
            <p:nvPr userDrawn="1"/>
          </p:nvSpPr>
          <p:spPr>
            <a:xfrm rot="10800000" flipH="1" flipV="1">
              <a:off x="1483847" y="442406"/>
              <a:ext cx="386898" cy="247354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114101" y="6454812"/>
            <a:ext cx="3213300" cy="35329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334332" y="49898"/>
            <a:ext cx="856115" cy="856115"/>
          </a:xfrm>
          <a:prstGeom prst="rect">
            <a:avLst/>
          </a:prstGeom>
        </p:spPr>
      </p:pic>
      <p:sp>
        <p:nvSpPr>
          <p:cNvPr id="4" name="灯片编号占位符 4"/>
          <p:cNvSpPr txBox="1"/>
          <p:nvPr userDrawn="1"/>
        </p:nvSpPr>
        <p:spPr>
          <a:xfrm>
            <a:off x="9224367" y="53149"/>
            <a:ext cx="2741772" cy="365040"/>
          </a:xfrm>
          <a:prstGeom prst="rect">
            <a:avLst/>
          </a:prstGeom>
        </p:spPr>
        <p:txBody>
          <a:bodyPr vert="horz" lIns="91354" tIns="45676" rIns="91354" bIns="45676" rtlCol="0" anchor="ctr"/>
          <a:lstStyle>
            <a:defPPr>
              <a:defRPr lang="zh-CN"/>
            </a:defPPr>
            <a:lvl1pPr marL="0" algn="r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77DA78-E013-4A8C-AD75-63A150561B10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4"/>
          <p:cNvSpPr>
            <a:spLocks noGrp="1"/>
          </p:cNvSpPr>
          <p:nvPr>
            <p:ph type="sldNum" idx="2"/>
          </p:nvPr>
        </p:nvSpPr>
        <p:spPr>
          <a:xfrm>
            <a:off x="9448800" y="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800" b="1"/>
            </a:lvl1pPr>
          </a:lstStyle>
          <a:p>
            <a:fld id="{14C8B5AF-DD7F-4A7D-932B-86A7FD76200F}" type="slidenum">
              <a:rPr lang="en-US" altLang="zh-CN" smtClean="0"/>
              <a:t>‹#›</a:t>
            </a:fld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" y="87363"/>
            <a:ext cx="811162" cy="8111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N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272215" y="689917"/>
            <a:ext cx="10197266" cy="111127"/>
          </a:xfrm>
          <a:prstGeom prst="rect">
            <a:avLst/>
          </a:prstGeom>
        </p:spPr>
      </p:pic>
      <p:grpSp>
        <p:nvGrpSpPr>
          <p:cNvPr id="13" name="组合 12"/>
          <p:cNvGrpSpPr/>
          <p:nvPr userDrawn="1"/>
        </p:nvGrpSpPr>
        <p:grpSpPr>
          <a:xfrm flipV="1">
            <a:off x="3236345" y="6498564"/>
            <a:ext cx="8610601" cy="229287"/>
            <a:chOff x="1483847" y="442406"/>
            <a:chExt cx="7660153" cy="247354"/>
          </a:xfrm>
        </p:grpSpPr>
        <p:sp>
          <p:nvSpPr>
            <p:cNvPr id="14" name="矩形 13"/>
            <p:cNvSpPr/>
            <p:nvPr userDrawn="1"/>
          </p:nvSpPr>
          <p:spPr>
            <a:xfrm>
              <a:off x="1545071" y="480043"/>
              <a:ext cx="7598929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1545071" y="539311"/>
              <a:ext cx="7598929" cy="18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0"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6" name="等腰三角形 15"/>
            <p:cNvSpPr/>
            <p:nvPr userDrawn="1"/>
          </p:nvSpPr>
          <p:spPr>
            <a:xfrm rot="10800000" flipH="1" flipV="1">
              <a:off x="1483847" y="442406"/>
              <a:ext cx="386898" cy="247354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114101" y="6454812"/>
            <a:ext cx="3213300" cy="35329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334332" y="49898"/>
            <a:ext cx="856115" cy="856115"/>
          </a:xfrm>
          <a:prstGeom prst="rect">
            <a:avLst/>
          </a:prstGeom>
        </p:spPr>
      </p:pic>
      <p:sp>
        <p:nvSpPr>
          <p:cNvPr id="4" name="灯片编号占位符 4"/>
          <p:cNvSpPr txBox="1"/>
          <p:nvPr userDrawn="1"/>
        </p:nvSpPr>
        <p:spPr>
          <a:xfrm>
            <a:off x="9224367" y="53149"/>
            <a:ext cx="2741772" cy="365040"/>
          </a:xfrm>
          <a:prstGeom prst="rect">
            <a:avLst/>
          </a:prstGeom>
        </p:spPr>
        <p:txBody>
          <a:bodyPr vert="horz" lIns="91354" tIns="45676" rIns="91354" bIns="45676" rtlCol="0" anchor="ctr"/>
          <a:lstStyle>
            <a:defPPr>
              <a:defRPr lang="zh-CN"/>
            </a:defPPr>
            <a:lvl1pPr marL="0" algn="r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77DA78-E013-4A8C-AD75-63A150561B10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Slide-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-NT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0070C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650417" y="2503732"/>
            <a:ext cx="1301556" cy="1301556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>
            <p:ph type="title" hasCustomPrompt="1"/>
          </p:nvPr>
        </p:nvSpPr>
        <p:spPr>
          <a:xfrm>
            <a:off x="3267322" y="2439401"/>
            <a:ext cx="4649761" cy="1499886"/>
          </a:xfrm>
        </p:spPr>
        <p:txBody>
          <a:bodyPr/>
          <a:lstStyle>
            <a:lvl1pPr>
              <a:defRPr sz="6000"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16FC05C-622A-8B40-A583-97C83817FB96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FB4B6-4EE2-3249-B3B1-392B51F722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234294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00A4E-E3AC-4C92-A41D-01CA32466C50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ea"/>
          <a:ea typeface="+mj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ea"/>
          <a:ea typeface="+mj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ea"/>
          <a:ea typeface="+mj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ea"/>
          <a:ea typeface="+mj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ea"/>
          <a:ea typeface="+mj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tags" Target="../tags/tag15.xml"/><Relationship Id="rId7" Type="http://schemas.openxmlformats.org/officeDocument/2006/relationships/image" Target="../media/image44.jpe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20.xml"/><Relationship Id="rId7" Type="http://schemas.openxmlformats.org/officeDocument/2006/relationships/image" Target="../media/image47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46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5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5.png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13" Type="http://schemas.openxmlformats.org/officeDocument/2006/relationships/tags" Target="../tags/tag37.xml"/><Relationship Id="rId18" Type="http://schemas.openxmlformats.org/officeDocument/2006/relationships/tags" Target="../tags/tag42.xml"/><Relationship Id="rId3" Type="http://schemas.openxmlformats.org/officeDocument/2006/relationships/tags" Target="../tags/tag27.xml"/><Relationship Id="rId21" Type="http://schemas.openxmlformats.org/officeDocument/2006/relationships/notesSlide" Target="../notesSlides/notesSlide18.xml"/><Relationship Id="rId7" Type="http://schemas.openxmlformats.org/officeDocument/2006/relationships/tags" Target="../tags/tag31.xml"/><Relationship Id="rId12" Type="http://schemas.openxmlformats.org/officeDocument/2006/relationships/tags" Target="../tags/tag36.xml"/><Relationship Id="rId17" Type="http://schemas.openxmlformats.org/officeDocument/2006/relationships/tags" Target="../tags/tag41.xml"/><Relationship Id="rId2" Type="http://schemas.openxmlformats.org/officeDocument/2006/relationships/tags" Target="../tags/tag26.xml"/><Relationship Id="rId16" Type="http://schemas.openxmlformats.org/officeDocument/2006/relationships/tags" Target="../tags/tag40.xml"/><Relationship Id="rId20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tags" Target="../tags/tag35.xml"/><Relationship Id="rId5" Type="http://schemas.openxmlformats.org/officeDocument/2006/relationships/tags" Target="../tags/tag29.xml"/><Relationship Id="rId15" Type="http://schemas.openxmlformats.org/officeDocument/2006/relationships/tags" Target="../tags/tag39.xml"/><Relationship Id="rId23" Type="http://schemas.openxmlformats.org/officeDocument/2006/relationships/image" Target="../media/image92.png"/><Relationship Id="rId10" Type="http://schemas.openxmlformats.org/officeDocument/2006/relationships/tags" Target="../tags/tag34.xml"/><Relationship Id="rId19" Type="http://schemas.openxmlformats.org/officeDocument/2006/relationships/tags" Target="../tags/tag43.xml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tags" Target="../tags/tag38.xml"/><Relationship Id="rId22" Type="http://schemas.openxmlformats.org/officeDocument/2006/relationships/image" Target="../media/image9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1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21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2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4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1303236" y="3017154"/>
            <a:ext cx="10655300" cy="89376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altLang="zh-CN" sz="6000" b="1" i="0" dirty="0">
                <a:solidFill>
                  <a:srgbClr val="CB6D04"/>
                </a:solidFill>
                <a:effectLst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Proposal for a next generation neutrino telescope</a:t>
            </a:r>
            <a:endParaRPr lang="zh-CN" altLang="en-US" sz="6000" b="1" dirty="0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4294967295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4C8B5AF-DD7F-4A7D-932B-86A7FD76200F}" type="slidenum">
              <a:rPr kumimoji="0" lang="en-US" altLang="zh-CN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1</a:t>
            </a:fld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742246" y="35501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87142" y="4642452"/>
            <a:ext cx="5437741" cy="891540"/>
          </a:xfrm>
          <a:prstGeom prst="rect">
            <a:avLst/>
          </a:prstGeom>
          <a:solidFill>
            <a:schemeClr val="accent1">
              <a:lumMod val="40000"/>
              <a:lumOff val="60000"/>
              <a:alpha val="93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Zhen Cao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Institute of high energy physics, China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305675" y="-25279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 advTm="37827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"/>
          <p:cNvSpPr txBox="1"/>
          <p:nvPr/>
        </p:nvSpPr>
        <p:spPr>
          <a:xfrm>
            <a:off x="1686370" y="1243803"/>
            <a:ext cx="10955957" cy="119888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Identifying the </a:t>
            </a:r>
            <a:r>
              <a:rPr lang="en-US" b="1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hadronic</a:t>
            </a:r>
            <a:r>
              <a:rPr lang="zh-CN" altLang="en-US" b="1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PeVatrons</a:t>
            </a:r>
            <a:r>
              <a:rPr lang="en-US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in our Galaxy(&gt;100TeV)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Resolving the high energy neutrino sky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Understanding the propagation mechanism of high energy cosmic-rays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Exploring the frontiers of neutrino physics and new physics</a:t>
            </a:r>
          </a:p>
        </p:txBody>
      </p:sp>
      <p:sp>
        <p:nvSpPr>
          <p:cNvPr id="34" name="TextBox 1"/>
          <p:cNvSpPr txBox="1"/>
          <p:nvPr/>
        </p:nvSpPr>
        <p:spPr>
          <a:xfrm>
            <a:off x="1249952" y="90052"/>
            <a:ext cx="1114328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Scientific Goals</a:t>
            </a:r>
          </a:p>
        </p:txBody>
      </p:sp>
      <p:pic>
        <p:nvPicPr>
          <p:cNvPr id="17" name="Picture 4" descr="A combined analysis of the astrophysical neutrino flux in IceCube – IceCub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9766" y="2677137"/>
            <a:ext cx="4979279" cy="343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直接连接符 17"/>
          <p:cNvCxnSpPr/>
          <p:nvPr/>
        </p:nvCxnSpPr>
        <p:spPr>
          <a:xfrm>
            <a:off x="9005670" y="3647293"/>
            <a:ext cx="0" cy="1839815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7638915" y="5984168"/>
            <a:ext cx="61923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6C757D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Energy spectrum of the astrophysical neutrino flux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62" y="2817213"/>
            <a:ext cx="4255572" cy="298716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/>
          <p:nvPr/>
        </p:nvSpPr>
        <p:spPr>
          <a:xfrm>
            <a:off x="1205336" y="27361"/>
            <a:ext cx="11142720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altLang="zh-CN" sz="4000" b="1" strike="noStrike" spc="-1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Lake Baikal</a:t>
            </a:r>
            <a:r>
              <a:rPr lang="en-US" altLang="zh-CN" sz="4000" strike="noStrike" spc="-1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: </a:t>
            </a:r>
            <a:r>
              <a:rPr lang="en-US" altLang="zh-CN" sz="3200" strike="noStrike" spc="-1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Unique site for HUNT</a:t>
            </a:r>
            <a:endParaRPr lang="en-US" sz="4000" strike="noStrike" spc="-1" dirty="0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TextBox 27"/>
          <p:cNvSpPr/>
          <p:nvPr/>
        </p:nvSpPr>
        <p:spPr>
          <a:xfrm>
            <a:off x="6096000" y="1157337"/>
            <a:ext cx="5671796" cy="193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§"/>
            </a:pP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Very flat lakebed within 100km</a:t>
            </a:r>
            <a:r>
              <a:rPr lang="en-US" altLang="zh-CN" baseline="300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2</a:t>
            </a: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: 1366 ±1 m</a:t>
            </a:r>
          </a:p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§"/>
            </a:pP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Very transparent water</a:t>
            </a:r>
          </a:p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§"/>
            </a:pP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Very</a:t>
            </a:r>
            <a:r>
              <a:rPr lang="zh-CN" altLang="en-US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close to shore station</a:t>
            </a:r>
            <a:r>
              <a:rPr lang="zh-CN" altLang="en-US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：</a:t>
            </a: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~4 km </a:t>
            </a:r>
          </a:p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§"/>
            </a:pP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No high light background.</a:t>
            </a:r>
            <a:r>
              <a:rPr lang="en-US" altLang="zh-CN" b="0" i="0" dirty="0">
                <a:solidFill>
                  <a:srgbClr val="FD6853"/>
                </a:solidFill>
                <a:effectLst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 </a:t>
            </a:r>
          </a:p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§"/>
            </a:pP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Stable ice cover for 7 weeks </a:t>
            </a:r>
            <a:r>
              <a:rPr lang="en-US" altLang="zh-CN" b="0" i="0" dirty="0">
                <a:effectLst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a year:</a:t>
            </a:r>
          </a:p>
          <a:p>
            <a:pPr>
              <a:lnSpc>
                <a:spcPts val="2400"/>
              </a:lnSpc>
            </a:pPr>
            <a:r>
              <a:rPr lang="en-US" altLang="zh-CN" sz="2000" b="1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               Extreme low deployment cost!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4294967295"/>
          </p:nvPr>
        </p:nvSpPr>
        <p:spPr>
          <a:xfrm>
            <a:off x="9450388" y="965200"/>
            <a:ext cx="2741612" cy="363538"/>
          </a:xfrm>
          <a:prstGeom prst="rect">
            <a:avLst/>
          </a:prstGeom>
        </p:spPr>
        <p:txBody>
          <a:bodyPr/>
          <a:lstStyle/>
          <a:p>
            <a:fld id="{5EC27B1B-9A70-4123-9159-6E1FBEDCF9BE}" type="slidenum">
              <a:rPr lang="en-US" altLang="zh-CN" smtClean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11</a:t>
            </a:fld>
            <a:endParaRPr lang="zh-CN" altLang="en-US" dirty="0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786" y="3434755"/>
            <a:ext cx="5267373" cy="202662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843039" y="5700663"/>
            <a:ext cx="6177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Lake Baikal has better FOV for the center of the Milky Way.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470" y="1157337"/>
            <a:ext cx="3683648" cy="491153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2"/>
          <a:srcRect l="3314" t="16521" r="6646" b="13162"/>
          <a:stretch>
            <a:fillRect/>
          </a:stretch>
        </p:blipFill>
        <p:spPr>
          <a:xfrm>
            <a:off x="3550590" y="874995"/>
            <a:ext cx="8402397" cy="5249498"/>
          </a:xfrm>
          <a:prstGeom prst="rect">
            <a:avLst/>
          </a:prstGeom>
        </p:spPr>
      </p:pic>
      <p:sp>
        <p:nvSpPr>
          <p:cNvPr id="8" name="TextBox 1"/>
          <p:cNvSpPr txBox="1"/>
          <p:nvPr/>
        </p:nvSpPr>
        <p:spPr>
          <a:xfrm>
            <a:off x="1249953" y="57943"/>
            <a:ext cx="375788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Configuration</a:t>
            </a:r>
            <a:endParaRPr lang="en-US" sz="2000" dirty="0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6908" y="1821965"/>
            <a:ext cx="29931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30 km</a:t>
            </a:r>
            <a:r>
              <a:rPr lang="en-US" altLang="zh-CN" baseline="300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3</a:t>
            </a:r>
            <a:endParaRPr lang="en-US" altLang="zh-CN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Height of string: ~720 m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Radius: ~3.8 km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2,212 strings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6908" y="1492411"/>
            <a:ext cx="3932340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Lake Baikal (water depth ~ 1300 m)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42" name="文本框 3"/>
          <p:cNvSpPr txBox="1"/>
          <p:nvPr/>
        </p:nvSpPr>
        <p:spPr>
          <a:xfrm flipH="1">
            <a:off x="34280" y="5297454"/>
            <a:ext cx="6816193" cy="11546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4876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Specifications: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Angular resolution: ~0.1° (tracks), &lt;3°(cascades)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Energy resolution: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Δ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logE~0.3(tracks),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Δ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E~10-30% (cascades)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2"/>
          <a:srcRect l="3314" t="16521" r="6646" b="13162"/>
          <a:stretch>
            <a:fillRect/>
          </a:stretch>
        </p:blipFill>
        <p:spPr>
          <a:xfrm>
            <a:off x="31724" y="2025569"/>
            <a:ext cx="5935060" cy="370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969" t="17712" r="5412" b="12029"/>
          <a:stretch>
            <a:fillRect/>
          </a:stretch>
        </p:blipFill>
        <p:spPr>
          <a:xfrm>
            <a:off x="5933407" y="2010086"/>
            <a:ext cx="6044087" cy="400459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/>
              <a:t>13</a:t>
            </a:fld>
            <a:endParaRPr lang="zh-CN" altLang="en-US" dirty="0"/>
          </a:p>
        </p:txBody>
      </p:sp>
      <p:sp>
        <p:nvSpPr>
          <p:cNvPr id="8" name="TextBox 1"/>
          <p:cNvSpPr txBox="1"/>
          <p:nvPr/>
        </p:nvSpPr>
        <p:spPr>
          <a:xfrm>
            <a:off x="340962" y="248412"/>
            <a:ext cx="1114328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800" dirty="0">
                <a:cs typeface="+mn-ea"/>
                <a:sym typeface="+mn-lt"/>
              </a:rPr>
              <a:t>Configuration</a:t>
            </a:r>
            <a:endParaRPr lang="en-US" sz="3200" dirty="0">
              <a:cs typeface="+mn-ea"/>
              <a:sym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17118" y="1199985"/>
            <a:ext cx="19285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Type 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Height: 720 m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Radius: 3.8 km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2212-strings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1-cluster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73871" y="1216445"/>
            <a:ext cx="196509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Type 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Height: 1890 m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Radius: 800 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96</a:t>
            </a:r>
            <a:r>
              <a:rPr lang="en-US" dirty="0"/>
              <a:t>-strings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9-clusters</a:t>
            </a:r>
          </a:p>
        </p:txBody>
      </p:sp>
      <p:sp>
        <p:nvSpPr>
          <p:cNvPr id="12" name="文本框 2"/>
          <p:cNvSpPr txBox="1"/>
          <p:nvPr/>
        </p:nvSpPr>
        <p:spPr>
          <a:xfrm>
            <a:off x="9521190" y="3270428"/>
            <a:ext cx="1214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</a:rPr>
              <a:t>×9</a:t>
            </a:r>
            <a:endParaRPr lang="zh-CN" altLang="en-US" sz="4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70704" y="5685991"/>
            <a:ext cx="4553163" cy="9233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South China Sea (water depth ~ 3000 m)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Lake Baikal (water depth ~ 13</a:t>
            </a:r>
            <a:r>
              <a:rPr lang="en-US" altLang="zh-CN" dirty="0">
                <a:solidFill>
                  <a:schemeClr val="bg1"/>
                </a:solidFill>
              </a:rPr>
              <a:t>00</a:t>
            </a:r>
            <a:r>
              <a:rPr lang="en-US" dirty="0">
                <a:solidFill>
                  <a:schemeClr val="bg1"/>
                </a:solidFill>
              </a:rPr>
              <a:t> m)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More configurations in ICRC2025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987170" y="309968"/>
            <a:ext cx="2992655" cy="2992655"/>
            <a:chOff x="8987170" y="309968"/>
            <a:chExt cx="2992655" cy="2992655"/>
          </a:xfrm>
        </p:grpSpPr>
        <p:grpSp>
          <p:nvGrpSpPr>
            <p:cNvPr id="14" name="Group 13"/>
            <p:cNvGrpSpPr/>
            <p:nvPr/>
          </p:nvGrpSpPr>
          <p:grpSpPr>
            <a:xfrm>
              <a:off x="8987170" y="309968"/>
              <a:ext cx="2992655" cy="2992655"/>
              <a:chOff x="8987170" y="309968"/>
              <a:chExt cx="2992655" cy="2992655"/>
            </a:xfrm>
          </p:grpSpPr>
          <p:sp>
            <p:nvSpPr>
              <p:cNvPr id="35" name="椭圆 9"/>
              <p:cNvSpPr/>
              <p:nvPr/>
            </p:nvSpPr>
            <p:spPr>
              <a:xfrm>
                <a:off x="8987170" y="309968"/>
                <a:ext cx="2992655" cy="2992655"/>
              </a:xfrm>
              <a:prstGeom prst="ellipse">
                <a:avLst/>
              </a:prstGeom>
              <a:solidFill>
                <a:srgbClr val="0D3D7F"/>
              </a:solidFill>
              <a:ln w="76200" cap="flat" cmpd="sng" algn="ctr">
                <a:gradFill flip="none" rotWithShape="1">
                  <a:gsLst>
                    <a:gs pos="0">
                      <a:schemeClr val="tx1"/>
                    </a:gs>
                    <a:gs pos="84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108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2612"/>
              <p:cNvSpPr/>
              <p:nvPr/>
            </p:nvSpPr>
            <p:spPr>
              <a:xfrm>
                <a:off x="10316907" y="567865"/>
                <a:ext cx="338400" cy="3384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75000"/>
                  </a:schemeClr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2613"/>
              <p:cNvSpPr/>
              <p:nvPr/>
            </p:nvSpPr>
            <p:spPr>
              <a:xfrm>
                <a:off x="10316907" y="2822178"/>
                <a:ext cx="338400" cy="3384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75000"/>
                  </a:schemeClr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2616"/>
              <p:cNvSpPr/>
              <p:nvPr/>
            </p:nvSpPr>
            <p:spPr>
              <a:xfrm>
                <a:off x="10316907" y="2255532"/>
                <a:ext cx="338400" cy="3384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75000"/>
                  </a:schemeClr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9" name="直接连接符 2618"/>
              <p:cNvCxnSpPr/>
              <p:nvPr/>
            </p:nvCxnSpPr>
            <p:spPr>
              <a:xfrm>
                <a:off x="10484756" y="368356"/>
                <a:ext cx="0" cy="2882142"/>
              </a:xfrm>
              <a:prstGeom prst="line">
                <a:avLst/>
              </a:prstGeom>
              <a:ln w="19050">
                <a:solidFill>
                  <a:srgbClr val="FFFFFF">
                    <a:alpha val="8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椭圆 2614"/>
              <p:cNvSpPr/>
              <p:nvPr/>
            </p:nvSpPr>
            <p:spPr>
              <a:xfrm>
                <a:off x="10316907" y="1688887"/>
                <a:ext cx="338400" cy="3384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75000"/>
                  </a:schemeClr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椭圆 2615"/>
              <p:cNvSpPr/>
              <p:nvPr/>
            </p:nvSpPr>
            <p:spPr>
              <a:xfrm>
                <a:off x="10316907" y="1128376"/>
                <a:ext cx="338400" cy="3384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75000"/>
                  </a:schemeClr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10357497" y="611065"/>
              <a:ext cx="252000" cy="252000"/>
              <a:chOff x="10357497" y="611065"/>
              <a:chExt cx="252000" cy="252000"/>
            </a:xfrm>
          </p:grpSpPr>
          <p:sp>
            <p:nvSpPr>
              <p:cNvPr id="32" name="Pie 31"/>
              <p:cNvSpPr>
                <a:spLocks noChangeAspect="1"/>
              </p:cNvSpPr>
              <p:nvPr/>
            </p:nvSpPr>
            <p:spPr>
              <a:xfrm rot="16200000">
                <a:off x="10357497" y="611065"/>
                <a:ext cx="252000" cy="252000"/>
              </a:xfrm>
              <a:prstGeom prst="pie">
                <a:avLst>
                  <a:gd name="adj1" fmla="val 5407238"/>
                  <a:gd name="adj2" fmla="val 1620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Triangle 32"/>
              <p:cNvSpPr/>
              <p:nvPr/>
            </p:nvSpPr>
            <p:spPr>
              <a:xfrm>
                <a:off x="10367015" y="660663"/>
                <a:ext cx="232963" cy="61242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0464178" y="619241"/>
                <a:ext cx="45719" cy="720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0357497" y="1171576"/>
              <a:ext cx="252000" cy="252000"/>
              <a:chOff x="10357497" y="611065"/>
              <a:chExt cx="252000" cy="252000"/>
            </a:xfrm>
          </p:grpSpPr>
          <p:sp>
            <p:nvSpPr>
              <p:cNvPr id="29" name="Pie 28"/>
              <p:cNvSpPr>
                <a:spLocks noChangeAspect="1"/>
              </p:cNvSpPr>
              <p:nvPr/>
            </p:nvSpPr>
            <p:spPr>
              <a:xfrm rot="16200000">
                <a:off x="10357497" y="611065"/>
                <a:ext cx="252000" cy="252000"/>
              </a:xfrm>
              <a:prstGeom prst="pie">
                <a:avLst>
                  <a:gd name="adj1" fmla="val 5407238"/>
                  <a:gd name="adj2" fmla="val 1620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Triangle 29"/>
              <p:cNvSpPr/>
              <p:nvPr/>
            </p:nvSpPr>
            <p:spPr>
              <a:xfrm>
                <a:off x="10367015" y="660663"/>
                <a:ext cx="232963" cy="61242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0464178" y="619241"/>
                <a:ext cx="45719" cy="720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0355193" y="1732087"/>
              <a:ext cx="252000" cy="252000"/>
              <a:chOff x="10357497" y="611065"/>
              <a:chExt cx="252000" cy="252000"/>
            </a:xfrm>
          </p:grpSpPr>
          <p:sp>
            <p:nvSpPr>
              <p:cNvPr id="26" name="Pie 25"/>
              <p:cNvSpPr>
                <a:spLocks noChangeAspect="1"/>
              </p:cNvSpPr>
              <p:nvPr/>
            </p:nvSpPr>
            <p:spPr>
              <a:xfrm rot="16200000">
                <a:off x="10357497" y="611065"/>
                <a:ext cx="252000" cy="252000"/>
              </a:xfrm>
              <a:prstGeom prst="pie">
                <a:avLst>
                  <a:gd name="adj1" fmla="val 5407238"/>
                  <a:gd name="adj2" fmla="val 1620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Triangle 26"/>
              <p:cNvSpPr/>
              <p:nvPr/>
            </p:nvSpPr>
            <p:spPr>
              <a:xfrm>
                <a:off x="10367015" y="660663"/>
                <a:ext cx="232963" cy="61242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0464178" y="619241"/>
                <a:ext cx="45719" cy="720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10356365" y="2292717"/>
              <a:ext cx="252000" cy="252000"/>
              <a:chOff x="10357497" y="611065"/>
              <a:chExt cx="252000" cy="252000"/>
            </a:xfrm>
          </p:grpSpPr>
          <p:sp>
            <p:nvSpPr>
              <p:cNvPr id="23" name="Pie 22"/>
              <p:cNvSpPr>
                <a:spLocks noChangeAspect="1"/>
              </p:cNvSpPr>
              <p:nvPr/>
            </p:nvSpPr>
            <p:spPr>
              <a:xfrm rot="16200000">
                <a:off x="10357497" y="611065"/>
                <a:ext cx="252000" cy="252000"/>
              </a:xfrm>
              <a:prstGeom prst="pie">
                <a:avLst>
                  <a:gd name="adj1" fmla="val 5407238"/>
                  <a:gd name="adj2" fmla="val 1620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Triangle 23"/>
              <p:cNvSpPr/>
              <p:nvPr/>
            </p:nvSpPr>
            <p:spPr>
              <a:xfrm>
                <a:off x="10367015" y="660663"/>
                <a:ext cx="232963" cy="61242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0464178" y="619241"/>
                <a:ext cx="45719" cy="720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10355193" y="2865378"/>
              <a:ext cx="252000" cy="252000"/>
              <a:chOff x="10357497" y="611065"/>
              <a:chExt cx="252000" cy="252000"/>
            </a:xfrm>
          </p:grpSpPr>
          <p:sp>
            <p:nvSpPr>
              <p:cNvPr id="20" name="Pie 19"/>
              <p:cNvSpPr>
                <a:spLocks noChangeAspect="1"/>
              </p:cNvSpPr>
              <p:nvPr/>
            </p:nvSpPr>
            <p:spPr>
              <a:xfrm rot="16200000">
                <a:off x="10357497" y="611065"/>
                <a:ext cx="252000" cy="252000"/>
              </a:xfrm>
              <a:prstGeom prst="pie">
                <a:avLst>
                  <a:gd name="adj1" fmla="val 5407238"/>
                  <a:gd name="adj2" fmla="val 1620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Triangle 20"/>
              <p:cNvSpPr/>
              <p:nvPr/>
            </p:nvSpPr>
            <p:spPr>
              <a:xfrm>
                <a:off x="10367015" y="660663"/>
                <a:ext cx="232963" cy="61242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0464178" y="619241"/>
                <a:ext cx="45719" cy="720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560777" y="1500579"/>
            <a:ext cx="47949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Angle resolution ~0.1°@&gt;100TeV</a:t>
            </a:r>
            <a:endParaRPr lang="en-US" dirty="0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77" y="2014204"/>
            <a:ext cx="4641227" cy="42282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4561" y="3188462"/>
            <a:ext cx="4632920" cy="347653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682252" y="3592497"/>
            <a:ext cx="1180461" cy="1743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Energy resolution(cascade)</a:t>
            </a:r>
          </a:p>
          <a:p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: ~31%</a:t>
            </a:r>
          </a:p>
          <a:p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(100-300TeV)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4615" y="3716888"/>
            <a:ext cx="504000" cy="5348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0376" y="193005"/>
            <a:ext cx="4418350" cy="3083893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619407" y="850923"/>
            <a:ext cx="133096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Energy resolution (track)</a:t>
            </a:r>
          </a:p>
          <a:p>
            <a:r>
              <a:rPr lang="el-GR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Δ</a:t>
            </a:r>
            <a:r>
              <a:rPr lang="en-US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log(</a:t>
            </a:r>
            <a:r>
              <a:rPr lang="en-US" dirty="0" err="1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Erec</a:t>
            </a:r>
            <a:r>
              <a:rPr lang="en-US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) = 0.27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301094" y="94031"/>
            <a:ext cx="5314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Performance expectation</a:t>
            </a:r>
            <a:endParaRPr lang="zh-CN" altLang="en-US" sz="3600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3" name="TextBox 1"/>
          <p:cNvSpPr txBox="1"/>
          <p:nvPr/>
        </p:nvSpPr>
        <p:spPr>
          <a:xfrm>
            <a:off x="340964" y="309968"/>
            <a:ext cx="1114328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cs typeface="+mn-ea"/>
                <a:sym typeface="+mn-lt"/>
              </a:rPr>
              <a:t>Discovery Potential</a:t>
            </a:r>
          </a:p>
        </p:txBody>
      </p:sp>
      <p:pic>
        <p:nvPicPr>
          <p:cNvPr id="6" name="Content Placeholder 2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96000" y="1606288"/>
            <a:ext cx="5800725" cy="4350543"/>
          </a:xfrm>
          <a:prstGeom prst="rect">
            <a:avLst/>
          </a:prstGeom>
        </p:spPr>
      </p:pic>
      <p:sp>
        <p:nvSpPr>
          <p:cNvPr id="4" name="矩形 19"/>
          <p:cNvSpPr/>
          <p:nvPr/>
        </p:nvSpPr>
        <p:spPr>
          <a:xfrm>
            <a:off x="-122347" y="1606288"/>
            <a:ext cx="6218348" cy="4112222"/>
          </a:xfrm>
          <a:prstGeom prst="rect">
            <a:avLst/>
          </a:prstGeom>
          <a:solidFill>
            <a:srgbClr val="E4E6EA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15"/>
              <p:cNvSpPr/>
              <p:nvPr/>
            </p:nvSpPr>
            <p:spPr>
              <a:xfrm>
                <a:off x="295275" y="1787558"/>
                <a:ext cx="5666299" cy="374968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buClr>
                    <a:srgbClr val="778495"/>
                  </a:buClr>
                  <a:buSzPct val="70000"/>
                </a:pPr>
                <a:r>
                  <a:rPr lang="en-US" altLang="zh-CN" b="1" dirty="0">
                    <a:solidFill>
                      <a:srgbClr val="1B4876"/>
                    </a:solidFill>
                    <a:cs typeface="+mn-ea"/>
                    <a:sym typeface="+mn-lt"/>
                  </a:rPr>
                  <a:t>Background</a:t>
                </a:r>
              </a:p>
              <a:p>
                <a:pPr marL="285750" indent="-285750">
                  <a:lnSpc>
                    <a:spcPct val="120000"/>
                  </a:lnSpc>
                  <a:buClr>
                    <a:srgbClr val="778495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cs typeface="+mn-ea"/>
                    <a:sym typeface="+mn-lt"/>
                  </a:rPr>
                  <a:t>Atmospheric neutrinos (</a:t>
                </a:r>
                <a:r>
                  <a:rPr lang="en-US" altLang="zh-CN" sz="1600" dirty="0" err="1">
                    <a:cs typeface="+mn-ea"/>
                    <a:sym typeface="+mn-lt"/>
                  </a:rPr>
                  <a:t>MCEq</a:t>
                </a:r>
                <a:r>
                  <a:rPr lang="en-US" altLang="zh-CN" sz="1600" dirty="0">
                    <a:cs typeface="+mn-ea"/>
                    <a:sym typeface="+mn-lt"/>
                  </a:rPr>
                  <a:t>)</a:t>
                </a:r>
              </a:p>
              <a:p>
                <a:pPr marL="285750" indent="-285750">
                  <a:lnSpc>
                    <a:spcPct val="120000"/>
                  </a:lnSpc>
                  <a:buClr>
                    <a:srgbClr val="778495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cs typeface="+mn-ea"/>
                    <a:sym typeface="+mn-lt"/>
                  </a:rPr>
                  <a:t>Diffuse astrophysical neutrinos (</a:t>
                </a:r>
                <a:r>
                  <a:rPr lang="en-US" altLang="zh-CN" sz="1600" dirty="0" err="1">
                    <a:cs typeface="+mn-ea"/>
                    <a:sym typeface="+mn-lt"/>
                  </a:rPr>
                  <a:t>dN</a:t>
                </a:r>
                <a:r>
                  <a:rPr lang="en-US" altLang="zh-CN" sz="1600" dirty="0">
                    <a:cs typeface="+mn-ea"/>
                    <a:sym typeface="+mn-lt"/>
                  </a:rPr>
                  <a:t>/</a:t>
                </a:r>
                <a:r>
                  <a:rPr lang="en-US" altLang="zh-CN" sz="1600" dirty="0" err="1">
                    <a:cs typeface="+mn-ea"/>
                    <a:sym typeface="+mn-lt"/>
                  </a:rPr>
                  <a:t>dE</a:t>
                </a:r>
                <a:r>
                  <a:rPr lang="en-US" altLang="zh-CN" sz="1600" dirty="0">
                    <a:cs typeface="+mn-ea"/>
                    <a:sym typeface="+mn-lt"/>
                  </a:rPr>
                  <a:t> ~ E</a:t>
                </a:r>
                <a:r>
                  <a:rPr lang="en-US" altLang="zh-CN" sz="1600" baseline="30000" dirty="0">
                    <a:cs typeface="+mn-ea"/>
                    <a:sym typeface="+mn-lt"/>
                  </a:rPr>
                  <a:t>-2.37</a:t>
                </a:r>
                <a:r>
                  <a:rPr lang="en-US" altLang="zh-CN" sz="1600" dirty="0">
                    <a:cs typeface="+mn-ea"/>
                    <a:sym typeface="+mn-lt"/>
                  </a:rPr>
                  <a:t>)</a:t>
                </a:r>
              </a:p>
              <a:p>
                <a:pPr>
                  <a:lnSpc>
                    <a:spcPct val="120000"/>
                  </a:lnSpc>
                  <a:buClr>
                    <a:srgbClr val="778495"/>
                  </a:buClr>
                  <a:buSzPct val="70000"/>
                </a:pPr>
                <a:endParaRPr lang="en-US" altLang="zh-CN" b="1" dirty="0">
                  <a:solidFill>
                    <a:srgbClr val="0C3D7F"/>
                  </a:solidFill>
                  <a:cs typeface="+mn-ea"/>
                  <a:sym typeface="+mn-lt"/>
                </a:endParaRPr>
              </a:p>
              <a:p>
                <a:pPr>
                  <a:lnSpc>
                    <a:spcPct val="120000"/>
                  </a:lnSpc>
                  <a:buClr>
                    <a:srgbClr val="778495"/>
                  </a:buClr>
                  <a:buSzPct val="70000"/>
                </a:pPr>
                <a:r>
                  <a:rPr lang="en-US" altLang="zh-CN" b="1" dirty="0">
                    <a:solidFill>
                      <a:srgbClr val="0C3D7F"/>
                    </a:solidFill>
                    <a:cs typeface="+mn-ea"/>
                    <a:sym typeface="+mn-lt"/>
                  </a:rPr>
                  <a:t>Binned Likelihood </a:t>
                </a:r>
              </a:p>
              <a:p>
                <a:pPr marL="285750" indent="-285750">
                  <a:lnSpc>
                    <a:spcPct val="120000"/>
                  </a:lnSpc>
                  <a:buClr>
                    <a:srgbClr val="778495"/>
                  </a:buClr>
                  <a:buSzPct val="7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𝐿</m:t>
                    </m:r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=</m:t>
                    </m:r>
                    <m:nary>
                      <m:naryPr>
                        <m:chr m:val="∏"/>
                        <m:subHide m:val="on"/>
                        <m:supHide m:val="on"/>
                        <m:ctrlP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sSupPr>
                          <m:e>
                            <m: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𝑠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𝑏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  <m:sSup>
                          <m:sSupPr>
                            <m:ctrlP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sSupPr>
                          <m:e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𝑠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𝑏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)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/</m:t>
                        </m:r>
                        <m:sSub>
                          <m:sSubPr>
                            <m:ctrlP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!</m:t>
                        </m:r>
                      </m:e>
                    </m:nary>
                  </m:oMath>
                </a14:m>
                <a:endParaRPr lang="en-US" altLang="zh-CN" sz="1600" dirty="0">
                  <a:solidFill>
                    <a:schemeClr val="tx1"/>
                  </a:solidFill>
                  <a:cs typeface="+mn-ea"/>
                  <a:sym typeface="+mn-lt"/>
                </a:endParaRPr>
              </a:p>
              <a:p>
                <a:pPr marL="285750" indent="-285750">
                  <a:lnSpc>
                    <a:spcPct val="120000"/>
                  </a:lnSpc>
                  <a:buClr>
                    <a:srgbClr val="778495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chemeClr val="tx1"/>
                    </a:solidFill>
                    <a:cs typeface="+mn-ea"/>
                    <a:sym typeface="+mn-lt"/>
                  </a:rPr>
                  <a:t>Spatial bin size 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0.1</m:t>
                        </m:r>
                      </m:e>
                      <m:sup>
                        <m:r>
                          <a:rPr lang="en-US" altLang="zh-CN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°</m:t>
                        </m:r>
                      </m:sup>
                    </m:sSup>
                    <m:r>
                      <a:rPr lang="en-US" altLang="zh-CN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ea"/>
                        <a:sym typeface="+mn-lt"/>
                      </a:rPr>
                      <m:t>×</m:t>
                    </m:r>
                    <m:sSup>
                      <m:sSupPr>
                        <m:ctrlPr>
                          <a:rPr lang="en-US" altLang="zh-CN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0.1</m:t>
                        </m:r>
                      </m:e>
                      <m:sup>
                        <m:r>
                          <a:rPr lang="en-US" altLang="zh-CN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altLang="zh-CN" sz="1600" dirty="0">
                    <a:solidFill>
                      <a:schemeClr val="tx1"/>
                    </a:solidFill>
                    <a:cs typeface="+mn-ea"/>
                    <a:sym typeface="+mn-lt"/>
                  </a:rPr>
                  <a:t> (HEALPix Nside = 512)</a:t>
                </a:r>
              </a:p>
              <a:p>
                <a:pPr marL="285750" indent="-285750">
                  <a:lnSpc>
                    <a:spcPct val="120000"/>
                  </a:lnSpc>
                  <a:buClr>
                    <a:srgbClr val="778495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chemeClr val="tx1"/>
                    </a:solidFill>
                    <a:ea typeface="Cambria Math" panose="02040503050406030204" pitchFamily="18" charset="0"/>
                    <a:cs typeface="+mn-ea"/>
                    <a:sym typeface="+mn-lt"/>
                  </a:rPr>
                  <a:t>Energy bin size </a:t>
                </a:r>
                <a14:m>
                  <m:oMath xmlns:m="http://schemas.openxmlformats.org/officeDocument/2006/math">
                    <m:r>
                      <a:rPr lang="en-US" altLang="zh-CN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ea"/>
                        <a:sym typeface="+mn-lt"/>
                      </a:rPr>
                      <m:t>∆</m:t>
                    </m:r>
                    <m:r>
                      <m:rPr>
                        <m:nor/>
                      </m:rPr>
                      <a:rPr lang="en-US" altLang="zh-CN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ea"/>
                        <a:sym typeface="+mn-lt"/>
                      </a:rPr>
                      <m:t>log</m:t>
                    </m:r>
                    <m:sSub>
                      <m:sSubPr>
                        <m:ctrlP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𝐸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𝑟𝑒𝑐</m:t>
                        </m:r>
                      </m:sub>
                    </m:sSub>
                  </m:oMath>
                </a14:m>
                <a:r>
                  <a:rPr lang="en-US" altLang="zh-CN" sz="1600" dirty="0">
                    <a:solidFill>
                      <a:schemeClr val="tx1"/>
                    </a:solidFill>
                    <a:cs typeface="+mn-ea"/>
                    <a:sym typeface="+mn-lt"/>
                  </a:rPr>
                  <a:t>=0.4</a:t>
                </a:r>
              </a:p>
              <a:p>
                <a:pPr marL="285750" indent="-285750">
                  <a:lnSpc>
                    <a:spcPct val="120000"/>
                  </a:lnSpc>
                  <a:buClr>
                    <a:srgbClr val="778495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chemeClr val="tx1"/>
                    </a:solidFill>
                    <a:cs typeface="+mn-ea"/>
                    <a:sym typeface="+mn-lt"/>
                  </a:rPr>
                  <a:t>the energy resolution is assumed to be </a:t>
                </a:r>
                <a14:m>
                  <m:oMath xmlns:m="http://schemas.openxmlformats.org/officeDocument/2006/math">
                    <m:r>
                      <a:rPr lang="en-US" altLang="zh-CN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ea"/>
                        <a:sym typeface="+mn-lt"/>
                      </a:rPr>
                      <m:t>∆</m:t>
                    </m:r>
                    <m:r>
                      <m:rPr>
                        <m:nor/>
                      </m:rPr>
                      <a:rPr lang="en-US" altLang="zh-CN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ea"/>
                        <a:sym typeface="+mn-lt"/>
                      </a:rPr>
                      <m:t>log</m:t>
                    </m:r>
                    <m:sSub>
                      <m:sSubPr>
                        <m:ctrlP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𝐸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𝑟𝑒𝑐</m:t>
                        </m:r>
                      </m:sub>
                    </m:sSub>
                  </m:oMath>
                </a14:m>
                <a:r>
                  <a:rPr lang="en-US" altLang="zh-CN" sz="1600" dirty="0">
                    <a:solidFill>
                      <a:schemeClr val="tx1"/>
                    </a:solidFill>
                    <a:cs typeface="+mn-ea"/>
                    <a:sym typeface="+mn-lt"/>
                  </a:rPr>
                  <a:t>=0.3</a:t>
                </a:r>
              </a:p>
              <a:p>
                <a:pPr marL="285750" indent="-285750">
                  <a:lnSpc>
                    <a:spcPct val="120000"/>
                  </a:lnSpc>
                  <a:buClr>
                    <a:srgbClr val="778495"/>
                  </a:buClr>
                  <a:buSzPct val="7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𝑛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𝑠</m:t>
                        </m:r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, 5</m:t>
                        </m:r>
                        <m:r>
                          <a:rPr lang="el-GR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𝜎</m:t>
                        </m:r>
                      </m:sub>
                    </m:sSub>
                    <m:r>
                      <a:rPr lang="en-US" altLang="zh-CN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ea"/>
                        <a:sym typeface="+mn-lt"/>
                      </a:rPr>
                      <m:t>≥</m:t>
                    </m:r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ea"/>
                        <a:sym typeface="+mn-lt"/>
                      </a:rPr>
                      <m:t>3</m:t>
                    </m:r>
                  </m:oMath>
                </a14:m>
                <a:endParaRPr lang="en-US" altLang="zh-CN" sz="1600" dirty="0">
                  <a:solidFill>
                    <a:schemeClr val="tx1"/>
                  </a:solidFill>
                  <a:cs typeface="+mn-ea"/>
                  <a:sym typeface="+mn-lt"/>
                </a:endParaRPr>
              </a:p>
              <a:p>
                <a:pPr marL="285750" indent="-285750">
                  <a:lnSpc>
                    <a:spcPct val="120000"/>
                  </a:lnSpc>
                  <a:buClr>
                    <a:srgbClr val="778495"/>
                  </a:buClr>
                  <a:buSzPct val="70000"/>
                  <a:buFont typeface="Arial" panose="020B0604020202020204" pitchFamily="34" charset="0"/>
                  <a:buChar char="•"/>
                </a:pPr>
                <a:endParaRPr lang="en-US" altLang="zh-CN" sz="1600" dirty="0">
                  <a:solidFill>
                    <a:schemeClr val="tx1"/>
                  </a:solidFill>
                  <a:cs typeface="+mn-ea"/>
                  <a:sym typeface="+mn-lt"/>
                </a:endParaRPr>
              </a:p>
              <a:p>
                <a:pPr>
                  <a:lnSpc>
                    <a:spcPct val="120000"/>
                  </a:lnSpc>
                  <a:buClr>
                    <a:srgbClr val="778495"/>
                  </a:buClr>
                  <a:buSzPct val="70000"/>
                </a:pPr>
                <a:r>
                  <a:rPr lang="en-US" altLang="zh-CN" sz="1600" dirty="0">
                    <a:solidFill>
                      <a:schemeClr val="tx1"/>
                    </a:solidFill>
                    <a:cs typeface="+mn-ea"/>
                    <a:sym typeface="+mn-lt"/>
                  </a:rPr>
                  <a:t>* Only up-going tracks (zenith &gt; 80 deg) are used.</a:t>
                </a:r>
              </a:p>
            </p:txBody>
          </p:sp>
        </mc:Choice>
        <mc:Fallback xmlns="">
          <p:sp>
            <p:nvSpPr>
              <p:cNvPr id="5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75" y="1787558"/>
                <a:ext cx="5666299" cy="3749681"/>
              </a:xfrm>
              <a:prstGeom prst="rect">
                <a:avLst/>
              </a:prstGeom>
              <a:blipFill rotWithShape="1">
                <a:blip r:embed="rId3"/>
                <a:stretch>
                  <a:fillRect t="-1" r="3" b="1"/>
                </a:stretch>
              </a:blipFill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9982200" y="4882380"/>
            <a:ext cx="1677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PRELIMINARY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964" y="309968"/>
            <a:ext cx="1114328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a typeface="微软雅黑" panose="020B0503020204020204" pitchFamily="34" charset="-122"/>
                <a:cs typeface="+mn-ea"/>
                <a:sym typeface="+mn-lt"/>
              </a:rPr>
              <a:t>Discovery Potential | </a:t>
            </a:r>
            <a:r>
              <a:rPr lang="en-US" sz="3200" dirty="0">
                <a:solidFill>
                  <a:srgbClr val="000000"/>
                </a:solidFill>
                <a:ea typeface="微软雅黑" panose="020B0503020204020204" pitchFamily="34" charset="-122"/>
                <a:cs typeface="+mn-ea"/>
                <a:sym typeface="+mn-lt"/>
              </a:rPr>
              <a:t>Stacking LHAASO </a:t>
            </a:r>
            <a:r>
              <a:rPr lang="en-US" altLang="zh-CN" sz="3200" dirty="0" err="1">
                <a:solidFill>
                  <a:srgbClr val="000000"/>
                </a:solidFill>
                <a:ea typeface="微软雅黑" panose="020B0503020204020204" pitchFamily="34" charset="-122"/>
                <a:cs typeface="+mn-ea"/>
                <a:sym typeface="+mn-lt"/>
              </a:rPr>
              <a:t>PeVatrons</a:t>
            </a:r>
            <a:r>
              <a:rPr lang="en-US" altLang="zh-CN" sz="3200" dirty="0">
                <a:solidFill>
                  <a:srgbClr val="000000"/>
                </a:solidFill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endParaRPr lang="en-US" sz="3200" dirty="0">
              <a:solidFill>
                <a:srgbClr val="000000"/>
              </a:solidFill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4" name="Content Placeholder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96000" y="1534100"/>
            <a:ext cx="5801780" cy="4351335"/>
          </a:xfrm>
          <a:prstGeom prst="rect">
            <a:avLst/>
          </a:prstGeom>
        </p:spPr>
      </p:pic>
      <p:sp>
        <p:nvSpPr>
          <p:cNvPr id="5" name="矩形 19"/>
          <p:cNvSpPr/>
          <p:nvPr/>
        </p:nvSpPr>
        <p:spPr>
          <a:xfrm>
            <a:off x="-122347" y="1466184"/>
            <a:ext cx="6218348" cy="4419252"/>
          </a:xfrm>
          <a:prstGeom prst="rect">
            <a:avLst/>
          </a:prstGeom>
          <a:solidFill>
            <a:srgbClr val="E4E6EA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15"/>
              <p:cNvSpPr/>
              <p:nvPr/>
            </p:nvSpPr>
            <p:spPr>
              <a:xfrm>
                <a:off x="294220" y="1996157"/>
                <a:ext cx="5801779" cy="35154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buClr>
                    <a:srgbClr val="778495"/>
                  </a:buClr>
                  <a:buSzPct val="70000"/>
                </a:pPr>
                <a:r>
                  <a:rPr lang="en-US" altLang="zh-CN" b="1" dirty="0">
                    <a:solidFill>
                      <a:srgbClr val="1B4876"/>
                    </a:solidFill>
                    <a:cs typeface="+mn-ea"/>
                    <a:sym typeface="+mn-lt"/>
                  </a:rPr>
                  <a:t>1LHAASO</a:t>
                </a:r>
                <a:r>
                  <a:rPr lang="zh-CN" altLang="en-US" b="1" dirty="0">
                    <a:solidFill>
                      <a:srgbClr val="1B4876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b="1" dirty="0">
                    <a:solidFill>
                      <a:srgbClr val="1B4876"/>
                    </a:solidFill>
                    <a:cs typeface="+mn-ea"/>
                    <a:sym typeface="+mn-lt"/>
                  </a:rPr>
                  <a:t>catalog</a:t>
                </a:r>
              </a:p>
              <a:p>
                <a:pPr marL="285750" indent="-285750">
                  <a:lnSpc>
                    <a:spcPct val="120000"/>
                  </a:lnSpc>
                  <a:buClr>
                    <a:srgbClr val="778495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cs typeface="+mn-ea"/>
                    <a:sym typeface="+mn-lt"/>
                  </a:rPr>
                  <a:t>43 sources with significant (&gt;4</a:t>
                </a:r>
                <a:r>
                  <a:rPr lang="el-GR" altLang="zh-CN" dirty="0">
                    <a:cs typeface="+mn-ea"/>
                    <a:sym typeface="+mn-lt"/>
                  </a:rPr>
                  <a:t>σ</a:t>
                </a:r>
                <a:r>
                  <a:rPr lang="en-US" altLang="zh-CN" dirty="0">
                    <a:cs typeface="+mn-ea"/>
                    <a:sym typeface="+mn-lt"/>
                  </a:rPr>
                  <a:t>) emission above 100 </a:t>
                </a:r>
                <a:r>
                  <a:rPr lang="en-US" altLang="zh-CN" dirty="0" err="1">
                    <a:cs typeface="+mn-ea"/>
                    <a:sym typeface="+mn-lt"/>
                  </a:rPr>
                  <a:t>TeV</a:t>
                </a:r>
                <a:endParaRPr lang="en-US" altLang="zh-CN" dirty="0">
                  <a:cs typeface="+mn-ea"/>
                  <a:sym typeface="+mn-lt"/>
                </a:endParaRPr>
              </a:p>
              <a:p>
                <a:pPr marL="285750" indent="-285750">
                  <a:lnSpc>
                    <a:spcPct val="120000"/>
                  </a:lnSpc>
                  <a:buClr>
                    <a:srgbClr val="778495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cs typeface="+mn-ea"/>
                    <a:sym typeface="+mn-lt"/>
                  </a:rPr>
                  <a:t>median spectral index 3.28</a:t>
                </a:r>
              </a:p>
              <a:p>
                <a:pPr marL="285750" indent="-285750">
                  <a:lnSpc>
                    <a:spcPct val="120000"/>
                  </a:lnSpc>
                  <a:buClr>
                    <a:srgbClr val="778495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cs typeface="+mn-ea"/>
                    <a:sym typeface="+mn-lt"/>
                  </a:rPr>
                  <a:t>median source extension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0.21</m:t>
                        </m:r>
                      </m:e>
                      <m:sup>
                        <m: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°</m:t>
                        </m:r>
                      </m:sup>
                    </m:sSup>
                  </m:oMath>
                </a14:m>
                <a:endParaRPr lang="en-US" altLang="zh-CN" dirty="0">
                  <a:cs typeface="+mn-ea"/>
                  <a:sym typeface="+mn-lt"/>
                </a:endParaRPr>
              </a:p>
              <a:p>
                <a:pPr>
                  <a:lnSpc>
                    <a:spcPct val="120000"/>
                  </a:lnSpc>
                  <a:buClr>
                    <a:srgbClr val="778495"/>
                  </a:buClr>
                  <a:buSzPct val="70000"/>
                </a:pPr>
                <a:endParaRPr lang="en-US" altLang="zh-CN" b="1" dirty="0">
                  <a:solidFill>
                    <a:srgbClr val="0C3D7F"/>
                  </a:solidFill>
                  <a:cs typeface="+mn-ea"/>
                  <a:sym typeface="+mn-lt"/>
                </a:endParaRPr>
              </a:p>
              <a:p>
                <a:pPr>
                  <a:lnSpc>
                    <a:spcPct val="120000"/>
                  </a:lnSpc>
                  <a:buClr>
                    <a:srgbClr val="778495"/>
                  </a:buClr>
                  <a:buSzPct val="70000"/>
                </a:pPr>
                <a:r>
                  <a:rPr lang="en-US" altLang="zh-CN" b="1" dirty="0">
                    <a:solidFill>
                      <a:srgbClr val="0C3D7F"/>
                    </a:solidFill>
                    <a:cs typeface="+mn-ea"/>
                    <a:sym typeface="+mn-lt"/>
                  </a:rPr>
                  <a:t>Neutrino &amp; Gamma-ray Relation</a:t>
                </a:r>
              </a:p>
              <a:p>
                <a:pPr marL="285750" indent="-285750">
                  <a:lnSpc>
                    <a:spcPct val="120000"/>
                  </a:lnSpc>
                  <a:buClr>
                    <a:srgbClr val="778495"/>
                  </a:buClr>
                  <a:buSzPct val="7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ea"/>
                                <a:sym typeface="+mn-lt"/>
                              </a:rPr>
                              <m:t>𝛾</m:t>
                            </m:r>
                          </m:sub>
                        </m:s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=2</m:t>
                        </m:r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𝐸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altLang="zh-CN" b="0" i="1" dirty="0">
                    <a:solidFill>
                      <a:schemeClr val="tx1"/>
                    </a:solidFill>
                    <a:latin typeface="Cambria Math" panose="02040503050406030204" pitchFamily="18" charset="0"/>
                    <a:cs typeface="+mn-ea"/>
                    <a:sym typeface="+mn-lt"/>
                  </a:rPr>
                  <a:t> </a:t>
                </a:r>
              </a:p>
              <a:p>
                <a:pPr marL="285750" indent="-285750">
                  <a:lnSpc>
                    <a:spcPct val="120000"/>
                  </a:lnSpc>
                  <a:buClr>
                    <a:srgbClr val="778495"/>
                  </a:buClr>
                  <a:buSzPct val="7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ea"/>
                                <a:sym typeface="+mn-lt"/>
                              </a:rPr>
                              <m:t>𝜈</m:t>
                            </m:r>
                          </m:sub>
                        </m:s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=3</m:t>
                        </m:r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𝑁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𝛾</m:t>
                        </m:r>
                      </m:sub>
                    </m:sSub>
                  </m:oMath>
                </a14:m>
                <a:endParaRPr lang="en-US" altLang="zh-CN" b="0" i="1" dirty="0">
                  <a:solidFill>
                    <a:schemeClr val="tx1"/>
                  </a:solidFill>
                  <a:latin typeface="Cambria Math" panose="02040503050406030204" pitchFamily="18" charset="0"/>
                  <a:cs typeface="+mn-ea"/>
                  <a:sym typeface="+mn-lt"/>
                </a:endParaRPr>
              </a:p>
              <a:p>
                <a:pPr marL="285750" indent="-285750">
                  <a:lnSpc>
                    <a:spcPct val="120000"/>
                  </a:lnSpc>
                  <a:buClr>
                    <a:srgbClr val="778495"/>
                  </a:buClr>
                  <a:buSzPct val="7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𝜈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𝑒</m:t>
                        </m:r>
                      </m:sub>
                    </m:sSub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:</m:t>
                    </m:r>
                    <m:sSub>
                      <m:sSub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𝜈</m:t>
                        </m:r>
                      </m:e>
                      <m:sub>
                        <m: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altLang="zh-CN" b="0" i="1" dirty="0">
                    <a:solidFill>
                      <a:schemeClr val="tx1"/>
                    </a:solidFill>
                    <a:latin typeface="Cambria Math" panose="02040503050406030204" pitchFamily="18" charset="0"/>
                    <a:cs typeface="+mn-ea"/>
                    <a:sym typeface="+mn-lt"/>
                  </a:rPr>
                  <a:t>:</a:t>
                </a:r>
                <a:r>
                  <a:rPr lang="en-US" altLang="zh-CN" dirty="0">
                    <a:solidFill>
                      <a:schemeClr val="tx1"/>
                    </a:solidFill>
                    <a:cs typeface="+mn-ea"/>
                    <a:sym typeface="+mn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𝜈</m:t>
                        </m:r>
                      </m:e>
                      <m:sub>
                        <m: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altLang="zh-CN" b="0" i="1" dirty="0">
                    <a:solidFill>
                      <a:schemeClr val="tx1"/>
                    </a:solidFill>
                    <a:latin typeface="Cambria Math" panose="02040503050406030204" pitchFamily="18" charset="0"/>
                    <a:cs typeface="+mn-ea"/>
                    <a:sym typeface="+mn-lt"/>
                  </a:rPr>
                  <a:t>= 1:1:1</a:t>
                </a:r>
              </a:p>
              <a:p>
                <a:pPr marL="285750" indent="-285750">
                  <a:lnSpc>
                    <a:spcPct val="120000"/>
                  </a:lnSpc>
                  <a:buClr>
                    <a:srgbClr val="778495"/>
                  </a:buClr>
                  <a:buSzPct val="7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𝐽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𝜈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ea"/>
                                <a:sym typeface="+mn-lt"/>
                              </a:rPr>
                              <m:t>𝜈</m:t>
                            </m:r>
                          </m:sub>
                        </m:sSub>
                      </m:e>
                    </m:d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=</m:t>
                    </m:r>
                    <m:sSub>
                      <m:sSub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2</m:t>
                        </m:r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𝐽</m:t>
                        </m:r>
                      </m:e>
                      <m:sub>
                        <m: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𝛾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2</m:t>
                        </m:r>
                        <m:sSub>
                          <m:sSubPr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ea"/>
                                <a:sym typeface="+mn-lt"/>
                              </a:rPr>
                              <m:t>𝜈</m:t>
                            </m:r>
                          </m:sub>
                        </m:sSub>
                      </m:e>
                    </m:d>
                  </m:oMath>
                </a14:m>
                <a:endParaRPr lang="en-US" altLang="zh-CN" dirty="0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220" y="1996157"/>
                <a:ext cx="5801779" cy="3515450"/>
              </a:xfrm>
              <a:prstGeom prst="rect">
                <a:avLst/>
              </a:prstGeom>
              <a:blipFill rotWithShape="1">
                <a:blip r:embed="rId3"/>
                <a:stretch>
                  <a:fillRect l="-4" t="-10" r="11" b="-5858"/>
                </a:stretch>
              </a:blipFill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360D98F-C477-464D-B7CB-301160607E93}" type="slidenum">
              <a:rPr lang="zh-CN" altLang="en-US" smtClean="0"/>
              <a:t>16</a:t>
            </a:fld>
            <a:endParaRPr lang="zh-CN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3173"/>
          <a:stretch>
            <a:fillRect/>
          </a:stretch>
        </p:blipFill>
        <p:spPr>
          <a:xfrm>
            <a:off x="6732888" y="2477714"/>
            <a:ext cx="5430536" cy="435133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3" name="TextBox 1"/>
          <p:cNvSpPr txBox="1"/>
          <p:nvPr/>
        </p:nvSpPr>
        <p:spPr>
          <a:xfrm>
            <a:off x="340964" y="309968"/>
            <a:ext cx="1114328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a typeface="微软雅黑" panose="020B0503020204020204" pitchFamily="34" charset="-122"/>
                <a:cs typeface="+mn-ea"/>
                <a:sym typeface="+mn-lt"/>
              </a:rPr>
              <a:t>Discovery Potential | </a:t>
            </a:r>
            <a:r>
              <a:rPr lang="en-US" sz="3200" dirty="0" err="1">
                <a:solidFill>
                  <a:srgbClr val="000000"/>
                </a:solidFill>
                <a:ea typeface="微软雅黑" panose="020B0503020204020204" pitchFamily="34" charset="-122"/>
                <a:cs typeface="+mn-ea"/>
                <a:sym typeface="+mn-lt"/>
              </a:rPr>
              <a:t>Microquasar</a:t>
            </a:r>
            <a:endParaRPr lang="en-US" sz="3200" dirty="0">
              <a:solidFill>
                <a:srgbClr val="000000"/>
              </a:solidFill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" name="Content Placeholder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2800" y="1522292"/>
            <a:ext cx="5801780" cy="43513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2890" y="0"/>
            <a:ext cx="2278311" cy="25152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4061" y="41748"/>
            <a:ext cx="2340243" cy="25209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75551" y="4834144"/>
            <a:ext cx="1677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PRELIMINARY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50389" y="2445932"/>
            <a:ext cx="2023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LHAASO</a:t>
            </a:r>
            <a:r>
              <a:rPr lang="en-US" altLang="zh-CN" sz="1000" dirty="0"/>
              <a:t>, 2024, arXiv:2410.08988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10036734" y="2445932"/>
            <a:ext cx="17379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Alfaro R., et al., 2024, Nature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3" name="TextBox 1"/>
          <p:cNvSpPr txBox="1"/>
          <p:nvPr/>
        </p:nvSpPr>
        <p:spPr>
          <a:xfrm>
            <a:off x="340964" y="309968"/>
            <a:ext cx="1114328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a typeface="微软雅黑" panose="020B0503020204020204" pitchFamily="34" charset="-122"/>
                <a:cs typeface="+mn-ea"/>
                <a:sym typeface="+mn-lt"/>
              </a:rPr>
              <a:t>Discovery Potential | </a:t>
            </a:r>
            <a:r>
              <a:rPr lang="en-US" sz="3200" dirty="0">
                <a:solidFill>
                  <a:srgbClr val="000000"/>
                </a:solidFill>
                <a:ea typeface="微软雅黑" panose="020B0503020204020204" pitchFamily="34" charset="-122"/>
                <a:cs typeface="+mn-ea"/>
                <a:sym typeface="+mn-lt"/>
              </a:rPr>
              <a:t>Galactic Ridge</a:t>
            </a:r>
          </a:p>
        </p:txBody>
      </p:sp>
      <p:pic>
        <p:nvPicPr>
          <p:cNvPr id="5" name="Content Placeholder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2800" y="1522292"/>
            <a:ext cx="5801780" cy="43513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582" y="2050156"/>
            <a:ext cx="5350449" cy="31818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47066" y="1701027"/>
            <a:ext cx="4245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Diffuse gamma-rays from Galactic ridge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22521" y="4036477"/>
            <a:ext cx="1520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6BC5"/>
                </a:solidFill>
              </a:rPr>
              <a:t>E</a:t>
            </a:r>
            <a:r>
              <a:rPr lang="en-US" baseline="-25000" dirty="0">
                <a:solidFill>
                  <a:srgbClr val="926BC5"/>
                </a:solidFill>
              </a:rPr>
              <a:t>cut</a:t>
            </a:r>
            <a:r>
              <a:rPr lang="en-US" dirty="0">
                <a:solidFill>
                  <a:srgbClr val="926BC5"/>
                </a:solidFill>
              </a:rPr>
              <a:t>=500 TeV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75551" y="4834144"/>
            <a:ext cx="1677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PRELIMINARY</a:t>
            </a:r>
          </a:p>
        </p:txBody>
      </p:sp>
      <p:sp>
        <p:nvSpPr>
          <p:cNvPr id="9" name="Down Arrow 8"/>
          <p:cNvSpPr/>
          <p:nvPr/>
        </p:nvSpPr>
        <p:spPr>
          <a:xfrm>
            <a:off x="1680519" y="4036477"/>
            <a:ext cx="234778" cy="369332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15297" y="4036477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adding cascades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924" y="3023"/>
            <a:ext cx="2743199" cy="2155715"/>
          </a:xfrm>
          <a:prstGeom prst="rect">
            <a:avLst/>
          </a:prstGeom>
        </p:spPr>
      </p:pic>
      <p:sp>
        <p:nvSpPr>
          <p:cNvPr id="12" name="TextBox 1"/>
          <p:cNvSpPr txBox="1"/>
          <p:nvPr/>
        </p:nvSpPr>
        <p:spPr>
          <a:xfrm>
            <a:off x="340964" y="309968"/>
            <a:ext cx="1114328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a typeface="微软雅黑" panose="020B0503020204020204" pitchFamily="34" charset="-122"/>
                <a:cs typeface="+mn-ea"/>
                <a:sym typeface="+mn-lt"/>
              </a:rPr>
              <a:t>Discovery Potential | </a:t>
            </a:r>
            <a:r>
              <a:rPr lang="en-US" sz="3200" dirty="0" err="1">
                <a:solidFill>
                  <a:srgbClr val="000000"/>
                </a:solidFill>
                <a:ea typeface="微软雅黑" panose="020B0503020204020204" pitchFamily="34" charset="-122"/>
                <a:cs typeface="+mn-ea"/>
                <a:sym typeface="+mn-lt"/>
              </a:rPr>
              <a:t>Seyfert</a:t>
            </a:r>
            <a:r>
              <a:rPr lang="en-US" sz="3200" dirty="0">
                <a:solidFill>
                  <a:srgbClr val="000000"/>
                </a:solidFill>
                <a:ea typeface="微软雅黑" panose="020B0503020204020204" pitchFamily="34" charset="-122"/>
                <a:cs typeface="+mn-ea"/>
                <a:sym typeface="+mn-lt"/>
              </a:rPr>
              <a:t> Galaxies</a:t>
            </a:r>
          </a:p>
        </p:txBody>
      </p:sp>
      <p:pic>
        <p:nvPicPr>
          <p:cNvPr id="13" name="Content Placeholder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85974" y="2010207"/>
            <a:ext cx="5801781" cy="435133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771444" y="5105414"/>
            <a:ext cx="1677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PRELIMINARY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28757" y="6370816"/>
            <a:ext cx="4563685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HUNT will discover tens of neutrino sources.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01224" y="4376590"/>
            <a:ext cx="22477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B3B3B3"/>
                </a:solidFill>
              </a:rPr>
              <a:t>disk-corona model</a:t>
            </a:r>
          </a:p>
          <a:p>
            <a:r>
              <a:rPr lang="en-US" sz="1000" dirty="0">
                <a:solidFill>
                  <a:srgbClr val="B3B3B3"/>
                </a:solidFill>
              </a:rPr>
              <a:t>(</a:t>
            </a:r>
            <a:r>
              <a:rPr lang="en-US" sz="1000" dirty="0" err="1">
                <a:solidFill>
                  <a:srgbClr val="B3B3B3"/>
                </a:solidFill>
                <a:effectLst/>
                <a:latin typeface="ArialMT"/>
              </a:rPr>
              <a:t>Kheirandish</a:t>
            </a:r>
            <a:r>
              <a:rPr lang="en-US" sz="1000" dirty="0">
                <a:solidFill>
                  <a:srgbClr val="B3B3B3"/>
                </a:solidFill>
                <a:effectLst/>
                <a:latin typeface="ArialMT"/>
              </a:rPr>
              <a:t>, KM &amp; Kimura 21 </a:t>
            </a:r>
            <a:r>
              <a:rPr lang="en-US" sz="1000" dirty="0" err="1">
                <a:solidFill>
                  <a:srgbClr val="B3B3B3"/>
                </a:solidFill>
                <a:effectLst/>
                <a:latin typeface="ArialMT"/>
              </a:rPr>
              <a:t>ApJ</a:t>
            </a:r>
            <a:r>
              <a:rPr lang="en-US" sz="1000" dirty="0">
                <a:solidFill>
                  <a:srgbClr val="B3B3B3"/>
                </a:solidFill>
                <a:effectLst/>
                <a:latin typeface="ArialMT"/>
              </a:rPr>
              <a:t> </a:t>
            </a:r>
            <a:r>
              <a:rPr lang="en-US" sz="1000" dirty="0">
                <a:solidFill>
                  <a:srgbClr val="B3B3B3"/>
                </a:solidFill>
              </a:rPr>
              <a:t>)</a:t>
            </a:r>
          </a:p>
        </p:txBody>
      </p:sp>
      <p:pic>
        <p:nvPicPr>
          <p:cNvPr id="17" name="Content Placeholder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4218" y="2000776"/>
            <a:ext cx="5801782" cy="435133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086311" y="4862719"/>
            <a:ext cx="1677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PRELIMINARY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22038" y="1553106"/>
            <a:ext cx="1580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Shiqi Yu, TeVPA2024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45450" y="1165101"/>
            <a:ext cx="1596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Circinus Galaxy</a:t>
            </a:r>
          </a:p>
        </p:txBody>
      </p:sp>
      <p:sp>
        <p:nvSpPr>
          <p:cNvPr id="2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360D98F-C477-464D-B7CB-301160607E93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idx="4294967295"/>
          </p:nvPr>
        </p:nvSpPr>
        <p:spPr>
          <a:xfrm>
            <a:off x="3460750" y="2482215"/>
            <a:ext cx="8731250" cy="149987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altLang="zh-CN" sz="60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Outline</a:t>
            </a:r>
            <a:br>
              <a:rPr lang="en-US" altLang="zh-CN" sz="60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</a:br>
            <a:r>
              <a:rPr lang="en-US" altLang="zh-CN" sz="40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1, Motivation</a:t>
            </a:r>
            <a:br>
              <a:rPr lang="en-US" altLang="zh-CN" sz="40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</a:br>
            <a:r>
              <a:rPr lang="en-US" altLang="zh-CN" sz="40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2, HUNT and its potential</a:t>
            </a:r>
            <a:br>
              <a:rPr lang="en-US" altLang="zh-CN" sz="40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</a:br>
            <a:r>
              <a:rPr lang="en-US" altLang="zh-CN" sz="40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3, R&amp;D of detector</a:t>
            </a:r>
            <a:br>
              <a:rPr lang="en-US" altLang="zh-CN" sz="40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</a:br>
            <a:r>
              <a:rPr lang="en-US" altLang="zh-CN" sz="40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4, Prototype strings </a:t>
            </a:r>
            <a:br>
              <a:rPr lang="en-US" altLang="zh-CN" sz="40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</a:br>
            <a:r>
              <a:rPr lang="en-US" altLang="zh-CN" sz="40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5, Summary</a:t>
            </a:r>
            <a:endParaRPr lang="zh-CN" altLang="en-US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76275" y="2630487"/>
            <a:ext cx="323850" cy="325437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dk1"/>
              </a:solidFill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291382" y="1687643"/>
            <a:ext cx="5803200" cy="435240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>
          <a:xfrm>
            <a:off x="6207019" y="1812847"/>
            <a:ext cx="5636261" cy="4227196"/>
          </a:xfrm>
          <a:prstGeom prst="rect">
            <a:avLst/>
          </a:prstGeom>
        </p:spPr>
      </p:pic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8017864" y="1256617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dk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1LHAASO J1809-1918u</a:t>
            </a:r>
          </a:p>
        </p:txBody>
      </p:sp>
      <p:sp>
        <p:nvSpPr>
          <p:cNvPr id="4" name="TextBox 3"/>
          <p:cNvSpPr txBox="1"/>
          <p:nvPr>
            <p:custDataLst>
              <p:tags r:id="rId4"/>
            </p:custDataLst>
          </p:nvPr>
        </p:nvSpPr>
        <p:spPr>
          <a:xfrm>
            <a:off x="2210826" y="1256617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dk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1LHAASO 1825-1337u</a:t>
            </a:r>
          </a:p>
        </p:txBody>
      </p:sp>
      <p:sp>
        <p:nvSpPr>
          <p:cNvPr id="2" name="Title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1267721" y="-32493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3200" dirty="0">
                <a:solidFill>
                  <a:srgbClr val="000000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Discovery Potential | LHAASO’s UHE </a:t>
            </a:r>
            <a:r>
              <a:rPr lang="el-GR" altLang="zh-CN" sz="3200" dirty="0">
                <a:solidFill>
                  <a:srgbClr val="000000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Arial" panose="020B0604020202020204" pitchFamily="34" charset="0"/>
                <a:sym typeface="Arial" panose="020B0604020202020204" pitchFamily="34" charset="0"/>
              </a:rPr>
              <a:t>γ</a:t>
            </a:r>
            <a:r>
              <a:rPr lang="en-US" altLang="zh-CN" sz="3200" dirty="0">
                <a:solidFill>
                  <a:srgbClr val="000000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Arial" panose="020B0604020202020204" pitchFamily="34" charset="0"/>
                <a:sym typeface="Arial" panose="020B0604020202020204" pitchFamily="34" charset="0"/>
              </a:rPr>
              <a:t> sources.</a:t>
            </a:r>
            <a:endParaRPr lang="zh-CN" altLang="en-US" sz="3200" b="1" dirty="0">
              <a:solidFill>
                <a:schemeClr val="dk1"/>
              </a:solidFill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267322" y="2439401"/>
            <a:ext cx="6902173" cy="1499886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R&amp;D of detector</a:t>
            </a:r>
            <a:endParaRPr lang="zh-CN" altLang="en-US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1698740" y="2630487"/>
            <a:ext cx="323850" cy="325437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dk1"/>
              </a:solidFill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54821" y="953037"/>
            <a:ext cx="3865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Much simpler, Lower cost and better stability.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238259" y="4345757"/>
            <a:ext cx="5003363" cy="220764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6152269" y="915040"/>
            <a:ext cx="5485040" cy="3084180"/>
          </a:xfrm>
          <a:prstGeom prst="rect">
            <a:avLst/>
          </a:prstGeom>
        </p:spPr>
      </p:pic>
      <p:sp>
        <p:nvSpPr>
          <p:cNvPr id="21" name="文本框 20"/>
          <p:cNvSpPr txBox="1"/>
          <p:nvPr>
            <p:custDataLst>
              <p:tags r:id="rId3"/>
            </p:custDataLst>
          </p:nvPr>
        </p:nvSpPr>
        <p:spPr>
          <a:xfrm>
            <a:off x="4677042" y="3011047"/>
            <a:ext cx="1404231" cy="10156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20-inch</a:t>
            </a:r>
            <a:r>
              <a:rPr lang="zh-CN" altLang="en-US" sz="20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PMTs</a:t>
            </a:r>
            <a:r>
              <a:rPr lang="zh-CN" altLang="en-US" sz="20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in</a:t>
            </a:r>
            <a:r>
              <a:rPr lang="zh-CN" altLang="en-US" sz="20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LHAASO</a:t>
            </a:r>
            <a:endParaRPr lang="en-US" altLang="zh-CN" sz="2000" dirty="0">
              <a:solidFill>
                <a:schemeClr val="dk1"/>
              </a:solidFill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/>
        </p:nvSpPr>
        <p:spPr>
          <a:xfrm>
            <a:off x="1283372" y="122669"/>
            <a:ext cx="10509250" cy="658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0000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NEW</a:t>
            </a:r>
            <a:r>
              <a:rPr lang="en-US" altLang="zh-CN" sz="3600" dirty="0">
                <a:solidFill>
                  <a:srgbClr val="000000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super-scale Optical Module</a:t>
            </a:r>
            <a:endParaRPr lang="zh-CN" altLang="en-US" sz="3600" dirty="0">
              <a:solidFill>
                <a:srgbClr val="000000"/>
              </a:solidFill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90" y="2480715"/>
            <a:ext cx="2880991" cy="4011055"/>
          </a:xfrm>
          <a:prstGeom prst="rect">
            <a:avLst/>
          </a:prstGeom>
        </p:spPr>
      </p:pic>
      <p:sp>
        <p:nvSpPr>
          <p:cNvPr id="12" name="箭头: 左右 11"/>
          <p:cNvSpPr/>
          <p:nvPr/>
        </p:nvSpPr>
        <p:spPr>
          <a:xfrm>
            <a:off x="517926" y="2384980"/>
            <a:ext cx="2880991" cy="158553"/>
          </a:xfrm>
          <a:prstGeom prst="leftRightArrow">
            <a:avLst>
              <a:gd name="adj1" fmla="val 50000"/>
              <a:gd name="adj2" fmla="val 18937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22919" y="1907144"/>
            <a:ext cx="1574470" cy="5942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D~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60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cm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052012" y="4244289"/>
            <a:ext cx="1996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20-inch PMT</a:t>
            </a:r>
            <a:endParaRPr lang="zh-CN" altLang="en-US" sz="2400" b="1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429839" y="4245079"/>
            <a:ext cx="22074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The number of detected signals is 1.6 times that of GVD’s OM</a:t>
            </a:r>
          </a:p>
          <a:p>
            <a:r>
              <a:rPr lang="en-US" altLang="zh-C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This makes the arrangement of OM very sparse(</a:t>
            </a: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Density of  OMs is smaller)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 idx="4294967295"/>
          </p:nvPr>
        </p:nvSpPr>
        <p:spPr>
          <a:xfrm>
            <a:off x="1316736" y="-228918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Largest  pressure-resistant  glass sphere</a:t>
            </a:r>
            <a:endParaRPr lang="zh-CN" altLang="en-US" sz="5400" dirty="0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1" name="内容占位符 10"/>
          <p:cNvPicPr>
            <a:picLocks noGrp="1" noChangeAspect="1"/>
          </p:cNvPicPr>
          <p:nvPr>
            <p:ph sz="half" idx="4294967295"/>
          </p:nvPr>
        </p:nvPicPr>
        <p:blipFill>
          <a:blip r:embed="rId3" cstate="screen"/>
          <a:stretch>
            <a:fillRect/>
          </a:stretch>
        </p:blipFill>
        <p:spPr>
          <a:xfrm>
            <a:off x="6436091" y="2653956"/>
            <a:ext cx="3386264" cy="335676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593914" y="6069326"/>
            <a:ext cx="507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The sample passed the pressure test of 50Mpa.</a:t>
            </a:r>
            <a:endParaRPr lang="zh-CN" altLang="en-US" dirty="0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149681" y="1376065"/>
            <a:ext cx="3591249" cy="478833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395951" y="1096645"/>
            <a:ext cx="6519530" cy="1361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4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Light transmittance:  ~ 90%; </a:t>
            </a:r>
          </a:p>
          <a:p>
            <a:pPr marL="285750" indent="-285750">
              <a:lnSpc>
                <a:spcPct val="14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Ultra-pressure resistance:  water depth &gt; 3000m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 </a:t>
            </a:r>
            <a:endParaRPr lang="en-US" sz="2000" b="0" i="0" dirty="0">
              <a:solidFill>
                <a:srgbClr val="333333"/>
              </a:solidFill>
              <a:effectLst/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  <a:p>
            <a:pPr marL="285750" indent="-285750">
              <a:lnSpc>
                <a:spcPct val="14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Super-large: the outer diameter ~23 inches (58.5cm)</a:t>
            </a:r>
            <a:endParaRPr lang="en-US" sz="2000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00061" y="914400"/>
            <a:ext cx="2531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23</a:t>
            </a:r>
            <a:r>
              <a:rPr lang="en-US" altLang="zh-CN" sz="24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-inch Diameter</a:t>
            </a:r>
            <a:endParaRPr lang="en-US" sz="2400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advTm="55325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171207" y="1444769"/>
            <a:ext cx="6095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Font typeface="Wingdings" panose="05000000000000000000" pitchFamily="2" charset="2"/>
              <a:buChar char="ü"/>
            </a:pPr>
            <a:r>
              <a:rPr lang="en-US" altLang="zh-CN" b="1" dirty="0">
                <a:solidFill>
                  <a:schemeClr val="dk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High precision clock synchronization </a:t>
            </a:r>
            <a:r>
              <a:rPr lang="zh-CN" altLang="en-US" b="1" dirty="0">
                <a:solidFill>
                  <a:schemeClr val="dk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（</a:t>
            </a:r>
            <a:r>
              <a:rPr lang="en-US" altLang="zh-CN" b="1" dirty="0">
                <a:solidFill>
                  <a:schemeClr val="dk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&lt;0.2ns</a:t>
            </a:r>
            <a:r>
              <a:rPr lang="zh-CN" altLang="en-US" b="1" dirty="0">
                <a:solidFill>
                  <a:schemeClr val="dk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）</a:t>
            </a:r>
            <a:endParaRPr lang="en-US" altLang="zh-CN" b="1" dirty="0">
              <a:solidFill>
                <a:schemeClr val="dk1"/>
              </a:solidFill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" name="图片 9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810092" y="2025152"/>
            <a:ext cx="4906592" cy="39267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/>
          <p:cNvSpPr>
            <a:spLocks noGrp="1"/>
          </p:cNvSpPr>
          <p:nvPr/>
        </p:nvSpPr>
        <p:spPr>
          <a:xfrm>
            <a:off x="1252953" y="223736"/>
            <a:ext cx="9852851" cy="5355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3200" dirty="0">
                <a:solidFill>
                  <a:schemeClr val="dk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White rabbit clock synchronization technology </a:t>
            </a:r>
            <a:endParaRPr lang="zh-CN" altLang="en-US" sz="3200" dirty="0">
              <a:solidFill>
                <a:schemeClr val="dk1"/>
              </a:solidFill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7" name="Picture 4" descr="http://images1.wikia.nocookie.net/__cb20101203091627/kingdomhearts/images/8/80/White_Rabbit_KHREC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12287" y="955037"/>
            <a:ext cx="2608506" cy="2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1"/>
          <p:cNvSpPr txBox="1"/>
          <p:nvPr/>
        </p:nvSpPr>
        <p:spPr>
          <a:xfrm>
            <a:off x="7090756" y="4100332"/>
            <a:ext cx="47548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333333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S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uccessfully applied in LHAASO and Baikal-GVD prototypes.</a:t>
            </a:r>
            <a:endParaRPr lang="zh-CN" altLang="en-US" sz="2400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756624" y="5978298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1,300 WR switches in LHAASO</a:t>
            </a:r>
            <a:endParaRPr lang="zh-CN" altLang="en-US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3823" y="136525"/>
            <a:ext cx="1114328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Instruments |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Geomagnetic shielding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5035" y="3644989"/>
            <a:ext cx="4219210" cy="29173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2000" y="1013178"/>
            <a:ext cx="3291930" cy="2552262"/>
          </a:xfrm>
          <a:prstGeom prst="rect">
            <a:avLst/>
          </a:prstGeom>
        </p:spPr>
      </p:pic>
      <p:pic>
        <p:nvPicPr>
          <p:cNvPr id="17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3179590"/>
            <a:ext cx="3669030" cy="3538855"/>
          </a:xfrm>
          <a:prstGeom prst="rect">
            <a:avLst/>
          </a:prstGeom>
          <a:ln>
            <a:noFill/>
          </a:ln>
        </p:spPr>
      </p:pic>
      <p:pic>
        <p:nvPicPr>
          <p:cNvPr id="18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/>
          <a:srcRect l="7193" t="10806" r="10833" b="9157"/>
          <a:stretch/>
        </p:blipFill>
        <p:spPr>
          <a:xfrm>
            <a:off x="3527590" y="2738487"/>
            <a:ext cx="4219210" cy="411951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45536" y="789099"/>
            <a:ext cx="649105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1A4875"/>
                </a:solidFill>
                <a:effectLst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Improve PMT’s performance with Geomagnetic fielding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Relative Transit time &amp; TTS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Charge distribution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Detection efficiency</a:t>
            </a:r>
          </a:p>
          <a:p>
            <a:endParaRPr lang="en-US" altLang="zh-CN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  <a:p>
            <a:r>
              <a:rPr lang="en-US" altLang="zh-CN" b="1" dirty="0">
                <a:solidFill>
                  <a:srgbClr val="1A4875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Geomagnetic shielding produced in China recently.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0" i="0" u="none" strike="noStrike" dirty="0">
                <a:effectLst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high-permeability materials: Permalloy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0" i="0" u="none" strike="noStrike" dirty="0">
                <a:effectLst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Modeling and design via COSMOL software</a:t>
            </a:r>
            <a:endParaRPr lang="en-US" altLang="zh-CN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9360D98F-C477-464D-B7CB-301160607E93}" type="slidenum">
              <a:rPr lang="zh-CN" altLang="en-US" smtClean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25</a:t>
            </a:fld>
            <a:endParaRPr lang="zh-CN" altLang="en-US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2496" y="68926"/>
            <a:ext cx="6027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Simulation program</a:t>
            </a:r>
            <a:endParaRPr lang="en-US" sz="3200" dirty="0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7" name="组合 12"/>
          <p:cNvGrpSpPr/>
          <p:nvPr/>
        </p:nvGrpSpPr>
        <p:grpSpPr>
          <a:xfrm>
            <a:off x="460937" y="3910065"/>
            <a:ext cx="5537058" cy="1545355"/>
            <a:chOff x="1985103" y="2120324"/>
            <a:chExt cx="9896905" cy="2574053"/>
          </a:xfrm>
        </p:grpSpPr>
        <p:pic>
          <p:nvPicPr>
            <p:cNvPr id="18" name="图片 4"/>
            <p:cNvPicPr>
              <a:picLocks noChangeAspect="1"/>
            </p:cNvPicPr>
            <p:nvPr/>
          </p:nvPicPr>
          <p:blipFill rotWithShape="1">
            <a:blip r:embed="rId2"/>
            <a:srcRect l="43343" t="-285" r="37684"/>
            <a:stretch>
              <a:fillRect/>
            </a:stretch>
          </p:blipFill>
          <p:spPr>
            <a:xfrm>
              <a:off x="1985103" y="2120324"/>
              <a:ext cx="1540703" cy="2574053"/>
            </a:xfrm>
            <a:prstGeom prst="rect">
              <a:avLst/>
            </a:prstGeom>
          </p:spPr>
        </p:pic>
        <p:pic>
          <p:nvPicPr>
            <p:cNvPr id="19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3995" y="2128781"/>
              <a:ext cx="8258013" cy="2565594"/>
            </a:xfrm>
            <a:prstGeom prst="rect">
              <a:avLst/>
            </a:prstGeom>
          </p:spPr>
        </p:pic>
      </p:grpSp>
      <p:sp>
        <p:nvSpPr>
          <p:cNvPr id="21" name="TextBox 27"/>
          <p:cNvSpPr txBox="1"/>
          <p:nvPr/>
        </p:nvSpPr>
        <p:spPr>
          <a:xfrm>
            <a:off x="516020" y="3311492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M</a:t>
            </a:r>
            <a:r>
              <a:rPr lang="en-US" altLang="zh-CN" b="1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orphology</a:t>
            </a:r>
            <a:endParaRPr lang="en-US" b="1" dirty="0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2" name="Straight Connector 29"/>
          <p:cNvCxnSpPr/>
          <p:nvPr/>
        </p:nvCxnSpPr>
        <p:spPr>
          <a:xfrm>
            <a:off x="473815" y="3401147"/>
            <a:ext cx="0" cy="199505"/>
          </a:xfrm>
          <a:prstGeom prst="line">
            <a:avLst/>
          </a:prstGeom>
          <a:ln w="38100" cap="rnd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文本框 8"/>
          <p:cNvSpPr txBox="1"/>
          <p:nvPr/>
        </p:nvSpPr>
        <p:spPr>
          <a:xfrm flipH="1">
            <a:off x="366719" y="5477902"/>
            <a:ext cx="5567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3A3A3A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Left: Cascade event induced by an 1 </a:t>
            </a:r>
            <a:r>
              <a:rPr lang="en-US" altLang="zh-CN" sz="1600" dirty="0" err="1">
                <a:solidFill>
                  <a:srgbClr val="3A3A3A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PeV</a:t>
            </a:r>
            <a:r>
              <a:rPr lang="en-US" altLang="zh-CN" sz="1600" dirty="0">
                <a:solidFill>
                  <a:srgbClr val="3A3A3A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electron; </a:t>
            </a:r>
          </a:p>
          <a:p>
            <a:r>
              <a:rPr lang="en-US" altLang="zh-CN" sz="1600" dirty="0">
                <a:solidFill>
                  <a:srgbClr val="3A3A3A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Right: Track event induced by an 100 </a:t>
            </a:r>
            <a:r>
              <a:rPr lang="en-US" altLang="zh-CN" sz="1600" dirty="0" err="1">
                <a:solidFill>
                  <a:srgbClr val="3A3A3A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TeV</a:t>
            </a:r>
            <a:r>
              <a:rPr lang="en-US" altLang="zh-CN" sz="1600" dirty="0">
                <a:solidFill>
                  <a:srgbClr val="3A3A3A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muon</a:t>
            </a:r>
            <a:endParaRPr lang="zh-CN" altLang="en-US" sz="1600" dirty="0">
              <a:solidFill>
                <a:srgbClr val="3A3A3A"/>
              </a:solidFill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TextBox 27"/>
          <p:cNvSpPr txBox="1"/>
          <p:nvPr/>
        </p:nvSpPr>
        <p:spPr>
          <a:xfrm>
            <a:off x="3282674" y="3211946"/>
            <a:ext cx="2486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Simulating Baikal-GVD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observations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7" name="Straight Connector 29"/>
          <p:cNvCxnSpPr/>
          <p:nvPr/>
        </p:nvCxnSpPr>
        <p:spPr>
          <a:xfrm>
            <a:off x="6709530" y="968824"/>
            <a:ext cx="0" cy="199505"/>
          </a:xfrm>
          <a:prstGeom prst="line">
            <a:avLst/>
          </a:prstGeom>
          <a:ln w="38100" cap="rnd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267232" y="149801"/>
            <a:ext cx="536584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16 Baikal-</a:t>
            </a:r>
            <a:r>
              <a:rPr lang="en-US" altLang="zh-CN" sz="1600" dirty="0" err="1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GVDc</a:t>
            </a:r>
            <a:r>
              <a:rPr lang="en-US" altLang="zh-CN" sz="16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 c</a:t>
            </a:r>
            <a:r>
              <a:rPr lang="en-US" altLang="zh-CN" sz="1600" dirty="0" err="1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ascade</a:t>
            </a:r>
            <a:r>
              <a:rPr lang="en-US" altLang="zh-CN" sz="16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 events</a:t>
            </a:r>
            <a:r>
              <a:rPr lang="en-US" sz="16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 observed.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We simulate the GVD observation (e.g., NPE) using the reconstructed parameters of these events.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Our simulations are consistent with the GVD observations considering the systematic uncertainty.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429842" y="1480008"/>
            <a:ext cx="6568294" cy="5309066"/>
            <a:chOff x="6661538" y="2883153"/>
            <a:chExt cx="5403304" cy="383832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1538" y="2883153"/>
              <a:ext cx="5403304" cy="383832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0468066" y="3104353"/>
              <a:ext cx="1253869" cy="338554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ea typeface="仿宋_GB2312" panose="02010609030101010101" pitchFamily="49" charset="-122"/>
                  <a:sym typeface="Arial" panose="020B0604020202020204" pitchFamily="34" charset="0"/>
                </a:rPr>
                <a:t>Baikal-GVD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856402" y="3121822"/>
              <a:ext cx="1061509" cy="338554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ea typeface="仿宋_GB2312" panose="02010609030101010101" pitchFamily="49" charset="-122"/>
                  <a:sym typeface="Arial" panose="020B0604020202020204" pitchFamily="34" charset="0"/>
                </a:rPr>
                <a:t>This work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471680" y="6554310"/>
            <a:ext cx="21096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u="none" strike="noStrike" dirty="0">
                <a:effectLst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Wang, et al., 2024, CPC</a:t>
            </a:r>
            <a:endParaRPr lang="en-US" sz="1400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9" name="文本框 3"/>
          <p:cNvSpPr txBox="1"/>
          <p:nvPr/>
        </p:nvSpPr>
        <p:spPr>
          <a:xfrm flipH="1">
            <a:off x="545829" y="979792"/>
            <a:ext cx="4865157" cy="24658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 err="1">
                <a:solidFill>
                  <a:srgbClr val="FF0000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HUNTSimNeT</a:t>
            </a:r>
            <a:endParaRPr lang="en-US" altLang="zh-CN" b="1" dirty="0">
              <a:solidFill>
                <a:srgbClr val="FF0000"/>
              </a:solidFill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Geant4</a:t>
            </a:r>
            <a:r>
              <a:rPr lang="en-US" altLang="zh-CN" sz="16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: simulating particle interactions inside the array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CRMC</a:t>
            </a:r>
            <a:r>
              <a:rPr lang="en-US" altLang="zh-CN" sz="16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: hadronic interactions above 100 </a:t>
            </a:r>
            <a:r>
              <a:rPr lang="en-US" altLang="zh-CN" sz="1600" dirty="0" err="1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TeV</a:t>
            </a:r>
            <a:endParaRPr lang="en-US" altLang="zh-CN" sz="1600" dirty="0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Two libraries, </a:t>
            </a:r>
            <a:r>
              <a:rPr lang="en-US" altLang="zh-CN" sz="1600" b="1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G4ART </a:t>
            </a:r>
            <a:r>
              <a:rPr lang="en-US" altLang="zh-CN" sz="16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and</a:t>
            </a:r>
            <a:r>
              <a:rPr lang="en-US" altLang="zh-CN" sz="1600" b="1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G4DMT</a:t>
            </a:r>
            <a:r>
              <a:rPr lang="en-US" altLang="zh-CN" sz="16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, are developed to accelerate the simulation above 100 </a:t>
            </a:r>
            <a:r>
              <a:rPr lang="en-US" altLang="zh-CN" sz="1600" dirty="0" err="1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TeV</a:t>
            </a:r>
            <a:r>
              <a:rPr lang="en-US" altLang="zh-CN" sz="16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.</a:t>
            </a:r>
          </a:p>
          <a:p>
            <a:pPr lvl="1">
              <a:lnSpc>
                <a:spcPct val="120000"/>
              </a:lnSpc>
            </a:pPr>
            <a:endParaRPr lang="en-US" altLang="zh-CN" sz="1600" dirty="0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1256" y="57759"/>
            <a:ext cx="7660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Simulation | 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Parallel algorithm</a:t>
            </a:r>
            <a:r>
              <a:rPr lang="en-US" sz="32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3" name="文本框 3"/>
          <p:cNvSpPr txBox="1"/>
          <p:nvPr/>
        </p:nvSpPr>
        <p:spPr>
          <a:xfrm flipH="1">
            <a:off x="434260" y="1206653"/>
            <a:ext cx="5207492" cy="535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G4DMT</a:t>
            </a:r>
            <a:r>
              <a:rPr lang="en-US" sz="1800" b="1" dirty="0">
                <a:solidFill>
                  <a:srgbClr val="1A4875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: Geant4 Distributed Multiple Threads</a:t>
            </a:r>
            <a:r>
              <a:rPr lang="zh-CN" altLang="en-US" sz="1800" b="1" dirty="0">
                <a:solidFill>
                  <a:srgbClr val="1A4875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（</a:t>
            </a:r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CPU</a:t>
            </a:r>
            <a:r>
              <a:rPr lang="en-US" altLang="zh-CN" sz="1800" b="1" dirty="0">
                <a:solidFill>
                  <a:srgbClr val="1A4875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 Parall</a:t>
            </a:r>
            <a:r>
              <a:rPr lang="zh-CN" altLang="en-US" sz="1800" b="1" dirty="0">
                <a:solidFill>
                  <a:srgbClr val="1A4875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）</a:t>
            </a:r>
            <a:endParaRPr lang="en-US" sz="1800" b="1" dirty="0">
              <a:solidFill>
                <a:srgbClr val="1A4875"/>
              </a:solidFill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call all CPUs to simulate a primary particle.</a:t>
            </a:r>
            <a:endParaRPr lang="en-US" sz="1800" dirty="0">
              <a:solidFill>
                <a:srgbClr val="1A4875"/>
              </a:solidFill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  <a:p>
            <a:endParaRPr lang="en-US" sz="1800" b="1" dirty="0">
              <a:solidFill>
                <a:srgbClr val="1A4875"/>
              </a:solidFill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  <a:p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G4ART</a:t>
            </a:r>
            <a:r>
              <a:rPr lang="en-US" sz="1800" b="1" dirty="0">
                <a:solidFill>
                  <a:srgbClr val="1A4875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: Geant4 Accelerated Ray Tracing</a:t>
            </a:r>
            <a:r>
              <a:rPr lang="zh-CN" altLang="en-US" sz="1800" b="1" dirty="0">
                <a:solidFill>
                  <a:srgbClr val="1A4875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（</a:t>
            </a:r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GPU</a:t>
            </a:r>
            <a:r>
              <a:rPr lang="en-US" altLang="zh-CN" sz="1800" b="1" dirty="0">
                <a:solidFill>
                  <a:srgbClr val="1A4875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 parall</a:t>
            </a:r>
            <a:r>
              <a:rPr lang="zh-CN" altLang="en-US" sz="1800" b="1" dirty="0">
                <a:solidFill>
                  <a:srgbClr val="1A4875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）</a:t>
            </a:r>
            <a:endParaRPr lang="en-US" sz="1800" b="1" dirty="0">
              <a:solidFill>
                <a:srgbClr val="1A4875"/>
              </a:solidFill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o</a:t>
            </a: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ptical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p</a:t>
            </a: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hoton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s</a:t>
            </a: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imulation.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CN" sz="1800" b="1" dirty="0">
                <a:solidFill>
                  <a:srgbClr val="1A4875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One electron (1 </a:t>
            </a:r>
            <a:r>
              <a:rPr lang="en-US" altLang="zh-CN" sz="1800" b="1" dirty="0" err="1">
                <a:solidFill>
                  <a:srgbClr val="1A4875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PeV</a:t>
            </a:r>
            <a:r>
              <a:rPr lang="en-US" altLang="zh-CN" sz="1800" b="1" dirty="0">
                <a:solidFill>
                  <a:srgbClr val="1A4875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8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CPU: AMD 7950X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8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GPU: Nvidia 4090D 24G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8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default Geant4: </a:t>
            </a:r>
            <a:r>
              <a:rPr lang="en-US" altLang="zh-CN" sz="1800" b="1" dirty="0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40 hours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8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G4ART only: </a:t>
            </a:r>
            <a:r>
              <a:rPr lang="en-US" altLang="zh-CN" sz="1800" b="1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4 hours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8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G4ART + G4DMT: </a:t>
            </a:r>
            <a:r>
              <a:rPr lang="en-US" altLang="zh-CN" sz="1800" b="1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2000 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number of threads: 4</a:t>
            </a:r>
          </a:p>
          <a:p>
            <a:pPr lvl="1"/>
            <a:endParaRPr lang="en-US" altLang="zh-CN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  <a:p>
            <a:r>
              <a:rPr lang="en-US" b="1" dirty="0">
                <a:solidFill>
                  <a:srgbClr val="1A4875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V</a:t>
            </a:r>
            <a:r>
              <a:rPr lang="en-US" b="1" dirty="0">
                <a:solidFill>
                  <a:srgbClr val="1A4875"/>
                </a:solidFill>
                <a:effectLst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alidation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Start time, </a:t>
            </a:r>
            <a:r>
              <a:rPr lang="en-US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Photon absorption length, arrival time and energy</a:t>
            </a:r>
            <a:endParaRPr lang="en-US" b="1" dirty="0">
              <a:solidFill>
                <a:srgbClr val="1A4875"/>
              </a:solidFill>
              <a:effectLst/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9360D98F-C477-464D-B7CB-301160607E93}" type="slidenum">
              <a:rPr lang="zh-CN" altLang="en-US" smtClean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27</a:t>
            </a:fld>
            <a:endParaRPr lang="zh-CN" altLang="en-US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40746" y="5741592"/>
            <a:ext cx="3932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the difference between W/ and W/O G4ART is </a:t>
            </a:r>
            <a:r>
              <a:rPr lang="en-US" sz="16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within 10%.</a:t>
            </a:r>
            <a:r>
              <a:rPr lang="en-US" sz="1600" dirty="0">
                <a:effectLst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42667" y="1206653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| Photon generation time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691" y="1888825"/>
            <a:ext cx="6154877" cy="376252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33868" y="824020"/>
            <a:ext cx="11074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Full </a:t>
            </a:r>
            <a:r>
              <a:rPr lang="en-US" altLang="zh-CN" b="1" i="0" dirty="0">
                <a:effectLst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simulation need deal with the </a:t>
            </a:r>
            <a:r>
              <a:rPr lang="en-US" altLang="zh-CN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transport process of billions of photons generated by neutrino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14841" y="4297086"/>
            <a:ext cx="160813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50X speedup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67322" y="2439401"/>
            <a:ext cx="7201276" cy="1499886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Prototype strings</a:t>
            </a:r>
            <a:endParaRPr lang="zh-CN" altLang="en-US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1264285"/>
            <a:ext cx="7273925" cy="4803140"/>
          </a:xfrm>
          <a:prstGeom prst="rect">
            <a:avLst/>
          </a:prstGeom>
        </p:spPr>
      </p:pic>
      <p:sp>
        <p:nvSpPr>
          <p:cNvPr id="4" name="TextBox 1"/>
          <p:cNvSpPr/>
          <p:nvPr/>
        </p:nvSpPr>
        <p:spPr>
          <a:xfrm>
            <a:off x="1229735" y="117632"/>
            <a:ext cx="1114272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n-US" sz="3600" strike="noStrike" spc="-1" dirty="0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文本框 5"/>
          <p:cNvSpPr txBox="1"/>
          <p:nvPr/>
        </p:nvSpPr>
        <p:spPr>
          <a:xfrm>
            <a:off x="1521264" y="4444887"/>
            <a:ext cx="2141933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zh-CN" sz="2800" b="1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Baikal-GVD</a:t>
            </a:r>
          </a:p>
        </p:txBody>
      </p:sp>
      <p:pic>
        <p:nvPicPr>
          <p:cNvPr id="7" name="图片 1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349542" y="4801499"/>
            <a:ext cx="2231804" cy="205032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306570" y="1155700"/>
            <a:ext cx="4509770" cy="570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1854030" y="5492586"/>
            <a:ext cx="138957" cy="1434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3027" y="3478680"/>
            <a:ext cx="41356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The largest neutrino astronomy telescope in the northern hemisphere</a:t>
            </a:r>
            <a:endParaRPr lang="en-US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385713" y="116904"/>
            <a:ext cx="8980872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i="0" dirty="0">
                <a:effectLst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Canditate sites</a:t>
            </a:r>
            <a:endParaRPr lang="zh-CN" altLang="en-US" sz="3600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pic>
        <p:nvPicPr>
          <p:cNvPr id="9" name="图片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756785" y="1602105"/>
            <a:ext cx="6210935" cy="4126865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7994015" y="4314825"/>
            <a:ext cx="306070" cy="292735"/>
          </a:xfrm>
          <a:prstGeom prst="roundRect">
            <a:avLst/>
          </a:prstGeom>
          <a:gradFill>
            <a:gsLst>
              <a:gs pos="25000">
                <a:srgbClr val="FFD83A"/>
              </a:gs>
              <a:gs pos="75000">
                <a:srgbClr val="FFFD6D"/>
              </a:gs>
              <a:gs pos="0">
                <a:srgbClr val="F8C334"/>
              </a:gs>
              <a:gs pos="100000">
                <a:srgbClr val="FFFEB8"/>
              </a:gs>
            </a:gsLst>
            <a:lin ang="18900000" scaled="1"/>
          </a:gradFill>
          <a:effectLst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60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Motivation</a:t>
            </a:r>
            <a:endParaRPr lang="zh-CN" altLang="en-US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1298112" y="-18526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PMT tested in the lab.</a:t>
            </a:r>
          </a:p>
        </p:txBody>
      </p:sp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8243659" y="3553397"/>
            <a:ext cx="3240000" cy="3240000"/>
            <a:chOff x="8801" y="4762"/>
            <a:chExt cx="5669" cy="5669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1" y="4762"/>
              <a:ext cx="2835" cy="283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36" y="4762"/>
              <a:ext cx="2835" cy="283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1" y="7597"/>
              <a:ext cx="2835" cy="283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36" y="7597"/>
              <a:ext cx="2835" cy="283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972" y="891103"/>
            <a:ext cx="8091988" cy="571641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5496" y="1414680"/>
            <a:ext cx="3899535" cy="19735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11590967" y="4734672"/>
            <a:ext cx="461665" cy="162028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2D Scan</a:t>
            </a:r>
            <a:endParaRPr lang="zh-CN" altLang="en-US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07698" y="3749309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Burn-in</a:t>
            </a:r>
            <a:endParaRPr lang="zh-CN" altLang="en-US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33345" y="4550006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P/V</a:t>
            </a:r>
            <a:endParaRPr lang="en-US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601284" y="591762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TTS</a:t>
            </a:r>
            <a:endParaRPr lang="en-US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402186" y="4187536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Q-T</a:t>
            </a:r>
            <a:endParaRPr lang="en-US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030568" y="5308091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Non-linearity</a:t>
            </a:r>
            <a:endParaRPr lang="en-US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0353606" y="406905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TT</a:t>
            </a:r>
            <a:endParaRPr lang="en-US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598477" y="4085106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GAIN</a:t>
            </a:r>
            <a:endParaRPr lang="en-US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45837" y="940248"/>
            <a:ext cx="598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No.</a:t>
            </a:r>
            <a:endParaRPr lang="zh-CN" altLang="en-US" sz="2000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/>
          <p:nvPr/>
        </p:nvSpPr>
        <p:spPr>
          <a:xfrm>
            <a:off x="1311759" y="62282"/>
            <a:ext cx="111432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1</a:t>
            </a:r>
            <a:r>
              <a:rPr lang="en-US" sz="3200" baseline="30000" dirty="0">
                <a:solidFill>
                  <a:srgbClr val="000000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st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Prototype String @ Lake Baikal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871389" y="1440324"/>
            <a:ext cx="3092502" cy="3277341"/>
          </a:xfrm>
          <a:prstGeom prst="rect">
            <a:avLst/>
          </a:prstGeom>
        </p:spPr>
      </p:pic>
      <p:sp>
        <p:nvSpPr>
          <p:cNvPr id="5" name="内容占位符 2"/>
          <p:cNvSpPr txBox="1"/>
          <p:nvPr/>
        </p:nvSpPr>
        <p:spPr>
          <a:xfrm>
            <a:off x="555232" y="100000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12 OMs with 20-inch PMTs</a:t>
            </a:r>
          </a:p>
          <a:p>
            <a:r>
              <a:rPr lang="en-US" altLang="zh-CN" sz="24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4 LED calibration systems </a:t>
            </a:r>
          </a:p>
        </p:txBody>
      </p:sp>
      <p:pic>
        <p:nvPicPr>
          <p:cNvPr id="6" name="图片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874919" y="3598787"/>
            <a:ext cx="3072351" cy="2831798"/>
          </a:xfrm>
          <a:prstGeom prst="rect">
            <a:avLst/>
          </a:prstGeom>
        </p:spPr>
      </p:pic>
      <p:grpSp>
        <p:nvGrpSpPr>
          <p:cNvPr id="7" name="组合 105"/>
          <p:cNvGrpSpPr/>
          <p:nvPr/>
        </p:nvGrpSpPr>
        <p:grpSpPr>
          <a:xfrm>
            <a:off x="80831" y="1981493"/>
            <a:ext cx="3895741" cy="4382712"/>
            <a:chOff x="8313374" y="205001"/>
            <a:chExt cx="3630859" cy="6916790"/>
          </a:xfrm>
        </p:grpSpPr>
        <p:grpSp>
          <p:nvGrpSpPr>
            <p:cNvPr id="8" name="组合 43"/>
            <p:cNvGrpSpPr/>
            <p:nvPr/>
          </p:nvGrpSpPr>
          <p:grpSpPr>
            <a:xfrm>
              <a:off x="10447281" y="205001"/>
              <a:ext cx="1496952" cy="6916790"/>
              <a:chOff x="10447281" y="205001"/>
              <a:chExt cx="1496952" cy="6916790"/>
            </a:xfrm>
          </p:grpSpPr>
          <p:grpSp>
            <p:nvGrpSpPr>
              <p:cNvPr id="45" name="组合 44"/>
              <p:cNvGrpSpPr/>
              <p:nvPr/>
            </p:nvGrpSpPr>
            <p:grpSpPr>
              <a:xfrm>
                <a:off x="10447281" y="205001"/>
                <a:ext cx="344442" cy="6516474"/>
                <a:chOff x="9360353" y="220837"/>
                <a:chExt cx="344442" cy="6516474"/>
              </a:xfrm>
            </p:grpSpPr>
            <p:sp>
              <p:nvSpPr>
                <p:cNvPr id="53" name="椭圆 54"/>
                <p:cNvSpPr/>
                <p:nvPr/>
              </p:nvSpPr>
              <p:spPr>
                <a:xfrm>
                  <a:off x="9472151" y="1450563"/>
                  <a:ext cx="223596" cy="20134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chemeClr val="accent1">
                      <a:shade val="50000"/>
                    </a:schemeClr>
                  </a:solidFill>
                  <a:prstDash val="solid"/>
                  <a:miter/>
                </a:ln>
              </p:spPr>
              <p:txBody>
                <a:bodyPr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latin typeface="Arial" panose="020B0604020202020204" pitchFamily="34" charset="0"/>
                    <a:ea typeface="仿宋_GB2312" panose="02010609030101010101" pitchFamily="49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4" name="椭圆 55"/>
                <p:cNvSpPr/>
                <p:nvPr/>
              </p:nvSpPr>
              <p:spPr>
                <a:xfrm>
                  <a:off x="9481199" y="1011217"/>
                  <a:ext cx="223596" cy="201345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latin typeface="Arial" panose="020B0604020202020204" pitchFamily="34" charset="0"/>
                    <a:ea typeface="仿宋_GB2312" panose="02010609030101010101" pitchFamily="49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5" name="椭圆 56"/>
                <p:cNvSpPr/>
                <p:nvPr/>
              </p:nvSpPr>
              <p:spPr>
                <a:xfrm>
                  <a:off x="9470762" y="1847174"/>
                  <a:ext cx="223596" cy="20134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chemeClr val="accent1">
                      <a:shade val="50000"/>
                    </a:schemeClr>
                  </a:solidFill>
                  <a:prstDash val="solid"/>
                  <a:miter/>
                </a:ln>
              </p:spPr>
              <p:txBody>
                <a:bodyPr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latin typeface="Arial" panose="020B0604020202020204" pitchFamily="34" charset="0"/>
                    <a:ea typeface="仿宋_GB2312" panose="02010609030101010101" pitchFamily="49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6" name="椭圆 57"/>
                <p:cNvSpPr/>
                <p:nvPr/>
              </p:nvSpPr>
              <p:spPr>
                <a:xfrm>
                  <a:off x="9452589" y="2841125"/>
                  <a:ext cx="223596" cy="20134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chemeClr val="accent1">
                      <a:shade val="50000"/>
                    </a:schemeClr>
                  </a:solidFill>
                  <a:prstDash val="solid"/>
                  <a:miter/>
                </a:ln>
              </p:spPr>
              <p:txBody>
                <a:bodyPr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latin typeface="Arial" panose="020B0604020202020204" pitchFamily="34" charset="0"/>
                    <a:ea typeface="仿宋_GB2312" panose="02010609030101010101" pitchFamily="49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7" name="椭圆 58"/>
                <p:cNvSpPr/>
                <p:nvPr/>
              </p:nvSpPr>
              <p:spPr>
                <a:xfrm>
                  <a:off x="9470820" y="2392305"/>
                  <a:ext cx="223596" cy="201345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latin typeface="Arial" panose="020B0604020202020204" pitchFamily="34" charset="0"/>
                    <a:ea typeface="仿宋_GB2312" panose="02010609030101010101" pitchFamily="49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8" name="椭圆 59"/>
                <p:cNvSpPr/>
                <p:nvPr/>
              </p:nvSpPr>
              <p:spPr>
                <a:xfrm>
                  <a:off x="9470762" y="3283849"/>
                  <a:ext cx="223596" cy="20134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chemeClr val="accent1">
                      <a:shade val="50000"/>
                    </a:schemeClr>
                  </a:solidFill>
                  <a:prstDash val="solid"/>
                  <a:miter/>
                </a:ln>
              </p:spPr>
              <p:txBody>
                <a:bodyPr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latin typeface="Arial" panose="020B0604020202020204" pitchFamily="34" charset="0"/>
                    <a:ea typeface="仿宋_GB2312" panose="02010609030101010101" pitchFamily="49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9" name="椭圆 60"/>
                <p:cNvSpPr/>
                <p:nvPr/>
              </p:nvSpPr>
              <p:spPr>
                <a:xfrm>
                  <a:off x="9461341" y="4171740"/>
                  <a:ext cx="223596" cy="20134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chemeClr val="accent1">
                      <a:shade val="50000"/>
                    </a:schemeClr>
                  </a:solidFill>
                  <a:prstDash val="solid"/>
                  <a:miter/>
                </a:ln>
              </p:spPr>
              <p:txBody>
                <a:bodyPr anchor="ctr"/>
                <a:lstStyle/>
                <a:p>
                  <a:pPr algn="ctr"/>
                  <a:endParaRPr lang="zh-CN" altLang="en-US" dirty="0">
                    <a:solidFill>
                      <a:schemeClr val="lt1"/>
                    </a:solidFill>
                    <a:latin typeface="Arial" panose="020B0604020202020204" pitchFamily="34" charset="0"/>
                    <a:ea typeface="仿宋_GB2312" panose="02010609030101010101" pitchFamily="49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0" name="椭圆 61"/>
                <p:cNvSpPr/>
                <p:nvPr/>
              </p:nvSpPr>
              <p:spPr>
                <a:xfrm>
                  <a:off x="9452589" y="3759785"/>
                  <a:ext cx="223596" cy="201345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latin typeface="Arial" panose="020B0604020202020204" pitchFamily="34" charset="0"/>
                    <a:ea typeface="仿宋_GB2312" panose="02010609030101010101" pitchFamily="49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1" name="椭圆 62"/>
                <p:cNvSpPr/>
                <p:nvPr/>
              </p:nvSpPr>
              <p:spPr>
                <a:xfrm>
                  <a:off x="9465477" y="4583696"/>
                  <a:ext cx="223596" cy="20134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chemeClr val="accent1">
                      <a:shade val="50000"/>
                    </a:schemeClr>
                  </a:solidFill>
                  <a:prstDash val="solid"/>
                  <a:miter/>
                </a:ln>
              </p:spPr>
              <p:txBody>
                <a:bodyPr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latin typeface="Arial" panose="020B0604020202020204" pitchFamily="34" charset="0"/>
                    <a:ea typeface="仿宋_GB2312" panose="02010609030101010101" pitchFamily="49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2" name="椭圆 63"/>
                <p:cNvSpPr/>
                <p:nvPr/>
              </p:nvSpPr>
              <p:spPr>
                <a:xfrm>
                  <a:off x="9476089" y="5592857"/>
                  <a:ext cx="223596" cy="20134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chemeClr val="accent1">
                      <a:shade val="50000"/>
                    </a:schemeClr>
                  </a:solidFill>
                  <a:prstDash val="solid"/>
                  <a:miter/>
                </a:ln>
              </p:spPr>
              <p:txBody>
                <a:bodyPr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latin typeface="Arial" panose="020B0604020202020204" pitchFamily="34" charset="0"/>
                    <a:ea typeface="仿宋_GB2312" panose="02010609030101010101" pitchFamily="49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3" name="椭圆 64"/>
                <p:cNvSpPr/>
                <p:nvPr/>
              </p:nvSpPr>
              <p:spPr>
                <a:xfrm>
                  <a:off x="9452589" y="5173235"/>
                  <a:ext cx="223596" cy="201345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latin typeface="Arial" panose="020B0604020202020204" pitchFamily="34" charset="0"/>
                    <a:ea typeface="仿宋_GB2312" panose="02010609030101010101" pitchFamily="49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4" name="椭圆 65"/>
                <p:cNvSpPr/>
                <p:nvPr/>
              </p:nvSpPr>
              <p:spPr>
                <a:xfrm>
                  <a:off x="9465477" y="6020371"/>
                  <a:ext cx="223596" cy="20134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chemeClr val="accent1">
                      <a:shade val="50000"/>
                    </a:schemeClr>
                  </a:solidFill>
                  <a:prstDash val="solid"/>
                  <a:miter/>
                </a:ln>
              </p:spPr>
              <p:txBody>
                <a:bodyPr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latin typeface="Arial" panose="020B0604020202020204" pitchFamily="34" charset="0"/>
                    <a:ea typeface="仿宋_GB2312" panose="02010609030101010101" pitchFamily="49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5" name="等腰三角形 66"/>
                <p:cNvSpPr/>
                <p:nvPr/>
              </p:nvSpPr>
              <p:spPr>
                <a:xfrm>
                  <a:off x="9360353" y="6535966"/>
                  <a:ext cx="223596" cy="201345"/>
                </a:xfrm>
                <a:prstGeom prst="triangle">
                  <a:avLst/>
                </a:prstGeom>
                <a:gradFill rotWithShape="1">
                  <a:gsLst>
                    <a:gs pos="0">
                      <a:schemeClr val="dk1">
                        <a:lumMod val="102000"/>
                        <a:tint val="94000"/>
                      </a:schemeClr>
                    </a:gs>
                    <a:gs pos="50000">
                      <a:schemeClr val="dk1">
                        <a:shade val="100000"/>
                        <a:lumMod val="100000"/>
                      </a:schemeClr>
                    </a:gs>
                    <a:gs pos="100000">
                      <a:schemeClr val="dk1">
                        <a:shade val="78000"/>
                        <a:lumMod val="99000"/>
                      </a:schemeClr>
                    </a:gs>
                  </a:gsLst>
                  <a:lin ang="5400000" scaled="0"/>
                </a:gradFill>
              </p:spPr>
              <p:txBody>
                <a:bodyPr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latin typeface="Arial" panose="020B0604020202020204" pitchFamily="34" charset="0"/>
                    <a:ea typeface="仿宋_GB2312" panose="02010609030101010101" pitchFamily="49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cxnSp>
              <p:nvCxnSpPr>
                <p:cNvPr id="66" name="直接连接符 67"/>
                <p:cNvCxnSpPr/>
                <p:nvPr/>
              </p:nvCxnSpPr>
              <p:spPr>
                <a:xfrm>
                  <a:off x="9465477" y="735046"/>
                  <a:ext cx="0" cy="5914378"/>
                </a:xfrm>
                <a:prstGeom prst="line">
                  <a:avLst/>
                </a:prstGeom>
                <a:ln w="19050" cap="flat" cmpd="sng">
                  <a:solidFill>
                    <a:schemeClr val="dk1"/>
                  </a:solidFill>
                  <a:prstDash val="solid"/>
                  <a:miter/>
                </a:ln>
              </p:spPr>
            </p:cxnSp>
            <p:cxnSp>
              <p:nvCxnSpPr>
                <p:cNvPr id="67" name="直接连接符 68"/>
                <p:cNvCxnSpPr/>
                <p:nvPr/>
              </p:nvCxnSpPr>
              <p:spPr>
                <a:xfrm>
                  <a:off x="9465477" y="220837"/>
                  <a:ext cx="0" cy="514209"/>
                </a:xfrm>
                <a:prstGeom prst="line">
                  <a:avLst/>
                </a:prstGeom>
                <a:ln w="19050" cap="flat" cmpd="sng">
                  <a:solidFill>
                    <a:schemeClr val="dk1"/>
                  </a:solidFill>
                  <a:prstDash val="solid"/>
                  <a:miter/>
                </a:ln>
              </p:spPr>
            </p:cxnSp>
          </p:grpSp>
          <p:sp>
            <p:nvSpPr>
              <p:cNvPr id="46" name="右大括号 45"/>
              <p:cNvSpPr/>
              <p:nvPr/>
            </p:nvSpPr>
            <p:spPr>
              <a:xfrm>
                <a:off x="11093570" y="571631"/>
                <a:ext cx="159861" cy="423560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仿宋_GB2312" panose="0201060903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7" name="右大括号 46"/>
              <p:cNvSpPr/>
              <p:nvPr/>
            </p:nvSpPr>
            <p:spPr>
              <a:xfrm>
                <a:off x="11099904" y="999669"/>
                <a:ext cx="159861" cy="510478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仿宋_GB2312" panose="0201060903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8" name="右大括号 47"/>
              <p:cNvSpPr/>
              <p:nvPr/>
            </p:nvSpPr>
            <p:spPr>
              <a:xfrm>
                <a:off x="11093570" y="1969105"/>
                <a:ext cx="159861" cy="510478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仿宋_GB2312" panose="0201060903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9" name="文本框 48"/>
              <p:cNvSpPr txBox="1"/>
              <p:nvPr/>
            </p:nvSpPr>
            <p:spPr>
              <a:xfrm>
                <a:off x="11338853" y="566805"/>
                <a:ext cx="466430" cy="5828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 pitchFamily="34" charset="0"/>
                    <a:ea typeface="仿宋_GB2312" panose="02010609030101010101" pitchFamily="49" charset="-122"/>
                    <a:cs typeface="+mn-ea"/>
                    <a:sym typeface="Arial" panose="020B0604020202020204" pitchFamily="34" charset="0"/>
                  </a:rPr>
                  <a:t>3m</a:t>
                </a:r>
                <a:endParaRPr lang="zh-CN" altLang="en-US" dirty="0">
                  <a:solidFill>
                    <a:srgbClr val="FF0000"/>
                  </a:solidFill>
                  <a:latin typeface="Arial" panose="020B0604020202020204" pitchFamily="34" charset="0"/>
                  <a:ea typeface="仿宋_GB2312" panose="0201060903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0" name="文本框 49"/>
              <p:cNvSpPr txBox="1"/>
              <p:nvPr/>
            </p:nvSpPr>
            <p:spPr>
              <a:xfrm>
                <a:off x="11353800" y="1027905"/>
                <a:ext cx="590433" cy="5828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ea typeface="仿宋_GB2312" panose="02010609030101010101" pitchFamily="49" charset="-122"/>
                    <a:cs typeface="+mn-ea"/>
                    <a:sym typeface="Arial" panose="020B0604020202020204" pitchFamily="34" charset="0"/>
                  </a:rPr>
                  <a:t>30m</a:t>
                </a:r>
                <a:endParaRPr lang="zh-CN" altLang="en-US" dirty="0">
                  <a:latin typeface="Arial" panose="020B0604020202020204" pitchFamily="34" charset="0"/>
                  <a:ea typeface="仿宋_GB2312" panose="0201060903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1" name="文本框 50"/>
              <p:cNvSpPr txBox="1"/>
              <p:nvPr/>
            </p:nvSpPr>
            <p:spPr>
              <a:xfrm>
                <a:off x="11340103" y="2032683"/>
                <a:ext cx="590433" cy="5828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ea typeface="仿宋_GB2312" panose="02010609030101010101" pitchFamily="49" charset="-122"/>
                    <a:cs typeface="+mn-ea"/>
                    <a:sym typeface="Arial" panose="020B0604020202020204" pitchFamily="34" charset="0"/>
                  </a:rPr>
                  <a:t>30m</a:t>
                </a:r>
                <a:endParaRPr lang="zh-CN" altLang="en-US" dirty="0">
                  <a:latin typeface="Arial" panose="020B0604020202020204" pitchFamily="34" charset="0"/>
                  <a:ea typeface="仿宋_GB2312" panose="0201060903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2" name="文本框 51"/>
              <p:cNvSpPr txBox="1"/>
              <p:nvPr/>
            </p:nvSpPr>
            <p:spPr>
              <a:xfrm>
                <a:off x="10651315" y="6538912"/>
                <a:ext cx="853379" cy="5828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ea typeface="仿宋_GB2312" panose="02010609030101010101" pitchFamily="49" charset="-122"/>
                    <a:cs typeface="+mn-ea"/>
                    <a:sym typeface="Arial" panose="020B0604020202020204" pitchFamily="34" charset="0"/>
                  </a:rPr>
                  <a:t>Anchor</a:t>
                </a:r>
                <a:endParaRPr lang="zh-CN" altLang="en-US" dirty="0">
                  <a:latin typeface="Arial" panose="020B0604020202020204" pitchFamily="34" charset="0"/>
                  <a:ea typeface="仿宋_GB2312" panose="0201060903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9" name="组合 69"/>
            <p:cNvGrpSpPr/>
            <p:nvPr/>
          </p:nvGrpSpPr>
          <p:grpSpPr>
            <a:xfrm>
              <a:off x="10377599" y="873138"/>
              <a:ext cx="598631" cy="5407683"/>
              <a:chOff x="10377599" y="873138"/>
              <a:chExt cx="598631" cy="5407683"/>
            </a:xfrm>
          </p:grpSpPr>
          <p:sp>
            <p:nvSpPr>
              <p:cNvPr id="41" name="矩形 70"/>
              <p:cNvSpPr/>
              <p:nvPr/>
            </p:nvSpPr>
            <p:spPr>
              <a:xfrm>
                <a:off x="10389674" y="873138"/>
                <a:ext cx="586556" cy="1276773"/>
              </a:xfrm>
              <a:prstGeom prst="rect">
                <a:avLst/>
              </a:prstGeom>
              <a:noFill/>
              <a:ln w="19050">
                <a:solidFill>
                  <a:srgbClr val="00B0F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仿宋_GB2312" panose="0201060903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2" name="矩形 71"/>
              <p:cNvSpPr/>
              <p:nvPr/>
            </p:nvSpPr>
            <p:spPr>
              <a:xfrm>
                <a:off x="10389674" y="2249424"/>
                <a:ext cx="586556" cy="1276773"/>
              </a:xfrm>
              <a:prstGeom prst="rect">
                <a:avLst/>
              </a:prstGeom>
              <a:noFill/>
              <a:ln w="19050">
                <a:solidFill>
                  <a:srgbClr val="00B0F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仿宋_GB2312" panose="0201060903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3" name="矩形 72"/>
              <p:cNvSpPr/>
              <p:nvPr/>
            </p:nvSpPr>
            <p:spPr>
              <a:xfrm>
                <a:off x="10389674" y="3619828"/>
                <a:ext cx="586556" cy="1276773"/>
              </a:xfrm>
              <a:prstGeom prst="rect">
                <a:avLst/>
              </a:prstGeom>
              <a:noFill/>
              <a:ln w="19050">
                <a:solidFill>
                  <a:srgbClr val="00B0F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仿宋_GB2312" panose="0201060903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4" name="矩形 73"/>
              <p:cNvSpPr/>
              <p:nvPr/>
            </p:nvSpPr>
            <p:spPr>
              <a:xfrm>
                <a:off x="10377599" y="5004048"/>
                <a:ext cx="586556" cy="1276773"/>
              </a:xfrm>
              <a:prstGeom prst="rect">
                <a:avLst/>
              </a:prstGeom>
              <a:noFill/>
              <a:ln w="19050">
                <a:solidFill>
                  <a:srgbClr val="00B0F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仿宋_GB2312" panose="0201060903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cxnSp>
          <p:nvCxnSpPr>
            <p:cNvPr id="10" name="直接连接符 74"/>
            <p:cNvCxnSpPr>
              <a:stCxn id="16" idx="4"/>
              <a:endCxn id="54" idx="0"/>
            </p:cNvCxnSpPr>
            <p:nvPr/>
          </p:nvCxnSpPr>
          <p:spPr>
            <a:xfrm flipH="1">
              <a:off x="10679925" y="615888"/>
              <a:ext cx="3027" cy="379493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75"/>
            <p:cNvCxnSpPr>
              <a:stCxn id="54" idx="4"/>
              <a:endCxn id="55" idx="0"/>
            </p:cNvCxnSpPr>
            <p:nvPr/>
          </p:nvCxnSpPr>
          <p:spPr>
            <a:xfrm flipH="1">
              <a:off x="10669488" y="1196726"/>
              <a:ext cx="10437" cy="634612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76"/>
            <p:cNvCxnSpPr/>
            <p:nvPr/>
          </p:nvCxnSpPr>
          <p:spPr>
            <a:xfrm flipH="1">
              <a:off x="10226649" y="531772"/>
              <a:ext cx="332430" cy="40436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77"/>
            <p:cNvCxnSpPr/>
            <p:nvPr/>
          </p:nvCxnSpPr>
          <p:spPr>
            <a:xfrm>
              <a:off x="10226649" y="936137"/>
              <a:ext cx="0" cy="121377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78"/>
            <p:cNvCxnSpPr>
              <a:endCxn id="57" idx="2"/>
            </p:cNvCxnSpPr>
            <p:nvPr/>
          </p:nvCxnSpPr>
          <p:spPr>
            <a:xfrm>
              <a:off x="10226649" y="2149911"/>
              <a:ext cx="331099" cy="32723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79"/>
            <p:cNvCxnSpPr>
              <a:stCxn id="57" idx="4"/>
              <a:endCxn id="58" idx="4"/>
            </p:cNvCxnSpPr>
            <p:nvPr/>
          </p:nvCxnSpPr>
          <p:spPr>
            <a:xfrm flipH="1">
              <a:off x="10669488" y="2577814"/>
              <a:ext cx="58" cy="8915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椭圆 80"/>
            <p:cNvSpPr/>
            <p:nvPr/>
          </p:nvSpPr>
          <p:spPr>
            <a:xfrm>
              <a:off x="10571154" y="414543"/>
              <a:ext cx="223596" cy="20134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dirty="0">
                <a:solidFill>
                  <a:schemeClr val="lt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17" name="组合 81"/>
            <p:cNvGrpSpPr/>
            <p:nvPr/>
          </p:nvGrpSpPr>
          <p:grpSpPr>
            <a:xfrm>
              <a:off x="10781286" y="1932011"/>
              <a:ext cx="149902" cy="170822"/>
              <a:chOff x="10781286" y="1932011"/>
              <a:chExt cx="149902" cy="170822"/>
            </a:xfrm>
          </p:grpSpPr>
          <p:sp>
            <p:nvSpPr>
              <p:cNvPr id="39" name="椭圆 82"/>
              <p:cNvSpPr/>
              <p:nvPr/>
            </p:nvSpPr>
            <p:spPr>
              <a:xfrm>
                <a:off x="10823188" y="1994833"/>
                <a:ext cx="108000" cy="108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schemeClr val="dk1"/>
                  </a:solidFill>
                  <a:latin typeface="Arial" panose="020B0604020202020204" pitchFamily="34" charset="0"/>
                  <a:ea typeface="仿宋_GB2312" panose="0201060903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  <p:cxnSp>
            <p:nvCxnSpPr>
              <p:cNvPr id="40" name="直接连接符 83"/>
              <p:cNvCxnSpPr>
                <a:stCxn id="39" idx="2"/>
                <a:endCxn id="55" idx="6"/>
              </p:cNvCxnSpPr>
              <p:nvPr/>
            </p:nvCxnSpPr>
            <p:spPr>
              <a:xfrm flipH="1" flipV="1">
                <a:off x="10781286" y="1932011"/>
                <a:ext cx="41902" cy="11682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组合 84"/>
            <p:cNvGrpSpPr/>
            <p:nvPr/>
          </p:nvGrpSpPr>
          <p:grpSpPr>
            <a:xfrm>
              <a:off x="10781286" y="3329011"/>
              <a:ext cx="149902" cy="170822"/>
              <a:chOff x="10781286" y="1932011"/>
              <a:chExt cx="149902" cy="170822"/>
            </a:xfrm>
          </p:grpSpPr>
          <p:sp>
            <p:nvSpPr>
              <p:cNvPr id="37" name="椭圆 85"/>
              <p:cNvSpPr/>
              <p:nvPr/>
            </p:nvSpPr>
            <p:spPr>
              <a:xfrm>
                <a:off x="10823188" y="1994833"/>
                <a:ext cx="108000" cy="108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schemeClr val="dk1"/>
                  </a:solidFill>
                  <a:latin typeface="Arial" panose="020B0604020202020204" pitchFamily="34" charset="0"/>
                  <a:ea typeface="仿宋_GB2312" panose="0201060903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  <p:cxnSp>
            <p:nvCxnSpPr>
              <p:cNvPr id="38" name="直接连接符 86"/>
              <p:cNvCxnSpPr>
                <a:stCxn id="37" idx="2"/>
              </p:cNvCxnSpPr>
              <p:nvPr/>
            </p:nvCxnSpPr>
            <p:spPr>
              <a:xfrm flipH="1" flipV="1">
                <a:off x="10781286" y="1932011"/>
                <a:ext cx="41902" cy="11682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组合 87"/>
            <p:cNvGrpSpPr/>
            <p:nvPr/>
          </p:nvGrpSpPr>
          <p:grpSpPr>
            <a:xfrm>
              <a:off x="10781286" y="4700611"/>
              <a:ext cx="149902" cy="170822"/>
              <a:chOff x="10781286" y="1932011"/>
              <a:chExt cx="149902" cy="170822"/>
            </a:xfrm>
          </p:grpSpPr>
          <p:sp>
            <p:nvSpPr>
              <p:cNvPr id="35" name="椭圆 88"/>
              <p:cNvSpPr/>
              <p:nvPr/>
            </p:nvSpPr>
            <p:spPr>
              <a:xfrm>
                <a:off x="10823188" y="1994833"/>
                <a:ext cx="108000" cy="108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schemeClr val="dk1"/>
                  </a:solidFill>
                  <a:latin typeface="Arial" panose="020B0604020202020204" pitchFamily="34" charset="0"/>
                  <a:ea typeface="仿宋_GB2312" panose="0201060903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  <p:cxnSp>
            <p:nvCxnSpPr>
              <p:cNvPr id="36" name="直接连接符 89"/>
              <p:cNvCxnSpPr>
                <a:stCxn id="35" idx="2"/>
              </p:cNvCxnSpPr>
              <p:nvPr/>
            </p:nvCxnSpPr>
            <p:spPr>
              <a:xfrm flipH="1" flipV="1">
                <a:off x="10781286" y="1932011"/>
                <a:ext cx="41902" cy="11682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组合 90"/>
            <p:cNvGrpSpPr/>
            <p:nvPr/>
          </p:nvGrpSpPr>
          <p:grpSpPr>
            <a:xfrm>
              <a:off x="10768586" y="6084911"/>
              <a:ext cx="149902" cy="170822"/>
              <a:chOff x="10781286" y="1932011"/>
              <a:chExt cx="149902" cy="170822"/>
            </a:xfrm>
          </p:grpSpPr>
          <p:sp>
            <p:nvSpPr>
              <p:cNvPr id="33" name="椭圆 91"/>
              <p:cNvSpPr/>
              <p:nvPr/>
            </p:nvSpPr>
            <p:spPr>
              <a:xfrm>
                <a:off x="10823188" y="1994833"/>
                <a:ext cx="108000" cy="108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schemeClr val="dk1"/>
                  </a:solidFill>
                  <a:latin typeface="Arial" panose="020B0604020202020204" pitchFamily="34" charset="0"/>
                  <a:ea typeface="仿宋_GB2312" panose="0201060903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  <p:cxnSp>
            <p:nvCxnSpPr>
              <p:cNvPr id="34" name="直接连接符 92"/>
              <p:cNvCxnSpPr>
                <a:stCxn id="33" idx="2"/>
              </p:cNvCxnSpPr>
              <p:nvPr/>
            </p:nvCxnSpPr>
            <p:spPr>
              <a:xfrm flipH="1" flipV="1">
                <a:off x="10781286" y="1932011"/>
                <a:ext cx="41902" cy="11682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直接连接符 93"/>
            <p:cNvCxnSpPr>
              <a:stCxn id="16" idx="3"/>
            </p:cNvCxnSpPr>
            <p:nvPr/>
          </p:nvCxnSpPr>
          <p:spPr>
            <a:xfrm flipH="1">
              <a:off x="10132614" y="586402"/>
              <a:ext cx="471285" cy="68585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94"/>
            <p:cNvCxnSpPr/>
            <p:nvPr/>
          </p:nvCxnSpPr>
          <p:spPr>
            <a:xfrm>
              <a:off x="10125145" y="1254908"/>
              <a:ext cx="0" cy="2160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95"/>
            <p:cNvCxnSpPr/>
            <p:nvPr/>
          </p:nvCxnSpPr>
          <p:spPr>
            <a:xfrm>
              <a:off x="10125145" y="3374781"/>
              <a:ext cx="470703" cy="47396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96"/>
            <p:cNvCxnSpPr>
              <a:stCxn id="16" idx="3"/>
            </p:cNvCxnSpPr>
            <p:nvPr/>
          </p:nvCxnSpPr>
          <p:spPr>
            <a:xfrm flipH="1">
              <a:off x="10005370" y="586402"/>
              <a:ext cx="598529" cy="127477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97"/>
            <p:cNvCxnSpPr/>
            <p:nvPr/>
          </p:nvCxnSpPr>
          <p:spPr>
            <a:xfrm>
              <a:off x="10008615" y="1845961"/>
              <a:ext cx="0" cy="2880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98"/>
            <p:cNvCxnSpPr>
              <a:endCxn id="63" idx="2"/>
            </p:cNvCxnSpPr>
            <p:nvPr/>
          </p:nvCxnSpPr>
          <p:spPr>
            <a:xfrm>
              <a:off x="10023545" y="4708281"/>
              <a:ext cx="515972" cy="54979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组合 99"/>
            <p:cNvGrpSpPr/>
            <p:nvPr/>
          </p:nvGrpSpPr>
          <p:grpSpPr>
            <a:xfrm>
              <a:off x="8313374" y="414543"/>
              <a:ext cx="1017835" cy="5787190"/>
              <a:chOff x="8399637" y="414543"/>
              <a:chExt cx="1017835" cy="5787190"/>
            </a:xfrm>
          </p:grpSpPr>
          <p:cxnSp>
            <p:nvCxnSpPr>
              <p:cNvPr id="31" name="直接箭头连接符 100"/>
              <p:cNvCxnSpPr/>
              <p:nvPr/>
            </p:nvCxnSpPr>
            <p:spPr>
              <a:xfrm>
                <a:off x="9398000" y="414543"/>
                <a:ext cx="19472" cy="578719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文本框 101"/>
              <p:cNvSpPr txBox="1"/>
              <p:nvPr/>
            </p:nvSpPr>
            <p:spPr>
              <a:xfrm>
                <a:off x="8399637" y="2883253"/>
                <a:ext cx="836945" cy="582879"/>
              </a:xfrm>
              <a:prstGeom prst="rect">
                <a:avLst/>
              </a:prstGeom>
              <a:noFill/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ea typeface="仿宋_GB2312" panose="02010609030101010101" pitchFamily="49" charset="-122"/>
                    <a:cs typeface="+mn-ea"/>
                    <a:sym typeface="Arial" panose="020B0604020202020204" pitchFamily="34" charset="0"/>
                  </a:rPr>
                  <a:t>~330m</a:t>
                </a:r>
                <a:endParaRPr lang="zh-CN" altLang="en-US" dirty="0">
                  <a:latin typeface="Arial" panose="020B0604020202020204" pitchFamily="34" charset="0"/>
                  <a:ea typeface="仿宋_GB2312" panose="0201060903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8" name="文本框 102"/>
            <p:cNvSpPr txBox="1"/>
            <p:nvPr/>
          </p:nvSpPr>
          <p:spPr>
            <a:xfrm>
              <a:off x="9575423" y="648696"/>
              <a:ext cx="709954" cy="5828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Arial" panose="020B0604020202020204" pitchFamily="34" charset="0"/>
                  <a:ea typeface="仿宋_GB2312" panose="02010609030101010101" pitchFamily="49" charset="-122"/>
                  <a:cs typeface="+mn-ea"/>
                  <a:sym typeface="Arial" panose="020B0604020202020204" pitchFamily="34" charset="0"/>
                </a:rPr>
                <a:t>120m</a:t>
              </a:r>
              <a:endParaRPr lang="zh-CN" altLang="en-US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文本框 103"/>
            <p:cNvSpPr txBox="1"/>
            <p:nvPr/>
          </p:nvSpPr>
          <p:spPr>
            <a:xfrm>
              <a:off x="9460608" y="1077031"/>
              <a:ext cx="709954" cy="5828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Arial" panose="020B0604020202020204" pitchFamily="34" charset="0"/>
                  <a:ea typeface="仿宋_GB2312" panose="02010609030101010101" pitchFamily="49" charset="-122"/>
                  <a:cs typeface="+mn-ea"/>
                  <a:sym typeface="Arial" panose="020B0604020202020204" pitchFamily="34" charset="0"/>
                </a:rPr>
                <a:t>228m</a:t>
              </a:r>
              <a:endParaRPr lang="zh-CN" altLang="en-US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文本框 104"/>
            <p:cNvSpPr txBox="1"/>
            <p:nvPr/>
          </p:nvSpPr>
          <p:spPr>
            <a:xfrm>
              <a:off x="9331209" y="1613281"/>
              <a:ext cx="709954" cy="5828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Arial" panose="020B0604020202020204" pitchFamily="34" charset="0"/>
                  <a:ea typeface="仿宋_GB2312" panose="02010609030101010101" pitchFamily="49" charset="-122"/>
                  <a:cs typeface="+mn-ea"/>
                  <a:sym typeface="Arial" panose="020B0604020202020204" pitchFamily="34" charset="0"/>
                </a:rPr>
                <a:t>340m</a:t>
              </a:r>
              <a:endParaRPr lang="zh-CN" altLang="en-US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68" name="图片 68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943250" y="1424539"/>
            <a:ext cx="3743028" cy="5006150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10237035" y="6054863"/>
            <a:ext cx="1449243" cy="369332"/>
          </a:xfrm>
          <a:prstGeom prst="rect">
            <a:avLst/>
          </a:prstGeom>
          <a:solidFill>
            <a:srgbClr val="7F7F7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March 2024</a:t>
            </a:r>
          </a:p>
        </p:txBody>
      </p:sp>
      <p:sp>
        <p:nvSpPr>
          <p:cNvPr id="72" name="文本框 71"/>
          <p:cNvSpPr txBox="1"/>
          <p:nvPr/>
        </p:nvSpPr>
        <p:spPr>
          <a:xfrm>
            <a:off x="584323" y="5984191"/>
            <a:ext cx="6226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“Nerpa string”</a:t>
            </a:r>
            <a:endParaRPr lang="zh-CN" altLang="en-US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"/>
          <p:cNvSpPr txBox="1"/>
          <p:nvPr/>
        </p:nvSpPr>
        <p:spPr>
          <a:xfrm>
            <a:off x="7088827" y="2993457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Size of signal</a:t>
            </a:r>
            <a:endParaRPr lang="zh-CN" altLang="en-US" dirty="0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文本框 4"/>
          <p:cNvSpPr txBox="1"/>
          <p:nvPr/>
        </p:nvSpPr>
        <p:spPr>
          <a:xfrm>
            <a:off x="9461303" y="288584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Arrival time</a:t>
            </a:r>
            <a:endParaRPr lang="zh-CN" altLang="en-US" dirty="0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5" name="直接箭头连接符 7"/>
          <p:cNvCxnSpPr/>
          <p:nvPr/>
        </p:nvCxnSpPr>
        <p:spPr>
          <a:xfrm>
            <a:off x="11354507" y="3227876"/>
            <a:ext cx="73492" cy="285087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9970" y="3342951"/>
            <a:ext cx="2180230" cy="2620725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114" y="3342951"/>
            <a:ext cx="1665395" cy="2574636"/>
          </a:xfrm>
          <a:prstGeom prst="rect">
            <a:avLst/>
          </a:prstGeom>
        </p:spPr>
      </p:pic>
      <p:sp>
        <p:nvSpPr>
          <p:cNvPr id="8" name="文本框 5"/>
          <p:cNvSpPr txBox="1"/>
          <p:nvPr/>
        </p:nvSpPr>
        <p:spPr>
          <a:xfrm>
            <a:off x="6574450" y="6082415"/>
            <a:ext cx="5265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Around 10 </a:t>
            </a: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muon-like events (&gt;=4 hits) per day.</a:t>
            </a:r>
            <a:endParaRPr lang="en-US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1260749" y="107137"/>
            <a:ext cx="967939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1</a:t>
            </a:r>
            <a:r>
              <a:rPr lang="en-US" sz="3200" baseline="30000" dirty="0">
                <a:solidFill>
                  <a:srgbClr val="000000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st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Prototype String @ Lake Baikal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7347857" y="1072196"/>
            <a:ext cx="3592285" cy="1529490"/>
            <a:chOff x="12252" y="170"/>
            <a:chExt cx="5130" cy="1986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252" y="170"/>
              <a:ext cx="5130" cy="1986"/>
            </a:xfrm>
            <a:prstGeom prst="rect">
              <a:avLst/>
            </a:prstGeom>
          </p:spPr>
        </p:pic>
        <p:cxnSp>
          <p:nvCxnSpPr>
            <p:cNvPr id="13" name="直接箭头连接符 12"/>
            <p:cNvCxnSpPr/>
            <p:nvPr/>
          </p:nvCxnSpPr>
          <p:spPr>
            <a:xfrm>
              <a:off x="13994" y="1180"/>
              <a:ext cx="240" cy="140"/>
            </a:xfrm>
            <a:prstGeom prst="straightConnector1">
              <a:avLst/>
            </a:prstGeom>
            <a:ln w="19050">
              <a:solidFill>
                <a:srgbClr val="1818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" name="直接箭头连接符 13"/>
            <p:cNvCxnSpPr/>
            <p:nvPr/>
          </p:nvCxnSpPr>
          <p:spPr>
            <a:xfrm flipH="1">
              <a:off x="15034" y="509"/>
              <a:ext cx="61" cy="221"/>
            </a:xfrm>
            <a:prstGeom prst="straightConnector1">
              <a:avLst/>
            </a:prstGeom>
            <a:ln w="19050">
              <a:solidFill>
                <a:srgbClr val="1818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57404" y="1349601"/>
            <a:ext cx="5036755" cy="3113542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43649" y="4630269"/>
            <a:ext cx="558358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Q-T correction -&gt; Same Light intensity : ~0.4ns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PMT calibration : ~0.5ns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Module shape correction : ~1ns</a:t>
            </a:r>
          </a:p>
          <a:p>
            <a:r>
              <a:rPr lang="en-US" altLang="zh-CN" b="1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418nm: 137.5ns @ 30m -&gt; 1.374 [refractive index]</a:t>
            </a:r>
          </a:p>
          <a:p>
            <a:r>
              <a:rPr lang="en-US" altLang="zh-CN" b="1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460nm: 135.2ns @ 30m -&gt; 1.351 [refractive index]</a:t>
            </a:r>
            <a:endParaRPr lang="zh-CN" altLang="en-US" b="1" baseline="-25000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1241769" y="168106"/>
            <a:ext cx="8714396" cy="646331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Joint analysis of 1st String and GVD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42307" y="5919713"/>
            <a:ext cx="4156710" cy="6616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Calibration Time delay</a:t>
            </a:r>
            <a:r>
              <a:rPr lang="en-US" altLang="zh-CN" sz="16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 by event by events </a:t>
            </a:r>
          </a:p>
          <a:p>
            <a:pPr algn="ctr"/>
            <a:r>
              <a:rPr lang="en-US" altLang="zh-CN" sz="16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GVD-HUNT=  -38s  - 488510850ns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513239" y="3394177"/>
            <a:ext cx="10606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HUNT LED lighting nearby GVD strings</a:t>
            </a:r>
          </a:p>
        </p:txBody>
      </p:sp>
      <p:pic>
        <p:nvPicPr>
          <p:cNvPr id="3" name="2a577268e078d6b70257ffa9676f21a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56766" y="1809353"/>
            <a:ext cx="5381635" cy="462783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53934" y="1030030"/>
            <a:ext cx="71116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Dataset:  </a:t>
            </a:r>
            <a:r>
              <a:rPr lang="en-US" altLang="zh-CN" sz="24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HUNT LED calibration on April 7, 2024.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HUNT LED light No.4, 3, 2 and 1 were turn on in order;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The nearby GVD OMs can </a:t>
            </a: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detect the LED signals</a:t>
            </a: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 ;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These data can be used to </a:t>
            </a: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calibrate the time delay</a:t>
            </a: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 between HUNT and GVD strings ,and detection efficiency lately</a:t>
            </a:r>
            <a:r>
              <a:rPr lang="zh-CN" altLang="en-US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；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7725984" y="786003"/>
            <a:ext cx="3257550" cy="1261110"/>
            <a:chOff x="12252" y="170"/>
            <a:chExt cx="5130" cy="1986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252" y="170"/>
              <a:ext cx="5130" cy="1986"/>
            </a:xfrm>
            <a:prstGeom prst="rect">
              <a:avLst/>
            </a:prstGeom>
          </p:spPr>
        </p:pic>
        <p:cxnSp>
          <p:nvCxnSpPr>
            <p:cNvPr id="36" name="直接箭头连接符 35"/>
            <p:cNvCxnSpPr/>
            <p:nvPr/>
          </p:nvCxnSpPr>
          <p:spPr>
            <a:xfrm>
              <a:off x="13994" y="1180"/>
              <a:ext cx="240" cy="140"/>
            </a:xfrm>
            <a:prstGeom prst="straightConnector1">
              <a:avLst/>
            </a:prstGeom>
            <a:ln w="19050">
              <a:solidFill>
                <a:srgbClr val="1818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7" name="直接箭头连接符 36"/>
            <p:cNvCxnSpPr/>
            <p:nvPr/>
          </p:nvCxnSpPr>
          <p:spPr>
            <a:xfrm flipH="1">
              <a:off x="15034" y="509"/>
              <a:ext cx="61" cy="221"/>
            </a:xfrm>
            <a:prstGeom prst="straightConnector1">
              <a:avLst/>
            </a:prstGeom>
            <a:ln w="19050">
              <a:solidFill>
                <a:srgbClr val="1818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934" y="2599690"/>
            <a:ext cx="4779498" cy="3282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229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34</a:t>
            </a:fld>
            <a:endParaRPr lang="zh-CN" altLang="en-US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67042" y="1571483"/>
            <a:ext cx="11757660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defRPr/>
            </a:pPr>
            <a:r>
              <a:rPr kumimoji="0" lang="en-US" altLang="zh-CN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Arial" panose="020B0604020202020204" pitchFamily="34" charset="0"/>
                <a:sym typeface="Arial" panose="020B0604020202020204" pitchFamily="34" charset="0"/>
              </a:rPr>
              <a:t>Operation Mode 1:</a:t>
            </a:r>
            <a:r>
              <a:rPr kumimoji="0" lang="en-US" altLang="zh-C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1700" dirty="0">
                <a:solidFill>
                  <a:prstClr val="black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Arial" panose="020B0604020202020204" pitchFamily="34" charset="0"/>
                <a:sym typeface="Arial" panose="020B0604020202020204" pitchFamily="34" charset="0"/>
              </a:rPr>
              <a:t> G</a:t>
            </a:r>
            <a:r>
              <a:rPr kumimoji="0" lang="en-US" altLang="zh-CN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Arial" panose="020B0604020202020204" pitchFamily="34" charset="0"/>
                <a:sym typeface="Arial" panose="020B0604020202020204" pitchFamily="34" charset="0"/>
              </a:rPr>
              <a:t>ain</a:t>
            </a:r>
            <a:r>
              <a:rPr kumimoji="0" lang="en-US" altLang="zh-C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Arial" panose="020B0604020202020204" pitchFamily="34" charset="0"/>
                <a:sym typeface="Arial" panose="020B0604020202020204" pitchFamily="34" charset="0"/>
              </a:rPr>
              <a:t> at 1</a:t>
            </a: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Arial" panose="020B0604020202020204" pitchFamily="34" charset="0"/>
                <a:sym typeface="Arial" panose="020B0604020202020204" pitchFamily="34" charset="0"/>
              </a:rPr>
              <a:t>E7</a:t>
            </a:r>
            <a:r>
              <a:rPr kumimoji="0" lang="en-US" altLang="zh-C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Arial" panose="020B0604020202020204" pitchFamily="34" charset="0"/>
                <a:sym typeface="Arial" panose="020B0604020202020204" pitchFamily="34" charset="0"/>
              </a:rPr>
              <a:t> with a threshold of ~0.5 </a:t>
            </a:r>
            <a:r>
              <a:rPr kumimoji="0" lang="en-US" altLang="zh-CN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Arial" panose="020B0604020202020204" pitchFamily="34" charset="0"/>
                <a:sym typeface="Arial" panose="020B0604020202020204" pitchFamily="34" charset="0"/>
              </a:rPr>
              <a:t>p.e.</a:t>
            </a:r>
            <a:r>
              <a:rPr kumimoji="0" lang="en-US" altLang="zh-C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defRPr/>
            </a:pPr>
            <a:r>
              <a:rPr kumimoji="0" lang="en-US" altLang="zh-CN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Arial" panose="020B0604020202020204" pitchFamily="34" charset="0"/>
                <a:sym typeface="Arial" panose="020B0604020202020204" pitchFamily="34" charset="0"/>
              </a:rPr>
              <a:t>Operation Mode 2: </a:t>
            </a:r>
            <a:r>
              <a:rPr lang="en-US" altLang="zh-CN" sz="1700" dirty="0">
                <a:solidFill>
                  <a:prstClr val="black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Arial" panose="020B0604020202020204" pitchFamily="34" charset="0"/>
                <a:sym typeface="Arial" panose="020B0604020202020204" pitchFamily="34" charset="0"/>
              </a:rPr>
              <a:t> G</a:t>
            </a:r>
            <a:r>
              <a:rPr kumimoji="0" lang="en-US" altLang="zh-CN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Arial" panose="020B0604020202020204" pitchFamily="34" charset="0"/>
                <a:sym typeface="Arial" panose="020B0604020202020204" pitchFamily="34" charset="0"/>
              </a:rPr>
              <a:t>ain</a:t>
            </a:r>
            <a:r>
              <a:rPr kumimoji="0" lang="en-US" altLang="zh-C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Arial" panose="020B0604020202020204" pitchFamily="34" charset="0"/>
                <a:sym typeface="Arial" panose="020B0604020202020204" pitchFamily="34" charset="0"/>
              </a:rPr>
              <a:t> at 1</a:t>
            </a: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Arial" panose="020B0604020202020204" pitchFamily="34" charset="0"/>
                <a:sym typeface="Arial" panose="020B0604020202020204" pitchFamily="34" charset="0"/>
              </a:rPr>
              <a:t>E5 </a:t>
            </a:r>
            <a:r>
              <a:rPr kumimoji="0" lang="en-US" altLang="zh-C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Arial" panose="020B0604020202020204" pitchFamily="34" charset="0"/>
                <a:sym typeface="Arial" panose="020B0604020202020204" pitchFamily="34" charset="0"/>
              </a:rPr>
              <a:t>with a threshold of ~1.6 p.e.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defRPr/>
            </a:pPr>
            <a:r>
              <a:rPr kumimoji="0" lang="en-US" altLang="zh-C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Arial" panose="020B0604020202020204" pitchFamily="34" charset="0"/>
                <a:sym typeface="Arial" panose="020B0604020202020204" pitchFamily="34" charset="0"/>
              </a:rPr>
              <a:t>For short of disk storage, operation </a:t>
            </a:r>
            <a:r>
              <a:rPr kumimoji="0" lang="en-US" altLang="zh-CN" sz="17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Arial" panose="020B0604020202020204" pitchFamily="34" charset="0"/>
                <a:sym typeface="Arial" panose="020B0604020202020204" pitchFamily="34" charset="0"/>
              </a:rPr>
              <a:t>Mode 2 </a:t>
            </a:r>
            <a:r>
              <a:rPr kumimoji="0" lang="en-US" altLang="zh-C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Arial" panose="020B0604020202020204" pitchFamily="34" charset="0"/>
                <a:sym typeface="Arial" panose="020B0604020202020204" pitchFamily="34" charset="0"/>
              </a:rPr>
              <a:t>since  April 15.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defRPr/>
            </a:pPr>
            <a:r>
              <a:rPr kumimoji="0" lang="en-US" altLang="zh-CN" sz="1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Arial" panose="020B0604020202020204" pitchFamily="34" charset="0"/>
                <a:sym typeface="Arial" panose="020B0604020202020204" pitchFamily="34" charset="0"/>
              </a:rPr>
              <a:t>the deeper the water depth, the lower the noise rate.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defRPr/>
            </a:pPr>
            <a:r>
              <a:rPr lang="en-US" altLang="zh-CN" sz="170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Arial" panose="020B0604020202020204" pitchFamily="34" charset="0"/>
                <a:sym typeface="Arial" panose="020B0604020202020204" pitchFamily="34" charset="0"/>
              </a:rPr>
              <a:t>To today</a:t>
            </a:r>
            <a:r>
              <a:rPr lang="en-US" altLang="zh-CN" sz="17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Arial" panose="020B0604020202020204" pitchFamily="34" charset="0"/>
                <a:sym typeface="Arial" panose="020B0604020202020204" pitchFamily="34" charset="0"/>
              </a:rPr>
              <a:t>, all of OMs without any waterproof issues.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defRPr/>
            </a:pPr>
            <a:endParaRPr kumimoji="0" lang="en-US" altLang="zh-CN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仿宋_GB2312" panose="02010609030101010101" pitchFamily="49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/>
        </p:nvSpPr>
        <p:spPr>
          <a:xfrm>
            <a:off x="1306830" y="-235793"/>
            <a:ext cx="10078085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Status of 2</a:t>
            </a:r>
            <a:r>
              <a:rPr lang="en-US" altLang="zh-CN" sz="3600" baseline="30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nd</a:t>
            </a:r>
            <a:r>
              <a:rPr lang="en-US" altLang="zh-CN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 prototype string</a:t>
            </a:r>
          </a:p>
        </p:txBody>
      </p:sp>
      <p:grpSp>
        <p:nvGrpSpPr>
          <p:cNvPr id="34" name="组合 33"/>
          <p:cNvGrpSpPr/>
          <p:nvPr/>
        </p:nvGrpSpPr>
        <p:grpSpPr>
          <a:xfrm>
            <a:off x="7066380" y="2719697"/>
            <a:ext cx="4873625" cy="3678555"/>
            <a:chOff x="9714" y="4143"/>
            <a:chExt cx="7675" cy="5793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14" y="4743"/>
              <a:ext cx="7079" cy="4321"/>
            </a:xfrm>
            <a:prstGeom prst="rect">
              <a:avLst/>
            </a:prstGeom>
          </p:spPr>
        </p:pic>
        <p:grpSp>
          <p:nvGrpSpPr>
            <p:cNvPr id="24" name="组合 23"/>
            <p:cNvGrpSpPr/>
            <p:nvPr/>
          </p:nvGrpSpPr>
          <p:grpSpPr>
            <a:xfrm>
              <a:off x="10049" y="4143"/>
              <a:ext cx="7340" cy="5793"/>
              <a:chOff x="9490" y="4256"/>
              <a:chExt cx="7340" cy="5792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9490" y="4256"/>
                <a:ext cx="7340" cy="5792"/>
                <a:chOff x="10360" y="4012"/>
                <a:chExt cx="7340" cy="5791"/>
              </a:xfrm>
            </p:grpSpPr>
            <p:sp>
              <p:nvSpPr>
                <p:cNvPr id="52" name="文本框 51"/>
                <p:cNvSpPr txBox="1"/>
                <p:nvPr/>
              </p:nvSpPr>
              <p:spPr>
                <a:xfrm>
                  <a:off x="11281" y="4012"/>
                  <a:ext cx="2505" cy="65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altLang="zh-CN" b="1" dirty="0">
                      <a:latin typeface="Arial" panose="020B0604020202020204" pitchFamily="34" charset="0"/>
                      <a:ea typeface="仿宋_GB2312" panose="02010609030101010101" pitchFamily="49" charset="-122"/>
                      <a:cs typeface="+mn-ea"/>
                      <a:sym typeface="Arial" panose="020B0604020202020204" pitchFamily="34" charset="0"/>
                    </a:rPr>
                    <a:t>depth</a:t>
                  </a:r>
                  <a:r>
                    <a:rPr lang="zh-CN" altLang="en-US" b="1" dirty="0">
                      <a:latin typeface="Arial" panose="020B0604020202020204" pitchFamily="34" charset="0"/>
                      <a:ea typeface="仿宋_GB2312" panose="02010609030101010101" pitchFamily="49" charset="-122"/>
                      <a:cs typeface="+mn-ea"/>
                      <a:sym typeface="Arial" panose="020B0604020202020204" pitchFamily="34" charset="0"/>
                    </a:rPr>
                    <a:t>：</a:t>
                  </a:r>
                  <a:r>
                    <a:rPr lang="en-US" altLang="zh-CN" sz="1400" dirty="0">
                      <a:latin typeface="Arial" panose="020B0604020202020204" pitchFamily="34" charset="0"/>
                      <a:ea typeface="仿宋_GB2312" panose="02010609030101010101" pitchFamily="49" charset="-122"/>
                      <a:cs typeface="+mn-ea"/>
                      <a:sym typeface="Arial" panose="020B0604020202020204" pitchFamily="34" charset="0"/>
                    </a:rPr>
                    <a:t>1300m</a:t>
                  </a:r>
                  <a:endParaRPr lang="en-US" sz="1400" dirty="0">
                    <a:latin typeface="Arial" panose="020B0604020202020204" pitchFamily="34" charset="0"/>
                    <a:ea typeface="仿宋_GB2312" panose="02010609030101010101" pitchFamily="49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3" name="文本框 52"/>
                <p:cNvSpPr txBox="1"/>
                <p:nvPr/>
              </p:nvSpPr>
              <p:spPr>
                <a:xfrm>
                  <a:off x="15596" y="4039"/>
                  <a:ext cx="995" cy="5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1400" dirty="0">
                      <a:latin typeface="Arial" panose="020B0604020202020204" pitchFamily="34" charset="0"/>
                      <a:ea typeface="仿宋_GB2312" panose="02010609030101010101" pitchFamily="49" charset="-122"/>
                      <a:cs typeface="+mn-ea"/>
                      <a:sym typeface="Arial" panose="020B0604020202020204" pitchFamily="34" charset="0"/>
                    </a:rPr>
                    <a:t>580</a:t>
                  </a:r>
                  <a:r>
                    <a:rPr lang="en-US" altLang="zh-CN" sz="1400" dirty="0">
                      <a:latin typeface="Arial" panose="020B0604020202020204" pitchFamily="34" charset="0"/>
                      <a:ea typeface="仿宋_GB2312" panose="02010609030101010101" pitchFamily="49" charset="-122"/>
                      <a:cs typeface="+mn-ea"/>
                      <a:sym typeface="Arial" panose="020B0604020202020204" pitchFamily="34" charset="0"/>
                    </a:rPr>
                    <a:t>m</a:t>
                  </a:r>
                  <a:endParaRPr lang="en-US" sz="1400" dirty="0">
                    <a:latin typeface="Arial" panose="020B0604020202020204" pitchFamily="34" charset="0"/>
                    <a:ea typeface="仿宋_GB2312" panose="02010609030101010101" pitchFamily="49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cxnSp>
              <p:nvCxnSpPr>
                <p:cNvPr id="55" name="直接箭头连接符 54"/>
                <p:cNvCxnSpPr/>
                <p:nvPr/>
              </p:nvCxnSpPr>
              <p:spPr>
                <a:xfrm flipV="1">
                  <a:off x="11986" y="5653"/>
                  <a:ext cx="4726" cy="2500"/>
                </a:xfrm>
                <a:prstGeom prst="straightConnector1">
                  <a:avLst/>
                </a:prstGeom>
                <a:ln w="38100">
                  <a:solidFill>
                    <a:srgbClr val="FFC000">
                      <a:alpha val="60000"/>
                    </a:srgbClr>
                  </a:solidFill>
                  <a:tailEnd type="triangle"/>
                </a:ln>
              </p:spPr>
              <p:style>
                <a:lnRef idx="1">
                  <a:schemeClr val="accent3"/>
                </a:lnRef>
                <a:fillRef idx="0">
                  <a:schemeClr val="accent3"/>
                </a:fillRef>
                <a:effectRef idx="0">
                  <a:schemeClr val="accent3"/>
                </a:effectRef>
                <a:fontRef idx="minor">
                  <a:schemeClr val="tx1"/>
                </a:fontRef>
              </p:style>
            </p:cxnSp>
            <p:sp>
              <p:nvSpPr>
                <p:cNvPr id="60" name="箭头: 右 59"/>
                <p:cNvSpPr/>
                <p:nvPr/>
              </p:nvSpPr>
              <p:spPr>
                <a:xfrm>
                  <a:off x="13616" y="4203"/>
                  <a:ext cx="2000" cy="300"/>
                </a:xfrm>
                <a:prstGeom prst="rightArrow">
                  <a:avLst>
                    <a:gd name="adj1" fmla="val 50000"/>
                    <a:gd name="adj2" fmla="val 102336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ea typeface="仿宋_GB2312" panose="02010609030101010101" pitchFamily="49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" name="文本框 14"/>
                <p:cNvSpPr txBox="1"/>
                <p:nvPr/>
              </p:nvSpPr>
              <p:spPr>
                <a:xfrm>
                  <a:off x="10360" y="8822"/>
                  <a:ext cx="7340" cy="9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30000"/>
                    </a:lnSpc>
                  </a:pPr>
                  <a:r>
                    <a:rPr lang="en-US" altLang="zh-CN" sz="1400" dirty="0">
                      <a:latin typeface="Arial" panose="020B0604020202020204" pitchFamily="34" charset="0"/>
                      <a:ea typeface="仿宋_GB2312" panose="02010609030101010101" pitchFamily="49" charset="-122"/>
                      <a:sym typeface="Arial" panose="020B0604020202020204" pitchFamily="34" charset="0"/>
                    </a:rPr>
                    <a:t>The relationship between single-channel noise rate </a:t>
                  </a:r>
                </a:p>
                <a:p>
                  <a:pPr algn="ctr">
                    <a:lnSpc>
                      <a:spcPct val="130000"/>
                    </a:lnSpc>
                  </a:pPr>
                  <a:r>
                    <a:rPr lang="en-US" altLang="zh-CN" sz="1400" dirty="0">
                      <a:latin typeface="Arial" panose="020B0604020202020204" pitchFamily="34" charset="0"/>
                      <a:ea typeface="仿宋_GB2312" panose="02010609030101010101" pitchFamily="49" charset="-122"/>
                      <a:sym typeface="Arial" panose="020B0604020202020204" pitchFamily="34" charset="0"/>
                    </a:rPr>
                    <a:t>vs different water depth. </a:t>
                  </a:r>
                </a:p>
              </p:txBody>
            </p:sp>
          </p:grpSp>
          <p:sp>
            <p:nvSpPr>
              <p:cNvPr id="19" name="文本框 18"/>
              <p:cNvSpPr txBox="1"/>
              <p:nvPr/>
            </p:nvSpPr>
            <p:spPr>
              <a:xfrm>
                <a:off x="13979" y="7575"/>
                <a:ext cx="2488" cy="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accent2">
                        <a:lumMod val="50000"/>
                      </a:schemeClr>
                    </a:solidFill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th@0.5 </a:t>
                </a:r>
                <a:r>
                  <a:rPr lang="en-US" altLang="zh-CN" dirty="0" err="1">
                    <a:solidFill>
                      <a:schemeClr val="accent2">
                        <a:lumMod val="50000"/>
                      </a:schemeClr>
                    </a:solidFill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p.e</a:t>
                </a:r>
                <a:endParaRPr lang="en-US" altLang="zh-CN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ea typeface="仿宋_GB2312" panose="02010609030101010101" pitchFamily="49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>
              <a:off x="14773" y="8132"/>
              <a:ext cx="88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latin typeface="Arial" panose="020B0604020202020204" pitchFamily="34" charset="0"/>
                  <a:ea typeface="仿宋_GB2312" panose="02010609030101010101" pitchFamily="49" charset="-122"/>
                  <a:sym typeface="Arial" panose="020B0604020202020204" pitchFamily="34" charset="0"/>
                </a:rPr>
                <a:t>×</a:t>
              </a: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1306830" y="897426"/>
            <a:ext cx="101804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The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2nd</a:t>
            </a: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 prototype  string, including 24</a:t>
            </a:r>
            <a:r>
              <a:rPr lang="en-US" altLang="zh-CN" b="1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 Optical Modules(OMs) </a:t>
            </a: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+  </a:t>
            </a:r>
            <a:r>
              <a:rPr lang="en-US" altLang="zh-CN" b="1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4 LED calibration modules</a:t>
            </a: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, was 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deployed in this March.</a:t>
            </a:r>
            <a:endParaRPr lang="en-US" altLang="zh-CN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229" y="3557188"/>
            <a:ext cx="5235079" cy="2841064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>
          <a:xfrm>
            <a:off x="326571" y="3557188"/>
            <a:ext cx="0" cy="2806341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0" y="4917405"/>
            <a:ext cx="70884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</a:rPr>
              <a:t>720m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78" y="2583280"/>
            <a:ext cx="5420043" cy="3718824"/>
          </a:xfrm>
          <a:prstGeom prst="rect">
            <a:avLst/>
          </a:prstGeom>
        </p:spPr>
      </p:pic>
      <p:sp>
        <p:nvSpPr>
          <p:cNvPr id="8" name="标题 7"/>
          <p:cNvSpPr>
            <a:spLocks noGrp="1"/>
          </p:cNvSpPr>
          <p:nvPr>
            <p:ph type="title" idx="4294967295"/>
          </p:nvPr>
        </p:nvSpPr>
        <p:spPr>
          <a:xfrm>
            <a:off x="1377318" y="109963"/>
            <a:ext cx="7286170" cy="646331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Arial" panose="020B0604020202020204" pitchFamily="34" charset="0"/>
                <a:ea typeface="仿宋_GB2312" panose="02010609030101010101" pitchFamily="49" charset="-122"/>
                <a:cs typeface="+mj-lt"/>
                <a:sym typeface="Arial" panose="020B0604020202020204" pitchFamily="34" charset="0"/>
              </a:rPr>
              <a:t>Data analysis of 2</a:t>
            </a:r>
            <a:r>
              <a:rPr lang="en-US" altLang="zh-CN" sz="3200" baseline="30000" dirty="0">
                <a:latin typeface="Arial" panose="020B0604020202020204" pitchFamily="34" charset="0"/>
                <a:ea typeface="仿宋_GB2312" panose="02010609030101010101" pitchFamily="49" charset="-122"/>
                <a:cs typeface="+mj-lt"/>
                <a:sym typeface="Arial" panose="020B0604020202020204" pitchFamily="34" charset="0"/>
              </a:rPr>
              <a:t>nd</a:t>
            </a:r>
            <a:r>
              <a:rPr lang="en-US" altLang="zh-CN" sz="3200" dirty="0">
                <a:latin typeface="Arial" panose="020B0604020202020204" pitchFamily="34" charset="0"/>
                <a:ea typeface="仿宋_GB2312" panose="02010609030101010101" pitchFamily="49" charset="-122"/>
                <a:cs typeface="+mj-lt"/>
                <a:sym typeface="Arial" panose="020B0604020202020204" pitchFamily="34" charset="0"/>
              </a:rPr>
              <a:t> Prototype string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932301" y="1168903"/>
            <a:ext cx="1050544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仿宋_GB2312" panose="02010609030101010101" pitchFamily="49" charset="-122"/>
                <a:cs typeface="Arial" panose="020B0604020202020204" pitchFamily="34" charset="0"/>
                <a:sym typeface="Arial" panose="020B0604020202020204" pitchFamily="34" charset="0"/>
              </a:rPr>
              <a:t>D</a:t>
            </a:r>
            <a:r>
              <a:rPr kumimoji="0" lang="en-US" altLang="zh-CN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Arial" panose="020B0604020202020204" pitchFamily="34" charset="0"/>
                <a:sym typeface="Arial" panose="020B0604020202020204" pitchFamily="34" charset="0"/>
              </a:rPr>
              <a:t>ataset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Arial" panose="020B0604020202020204" pitchFamily="34" charset="0"/>
                <a:sym typeface="Arial" panose="020B0604020202020204" pitchFamily="34" charset="0"/>
              </a:rPr>
              <a:t>：</a:t>
            </a:r>
            <a:r>
              <a:rPr kumimoji="0" lang="en-US" altLang="zh-CN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Arial" panose="020B0604020202020204" pitchFamily="34" charset="0"/>
                <a:sym typeface="Arial" panose="020B0604020202020204" pitchFamily="34" charset="0"/>
              </a:rPr>
              <a:t>2025/04/30 - 2025/05/05 with </a:t>
            </a:r>
            <a:r>
              <a:rPr kumimoji="0" lang="en-US" altLang="zh-CN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Arial" panose="020B0604020202020204" pitchFamily="34" charset="0"/>
                <a:sym typeface="Arial" panose="020B0604020202020204" pitchFamily="34" charset="0"/>
              </a:rPr>
              <a:t>Operation Mode 2.</a:t>
            </a:r>
            <a:endParaRPr kumimoji="0" lang="en-US" altLang="zh-CN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仿宋_GB2312" panose="02010609030101010101" pitchFamily="49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Arial" panose="020B0604020202020204" pitchFamily="34" charset="0"/>
                <a:sym typeface="Arial" panose="020B0604020202020204" pitchFamily="34" charset="0"/>
              </a:rPr>
              <a:t>Number of down-going events  &gt;  up-going events.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Arial" panose="020B0604020202020204" pitchFamily="34" charset="0"/>
                <a:sym typeface="Arial" panose="020B0604020202020204" pitchFamily="34" charset="0"/>
              </a:rPr>
              <a:t>nHit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Arial" panose="020B0604020202020204" pitchFamily="34" charset="0"/>
                <a:sym typeface="Arial" panose="020B0604020202020204" pitchFamily="34" charset="0"/>
              </a:rPr>
              <a:t> &gt; 6,  down-going events(muon-like),  0.07Hz.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Arial" panose="020B0604020202020204" pitchFamily="34" charset="0"/>
                <a:sym typeface="Arial" panose="020B0604020202020204" pitchFamily="34" charset="0"/>
              </a:rPr>
              <a:t>nHit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Arial" panose="020B0604020202020204" pitchFamily="34" charset="0"/>
                <a:sym typeface="Arial" panose="020B0604020202020204" pitchFamily="34" charset="0"/>
              </a:rPr>
              <a:t> &gt; 6,  up-going events(neutrino-like), 0.02Hz.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069657" y="770123"/>
            <a:ext cx="33788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Arial" panose="020B0604020202020204" pitchFamily="34" charset="0"/>
                <a:sym typeface="Arial" panose="020B0604020202020204" pitchFamily="34" charset="0"/>
              </a:rPr>
              <a:t>Preliminary Results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Arial" panose="020B0604020202020204" pitchFamily="34" charset="0"/>
                <a:sym typeface="Arial" panose="020B0604020202020204" pitchFamily="34" charset="0"/>
              </a:rPr>
              <a:t>：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096000" y="3352800"/>
            <a:ext cx="56210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altLang="zh-CN" sz="2400" b="1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Next：</a:t>
            </a:r>
          </a:p>
          <a:p>
            <a:pPr indent="0">
              <a:buFont typeface="Wingdings" panose="05000000000000000000" charset="0"/>
              <a:buNone/>
            </a:pPr>
            <a:r>
              <a:rPr lang="en-US" altLang="zh-CN" sz="19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Develop MC Geant4 simulation program to check the charge and time distribution with experimental data, and study the detection eff. Of OM.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8327095" y="1068877"/>
            <a:ext cx="901700" cy="1931670"/>
            <a:chOff x="227" y="1433"/>
            <a:chExt cx="1420" cy="3042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827" y="1433"/>
              <a:ext cx="0" cy="3042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dash"/>
              <a:miter lim="800000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 flipH="1">
              <a:off x="227" y="1820"/>
              <a:ext cx="1054" cy="231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2" name="弧形 21"/>
            <p:cNvSpPr/>
            <p:nvPr/>
          </p:nvSpPr>
          <p:spPr>
            <a:xfrm rot="16680000" flipV="1">
              <a:off x="783" y="2106"/>
              <a:ext cx="259" cy="314"/>
            </a:xfrm>
            <a:prstGeom prst="arc">
              <a:avLst>
                <a:gd name="adj1" fmla="val 16291319"/>
                <a:gd name="adj2" fmla="val 1812273"/>
              </a:avLst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827" y="1755"/>
              <a:ext cx="820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>
                  <a:latin typeface="Arial" panose="020B0604020202020204" pitchFamily="34" charset="0"/>
                  <a:ea typeface="仿宋_GB2312" panose="02010609030101010101" pitchFamily="49" charset="-122"/>
                  <a:sym typeface="Arial" panose="020B0604020202020204" pitchFamily="34" charset="0"/>
                </a:rPr>
                <a:t>θ</a:t>
              </a:r>
            </a:p>
          </p:txBody>
        </p:sp>
        <p:sp>
          <p:nvSpPr>
            <p:cNvPr id="25" name="文本框 24"/>
            <p:cNvSpPr txBox="1"/>
            <p:nvPr/>
          </p:nvSpPr>
          <p:spPr>
            <a:xfrm rot="17640000">
              <a:off x="-249" y="2971"/>
              <a:ext cx="1522" cy="49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0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仿宋_GB2312" panose="02010609030101010101" pitchFamily="49" charset="-122"/>
                  <a:sym typeface="Arial" panose="020B0604020202020204" pitchFamily="34" charset="0"/>
                </a:rPr>
                <a:t>direction</a:t>
              </a: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2935089" y="5318718"/>
            <a:ext cx="14401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@1.6 </a:t>
            </a:r>
            <a:r>
              <a:rPr lang="en-US" altLang="zh-CN" dirty="0" err="1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p.e.</a:t>
            </a:r>
            <a:endParaRPr lang="en-US" altLang="zh-CN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6" name="右箭头 5"/>
          <p:cNvSpPr/>
          <p:nvPr/>
        </p:nvSpPr>
        <p:spPr>
          <a:xfrm>
            <a:off x="1843678" y="5337376"/>
            <a:ext cx="392430" cy="33845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102" y="925225"/>
            <a:ext cx="4016369" cy="31417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73445" y="150446"/>
            <a:ext cx="111432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Prototype strings @ South China Sea</a:t>
            </a:r>
          </a:p>
        </p:txBody>
      </p:sp>
      <p:sp>
        <p:nvSpPr>
          <p:cNvPr id="6" name="文本框 2"/>
          <p:cNvSpPr txBox="1"/>
          <p:nvPr/>
        </p:nvSpPr>
        <p:spPr>
          <a:xfrm>
            <a:off x="6412116" y="876368"/>
            <a:ext cx="2786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7</a:t>
            </a:r>
            <a:r>
              <a:rPr lang="en-US" altLang="zh-CN" sz="2400" b="1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strings</a:t>
            </a:r>
            <a:r>
              <a:rPr lang="zh-CN" altLang="en-US" sz="2400" b="1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，</a:t>
            </a:r>
            <a:r>
              <a:rPr lang="en-US" altLang="zh-CN" sz="2400" b="1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56 OMs</a:t>
            </a:r>
          </a:p>
        </p:txBody>
      </p:sp>
      <p:sp>
        <p:nvSpPr>
          <p:cNvPr id="7" name="文本框 3"/>
          <p:cNvSpPr txBox="1"/>
          <p:nvPr/>
        </p:nvSpPr>
        <p:spPr>
          <a:xfrm>
            <a:off x="7049293" y="6227686"/>
            <a:ext cx="4280759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Supported by Deepsea Network China.</a:t>
            </a:r>
          </a:p>
        </p:txBody>
      </p:sp>
      <p:pic>
        <p:nvPicPr>
          <p:cNvPr id="8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588829" y="4210641"/>
            <a:ext cx="3035137" cy="2017045"/>
          </a:xfrm>
          <a:prstGeom prst="rect">
            <a:avLst/>
          </a:prstGeom>
        </p:spPr>
      </p:pic>
      <p:sp>
        <p:nvSpPr>
          <p:cNvPr id="12" name="文本框 3"/>
          <p:cNvSpPr txBox="1"/>
          <p:nvPr/>
        </p:nvSpPr>
        <p:spPr>
          <a:xfrm>
            <a:off x="373482" y="1250007"/>
            <a:ext cx="5722518" cy="2031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Phase I</a:t>
            </a: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: Long-term monitor string (Jan 2025)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4 OMs, vertical spacing ~10 m </a:t>
            </a:r>
          </a:p>
          <a:p>
            <a:endParaRPr lang="en-US" altLang="zh-CN" dirty="0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  <a:p>
            <a:r>
              <a:rPr lang="en-US" altLang="zh-CN" b="1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Phase II</a:t>
            </a: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: Seven-string array (2025-2026)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R&amp;D of OM, APS, waterproof connectors, deployments,…….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Measure the neutrino oscillation parameters.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9360D98F-C477-464D-B7CB-301160607E93}" type="slidenum">
              <a:rPr lang="zh-CN" altLang="en-US" smtClean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36</a:t>
            </a:fld>
            <a:endParaRPr lang="zh-CN" altLang="en-US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cxnSp>
        <p:nvCxnSpPr>
          <p:cNvPr id="11" name="连接符: 曲线 5"/>
          <p:cNvCxnSpPr/>
          <p:nvPr/>
        </p:nvCxnSpPr>
        <p:spPr>
          <a:xfrm rot="16200000" flipH="1">
            <a:off x="7753464" y="3551578"/>
            <a:ext cx="2111829" cy="2008185"/>
          </a:xfrm>
          <a:prstGeom prst="curvedConnector3">
            <a:avLst>
              <a:gd name="adj1" fmla="val 50000"/>
            </a:avLst>
          </a:prstGeom>
          <a:ln w="41275">
            <a:solidFill>
              <a:srgbClr val="FFC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文本框 3"/>
          <p:cNvSpPr txBox="1"/>
          <p:nvPr/>
        </p:nvSpPr>
        <p:spPr>
          <a:xfrm>
            <a:off x="791710" y="4136632"/>
            <a:ext cx="4748797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KM3NeT-ORCA6 (510 days, 433 </a:t>
            </a:r>
            <a:r>
              <a:rPr lang="en-US" altLang="zh-CN" dirty="0" err="1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kton</a:t>
            </a: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-years)</a:t>
            </a:r>
          </a:p>
        </p:txBody>
      </p:sp>
      <p:pic>
        <p:nvPicPr>
          <p:cNvPr id="15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0252" y="4505964"/>
            <a:ext cx="3849821" cy="1946333"/>
          </a:xfrm>
          <a:prstGeom prst="rect">
            <a:avLst/>
          </a:prstGeom>
        </p:spPr>
      </p:pic>
      <p:pic>
        <p:nvPicPr>
          <p:cNvPr id="16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394" y="4638193"/>
            <a:ext cx="1803243" cy="177415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"/>
          <p:cNvSpPr txBox="1"/>
          <p:nvPr/>
        </p:nvSpPr>
        <p:spPr>
          <a:xfrm>
            <a:off x="4443678" y="1958925"/>
            <a:ext cx="7015259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ea typeface="仿宋_GB2312" panose="02010609030101010101" pitchFamily="49" charset="-122"/>
                <a:cs typeface="Calibri" panose="020F0502020204030204" pitchFamily="34" charset="0"/>
                <a:sym typeface="Arial" panose="020B0604020202020204" pitchFamily="34" charset="0"/>
              </a:rPr>
              <a:t>LHAASO has discovered tens of Galactic </a:t>
            </a:r>
            <a:r>
              <a:rPr lang="en-US" dirty="0" err="1">
                <a:latin typeface="Arial" panose="020B0604020202020204" pitchFamily="34" charset="0"/>
                <a:ea typeface="仿宋_GB2312" panose="02010609030101010101" pitchFamily="49" charset="-122"/>
                <a:cs typeface="Calibri" panose="020F0502020204030204" pitchFamily="34" charset="0"/>
                <a:sym typeface="Arial" panose="020B0604020202020204" pitchFamily="34" charset="0"/>
              </a:rPr>
              <a:t>PeVatron</a:t>
            </a:r>
            <a:r>
              <a:rPr lang="zh-CN" altLang="en-US" dirty="0">
                <a:latin typeface="Arial" panose="020B0604020202020204" pitchFamily="34" charset="0"/>
                <a:ea typeface="仿宋_GB2312" panose="02010609030101010101" pitchFamily="49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cs typeface="Calibri" panose="020F0502020204030204" pitchFamily="34" charset="0"/>
                <a:sym typeface="Arial" panose="020B0604020202020204" pitchFamily="34" charset="0"/>
              </a:rPr>
              <a:t>candidates</a:t>
            </a:r>
            <a:r>
              <a:rPr lang="zh-CN" altLang="en-US" dirty="0">
                <a:latin typeface="Arial" panose="020B0604020202020204" pitchFamily="34" charset="0"/>
                <a:ea typeface="仿宋_GB2312" panose="02010609030101010101" pitchFamily="49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ea typeface="仿宋_GB2312" panose="02010609030101010101" pitchFamily="49" charset="-122"/>
                <a:cs typeface="Calibri" panose="020F0502020204030204" pitchFamily="34" charset="0"/>
                <a:sym typeface="Arial" panose="020B0604020202020204" pitchFamily="34" charset="0"/>
              </a:rPr>
              <a:t>which are good candidates for high-energy neutrino sources.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Arial" panose="020B0604020202020204" pitchFamily="34" charset="0"/>
              <a:ea typeface="仿宋_GB2312" panose="02010609030101010101" pitchFamily="49" charset="-122"/>
              <a:cs typeface="Calibri" panose="020F0502020204030204" pitchFamily="34" charset="0"/>
              <a:sym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ea typeface="仿宋_GB2312" panose="02010609030101010101" pitchFamily="49" charset="-122"/>
                <a:cs typeface="Calibri" panose="020F0502020204030204" pitchFamily="34" charset="0"/>
                <a:sym typeface="Arial" panose="020B0604020202020204" pitchFamily="34" charset="0"/>
              </a:rPr>
              <a:t>HUNT will realize unprecedented potential in discovering the neutrino counterparts of Galactic </a:t>
            </a:r>
            <a:r>
              <a:rPr lang="en-US" dirty="0" err="1">
                <a:latin typeface="Arial" panose="020B0604020202020204" pitchFamily="34" charset="0"/>
                <a:ea typeface="仿宋_GB2312" panose="02010609030101010101" pitchFamily="49" charset="-122"/>
                <a:cs typeface="Calibri" panose="020F0502020204030204" pitchFamily="34" charset="0"/>
                <a:sym typeface="Arial" panose="020B0604020202020204" pitchFamily="34" charset="0"/>
              </a:rPr>
              <a:t>PeVatrons</a:t>
            </a:r>
            <a:r>
              <a:rPr lang="en-US" dirty="0">
                <a:latin typeface="Arial" panose="020B0604020202020204" pitchFamily="34" charset="0"/>
                <a:ea typeface="仿宋_GB2312" panose="02010609030101010101" pitchFamily="49" charset="-122"/>
                <a:cs typeface="Calibri" panose="020F0502020204030204" pitchFamily="34" charset="0"/>
                <a:sym typeface="Arial" panose="020B0604020202020204" pitchFamily="34" charset="0"/>
              </a:rPr>
              <a:t> and resolving the high-energy neutrino sky.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Arial" panose="020B0604020202020204" pitchFamily="34" charset="0"/>
              <a:ea typeface="仿宋_GB2312" panose="02010609030101010101" pitchFamily="49" charset="-122"/>
              <a:cs typeface="Calibri" panose="020F0502020204030204" pitchFamily="34" charset="0"/>
              <a:sym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ea typeface="仿宋_GB2312" panose="02010609030101010101" pitchFamily="49" charset="-122"/>
                <a:cs typeface="Calibri" panose="020F0502020204030204" pitchFamily="34" charset="0"/>
                <a:sym typeface="Arial" panose="020B0604020202020204" pitchFamily="34" charset="0"/>
              </a:rPr>
              <a:t>Prototype string in Lake Baikal has observed muon-like events. We are going to deploy another string in </a:t>
            </a: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cs typeface="Calibri" panose="020F0502020204030204" pitchFamily="34" charset="0"/>
                <a:sym typeface="Arial" panose="020B0604020202020204" pitchFamily="34" charset="0"/>
              </a:rPr>
              <a:t>2026. </a:t>
            </a:r>
            <a:r>
              <a:rPr lang="en-US" dirty="0">
                <a:latin typeface="Arial" panose="020B0604020202020204" pitchFamily="34" charset="0"/>
                <a:ea typeface="仿宋_GB2312" panose="02010609030101010101" pitchFamily="49" charset="-122"/>
                <a:cs typeface="Calibri" panose="020F0502020204030204" pitchFamily="34" charset="0"/>
                <a:sym typeface="Arial" panose="020B0604020202020204" pitchFamily="34" charset="0"/>
              </a:rPr>
              <a:t>The </a:t>
            </a: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cs typeface="Calibri" panose="020F0502020204030204" pitchFamily="34" charset="0"/>
                <a:sym typeface="Arial" panose="020B0604020202020204" pitchFamily="34" charset="0"/>
              </a:rPr>
              <a:t>seven-string</a:t>
            </a:r>
            <a:r>
              <a:rPr lang="zh-CN" altLang="en-US" dirty="0">
                <a:latin typeface="Arial" panose="020B0604020202020204" pitchFamily="34" charset="0"/>
                <a:ea typeface="仿宋_GB2312" panose="02010609030101010101" pitchFamily="49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cs typeface="Calibri" panose="020F0502020204030204" pitchFamily="34" charset="0"/>
                <a:sym typeface="Arial" panose="020B0604020202020204" pitchFamily="34" charset="0"/>
              </a:rPr>
              <a:t>array</a:t>
            </a:r>
            <a:r>
              <a:rPr lang="zh-CN" altLang="en-US" dirty="0">
                <a:latin typeface="Arial" panose="020B0604020202020204" pitchFamily="34" charset="0"/>
                <a:ea typeface="仿宋_GB2312" panose="02010609030101010101" pitchFamily="49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cs typeface="Calibri" panose="020F0502020204030204" pitchFamily="34" charset="0"/>
                <a:sym typeface="Arial" panose="020B0604020202020204" pitchFamily="34" charset="0"/>
              </a:rPr>
              <a:t>in South China Sea is</a:t>
            </a:r>
            <a:r>
              <a:rPr lang="zh-CN" altLang="en-US" dirty="0">
                <a:latin typeface="Arial" panose="020B0604020202020204" pitchFamily="34" charset="0"/>
                <a:ea typeface="仿宋_GB2312" panose="02010609030101010101" pitchFamily="49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cs typeface="Calibri" panose="020F0502020204030204" pitchFamily="34" charset="0"/>
                <a:sym typeface="Arial" panose="020B0604020202020204" pitchFamily="34" charset="0"/>
              </a:rPr>
              <a:t>coming.</a:t>
            </a:r>
            <a:r>
              <a:rPr lang="zh-CN" altLang="en-US" dirty="0">
                <a:latin typeface="Arial" panose="020B0604020202020204" pitchFamily="34" charset="0"/>
                <a:ea typeface="仿宋_GB2312" panose="02010609030101010101" pitchFamily="49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endParaRPr lang="en-US" altLang="zh-CN" dirty="0">
              <a:latin typeface="Arial" panose="020B0604020202020204" pitchFamily="34" charset="0"/>
              <a:ea typeface="仿宋_GB2312" panose="02010609030101010101" pitchFamily="49" charset="-122"/>
              <a:cs typeface="Calibri" panose="020F0502020204030204" pitchFamily="34" charset="0"/>
              <a:sym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>
              <a:latin typeface="Arial" panose="020B0604020202020204" pitchFamily="34" charset="0"/>
              <a:ea typeface="仿宋_GB2312" panose="02010609030101010101" pitchFamily="49" charset="-122"/>
              <a:cs typeface="Calibri" panose="020F0502020204030204" pitchFamily="34" charset="0"/>
              <a:sym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ea typeface="仿宋_GB2312" panose="02010609030101010101" pitchFamily="49" charset="-122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0733427" y="781301"/>
            <a:ext cx="387815" cy="387815"/>
          </a:xfrm>
          <a:prstGeom prst="roundRect">
            <a:avLst/>
          </a:prstGeom>
          <a:solidFill>
            <a:srgbClr val="0C3D7F"/>
          </a:solidFill>
          <a:ln w="12700" cap="rnd" cmpd="sng" algn="ctr">
            <a:noFill/>
            <a:prstDash val="solid"/>
            <a:round/>
          </a:ln>
          <a:effectLst>
            <a:outerShdw blurRad="254000" dist="127000" algn="ctr" rotWithShape="0">
              <a:srgbClr val="1363AC">
                <a:alpha val="32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925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443678" y="851025"/>
            <a:ext cx="652912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765">
              <a:buSzPct val="25000"/>
              <a:defRPr/>
            </a:pPr>
            <a:r>
              <a:rPr lang="en-US" altLang="zh-CN" sz="5000" b="1" dirty="0">
                <a:solidFill>
                  <a:srgbClr val="0C3D7F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Summary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1" t="-171" r="45851" b="171"/>
          <a:stretch>
            <a:fillRect/>
          </a:stretch>
        </p:blipFill>
        <p:spPr>
          <a:xfrm>
            <a:off x="0" y="-14543"/>
            <a:ext cx="3838371" cy="6877215"/>
          </a:xfrm>
          <a:prstGeom prst="rect">
            <a:avLst/>
          </a:prstGeom>
        </p:spPr>
      </p:pic>
      <p:sp>
        <p:nvSpPr>
          <p:cNvPr id="3" name="灯片编号占位符 4"/>
          <p:cNvSpPr>
            <a:spLocks noGrp="1"/>
          </p:cNvSpPr>
          <p:nvPr>
            <p:ph type="sldNum" sz="quarter" idx="4294967295"/>
          </p:nvPr>
        </p:nvSpPr>
        <p:spPr>
          <a:xfrm>
            <a:off x="9404350" y="6394450"/>
            <a:ext cx="2743200" cy="365125"/>
          </a:xfrm>
        </p:spPr>
        <p:txBody>
          <a:bodyPr/>
          <a:lstStyle/>
          <a:p>
            <a:fld id="{9360D98F-C477-464D-B7CB-301160607E93}" type="slidenum">
              <a:rPr lang="zh-CN" altLang="en-US" sz="1200" smtClean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37</a:t>
            </a:fld>
            <a:endParaRPr lang="zh-CN" altLang="en-US" sz="1200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182563"/>
            <a:ext cx="2743200" cy="365125"/>
          </a:xfrm>
        </p:spPr>
        <p:txBody>
          <a:bodyPr/>
          <a:lstStyle/>
          <a:p>
            <a:fld id="{9360D98F-C477-464D-B7CB-301160607E93}" type="slidenum">
              <a:rPr lang="zh-CN" altLang="en-US" smtClean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38</a:t>
            </a:fld>
            <a:endParaRPr lang="zh-CN" altLang="en-US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340962" y="309967"/>
            <a:ext cx="1114328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The Next Generation Neutrino Telescope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14" y="3037779"/>
            <a:ext cx="4337221" cy="33185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5117752" y="3220855"/>
                <a:ext cx="6098058" cy="27218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Isotropic muon neutrinos  muons entering the telescope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sym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 panose="020B0604020202020204" pitchFamily="34" charset="0"/>
                          </a:rPr>
                          <m:t>𝜙</m:t>
                        </m:r>
                      </m:e>
                      <m:sub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sym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l-GR" sz="1600" b="0" i="1" smtClean="0">
                                <a:latin typeface="Cambria Math" panose="02040503050406030204" pitchFamily="18" charset="0"/>
                                <a:sym typeface="Arial" panose="020B0604020202020204" pitchFamily="34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l-GR" sz="1600" b="0" i="1" smtClean="0">
                                <a:latin typeface="Cambria Math" panose="02040503050406030204" pitchFamily="18" charset="0"/>
                                <a:sym typeface="Arial" panose="020B0604020202020204" pitchFamily="34" charset="0"/>
                              </a:rPr>
                              <m:t>𝜇</m:t>
                            </m:r>
                          </m:sub>
                        </m:sSub>
                        <m:r>
                          <a:rPr lang="el-GR" sz="1600" b="0" i="1" smtClean="0">
                            <a:latin typeface="Cambria Math" panose="02040503050406030204" pitchFamily="18" charset="0"/>
                            <a:sym typeface="Arial" panose="020B0604020202020204" pitchFamily="34" charset="0"/>
                          </a:rPr>
                          <m:t>+</m:t>
                        </m:r>
                        <m:sSub>
                          <m:sSubPr>
                            <m:ctrlPr>
                              <a:rPr lang="el-GR" sz="1600" b="0" i="1" smtClean="0">
                                <a:latin typeface="Cambria Math" panose="02040503050406030204" pitchFamily="18" charset="0"/>
                                <a:sym typeface="Arial" panose="020B0604020202020204" pitchFamily="34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l-GR" sz="1600" b="0" i="1" smtClean="0">
                                    <a:latin typeface="Cambria Math" panose="02040503050406030204" pitchFamily="18" charset="0"/>
                                    <a:sym typeface="Arial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l-GR" sz="1600" b="0" i="1" smtClean="0">
                                    <a:latin typeface="Cambria Math" panose="02040503050406030204" pitchFamily="18" charset="0"/>
                                    <a:sym typeface="Arial" panose="020B0604020202020204" pitchFamily="34" charset="0"/>
                                  </a:rPr>
                                  <m:t>𝜈</m:t>
                                </m:r>
                              </m:e>
                            </m:acc>
                          </m:e>
                          <m:sub>
                            <m:r>
                              <a:rPr lang="el-GR" sz="1600" b="0" i="1" smtClean="0">
                                <a:latin typeface="Cambria Math" panose="02040503050406030204" pitchFamily="18" charset="0"/>
                                <a:sym typeface="Arial" panose="020B0604020202020204" pitchFamily="34" charset="0"/>
                              </a:rPr>
                              <m:t>𝜇</m:t>
                            </m:r>
                          </m:sub>
                        </m:sSub>
                      </m:sub>
                    </m:sSub>
                    <m:r>
                      <a:rPr lang="el-GR" sz="1600" b="0" i="1" smtClean="0">
                        <a:latin typeface="Cambria Math" panose="02040503050406030204" pitchFamily="18" charset="0"/>
                        <a:sym typeface="Arial" panose="020B0604020202020204" pitchFamily="34" charset="0"/>
                      </a:rPr>
                      <m:t>=1</m:t>
                    </m:r>
                    <m:r>
                      <a:rPr lang="el-G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 panose="020B0604020202020204" pitchFamily="34" charset="0"/>
                      </a:rPr>
                      <m:t>×</m:t>
                    </m:r>
                    <m:sSup>
                      <m:sSupPr>
                        <m:ctrlPr>
                          <a:rPr lang="el-G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l-G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l-G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 panose="020B0604020202020204" pitchFamily="34" charset="0"/>
                          </a:rPr>
                          <m:t>−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 panose="020B0604020202020204" pitchFamily="34" charset="0"/>
                          </a:rPr>
                          <m:t>18</m:t>
                        </m:r>
                      </m:sup>
                    </m:sSup>
                    <m:sSup>
                      <m:sSupPr>
                        <m:ctrlPr>
                          <a:rPr lang="el-G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l-G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Arial" panose="020B0604020202020204" pitchFamily="34" charset="0"/>
                                  </a:rPr>
                                  <m:t>𝐸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1600">
                                    <a:latin typeface="Arial" panose="020B0604020202020204" pitchFamily="34" charset="0"/>
                                    <a:ea typeface="仿宋_GB2312" panose="02010609030101010101" pitchFamily="49" charset="-122"/>
                                    <a:sym typeface="Arial" panose="020B0604020202020204" pitchFamily="34" charset="0"/>
                                  </a:rPr>
                                  <m:t>100 </m:t>
                                </m:r>
                                <m:r>
                                  <m:rPr>
                                    <m:nor/>
                                  </m:rPr>
                                  <a:rPr lang="en-US" sz="1600">
                                    <a:latin typeface="Arial" panose="020B0604020202020204" pitchFamily="34" charset="0"/>
                                    <a:ea typeface="仿宋_GB2312" panose="02010609030101010101" pitchFamily="49" charset="-122"/>
                                    <a:sym typeface="Arial" panose="020B0604020202020204" pitchFamily="34" charset="0"/>
                                  </a:rPr>
                                  <m:t>TeV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 panose="020B0604020202020204" pitchFamily="34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l-G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1600" b="0" i="0" smtClean="0">
                            <a:latin typeface="Arial" panose="020B0604020202020204" pitchFamily="34" charset="0"/>
                            <a:ea typeface="仿宋_GB2312" panose="02010609030101010101" pitchFamily="49" charset="-122"/>
                            <a:sym typeface="Arial" panose="020B0604020202020204" pitchFamily="34" charset="0"/>
                          </a:rPr>
                          <m:t>GeV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 panose="020B0604020202020204" pitchFamily="34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l-G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1600" b="0" i="0" smtClean="0">
                            <a:latin typeface="Arial" panose="020B0604020202020204" pitchFamily="34" charset="0"/>
                            <a:ea typeface="仿宋_GB2312" panose="02010609030101010101" pitchFamily="49" charset="-122"/>
                            <a:sym typeface="Arial" panose="020B0604020202020204" pitchFamily="34" charset="0"/>
                          </a:rPr>
                          <m:t>cm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 panose="020B0604020202020204" pitchFamily="34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l-G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1600" b="0" i="0" smtClean="0">
                            <a:latin typeface="Arial" panose="020B0604020202020204" pitchFamily="34" charset="0"/>
                            <a:ea typeface="仿宋_GB2312" panose="02010609030101010101" pitchFamily="49" charset="-122"/>
                            <a:sym typeface="Arial" panose="020B0604020202020204" pitchFamily="34" charset="0"/>
                          </a:rPr>
                          <m:t>s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 panose="020B0604020202020204" pitchFamily="34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1600" b="0" dirty="0">
                  <a:latin typeface="Arial" panose="020B0604020202020204" pitchFamily="34" charset="0"/>
                  <a:ea typeface="仿宋_GB2312" panose="02010609030101010101" pitchFamily="49" charset="-122"/>
                  <a:sym typeface="Arial" panose="020B060402020202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l-G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 panose="020B0604020202020204" pitchFamily="34" charset="0"/>
                          </a:rPr>
                          <m:t>𝜇</m:t>
                        </m:r>
                      </m:sub>
                    </m:sSub>
                    <m:r>
                      <a:rPr lang="el-G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 panose="020B0604020202020204" pitchFamily="34" charset="0"/>
                      </a:rPr>
                      <m:t>≥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 </a:t>
                </a:r>
                <a:r>
                  <a:rPr lang="el-GR" sz="1600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10 Τ</a:t>
                </a:r>
                <a:r>
                  <a:rPr lang="en-US" sz="1600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eV</a:t>
                </a:r>
              </a:p>
              <a:p>
                <a:endParaRPr lang="en-US" sz="1600" dirty="0">
                  <a:latin typeface="Arial" panose="020B0604020202020204" pitchFamily="34" charset="0"/>
                  <a:ea typeface="仿宋_GB2312" panose="02010609030101010101" pitchFamily="49" charset="-122"/>
                  <a:sym typeface="Arial" panose="020B0604020202020204" pitchFamily="34" charset="0"/>
                </a:endParaRPr>
              </a:p>
              <a:p>
                <a:r>
                  <a:rPr lang="en-US" sz="1600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Surface density of muons = N</a:t>
                </a:r>
                <a:r>
                  <a:rPr lang="el-GR" sz="1600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μ</a:t>
                </a:r>
                <a:r>
                  <a:rPr lang="en-US" sz="1600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/A</a:t>
                </a:r>
                <a:r>
                  <a:rPr lang="en-US" sz="1600" baseline="-25000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proj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N</a:t>
                </a:r>
                <a:r>
                  <a:rPr lang="el-GR" sz="1600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μ</a:t>
                </a:r>
                <a:r>
                  <a:rPr lang="en-US" sz="1600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: number of muons enetering the telescope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A</a:t>
                </a:r>
                <a:r>
                  <a:rPr lang="en-US" sz="1600" baseline="-25000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proj</a:t>
                </a:r>
                <a:r>
                  <a:rPr lang="en-US" sz="1600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: </a:t>
                </a:r>
                <a:r>
                  <a:rPr lang="en-US" altLang="zh-CN" sz="1600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projection area of telescope</a:t>
                </a:r>
              </a:p>
              <a:p>
                <a:endParaRPr lang="en-US" sz="1600" dirty="0">
                  <a:latin typeface="Arial" panose="020B0604020202020204" pitchFamily="34" charset="0"/>
                  <a:ea typeface="仿宋_GB2312" panose="02010609030101010101" pitchFamily="49" charset="-122"/>
                  <a:sym typeface="Arial" panose="020B0604020202020204" pitchFamily="34" charset="0"/>
                </a:endParaRPr>
              </a:p>
              <a:p>
                <a:r>
                  <a:rPr lang="en-US" sz="2400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👉 </a:t>
                </a:r>
                <a:r>
                  <a:rPr lang="en-US" sz="1600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A taller array has a larger</a:t>
                </a:r>
                <a:r>
                  <a:rPr lang="zh-CN" altLang="en-US" sz="1600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effective</a:t>
                </a:r>
                <a:r>
                  <a:rPr lang="zh-CN" altLang="en-US" sz="1600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area.</a:t>
                </a:r>
                <a:endParaRPr lang="en-US" sz="1600" baseline="-25000" dirty="0">
                  <a:latin typeface="Arial" panose="020B0604020202020204" pitchFamily="34" charset="0"/>
                  <a:ea typeface="仿宋_GB2312" panose="02010609030101010101" pitchFamily="49" charset="-122"/>
                  <a:sym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7752" y="3220855"/>
                <a:ext cx="6098058" cy="2721835"/>
              </a:xfrm>
              <a:prstGeom prst="rect">
                <a:avLst/>
              </a:prstGeom>
              <a:blipFill rotWithShape="1">
                <a:blip r:embed="rId4"/>
                <a:stretch>
                  <a:fillRect l="-5" t="-5" r="7" b="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672142" y="1259697"/>
                <a:ext cx="8878071" cy="13542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Requirements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endParaRPr lang="en-US" sz="1600" dirty="0">
                  <a:latin typeface="Arial" panose="020B0604020202020204" pitchFamily="34" charset="0"/>
                  <a:ea typeface="仿宋_GB2312" panose="02010609030101010101" pitchFamily="49" charset="-122"/>
                  <a:sym typeface="Arial" panose="020B060402020202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sensitivity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 panose="020B0604020202020204" pitchFamily="34" charset="0"/>
                      </a:rPr>
                      <m:t>∝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 </a:t>
                </a:r>
                <a:r>
                  <a:rPr lang="en-US" sz="1600" dirty="0" err="1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Aeff</a:t>
                </a:r>
                <a:r>
                  <a:rPr lang="en-US" sz="1600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 </a:t>
                </a:r>
                <a:r>
                  <a:rPr lang="en-US" sz="1600" baseline="30000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0.5 </a:t>
                </a:r>
                <a:r>
                  <a:rPr lang="zh-CN" altLang="en-US" sz="1600" baseline="30000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 </a:t>
                </a:r>
                <a:r>
                  <a:rPr lang="en-US" sz="1600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Large effective</a:t>
                </a:r>
                <a:endParaRPr lang="en-US" sz="1600" baseline="30000" dirty="0">
                  <a:latin typeface="Arial" panose="020B0604020202020204" pitchFamily="34" charset="0"/>
                  <a:ea typeface="仿宋_GB2312" panose="02010609030101010101" pitchFamily="49" charset="-122"/>
                  <a:sym typeface="Arial" panose="020B060402020202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sensitivity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 panose="020B0604020202020204" pitchFamily="34" charset="0"/>
                      </a:rPr>
                      <m:t>∝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 </a:t>
                </a:r>
                <a:r>
                  <a:rPr lang="el-GR" sz="1600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σ</a:t>
                </a:r>
                <a:r>
                  <a:rPr lang="en-US" sz="1600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 </a:t>
                </a:r>
                <a:r>
                  <a:rPr lang="el-GR" sz="1600" baseline="30000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-</a:t>
                </a:r>
                <a:r>
                  <a:rPr lang="en-US" sz="1600" baseline="30000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1</a:t>
                </a:r>
                <a:r>
                  <a:rPr lang="en-US" sz="1600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   Directional resolution ~ 0.1 deg  lower background within ROI (</a:t>
                </a:r>
                <a:r>
                  <a:rPr lang="el-GR" sz="1600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Ω=πσ</a:t>
                </a:r>
                <a:r>
                  <a:rPr lang="el-GR" sz="1600" baseline="30000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2</a:t>
                </a:r>
                <a:r>
                  <a:rPr lang="en-US" sz="1600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)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differential/segmented spectrum measurements  Energy resolution ~ 30%</a:t>
                </a: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142" y="1259697"/>
                <a:ext cx="8878071" cy="1354217"/>
              </a:xfrm>
              <a:prstGeom prst="rect">
                <a:avLst/>
              </a:prstGeom>
              <a:blipFill rotWithShape="1">
                <a:blip r:embed="rId5"/>
                <a:stretch>
                  <a:fillRect l="-4" t="-36" r="5" b="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/>
          <p:nvPr/>
        </p:nvSpPr>
        <p:spPr>
          <a:xfrm>
            <a:off x="1321423" y="90494"/>
            <a:ext cx="11142720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PeVatrons discovered in the Milky Way</a:t>
            </a:r>
            <a:endParaRPr lang="en-US" sz="2800" b="0" strike="noStrike" spc="-1" dirty="0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64244" y="4677132"/>
            <a:ext cx="1259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E</a:t>
            </a:r>
            <a:r>
              <a:rPr lang="el-GR" b="1" baseline="-25000" dirty="0">
                <a:solidFill>
                  <a:schemeClr val="bg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γ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&gt;100 Te</a:t>
            </a:r>
          </a:p>
        </p:txBody>
      </p:sp>
      <p:sp>
        <p:nvSpPr>
          <p:cNvPr id="25" name="文本框 26"/>
          <p:cNvSpPr txBox="1"/>
          <p:nvPr/>
        </p:nvSpPr>
        <p:spPr>
          <a:xfrm>
            <a:off x="451548" y="5675853"/>
            <a:ext cx="659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EE7D3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1</a:t>
            </a:r>
            <a:r>
              <a:rPr lang="en-US" altLang="zh-CN" sz="1800" b="1" baseline="30000" dirty="0">
                <a:solidFill>
                  <a:srgbClr val="EE7D3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st</a:t>
            </a:r>
            <a:r>
              <a:rPr lang="en-US" altLang="zh-CN" sz="1800" b="1" dirty="0">
                <a:solidFill>
                  <a:srgbClr val="EE7D3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LHAASO</a:t>
            </a:r>
            <a:r>
              <a:rPr lang="zh-CN" altLang="en-US" sz="1800" b="1" dirty="0">
                <a:solidFill>
                  <a:srgbClr val="EE7D3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EE7D3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Catalog</a:t>
            </a:r>
            <a:r>
              <a:rPr lang="en-US" altLang="zh-CN" sz="1800" b="1" dirty="0">
                <a:solidFill>
                  <a:srgbClr val="EE7D3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: 43 UHE gamma-ray sources (&gt;4</a:t>
            </a:r>
            <a:r>
              <a:rPr lang="el-GR" altLang="zh-CN" sz="1800" b="1" dirty="0">
                <a:solidFill>
                  <a:srgbClr val="EE7D3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σ</a:t>
            </a:r>
            <a:r>
              <a:rPr lang="en-US" altLang="zh-CN" sz="1800" b="1" dirty="0">
                <a:solidFill>
                  <a:srgbClr val="EE7D3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).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48031" y="1803485"/>
            <a:ext cx="10631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PeVatrons            neutrinos above 50 TeV &amp; gamma-rays above 100 TeV.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LHAASO observed tens of gamma-ray sources above 100 TeV.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Gamma-rays above 100 TeV can be produced in both leptonic and hadronic scenarios.</a:t>
            </a: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             </a:t>
            </a:r>
            <a:endParaRPr lang="en-US" dirty="0">
              <a:highlight>
                <a:srgbClr val="FFFF00"/>
              </a:highlight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8694" y="6083172"/>
            <a:ext cx="4382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* LHAASO Collaboration</a:t>
            </a:r>
            <a:r>
              <a:rPr lang="en-US" sz="120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, 2021, Nature, 594, 33.</a:t>
            </a:r>
          </a:p>
          <a:p>
            <a:r>
              <a:rPr lang="en-US" sz="120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* LHAASO Collaboration, 2024, ApJS, 271, 25.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1204505" y="1241653"/>
            <a:ext cx="92248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Neutrino observation will </a:t>
            </a:r>
            <a:r>
              <a:rPr lang="en-US" altLang="zh-CN" b="0" i="0" dirty="0">
                <a:solidFill>
                  <a:srgbClr val="07133E"/>
                </a:solidFill>
                <a:effectLst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 </a:t>
            </a:r>
            <a:r>
              <a:rPr lang="en-US" altLang="zh-CN" b="1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decisively solve the problem</a:t>
            </a:r>
            <a:r>
              <a:rPr lang="en-US" altLang="zh-CN" b="1" dirty="0">
                <a:solidFill>
                  <a:srgbClr val="24292F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of the origin of cosmic rays</a:t>
            </a:r>
            <a:r>
              <a:rPr lang="en-US" altLang="zh-CN" b="1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!</a:t>
            </a:r>
            <a:endParaRPr lang="zh-CN" altLang="en-US" b="1" dirty="0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箭头: 右 26"/>
          <p:cNvSpPr/>
          <p:nvPr/>
        </p:nvSpPr>
        <p:spPr>
          <a:xfrm>
            <a:off x="2549274" y="1911297"/>
            <a:ext cx="443883" cy="159690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32" y="3141968"/>
            <a:ext cx="5839640" cy="2495898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6730514" y="3104607"/>
            <a:ext cx="1600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Main process:</a:t>
            </a:r>
          </a:p>
          <a:p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             </a:t>
            </a:r>
            <a:endParaRPr lang="zh-CN" altLang="en-US" dirty="0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451548" y="2919315"/>
            <a:ext cx="1885104" cy="559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7805" y="3507765"/>
            <a:ext cx="4722917" cy="410689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6577" y="3967555"/>
            <a:ext cx="1704987" cy="32385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6239" y="4514743"/>
            <a:ext cx="4038630" cy="29527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5290" y="4838595"/>
            <a:ext cx="4019579" cy="485779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idx="4294967295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14C8B5AF-DD7F-4A7D-932B-86A7FD76200F}" type="slidenum">
              <a:rPr lang="en-US" altLang="zh-CN" smtClean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39</a:t>
            </a:fld>
            <a:endParaRPr lang="zh-CN" altLang="en-US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advTm="55928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47577" y="4556374"/>
            <a:ext cx="5706746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7575" y="5029838"/>
            <a:ext cx="5706748" cy="1383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Almost the only messenger to find the origin of high-energy cosmic rays: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Electrically neutral, unaffected by magnetic fields, direction of arrival points to the source; Weak interaction with matter, can travel far, able to escape from dense sources.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TextShape 3"/>
          <p:cNvSpPr txBox="1"/>
          <p:nvPr/>
        </p:nvSpPr>
        <p:spPr>
          <a:xfrm>
            <a:off x="147576" y="3523856"/>
            <a:ext cx="5706746" cy="10342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847" tIns="54423" rIns="108847" bIns="54423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en-US" sz="1935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Gravitational wavers：  sensitivity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en-US" sz="1935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Gamma-ray</a:t>
            </a:r>
            <a:r>
              <a:rPr kumimoji="0" lang="en-US" sz="1935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：absorption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en-US" sz="1935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Cosmic ray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(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proton)</a:t>
            </a:r>
            <a:r>
              <a:rPr kumimoji="0" lang="en-US" sz="1935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：</a:t>
            </a: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deflection by magnetic field. </a:t>
            </a:r>
            <a:endParaRPr kumimoji="0" lang="en-US" sz="1935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78314" y="182563"/>
            <a:ext cx="8839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Mutli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-messenger astronomy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7575" y="4569930"/>
            <a:ext cx="58916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4.  Neutrino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2324" y="3103311"/>
            <a:ext cx="3127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Four  Messengers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：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4294967295"/>
          </p:nvPr>
        </p:nvSpPr>
        <p:spPr>
          <a:xfrm>
            <a:off x="9448800" y="18256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77DA78-E013-4A8C-AD75-63A150561B10}" type="slidenum">
              <a:rPr kumimoji="0" lang="zh-CN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4</a:t>
            </a:fld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5638800" y="2971800"/>
                <a:ext cx="1910779" cy="2775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CF08BFED-0090-4A33-98D3-8C545998B130}" type="mathplaceholder">
                        <a:rPr kumimoji="0" lang="zh-CN" alt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仿宋_GB2312" panose="02010609030101010101" pitchFamily="49" charset="-122"/>
                          <a:cs typeface="+mn-ea"/>
                          <a:sym typeface="Arial" panose="020B0604020202020204" pitchFamily="34" charset="0"/>
                        </a:rPr>
                        <a:t>在此处键入公式。</a:t>
                      </a:fl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仿宋_GB2312" panose="0201060903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2971800"/>
                <a:ext cx="1910779" cy="277576"/>
              </a:xfrm>
              <a:prstGeom prst="rect">
                <a:avLst/>
              </a:prstGeom>
              <a:blipFill rotWithShape="1">
                <a:blip r:embed="rId4"/>
                <a:stretch>
                  <a:fillRect r="-495" b="-24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重要预告来了：16日LIGO宣布大发现！ - 知乎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87429" y="835752"/>
            <a:ext cx="1885865" cy="188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8"/>
          <p:cNvPicPr>
            <a:picLocks noChangeAspect="1"/>
          </p:cNvPicPr>
          <p:nvPr/>
        </p:nvPicPr>
        <p:blipFill>
          <a:blip r:embed="rId22" cstate="screen"/>
          <a:srcRect/>
          <a:stretch>
            <a:fillRect/>
          </a:stretch>
        </p:blipFill>
        <p:spPr>
          <a:xfrm>
            <a:off x="798195" y="1546860"/>
            <a:ext cx="5803265" cy="4352290"/>
          </a:xfrm>
          <a:prstGeom prst="rect">
            <a:avLst/>
          </a:prstGeom>
        </p:spPr>
      </p:pic>
      <p:cxnSp>
        <p:nvCxnSpPr>
          <p:cNvPr id="18" name="直接连接符 17"/>
          <p:cNvCxnSpPr/>
          <p:nvPr>
            <p:custDataLst>
              <p:tags r:id="rId2"/>
            </p:custDataLst>
          </p:nvPr>
        </p:nvCxnSpPr>
        <p:spPr>
          <a:xfrm flipH="1">
            <a:off x="1692910" y="2341880"/>
            <a:ext cx="589915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>
            <p:custDataLst>
              <p:tags r:id="rId3"/>
            </p:custDataLst>
          </p:nvPr>
        </p:nvCxnSpPr>
        <p:spPr>
          <a:xfrm flipH="1" flipV="1">
            <a:off x="2280920" y="2750185"/>
            <a:ext cx="455295" cy="635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>
            <p:custDataLst>
              <p:tags r:id="rId4"/>
            </p:custDataLst>
          </p:nvPr>
        </p:nvCxnSpPr>
        <p:spPr>
          <a:xfrm flipH="1">
            <a:off x="2736850" y="3086100"/>
            <a:ext cx="46482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>
            <p:custDataLst>
              <p:tags r:id="rId5"/>
            </p:custDataLst>
          </p:nvPr>
        </p:nvCxnSpPr>
        <p:spPr>
          <a:xfrm flipH="1">
            <a:off x="3192145" y="3329305"/>
            <a:ext cx="46482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>
            <p:custDataLst>
              <p:tags r:id="rId6"/>
            </p:custDataLst>
          </p:nvPr>
        </p:nvCxnSpPr>
        <p:spPr>
          <a:xfrm flipH="1">
            <a:off x="3634740" y="3602355"/>
            <a:ext cx="47117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>
            <p:custDataLst>
              <p:tags r:id="rId7"/>
            </p:custDataLst>
          </p:nvPr>
        </p:nvCxnSpPr>
        <p:spPr>
          <a:xfrm flipH="1">
            <a:off x="4105910" y="3829685"/>
            <a:ext cx="42545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>
            <p:custDataLst>
              <p:tags r:id="rId8"/>
            </p:custDataLst>
          </p:nvPr>
        </p:nvCxnSpPr>
        <p:spPr>
          <a:xfrm flipH="1">
            <a:off x="4531360" y="4010660"/>
            <a:ext cx="517525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>
            <p:custDataLst>
              <p:tags r:id="rId9"/>
            </p:custDataLst>
          </p:nvPr>
        </p:nvCxnSpPr>
        <p:spPr>
          <a:xfrm flipH="1">
            <a:off x="5048885" y="4208780"/>
            <a:ext cx="89662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>
            <p:custDataLst>
              <p:tags r:id="rId10"/>
            </p:custDataLst>
          </p:nvPr>
        </p:nvCxnSpPr>
        <p:spPr>
          <a:xfrm flipH="1">
            <a:off x="5945505" y="4133850"/>
            <a:ext cx="45720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>
            <p:custDataLst>
              <p:tags r:id="rId11"/>
            </p:custDataLst>
          </p:nvPr>
        </p:nvCxnSpPr>
        <p:spPr>
          <a:xfrm flipV="1">
            <a:off x="2280920" y="2341880"/>
            <a:ext cx="0" cy="40513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>
            <p:custDataLst>
              <p:tags r:id="rId12"/>
            </p:custDataLst>
          </p:nvPr>
        </p:nvCxnSpPr>
        <p:spPr>
          <a:xfrm flipV="1">
            <a:off x="2741930" y="2749550"/>
            <a:ext cx="0" cy="32766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>
            <p:custDataLst>
              <p:tags r:id="rId13"/>
            </p:custDataLst>
          </p:nvPr>
        </p:nvCxnSpPr>
        <p:spPr>
          <a:xfrm flipV="1">
            <a:off x="3172460" y="3087370"/>
            <a:ext cx="0" cy="255905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14"/>
            </p:custDataLst>
          </p:nvPr>
        </p:nvCxnSpPr>
        <p:spPr>
          <a:xfrm flipV="1">
            <a:off x="3642995" y="3332480"/>
            <a:ext cx="0" cy="255905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>
            <p:custDataLst>
              <p:tags r:id="rId15"/>
            </p:custDataLst>
          </p:nvPr>
        </p:nvCxnSpPr>
        <p:spPr>
          <a:xfrm flipV="1">
            <a:off x="4100195" y="3590925"/>
            <a:ext cx="0" cy="255905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>
            <p:custDataLst>
              <p:tags r:id="rId16"/>
            </p:custDataLst>
          </p:nvPr>
        </p:nvCxnSpPr>
        <p:spPr>
          <a:xfrm flipV="1">
            <a:off x="4563745" y="3829685"/>
            <a:ext cx="0" cy="183515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>
            <p:custDataLst>
              <p:tags r:id="rId17"/>
            </p:custDataLst>
          </p:nvPr>
        </p:nvCxnSpPr>
        <p:spPr>
          <a:xfrm flipV="1">
            <a:off x="5021580" y="4022090"/>
            <a:ext cx="0" cy="183515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>
            <p:custDataLst>
              <p:tags r:id="rId18"/>
            </p:custDataLst>
          </p:nvPr>
        </p:nvCxnSpPr>
        <p:spPr>
          <a:xfrm flipV="1">
            <a:off x="5942330" y="4134485"/>
            <a:ext cx="0" cy="75565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26"/>
          <p:cNvPicPr>
            <a:picLocks noChangeAspect="1"/>
          </p:cNvPicPr>
          <p:nvPr/>
        </p:nvPicPr>
        <p:blipFill>
          <a:blip r:embed="rId23" cstate="screen"/>
          <a:stretch>
            <a:fillRect/>
          </a:stretch>
        </p:blipFill>
        <p:spPr>
          <a:xfrm>
            <a:off x="6638352" y="1989056"/>
            <a:ext cx="5354258" cy="3198365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8179167" y="5366971"/>
            <a:ext cx="4723093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IceCube, </a:t>
            </a:r>
            <a:r>
              <a:rPr lang="en-US" altLang="zh-CN" sz="1600" b="1" i="1" cap="all" dirty="0">
                <a:solidFill>
                  <a:srgbClr val="000000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science</a:t>
            </a:r>
            <a:r>
              <a:rPr lang="en-US" sz="1600" b="1" i="1" cap="all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,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Vol 380, Issue 6652</a:t>
            </a:r>
          </a:p>
        </p:txBody>
      </p:sp>
      <p:sp>
        <p:nvSpPr>
          <p:cNvPr id="29" name="矩形 28"/>
          <p:cNvSpPr/>
          <p:nvPr/>
        </p:nvSpPr>
        <p:spPr>
          <a:xfrm>
            <a:off x="3652565" y="3057318"/>
            <a:ext cx="2884863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00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Sensitivity for 1 year</a:t>
            </a:r>
          </a:p>
        </p:txBody>
      </p:sp>
      <p:sp>
        <p:nvSpPr>
          <p:cNvPr id="2" name="Title 1"/>
          <p:cNvSpPr>
            <a:spLocks noGrp="1"/>
          </p:cNvSpPr>
          <p:nvPr>
            <p:custDataLst>
              <p:tags r:id="rId19"/>
            </p:custDataLst>
          </p:nvPr>
        </p:nvSpPr>
        <p:spPr>
          <a:xfrm>
            <a:off x="1279628" y="-19732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3200" dirty="0">
                <a:solidFill>
                  <a:srgbClr val="000000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Discovery Potential | diffuse neutrinos</a:t>
            </a:r>
            <a:endParaRPr lang="zh-CN" altLang="en-US" sz="3200" b="1" dirty="0">
              <a:solidFill>
                <a:schemeClr val="dk1"/>
              </a:solidFill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13"/>
          <p:cNvSpPr/>
          <p:nvPr/>
        </p:nvSpPr>
        <p:spPr>
          <a:xfrm>
            <a:off x="8205112" y="1017852"/>
            <a:ext cx="4004259" cy="5840147"/>
          </a:xfrm>
          <a:prstGeom prst="rect">
            <a:avLst/>
          </a:prstGeom>
          <a:solidFill>
            <a:srgbClr val="E4E6EA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1" name="矩形 13"/>
          <p:cNvSpPr/>
          <p:nvPr/>
        </p:nvSpPr>
        <p:spPr>
          <a:xfrm>
            <a:off x="4065610" y="1017853"/>
            <a:ext cx="4004259" cy="5840147"/>
          </a:xfrm>
          <a:prstGeom prst="rect">
            <a:avLst/>
          </a:prstGeom>
          <a:solidFill>
            <a:srgbClr val="E4E6EA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6" name="矩形 13"/>
          <p:cNvSpPr/>
          <p:nvPr/>
        </p:nvSpPr>
        <p:spPr>
          <a:xfrm>
            <a:off x="-22568" y="1017853"/>
            <a:ext cx="4004259" cy="5840147"/>
          </a:xfrm>
          <a:prstGeom prst="rect">
            <a:avLst/>
          </a:prstGeom>
          <a:solidFill>
            <a:srgbClr val="E4E6EA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77004" y="73627"/>
            <a:ext cx="6027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Simulation | </a:t>
            </a:r>
            <a:r>
              <a:rPr lang="en-US" sz="32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reconstruction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9360D98F-C477-464D-B7CB-301160607E93}" type="slidenum">
              <a:rPr lang="zh-CN" altLang="en-US" smtClean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41</a:t>
            </a:fld>
            <a:endParaRPr lang="zh-CN" altLang="en-US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32" y="1263508"/>
            <a:ext cx="3729292" cy="33974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976" y="4794273"/>
            <a:ext cx="38888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Track events: </a:t>
            </a:r>
            <a:r>
              <a:rPr lang="el-GR" sz="1600" b="1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ΔΨ=</a:t>
            </a:r>
            <a:r>
              <a:rPr lang="en-US" sz="1600" b="1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0.1 deg </a:t>
            </a:r>
            <a:r>
              <a:rPr lang="en-US" sz="16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for Eν &gt; 30 TeV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Likelihood method using the PDF(</a:t>
            </a:r>
            <a:r>
              <a:rPr lang="el-GR" sz="1600" dirty="0" err="1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δt</a:t>
            </a:r>
            <a:r>
              <a:rPr lang="en-US" sz="16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, d)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l-GR" sz="1600" dirty="0" err="1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δt</a:t>
            </a:r>
            <a:r>
              <a:rPr lang="en-US" sz="16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: time residual between seed and this hit</a:t>
            </a:r>
            <a:endParaRPr lang="en-US" altLang="zh-CN" sz="1600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d: distance from OM to track</a:t>
            </a:r>
          </a:p>
          <a:p>
            <a:endParaRPr lang="en-US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pic>
        <p:nvPicPr>
          <p:cNvPr id="1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9072" y="1572891"/>
            <a:ext cx="3696337" cy="27786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3" r="20424" b="17279"/>
          <a:stretch>
            <a:fillRect/>
          </a:stretch>
        </p:blipFill>
        <p:spPr>
          <a:xfrm>
            <a:off x="4200853" y="1486494"/>
            <a:ext cx="3756252" cy="29367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26848" y="1725739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Qi et al. 2024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16934" y="4792990"/>
            <a:ext cx="384017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Track events: The energy resolution is around </a:t>
            </a:r>
            <a:r>
              <a:rPr lang="el-GR" sz="1600" b="1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Δ</a:t>
            </a:r>
            <a:r>
              <a:rPr lang="en-US" sz="1600" b="1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log(E</a:t>
            </a:r>
            <a:r>
              <a:rPr lang="en-US" sz="1600" b="1" baseline="-250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rec</a:t>
            </a:r>
            <a:r>
              <a:rPr lang="en-US" sz="1600" b="1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)</a:t>
            </a:r>
            <a:r>
              <a:rPr lang="zh-CN" altLang="en-US" sz="1600" b="1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 </a:t>
            </a:r>
            <a:r>
              <a:rPr lang="en-US" altLang="zh-CN" sz="1600" b="1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=</a:t>
            </a:r>
            <a:r>
              <a:rPr lang="zh-CN" altLang="en-US" sz="1600" b="1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 </a:t>
            </a:r>
            <a:r>
              <a:rPr lang="en-US" altLang="zh-CN" sz="1600" b="1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0.27</a:t>
            </a:r>
            <a:endParaRPr lang="en-US" sz="1600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The connection between the line density of photons along the track and the muon initial energy</a:t>
            </a:r>
          </a:p>
          <a:p>
            <a:endParaRPr lang="en-US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87853" y="4794061"/>
            <a:ext cx="3840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Cascade events: the energy resolution is around </a:t>
            </a:r>
            <a:r>
              <a:rPr lang="el-GR" sz="1600" b="1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ΔΕ=31%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1600" dirty="0" err="1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Οnly</a:t>
            </a:r>
            <a:r>
              <a:rPr lang="zh-CN" altLang="en-US" sz="16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 </a:t>
            </a:r>
            <a:r>
              <a:rPr lang="en-US" altLang="zh-CN" sz="1600" dirty="0" err="1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Nhit</a:t>
            </a:r>
            <a:r>
              <a:rPr lang="en-US" altLang="zh-CN" sz="16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 is used</a:t>
            </a:r>
            <a:endParaRPr lang="en-US" sz="1600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3719" y="59250"/>
            <a:ext cx="6027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Trigger</a:t>
            </a:r>
            <a:r>
              <a:rPr lang="zh-CN" altLang="en-US" sz="40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 ｜ </a:t>
            </a:r>
            <a:r>
              <a:rPr lang="en-US" altLang="zh-CN" sz="40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track events</a:t>
            </a:r>
            <a:endParaRPr lang="en-US" sz="4000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pic>
        <p:nvPicPr>
          <p:cNvPr id="9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18651"/>
            <a:ext cx="5650838" cy="40788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>
            <a:off x="6665361" y="2311399"/>
            <a:ext cx="4613564" cy="0"/>
          </a:xfrm>
          <a:prstGeom prst="line">
            <a:avLst/>
          </a:prstGeom>
          <a:ln w="28575">
            <a:solidFill>
              <a:srgbClr val="DA222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66211" y="2827533"/>
            <a:ext cx="4737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Configuration: H860 R3385 C1 VS36 HS130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62" y="1832209"/>
            <a:ext cx="5134200" cy="3894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8879" y="3146793"/>
            <a:ext cx="4156364" cy="16991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98879" y="4904861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muon tracks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1100" y="32968"/>
            <a:ext cx="7829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Trigger</a:t>
            </a:r>
            <a:r>
              <a:rPr lang="zh-CN" altLang="en-US" sz="40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 ｜ </a:t>
            </a:r>
            <a:r>
              <a:rPr lang="en-US" altLang="zh-CN" sz="40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cascade events</a:t>
            </a:r>
            <a:endParaRPr lang="en-US" sz="4000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pic>
        <p:nvPicPr>
          <p:cNvPr id="4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77" y="1607314"/>
            <a:ext cx="5463020" cy="3943232"/>
          </a:xfrm>
          <a:prstGeom prst="rect">
            <a:avLst/>
          </a:prstGeom>
        </p:spPr>
      </p:pic>
      <p:pic>
        <p:nvPicPr>
          <p:cNvPr id="5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07314"/>
            <a:ext cx="5463020" cy="394323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1181100" y="2628900"/>
            <a:ext cx="9829800" cy="0"/>
          </a:xfrm>
          <a:prstGeom prst="line">
            <a:avLst/>
          </a:prstGeom>
          <a:ln w="28575">
            <a:solidFill>
              <a:srgbClr val="DA222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838792" y="3443392"/>
            <a:ext cx="437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Configuration: H860 R3385 VS36 HS130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38792" y="4679184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cascades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1100" y="4679184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cascades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9448800" y="314325"/>
            <a:ext cx="2743200" cy="365125"/>
          </a:xfrm>
        </p:spPr>
        <p:txBody>
          <a:bodyPr/>
          <a:lstStyle/>
          <a:p>
            <a:fld id="{46D13455-9ABA-45F2-A109-26BD2A4417B2}" type="slidenum">
              <a:rPr lang="zh-CN" altLang="en-US" smtClean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44</a:t>
            </a:fld>
            <a:endParaRPr lang="zh-CN" altLang="en-US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954" y="770845"/>
            <a:ext cx="4538373" cy="2311617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7320000" y="1516348"/>
            <a:ext cx="4872000" cy="131959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4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地中海</a:t>
            </a:r>
            <a:r>
              <a:rPr lang="en-US" altLang="zh-CN" sz="14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ANTARES</a:t>
            </a:r>
            <a:r>
              <a:rPr lang="zh-CN" altLang="en-US" sz="14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和加拿大</a:t>
            </a:r>
            <a:r>
              <a:rPr lang="en-US" altLang="zh-CN" sz="14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P-one</a:t>
            </a:r>
            <a:r>
              <a:rPr lang="zh-CN" altLang="en-US" sz="14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实验均观测到朝上看探头的探测效率</a:t>
            </a:r>
            <a:r>
              <a:rPr lang="en-US" altLang="zh-CN" sz="14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: 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~10%/year</a:t>
            </a:r>
            <a:r>
              <a:rPr lang="zh-CN" altLang="en-US" sz="14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下降（</a:t>
            </a:r>
            <a:r>
              <a:rPr lang="zh-CN" altLang="en-US" sz="1400" b="1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由于表面污染</a:t>
            </a:r>
            <a:r>
              <a:rPr lang="zh-CN" altLang="en-US" sz="14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）</a:t>
            </a:r>
            <a:endParaRPr lang="en-US" altLang="zh-CN" sz="1400" dirty="0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4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俄罗斯</a:t>
            </a:r>
            <a:r>
              <a:rPr lang="en-US" altLang="zh-CN" sz="14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Baikal-GVD</a:t>
            </a:r>
            <a:r>
              <a:rPr lang="zh-CN" altLang="en-US" sz="14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，</a:t>
            </a:r>
            <a:r>
              <a:rPr lang="en-US" altLang="zh-CN" sz="1400" b="1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1</a:t>
            </a:r>
            <a:r>
              <a:rPr lang="zh-CN" altLang="en-US" sz="1400" b="1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年</a:t>
            </a:r>
            <a:r>
              <a:rPr lang="zh-CN" altLang="en-US" sz="14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朝上看的探头就失效。</a:t>
            </a:r>
            <a:endParaRPr lang="en-US" sz="1400" dirty="0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90" y="713833"/>
            <a:ext cx="2639745" cy="3200116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5232000" y="4285165"/>
            <a:ext cx="6552000" cy="2258510"/>
          </a:xfrm>
          <a:prstGeom prst="rect">
            <a:avLst/>
          </a:prstGeom>
          <a:noFill/>
          <a:ln w="28575"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578476" y="4406254"/>
            <a:ext cx="1305550" cy="379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b="1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HUNT’s OM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2995" y="4378266"/>
            <a:ext cx="3163603" cy="20775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9021" y="4724635"/>
            <a:ext cx="3316694" cy="17411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0" y="4200128"/>
            <a:ext cx="3969555" cy="231161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36033" y="6435459"/>
            <a:ext cx="2919837" cy="34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1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中微子簇射过程的光子角度分布</a:t>
            </a:r>
            <a:endParaRPr lang="en-US" sz="1400" b="1" dirty="0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24000" y="2995563"/>
            <a:ext cx="18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地中海</a:t>
            </a:r>
            <a:r>
              <a:rPr lang="en-US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ANTARES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3658254" y="3229445"/>
            <a:ext cx="31474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加拿大</a:t>
            </a:r>
            <a:r>
              <a:rPr lang="en-US" altLang="zh-CN" sz="18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P-one（</a:t>
            </a:r>
            <a:r>
              <a:rPr lang="zh-CN" altLang="en-US" sz="18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探头朝上看</a:t>
            </a:r>
            <a:r>
              <a:rPr lang="en-US" altLang="zh-CN" sz="18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）</a:t>
            </a:r>
            <a:endParaRPr lang="en-US" dirty="0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110593" y="4532380"/>
            <a:ext cx="1261884" cy="34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各个方向都有</a:t>
            </a:r>
            <a:endParaRPr lang="en-US" sz="1400" dirty="0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480000" y="1197000"/>
            <a:ext cx="1815951" cy="129600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1128943" y="2495333"/>
            <a:ext cx="1101584" cy="3447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斜上看</a:t>
            </a:r>
            <a:r>
              <a:rPr lang="en-US" altLang="zh-CN" sz="14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40</a:t>
            </a:r>
            <a:r>
              <a:rPr lang="zh-CN" altLang="en-US" sz="14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度</a:t>
            </a:r>
            <a:endParaRPr lang="en-US" sz="1400" dirty="0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623768" y="973554"/>
            <a:ext cx="902811" cy="34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水平朝向</a:t>
            </a:r>
            <a:endParaRPr lang="en-US" sz="1400" dirty="0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480000" y="1125000"/>
            <a:ext cx="1912777" cy="33499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962" y="309967"/>
            <a:ext cx="6027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Simulation | </a:t>
            </a:r>
            <a:r>
              <a:rPr lang="en-US" sz="32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in-OM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9360D98F-C477-464D-B7CB-301160607E93}" type="slidenum">
              <a:rPr lang="zh-CN" altLang="en-US" smtClean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45</a:t>
            </a:fld>
            <a:endParaRPr lang="zh-CN" altLang="en-US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528" y="2092553"/>
            <a:ext cx="4779309" cy="3526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-1" b="982"/>
          <a:stretch>
            <a:fillRect/>
          </a:stretch>
        </p:blipFill>
        <p:spPr>
          <a:xfrm>
            <a:off x="92600" y="1946236"/>
            <a:ext cx="6515609" cy="36211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099595"/>
            <a:ext cx="1493134" cy="729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395594" y="5700157"/>
            <a:ext cx="20377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Forward: 100%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Lateral: 45%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Backward: 3%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723305" y="234513"/>
            <a:ext cx="4547703" cy="1830989"/>
            <a:chOff x="7723305" y="234513"/>
            <a:chExt cx="4547703" cy="1830989"/>
          </a:xfrm>
        </p:grpSpPr>
        <p:grpSp>
          <p:nvGrpSpPr>
            <p:cNvPr id="25" name="Group 24"/>
            <p:cNvGrpSpPr/>
            <p:nvPr/>
          </p:nvGrpSpPr>
          <p:grpSpPr>
            <a:xfrm>
              <a:off x="7723305" y="234513"/>
              <a:ext cx="4547703" cy="1830989"/>
              <a:chOff x="3384996" y="5168818"/>
              <a:chExt cx="4547703" cy="1830989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4067211" y="5471838"/>
                <a:ext cx="1397876" cy="96695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ea typeface="仿宋_GB2312" panose="02010609030101010101" pitchFamily="49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4621632" y="6275879"/>
                <a:ext cx="289034" cy="32582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ea typeface="仿宋_GB2312" panose="02010609030101010101" pitchFamily="49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491750" y="5168818"/>
                <a:ext cx="8386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left (L)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525637" y="5168818"/>
                <a:ext cx="10182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right (R)</a:t>
                </a: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5367982" y="5615507"/>
                <a:ext cx="467710" cy="987973"/>
                <a:chOff x="9519861" y="1813034"/>
                <a:chExt cx="467710" cy="987973"/>
              </a:xfrm>
            </p:grpSpPr>
            <p:sp>
              <p:nvSpPr>
                <p:cNvPr id="12" name="Freeform 11"/>
                <p:cNvSpPr/>
                <p:nvPr/>
              </p:nvSpPr>
              <p:spPr>
                <a:xfrm>
                  <a:off x="9519861" y="1813034"/>
                  <a:ext cx="467710" cy="977463"/>
                </a:xfrm>
                <a:custGeom>
                  <a:avLst/>
                  <a:gdLst>
                    <a:gd name="connsiteX0" fmla="*/ 0 w 467710"/>
                    <a:gd name="connsiteY0" fmla="*/ 0 h 977463"/>
                    <a:gd name="connsiteX1" fmla="*/ 152400 w 467710"/>
                    <a:gd name="connsiteY1" fmla="*/ 10511 h 977463"/>
                    <a:gd name="connsiteX2" fmla="*/ 189186 w 467710"/>
                    <a:gd name="connsiteY2" fmla="*/ 26276 h 977463"/>
                    <a:gd name="connsiteX3" fmla="*/ 204951 w 467710"/>
                    <a:gd name="connsiteY3" fmla="*/ 31532 h 977463"/>
                    <a:gd name="connsiteX4" fmla="*/ 231227 w 467710"/>
                    <a:gd name="connsiteY4" fmla="*/ 47297 h 977463"/>
                    <a:gd name="connsiteX5" fmla="*/ 262758 w 467710"/>
                    <a:gd name="connsiteY5" fmla="*/ 68318 h 977463"/>
                    <a:gd name="connsiteX6" fmla="*/ 289034 w 467710"/>
                    <a:gd name="connsiteY6" fmla="*/ 94594 h 977463"/>
                    <a:gd name="connsiteX7" fmla="*/ 304800 w 467710"/>
                    <a:gd name="connsiteY7" fmla="*/ 105104 h 977463"/>
                    <a:gd name="connsiteX8" fmla="*/ 331075 w 467710"/>
                    <a:gd name="connsiteY8" fmla="*/ 131380 h 977463"/>
                    <a:gd name="connsiteX9" fmla="*/ 341586 w 467710"/>
                    <a:gd name="connsiteY9" fmla="*/ 141890 h 977463"/>
                    <a:gd name="connsiteX10" fmla="*/ 357351 w 467710"/>
                    <a:gd name="connsiteY10" fmla="*/ 152400 h 977463"/>
                    <a:gd name="connsiteX11" fmla="*/ 373117 w 467710"/>
                    <a:gd name="connsiteY11" fmla="*/ 178676 h 977463"/>
                    <a:gd name="connsiteX12" fmla="*/ 404648 w 467710"/>
                    <a:gd name="connsiteY12" fmla="*/ 220718 h 977463"/>
                    <a:gd name="connsiteX13" fmla="*/ 425669 w 467710"/>
                    <a:gd name="connsiteY13" fmla="*/ 268014 h 977463"/>
                    <a:gd name="connsiteX14" fmla="*/ 441434 w 467710"/>
                    <a:gd name="connsiteY14" fmla="*/ 315311 h 977463"/>
                    <a:gd name="connsiteX15" fmla="*/ 446689 w 467710"/>
                    <a:gd name="connsiteY15" fmla="*/ 331076 h 977463"/>
                    <a:gd name="connsiteX16" fmla="*/ 451944 w 467710"/>
                    <a:gd name="connsiteY16" fmla="*/ 352097 h 977463"/>
                    <a:gd name="connsiteX17" fmla="*/ 462455 w 467710"/>
                    <a:gd name="connsiteY17" fmla="*/ 383628 h 977463"/>
                    <a:gd name="connsiteX18" fmla="*/ 467710 w 467710"/>
                    <a:gd name="connsiteY18" fmla="*/ 415159 h 977463"/>
                    <a:gd name="connsiteX19" fmla="*/ 462455 w 467710"/>
                    <a:gd name="connsiteY19" fmla="*/ 572814 h 977463"/>
                    <a:gd name="connsiteX20" fmla="*/ 457200 w 467710"/>
                    <a:gd name="connsiteY20" fmla="*/ 588580 h 977463"/>
                    <a:gd name="connsiteX21" fmla="*/ 451944 w 467710"/>
                    <a:gd name="connsiteY21" fmla="*/ 609600 h 977463"/>
                    <a:gd name="connsiteX22" fmla="*/ 441434 w 467710"/>
                    <a:gd name="connsiteY22" fmla="*/ 641132 h 977463"/>
                    <a:gd name="connsiteX23" fmla="*/ 430924 w 467710"/>
                    <a:gd name="connsiteY23" fmla="*/ 662152 h 977463"/>
                    <a:gd name="connsiteX24" fmla="*/ 425669 w 467710"/>
                    <a:gd name="connsiteY24" fmla="*/ 677918 h 977463"/>
                    <a:gd name="connsiteX25" fmla="*/ 415158 w 467710"/>
                    <a:gd name="connsiteY25" fmla="*/ 688428 h 977463"/>
                    <a:gd name="connsiteX26" fmla="*/ 409903 w 467710"/>
                    <a:gd name="connsiteY26" fmla="*/ 704194 h 977463"/>
                    <a:gd name="connsiteX27" fmla="*/ 388882 w 467710"/>
                    <a:gd name="connsiteY27" fmla="*/ 730469 h 977463"/>
                    <a:gd name="connsiteX28" fmla="*/ 383627 w 467710"/>
                    <a:gd name="connsiteY28" fmla="*/ 746235 h 977463"/>
                    <a:gd name="connsiteX29" fmla="*/ 331075 w 467710"/>
                    <a:gd name="connsiteY29" fmla="*/ 809297 h 977463"/>
                    <a:gd name="connsiteX30" fmla="*/ 315310 w 467710"/>
                    <a:gd name="connsiteY30" fmla="*/ 819807 h 977463"/>
                    <a:gd name="connsiteX31" fmla="*/ 294289 w 467710"/>
                    <a:gd name="connsiteY31" fmla="*/ 840828 h 977463"/>
                    <a:gd name="connsiteX32" fmla="*/ 278524 w 467710"/>
                    <a:gd name="connsiteY32" fmla="*/ 851338 h 977463"/>
                    <a:gd name="connsiteX33" fmla="*/ 268013 w 467710"/>
                    <a:gd name="connsiteY33" fmla="*/ 861849 h 977463"/>
                    <a:gd name="connsiteX34" fmla="*/ 246993 w 467710"/>
                    <a:gd name="connsiteY34" fmla="*/ 872359 h 977463"/>
                    <a:gd name="connsiteX35" fmla="*/ 199696 w 467710"/>
                    <a:gd name="connsiteY35" fmla="*/ 898635 h 977463"/>
                    <a:gd name="connsiteX36" fmla="*/ 183931 w 467710"/>
                    <a:gd name="connsiteY36" fmla="*/ 909145 h 977463"/>
                    <a:gd name="connsiteX37" fmla="*/ 173420 w 467710"/>
                    <a:gd name="connsiteY37" fmla="*/ 919656 h 977463"/>
                    <a:gd name="connsiteX38" fmla="*/ 152400 w 467710"/>
                    <a:gd name="connsiteY38" fmla="*/ 924911 h 977463"/>
                    <a:gd name="connsiteX39" fmla="*/ 126124 w 467710"/>
                    <a:gd name="connsiteY39" fmla="*/ 940676 h 977463"/>
                    <a:gd name="connsiteX40" fmla="*/ 110358 w 467710"/>
                    <a:gd name="connsiteY40" fmla="*/ 951187 h 977463"/>
                    <a:gd name="connsiteX41" fmla="*/ 94593 w 467710"/>
                    <a:gd name="connsiteY41" fmla="*/ 956442 h 977463"/>
                    <a:gd name="connsiteX42" fmla="*/ 78827 w 467710"/>
                    <a:gd name="connsiteY42" fmla="*/ 966952 h 977463"/>
                    <a:gd name="connsiteX43" fmla="*/ 63062 w 467710"/>
                    <a:gd name="connsiteY43" fmla="*/ 972207 h 977463"/>
                    <a:gd name="connsiteX44" fmla="*/ 52551 w 467710"/>
                    <a:gd name="connsiteY44" fmla="*/ 977463 h 97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467710" h="977463">
                      <a:moveTo>
                        <a:pt x="0" y="0"/>
                      </a:moveTo>
                      <a:cubicBezTo>
                        <a:pt x="97551" y="13938"/>
                        <a:pt x="-45898" y="-5352"/>
                        <a:pt x="152400" y="10511"/>
                      </a:cubicBezTo>
                      <a:cubicBezTo>
                        <a:pt x="162500" y="11319"/>
                        <a:pt x="181733" y="23082"/>
                        <a:pt x="189186" y="26276"/>
                      </a:cubicBezTo>
                      <a:cubicBezTo>
                        <a:pt x="194277" y="28458"/>
                        <a:pt x="199696" y="29780"/>
                        <a:pt x="204951" y="31532"/>
                      </a:cubicBezTo>
                      <a:cubicBezTo>
                        <a:pt x="237691" y="64269"/>
                        <a:pt x="190289" y="20005"/>
                        <a:pt x="231227" y="47297"/>
                      </a:cubicBezTo>
                      <a:cubicBezTo>
                        <a:pt x="270591" y="73540"/>
                        <a:pt x="225273" y="55823"/>
                        <a:pt x="262758" y="68318"/>
                      </a:cubicBezTo>
                      <a:cubicBezTo>
                        <a:pt x="271517" y="77077"/>
                        <a:pt x="278728" y="87723"/>
                        <a:pt x="289034" y="94594"/>
                      </a:cubicBezTo>
                      <a:cubicBezTo>
                        <a:pt x="294289" y="98097"/>
                        <a:pt x="300047" y="100945"/>
                        <a:pt x="304800" y="105104"/>
                      </a:cubicBezTo>
                      <a:cubicBezTo>
                        <a:pt x="314122" y="113261"/>
                        <a:pt x="322316" y="122621"/>
                        <a:pt x="331075" y="131380"/>
                      </a:cubicBezTo>
                      <a:cubicBezTo>
                        <a:pt x="334579" y="134884"/>
                        <a:pt x="337463" y="139142"/>
                        <a:pt x="341586" y="141890"/>
                      </a:cubicBezTo>
                      <a:lnTo>
                        <a:pt x="357351" y="152400"/>
                      </a:lnTo>
                      <a:cubicBezTo>
                        <a:pt x="367399" y="182547"/>
                        <a:pt x="355803" y="155590"/>
                        <a:pt x="373117" y="178676"/>
                      </a:cubicBezTo>
                      <a:cubicBezTo>
                        <a:pt x="408774" y="226219"/>
                        <a:pt x="380542" y="196612"/>
                        <a:pt x="404648" y="220718"/>
                      </a:cubicBezTo>
                      <a:cubicBezTo>
                        <a:pt x="417155" y="258241"/>
                        <a:pt x="409012" y="243031"/>
                        <a:pt x="425669" y="268014"/>
                      </a:cubicBezTo>
                      <a:lnTo>
                        <a:pt x="441434" y="315311"/>
                      </a:lnTo>
                      <a:cubicBezTo>
                        <a:pt x="443186" y="320566"/>
                        <a:pt x="445346" y="325702"/>
                        <a:pt x="446689" y="331076"/>
                      </a:cubicBezTo>
                      <a:cubicBezTo>
                        <a:pt x="448441" y="338083"/>
                        <a:pt x="449869" y="345179"/>
                        <a:pt x="451944" y="352097"/>
                      </a:cubicBezTo>
                      <a:cubicBezTo>
                        <a:pt x="455128" y="362709"/>
                        <a:pt x="462455" y="383628"/>
                        <a:pt x="462455" y="383628"/>
                      </a:cubicBezTo>
                      <a:cubicBezTo>
                        <a:pt x="464207" y="394138"/>
                        <a:pt x="467710" y="404504"/>
                        <a:pt x="467710" y="415159"/>
                      </a:cubicBezTo>
                      <a:cubicBezTo>
                        <a:pt x="467710" y="467740"/>
                        <a:pt x="465636" y="520329"/>
                        <a:pt x="462455" y="572814"/>
                      </a:cubicBezTo>
                      <a:cubicBezTo>
                        <a:pt x="462120" y="578343"/>
                        <a:pt x="458722" y="583254"/>
                        <a:pt x="457200" y="588580"/>
                      </a:cubicBezTo>
                      <a:cubicBezTo>
                        <a:pt x="455216" y="595524"/>
                        <a:pt x="454019" y="602682"/>
                        <a:pt x="451944" y="609600"/>
                      </a:cubicBezTo>
                      <a:cubicBezTo>
                        <a:pt x="448760" y="620212"/>
                        <a:pt x="446389" y="631223"/>
                        <a:pt x="441434" y="641132"/>
                      </a:cubicBezTo>
                      <a:cubicBezTo>
                        <a:pt x="437931" y="648139"/>
                        <a:pt x="434010" y="654952"/>
                        <a:pt x="430924" y="662152"/>
                      </a:cubicBezTo>
                      <a:cubicBezTo>
                        <a:pt x="428742" y="667244"/>
                        <a:pt x="428519" y="673168"/>
                        <a:pt x="425669" y="677918"/>
                      </a:cubicBezTo>
                      <a:cubicBezTo>
                        <a:pt x="423120" y="682167"/>
                        <a:pt x="418662" y="684925"/>
                        <a:pt x="415158" y="688428"/>
                      </a:cubicBezTo>
                      <a:cubicBezTo>
                        <a:pt x="413406" y="693683"/>
                        <a:pt x="412380" y="699239"/>
                        <a:pt x="409903" y="704194"/>
                      </a:cubicBezTo>
                      <a:cubicBezTo>
                        <a:pt x="403274" y="717453"/>
                        <a:pt x="398659" y="720693"/>
                        <a:pt x="388882" y="730469"/>
                      </a:cubicBezTo>
                      <a:cubicBezTo>
                        <a:pt x="387130" y="735724"/>
                        <a:pt x="386317" y="741393"/>
                        <a:pt x="383627" y="746235"/>
                      </a:cubicBezTo>
                      <a:cubicBezTo>
                        <a:pt x="372222" y="766763"/>
                        <a:pt x="350521" y="796333"/>
                        <a:pt x="331075" y="809297"/>
                      </a:cubicBezTo>
                      <a:cubicBezTo>
                        <a:pt x="325820" y="812800"/>
                        <a:pt x="320105" y="815697"/>
                        <a:pt x="315310" y="819807"/>
                      </a:cubicBezTo>
                      <a:cubicBezTo>
                        <a:pt x="307786" y="826256"/>
                        <a:pt x="302534" y="835331"/>
                        <a:pt x="294289" y="840828"/>
                      </a:cubicBezTo>
                      <a:cubicBezTo>
                        <a:pt x="289034" y="844331"/>
                        <a:pt x="283456" y="847393"/>
                        <a:pt x="278524" y="851338"/>
                      </a:cubicBezTo>
                      <a:cubicBezTo>
                        <a:pt x="274655" y="854433"/>
                        <a:pt x="272136" y="859100"/>
                        <a:pt x="268013" y="861849"/>
                      </a:cubicBezTo>
                      <a:cubicBezTo>
                        <a:pt x="261495" y="866194"/>
                        <a:pt x="253710" y="868329"/>
                        <a:pt x="246993" y="872359"/>
                      </a:cubicBezTo>
                      <a:cubicBezTo>
                        <a:pt x="201818" y="899464"/>
                        <a:pt x="231408" y="888065"/>
                        <a:pt x="199696" y="898635"/>
                      </a:cubicBezTo>
                      <a:cubicBezTo>
                        <a:pt x="194441" y="902138"/>
                        <a:pt x="188863" y="905200"/>
                        <a:pt x="183931" y="909145"/>
                      </a:cubicBezTo>
                      <a:cubicBezTo>
                        <a:pt x="180062" y="912240"/>
                        <a:pt x="177852" y="917440"/>
                        <a:pt x="173420" y="919656"/>
                      </a:cubicBezTo>
                      <a:cubicBezTo>
                        <a:pt x="166960" y="922886"/>
                        <a:pt x="159407" y="923159"/>
                        <a:pt x="152400" y="924911"/>
                      </a:cubicBezTo>
                      <a:cubicBezTo>
                        <a:pt x="143641" y="930166"/>
                        <a:pt x="134786" y="935263"/>
                        <a:pt x="126124" y="940676"/>
                      </a:cubicBezTo>
                      <a:cubicBezTo>
                        <a:pt x="120768" y="944024"/>
                        <a:pt x="116007" y="948362"/>
                        <a:pt x="110358" y="951187"/>
                      </a:cubicBezTo>
                      <a:cubicBezTo>
                        <a:pt x="105404" y="953664"/>
                        <a:pt x="99547" y="953965"/>
                        <a:pt x="94593" y="956442"/>
                      </a:cubicBezTo>
                      <a:cubicBezTo>
                        <a:pt x="88944" y="959267"/>
                        <a:pt x="84476" y="964127"/>
                        <a:pt x="78827" y="966952"/>
                      </a:cubicBezTo>
                      <a:cubicBezTo>
                        <a:pt x="73873" y="969429"/>
                        <a:pt x="68205" y="970150"/>
                        <a:pt x="63062" y="972207"/>
                      </a:cubicBezTo>
                      <a:cubicBezTo>
                        <a:pt x="59425" y="973662"/>
                        <a:pt x="56055" y="975711"/>
                        <a:pt x="52551" y="977463"/>
                      </a:cubicBezTo>
                    </a:path>
                  </a:pathLst>
                </a:custGeom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" name="Freeform 12"/>
                <p:cNvSpPr/>
                <p:nvPr/>
              </p:nvSpPr>
              <p:spPr>
                <a:xfrm>
                  <a:off x="9556488" y="2706414"/>
                  <a:ext cx="157814" cy="94593"/>
                </a:xfrm>
                <a:custGeom>
                  <a:avLst/>
                  <a:gdLst>
                    <a:gd name="connsiteX0" fmla="*/ 57966 w 157814"/>
                    <a:gd name="connsiteY0" fmla="*/ 0 h 94593"/>
                    <a:gd name="connsiteX1" fmla="*/ 36945 w 157814"/>
                    <a:gd name="connsiteY1" fmla="*/ 52552 h 94593"/>
                    <a:gd name="connsiteX2" fmla="*/ 21179 w 157814"/>
                    <a:gd name="connsiteY2" fmla="*/ 63062 h 94593"/>
                    <a:gd name="connsiteX3" fmla="*/ 10669 w 157814"/>
                    <a:gd name="connsiteY3" fmla="*/ 78827 h 94593"/>
                    <a:gd name="connsiteX4" fmla="*/ 15924 w 157814"/>
                    <a:gd name="connsiteY4" fmla="*/ 84083 h 94593"/>
                    <a:gd name="connsiteX5" fmla="*/ 142048 w 157814"/>
                    <a:gd name="connsiteY5" fmla="*/ 89338 h 94593"/>
                    <a:gd name="connsiteX6" fmla="*/ 157814 w 157814"/>
                    <a:gd name="connsiteY6" fmla="*/ 94593 h 945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814" h="94593">
                      <a:moveTo>
                        <a:pt x="57966" y="0"/>
                      </a:moveTo>
                      <a:cubicBezTo>
                        <a:pt x="52822" y="18001"/>
                        <a:pt x="51011" y="38486"/>
                        <a:pt x="36945" y="52552"/>
                      </a:cubicBezTo>
                      <a:cubicBezTo>
                        <a:pt x="32479" y="57018"/>
                        <a:pt x="26434" y="59559"/>
                        <a:pt x="21179" y="63062"/>
                      </a:cubicBezTo>
                      <a:cubicBezTo>
                        <a:pt x="17676" y="68317"/>
                        <a:pt x="14614" y="73895"/>
                        <a:pt x="10669" y="78827"/>
                      </a:cubicBezTo>
                      <a:cubicBezTo>
                        <a:pt x="176" y="91944"/>
                        <a:pt x="-8939" y="92371"/>
                        <a:pt x="15924" y="84083"/>
                      </a:cubicBezTo>
                      <a:cubicBezTo>
                        <a:pt x="57965" y="85835"/>
                        <a:pt x="100085" y="86230"/>
                        <a:pt x="142048" y="89338"/>
                      </a:cubicBezTo>
                      <a:cubicBezTo>
                        <a:pt x="147572" y="89747"/>
                        <a:pt x="157814" y="94593"/>
                        <a:pt x="157814" y="94593"/>
                      </a:cubicBezTo>
                    </a:path>
                  </a:pathLst>
                </a:custGeom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4" name="TextBox 13"/>
              <p:cNvSpPr txBox="1"/>
              <p:nvPr/>
            </p:nvSpPr>
            <p:spPr>
              <a:xfrm>
                <a:off x="5294518" y="6630475"/>
                <a:ext cx="15440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5C7A4C"/>
                    </a:solidFill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clockwise (S)</a:t>
                </a:r>
                <a:endParaRPr lang="en-US" dirty="0">
                  <a:solidFill>
                    <a:srgbClr val="5C7A4C"/>
                  </a:solidFill>
                  <a:latin typeface="Arial" panose="020B0604020202020204" pitchFamily="34" charset="0"/>
                  <a:ea typeface="仿宋_GB2312" panose="02010609030101010101" pitchFamily="49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 rot="10503179" flipH="1">
                <a:off x="5648804" y="5569702"/>
                <a:ext cx="373780" cy="987962"/>
                <a:chOff x="9563294" y="1797852"/>
                <a:chExt cx="467712" cy="987962"/>
              </a:xfrm>
            </p:grpSpPr>
            <p:sp>
              <p:nvSpPr>
                <p:cNvPr id="16" name="Freeform 15"/>
                <p:cNvSpPr/>
                <p:nvPr/>
              </p:nvSpPr>
              <p:spPr>
                <a:xfrm>
                  <a:off x="9563294" y="1797852"/>
                  <a:ext cx="467712" cy="977463"/>
                </a:xfrm>
                <a:custGeom>
                  <a:avLst/>
                  <a:gdLst>
                    <a:gd name="connsiteX0" fmla="*/ 0 w 467710"/>
                    <a:gd name="connsiteY0" fmla="*/ 0 h 977463"/>
                    <a:gd name="connsiteX1" fmla="*/ 152400 w 467710"/>
                    <a:gd name="connsiteY1" fmla="*/ 10511 h 977463"/>
                    <a:gd name="connsiteX2" fmla="*/ 189186 w 467710"/>
                    <a:gd name="connsiteY2" fmla="*/ 26276 h 977463"/>
                    <a:gd name="connsiteX3" fmla="*/ 204951 w 467710"/>
                    <a:gd name="connsiteY3" fmla="*/ 31532 h 977463"/>
                    <a:gd name="connsiteX4" fmla="*/ 231227 w 467710"/>
                    <a:gd name="connsiteY4" fmla="*/ 47297 h 977463"/>
                    <a:gd name="connsiteX5" fmla="*/ 262758 w 467710"/>
                    <a:gd name="connsiteY5" fmla="*/ 68318 h 977463"/>
                    <a:gd name="connsiteX6" fmla="*/ 289034 w 467710"/>
                    <a:gd name="connsiteY6" fmla="*/ 94594 h 977463"/>
                    <a:gd name="connsiteX7" fmla="*/ 304800 w 467710"/>
                    <a:gd name="connsiteY7" fmla="*/ 105104 h 977463"/>
                    <a:gd name="connsiteX8" fmla="*/ 331075 w 467710"/>
                    <a:gd name="connsiteY8" fmla="*/ 131380 h 977463"/>
                    <a:gd name="connsiteX9" fmla="*/ 341586 w 467710"/>
                    <a:gd name="connsiteY9" fmla="*/ 141890 h 977463"/>
                    <a:gd name="connsiteX10" fmla="*/ 357351 w 467710"/>
                    <a:gd name="connsiteY10" fmla="*/ 152400 h 977463"/>
                    <a:gd name="connsiteX11" fmla="*/ 373117 w 467710"/>
                    <a:gd name="connsiteY11" fmla="*/ 178676 h 977463"/>
                    <a:gd name="connsiteX12" fmla="*/ 404648 w 467710"/>
                    <a:gd name="connsiteY12" fmla="*/ 220718 h 977463"/>
                    <a:gd name="connsiteX13" fmla="*/ 425669 w 467710"/>
                    <a:gd name="connsiteY13" fmla="*/ 268014 h 977463"/>
                    <a:gd name="connsiteX14" fmla="*/ 441434 w 467710"/>
                    <a:gd name="connsiteY14" fmla="*/ 315311 h 977463"/>
                    <a:gd name="connsiteX15" fmla="*/ 446689 w 467710"/>
                    <a:gd name="connsiteY15" fmla="*/ 331076 h 977463"/>
                    <a:gd name="connsiteX16" fmla="*/ 451944 w 467710"/>
                    <a:gd name="connsiteY16" fmla="*/ 352097 h 977463"/>
                    <a:gd name="connsiteX17" fmla="*/ 462455 w 467710"/>
                    <a:gd name="connsiteY17" fmla="*/ 383628 h 977463"/>
                    <a:gd name="connsiteX18" fmla="*/ 467710 w 467710"/>
                    <a:gd name="connsiteY18" fmla="*/ 415159 h 977463"/>
                    <a:gd name="connsiteX19" fmla="*/ 462455 w 467710"/>
                    <a:gd name="connsiteY19" fmla="*/ 572814 h 977463"/>
                    <a:gd name="connsiteX20" fmla="*/ 457200 w 467710"/>
                    <a:gd name="connsiteY20" fmla="*/ 588580 h 977463"/>
                    <a:gd name="connsiteX21" fmla="*/ 451944 w 467710"/>
                    <a:gd name="connsiteY21" fmla="*/ 609600 h 977463"/>
                    <a:gd name="connsiteX22" fmla="*/ 441434 w 467710"/>
                    <a:gd name="connsiteY22" fmla="*/ 641132 h 977463"/>
                    <a:gd name="connsiteX23" fmla="*/ 430924 w 467710"/>
                    <a:gd name="connsiteY23" fmla="*/ 662152 h 977463"/>
                    <a:gd name="connsiteX24" fmla="*/ 425669 w 467710"/>
                    <a:gd name="connsiteY24" fmla="*/ 677918 h 977463"/>
                    <a:gd name="connsiteX25" fmla="*/ 415158 w 467710"/>
                    <a:gd name="connsiteY25" fmla="*/ 688428 h 977463"/>
                    <a:gd name="connsiteX26" fmla="*/ 409903 w 467710"/>
                    <a:gd name="connsiteY26" fmla="*/ 704194 h 977463"/>
                    <a:gd name="connsiteX27" fmla="*/ 388882 w 467710"/>
                    <a:gd name="connsiteY27" fmla="*/ 730469 h 977463"/>
                    <a:gd name="connsiteX28" fmla="*/ 383627 w 467710"/>
                    <a:gd name="connsiteY28" fmla="*/ 746235 h 977463"/>
                    <a:gd name="connsiteX29" fmla="*/ 331075 w 467710"/>
                    <a:gd name="connsiteY29" fmla="*/ 809297 h 977463"/>
                    <a:gd name="connsiteX30" fmla="*/ 315310 w 467710"/>
                    <a:gd name="connsiteY30" fmla="*/ 819807 h 977463"/>
                    <a:gd name="connsiteX31" fmla="*/ 294289 w 467710"/>
                    <a:gd name="connsiteY31" fmla="*/ 840828 h 977463"/>
                    <a:gd name="connsiteX32" fmla="*/ 278524 w 467710"/>
                    <a:gd name="connsiteY32" fmla="*/ 851338 h 977463"/>
                    <a:gd name="connsiteX33" fmla="*/ 268013 w 467710"/>
                    <a:gd name="connsiteY33" fmla="*/ 861849 h 977463"/>
                    <a:gd name="connsiteX34" fmla="*/ 246993 w 467710"/>
                    <a:gd name="connsiteY34" fmla="*/ 872359 h 977463"/>
                    <a:gd name="connsiteX35" fmla="*/ 199696 w 467710"/>
                    <a:gd name="connsiteY35" fmla="*/ 898635 h 977463"/>
                    <a:gd name="connsiteX36" fmla="*/ 183931 w 467710"/>
                    <a:gd name="connsiteY36" fmla="*/ 909145 h 977463"/>
                    <a:gd name="connsiteX37" fmla="*/ 173420 w 467710"/>
                    <a:gd name="connsiteY37" fmla="*/ 919656 h 977463"/>
                    <a:gd name="connsiteX38" fmla="*/ 152400 w 467710"/>
                    <a:gd name="connsiteY38" fmla="*/ 924911 h 977463"/>
                    <a:gd name="connsiteX39" fmla="*/ 126124 w 467710"/>
                    <a:gd name="connsiteY39" fmla="*/ 940676 h 977463"/>
                    <a:gd name="connsiteX40" fmla="*/ 110358 w 467710"/>
                    <a:gd name="connsiteY40" fmla="*/ 951187 h 977463"/>
                    <a:gd name="connsiteX41" fmla="*/ 94593 w 467710"/>
                    <a:gd name="connsiteY41" fmla="*/ 956442 h 977463"/>
                    <a:gd name="connsiteX42" fmla="*/ 78827 w 467710"/>
                    <a:gd name="connsiteY42" fmla="*/ 966952 h 977463"/>
                    <a:gd name="connsiteX43" fmla="*/ 63062 w 467710"/>
                    <a:gd name="connsiteY43" fmla="*/ 972207 h 977463"/>
                    <a:gd name="connsiteX44" fmla="*/ 52551 w 467710"/>
                    <a:gd name="connsiteY44" fmla="*/ 977463 h 97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467710" h="977463">
                      <a:moveTo>
                        <a:pt x="0" y="0"/>
                      </a:moveTo>
                      <a:cubicBezTo>
                        <a:pt x="97551" y="13938"/>
                        <a:pt x="-45898" y="-5352"/>
                        <a:pt x="152400" y="10511"/>
                      </a:cubicBezTo>
                      <a:cubicBezTo>
                        <a:pt x="162500" y="11319"/>
                        <a:pt x="181733" y="23082"/>
                        <a:pt x="189186" y="26276"/>
                      </a:cubicBezTo>
                      <a:cubicBezTo>
                        <a:pt x="194277" y="28458"/>
                        <a:pt x="199696" y="29780"/>
                        <a:pt x="204951" y="31532"/>
                      </a:cubicBezTo>
                      <a:cubicBezTo>
                        <a:pt x="237691" y="64269"/>
                        <a:pt x="190289" y="20005"/>
                        <a:pt x="231227" y="47297"/>
                      </a:cubicBezTo>
                      <a:cubicBezTo>
                        <a:pt x="270591" y="73540"/>
                        <a:pt x="225273" y="55823"/>
                        <a:pt x="262758" y="68318"/>
                      </a:cubicBezTo>
                      <a:cubicBezTo>
                        <a:pt x="271517" y="77077"/>
                        <a:pt x="278728" y="87723"/>
                        <a:pt x="289034" y="94594"/>
                      </a:cubicBezTo>
                      <a:cubicBezTo>
                        <a:pt x="294289" y="98097"/>
                        <a:pt x="300047" y="100945"/>
                        <a:pt x="304800" y="105104"/>
                      </a:cubicBezTo>
                      <a:cubicBezTo>
                        <a:pt x="314122" y="113261"/>
                        <a:pt x="322316" y="122621"/>
                        <a:pt x="331075" y="131380"/>
                      </a:cubicBezTo>
                      <a:cubicBezTo>
                        <a:pt x="334579" y="134884"/>
                        <a:pt x="337463" y="139142"/>
                        <a:pt x="341586" y="141890"/>
                      </a:cubicBezTo>
                      <a:lnTo>
                        <a:pt x="357351" y="152400"/>
                      </a:lnTo>
                      <a:cubicBezTo>
                        <a:pt x="367399" y="182547"/>
                        <a:pt x="355803" y="155590"/>
                        <a:pt x="373117" y="178676"/>
                      </a:cubicBezTo>
                      <a:cubicBezTo>
                        <a:pt x="408774" y="226219"/>
                        <a:pt x="380542" y="196612"/>
                        <a:pt x="404648" y="220718"/>
                      </a:cubicBezTo>
                      <a:cubicBezTo>
                        <a:pt x="417155" y="258241"/>
                        <a:pt x="409012" y="243031"/>
                        <a:pt x="425669" y="268014"/>
                      </a:cubicBezTo>
                      <a:lnTo>
                        <a:pt x="441434" y="315311"/>
                      </a:lnTo>
                      <a:cubicBezTo>
                        <a:pt x="443186" y="320566"/>
                        <a:pt x="445346" y="325702"/>
                        <a:pt x="446689" y="331076"/>
                      </a:cubicBezTo>
                      <a:cubicBezTo>
                        <a:pt x="448441" y="338083"/>
                        <a:pt x="449869" y="345179"/>
                        <a:pt x="451944" y="352097"/>
                      </a:cubicBezTo>
                      <a:cubicBezTo>
                        <a:pt x="455128" y="362709"/>
                        <a:pt x="462455" y="383628"/>
                        <a:pt x="462455" y="383628"/>
                      </a:cubicBezTo>
                      <a:cubicBezTo>
                        <a:pt x="464207" y="394138"/>
                        <a:pt x="467710" y="404504"/>
                        <a:pt x="467710" y="415159"/>
                      </a:cubicBezTo>
                      <a:cubicBezTo>
                        <a:pt x="467710" y="467740"/>
                        <a:pt x="465636" y="520329"/>
                        <a:pt x="462455" y="572814"/>
                      </a:cubicBezTo>
                      <a:cubicBezTo>
                        <a:pt x="462120" y="578343"/>
                        <a:pt x="458722" y="583254"/>
                        <a:pt x="457200" y="588580"/>
                      </a:cubicBezTo>
                      <a:cubicBezTo>
                        <a:pt x="455216" y="595524"/>
                        <a:pt x="454019" y="602682"/>
                        <a:pt x="451944" y="609600"/>
                      </a:cubicBezTo>
                      <a:cubicBezTo>
                        <a:pt x="448760" y="620212"/>
                        <a:pt x="446389" y="631223"/>
                        <a:pt x="441434" y="641132"/>
                      </a:cubicBezTo>
                      <a:cubicBezTo>
                        <a:pt x="437931" y="648139"/>
                        <a:pt x="434010" y="654952"/>
                        <a:pt x="430924" y="662152"/>
                      </a:cubicBezTo>
                      <a:cubicBezTo>
                        <a:pt x="428742" y="667244"/>
                        <a:pt x="428519" y="673168"/>
                        <a:pt x="425669" y="677918"/>
                      </a:cubicBezTo>
                      <a:cubicBezTo>
                        <a:pt x="423120" y="682167"/>
                        <a:pt x="418662" y="684925"/>
                        <a:pt x="415158" y="688428"/>
                      </a:cubicBezTo>
                      <a:cubicBezTo>
                        <a:pt x="413406" y="693683"/>
                        <a:pt x="412380" y="699239"/>
                        <a:pt x="409903" y="704194"/>
                      </a:cubicBezTo>
                      <a:cubicBezTo>
                        <a:pt x="403274" y="717453"/>
                        <a:pt x="398659" y="720693"/>
                        <a:pt x="388882" y="730469"/>
                      </a:cubicBezTo>
                      <a:cubicBezTo>
                        <a:pt x="387130" y="735724"/>
                        <a:pt x="386317" y="741393"/>
                        <a:pt x="383627" y="746235"/>
                      </a:cubicBezTo>
                      <a:cubicBezTo>
                        <a:pt x="372222" y="766763"/>
                        <a:pt x="350521" y="796333"/>
                        <a:pt x="331075" y="809297"/>
                      </a:cubicBezTo>
                      <a:cubicBezTo>
                        <a:pt x="325820" y="812800"/>
                        <a:pt x="320105" y="815697"/>
                        <a:pt x="315310" y="819807"/>
                      </a:cubicBezTo>
                      <a:cubicBezTo>
                        <a:pt x="307786" y="826256"/>
                        <a:pt x="302534" y="835331"/>
                        <a:pt x="294289" y="840828"/>
                      </a:cubicBezTo>
                      <a:cubicBezTo>
                        <a:pt x="289034" y="844331"/>
                        <a:pt x="283456" y="847393"/>
                        <a:pt x="278524" y="851338"/>
                      </a:cubicBezTo>
                      <a:cubicBezTo>
                        <a:pt x="274655" y="854433"/>
                        <a:pt x="272136" y="859100"/>
                        <a:pt x="268013" y="861849"/>
                      </a:cubicBezTo>
                      <a:cubicBezTo>
                        <a:pt x="261495" y="866194"/>
                        <a:pt x="253710" y="868329"/>
                        <a:pt x="246993" y="872359"/>
                      </a:cubicBezTo>
                      <a:cubicBezTo>
                        <a:pt x="201818" y="899464"/>
                        <a:pt x="231408" y="888065"/>
                        <a:pt x="199696" y="898635"/>
                      </a:cubicBezTo>
                      <a:cubicBezTo>
                        <a:pt x="194441" y="902138"/>
                        <a:pt x="188863" y="905200"/>
                        <a:pt x="183931" y="909145"/>
                      </a:cubicBezTo>
                      <a:cubicBezTo>
                        <a:pt x="180062" y="912240"/>
                        <a:pt x="177852" y="917440"/>
                        <a:pt x="173420" y="919656"/>
                      </a:cubicBezTo>
                      <a:cubicBezTo>
                        <a:pt x="166960" y="922886"/>
                        <a:pt x="159407" y="923159"/>
                        <a:pt x="152400" y="924911"/>
                      </a:cubicBezTo>
                      <a:cubicBezTo>
                        <a:pt x="143641" y="930166"/>
                        <a:pt x="134786" y="935263"/>
                        <a:pt x="126124" y="940676"/>
                      </a:cubicBezTo>
                      <a:cubicBezTo>
                        <a:pt x="120768" y="944024"/>
                        <a:pt x="116007" y="948362"/>
                        <a:pt x="110358" y="951187"/>
                      </a:cubicBezTo>
                      <a:cubicBezTo>
                        <a:pt x="105404" y="953664"/>
                        <a:pt x="99547" y="953965"/>
                        <a:pt x="94593" y="956442"/>
                      </a:cubicBezTo>
                      <a:cubicBezTo>
                        <a:pt x="88944" y="959267"/>
                        <a:pt x="84476" y="964127"/>
                        <a:pt x="78827" y="966952"/>
                      </a:cubicBezTo>
                      <a:cubicBezTo>
                        <a:pt x="73873" y="969429"/>
                        <a:pt x="68205" y="970150"/>
                        <a:pt x="63062" y="972207"/>
                      </a:cubicBezTo>
                      <a:cubicBezTo>
                        <a:pt x="59425" y="973662"/>
                        <a:pt x="56055" y="975711"/>
                        <a:pt x="52551" y="977463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>
                  <a:off x="9599941" y="2691221"/>
                  <a:ext cx="157814" cy="94593"/>
                </a:xfrm>
                <a:custGeom>
                  <a:avLst/>
                  <a:gdLst>
                    <a:gd name="connsiteX0" fmla="*/ 57966 w 157814"/>
                    <a:gd name="connsiteY0" fmla="*/ 0 h 94593"/>
                    <a:gd name="connsiteX1" fmla="*/ 36945 w 157814"/>
                    <a:gd name="connsiteY1" fmla="*/ 52552 h 94593"/>
                    <a:gd name="connsiteX2" fmla="*/ 21179 w 157814"/>
                    <a:gd name="connsiteY2" fmla="*/ 63062 h 94593"/>
                    <a:gd name="connsiteX3" fmla="*/ 10669 w 157814"/>
                    <a:gd name="connsiteY3" fmla="*/ 78827 h 94593"/>
                    <a:gd name="connsiteX4" fmla="*/ 15924 w 157814"/>
                    <a:gd name="connsiteY4" fmla="*/ 84083 h 94593"/>
                    <a:gd name="connsiteX5" fmla="*/ 142048 w 157814"/>
                    <a:gd name="connsiteY5" fmla="*/ 89338 h 94593"/>
                    <a:gd name="connsiteX6" fmla="*/ 157814 w 157814"/>
                    <a:gd name="connsiteY6" fmla="*/ 94593 h 945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814" h="94593">
                      <a:moveTo>
                        <a:pt x="57966" y="0"/>
                      </a:moveTo>
                      <a:cubicBezTo>
                        <a:pt x="52822" y="18001"/>
                        <a:pt x="51011" y="38486"/>
                        <a:pt x="36945" y="52552"/>
                      </a:cubicBezTo>
                      <a:cubicBezTo>
                        <a:pt x="32479" y="57018"/>
                        <a:pt x="26434" y="59559"/>
                        <a:pt x="21179" y="63062"/>
                      </a:cubicBezTo>
                      <a:cubicBezTo>
                        <a:pt x="17676" y="68317"/>
                        <a:pt x="14614" y="73895"/>
                        <a:pt x="10669" y="78827"/>
                      </a:cubicBezTo>
                      <a:cubicBezTo>
                        <a:pt x="176" y="91944"/>
                        <a:pt x="-8939" y="92371"/>
                        <a:pt x="15924" y="84083"/>
                      </a:cubicBezTo>
                      <a:cubicBezTo>
                        <a:pt x="57965" y="85835"/>
                        <a:pt x="100085" y="86230"/>
                        <a:pt x="142048" y="89338"/>
                      </a:cubicBezTo>
                      <a:cubicBezTo>
                        <a:pt x="147572" y="89747"/>
                        <a:pt x="157814" y="94593"/>
                        <a:pt x="157814" y="94593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8" name="TextBox 17"/>
              <p:cNvSpPr txBox="1"/>
              <p:nvPr/>
            </p:nvSpPr>
            <p:spPr>
              <a:xfrm>
                <a:off x="6003966" y="5899646"/>
                <a:ext cx="19287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rPr>
                  <a:t>anticlockwise (N)</a:t>
                </a:r>
                <a:endParaRPr lang="en-US" dirty="0">
                  <a:solidFill>
                    <a:srgbClr val="FF0000"/>
                  </a:solidFill>
                  <a:latin typeface="Arial" panose="020B0604020202020204" pitchFamily="34" charset="0"/>
                  <a:ea typeface="仿宋_GB2312" panose="02010609030101010101" pitchFamily="49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 rot="10800000">
                <a:off x="3645466" y="5583976"/>
                <a:ext cx="467710" cy="987973"/>
                <a:chOff x="9561806" y="1813034"/>
                <a:chExt cx="467710" cy="987973"/>
              </a:xfrm>
            </p:grpSpPr>
            <p:sp>
              <p:nvSpPr>
                <p:cNvPr id="20" name="Freeform 19"/>
                <p:cNvSpPr/>
                <p:nvPr/>
              </p:nvSpPr>
              <p:spPr>
                <a:xfrm>
                  <a:off x="9561806" y="1813034"/>
                  <a:ext cx="467710" cy="977463"/>
                </a:xfrm>
                <a:custGeom>
                  <a:avLst/>
                  <a:gdLst>
                    <a:gd name="connsiteX0" fmla="*/ 0 w 467710"/>
                    <a:gd name="connsiteY0" fmla="*/ 0 h 977463"/>
                    <a:gd name="connsiteX1" fmla="*/ 152400 w 467710"/>
                    <a:gd name="connsiteY1" fmla="*/ 10511 h 977463"/>
                    <a:gd name="connsiteX2" fmla="*/ 189186 w 467710"/>
                    <a:gd name="connsiteY2" fmla="*/ 26276 h 977463"/>
                    <a:gd name="connsiteX3" fmla="*/ 204951 w 467710"/>
                    <a:gd name="connsiteY3" fmla="*/ 31532 h 977463"/>
                    <a:gd name="connsiteX4" fmla="*/ 231227 w 467710"/>
                    <a:gd name="connsiteY4" fmla="*/ 47297 h 977463"/>
                    <a:gd name="connsiteX5" fmla="*/ 262758 w 467710"/>
                    <a:gd name="connsiteY5" fmla="*/ 68318 h 977463"/>
                    <a:gd name="connsiteX6" fmla="*/ 289034 w 467710"/>
                    <a:gd name="connsiteY6" fmla="*/ 94594 h 977463"/>
                    <a:gd name="connsiteX7" fmla="*/ 304800 w 467710"/>
                    <a:gd name="connsiteY7" fmla="*/ 105104 h 977463"/>
                    <a:gd name="connsiteX8" fmla="*/ 331075 w 467710"/>
                    <a:gd name="connsiteY8" fmla="*/ 131380 h 977463"/>
                    <a:gd name="connsiteX9" fmla="*/ 341586 w 467710"/>
                    <a:gd name="connsiteY9" fmla="*/ 141890 h 977463"/>
                    <a:gd name="connsiteX10" fmla="*/ 357351 w 467710"/>
                    <a:gd name="connsiteY10" fmla="*/ 152400 h 977463"/>
                    <a:gd name="connsiteX11" fmla="*/ 373117 w 467710"/>
                    <a:gd name="connsiteY11" fmla="*/ 178676 h 977463"/>
                    <a:gd name="connsiteX12" fmla="*/ 404648 w 467710"/>
                    <a:gd name="connsiteY12" fmla="*/ 220718 h 977463"/>
                    <a:gd name="connsiteX13" fmla="*/ 425669 w 467710"/>
                    <a:gd name="connsiteY13" fmla="*/ 268014 h 977463"/>
                    <a:gd name="connsiteX14" fmla="*/ 441434 w 467710"/>
                    <a:gd name="connsiteY14" fmla="*/ 315311 h 977463"/>
                    <a:gd name="connsiteX15" fmla="*/ 446689 w 467710"/>
                    <a:gd name="connsiteY15" fmla="*/ 331076 h 977463"/>
                    <a:gd name="connsiteX16" fmla="*/ 451944 w 467710"/>
                    <a:gd name="connsiteY16" fmla="*/ 352097 h 977463"/>
                    <a:gd name="connsiteX17" fmla="*/ 462455 w 467710"/>
                    <a:gd name="connsiteY17" fmla="*/ 383628 h 977463"/>
                    <a:gd name="connsiteX18" fmla="*/ 467710 w 467710"/>
                    <a:gd name="connsiteY18" fmla="*/ 415159 h 977463"/>
                    <a:gd name="connsiteX19" fmla="*/ 462455 w 467710"/>
                    <a:gd name="connsiteY19" fmla="*/ 572814 h 977463"/>
                    <a:gd name="connsiteX20" fmla="*/ 457200 w 467710"/>
                    <a:gd name="connsiteY20" fmla="*/ 588580 h 977463"/>
                    <a:gd name="connsiteX21" fmla="*/ 451944 w 467710"/>
                    <a:gd name="connsiteY21" fmla="*/ 609600 h 977463"/>
                    <a:gd name="connsiteX22" fmla="*/ 441434 w 467710"/>
                    <a:gd name="connsiteY22" fmla="*/ 641132 h 977463"/>
                    <a:gd name="connsiteX23" fmla="*/ 430924 w 467710"/>
                    <a:gd name="connsiteY23" fmla="*/ 662152 h 977463"/>
                    <a:gd name="connsiteX24" fmla="*/ 425669 w 467710"/>
                    <a:gd name="connsiteY24" fmla="*/ 677918 h 977463"/>
                    <a:gd name="connsiteX25" fmla="*/ 415158 w 467710"/>
                    <a:gd name="connsiteY25" fmla="*/ 688428 h 977463"/>
                    <a:gd name="connsiteX26" fmla="*/ 409903 w 467710"/>
                    <a:gd name="connsiteY26" fmla="*/ 704194 h 977463"/>
                    <a:gd name="connsiteX27" fmla="*/ 388882 w 467710"/>
                    <a:gd name="connsiteY27" fmla="*/ 730469 h 977463"/>
                    <a:gd name="connsiteX28" fmla="*/ 383627 w 467710"/>
                    <a:gd name="connsiteY28" fmla="*/ 746235 h 977463"/>
                    <a:gd name="connsiteX29" fmla="*/ 331075 w 467710"/>
                    <a:gd name="connsiteY29" fmla="*/ 809297 h 977463"/>
                    <a:gd name="connsiteX30" fmla="*/ 315310 w 467710"/>
                    <a:gd name="connsiteY30" fmla="*/ 819807 h 977463"/>
                    <a:gd name="connsiteX31" fmla="*/ 294289 w 467710"/>
                    <a:gd name="connsiteY31" fmla="*/ 840828 h 977463"/>
                    <a:gd name="connsiteX32" fmla="*/ 278524 w 467710"/>
                    <a:gd name="connsiteY32" fmla="*/ 851338 h 977463"/>
                    <a:gd name="connsiteX33" fmla="*/ 268013 w 467710"/>
                    <a:gd name="connsiteY33" fmla="*/ 861849 h 977463"/>
                    <a:gd name="connsiteX34" fmla="*/ 246993 w 467710"/>
                    <a:gd name="connsiteY34" fmla="*/ 872359 h 977463"/>
                    <a:gd name="connsiteX35" fmla="*/ 199696 w 467710"/>
                    <a:gd name="connsiteY35" fmla="*/ 898635 h 977463"/>
                    <a:gd name="connsiteX36" fmla="*/ 183931 w 467710"/>
                    <a:gd name="connsiteY36" fmla="*/ 909145 h 977463"/>
                    <a:gd name="connsiteX37" fmla="*/ 173420 w 467710"/>
                    <a:gd name="connsiteY37" fmla="*/ 919656 h 977463"/>
                    <a:gd name="connsiteX38" fmla="*/ 152400 w 467710"/>
                    <a:gd name="connsiteY38" fmla="*/ 924911 h 977463"/>
                    <a:gd name="connsiteX39" fmla="*/ 126124 w 467710"/>
                    <a:gd name="connsiteY39" fmla="*/ 940676 h 977463"/>
                    <a:gd name="connsiteX40" fmla="*/ 110358 w 467710"/>
                    <a:gd name="connsiteY40" fmla="*/ 951187 h 977463"/>
                    <a:gd name="connsiteX41" fmla="*/ 94593 w 467710"/>
                    <a:gd name="connsiteY41" fmla="*/ 956442 h 977463"/>
                    <a:gd name="connsiteX42" fmla="*/ 78827 w 467710"/>
                    <a:gd name="connsiteY42" fmla="*/ 966952 h 977463"/>
                    <a:gd name="connsiteX43" fmla="*/ 63062 w 467710"/>
                    <a:gd name="connsiteY43" fmla="*/ 972207 h 977463"/>
                    <a:gd name="connsiteX44" fmla="*/ 52551 w 467710"/>
                    <a:gd name="connsiteY44" fmla="*/ 977463 h 97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467710" h="977463">
                      <a:moveTo>
                        <a:pt x="0" y="0"/>
                      </a:moveTo>
                      <a:cubicBezTo>
                        <a:pt x="97551" y="13938"/>
                        <a:pt x="-45898" y="-5352"/>
                        <a:pt x="152400" y="10511"/>
                      </a:cubicBezTo>
                      <a:cubicBezTo>
                        <a:pt x="162500" y="11319"/>
                        <a:pt x="181733" y="23082"/>
                        <a:pt x="189186" y="26276"/>
                      </a:cubicBezTo>
                      <a:cubicBezTo>
                        <a:pt x="194277" y="28458"/>
                        <a:pt x="199696" y="29780"/>
                        <a:pt x="204951" y="31532"/>
                      </a:cubicBezTo>
                      <a:cubicBezTo>
                        <a:pt x="237691" y="64269"/>
                        <a:pt x="190289" y="20005"/>
                        <a:pt x="231227" y="47297"/>
                      </a:cubicBezTo>
                      <a:cubicBezTo>
                        <a:pt x="270591" y="73540"/>
                        <a:pt x="225273" y="55823"/>
                        <a:pt x="262758" y="68318"/>
                      </a:cubicBezTo>
                      <a:cubicBezTo>
                        <a:pt x="271517" y="77077"/>
                        <a:pt x="278728" y="87723"/>
                        <a:pt x="289034" y="94594"/>
                      </a:cubicBezTo>
                      <a:cubicBezTo>
                        <a:pt x="294289" y="98097"/>
                        <a:pt x="300047" y="100945"/>
                        <a:pt x="304800" y="105104"/>
                      </a:cubicBezTo>
                      <a:cubicBezTo>
                        <a:pt x="314122" y="113261"/>
                        <a:pt x="322316" y="122621"/>
                        <a:pt x="331075" y="131380"/>
                      </a:cubicBezTo>
                      <a:cubicBezTo>
                        <a:pt x="334579" y="134884"/>
                        <a:pt x="337463" y="139142"/>
                        <a:pt x="341586" y="141890"/>
                      </a:cubicBezTo>
                      <a:lnTo>
                        <a:pt x="357351" y="152400"/>
                      </a:lnTo>
                      <a:cubicBezTo>
                        <a:pt x="367399" y="182547"/>
                        <a:pt x="355803" y="155590"/>
                        <a:pt x="373117" y="178676"/>
                      </a:cubicBezTo>
                      <a:cubicBezTo>
                        <a:pt x="408774" y="226219"/>
                        <a:pt x="380542" y="196612"/>
                        <a:pt x="404648" y="220718"/>
                      </a:cubicBezTo>
                      <a:cubicBezTo>
                        <a:pt x="417155" y="258241"/>
                        <a:pt x="409012" y="243031"/>
                        <a:pt x="425669" y="268014"/>
                      </a:cubicBezTo>
                      <a:lnTo>
                        <a:pt x="441434" y="315311"/>
                      </a:lnTo>
                      <a:cubicBezTo>
                        <a:pt x="443186" y="320566"/>
                        <a:pt x="445346" y="325702"/>
                        <a:pt x="446689" y="331076"/>
                      </a:cubicBezTo>
                      <a:cubicBezTo>
                        <a:pt x="448441" y="338083"/>
                        <a:pt x="449869" y="345179"/>
                        <a:pt x="451944" y="352097"/>
                      </a:cubicBezTo>
                      <a:cubicBezTo>
                        <a:pt x="455128" y="362709"/>
                        <a:pt x="462455" y="383628"/>
                        <a:pt x="462455" y="383628"/>
                      </a:cubicBezTo>
                      <a:cubicBezTo>
                        <a:pt x="464207" y="394138"/>
                        <a:pt x="467710" y="404504"/>
                        <a:pt x="467710" y="415159"/>
                      </a:cubicBezTo>
                      <a:cubicBezTo>
                        <a:pt x="467710" y="467740"/>
                        <a:pt x="465636" y="520329"/>
                        <a:pt x="462455" y="572814"/>
                      </a:cubicBezTo>
                      <a:cubicBezTo>
                        <a:pt x="462120" y="578343"/>
                        <a:pt x="458722" y="583254"/>
                        <a:pt x="457200" y="588580"/>
                      </a:cubicBezTo>
                      <a:cubicBezTo>
                        <a:pt x="455216" y="595524"/>
                        <a:pt x="454019" y="602682"/>
                        <a:pt x="451944" y="609600"/>
                      </a:cubicBezTo>
                      <a:cubicBezTo>
                        <a:pt x="448760" y="620212"/>
                        <a:pt x="446389" y="631223"/>
                        <a:pt x="441434" y="641132"/>
                      </a:cubicBezTo>
                      <a:cubicBezTo>
                        <a:pt x="437931" y="648139"/>
                        <a:pt x="434010" y="654952"/>
                        <a:pt x="430924" y="662152"/>
                      </a:cubicBezTo>
                      <a:cubicBezTo>
                        <a:pt x="428742" y="667244"/>
                        <a:pt x="428519" y="673168"/>
                        <a:pt x="425669" y="677918"/>
                      </a:cubicBezTo>
                      <a:cubicBezTo>
                        <a:pt x="423120" y="682167"/>
                        <a:pt x="418662" y="684925"/>
                        <a:pt x="415158" y="688428"/>
                      </a:cubicBezTo>
                      <a:cubicBezTo>
                        <a:pt x="413406" y="693683"/>
                        <a:pt x="412380" y="699239"/>
                        <a:pt x="409903" y="704194"/>
                      </a:cubicBezTo>
                      <a:cubicBezTo>
                        <a:pt x="403274" y="717453"/>
                        <a:pt x="398659" y="720693"/>
                        <a:pt x="388882" y="730469"/>
                      </a:cubicBezTo>
                      <a:cubicBezTo>
                        <a:pt x="387130" y="735724"/>
                        <a:pt x="386317" y="741393"/>
                        <a:pt x="383627" y="746235"/>
                      </a:cubicBezTo>
                      <a:cubicBezTo>
                        <a:pt x="372222" y="766763"/>
                        <a:pt x="350521" y="796333"/>
                        <a:pt x="331075" y="809297"/>
                      </a:cubicBezTo>
                      <a:cubicBezTo>
                        <a:pt x="325820" y="812800"/>
                        <a:pt x="320105" y="815697"/>
                        <a:pt x="315310" y="819807"/>
                      </a:cubicBezTo>
                      <a:cubicBezTo>
                        <a:pt x="307786" y="826256"/>
                        <a:pt x="302534" y="835331"/>
                        <a:pt x="294289" y="840828"/>
                      </a:cubicBezTo>
                      <a:cubicBezTo>
                        <a:pt x="289034" y="844331"/>
                        <a:pt x="283456" y="847393"/>
                        <a:pt x="278524" y="851338"/>
                      </a:cubicBezTo>
                      <a:cubicBezTo>
                        <a:pt x="274655" y="854433"/>
                        <a:pt x="272136" y="859100"/>
                        <a:pt x="268013" y="861849"/>
                      </a:cubicBezTo>
                      <a:cubicBezTo>
                        <a:pt x="261495" y="866194"/>
                        <a:pt x="253710" y="868329"/>
                        <a:pt x="246993" y="872359"/>
                      </a:cubicBezTo>
                      <a:cubicBezTo>
                        <a:pt x="201818" y="899464"/>
                        <a:pt x="231408" y="888065"/>
                        <a:pt x="199696" y="898635"/>
                      </a:cubicBezTo>
                      <a:cubicBezTo>
                        <a:pt x="194441" y="902138"/>
                        <a:pt x="188863" y="905200"/>
                        <a:pt x="183931" y="909145"/>
                      </a:cubicBezTo>
                      <a:cubicBezTo>
                        <a:pt x="180062" y="912240"/>
                        <a:pt x="177852" y="917440"/>
                        <a:pt x="173420" y="919656"/>
                      </a:cubicBezTo>
                      <a:cubicBezTo>
                        <a:pt x="166960" y="922886"/>
                        <a:pt x="159407" y="923159"/>
                        <a:pt x="152400" y="924911"/>
                      </a:cubicBezTo>
                      <a:cubicBezTo>
                        <a:pt x="143641" y="930166"/>
                        <a:pt x="134786" y="935263"/>
                        <a:pt x="126124" y="940676"/>
                      </a:cubicBezTo>
                      <a:cubicBezTo>
                        <a:pt x="120768" y="944024"/>
                        <a:pt x="116007" y="948362"/>
                        <a:pt x="110358" y="951187"/>
                      </a:cubicBezTo>
                      <a:cubicBezTo>
                        <a:pt x="105404" y="953664"/>
                        <a:pt x="99547" y="953965"/>
                        <a:pt x="94593" y="956442"/>
                      </a:cubicBezTo>
                      <a:cubicBezTo>
                        <a:pt x="88944" y="959267"/>
                        <a:pt x="84476" y="964127"/>
                        <a:pt x="78827" y="966952"/>
                      </a:cubicBezTo>
                      <a:cubicBezTo>
                        <a:pt x="73873" y="969429"/>
                        <a:pt x="68205" y="970150"/>
                        <a:pt x="63062" y="972207"/>
                      </a:cubicBezTo>
                      <a:cubicBezTo>
                        <a:pt x="59425" y="973662"/>
                        <a:pt x="56055" y="975711"/>
                        <a:pt x="52551" y="977463"/>
                      </a:cubicBezTo>
                    </a:path>
                  </a:pathLst>
                </a:custGeom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" name="Freeform 20"/>
                <p:cNvSpPr/>
                <p:nvPr/>
              </p:nvSpPr>
              <p:spPr>
                <a:xfrm>
                  <a:off x="9598433" y="2706414"/>
                  <a:ext cx="157814" cy="94593"/>
                </a:xfrm>
                <a:custGeom>
                  <a:avLst/>
                  <a:gdLst>
                    <a:gd name="connsiteX0" fmla="*/ 57966 w 157814"/>
                    <a:gd name="connsiteY0" fmla="*/ 0 h 94593"/>
                    <a:gd name="connsiteX1" fmla="*/ 36945 w 157814"/>
                    <a:gd name="connsiteY1" fmla="*/ 52552 h 94593"/>
                    <a:gd name="connsiteX2" fmla="*/ 21179 w 157814"/>
                    <a:gd name="connsiteY2" fmla="*/ 63062 h 94593"/>
                    <a:gd name="connsiteX3" fmla="*/ 10669 w 157814"/>
                    <a:gd name="connsiteY3" fmla="*/ 78827 h 94593"/>
                    <a:gd name="connsiteX4" fmla="*/ 15924 w 157814"/>
                    <a:gd name="connsiteY4" fmla="*/ 84083 h 94593"/>
                    <a:gd name="connsiteX5" fmla="*/ 142048 w 157814"/>
                    <a:gd name="connsiteY5" fmla="*/ 89338 h 94593"/>
                    <a:gd name="connsiteX6" fmla="*/ 157814 w 157814"/>
                    <a:gd name="connsiteY6" fmla="*/ 94593 h 945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814" h="94593">
                      <a:moveTo>
                        <a:pt x="57966" y="0"/>
                      </a:moveTo>
                      <a:cubicBezTo>
                        <a:pt x="52822" y="18001"/>
                        <a:pt x="51011" y="38486"/>
                        <a:pt x="36945" y="52552"/>
                      </a:cubicBezTo>
                      <a:cubicBezTo>
                        <a:pt x="32479" y="57018"/>
                        <a:pt x="26434" y="59559"/>
                        <a:pt x="21179" y="63062"/>
                      </a:cubicBezTo>
                      <a:cubicBezTo>
                        <a:pt x="17676" y="68317"/>
                        <a:pt x="14614" y="73895"/>
                        <a:pt x="10669" y="78827"/>
                      </a:cubicBezTo>
                      <a:cubicBezTo>
                        <a:pt x="176" y="91944"/>
                        <a:pt x="-8939" y="92371"/>
                        <a:pt x="15924" y="84083"/>
                      </a:cubicBezTo>
                      <a:cubicBezTo>
                        <a:pt x="57965" y="85835"/>
                        <a:pt x="100085" y="86230"/>
                        <a:pt x="142048" y="89338"/>
                      </a:cubicBezTo>
                      <a:cubicBezTo>
                        <a:pt x="147572" y="89747"/>
                        <a:pt x="157814" y="94593"/>
                        <a:pt x="157814" y="94593"/>
                      </a:cubicBezTo>
                    </a:path>
                  </a:pathLst>
                </a:custGeom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 rot="152416" flipH="1">
                <a:off x="3384996" y="5587311"/>
                <a:ext cx="373778" cy="987970"/>
                <a:chOff x="9616358" y="1822699"/>
                <a:chExt cx="467710" cy="987970"/>
              </a:xfrm>
            </p:grpSpPr>
            <p:sp>
              <p:nvSpPr>
                <p:cNvPr id="23" name="Freeform 22"/>
                <p:cNvSpPr/>
                <p:nvPr/>
              </p:nvSpPr>
              <p:spPr>
                <a:xfrm>
                  <a:off x="9616358" y="1822699"/>
                  <a:ext cx="467710" cy="977463"/>
                </a:xfrm>
                <a:custGeom>
                  <a:avLst/>
                  <a:gdLst>
                    <a:gd name="connsiteX0" fmla="*/ 0 w 467710"/>
                    <a:gd name="connsiteY0" fmla="*/ 0 h 977463"/>
                    <a:gd name="connsiteX1" fmla="*/ 152400 w 467710"/>
                    <a:gd name="connsiteY1" fmla="*/ 10511 h 977463"/>
                    <a:gd name="connsiteX2" fmla="*/ 189186 w 467710"/>
                    <a:gd name="connsiteY2" fmla="*/ 26276 h 977463"/>
                    <a:gd name="connsiteX3" fmla="*/ 204951 w 467710"/>
                    <a:gd name="connsiteY3" fmla="*/ 31532 h 977463"/>
                    <a:gd name="connsiteX4" fmla="*/ 231227 w 467710"/>
                    <a:gd name="connsiteY4" fmla="*/ 47297 h 977463"/>
                    <a:gd name="connsiteX5" fmla="*/ 262758 w 467710"/>
                    <a:gd name="connsiteY5" fmla="*/ 68318 h 977463"/>
                    <a:gd name="connsiteX6" fmla="*/ 289034 w 467710"/>
                    <a:gd name="connsiteY6" fmla="*/ 94594 h 977463"/>
                    <a:gd name="connsiteX7" fmla="*/ 304800 w 467710"/>
                    <a:gd name="connsiteY7" fmla="*/ 105104 h 977463"/>
                    <a:gd name="connsiteX8" fmla="*/ 331075 w 467710"/>
                    <a:gd name="connsiteY8" fmla="*/ 131380 h 977463"/>
                    <a:gd name="connsiteX9" fmla="*/ 341586 w 467710"/>
                    <a:gd name="connsiteY9" fmla="*/ 141890 h 977463"/>
                    <a:gd name="connsiteX10" fmla="*/ 357351 w 467710"/>
                    <a:gd name="connsiteY10" fmla="*/ 152400 h 977463"/>
                    <a:gd name="connsiteX11" fmla="*/ 373117 w 467710"/>
                    <a:gd name="connsiteY11" fmla="*/ 178676 h 977463"/>
                    <a:gd name="connsiteX12" fmla="*/ 404648 w 467710"/>
                    <a:gd name="connsiteY12" fmla="*/ 220718 h 977463"/>
                    <a:gd name="connsiteX13" fmla="*/ 425669 w 467710"/>
                    <a:gd name="connsiteY13" fmla="*/ 268014 h 977463"/>
                    <a:gd name="connsiteX14" fmla="*/ 441434 w 467710"/>
                    <a:gd name="connsiteY14" fmla="*/ 315311 h 977463"/>
                    <a:gd name="connsiteX15" fmla="*/ 446689 w 467710"/>
                    <a:gd name="connsiteY15" fmla="*/ 331076 h 977463"/>
                    <a:gd name="connsiteX16" fmla="*/ 451944 w 467710"/>
                    <a:gd name="connsiteY16" fmla="*/ 352097 h 977463"/>
                    <a:gd name="connsiteX17" fmla="*/ 462455 w 467710"/>
                    <a:gd name="connsiteY17" fmla="*/ 383628 h 977463"/>
                    <a:gd name="connsiteX18" fmla="*/ 467710 w 467710"/>
                    <a:gd name="connsiteY18" fmla="*/ 415159 h 977463"/>
                    <a:gd name="connsiteX19" fmla="*/ 462455 w 467710"/>
                    <a:gd name="connsiteY19" fmla="*/ 572814 h 977463"/>
                    <a:gd name="connsiteX20" fmla="*/ 457200 w 467710"/>
                    <a:gd name="connsiteY20" fmla="*/ 588580 h 977463"/>
                    <a:gd name="connsiteX21" fmla="*/ 451944 w 467710"/>
                    <a:gd name="connsiteY21" fmla="*/ 609600 h 977463"/>
                    <a:gd name="connsiteX22" fmla="*/ 441434 w 467710"/>
                    <a:gd name="connsiteY22" fmla="*/ 641132 h 977463"/>
                    <a:gd name="connsiteX23" fmla="*/ 430924 w 467710"/>
                    <a:gd name="connsiteY23" fmla="*/ 662152 h 977463"/>
                    <a:gd name="connsiteX24" fmla="*/ 425669 w 467710"/>
                    <a:gd name="connsiteY24" fmla="*/ 677918 h 977463"/>
                    <a:gd name="connsiteX25" fmla="*/ 415158 w 467710"/>
                    <a:gd name="connsiteY25" fmla="*/ 688428 h 977463"/>
                    <a:gd name="connsiteX26" fmla="*/ 409903 w 467710"/>
                    <a:gd name="connsiteY26" fmla="*/ 704194 h 977463"/>
                    <a:gd name="connsiteX27" fmla="*/ 388882 w 467710"/>
                    <a:gd name="connsiteY27" fmla="*/ 730469 h 977463"/>
                    <a:gd name="connsiteX28" fmla="*/ 383627 w 467710"/>
                    <a:gd name="connsiteY28" fmla="*/ 746235 h 977463"/>
                    <a:gd name="connsiteX29" fmla="*/ 331075 w 467710"/>
                    <a:gd name="connsiteY29" fmla="*/ 809297 h 977463"/>
                    <a:gd name="connsiteX30" fmla="*/ 315310 w 467710"/>
                    <a:gd name="connsiteY30" fmla="*/ 819807 h 977463"/>
                    <a:gd name="connsiteX31" fmla="*/ 294289 w 467710"/>
                    <a:gd name="connsiteY31" fmla="*/ 840828 h 977463"/>
                    <a:gd name="connsiteX32" fmla="*/ 278524 w 467710"/>
                    <a:gd name="connsiteY32" fmla="*/ 851338 h 977463"/>
                    <a:gd name="connsiteX33" fmla="*/ 268013 w 467710"/>
                    <a:gd name="connsiteY33" fmla="*/ 861849 h 977463"/>
                    <a:gd name="connsiteX34" fmla="*/ 246993 w 467710"/>
                    <a:gd name="connsiteY34" fmla="*/ 872359 h 977463"/>
                    <a:gd name="connsiteX35" fmla="*/ 199696 w 467710"/>
                    <a:gd name="connsiteY35" fmla="*/ 898635 h 977463"/>
                    <a:gd name="connsiteX36" fmla="*/ 183931 w 467710"/>
                    <a:gd name="connsiteY36" fmla="*/ 909145 h 977463"/>
                    <a:gd name="connsiteX37" fmla="*/ 173420 w 467710"/>
                    <a:gd name="connsiteY37" fmla="*/ 919656 h 977463"/>
                    <a:gd name="connsiteX38" fmla="*/ 152400 w 467710"/>
                    <a:gd name="connsiteY38" fmla="*/ 924911 h 977463"/>
                    <a:gd name="connsiteX39" fmla="*/ 126124 w 467710"/>
                    <a:gd name="connsiteY39" fmla="*/ 940676 h 977463"/>
                    <a:gd name="connsiteX40" fmla="*/ 110358 w 467710"/>
                    <a:gd name="connsiteY40" fmla="*/ 951187 h 977463"/>
                    <a:gd name="connsiteX41" fmla="*/ 94593 w 467710"/>
                    <a:gd name="connsiteY41" fmla="*/ 956442 h 977463"/>
                    <a:gd name="connsiteX42" fmla="*/ 78827 w 467710"/>
                    <a:gd name="connsiteY42" fmla="*/ 966952 h 977463"/>
                    <a:gd name="connsiteX43" fmla="*/ 63062 w 467710"/>
                    <a:gd name="connsiteY43" fmla="*/ 972207 h 977463"/>
                    <a:gd name="connsiteX44" fmla="*/ 52551 w 467710"/>
                    <a:gd name="connsiteY44" fmla="*/ 977463 h 97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467710" h="977463">
                      <a:moveTo>
                        <a:pt x="0" y="0"/>
                      </a:moveTo>
                      <a:cubicBezTo>
                        <a:pt x="97551" y="13938"/>
                        <a:pt x="-45898" y="-5352"/>
                        <a:pt x="152400" y="10511"/>
                      </a:cubicBezTo>
                      <a:cubicBezTo>
                        <a:pt x="162500" y="11319"/>
                        <a:pt x="181733" y="23082"/>
                        <a:pt x="189186" y="26276"/>
                      </a:cubicBezTo>
                      <a:cubicBezTo>
                        <a:pt x="194277" y="28458"/>
                        <a:pt x="199696" y="29780"/>
                        <a:pt x="204951" y="31532"/>
                      </a:cubicBezTo>
                      <a:cubicBezTo>
                        <a:pt x="237691" y="64269"/>
                        <a:pt x="190289" y="20005"/>
                        <a:pt x="231227" y="47297"/>
                      </a:cubicBezTo>
                      <a:cubicBezTo>
                        <a:pt x="270591" y="73540"/>
                        <a:pt x="225273" y="55823"/>
                        <a:pt x="262758" y="68318"/>
                      </a:cubicBezTo>
                      <a:cubicBezTo>
                        <a:pt x="271517" y="77077"/>
                        <a:pt x="278728" y="87723"/>
                        <a:pt x="289034" y="94594"/>
                      </a:cubicBezTo>
                      <a:cubicBezTo>
                        <a:pt x="294289" y="98097"/>
                        <a:pt x="300047" y="100945"/>
                        <a:pt x="304800" y="105104"/>
                      </a:cubicBezTo>
                      <a:cubicBezTo>
                        <a:pt x="314122" y="113261"/>
                        <a:pt x="322316" y="122621"/>
                        <a:pt x="331075" y="131380"/>
                      </a:cubicBezTo>
                      <a:cubicBezTo>
                        <a:pt x="334579" y="134884"/>
                        <a:pt x="337463" y="139142"/>
                        <a:pt x="341586" y="141890"/>
                      </a:cubicBezTo>
                      <a:lnTo>
                        <a:pt x="357351" y="152400"/>
                      </a:lnTo>
                      <a:cubicBezTo>
                        <a:pt x="367399" y="182547"/>
                        <a:pt x="355803" y="155590"/>
                        <a:pt x="373117" y="178676"/>
                      </a:cubicBezTo>
                      <a:cubicBezTo>
                        <a:pt x="408774" y="226219"/>
                        <a:pt x="380542" y="196612"/>
                        <a:pt x="404648" y="220718"/>
                      </a:cubicBezTo>
                      <a:cubicBezTo>
                        <a:pt x="417155" y="258241"/>
                        <a:pt x="409012" y="243031"/>
                        <a:pt x="425669" y="268014"/>
                      </a:cubicBezTo>
                      <a:lnTo>
                        <a:pt x="441434" y="315311"/>
                      </a:lnTo>
                      <a:cubicBezTo>
                        <a:pt x="443186" y="320566"/>
                        <a:pt x="445346" y="325702"/>
                        <a:pt x="446689" y="331076"/>
                      </a:cubicBezTo>
                      <a:cubicBezTo>
                        <a:pt x="448441" y="338083"/>
                        <a:pt x="449869" y="345179"/>
                        <a:pt x="451944" y="352097"/>
                      </a:cubicBezTo>
                      <a:cubicBezTo>
                        <a:pt x="455128" y="362709"/>
                        <a:pt x="462455" y="383628"/>
                        <a:pt x="462455" y="383628"/>
                      </a:cubicBezTo>
                      <a:cubicBezTo>
                        <a:pt x="464207" y="394138"/>
                        <a:pt x="467710" y="404504"/>
                        <a:pt x="467710" y="415159"/>
                      </a:cubicBezTo>
                      <a:cubicBezTo>
                        <a:pt x="467710" y="467740"/>
                        <a:pt x="465636" y="520329"/>
                        <a:pt x="462455" y="572814"/>
                      </a:cubicBezTo>
                      <a:cubicBezTo>
                        <a:pt x="462120" y="578343"/>
                        <a:pt x="458722" y="583254"/>
                        <a:pt x="457200" y="588580"/>
                      </a:cubicBezTo>
                      <a:cubicBezTo>
                        <a:pt x="455216" y="595524"/>
                        <a:pt x="454019" y="602682"/>
                        <a:pt x="451944" y="609600"/>
                      </a:cubicBezTo>
                      <a:cubicBezTo>
                        <a:pt x="448760" y="620212"/>
                        <a:pt x="446389" y="631223"/>
                        <a:pt x="441434" y="641132"/>
                      </a:cubicBezTo>
                      <a:cubicBezTo>
                        <a:pt x="437931" y="648139"/>
                        <a:pt x="434010" y="654952"/>
                        <a:pt x="430924" y="662152"/>
                      </a:cubicBezTo>
                      <a:cubicBezTo>
                        <a:pt x="428742" y="667244"/>
                        <a:pt x="428519" y="673168"/>
                        <a:pt x="425669" y="677918"/>
                      </a:cubicBezTo>
                      <a:cubicBezTo>
                        <a:pt x="423120" y="682167"/>
                        <a:pt x="418662" y="684925"/>
                        <a:pt x="415158" y="688428"/>
                      </a:cubicBezTo>
                      <a:cubicBezTo>
                        <a:pt x="413406" y="693683"/>
                        <a:pt x="412380" y="699239"/>
                        <a:pt x="409903" y="704194"/>
                      </a:cubicBezTo>
                      <a:cubicBezTo>
                        <a:pt x="403274" y="717453"/>
                        <a:pt x="398659" y="720693"/>
                        <a:pt x="388882" y="730469"/>
                      </a:cubicBezTo>
                      <a:cubicBezTo>
                        <a:pt x="387130" y="735724"/>
                        <a:pt x="386317" y="741393"/>
                        <a:pt x="383627" y="746235"/>
                      </a:cubicBezTo>
                      <a:cubicBezTo>
                        <a:pt x="372222" y="766763"/>
                        <a:pt x="350521" y="796333"/>
                        <a:pt x="331075" y="809297"/>
                      </a:cubicBezTo>
                      <a:cubicBezTo>
                        <a:pt x="325820" y="812800"/>
                        <a:pt x="320105" y="815697"/>
                        <a:pt x="315310" y="819807"/>
                      </a:cubicBezTo>
                      <a:cubicBezTo>
                        <a:pt x="307786" y="826256"/>
                        <a:pt x="302534" y="835331"/>
                        <a:pt x="294289" y="840828"/>
                      </a:cubicBezTo>
                      <a:cubicBezTo>
                        <a:pt x="289034" y="844331"/>
                        <a:pt x="283456" y="847393"/>
                        <a:pt x="278524" y="851338"/>
                      </a:cubicBezTo>
                      <a:cubicBezTo>
                        <a:pt x="274655" y="854433"/>
                        <a:pt x="272136" y="859100"/>
                        <a:pt x="268013" y="861849"/>
                      </a:cubicBezTo>
                      <a:cubicBezTo>
                        <a:pt x="261495" y="866194"/>
                        <a:pt x="253710" y="868329"/>
                        <a:pt x="246993" y="872359"/>
                      </a:cubicBezTo>
                      <a:cubicBezTo>
                        <a:pt x="201818" y="899464"/>
                        <a:pt x="231408" y="888065"/>
                        <a:pt x="199696" y="898635"/>
                      </a:cubicBezTo>
                      <a:cubicBezTo>
                        <a:pt x="194441" y="902138"/>
                        <a:pt x="188863" y="905200"/>
                        <a:pt x="183931" y="909145"/>
                      </a:cubicBezTo>
                      <a:cubicBezTo>
                        <a:pt x="180062" y="912240"/>
                        <a:pt x="177852" y="917440"/>
                        <a:pt x="173420" y="919656"/>
                      </a:cubicBezTo>
                      <a:cubicBezTo>
                        <a:pt x="166960" y="922886"/>
                        <a:pt x="159407" y="923159"/>
                        <a:pt x="152400" y="924911"/>
                      </a:cubicBezTo>
                      <a:cubicBezTo>
                        <a:pt x="143641" y="930166"/>
                        <a:pt x="134786" y="935263"/>
                        <a:pt x="126124" y="940676"/>
                      </a:cubicBezTo>
                      <a:cubicBezTo>
                        <a:pt x="120768" y="944024"/>
                        <a:pt x="116007" y="948362"/>
                        <a:pt x="110358" y="951187"/>
                      </a:cubicBezTo>
                      <a:cubicBezTo>
                        <a:pt x="105404" y="953664"/>
                        <a:pt x="99547" y="953965"/>
                        <a:pt x="94593" y="956442"/>
                      </a:cubicBezTo>
                      <a:cubicBezTo>
                        <a:pt x="88944" y="959267"/>
                        <a:pt x="84476" y="964127"/>
                        <a:pt x="78827" y="966952"/>
                      </a:cubicBezTo>
                      <a:cubicBezTo>
                        <a:pt x="73873" y="969429"/>
                        <a:pt x="68205" y="970150"/>
                        <a:pt x="63062" y="972207"/>
                      </a:cubicBezTo>
                      <a:cubicBezTo>
                        <a:pt x="59425" y="973662"/>
                        <a:pt x="56055" y="975711"/>
                        <a:pt x="52551" y="977463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4" name="Freeform 23"/>
                <p:cNvSpPr/>
                <p:nvPr/>
              </p:nvSpPr>
              <p:spPr>
                <a:xfrm>
                  <a:off x="9652971" y="2716076"/>
                  <a:ext cx="157814" cy="94593"/>
                </a:xfrm>
                <a:custGeom>
                  <a:avLst/>
                  <a:gdLst>
                    <a:gd name="connsiteX0" fmla="*/ 57966 w 157814"/>
                    <a:gd name="connsiteY0" fmla="*/ 0 h 94593"/>
                    <a:gd name="connsiteX1" fmla="*/ 36945 w 157814"/>
                    <a:gd name="connsiteY1" fmla="*/ 52552 h 94593"/>
                    <a:gd name="connsiteX2" fmla="*/ 21179 w 157814"/>
                    <a:gd name="connsiteY2" fmla="*/ 63062 h 94593"/>
                    <a:gd name="connsiteX3" fmla="*/ 10669 w 157814"/>
                    <a:gd name="connsiteY3" fmla="*/ 78827 h 94593"/>
                    <a:gd name="connsiteX4" fmla="*/ 15924 w 157814"/>
                    <a:gd name="connsiteY4" fmla="*/ 84083 h 94593"/>
                    <a:gd name="connsiteX5" fmla="*/ 142048 w 157814"/>
                    <a:gd name="connsiteY5" fmla="*/ 89338 h 94593"/>
                    <a:gd name="connsiteX6" fmla="*/ 157814 w 157814"/>
                    <a:gd name="connsiteY6" fmla="*/ 94593 h 945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814" h="94593">
                      <a:moveTo>
                        <a:pt x="57966" y="0"/>
                      </a:moveTo>
                      <a:cubicBezTo>
                        <a:pt x="52822" y="18001"/>
                        <a:pt x="51011" y="38486"/>
                        <a:pt x="36945" y="52552"/>
                      </a:cubicBezTo>
                      <a:cubicBezTo>
                        <a:pt x="32479" y="57018"/>
                        <a:pt x="26434" y="59559"/>
                        <a:pt x="21179" y="63062"/>
                      </a:cubicBezTo>
                      <a:cubicBezTo>
                        <a:pt x="17676" y="68317"/>
                        <a:pt x="14614" y="73895"/>
                        <a:pt x="10669" y="78827"/>
                      </a:cubicBezTo>
                      <a:cubicBezTo>
                        <a:pt x="176" y="91944"/>
                        <a:pt x="-8939" y="92371"/>
                        <a:pt x="15924" y="84083"/>
                      </a:cubicBezTo>
                      <a:cubicBezTo>
                        <a:pt x="57965" y="85835"/>
                        <a:pt x="100085" y="86230"/>
                        <a:pt x="142048" y="89338"/>
                      </a:cubicBezTo>
                      <a:cubicBezTo>
                        <a:pt x="147572" y="89747"/>
                        <a:pt x="157814" y="94593"/>
                        <a:pt x="157814" y="94593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  <a:latin typeface="Arial" panose="020B0604020202020204" pitchFamily="34" charset="0"/>
                    <a:ea typeface="仿宋_GB2312" panose="02010609030101010101" pitchFamily="49" charset="-122"/>
                    <a:sym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6" name="Oval 25"/>
            <p:cNvSpPr/>
            <p:nvPr/>
          </p:nvSpPr>
          <p:spPr>
            <a:xfrm>
              <a:off x="8346285" y="404686"/>
              <a:ext cx="1508986" cy="150898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9448800" y="314325"/>
            <a:ext cx="2743200" cy="365125"/>
          </a:xfrm>
        </p:spPr>
        <p:txBody>
          <a:bodyPr/>
          <a:lstStyle/>
          <a:p>
            <a:fld id="{46D13455-9ABA-45F2-A109-26BD2A4417B2}" type="slidenum">
              <a:rPr lang="zh-CN" altLang="en-US" smtClean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46</a:t>
            </a:fld>
            <a:endParaRPr lang="zh-CN" altLang="en-US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16000" y="993598"/>
            <a:ext cx="6336000" cy="414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b="1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Sensitive to the neutrino events with all directions</a:t>
            </a:r>
            <a:endParaRPr lang="zh-CN" altLang="en-US" sz="1400" dirty="0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rcRect t="6355"/>
          <a:stretch>
            <a:fillRect/>
          </a:stretch>
        </p:blipFill>
        <p:spPr>
          <a:xfrm>
            <a:off x="8391573" y="2277000"/>
            <a:ext cx="3533657" cy="23885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/>
              <p:cNvSpPr txBox="1"/>
              <p:nvPr/>
            </p:nvSpPr>
            <p:spPr>
              <a:xfrm>
                <a:off x="8184000" y="5082993"/>
                <a:ext cx="4099698" cy="646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ea typeface="仿宋_GB2312" panose="02010609030101010101" pitchFamily="49" charset="-122"/>
                    <a:cs typeface="+mn-ea"/>
                    <a:sym typeface="Arial" panose="020B0604020202020204" pitchFamily="34" charset="0"/>
                  </a:rPr>
                  <a:t>10-600TeV</a:t>
                </a:r>
                <a:r>
                  <a:rPr lang="zh-CN" altLang="en-US" dirty="0">
                    <a:latin typeface="Arial" panose="020B0604020202020204" pitchFamily="34" charset="0"/>
                    <a:ea typeface="仿宋_GB2312" panose="02010609030101010101" pitchFamily="49" charset="-122"/>
                    <a:cs typeface="+mn-ea"/>
                    <a:sym typeface="Arial" panose="020B0604020202020204" pitchFamily="34" charset="0"/>
                  </a:rPr>
                  <a:t>的</a:t>
                </a:r>
                <a14:m>
                  <m:oMath xmlns:m="http://schemas.openxmlformats.org/officeDocument/2006/math">
                    <m:r>
                      <a:rPr lang="zh-CN" altLang="en-US" b="0" i="1" dirty="0">
                        <a:latin typeface="Cambria Math" panose="02040503050406030204" pitchFamily="18" charset="0"/>
                        <a:cs typeface="+mn-ea"/>
                        <a:sym typeface="Arial" panose="020B0604020202020204" pitchFamily="34" charset="0"/>
                      </a:rPr>
                      <m:t>全</m:t>
                    </m:r>
                    <m:r>
                      <a:rPr lang="zh-CN" altLang="en-US" i="1" dirty="0">
                        <a:latin typeface="Cambria Math" panose="02040503050406030204" pitchFamily="18" charset="0"/>
                        <a:cs typeface="+mn-ea"/>
                        <a:sym typeface="Arial" panose="020B0604020202020204" pitchFamily="34" charset="0"/>
                      </a:rPr>
                      <m:t>向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zh-CN" altLang="en-US" dirty="0">
                    <a:latin typeface="Arial" panose="020B0604020202020204" pitchFamily="34" charset="0"/>
                    <a:ea typeface="仿宋_GB2312" panose="02010609030101010101" pitchFamily="49" charset="-122"/>
                    <a:cs typeface="+mn-ea"/>
                    <a:sym typeface="Arial" panose="020B0604020202020204" pitchFamily="34" charset="0"/>
                  </a:rPr>
                  <a:t>事例探测效率</a:t>
                </a:r>
                <a:endParaRPr lang="en-US" altLang="zh-CN" dirty="0">
                  <a:latin typeface="Arial" panose="020B0604020202020204" pitchFamily="34" charset="0"/>
                  <a:ea typeface="仿宋_GB2312" panose="02010609030101010101" pitchFamily="49" charset="-122"/>
                  <a:cs typeface="+mn-ea"/>
                  <a:sym typeface="Arial" panose="020B0604020202020204" pitchFamily="34" charset="0"/>
                </a:endParaRPr>
              </a:p>
              <a:p>
                <a:r>
                  <a:rPr lang="zh-CN" altLang="en-US" dirty="0">
                    <a:latin typeface="Arial" panose="020B0604020202020204" pitchFamily="34" charset="0"/>
                    <a:ea typeface="仿宋_GB2312" panose="02010609030101010101" pitchFamily="49" charset="-122"/>
                    <a:cs typeface="+mn-ea"/>
                    <a:sym typeface="Arial" panose="020B0604020202020204" pitchFamily="34" charset="0"/>
                  </a:rPr>
                  <a:t>（反应顶点包含探测器内和探测器外）</a:t>
                </a:r>
              </a:p>
            </p:txBody>
          </p:sp>
        </mc:Choice>
        <mc:Fallback xmlns="">
          <p:sp>
            <p:nvSpPr>
              <p:cNvPr id="18" name="文本框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000" y="5082993"/>
                <a:ext cx="4099698" cy="646587"/>
              </a:xfrm>
              <a:prstGeom prst="rect">
                <a:avLst/>
              </a:prstGeom>
              <a:blipFill rotWithShape="1">
                <a:blip r:embed="rId4"/>
                <a:stretch>
                  <a:fillRect l="-3" t="-70" r="6" b="-73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2000" y="2002247"/>
            <a:ext cx="3354810" cy="27494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70" y="2049365"/>
            <a:ext cx="3516031" cy="2877664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933024" y="5109372"/>
            <a:ext cx="24269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向下的径迹型事例</a:t>
            </a:r>
            <a:endParaRPr lang="en-US" altLang="zh-CN" sz="1800" dirty="0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（20</a:t>
            </a:r>
            <a:r>
              <a:rPr lang="zh-CN" altLang="en-US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多个单元着火</a:t>
            </a:r>
            <a:r>
              <a:rPr lang="en-US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）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4964606" y="5090027"/>
            <a:ext cx="17295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水平 簇射事例</a:t>
            </a:r>
            <a:endParaRPr lang="en-US" dirty="0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>
            <a:off x="1481959" y="2532993"/>
            <a:ext cx="489021" cy="1904007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>
            <a:off x="5232000" y="2943972"/>
            <a:ext cx="648000" cy="773028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9552000" y="3141000"/>
            <a:ext cx="0" cy="1224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0240" y="85848"/>
            <a:ext cx="11143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Pathfinder Experiment</a:t>
            </a:r>
          </a:p>
        </p:txBody>
      </p:sp>
      <p:sp>
        <p:nvSpPr>
          <p:cNvPr id="12" name="TextBox 27"/>
          <p:cNvSpPr txBox="1"/>
          <p:nvPr/>
        </p:nvSpPr>
        <p:spPr>
          <a:xfrm>
            <a:off x="7131368" y="763851"/>
            <a:ext cx="3437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Pathfinder Experiment Apparatus</a:t>
            </a:r>
          </a:p>
        </p:txBody>
      </p:sp>
      <p:cxnSp>
        <p:nvCxnSpPr>
          <p:cNvPr id="13" name="Straight Connector 29"/>
          <p:cNvCxnSpPr/>
          <p:nvPr/>
        </p:nvCxnSpPr>
        <p:spPr>
          <a:xfrm>
            <a:off x="7104241" y="856183"/>
            <a:ext cx="0" cy="153889"/>
          </a:xfrm>
          <a:prstGeom prst="line">
            <a:avLst/>
          </a:prstGeom>
          <a:ln w="38100" cap="rnd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6705409" y="4495242"/>
            <a:ext cx="452945" cy="205761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 1800 m (12.8 hours)</a:t>
            </a:r>
            <a:endParaRPr lang="zh-CN" altLang="en-US" sz="1600" dirty="0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矩形 15"/>
          <p:cNvSpPr/>
          <p:nvPr/>
        </p:nvSpPr>
        <p:spPr>
          <a:xfrm>
            <a:off x="651333" y="1108320"/>
            <a:ext cx="5704015" cy="3019801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0C3D7F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Experimental Site</a:t>
            </a:r>
          </a:p>
          <a:p>
            <a:pPr marL="285750" indent="-285750">
              <a:lnSpc>
                <a:spcPct val="120000"/>
              </a:lnSpc>
              <a:buClr>
                <a:srgbClr val="778495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The water of Xisha Islands in South China Sea</a:t>
            </a:r>
          </a:p>
          <a:p>
            <a:pPr>
              <a:lnSpc>
                <a:spcPct val="120000"/>
              </a:lnSpc>
            </a:pPr>
            <a:endParaRPr lang="en-US" altLang="zh-CN" sz="1400" dirty="0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1600" b="1" dirty="0">
                <a:solidFill>
                  <a:srgbClr val="0C3D7F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Experimental</a:t>
            </a:r>
            <a:r>
              <a:rPr lang="zh-CN" altLang="en-US" sz="1600" b="1" dirty="0">
                <a:solidFill>
                  <a:srgbClr val="0C3D7F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C3D7F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Objectives</a:t>
            </a:r>
          </a:p>
          <a:p>
            <a:pPr marL="285750" indent="-285750">
              <a:lnSpc>
                <a:spcPct val="120000"/>
              </a:lnSpc>
              <a:buClr>
                <a:srgbClr val="778495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Test</a:t>
            </a:r>
            <a:r>
              <a:rPr lang="zh-CN" altLang="en-US" sz="16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of</a:t>
            </a:r>
            <a:r>
              <a:rPr lang="zh-CN" altLang="en-US" sz="16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long-distance LED calibration system</a:t>
            </a:r>
            <a:r>
              <a:rPr lang="zh-CN" altLang="en-US" sz="16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</a:t>
            </a:r>
            <a:endParaRPr lang="en-US" altLang="zh-CN" sz="1600" dirty="0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  <a:p>
            <a:pPr marL="742950" lvl="1" indent="-285750">
              <a:lnSpc>
                <a:spcPct val="120000"/>
              </a:lnSpc>
              <a:buClr>
                <a:srgbClr val="778495"/>
              </a:buClr>
              <a:buSzPct val="70000"/>
              <a:buFont typeface="Saturday Sans Regular" panose="02010600010101010101" charset="-122"/>
              <a:buChar char="✔"/>
            </a:pPr>
            <a:r>
              <a:rPr lang="en-US" altLang="zh-CN" sz="16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Time resolution 0.4 ns for bright pulses</a:t>
            </a:r>
          </a:p>
          <a:p>
            <a:pPr marL="285750" indent="-285750">
              <a:lnSpc>
                <a:spcPct val="120000"/>
              </a:lnSpc>
              <a:buClr>
                <a:srgbClr val="778495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Pressure</a:t>
            </a:r>
            <a:r>
              <a:rPr lang="zh-CN" altLang="en-US" sz="16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resistance</a:t>
            </a:r>
            <a:r>
              <a:rPr lang="zh-CN" altLang="en-US" sz="16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test</a:t>
            </a:r>
            <a:r>
              <a:rPr lang="zh-CN" altLang="en-US" sz="16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of</a:t>
            </a:r>
            <a:r>
              <a:rPr lang="zh-CN" altLang="en-US" sz="16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23-inch</a:t>
            </a:r>
            <a:r>
              <a:rPr lang="zh-CN" altLang="en-US" sz="16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glass</a:t>
            </a:r>
            <a:r>
              <a:rPr lang="zh-CN" altLang="en-US" sz="16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sphere</a:t>
            </a:r>
          </a:p>
          <a:p>
            <a:pPr marL="285750" indent="-285750">
              <a:lnSpc>
                <a:spcPct val="120000"/>
              </a:lnSpc>
              <a:buClr>
                <a:srgbClr val="778495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In-situ measurement of gamma ray background</a:t>
            </a:r>
          </a:p>
          <a:p>
            <a:pPr marL="742950" lvl="1" indent="-285750">
              <a:lnSpc>
                <a:spcPct val="120000"/>
              </a:lnSpc>
              <a:buClr>
                <a:srgbClr val="778495"/>
              </a:buClr>
              <a:buSzPct val="70000"/>
              <a:buFont typeface="Saturday Sans Regular" panose="02010600010101010101" charset="-122"/>
              <a:buChar char="✔"/>
            </a:pPr>
            <a:r>
              <a:rPr lang="en-US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The radioactivity for </a:t>
            </a:r>
            <a:r>
              <a:rPr lang="en-US" sz="1600" baseline="30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40</a:t>
            </a:r>
            <a:r>
              <a:rPr lang="en-US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K and </a:t>
            </a:r>
            <a:r>
              <a:rPr lang="en-US" sz="1600" baseline="30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212</a:t>
            </a:r>
            <a:r>
              <a:rPr lang="en-US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Pb</a:t>
            </a:r>
            <a:endParaRPr lang="en-US" altLang="zh-CN" sz="1600" dirty="0">
              <a:solidFill>
                <a:schemeClr val="tx1"/>
              </a:solidFill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Clr>
                <a:srgbClr val="778495"/>
              </a:buClr>
              <a:buSzPct val="70000"/>
              <a:buFont typeface="Saturday Sans Regular" panose="02010600010101010101" charset="-122"/>
              <a:buChar char="✔"/>
            </a:pPr>
            <a:endParaRPr lang="en-US" altLang="zh-CN" sz="1600" dirty="0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8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541" y="1098882"/>
            <a:ext cx="3027600" cy="2060201"/>
          </a:xfrm>
          <a:prstGeom prst="rect">
            <a:avLst/>
          </a:prstGeom>
        </p:spPr>
      </p:pic>
      <p:pic>
        <p:nvPicPr>
          <p:cNvPr id="29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031" y="1098881"/>
            <a:ext cx="1545151" cy="2060201"/>
          </a:xfrm>
          <a:prstGeom prst="rect">
            <a:avLst/>
          </a:prstGeom>
        </p:spPr>
      </p:pic>
      <p:pic>
        <p:nvPicPr>
          <p:cNvPr id="32" name="图片 10"/>
          <p:cNvPicPr>
            <a:picLocks noChangeAspect="1"/>
          </p:cNvPicPr>
          <p:nvPr/>
        </p:nvPicPr>
        <p:blipFill rotWithShape="1">
          <a:blip r:embed="rId5"/>
          <a:srcRect t="26926" b="-1"/>
          <a:stretch>
            <a:fillRect/>
          </a:stretch>
        </p:blipFill>
        <p:spPr>
          <a:xfrm>
            <a:off x="7525165" y="3197351"/>
            <a:ext cx="2700747" cy="3241417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>
          <a:xfrm>
            <a:off x="7104241" y="3197351"/>
            <a:ext cx="0" cy="3241417"/>
          </a:xfrm>
          <a:prstGeom prst="straightConnector1">
            <a:avLst/>
          </a:prstGeom>
          <a:ln w="19050">
            <a:solidFill>
              <a:srgbClr val="1B487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0519347" y="3858768"/>
            <a:ext cx="0" cy="538707"/>
          </a:xfrm>
          <a:prstGeom prst="straightConnector1">
            <a:avLst/>
          </a:prstGeom>
          <a:ln w="19050">
            <a:solidFill>
              <a:srgbClr val="1362A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0519347" y="4397475"/>
            <a:ext cx="0" cy="482373"/>
          </a:xfrm>
          <a:prstGeom prst="straightConnector1">
            <a:avLst/>
          </a:prstGeom>
          <a:ln w="19050">
            <a:solidFill>
              <a:srgbClr val="1362A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0519347" y="4879848"/>
            <a:ext cx="0" cy="457200"/>
          </a:xfrm>
          <a:prstGeom prst="straightConnector1">
            <a:avLst/>
          </a:prstGeom>
          <a:ln w="19050">
            <a:solidFill>
              <a:srgbClr val="1362A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10519347" y="5337048"/>
            <a:ext cx="0" cy="518160"/>
          </a:xfrm>
          <a:prstGeom prst="straightConnector1">
            <a:avLst/>
          </a:prstGeom>
          <a:ln w="19050">
            <a:solidFill>
              <a:srgbClr val="1362A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本框 19"/>
          <p:cNvSpPr txBox="1"/>
          <p:nvPr/>
        </p:nvSpPr>
        <p:spPr>
          <a:xfrm>
            <a:off x="10718999" y="4901312"/>
            <a:ext cx="880369" cy="327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 1,800m</a:t>
            </a:r>
            <a:endParaRPr lang="zh-CN" altLang="en-US" sz="1400" dirty="0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1" name="文本框 19"/>
          <p:cNvSpPr txBox="1"/>
          <p:nvPr/>
        </p:nvSpPr>
        <p:spPr>
          <a:xfrm>
            <a:off x="10718999" y="5416423"/>
            <a:ext cx="880369" cy="327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 1,800m</a:t>
            </a:r>
            <a:endParaRPr lang="zh-CN" altLang="en-US" sz="1400" dirty="0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2" name="文本框 19"/>
          <p:cNvSpPr txBox="1"/>
          <p:nvPr/>
        </p:nvSpPr>
        <p:spPr>
          <a:xfrm>
            <a:off x="10718999" y="3969072"/>
            <a:ext cx="880369" cy="327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 1,800m</a:t>
            </a:r>
            <a:endParaRPr lang="zh-CN" altLang="en-US" sz="1400" dirty="0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3" name="文本框 19"/>
          <p:cNvSpPr txBox="1"/>
          <p:nvPr/>
        </p:nvSpPr>
        <p:spPr>
          <a:xfrm>
            <a:off x="10718999" y="4464135"/>
            <a:ext cx="681597" cy="327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 20 m</a:t>
            </a:r>
            <a:endParaRPr lang="zh-CN" altLang="en-US" sz="1400" dirty="0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767589" y="3173080"/>
            <a:ext cx="305013" cy="574592"/>
          </a:xfrm>
          <a:prstGeom prst="rect">
            <a:avLst/>
          </a:prstGeom>
          <a:solidFill>
            <a:srgbClr val="F1F2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0341266" y="3867834"/>
            <a:ext cx="1344397" cy="2067656"/>
          </a:xfrm>
          <a:prstGeom prst="rect">
            <a:avLst/>
          </a:prstGeom>
          <a:solidFill>
            <a:srgbClr val="F1F2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80" y="3910331"/>
            <a:ext cx="5159729" cy="2205760"/>
          </a:xfrm>
          <a:prstGeom prst="rect">
            <a:avLst/>
          </a:prstGeom>
        </p:spPr>
      </p:pic>
      <p:pic>
        <p:nvPicPr>
          <p:cNvPr id="75" name="图片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5" t="9275" r="19892"/>
          <a:stretch>
            <a:fillRect/>
          </a:stretch>
        </p:blipFill>
        <p:spPr>
          <a:xfrm>
            <a:off x="10203924" y="4528403"/>
            <a:ext cx="1829998" cy="1488053"/>
          </a:xfrm>
          <a:prstGeom prst="rect">
            <a:avLst/>
          </a:prstGeom>
        </p:spPr>
      </p:pic>
      <p:cxnSp>
        <p:nvCxnSpPr>
          <p:cNvPr id="80" name="Straight Arrow Connector 79"/>
          <p:cNvCxnSpPr/>
          <p:nvPr/>
        </p:nvCxnSpPr>
        <p:spPr>
          <a:xfrm>
            <a:off x="9815332" y="5348623"/>
            <a:ext cx="388592" cy="0"/>
          </a:xfrm>
          <a:prstGeom prst="straightConnector1">
            <a:avLst/>
          </a:prstGeom>
          <a:ln w="28575">
            <a:solidFill>
              <a:srgbClr val="1B48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7444139" y="3867834"/>
            <a:ext cx="23672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418802" y="3807204"/>
            <a:ext cx="139109" cy="103127"/>
          </a:xfrm>
          <a:prstGeom prst="rect">
            <a:avLst/>
          </a:prstGeom>
          <a:solidFill>
            <a:srgbClr val="C00000"/>
          </a:solidFill>
          <a:ln>
            <a:solidFill>
              <a:srgbClr val="3B75A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4" name="文本框 19"/>
          <p:cNvSpPr txBox="1"/>
          <p:nvPr/>
        </p:nvSpPr>
        <p:spPr>
          <a:xfrm>
            <a:off x="7005670" y="4616647"/>
            <a:ext cx="452945" cy="192854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 1100 m (5.5 hours)</a:t>
            </a:r>
            <a:endParaRPr lang="zh-CN" altLang="en-US" sz="1600" dirty="0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18999" y="2789750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2023.2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616903" y="4356313"/>
            <a:ext cx="0" cy="576000"/>
          </a:xfrm>
          <a:prstGeom prst="straightConnector1">
            <a:avLst/>
          </a:prstGeom>
          <a:ln w="19050">
            <a:solidFill>
              <a:srgbClr val="1B487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19"/>
          <p:cNvSpPr txBox="1"/>
          <p:nvPr/>
        </p:nvSpPr>
        <p:spPr>
          <a:xfrm>
            <a:off x="7117951" y="3999250"/>
            <a:ext cx="641522" cy="360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20 m</a:t>
            </a:r>
            <a:endParaRPr lang="zh-CN" altLang="en-US" sz="1600" dirty="0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extBox 1"/>
          <p:cNvSpPr/>
          <p:nvPr/>
        </p:nvSpPr>
        <p:spPr>
          <a:xfrm>
            <a:off x="1298605" y="108372"/>
            <a:ext cx="11142720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Status | </a:t>
            </a:r>
            <a:r>
              <a:rPr lang="en-US" sz="28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Multi-messenger Astronomy</a:t>
            </a:r>
            <a:endParaRPr lang="en-US" sz="2800" b="0" strike="noStrike" spc="-1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pic>
        <p:nvPicPr>
          <p:cNvPr id="290" name="图片 14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5930" b="3487"/>
          <a:stretch>
            <a:fillRect/>
          </a:stretch>
        </p:blipFill>
        <p:spPr>
          <a:xfrm>
            <a:off x="340920" y="1536480"/>
            <a:ext cx="7600320" cy="4120920"/>
          </a:xfrm>
          <a:prstGeom prst="rect">
            <a:avLst/>
          </a:prstGeom>
          <a:ln w="0">
            <a:noFill/>
          </a:ln>
        </p:spPr>
      </p:pic>
      <p:sp>
        <p:nvSpPr>
          <p:cNvPr id="291" name="矩形 4"/>
          <p:cNvSpPr/>
          <p:nvPr/>
        </p:nvSpPr>
        <p:spPr>
          <a:xfrm>
            <a:off x="1927440" y="1493640"/>
            <a:ext cx="6122160" cy="42058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pic>
        <p:nvPicPr>
          <p:cNvPr id="292" name="图片 9"/>
          <p:cNvPicPr/>
          <p:nvPr/>
        </p:nvPicPr>
        <p:blipFill>
          <a:blip r:embed="rId4"/>
          <a:stretch>
            <a:fillRect/>
          </a:stretch>
        </p:blipFill>
        <p:spPr>
          <a:xfrm>
            <a:off x="2054520" y="2752920"/>
            <a:ext cx="4663800" cy="2667600"/>
          </a:xfrm>
          <a:prstGeom prst="rect">
            <a:avLst/>
          </a:prstGeom>
          <a:ln w="28575">
            <a:noFill/>
          </a:ln>
        </p:spPr>
      </p:pic>
      <p:pic>
        <p:nvPicPr>
          <p:cNvPr id="293" name="Picture 6"/>
          <p:cNvPicPr/>
          <p:nvPr/>
        </p:nvPicPr>
        <p:blipFill>
          <a:blip r:embed="rId5"/>
          <a:stretch>
            <a:fillRect/>
          </a:stretch>
        </p:blipFill>
        <p:spPr>
          <a:xfrm>
            <a:off x="6984360" y="2709360"/>
            <a:ext cx="4790880" cy="2754360"/>
          </a:xfrm>
          <a:prstGeom prst="rect">
            <a:avLst/>
          </a:prstGeom>
          <a:ln w="28575">
            <a:noFill/>
          </a:ln>
        </p:spPr>
      </p:pic>
      <p:sp>
        <p:nvSpPr>
          <p:cNvPr id="294" name="矩形 6"/>
          <p:cNvSpPr/>
          <p:nvPr/>
        </p:nvSpPr>
        <p:spPr>
          <a:xfrm>
            <a:off x="394560" y="2868480"/>
            <a:ext cx="1478520" cy="923040"/>
          </a:xfrm>
          <a:prstGeom prst="rect">
            <a:avLst/>
          </a:prstGeom>
          <a:solidFill>
            <a:schemeClr val="accent5">
              <a:alpha val="95000"/>
            </a:schemeClr>
          </a:solidFill>
          <a:ln w="28575">
            <a:solidFill>
              <a:srgbClr val="B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95" name="矩形 13"/>
          <p:cNvSpPr/>
          <p:nvPr/>
        </p:nvSpPr>
        <p:spPr>
          <a:xfrm>
            <a:off x="394560" y="3908160"/>
            <a:ext cx="1478520" cy="9230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96" name="TextBox 6"/>
          <p:cNvSpPr/>
          <p:nvPr/>
        </p:nvSpPr>
        <p:spPr>
          <a:xfrm>
            <a:off x="2354040" y="1703869"/>
            <a:ext cx="4350960" cy="10142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GW and </a:t>
            </a:r>
            <a:r>
              <a:rPr lang="en-US" sz="20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neutrino</a:t>
            </a:r>
            <a:r>
              <a:rPr lang="en-US" sz="20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 astronomies are just starting and hold the promise of similar growth.</a:t>
            </a:r>
            <a:endParaRPr lang="en-US" sz="2000" b="0" strike="noStrike" spc="-1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97" name="文本框 17"/>
          <p:cNvSpPr/>
          <p:nvPr/>
        </p:nvSpPr>
        <p:spPr>
          <a:xfrm>
            <a:off x="528480" y="3145680"/>
            <a:ext cx="125424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FFFFFF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Neutrinos</a:t>
            </a:r>
            <a:endParaRPr lang="en-US" sz="1800" b="0" strike="noStrike" spc="-1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98" name="文本框 19"/>
          <p:cNvSpPr/>
          <p:nvPr/>
        </p:nvSpPr>
        <p:spPr>
          <a:xfrm>
            <a:off x="528480" y="4033440"/>
            <a:ext cx="134424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FFFFFF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Gamma Rays</a:t>
            </a:r>
            <a:endParaRPr lang="en-US" sz="1800" b="0" strike="noStrike" spc="-1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99" name="矩形 20"/>
          <p:cNvSpPr/>
          <p:nvPr/>
        </p:nvSpPr>
        <p:spPr>
          <a:xfrm>
            <a:off x="376560" y="1847880"/>
            <a:ext cx="1505520" cy="930600"/>
          </a:xfrm>
          <a:prstGeom prst="rect">
            <a:avLst/>
          </a:prstGeom>
          <a:solidFill>
            <a:srgbClr val="F2F2F2">
              <a:alpha val="8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300" name="矩形 21"/>
          <p:cNvSpPr/>
          <p:nvPr/>
        </p:nvSpPr>
        <p:spPr>
          <a:xfrm>
            <a:off x="376560" y="5001120"/>
            <a:ext cx="1507320" cy="547200"/>
          </a:xfrm>
          <a:prstGeom prst="rect">
            <a:avLst/>
          </a:prstGeom>
          <a:solidFill>
            <a:srgbClr val="F2F2F2">
              <a:alpha val="8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301" name="矩形: 圆角 22"/>
          <p:cNvSpPr/>
          <p:nvPr/>
        </p:nvSpPr>
        <p:spPr>
          <a:xfrm>
            <a:off x="1991160" y="1289160"/>
            <a:ext cx="4790880" cy="4626720"/>
          </a:xfrm>
          <a:prstGeom prst="roundRect">
            <a:avLst>
              <a:gd name="adj" fmla="val 2973"/>
            </a:avLst>
          </a:prstGeom>
          <a:noFill/>
          <a:ln w="28575">
            <a:solidFill>
              <a:srgbClr val="FF8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302" name="矩形: 圆角 23"/>
          <p:cNvSpPr/>
          <p:nvPr/>
        </p:nvSpPr>
        <p:spPr>
          <a:xfrm>
            <a:off x="6984360" y="1283400"/>
            <a:ext cx="4790880" cy="4626720"/>
          </a:xfrm>
          <a:prstGeom prst="roundRect">
            <a:avLst>
              <a:gd name="adj" fmla="val 2973"/>
            </a:avLst>
          </a:prstGeom>
          <a:noFill/>
          <a:ln w="28575"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303" name="TextBox 6"/>
          <p:cNvSpPr/>
          <p:nvPr/>
        </p:nvSpPr>
        <p:spPr>
          <a:xfrm>
            <a:off x="7365240" y="1760648"/>
            <a:ext cx="4118400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Opaque to photons, </a:t>
            </a:r>
            <a:endParaRPr lang="en-US" sz="2000" b="0" strike="noStrike" spc="-1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transparent to neutrinos</a:t>
            </a:r>
            <a:endParaRPr lang="en-US" sz="2000" b="0" strike="noStrike" spc="-1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304" name="椭圆 26"/>
          <p:cNvSpPr/>
          <p:nvPr/>
        </p:nvSpPr>
        <p:spPr>
          <a:xfrm>
            <a:off x="2125080" y="1935360"/>
            <a:ext cx="151920" cy="151920"/>
          </a:xfrm>
          <a:prstGeom prst="ellipse">
            <a:avLst/>
          </a:prstGeom>
          <a:solidFill>
            <a:srgbClr val="EE7D31"/>
          </a:solidFill>
          <a:ln>
            <a:solidFill>
              <a:srgbClr val="F0F0F0"/>
            </a:solidFill>
          </a:ln>
          <a:effectLst>
            <a:outerShdw blurRad="127080" dist="37674" dir="18900000" algn="bl" rotWithShape="0">
              <a:schemeClr val="tx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305" name="椭圆 27"/>
          <p:cNvSpPr/>
          <p:nvPr/>
        </p:nvSpPr>
        <p:spPr>
          <a:xfrm>
            <a:off x="7119720" y="1935360"/>
            <a:ext cx="151920" cy="15192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0F0F0"/>
            </a:solidFill>
          </a:ln>
          <a:effectLst>
            <a:outerShdw blurRad="127080" dist="37674" dir="18900000" algn="bl" rotWithShape="0">
              <a:schemeClr val="tx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4294967295"/>
          </p:nvPr>
        </p:nvSpPr>
        <p:spPr>
          <a:xfrm>
            <a:off x="9450388" y="6356350"/>
            <a:ext cx="2741612" cy="36512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zh-CN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kern="1200" spc="-1">
                <a:solidFill>
                  <a:srgbClr val="8B8B8B"/>
                </a:solidFill>
                <a:latin typeface="Cambria" panose="02040503050406030204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B7743D-DDED-4B81-8CBD-C38314D01547}" type="slidenum">
              <a:rPr lang="en-US" altLang="zh-CN" smtClean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5</a:t>
            </a:fld>
            <a:endParaRPr lang="zh-CN" altLang="en-US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388336" y="6062176"/>
            <a:ext cx="685796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5σ is not reached, and the neutrino source is not confirmed!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40990" y="3307904"/>
            <a:ext cx="4275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IceCube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观测到的第一个高能中微子事例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013473" y="1256896"/>
            <a:ext cx="2284535" cy="229084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1960: </a:t>
            </a:r>
            <a:r>
              <a:rPr lang="zh-CN" altLang="en-US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deep underground and deep underwater detection of high-energy cosmic neutrinos were firstly suggested by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Moisey Markov.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562544" y="1171095"/>
            <a:ext cx="6097136" cy="147732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altLang="zh-CN" sz="1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1976 - Now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Hawaii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（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4,500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m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）：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DUMAND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altLang="zh-CN" b="0" i="0" dirty="0">
                <a:solidFill>
                  <a:srgbClr val="3E3E3E"/>
                </a:solidFill>
                <a:effectLst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Mediterranean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（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3,000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m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）：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ANTARES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, KM3NeT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South Pole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（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2,500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m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）：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AMANDA, IceCube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Lake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Baikal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（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1,300m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）：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NT series,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Baikal-GVD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……</a:t>
            </a:r>
            <a:endParaRPr lang="en-US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pic>
        <p:nvPicPr>
          <p:cNvPr id="1026" name="Picture 2" descr="Refer to cap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236" y="3050040"/>
            <a:ext cx="5203764" cy="260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文本框 28"/>
          <p:cNvSpPr txBox="1"/>
          <p:nvPr/>
        </p:nvSpPr>
        <p:spPr>
          <a:xfrm>
            <a:off x="7512146" y="5602009"/>
            <a:ext cx="47271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Baikal-GVD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Collaboration</a:t>
            </a:r>
            <a:r>
              <a:rPr lang="fr-FR" altLang="zh-CN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, Astrophys. J. 982 (2025) 73</a:t>
            </a:r>
            <a:endParaRPr lang="zh-CN" altLang="en-US" sz="1400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800721" y="4668061"/>
            <a:ext cx="6095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Galactic neutrinos with Baikal-GVD</a:t>
            </a:r>
            <a:endParaRPr lang="zh-CN" altLang="en-US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32" name="TextBox 1"/>
          <p:cNvSpPr/>
          <p:nvPr/>
        </p:nvSpPr>
        <p:spPr>
          <a:xfrm>
            <a:off x="1298605" y="108372"/>
            <a:ext cx="11142720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Status | </a:t>
            </a:r>
            <a:r>
              <a:rPr lang="en-US" sz="2800" spc="-1" dirty="0">
                <a:solidFill>
                  <a:srgbClr val="000000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Neutrino Astronomy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130268" y="4103451"/>
            <a:ext cx="6857968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333333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1998-2003</a:t>
            </a:r>
            <a:r>
              <a:rPr lang="en-US" altLang="zh-CN" dirty="0">
                <a:solidFill>
                  <a:srgbClr val="333333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: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NT200</a:t>
            </a:r>
            <a:r>
              <a:rPr lang="en-US" altLang="zh-CN" dirty="0">
                <a:solidFill>
                  <a:srgbClr val="333333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, Detection principle was verify for the first time.</a:t>
            </a:r>
          </a:p>
          <a:p>
            <a:r>
              <a:rPr lang="en-US" altLang="zh-CN" b="1" dirty="0">
                <a:solidFill>
                  <a:srgbClr val="333333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2013</a:t>
            </a:r>
            <a:r>
              <a:rPr lang="en-US" altLang="zh-CN" dirty="0">
                <a:solidFill>
                  <a:srgbClr val="333333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: First high energy neutrino event (290 TeV).</a:t>
            </a:r>
          </a:p>
          <a:p>
            <a:r>
              <a:rPr lang="en-US" altLang="zh-CN" b="1" dirty="0">
                <a:solidFill>
                  <a:srgbClr val="333333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2018 - Now</a:t>
            </a: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dirty="0">
                <a:solidFill>
                  <a:srgbClr val="333333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Blazar TXS 0506+056 (3.5σ) </a:t>
            </a: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dirty="0">
                <a:solidFill>
                  <a:srgbClr val="333333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NCG1068 ( 2.9σ – 4.2 σ)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zh-CN" dirty="0">
                <a:solidFill>
                  <a:srgbClr val="333333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Diffuse neutrino source in the Milky Way</a:t>
            </a:r>
            <a:r>
              <a:rPr lang="zh-CN" altLang="en-US" dirty="0">
                <a:solidFill>
                  <a:srgbClr val="333333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，</a:t>
            </a:r>
            <a:r>
              <a:rPr lang="en-US" altLang="zh-CN" dirty="0">
                <a:solidFill>
                  <a:srgbClr val="333333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~4σ.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584" y="867276"/>
            <a:ext cx="2073354" cy="317865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/>
          <p:nvPr/>
        </p:nvSpPr>
        <p:spPr>
          <a:xfrm>
            <a:off x="7961526" y="6129536"/>
            <a:ext cx="4382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LHAASO Collaboration, 2021, Nature, 594, 33.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LHAASO Collaboration, 2024, ApJS, 271, 25.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80" y="1354326"/>
            <a:ext cx="5839640" cy="249589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46713" y="108340"/>
            <a:ext cx="11019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0" i="0" dirty="0">
                <a:solidFill>
                  <a:srgbClr val="43436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LHAASO discovered UHE </a:t>
            </a:r>
            <a:r>
              <a:rPr lang="el-GR" sz="3200" b="0" i="0" dirty="0">
                <a:solidFill>
                  <a:srgbClr val="43436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仿宋_GB2312" panose="02010609030101010101" pitchFamily="49" charset="-122"/>
                <a:cs typeface="Arial" panose="020B0604020202020204" pitchFamily="34" charset="0"/>
                <a:sym typeface="Arial" panose="020B0604020202020204" pitchFamily="34" charset="0"/>
              </a:rPr>
              <a:t>γ</a:t>
            </a:r>
            <a:r>
              <a:rPr lang="en-US" sz="3200" b="0" i="0" dirty="0">
                <a:solidFill>
                  <a:srgbClr val="43436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  sources in the Milky Way 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61707" y="985336"/>
            <a:ext cx="1600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Main process: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            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0105" y="1393357"/>
            <a:ext cx="4722917" cy="41068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61714" y="1828551"/>
            <a:ext cx="1704987" cy="3238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158982" y="2543051"/>
            <a:ext cx="4038630" cy="2952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178033" y="2835552"/>
            <a:ext cx="4019579" cy="485779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282833" y="4574141"/>
            <a:ext cx="3459843" cy="14773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43436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Leptonic origin </a:t>
            </a:r>
            <a:r>
              <a:rPr lang="en-US" b="0" i="0" dirty="0">
                <a:solidFill>
                  <a:srgbClr val="43436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Synchrotron radiation produced by relativistic electrons and inverse Compton scattering of low-energy photons </a:t>
            </a:r>
            <a:r>
              <a:rPr lang="en-US" b="0" i="0" dirty="0">
                <a:solidFill>
                  <a:srgbClr val="43436B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No neutrinos</a:t>
            </a:r>
          </a:p>
        </p:txBody>
      </p:sp>
      <p:sp>
        <p:nvSpPr>
          <p:cNvPr id="14" name="矩形 13"/>
          <p:cNvSpPr/>
          <p:nvPr/>
        </p:nvSpPr>
        <p:spPr>
          <a:xfrm>
            <a:off x="3961074" y="4574141"/>
            <a:ext cx="3216959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i="0" dirty="0">
                <a:solidFill>
                  <a:srgbClr val="43436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Hadronic origin </a:t>
            </a:r>
            <a:r>
              <a:rPr lang="en-US" b="0" i="0" dirty="0">
                <a:solidFill>
                  <a:srgbClr val="43436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Interaction of PeV energy cosmic rays with source region matter or photon fields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0" i="0" dirty="0">
                <a:solidFill>
                  <a:srgbClr val="43436B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a large number of neutrinos 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82833" y="3966666"/>
            <a:ext cx="4188006" cy="461665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0" i="0" dirty="0">
                <a:solidFill>
                  <a:srgbClr val="43436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Two sources of PeV photons: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箭头: 右 15"/>
          <p:cNvSpPr/>
          <p:nvPr/>
        </p:nvSpPr>
        <p:spPr>
          <a:xfrm rot="18845820">
            <a:off x="5526593" y="3832911"/>
            <a:ext cx="1441350" cy="2992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760580" y="900922"/>
            <a:ext cx="5148587" cy="249589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359378" y="4428331"/>
            <a:ext cx="4832622" cy="19389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Simultaneous detection: neutrinos and photon signals, can po</a:t>
            </a:r>
            <a:r>
              <a:rPr lang="en-US" altLang="zh-CN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i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nt back to the source.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2000" b="0" i="0" dirty="0">
              <a:solidFill>
                <a:schemeClr val="bg1"/>
              </a:solidFill>
              <a:effectLst/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Completely solve the problem of the origin of high-energy cosmic rays!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0652016" y="3500866"/>
            <a:ext cx="1290272" cy="75720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17780" y="1393357"/>
            <a:ext cx="1879600" cy="298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" name="文本框 26"/>
          <p:cNvSpPr txBox="1"/>
          <p:nvPr/>
        </p:nvSpPr>
        <p:spPr>
          <a:xfrm>
            <a:off x="166326" y="939169"/>
            <a:ext cx="62859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0" i="0" dirty="0">
                <a:solidFill>
                  <a:srgbClr val="43436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1st LHAASO Catalog: 43 UHE gamma ray sources  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67322" y="2439401"/>
            <a:ext cx="7209822" cy="1499886"/>
          </a:xfrm>
        </p:spPr>
        <p:txBody>
          <a:bodyPr>
            <a:normAutofit fontScale="90000"/>
          </a:bodyPr>
          <a:lstStyle/>
          <a:p>
            <a:r>
              <a:rPr lang="en-US" altLang="zh-CN" sz="6000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HUNT and its potential</a:t>
            </a:r>
            <a:endParaRPr lang="zh-CN" altLang="en-US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>
            <p:custDataLst>
              <p:tags r:id="rId2"/>
            </p:custDataLst>
          </p:nvPr>
        </p:nvSpPr>
        <p:spPr>
          <a:xfrm>
            <a:off x="1357885" y="5611364"/>
            <a:ext cx="10515539" cy="80883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lt1"/>
              </a:solidFill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1000125" y="1484630"/>
            <a:ext cx="5087620" cy="3815715"/>
          </a:xfrm>
          <a:prstGeom prst="rect">
            <a:avLst/>
          </a:prstGeom>
        </p:spPr>
      </p:pic>
      <p:sp>
        <p:nvSpPr>
          <p:cNvPr id="22" name="文本框 21"/>
          <p:cNvSpPr txBox="1"/>
          <p:nvPr>
            <p:custDataLst>
              <p:tags r:id="rId3"/>
            </p:custDataLst>
          </p:nvPr>
        </p:nvSpPr>
        <p:spPr>
          <a:xfrm>
            <a:off x="1992173" y="4284234"/>
            <a:ext cx="2195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dk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Threshold</a:t>
            </a:r>
            <a:r>
              <a:rPr lang="zh-CN" altLang="en-US" b="1" dirty="0">
                <a:solidFill>
                  <a:schemeClr val="dk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：</a:t>
            </a:r>
            <a:r>
              <a:rPr lang="en-US" altLang="zh-CN" b="1" dirty="0">
                <a:solidFill>
                  <a:schemeClr val="dk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10TeV</a:t>
            </a:r>
          </a:p>
        </p:txBody>
      </p:sp>
      <p:sp>
        <p:nvSpPr>
          <p:cNvPr id="20" name="文本框 19"/>
          <p:cNvSpPr txBox="1"/>
          <p:nvPr>
            <p:custDataLst>
              <p:tags r:id="rId4"/>
            </p:custDataLst>
          </p:nvPr>
        </p:nvSpPr>
        <p:spPr>
          <a:xfrm>
            <a:off x="6087745" y="1570041"/>
            <a:ext cx="6639040" cy="1789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dk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Integral Sensitivity</a:t>
            </a:r>
            <a:r>
              <a:rPr lang="en-US" altLang="zh-CN" sz="1600" dirty="0">
                <a:solidFill>
                  <a:schemeClr val="dk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(E</a:t>
            </a:r>
            <a:r>
              <a:rPr lang="zh-CN" altLang="en-US" sz="1600" baseline="-25000" dirty="0">
                <a:solidFill>
                  <a:schemeClr val="dk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𝜈 </a:t>
            </a:r>
            <a:r>
              <a:rPr lang="en-US" altLang="zh-CN" sz="1600" b="1" i="1" dirty="0">
                <a:solidFill>
                  <a:schemeClr val="dk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I</a:t>
            </a:r>
            <a:r>
              <a:rPr lang="zh-CN" altLang="en-US" sz="1600" baseline="-25000" dirty="0">
                <a:solidFill>
                  <a:schemeClr val="dk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𝜈 </a:t>
            </a:r>
            <a:r>
              <a:rPr lang="en-US" altLang="zh-CN" sz="1600" dirty="0">
                <a:solidFill>
                  <a:schemeClr val="dk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(&gt;E</a:t>
            </a:r>
            <a:r>
              <a:rPr lang="zh-CN" altLang="en-US" sz="1600" baseline="-25000" dirty="0">
                <a:solidFill>
                  <a:schemeClr val="dk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𝜈 </a:t>
            </a:r>
            <a:r>
              <a:rPr lang="en-US" altLang="zh-CN" sz="1600" dirty="0">
                <a:solidFill>
                  <a:schemeClr val="dk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)= ∫</a:t>
            </a:r>
            <a:r>
              <a:rPr lang="en-US" altLang="zh-CN" sz="1600" baseline="-25000" dirty="0">
                <a:solidFill>
                  <a:schemeClr val="dk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E</a:t>
            </a:r>
            <a:r>
              <a:rPr lang="zh-CN" altLang="en-US" sz="1600" baseline="-25000" dirty="0">
                <a:solidFill>
                  <a:schemeClr val="dk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𝜈  </a:t>
            </a:r>
            <a:r>
              <a:rPr lang="en-US" altLang="zh-CN" sz="1600" b="1" i="1" dirty="0">
                <a:solidFill>
                  <a:schemeClr val="dk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J</a:t>
            </a:r>
            <a:r>
              <a:rPr lang="zh-CN" altLang="en-US" sz="1600" baseline="-25000" dirty="0">
                <a:solidFill>
                  <a:schemeClr val="dk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𝜈</a:t>
            </a:r>
            <a:r>
              <a:rPr lang="en-US" altLang="zh-CN" sz="1600" dirty="0">
                <a:solidFill>
                  <a:schemeClr val="dk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(E</a:t>
            </a:r>
            <a:r>
              <a:rPr lang="zh-CN" altLang="en-US" sz="1600" baseline="-25000" dirty="0">
                <a:solidFill>
                  <a:schemeClr val="dk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𝜈 </a:t>
            </a:r>
            <a:r>
              <a:rPr lang="en-US" altLang="zh-CN" sz="1600" dirty="0">
                <a:solidFill>
                  <a:schemeClr val="dk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) d E</a:t>
            </a:r>
            <a:r>
              <a:rPr lang="zh-CN" altLang="en-US" sz="1600" baseline="-25000" dirty="0">
                <a:solidFill>
                  <a:schemeClr val="dk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𝜈  </a:t>
            </a:r>
            <a:r>
              <a:rPr lang="en-US" altLang="zh-CN" sz="1600" baseline="-25000" dirty="0">
                <a:solidFill>
                  <a:schemeClr val="dk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:</a:t>
            </a:r>
            <a:endParaRPr lang="en-US" altLang="zh-CN" sz="1600" b="1" baseline="-25000" dirty="0">
              <a:solidFill>
                <a:schemeClr val="dk1"/>
              </a:solidFill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dk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better than </a:t>
            </a:r>
            <a:r>
              <a:rPr lang="en-US" altLang="zh-CN" sz="3200" b="1" dirty="0">
                <a:solidFill>
                  <a:schemeClr val="dk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10</a:t>
            </a:r>
            <a:r>
              <a:rPr lang="en-US" altLang="zh-CN" sz="3200" b="1" baseline="30000" dirty="0">
                <a:solidFill>
                  <a:schemeClr val="dk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-13</a:t>
            </a:r>
            <a:r>
              <a:rPr lang="en-US" altLang="zh-CN" sz="3200" b="1" dirty="0">
                <a:solidFill>
                  <a:schemeClr val="dk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TeV/cm</a:t>
            </a:r>
            <a:r>
              <a:rPr lang="en-US" altLang="zh-CN" sz="3200" b="1" baseline="30000" dirty="0">
                <a:solidFill>
                  <a:schemeClr val="dk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2</a:t>
            </a:r>
            <a:r>
              <a:rPr lang="en-US" altLang="zh-CN" sz="3200" b="1" dirty="0">
                <a:solidFill>
                  <a:schemeClr val="dk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/s </a:t>
            </a:r>
            <a:r>
              <a:rPr lang="en-US" altLang="zh-CN" sz="2000" b="1" dirty="0">
                <a:solidFill>
                  <a:schemeClr val="dk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@10TeV</a:t>
            </a: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dk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5σ 1n</a:t>
            </a:r>
            <a:r>
              <a:rPr lang="zh-CN" altLang="en-US" sz="2000" b="1" dirty="0">
                <a:solidFill>
                  <a:schemeClr val="dk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chemeClr val="dk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10 years</a:t>
            </a:r>
            <a:endParaRPr lang="en-US" altLang="zh-CN" sz="3200" b="1" dirty="0">
              <a:solidFill>
                <a:schemeClr val="dk1"/>
              </a:solidFill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860693" y="3482052"/>
            <a:ext cx="2112669" cy="2004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3" cstate="screen"/>
          <a:srcRect t="40043" r="70734" b="32376"/>
          <a:stretch>
            <a:fillRect/>
          </a:stretch>
        </p:blipFill>
        <p:spPr>
          <a:xfrm rot="16200000">
            <a:off x="120593" y="3584106"/>
            <a:ext cx="1562969" cy="411957"/>
          </a:xfrm>
          <a:prstGeom prst="rect">
            <a:avLst/>
          </a:prstGeom>
        </p:spPr>
      </p:pic>
      <p:cxnSp>
        <p:nvCxnSpPr>
          <p:cNvPr id="17" name="直接连接符 16"/>
          <p:cNvCxnSpPr/>
          <p:nvPr/>
        </p:nvCxnSpPr>
        <p:spPr>
          <a:xfrm>
            <a:off x="1875485" y="4143147"/>
            <a:ext cx="4090568" cy="0"/>
          </a:xfrm>
          <a:prstGeom prst="line">
            <a:avLst/>
          </a:prstGeom>
          <a:ln w="57150">
            <a:solidFill>
              <a:srgbClr val="C0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1875485" y="2745513"/>
            <a:ext cx="879566" cy="683487"/>
          </a:xfrm>
          <a:prstGeom prst="rect">
            <a:avLst/>
          </a:prstGeom>
          <a:solidFill>
            <a:srgbClr val="FF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lt1"/>
              </a:solidFill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3520242" y="3716427"/>
            <a:ext cx="3258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dk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Equal to LHAASO’s sensitivity</a:t>
            </a:r>
            <a:endParaRPr lang="zh-CN" altLang="en-US" dirty="0">
              <a:solidFill>
                <a:schemeClr val="dk1"/>
              </a:solidFill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1357885" y="5804272"/>
            <a:ext cx="3741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30 times volume of IC 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！</a:t>
            </a: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5884903" y="5724448"/>
            <a:ext cx="6307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Candidates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of PeV cosmic ray in the Milky Way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；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Lots of neutrino sources in the extragalactic space. 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7085527" y="3446819"/>
            <a:ext cx="4537801" cy="923330"/>
          </a:xfrm>
          <a:prstGeom prst="rect">
            <a:avLst/>
          </a:prstGeom>
          <a:solidFill>
            <a:schemeClr val="accent1"/>
          </a:solidFill>
          <a:ln>
            <a:solidFill>
              <a:schemeClr val="lt1">
                <a:lumMod val="8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To observe the neutrino sources in the Milky 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W</a:t>
            </a:r>
            <a:r>
              <a:rPr lang="en-US" altLang="zh-CN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ay,  then we can combine with photon and other data (such as LHAASO)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箭头: 右 26"/>
          <p:cNvSpPr/>
          <p:nvPr/>
        </p:nvSpPr>
        <p:spPr>
          <a:xfrm>
            <a:off x="5181273" y="5875917"/>
            <a:ext cx="600745" cy="337185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左大括号 28"/>
          <p:cNvSpPr/>
          <p:nvPr/>
        </p:nvSpPr>
        <p:spPr>
          <a:xfrm>
            <a:off x="5959026" y="5784870"/>
            <a:ext cx="273947" cy="499177"/>
          </a:xfrm>
          <a:prstGeom prst="leftBrace">
            <a:avLst/>
          </a:prstGeom>
          <a:solidFill>
            <a:srgbClr val="FFFF00"/>
          </a:solidFill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277094" y="76982"/>
            <a:ext cx="754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ea typeface="仿宋_GB2312" panose="02010609030101010101" pitchFamily="49" charset="-122"/>
                <a:cs typeface="+mn-ea"/>
                <a:sym typeface="Arial" panose="020B0604020202020204" pitchFamily="34" charset="0"/>
              </a:rPr>
              <a:t>Requirement for next generation NT</a:t>
            </a:r>
            <a:endParaRPr lang="zh-CN" altLang="en-US" sz="3600" dirty="0">
              <a:latin typeface="Arial" panose="020B0604020202020204" pitchFamily="34" charset="0"/>
              <a:ea typeface="仿宋_GB2312" panose="0201060903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文本框 9"/>
          <p:cNvSpPr txBox="1"/>
          <p:nvPr/>
        </p:nvSpPr>
        <p:spPr>
          <a:xfrm>
            <a:off x="902077" y="5163435"/>
            <a:ext cx="6442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Grey lines</a:t>
            </a:r>
            <a:r>
              <a:rPr lang="zh-CN" altLang="en-US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：</a:t>
            </a: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neutrino flux of 43</a:t>
            </a:r>
            <a:r>
              <a:rPr lang="zh-CN" altLang="en-US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仿宋_GB2312" panose="02010609030101010101" pitchFamily="49" charset="-122"/>
                <a:sym typeface="Arial" panose="020B0604020202020204" pitchFamily="34" charset="0"/>
              </a:rPr>
              <a:t>LHAASO gamma ray sources.</a:t>
            </a:r>
            <a:endParaRPr lang="en-US" dirty="0">
              <a:latin typeface="Arial" panose="020B0604020202020204" pitchFamily="34" charset="0"/>
              <a:ea typeface="仿宋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3" name="箭头: 下 2"/>
          <p:cNvSpPr/>
          <p:nvPr/>
        </p:nvSpPr>
        <p:spPr>
          <a:xfrm rot="4188924">
            <a:off x="4886960" y="2044700"/>
            <a:ext cx="266065" cy="21323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3&quot;:[4364884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2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72492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2"/>
  <p:tag name="KSO_WM_UNIT_FILL_TYPE" val="1"/>
  <p:tag name="KSO_WM_UNIT_TEXT_FILL_FORE_SCHEMECOLOR_INDEX_BRIGHTNESS" val="0"/>
  <p:tag name="KSO_WM_UNIT_TEXT_FILL_FORE_SCHEMECOLOR_INDEX" val="1"/>
  <p:tag name="KSO_WM_UNIT_TEXT_FILL_TYPE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4828</TotalTime>
  <Words>2657</Words>
  <Application>Microsoft Office PowerPoint</Application>
  <PresentationFormat>宽屏</PresentationFormat>
  <Paragraphs>448</Paragraphs>
  <Slides>47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47</vt:i4>
      </vt:variant>
    </vt:vector>
  </HeadingPairs>
  <TitlesOfParts>
    <vt:vector size="59" baseType="lpstr">
      <vt:lpstr>仿宋_GB2312</vt:lpstr>
      <vt:lpstr>Arial</vt:lpstr>
      <vt:lpstr>微软雅黑</vt:lpstr>
      <vt:lpstr>Wingdings</vt:lpstr>
      <vt:lpstr>ArialMT</vt:lpstr>
      <vt:lpstr>Calibri</vt:lpstr>
      <vt:lpstr>宋体</vt:lpstr>
      <vt:lpstr>等线</vt:lpstr>
      <vt:lpstr>Saturday Sans Regular</vt:lpstr>
      <vt:lpstr>Times New Roman</vt:lpstr>
      <vt:lpstr>Cambria Math</vt:lpstr>
      <vt:lpstr>自定义设计方案</vt:lpstr>
      <vt:lpstr>Proposal for a next generation neutrino telescope</vt:lpstr>
      <vt:lpstr>Outline 1, Motivation 2, HUNT and its potential 3, R&amp;D of detector 4, Prototype strings  5, Summary</vt:lpstr>
      <vt:lpstr>Motivation</vt:lpstr>
      <vt:lpstr>PowerPoint 演示文稿</vt:lpstr>
      <vt:lpstr>PowerPoint 演示文稿</vt:lpstr>
      <vt:lpstr>PowerPoint 演示文稿</vt:lpstr>
      <vt:lpstr>PowerPoint 演示文稿</vt:lpstr>
      <vt:lpstr>HUNT and its potential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R&amp;D of detector</vt:lpstr>
      <vt:lpstr>PowerPoint 演示文稿</vt:lpstr>
      <vt:lpstr>Largest  pressure-resistant  glass sphere</vt:lpstr>
      <vt:lpstr>PowerPoint 演示文稿</vt:lpstr>
      <vt:lpstr>PowerPoint 演示文稿</vt:lpstr>
      <vt:lpstr>PowerPoint 演示文稿</vt:lpstr>
      <vt:lpstr>PowerPoint 演示文稿</vt:lpstr>
      <vt:lpstr>Prototype strings</vt:lpstr>
      <vt:lpstr>PowerPoint 演示文稿</vt:lpstr>
      <vt:lpstr>PMT tested in the lab.</vt:lpstr>
      <vt:lpstr>PowerPoint 演示文稿</vt:lpstr>
      <vt:lpstr>PowerPoint 演示文稿</vt:lpstr>
      <vt:lpstr>Joint analysis of 1st String and GVD</vt:lpstr>
      <vt:lpstr>PowerPoint 演示文稿</vt:lpstr>
      <vt:lpstr>Data analysis of 2nd Prototype string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Mingjun Chen</dc:creator>
  <cp:lastModifiedBy>CZ</cp:lastModifiedBy>
  <cp:revision>222</cp:revision>
  <dcterms:created xsi:type="dcterms:W3CDTF">2025-06-13T09:35:00Z</dcterms:created>
  <dcterms:modified xsi:type="dcterms:W3CDTF">2025-07-23T02:30:55Z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E4BF0148997945C99AA81731C5DF5976_12</vt:lpwstr>
  </property>
  <property fmtid="{D5CDD505-2E9C-101B-9397-08002B2CF9AE}" pid="3" name="KSOProductBuildVer">
    <vt:lpwstr>2052-12.1.0.21915</vt:lpwstr>
  </property>
</Properties>
</file>