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4v" ContentType="video/mp4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64"/>
  </p:notesMasterIdLst>
  <p:handoutMasterIdLst>
    <p:handoutMasterId r:id="rId65"/>
  </p:handoutMasterIdLst>
  <p:sldIdLst>
    <p:sldId id="394" r:id="rId2"/>
    <p:sldId id="1381" r:id="rId3"/>
    <p:sldId id="1383" r:id="rId4"/>
    <p:sldId id="1792" r:id="rId5"/>
    <p:sldId id="1724" r:id="rId6"/>
    <p:sldId id="818" r:id="rId7"/>
    <p:sldId id="848" r:id="rId8"/>
    <p:sldId id="813" r:id="rId9"/>
    <p:sldId id="1386" r:id="rId10"/>
    <p:sldId id="1053" r:id="rId11"/>
    <p:sldId id="895" r:id="rId12"/>
    <p:sldId id="1055" r:id="rId13"/>
    <p:sldId id="1056" r:id="rId14"/>
    <p:sldId id="1065" r:id="rId15"/>
    <p:sldId id="1779" r:id="rId16"/>
    <p:sldId id="1762" r:id="rId17"/>
    <p:sldId id="1763" r:id="rId18"/>
    <p:sldId id="1759" r:id="rId19"/>
    <p:sldId id="1775" r:id="rId20"/>
    <p:sldId id="1776" r:id="rId21"/>
    <p:sldId id="1764" r:id="rId22"/>
    <p:sldId id="1765" r:id="rId23"/>
    <p:sldId id="1766" r:id="rId24"/>
    <p:sldId id="1768" r:id="rId25"/>
    <p:sldId id="1769" r:id="rId26"/>
    <p:sldId id="1771" r:id="rId27"/>
    <p:sldId id="1767" r:id="rId28"/>
    <p:sldId id="1794" r:id="rId29"/>
    <p:sldId id="1777" r:id="rId30"/>
    <p:sldId id="1793" r:id="rId31"/>
    <p:sldId id="1782" r:id="rId32"/>
    <p:sldId id="1783" r:id="rId33"/>
    <p:sldId id="1786" r:id="rId34"/>
    <p:sldId id="1784" r:id="rId35"/>
    <p:sldId id="1785" r:id="rId36"/>
    <p:sldId id="1790" r:id="rId37"/>
    <p:sldId id="1791" r:id="rId38"/>
    <p:sldId id="1787" r:id="rId39"/>
    <p:sldId id="1778" r:id="rId40"/>
    <p:sldId id="1788" r:id="rId41"/>
    <p:sldId id="1430" r:id="rId42"/>
    <p:sldId id="816" r:id="rId43"/>
    <p:sldId id="1760" r:id="rId44"/>
    <p:sldId id="948" r:id="rId45"/>
    <p:sldId id="907" r:id="rId46"/>
    <p:sldId id="908" r:id="rId47"/>
    <p:sldId id="1057" r:id="rId48"/>
    <p:sldId id="1059" r:id="rId49"/>
    <p:sldId id="1061" r:id="rId50"/>
    <p:sldId id="1062" r:id="rId51"/>
    <p:sldId id="1064" r:id="rId52"/>
    <p:sldId id="1067" r:id="rId53"/>
    <p:sldId id="1066" r:id="rId54"/>
    <p:sldId id="1068" r:id="rId55"/>
    <p:sldId id="1751" r:id="rId56"/>
    <p:sldId id="1755" r:id="rId57"/>
    <p:sldId id="1774" r:id="rId58"/>
    <p:sldId id="1752" r:id="rId59"/>
    <p:sldId id="1789" r:id="rId60"/>
    <p:sldId id="1772" r:id="rId61"/>
    <p:sldId id="1780" r:id="rId62"/>
    <p:sldId id="1781" r:id="rId63"/>
  </p:sldIdLst>
  <p:sldSz cx="12192000" cy="6858000"/>
  <p:notesSz cx="7102475" cy="102330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A000"/>
    <a:srgbClr val="FFAA00"/>
    <a:srgbClr val="FF66CC"/>
    <a:srgbClr val="CAD8FE"/>
    <a:srgbClr val="FFC9CF"/>
    <a:srgbClr val="FEF6E6"/>
    <a:srgbClr val="FDE8BD"/>
    <a:srgbClr val="CA7F04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3848" autoAdjust="0"/>
  </p:normalViewPr>
  <p:slideViewPr>
    <p:cSldViewPr snapToGrid="0">
      <p:cViewPr varScale="1">
        <p:scale>
          <a:sx n="77" d="100"/>
          <a:sy n="77" d="100"/>
        </p:scale>
        <p:origin x="7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883"/>
    </p:cViewPr>
  </p:sorterViewPr>
  <p:notesViewPr>
    <p:cSldViewPr snapToGrid="0">
      <p:cViewPr varScale="1">
        <p:scale>
          <a:sx n="63" d="100"/>
          <a:sy n="63" d="100"/>
        </p:scale>
        <p:origin x="-2922" y="-102"/>
      </p:cViewPr>
      <p:guideLst>
        <p:guide orient="horz" pos="3222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7775" cy="52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19" tIns="46958" rIns="93919" bIns="46958" numCol="1" anchor="t" anchorCtr="0" compatLnSpc="1">
            <a:prstTxWarp prst="textNoShape">
              <a:avLst/>
            </a:prstTxWarp>
          </a:bodyPr>
          <a:lstStyle>
            <a:lvl1pPr algn="l" defTabSz="93964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40406" y="0"/>
            <a:ext cx="3044599" cy="52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19" tIns="46958" rIns="93919" bIns="46958" numCol="1" anchor="t" anchorCtr="0" compatLnSpc="1">
            <a:prstTxWarp prst="textNoShape">
              <a:avLst/>
            </a:prstTxWarp>
          </a:bodyPr>
          <a:lstStyle>
            <a:lvl1pPr algn="r" defTabSz="93964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12406"/>
            <a:ext cx="3047775" cy="52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19" tIns="46958" rIns="93919" bIns="46958" numCol="1" anchor="b" anchorCtr="0" compatLnSpc="1">
            <a:prstTxWarp prst="textNoShape">
              <a:avLst/>
            </a:prstTxWarp>
          </a:bodyPr>
          <a:lstStyle>
            <a:lvl1pPr algn="l" defTabSz="93964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40406" y="9712406"/>
            <a:ext cx="3044599" cy="52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19" tIns="46958" rIns="93919" bIns="46958" numCol="1" anchor="b" anchorCtr="0" compatLnSpc="1">
            <a:prstTxWarp prst="textNoShape">
              <a:avLst/>
            </a:prstTxWarp>
          </a:bodyPr>
          <a:lstStyle>
            <a:lvl1pPr algn="r" defTabSz="939648">
              <a:defRPr sz="1300">
                <a:latin typeface="Times New Roman" pitchFamily="18" charset="0"/>
              </a:defRPr>
            </a:lvl1pPr>
          </a:lstStyle>
          <a:p>
            <a:fld id="{A6461454-041A-4602-A673-7F12D6DCF443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05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951" cy="5110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919" tIns="46958" rIns="93919" bIns="46958" numCol="1" anchor="t" anchorCtr="0" compatLnSpc="1">
            <a:prstTxWarp prst="textNoShape">
              <a:avLst/>
            </a:prstTxWarp>
          </a:bodyPr>
          <a:lstStyle>
            <a:lvl1pPr algn="l" defTabSz="93964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526" y="0"/>
            <a:ext cx="3077951" cy="5110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919" tIns="46958" rIns="93919" bIns="46958" numCol="1" anchor="t" anchorCtr="0" compatLnSpc="1">
            <a:prstTxWarp prst="textNoShape">
              <a:avLst/>
            </a:prstTxWarp>
          </a:bodyPr>
          <a:lstStyle>
            <a:lvl1pPr algn="r" defTabSz="93964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8163" y="4860172"/>
            <a:ext cx="5206152" cy="46062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919" tIns="46958" rIns="93919" bIns="46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930"/>
            <a:ext cx="3077951" cy="5110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919" tIns="46958" rIns="93919" bIns="46958" numCol="1" anchor="b" anchorCtr="0" compatLnSpc="1">
            <a:prstTxWarp prst="textNoShape">
              <a:avLst/>
            </a:prstTxWarp>
          </a:bodyPr>
          <a:lstStyle>
            <a:lvl1pPr algn="l" defTabSz="93964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526" y="9721930"/>
            <a:ext cx="3077951" cy="5110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919" tIns="46958" rIns="93919" bIns="46958" numCol="1" anchor="b" anchorCtr="0" compatLnSpc="1">
            <a:prstTxWarp prst="textNoShape">
              <a:avLst/>
            </a:prstTxWarp>
          </a:bodyPr>
          <a:lstStyle>
            <a:lvl1pPr algn="r" defTabSz="939648">
              <a:defRPr sz="1300">
                <a:latin typeface="Times New Roman" pitchFamily="18" charset="0"/>
              </a:defRPr>
            </a:lvl1pPr>
          </a:lstStyle>
          <a:p>
            <a:fld id="{741F9F67-E606-4518-84A1-D178E62D50EA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95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9399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5895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473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761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25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466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111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79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795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987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83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374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24663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525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429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221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384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622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931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18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2318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338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24663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923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5715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24663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846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7120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9016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46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635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820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550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160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8136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24663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671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1393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24663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4258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7116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56647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5270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77567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7584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9795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2843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4487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958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8706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441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8191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7451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7031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8659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24663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5168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24663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9958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24663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8434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24663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0531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24663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506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09986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183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8552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286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892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9483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233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ja-JP"/>
              <a:t>FCPPN workshop, Qingdao, July 24th 2025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Virgo News; collaboration meeting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7E3B2-C190-4376-92D5-A128456156D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ja-JP"/>
              <a:t>FCPPN workshop, Qingdao, July 24th 2025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Virgo News; collaboration meeting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B7E74-E957-4E43-8B75-16BACAB9E62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227020"/>
            <a:ext cx="2590800" cy="5868987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27020"/>
            <a:ext cx="7569200" cy="586898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ja-JP"/>
              <a:t>FCPPN workshop, Qingdao, July 24th 2025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Virgo News; collaboration meeting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29324-8F20-42D3-A41E-A2EFFFE874F2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9451" y="227013"/>
            <a:ext cx="7418916" cy="6096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14400" y="631507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fr-FR" altLang="ja-JP"/>
              <a:t>FCPPN workshop, Qingdao, July 24th 2025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150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Virgo News; collaboration meeting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1507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FA426B8-E622-4BAD-A3BC-06065D6C7B5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SzPct val="100000"/>
              <a:buFont typeface="Helvetica" panose="020B0604020202020204" pitchFamily="34" charset="0"/>
              <a:buChar char="●"/>
              <a:defRPr/>
            </a:lvl1pPr>
            <a:lvl2pPr marL="742950" indent="-285750">
              <a:buFont typeface="Helvetica" panose="020B0604020202020204" pitchFamily="34" charset="0"/>
              <a:buChar char="●"/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ja-JP"/>
              <a:t>FCPPN workshop, Qingdao, July 24th 2025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Virgo News; collaboration meeting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A370C-994A-4F4F-AC43-9A142D7F760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ja-JP"/>
              <a:t>FCPPN workshop, Qingdao, July 24th 2025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Virgo News; collaboration meeting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460A6-44F3-4C05-B646-4C66C1792805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ja-JP"/>
              <a:t>FCPPN workshop, Qingdao, July 24th 2025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Virgo News; collaboration meeting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32E7F-09B2-4EBA-8869-DE0961D1D82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ja-JP"/>
              <a:t>FCPPN workshop, Qingdao, July 24th 2025</a:t>
            </a: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Virgo News; collaboration meeting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55BEC-CAFD-45BB-9E25-E3C906652EC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ja-JP"/>
              <a:t>FCPPN workshop, Qingdao, July 24th 2025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Virgo News; collaboration meeting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1DF27-FA8F-480B-92CC-C56557DCBB7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ja-JP"/>
              <a:t>FCPPN workshop, Qingdao, July 24th 2025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Virgo News; collaboration meeting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C2BD1-D098-48CA-953D-EF8E7114DCD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ja-JP"/>
              <a:t>FCPPN workshop, Qingdao, July 24th 2025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Virgo News; collaboration meeting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8BE37-A3D3-4951-8415-83F2EE0B64F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ja-JP"/>
              <a:t>FCPPN workshop, Qingdao, July 24th 2025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Virgo News; collaboration meeting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EA72E-4271-4982-8B26-8EF3615A787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4127" y="6315075"/>
            <a:ext cx="30141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hlink"/>
                </a:solidFill>
                <a:latin typeface="+mn-lt"/>
              </a:defRPr>
            </a:lvl1pPr>
          </a:lstStyle>
          <a:p>
            <a:r>
              <a:rPr lang="fr-FR" altLang="ja-JP"/>
              <a:t>FCPPN workshop, Qingdao, July 24th 2025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15075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hlink"/>
                </a:solidFill>
                <a:latin typeface="+mn-lt"/>
              </a:defRPr>
            </a:lvl1pPr>
          </a:lstStyle>
          <a:p>
            <a:r>
              <a:rPr lang="en-US"/>
              <a:t>Virgo News; collaboration meeting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15075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hlink"/>
                </a:solidFill>
                <a:latin typeface="+mn-lt"/>
              </a:defRPr>
            </a:lvl1pPr>
          </a:lstStyle>
          <a:p>
            <a:fld id="{B221E3BD-3CD6-4FBC-B49E-0C391D71ED02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49451" y="227013"/>
            <a:ext cx="741891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907622" y="6484938"/>
            <a:ext cx="3767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sz="240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973238" y="3189288"/>
            <a:ext cx="47201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sz="2400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5973235" y="3108325"/>
            <a:ext cx="69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sz="2400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4822" y="962025"/>
            <a:ext cx="12177183" cy="38100"/>
          </a:xfrm>
          <a:prstGeom prst="rect">
            <a:avLst/>
          </a:prstGeom>
          <a:solidFill>
            <a:srgbClr val="CC0099"/>
          </a:solidFill>
          <a:ln w="9525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sz="2400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14822" y="6276975"/>
            <a:ext cx="12177183" cy="25400"/>
          </a:xfrm>
          <a:prstGeom prst="rect">
            <a:avLst/>
          </a:prstGeom>
          <a:solidFill>
            <a:srgbClr val="CC0099"/>
          </a:solidFill>
          <a:ln w="9525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sz="2400"/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75496" y="144201"/>
            <a:ext cx="1652588" cy="690563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275099" y="516465"/>
            <a:ext cx="304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tx1">
                    <a:lumMod val="50000"/>
                  </a:schemeClr>
                </a:solidFill>
              </a:rPr>
              <a:t>+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615" y="96537"/>
            <a:ext cx="783385" cy="7833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Monotype Sorts" pitchFamily="2" charset="2"/>
        <a:buChar char="l"/>
        <a:defRPr sz="24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pitchFamily="2" charset="2"/>
        <a:buChar char="u"/>
        <a:defRPr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16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Char char="–"/>
        <a:defRPr sz="16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cedb.ligo.org/superevents/public/O4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cedb.ligo.org/superevents/public/O4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2B7E-2B9D-4315-B57D-4A5F30D605A2}" type="slidenum">
              <a:rPr lang="en-US"/>
              <a:pPr/>
              <a:t>1</a:t>
            </a:fld>
            <a:endParaRPr lang="en-US"/>
          </a:p>
        </p:txBody>
      </p:sp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6701"/>
            <a:ext cx="12192000" cy="760413"/>
          </a:xfrm>
        </p:spPr>
        <p:txBody>
          <a:bodyPr/>
          <a:lstStyle/>
          <a:p>
            <a:r>
              <a:rPr lang="en-US" sz="4000" b="1" dirty="0"/>
              <a:t>Gravitational wave astronomy with </a:t>
            </a:r>
            <a:br>
              <a:rPr lang="en-US" sz="4000" b="1" dirty="0"/>
            </a:br>
            <a:r>
              <a:rPr lang="en-US" sz="4000" b="1" dirty="0"/>
              <a:t>LVK detectors and future 3G detectors</a:t>
            </a:r>
            <a:endParaRPr lang="en-US" sz="2800" b="1" dirty="0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1552" y="3102269"/>
            <a:ext cx="8726488" cy="1080114"/>
          </a:xfrm>
        </p:spPr>
        <p:txBody>
          <a:bodyPr/>
          <a:lstStyle/>
          <a:p>
            <a:pPr algn="ctr">
              <a:buNone/>
            </a:pPr>
            <a:r>
              <a:rPr lang="it-IT" sz="1800" dirty="0">
                <a:solidFill>
                  <a:schemeClr val="tx2"/>
                </a:solidFill>
              </a:rPr>
              <a:t>Raffaele Flaminio</a:t>
            </a:r>
          </a:p>
          <a:p>
            <a:pPr algn="ctr">
              <a:buNone/>
            </a:pPr>
            <a:endParaRPr lang="it-IT" sz="1800" dirty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it-IT" sz="1800" dirty="0">
                <a:solidFill>
                  <a:schemeClr val="tx2"/>
                </a:solidFill>
              </a:rPr>
              <a:t>CNRS/LAPP, Annecy, France</a:t>
            </a:r>
          </a:p>
          <a:p>
            <a:pPr algn="ctr">
              <a:buNone/>
            </a:pPr>
            <a:endParaRPr lang="it-IT" sz="1800" dirty="0">
              <a:solidFill>
                <a:schemeClr val="tx2"/>
              </a:solidFill>
            </a:endParaRPr>
          </a:p>
          <a:p>
            <a:pPr algn="ctr">
              <a:buNone/>
            </a:pPr>
            <a:endParaRPr lang="it-IT" sz="1800" dirty="0">
              <a:solidFill>
                <a:schemeClr val="tx2"/>
              </a:solidFill>
            </a:endParaRPr>
          </a:p>
          <a:p>
            <a:pPr algn="ctr">
              <a:buNone/>
            </a:pPr>
            <a:endParaRPr lang="it-IT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799"/>
            <a:ext cx="12191999" cy="5109714"/>
          </a:xfrm>
        </p:spPr>
        <p:txBody>
          <a:bodyPr>
            <a:normAutofit/>
          </a:bodyPr>
          <a:lstStyle/>
          <a:p>
            <a:r>
              <a:rPr lang="en-US" dirty="0"/>
              <a:t>The Earth is transparent to gravitational waves</a:t>
            </a:r>
          </a:p>
          <a:p>
            <a:r>
              <a:rPr lang="en-US" dirty="0"/>
              <a:t>A network of gravitational wave detectors can provide the direction of the source by triangulation</a:t>
            </a:r>
          </a:p>
          <a:p>
            <a:pPr lvl="1"/>
            <a:r>
              <a:rPr lang="en-US" dirty="0"/>
              <a:t>From the differences in the wave arrival times</a:t>
            </a:r>
          </a:p>
          <a:p>
            <a:pPr lvl="1"/>
            <a:r>
              <a:rPr lang="en-US" dirty="0"/>
              <a:t>At least three detectors needed</a:t>
            </a:r>
          </a:p>
          <a:p>
            <a:endParaRPr lang="en-US" dirty="0"/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65" y="4006756"/>
            <a:ext cx="2152501" cy="21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92404" y="194269"/>
            <a:ext cx="7875917" cy="609600"/>
          </a:xfrm>
        </p:spPr>
        <p:txBody>
          <a:bodyPr/>
          <a:lstStyle/>
          <a:p>
            <a:r>
              <a:rPr lang="en-US" sz="4400" dirty="0"/>
              <a:t>Source localization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10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48850" y="4484295"/>
            <a:ext cx="182880" cy="182880"/>
            <a:chOff x="5891841" y="1226265"/>
            <a:chExt cx="182880" cy="182880"/>
          </a:xfrm>
        </p:grpSpPr>
        <p:cxnSp>
          <p:nvCxnSpPr>
            <p:cNvPr id="17" name="Straight Connector 16"/>
            <p:cNvCxnSpPr/>
            <p:nvPr/>
          </p:nvCxnSpPr>
          <p:spPr bwMode="auto">
            <a:xfrm>
              <a:off x="5909094" y="1226265"/>
              <a:ext cx="0" cy="1828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5891841" y="1388854"/>
              <a:ext cx="18288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2960834" y="5404446"/>
            <a:ext cx="182880" cy="182880"/>
            <a:chOff x="5891841" y="1226265"/>
            <a:chExt cx="182880" cy="182880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5909094" y="1226265"/>
              <a:ext cx="0" cy="1828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5891841" y="1388854"/>
              <a:ext cx="18288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3770590" y="4301415"/>
            <a:ext cx="182880" cy="182880"/>
            <a:chOff x="5891841" y="1226265"/>
            <a:chExt cx="182880" cy="182880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5909094" y="1226265"/>
              <a:ext cx="0" cy="1828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5891841" y="1388854"/>
              <a:ext cx="18288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pic>
        <p:nvPicPr>
          <p:cNvPr id="25" name="Picture 4" descr="Gravity_waves_still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548" y="2965897"/>
            <a:ext cx="2372552" cy="133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4327586" y="4006757"/>
            <a:ext cx="3312543" cy="80678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ysDash"/>
            <a:round/>
            <a:headEnd type="none" w="sm" len="sm"/>
            <a:tailEnd type="triangl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470401" y="4006757"/>
            <a:ext cx="323011" cy="14623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622801" y="3960749"/>
            <a:ext cx="323011" cy="14623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775201" y="3914741"/>
            <a:ext cx="323011" cy="14623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927601" y="3868733"/>
            <a:ext cx="323011" cy="14623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5080001" y="3822725"/>
            <a:ext cx="323011" cy="14623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5232401" y="3776717"/>
            <a:ext cx="323011" cy="14623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384801" y="3730709"/>
            <a:ext cx="323011" cy="14623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5537201" y="3684701"/>
            <a:ext cx="323011" cy="14623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647640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aeri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13" y="1007037"/>
            <a:ext cx="9144001" cy="526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11</a:t>
            </a:fld>
            <a:endParaRPr lang="en-US"/>
          </a:p>
        </p:txBody>
      </p:sp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4887" y="194269"/>
            <a:ext cx="7010400" cy="609600"/>
          </a:xfrm>
        </p:spPr>
        <p:txBody>
          <a:bodyPr/>
          <a:lstStyle/>
          <a:p>
            <a:r>
              <a:rPr lang="en-US" sz="4400" dirty="0"/>
              <a:t>Advanced Virgo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7400" y="1037544"/>
            <a:ext cx="9140600" cy="522174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Three km long interferometer located near Pisa, Italy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29BF4D-D4BD-46B5-AD5E-C5FB2CAF3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" y="1222144"/>
            <a:ext cx="1112087" cy="17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1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3849" y="161017"/>
            <a:ext cx="9741336" cy="609600"/>
          </a:xfrm>
        </p:spPr>
        <p:txBody>
          <a:bodyPr/>
          <a:lstStyle/>
          <a:p>
            <a:r>
              <a:rPr lang="en-US" sz="4400" dirty="0"/>
              <a:t>Localization with the Virgo detector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idx="1"/>
          </p:nvPr>
        </p:nvSpPr>
        <p:spPr>
          <a:xfrm>
            <a:off x="1538286" y="1081087"/>
            <a:ext cx="9140600" cy="541723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50071" y="3528733"/>
            <a:ext cx="376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Localization: before Virgo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63453" y="3557905"/>
            <a:ext cx="3538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Localization: after Virgo</a:t>
            </a:r>
          </a:p>
        </p:txBody>
      </p:sp>
      <p:pic>
        <p:nvPicPr>
          <p:cNvPr id="8194" name="Picture 2" descr="https://mattsko.files.wordpress.com/2012/08/can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14" y="1177834"/>
            <a:ext cx="2152523" cy="21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801376" y="1690439"/>
            <a:ext cx="182880" cy="182880"/>
            <a:chOff x="5891841" y="1226265"/>
            <a:chExt cx="182880" cy="182880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5909094" y="1226265"/>
              <a:ext cx="0" cy="1828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5891841" y="1388854"/>
              <a:ext cx="18288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3618496" y="2217699"/>
            <a:ext cx="182880" cy="182880"/>
            <a:chOff x="5891841" y="1226265"/>
            <a:chExt cx="182880" cy="182880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5909094" y="1226265"/>
              <a:ext cx="0" cy="1828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891841" y="1388854"/>
              <a:ext cx="18288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4712326" y="2848476"/>
            <a:ext cx="182880" cy="182880"/>
            <a:chOff x="5891841" y="1226265"/>
            <a:chExt cx="182880" cy="182880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5909094" y="1226265"/>
              <a:ext cx="0" cy="1828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891841" y="1388854"/>
              <a:ext cx="18288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24" name="Rectangle 23"/>
          <p:cNvSpPr/>
          <p:nvPr/>
        </p:nvSpPr>
        <p:spPr>
          <a:xfrm>
            <a:off x="1613849" y="1986867"/>
            <a:ext cx="1652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Image: Earth seen </a:t>
            </a:r>
            <a:br>
              <a:rPr lang="en-US" sz="1200" dirty="0"/>
            </a:br>
            <a:r>
              <a:rPr lang="en-US" sz="1200" dirty="0"/>
              <a:t>from the North Pole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28" y="3980277"/>
            <a:ext cx="3543300" cy="2657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81" y="4013000"/>
            <a:ext cx="3552000" cy="266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6081" y="6494020"/>
            <a:ext cx="47688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Image credit: LIGO/Leo Singer (Milky Way image: Axel Mellinger)</a:t>
            </a:r>
          </a:p>
        </p:txBody>
      </p:sp>
      <p:pic>
        <p:nvPicPr>
          <p:cNvPr id="25" name="Picture 10" descr="aeri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68" y="1112655"/>
            <a:ext cx="3924490" cy="22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>
            <a:stCxn id="25" idx="1"/>
          </p:cNvCxnSpPr>
          <p:nvPr/>
        </p:nvCxnSpPr>
        <p:spPr bwMode="auto">
          <a:xfrm flipH="1">
            <a:off x="4912460" y="2242090"/>
            <a:ext cx="1539209" cy="60638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26DFC10-1478-4DCA-B96C-E26203F6F0A3}"/>
              </a:ext>
            </a:extLst>
          </p:cNvPr>
          <p:cNvSpPr/>
          <p:nvPr/>
        </p:nvSpPr>
        <p:spPr>
          <a:xfrm>
            <a:off x="8869960" y="637090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fr-FR" sz="1000" dirty="0"/>
              <a:t>LIGO Scientific Collaboration and </a:t>
            </a:r>
            <a:r>
              <a:rPr lang="fr-FR" sz="1000" dirty="0" err="1"/>
              <a:t>Virgo</a:t>
            </a:r>
            <a:r>
              <a:rPr lang="fr-FR" sz="1000" dirty="0"/>
              <a:t> Collaboration</a:t>
            </a:r>
            <a:endParaRPr lang="en-US" sz="1000" dirty="0"/>
          </a:p>
          <a:p>
            <a:pPr algn="l"/>
            <a:r>
              <a:rPr lang="en-US" sz="1000" dirty="0"/>
              <a:t>Phys. Rev. Lett. 119, 141101 (2017)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794792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6989" y="194269"/>
            <a:ext cx="8911244" cy="609600"/>
          </a:xfrm>
        </p:spPr>
        <p:txBody>
          <a:bodyPr/>
          <a:lstStyle/>
          <a:p>
            <a:r>
              <a:rPr lang="en-US" sz="4400" dirty="0"/>
              <a:t>First BNS detection: GW170817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83890" y="1090322"/>
            <a:ext cx="12191999" cy="5106194"/>
          </a:xfrm>
        </p:spPr>
        <p:txBody>
          <a:bodyPr>
            <a:normAutofit/>
          </a:bodyPr>
          <a:lstStyle/>
          <a:p>
            <a:r>
              <a:rPr lang="en-US" dirty="0"/>
              <a:t>Aug 17</a:t>
            </a:r>
            <a:r>
              <a:rPr lang="en-US" baseline="30000" dirty="0"/>
              <a:t>th</a:t>
            </a:r>
            <a:r>
              <a:rPr lang="en-US" dirty="0"/>
              <a:t>, 2017: First detection of gravitational waves from a binary neutron star merger</a:t>
            </a:r>
          </a:p>
          <a:p>
            <a:pPr lvl="1"/>
            <a:r>
              <a:rPr lang="en-US" dirty="0"/>
              <a:t>Coincidence with the detection of a </a:t>
            </a:r>
            <a:br>
              <a:rPr lang="en-US" dirty="0"/>
            </a:br>
            <a:r>
              <a:rPr lang="en-US" dirty="0"/>
              <a:t>short gamma ray burst</a:t>
            </a:r>
          </a:p>
          <a:p>
            <a:pPr lvl="1"/>
            <a:r>
              <a:rPr lang="en-US" dirty="0"/>
              <a:t>LIGO-Virgo localization</a:t>
            </a:r>
          </a:p>
          <a:p>
            <a:pPr lvl="1"/>
            <a:r>
              <a:rPr lang="en-US" dirty="0"/>
              <a:t>Subsequent detection of the optical </a:t>
            </a:r>
            <a:br>
              <a:rPr lang="en-US" dirty="0"/>
            </a:br>
            <a:r>
              <a:rPr lang="en-US" dirty="0"/>
              <a:t>counterpart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77200" y="6304189"/>
            <a:ext cx="1905000" cy="457200"/>
          </a:xfrm>
        </p:spPr>
        <p:txBody>
          <a:bodyPr/>
          <a:lstStyle/>
          <a:p>
            <a:fld id="{EBE05103-1863-4ACF-999C-1626938CBED0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2209800" y="6304189"/>
            <a:ext cx="2260600" cy="457200"/>
          </a:xfrm>
        </p:spPr>
        <p:txBody>
          <a:bodyPr/>
          <a:lstStyle/>
          <a:p>
            <a:r>
              <a:rPr lang="fr-FR"/>
              <a:t>FCPPN workshop, Qingdao, July 24th 2025</a:t>
            </a:r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7323" y="6616688"/>
            <a:ext cx="174228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  <a:cs typeface="+mn-cs"/>
              </a:defRPr>
            </a:lvl9pPr>
          </a:lstStyle>
          <a:p>
            <a:pPr algn="l">
              <a:buNone/>
            </a:pPr>
            <a:r>
              <a:rPr lang="en-US" altLang="ja-JP" sz="1100" dirty="0">
                <a:solidFill>
                  <a:srgbClr val="FFFFFF"/>
                </a:solidFill>
              </a:rPr>
              <a:t>Map by Google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931" r="-7073" b="1978"/>
          <a:stretch/>
        </p:blipFill>
        <p:spPr>
          <a:xfrm>
            <a:off x="4842070" y="1607305"/>
            <a:ext cx="3611971" cy="4612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533" y="1886665"/>
            <a:ext cx="3396576" cy="4053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31A283-0E3E-45C7-AC0C-1403641EBE35}"/>
              </a:ext>
            </a:extLst>
          </p:cNvPr>
          <p:cNvSpPr/>
          <p:nvPr/>
        </p:nvSpPr>
        <p:spPr>
          <a:xfrm>
            <a:off x="516760" y="4606877"/>
            <a:ext cx="3724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/>
              <a:t>LIGO Scientific Collaboration and </a:t>
            </a:r>
            <a:r>
              <a:rPr lang="fr-FR" sz="1000" dirty="0" err="1"/>
              <a:t>Virgo</a:t>
            </a:r>
            <a:r>
              <a:rPr lang="fr-FR" sz="1000" dirty="0"/>
              <a:t> Collaboration</a:t>
            </a:r>
          </a:p>
          <a:p>
            <a:pPr algn="l"/>
            <a:r>
              <a:rPr lang="fr-FR" sz="1000" dirty="0"/>
              <a:t>Phys. </a:t>
            </a:r>
            <a:r>
              <a:rPr lang="fr-FR" sz="1000" dirty="0" err="1"/>
              <a:t>Rev</a:t>
            </a:r>
            <a:r>
              <a:rPr lang="fr-FR" sz="1000" dirty="0"/>
              <a:t>. </a:t>
            </a:r>
            <a:r>
              <a:rPr lang="fr-FR" sz="1000" dirty="0" err="1"/>
              <a:t>Lett</a:t>
            </a:r>
            <a:r>
              <a:rPr lang="fr-FR" sz="1000" dirty="0"/>
              <a:t>. 119, 161101 (2017)</a:t>
            </a:r>
          </a:p>
        </p:txBody>
      </p:sp>
    </p:spTree>
    <p:extLst>
      <p:ext uri="{BB962C8B-B14F-4D97-AF65-F5344CB8AC3E}">
        <p14:creationId xmlns:p14="http://schemas.microsoft.com/office/powerpoint/2010/main" val="4271304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14</a:t>
            </a:fld>
            <a:endParaRPr lang="en-US"/>
          </a:p>
        </p:txBody>
      </p:sp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727" y="216788"/>
            <a:ext cx="8520545" cy="609600"/>
          </a:xfrm>
        </p:spPr>
        <p:txBody>
          <a:bodyPr/>
          <a:lstStyle/>
          <a:p>
            <a:r>
              <a:rPr lang="en-US" sz="4400" dirty="0"/>
              <a:t>First important consequences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90020"/>
            <a:ext cx="12192000" cy="50995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first combination of gravitational wave data and electro-magnetic observations allowed to gain insights in: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Fundamental physics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Speed of GW waves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Astrophysics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Gamma ray burst engine</a:t>
            </a:r>
          </a:p>
          <a:p>
            <a:pPr lvl="2">
              <a:lnSpc>
                <a:spcPct val="90000"/>
              </a:lnSpc>
            </a:pPr>
            <a:r>
              <a:rPr lang="en-US" dirty="0" err="1"/>
              <a:t>Kilonova</a:t>
            </a:r>
            <a:r>
              <a:rPr lang="en-US" dirty="0"/>
              <a:t>, Heavy elements production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Cosmology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First Hubble constant measurement </a:t>
            </a:r>
            <a:br>
              <a:rPr lang="en-US" dirty="0"/>
            </a:br>
            <a:r>
              <a:rPr lang="en-US" dirty="0"/>
              <a:t>with GW based distance measurement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67" y="1755246"/>
            <a:ext cx="6021238" cy="43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4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15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The timeline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FD9DDB-7595-45DE-A0B4-DF9A55FBB4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08" y="1232963"/>
            <a:ext cx="10707105" cy="4292664"/>
          </a:xfrm>
          <a:prstGeom prst="rect">
            <a:avLst/>
          </a:prstGeom>
        </p:spPr>
      </p:pic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B93D5FF-6740-499B-A2C4-F29862DCACF0}"/>
              </a:ext>
            </a:extLst>
          </p:cNvPr>
          <p:cNvSpPr txBox="1"/>
          <p:nvPr/>
        </p:nvSpPr>
        <p:spPr>
          <a:xfrm>
            <a:off x="7713148" y="5635327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1600" dirty="0">
                <a:solidFill>
                  <a:srgbClr val="FF0000"/>
                </a:solidFill>
              </a:rPr>
              <a:t>N</a:t>
            </a:r>
            <a:r>
              <a:rPr lang="fr-FR" sz="1600" dirty="0">
                <a:solidFill>
                  <a:srgbClr val="FF0000"/>
                </a:solidFill>
              </a:rPr>
              <a:t>o</a:t>
            </a:r>
            <a:r>
              <a:rPr lang="en-001" sz="1600" dirty="0">
                <a:solidFill>
                  <a:srgbClr val="FF0000"/>
                </a:solidFill>
              </a:rPr>
              <a:t>w</a:t>
            </a:r>
            <a:endParaRPr lang="fr-FR" sz="1600" dirty="0">
              <a:solidFill>
                <a:srgbClr val="FF0000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D7D700E-DD85-47B7-AE09-3B6FF4C9CE68}"/>
              </a:ext>
            </a:extLst>
          </p:cNvPr>
          <p:cNvCxnSpPr>
            <a:cxnSpLocks/>
          </p:cNvCxnSpPr>
          <p:nvPr/>
        </p:nvCxnSpPr>
        <p:spPr>
          <a:xfrm flipV="1">
            <a:off x="2709007" y="4588379"/>
            <a:ext cx="0" cy="8352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D305009-2A0A-433B-AD45-518004F73DA0}"/>
              </a:ext>
            </a:extLst>
          </p:cNvPr>
          <p:cNvCxnSpPr>
            <a:cxnSpLocks/>
          </p:cNvCxnSpPr>
          <p:nvPr/>
        </p:nvCxnSpPr>
        <p:spPr>
          <a:xfrm flipV="1">
            <a:off x="3677005" y="4550598"/>
            <a:ext cx="0" cy="12540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D958AA40-A53B-45C9-AD04-CB7340D69D78}"/>
              </a:ext>
            </a:extLst>
          </p:cNvPr>
          <p:cNvSpPr txBox="1"/>
          <p:nvPr/>
        </p:nvSpPr>
        <p:spPr>
          <a:xfrm>
            <a:off x="5756214" y="5705194"/>
            <a:ext cx="175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1400" dirty="0"/>
              <a:t>D</a:t>
            </a:r>
            <a:r>
              <a:rPr lang="fr-FR" sz="1400" dirty="0"/>
              <a:t>e</a:t>
            </a:r>
            <a:r>
              <a:rPr lang="en-001" sz="1400" dirty="0"/>
              <a:t>t</a:t>
            </a:r>
            <a:r>
              <a:rPr lang="fr-FR" sz="1400" dirty="0"/>
              <a:t>e</a:t>
            </a:r>
            <a:r>
              <a:rPr lang="en-001" sz="1400" dirty="0"/>
              <a:t>c</a:t>
            </a:r>
            <a:r>
              <a:rPr lang="fr-FR" sz="1400" dirty="0"/>
              <a:t>t</a:t>
            </a:r>
            <a:r>
              <a:rPr lang="en-001" sz="1400" dirty="0"/>
              <a:t>o</a:t>
            </a:r>
            <a:r>
              <a:rPr lang="fr-FR" sz="1400" dirty="0"/>
              <a:t>r</a:t>
            </a:r>
            <a:r>
              <a:rPr lang="en-001" sz="1400" dirty="0"/>
              <a:t> </a:t>
            </a:r>
            <a:r>
              <a:rPr lang="fr-FR" sz="1400" dirty="0"/>
              <a:t>u</a:t>
            </a:r>
            <a:r>
              <a:rPr lang="en-001" sz="1400" dirty="0"/>
              <a:t>p</a:t>
            </a:r>
            <a:r>
              <a:rPr lang="fr-FR" sz="1400" dirty="0"/>
              <a:t>g</a:t>
            </a:r>
            <a:r>
              <a:rPr lang="en-001" sz="1400" dirty="0"/>
              <a:t>r</a:t>
            </a:r>
            <a:r>
              <a:rPr lang="fr-FR" sz="1400" dirty="0"/>
              <a:t>a</a:t>
            </a:r>
            <a:r>
              <a:rPr lang="en-001" sz="1400" dirty="0"/>
              <a:t>d</a:t>
            </a:r>
            <a:r>
              <a:rPr lang="fr-FR" sz="1400" dirty="0"/>
              <a:t>e</a:t>
            </a:r>
            <a:r>
              <a:rPr lang="en-001" sz="1400" dirty="0"/>
              <a:t>s </a:t>
            </a:r>
            <a:r>
              <a:rPr lang="fr-FR" sz="1400" dirty="0"/>
              <a:t>a</a:t>
            </a:r>
            <a:r>
              <a:rPr lang="en-001" sz="1400" dirty="0"/>
              <a:t>n</a:t>
            </a:r>
            <a:r>
              <a:rPr lang="fr-FR" sz="1400" dirty="0"/>
              <a:t>d</a:t>
            </a:r>
            <a:r>
              <a:rPr lang="en-001" sz="1400" dirty="0"/>
              <a:t> </a:t>
            </a:r>
            <a:r>
              <a:rPr lang="fr-FR" sz="1400" dirty="0"/>
              <a:t>c</a:t>
            </a:r>
            <a:r>
              <a:rPr lang="en-001" sz="1400" dirty="0"/>
              <a:t>o</a:t>
            </a:r>
            <a:r>
              <a:rPr lang="fr-FR" sz="1400" dirty="0"/>
              <a:t>m</a:t>
            </a:r>
            <a:r>
              <a:rPr lang="en-001" sz="1400" dirty="0"/>
              <a:t>m</a:t>
            </a:r>
            <a:r>
              <a:rPr lang="fr-FR" sz="1400" dirty="0"/>
              <a:t>i</a:t>
            </a:r>
            <a:r>
              <a:rPr lang="en-001" sz="1400" dirty="0"/>
              <a:t>s</a:t>
            </a:r>
            <a:r>
              <a:rPr lang="fr-FR" sz="1400" dirty="0"/>
              <a:t>s</a:t>
            </a:r>
            <a:r>
              <a:rPr lang="en-001" sz="1400" dirty="0" err="1"/>
              <a:t>i</a:t>
            </a:r>
            <a:r>
              <a:rPr lang="fr-FR" sz="1400" dirty="0"/>
              <a:t>o</a:t>
            </a:r>
            <a:r>
              <a:rPr lang="en-001" sz="1400" dirty="0"/>
              <a:t>n</a:t>
            </a:r>
            <a:r>
              <a:rPr lang="fr-FR" sz="1400" dirty="0"/>
              <a:t>i</a:t>
            </a:r>
            <a:r>
              <a:rPr lang="en-001" sz="1400" dirty="0"/>
              <a:t>n</a:t>
            </a:r>
            <a:r>
              <a:rPr lang="fr-FR" sz="1400" dirty="0"/>
              <a:t>g</a:t>
            </a:r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E7535E76-0FBE-4C95-8C25-2A8E382B6F37}"/>
              </a:ext>
            </a:extLst>
          </p:cNvPr>
          <p:cNvSpPr/>
          <p:nvPr/>
        </p:nvSpPr>
        <p:spPr>
          <a:xfrm rot="5400000">
            <a:off x="5896295" y="4653355"/>
            <a:ext cx="247381" cy="1709695"/>
          </a:xfrm>
          <a:prstGeom prst="rightBrace">
            <a:avLst>
              <a:gd name="adj1" fmla="val 0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F02ED6B-EF34-4C95-A84A-43946C05BEE4}"/>
              </a:ext>
            </a:extLst>
          </p:cNvPr>
          <p:cNvSpPr txBox="1"/>
          <p:nvPr/>
        </p:nvSpPr>
        <p:spPr>
          <a:xfrm>
            <a:off x="2536225" y="5838728"/>
            <a:ext cx="1650419" cy="341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entury Gothic" panose="020B0502020202020204" pitchFamily="34" charset="0"/>
              </a:rPr>
              <a:t>GW170817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398FD79-10E3-4D2D-B682-5D12C08A70FA}"/>
              </a:ext>
            </a:extLst>
          </p:cNvPr>
          <p:cNvSpPr txBox="1"/>
          <p:nvPr/>
        </p:nvSpPr>
        <p:spPr>
          <a:xfrm>
            <a:off x="2026586" y="5423595"/>
            <a:ext cx="1650419" cy="341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entury Gothic" panose="020B0502020202020204" pitchFamily="34" charset="0"/>
              </a:rPr>
              <a:t>First </a:t>
            </a:r>
            <a:r>
              <a:rPr lang="fr-FR" sz="1400" dirty="0" err="1">
                <a:latin typeface="Century Gothic" panose="020B0502020202020204" pitchFamily="34" charset="0"/>
              </a:rPr>
              <a:t>detection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376BEB6-E8A4-4AEF-A043-072F0A31CD2D}"/>
              </a:ext>
            </a:extLst>
          </p:cNvPr>
          <p:cNvSpPr txBox="1"/>
          <p:nvPr/>
        </p:nvSpPr>
        <p:spPr>
          <a:xfrm>
            <a:off x="4272653" y="5705194"/>
            <a:ext cx="1650419" cy="341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entury Gothic" panose="020B0502020202020204" pitchFamily="34" charset="0"/>
              </a:rPr>
              <a:t>90 sources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A3E5196-D78F-4F83-A87A-CBF0D4F25B87}"/>
              </a:ext>
            </a:extLst>
          </p:cNvPr>
          <p:cNvCxnSpPr>
            <a:cxnSpLocks/>
          </p:cNvCxnSpPr>
          <p:nvPr/>
        </p:nvCxnSpPr>
        <p:spPr>
          <a:xfrm flipV="1">
            <a:off x="5097863" y="4864568"/>
            <a:ext cx="0" cy="816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B3CFFCF-350F-4FEA-955D-AEA8BAB466E2}"/>
              </a:ext>
            </a:extLst>
          </p:cNvPr>
          <p:cNvCxnSpPr>
            <a:cxnSpLocks/>
          </p:cNvCxnSpPr>
          <p:nvPr/>
        </p:nvCxnSpPr>
        <p:spPr>
          <a:xfrm flipH="1" flipV="1">
            <a:off x="8009060" y="1422933"/>
            <a:ext cx="0" cy="414000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367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16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Performances during O3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F2C35B1-7DD6-4C34-A3CB-71C17A8DB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20601" r="12200" b="5901"/>
          <a:stretch/>
        </p:blipFill>
        <p:spPr>
          <a:xfrm>
            <a:off x="296999" y="1297881"/>
            <a:ext cx="8280920" cy="42622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D8D7C0-8591-4A5C-B17E-7D6537F50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403" y="3068960"/>
            <a:ext cx="3951303" cy="29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45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17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Performances during O3b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74" y="1053396"/>
            <a:ext cx="12192000" cy="518837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8035" t="22281" r="10806" b="19146"/>
          <a:stretch/>
        </p:blipFill>
        <p:spPr>
          <a:xfrm>
            <a:off x="-12165" y="1155031"/>
            <a:ext cx="12204165" cy="49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30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r>
              <a:rPr lang="en-US" dirty="0"/>
              <a:t>O4 started on May 2023</a:t>
            </a:r>
          </a:p>
          <a:p>
            <a:pPr lvl="1"/>
            <a:r>
              <a:rPr lang="en-US" dirty="0"/>
              <a:t>Initially with the two LIGO detectors</a:t>
            </a:r>
          </a:p>
          <a:p>
            <a:pPr lvl="1"/>
            <a:r>
              <a:rPr lang="en-US" dirty="0"/>
              <a:t>Virgo joined since March 2024</a:t>
            </a:r>
          </a:p>
          <a:p>
            <a:pPr lvl="1"/>
            <a:r>
              <a:rPr lang="en-US" dirty="0"/>
              <a:t>KAGRA now joining as well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18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78346" y="226253"/>
            <a:ext cx="8923056" cy="609600"/>
          </a:xfrm>
        </p:spPr>
        <p:txBody>
          <a:bodyPr/>
          <a:lstStyle/>
          <a:p>
            <a:r>
              <a:rPr lang="en-US" sz="4400" dirty="0"/>
              <a:t>Performances during O4 so far</a:t>
            </a:r>
          </a:p>
        </p:txBody>
      </p:sp>
      <p:pic>
        <p:nvPicPr>
          <p:cNvPr id="14" name="Espace réservé du contenu 7">
            <a:extLst>
              <a:ext uri="{FF2B5EF4-FFF2-40B4-BE49-F238E27FC236}">
                <a16:creationId xmlns:a16="http://schemas.microsoft.com/office/drawing/2014/main" id="{B155AF41-3822-42A7-9205-AB311ADF1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281057" y="1071033"/>
            <a:ext cx="5896430" cy="29481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66A8E3-A21D-410E-8C48-5F9D21C64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8" y="2658167"/>
            <a:ext cx="5740801" cy="304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0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r>
              <a:rPr lang="en-US" dirty="0"/>
              <a:t>Duty cycle</a:t>
            </a:r>
            <a:br>
              <a:rPr lang="en-US" dirty="0"/>
            </a:br>
            <a:r>
              <a:rPr lang="en-US" dirty="0"/>
              <a:t>(since Virgo joined)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19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78346" y="226253"/>
            <a:ext cx="8923056" cy="609600"/>
          </a:xfrm>
        </p:spPr>
        <p:txBody>
          <a:bodyPr/>
          <a:lstStyle/>
          <a:p>
            <a:r>
              <a:rPr lang="en-US" sz="4400" dirty="0"/>
              <a:t>Performances during O4 so far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220146-9D82-455F-BE0B-2FE8E0C64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523" y="1122659"/>
            <a:ext cx="8026436" cy="50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47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2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8025" y="196435"/>
            <a:ext cx="9412359" cy="609600"/>
          </a:xfrm>
        </p:spPr>
        <p:txBody>
          <a:bodyPr/>
          <a:lstStyle/>
          <a:p>
            <a:r>
              <a:rPr lang="en-US" sz="4400" dirty="0"/>
              <a:t>Gravitational waves generation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r>
              <a:rPr lang="en-US" dirty="0"/>
              <a:t>Gravitational wave generation</a:t>
            </a:r>
          </a:p>
          <a:p>
            <a:pPr lvl="1"/>
            <a:r>
              <a:rPr lang="en-US" dirty="0"/>
              <a:t>Acceleration of massive, compact and </a:t>
            </a:r>
            <a:br>
              <a:rPr lang="en-US" dirty="0"/>
            </a:br>
            <a:r>
              <a:rPr lang="en-US" dirty="0"/>
              <a:t>relativistic objects</a:t>
            </a:r>
          </a:p>
          <a:p>
            <a:pPr lvl="1"/>
            <a:endParaRPr lang="en-US" dirty="0"/>
          </a:p>
          <a:p>
            <a:r>
              <a:rPr lang="en-US" dirty="0"/>
              <a:t>Quadrupolar emission</a:t>
            </a:r>
          </a:p>
          <a:p>
            <a:pPr lvl="1"/>
            <a:r>
              <a:rPr lang="en-US" dirty="0"/>
              <a:t>Second derivative of the source’s quadrupole </a:t>
            </a:r>
          </a:p>
          <a:p>
            <a:pPr marL="457200" lvl="1" indent="0">
              <a:buNone/>
            </a:pPr>
            <a:r>
              <a:rPr lang="en-US" dirty="0"/>
              <a:t>moment</a:t>
            </a:r>
          </a:p>
          <a:p>
            <a:endParaRPr lang="en-US" dirty="0"/>
          </a:p>
          <a:p>
            <a:r>
              <a:rPr lang="en-US" dirty="0"/>
              <a:t>Typical example</a:t>
            </a:r>
          </a:p>
          <a:p>
            <a:pPr lvl="1"/>
            <a:r>
              <a:rPr lang="en-US" dirty="0"/>
              <a:t>Compact binary stars involving black holes </a:t>
            </a:r>
            <a:br>
              <a:rPr lang="en-US" dirty="0"/>
            </a:br>
            <a:r>
              <a:rPr lang="en-US" dirty="0"/>
              <a:t>or neutron stars</a:t>
            </a:r>
          </a:p>
          <a:p>
            <a:pPr lvl="1"/>
            <a:r>
              <a:rPr lang="en-US" dirty="0"/>
              <a:t>Many others are possible</a:t>
            </a:r>
          </a:p>
          <a:p>
            <a:pPr lvl="1"/>
            <a:endParaRPr lang="en-US" dirty="0"/>
          </a:p>
        </p:txBody>
      </p:sp>
      <p:pic>
        <p:nvPicPr>
          <p:cNvPr id="7" name="LIGO-Lab-Gravity-Wav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2532" y="1667317"/>
            <a:ext cx="6489468" cy="36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1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20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O4: significant alerts statistic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r>
              <a:rPr lang="en-US" dirty="0"/>
              <a:t>So far 213 significant detection candidates during O4 (238 Total - 25 Retracted)</a:t>
            </a:r>
          </a:p>
          <a:p>
            <a:pPr lvl="1"/>
            <a:r>
              <a:rPr lang="en-US" dirty="0"/>
              <a:t>See </a:t>
            </a:r>
            <a:r>
              <a:rPr lang="en-US" dirty="0">
                <a:hlinkClick r:id="rId3"/>
              </a:rPr>
              <a:t>https://gracedb.ligo.org/superevents/public/O4/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Event rate</a:t>
            </a:r>
          </a:p>
          <a:p>
            <a:pPr lvl="1"/>
            <a:r>
              <a:rPr lang="en-US" dirty="0"/>
              <a:t>~2.5/week, the advantage of upgrading</a:t>
            </a:r>
          </a:p>
          <a:p>
            <a:endParaRPr lang="en-US" dirty="0"/>
          </a:p>
          <a:p>
            <a:r>
              <a:rPr lang="en-US" dirty="0"/>
              <a:t>Event type</a:t>
            </a:r>
          </a:p>
          <a:p>
            <a:pPr lvl="1"/>
            <a:r>
              <a:rPr lang="fr-FR" dirty="0"/>
              <a:t>1 NSBH (55%), BNS (37%) - S250206dm</a:t>
            </a:r>
          </a:p>
          <a:p>
            <a:pPr lvl="1"/>
            <a:r>
              <a:rPr lang="fr-FR" dirty="0"/>
              <a:t>1 NSBH (72%), BBH (28%) - S241109bn</a:t>
            </a:r>
            <a:endParaRPr lang="en-US" dirty="0"/>
          </a:p>
          <a:p>
            <a:pPr lvl="1"/>
            <a:r>
              <a:rPr lang="en-US" dirty="0"/>
              <a:t>1 NSBH (49%), BBH (48%) - S230627c</a:t>
            </a:r>
          </a:p>
          <a:p>
            <a:pPr lvl="1"/>
            <a:r>
              <a:rPr lang="en-US" dirty="0"/>
              <a:t>1 NSBH (62%), BNS (31%) - S230529ay</a:t>
            </a:r>
          </a:p>
          <a:p>
            <a:pPr lvl="2"/>
            <a:r>
              <a:rPr lang="en-US" dirty="0"/>
              <a:t>With BH in the Mass gap</a:t>
            </a:r>
          </a:p>
          <a:p>
            <a:pPr lvl="1"/>
            <a:r>
              <a:rPr lang="en-US" dirty="0"/>
              <a:t>The others are BBH or most probably BBH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DEBAE9-DDE1-424C-82EE-C468DF1AD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61" y="1790514"/>
            <a:ext cx="5352119" cy="4014090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DFAF89D-1F55-4FCE-B8D4-37B8093B7DA8}"/>
              </a:ext>
            </a:extLst>
          </p:cNvPr>
          <p:cNvCxnSpPr>
            <a:cxnSpLocks/>
          </p:cNvCxnSpPr>
          <p:nvPr/>
        </p:nvCxnSpPr>
        <p:spPr bwMode="auto">
          <a:xfrm flipV="1">
            <a:off x="8128322" y="3672868"/>
            <a:ext cx="2196084" cy="16352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742661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21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78346" y="226253"/>
            <a:ext cx="8923056" cy="609600"/>
          </a:xfrm>
        </p:spPr>
        <p:txBody>
          <a:bodyPr/>
          <a:lstStyle/>
          <a:p>
            <a:r>
              <a:rPr lang="en-US" sz="4400" dirty="0"/>
              <a:t>O3 catalog: GWTC-3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90 events</a:t>
            </a:r>
            <a:endParaRPr lang="en-US" dirty="0"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F1838E-CF09-4968-BA73-10F40D8B3F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69" y="1053396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550686-5355-493E-8894-F592D3308349}"/>
              </a:ext>
            </a:extLst>
          </p:cNvPr>
          <p:cNvSpPr/>
          <p:nvPr/>
        </p:nvSpPr>
        <p:spPr>
          <a:xfrm>
            <a:off x="5612514" y="6372165"/>
            <a:ext cx="3724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/>
              <a:t>LIGO Scientific Collaboration and </a:t>
            </a:r>
            <a:r>
              <a:rPr lang="fr-FR" sz="1000" dirty="0" err="1"/>
              <a:t>Virgo</a:t>
            </a:r>
            <a:r>
              <a:rPr lang="fr-FR" sz="1000" dirty="0"/>
              <a:t> Collaboration</a:t>
            </a:r>
          </a:p>
          <a:p>
            <a:pPr algn="l"/>
            <a:r>
              <a:rPr lang="fr-FR" sz="1000" dirty="0"/>
              <a:t>Phys. </a:t>
            </a:r>
            <a:r>
              <a:rPr lang="fr-FR" sz="1000" dirty="0" err="1"/>
              <a:t>Rev</a:t>
            </a:r>
            <a:r>
              <a:rPr lang="fr-FR" sz="1000" dirty="0"/>
              <a:t>. X 13, 041039 (2023)</a:t>
            </a:r>
          </a:p>
        </p:txBody>
      </p:sp>
    </p:spTree>
    <p:extLst>
      <p:ext uri="{BB962C8B-B14F-4D97-AF65-F5344CB8AC3E}">
        <p14:creationId xmlns:p14="http://schemas.microsoft.com/office/powerpoint/2010/main" val="1484270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22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78346" y="226253"/>
            <a:ext cx="8923056" cy="609600"/>
          </a:xfrm>
        </p:spPr>
        <p:txBody>
          <a:bodyPr/>
          <a:lstStyle/>
          <a:p>
            <a:r>
              <a:rPr lang="en-US" sz="4400" dirty="0"/>
              <a:t>O3: Second BNS merger?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GW190425: likely a second BNS merger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But significantly heavier than know galactic BNS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Total mass between 3.3 and 3.7 M</a:t>
            </a:r>
            <a:r>
              <a:rPr lang="en-US" baseline="-25000" dirty="0"/>
              <a:t>☉</a:t>
            </a:r>
            <a:endParaRPr lang="en-US" dirty="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Tendency confirmed in subsequent detections 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involving neutron stars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Only two detectors on-line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Poor localization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No optical counter part identified</a:t>
            </a:r>
          </a:p>
          <a:p>
            <a:pPr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8FC153-26FF-446E-A821-AD07191DF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1053726"/>
            <a:ext cx="4492443" cy="58123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FA648B-9FCD-43A1-AEA4-F5DFD2741C58}"/>
              </a:ext>
            </a:extLst>
          </p:cNvPr>
          <p:cNvSpPr/>
          <p:nvPr/>
        </p:nvSpPr>
        <p:spPr>
          <a:xfrm>
            <a:off x="1057292" y="4526587"/>
            <a:ext cx="3724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/>
              <a:t>LIGO Scientific Collaboration and </a:t>
            </a:r>
            <a:r>
              <a:rPr lang="fr-FR" sz="1000" dirty="0" err="1"/>
              <a:t>Virgo</a:t>
            </a:r>
            <a:r>
              <a:rPr lang="fr-FR" sz="1000" dirty="0"/>
              <a:t> Collaboration</a:t>
            </a:r>
          </a:p>
          <a:p>
            <a:pPr algn="l"/>
            <a:r>
              <a:rPr lang="fr-FR" sz="1000" dirty="0" err="1"/>
              <a:t>Astrophys</a:t>
            </a:r>
            <a:r>
              <a:rPr lang="fr-FR" sz="1000" dirty="0"/>
              <a:t>. J. </a:t>
            </a:r>
            <a:r>
              <a:rPr lang="fr-FR" sz="1000" dirty="0" err="1"/>
              <a:t>Lett</a:t>
            </a:r>
            <a:r>
              <a:rPr lang="fr-FR" sz="1000" dirty="0"/>
              <a:t>. 892, L3 (2020)</a:t>
            </a:r>
          </a:p>
        </p:txBody>
      </p:sp>
    </p:spTree>
    <p:extLst>
      <p:ext uri="{BB962C8B-B14F-4D97-AF65-F5344CB8AC3E}">
        <p14:creationId xmlns:p14="http://schemas.microsoft.com/office/powerpoint/2010/main" val="581563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23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78346" y="226253"/>
            <a:ext cx="8923056" cy="609600"/>
          </a:xfrm>
        </p:spPr>
        <p:txBody>
          <a:bodyPr/>
          <a:lstStyle/>
          <a:p>
            <a:r>
              <a:rPr lang="en-US" sz="4400" dirty="0"/>
              <a:t>O3: NS-BH mergers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Two neutron star - black holes mergers detected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GW200105 and GW200115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No optical counterparts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Relatively far (several 100 </a:t>
            </a:r>
            <a:r>
              <a:rPr lang="en-US" dirty="0" err="1">
                <a:sym typeface="Symbol" panose="05050102010706020507" pitchFamily="18" charset="2"/>
              </a:rPr>
              <a:t>Mpc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Likely that BH was massive enough to swallow 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the NS as a whole</a:t>
            </a:r>
          </a:p>
          <a:p>
            <a:pPr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D8555B-DC3F-4ED5-8FA8-7B52072FC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8" y="1080654"/>
            <a:ext cx="3971302" cy="5619404"/>
          </a:xfrm>
          <a:prstGeom prst="rect">
            <a:avLst/>
          </a:prstGeom>
        </p:spPr>
      </p:pic>
      <p:pic>
        <p:nvPicPr>
          <p:cNvPr id="4" name="GW200115-animation">
            <a:hlinkClick r:id="" action="ppaction://media"/>
            <a:extLst>
              <a:ext uri="{FF2B5EF4-FFF2-40B4-BE49-F238E27FC236}">
                <a16:creationId xmlns:a16="http://schemas.microsoft.com/office/drawing/2014/main" id="{F5C5015F-76DA-4519-910E-A66E8E94E6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899" y="3202747"/>
            <a:ext cx="6096000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CC5719-329A-402D-AFCC-59B076DBFD07}"/>
              </a:ext>
            </a:extLst>
          </p:cNvPr>
          <p:cNvSpPr/>
          <p:nvPr/>
        </p:nvSpPr>
        <p:spPr>
          <a:xfrm>
            <a:off x="295899" y="3228945"/>
            <a:ext cx="3724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>
                <a:solidFill>
                  <a:schemeClr val="bg1"/>
                </a:solidFill>
              </a:rPr>
              <a:t>LIGO Scientific Collaboration and </a:t>
            </a:r>
            <a:r>
              <a:rPr lang="fr-FR" sz="1000" dirty="0" err="1">
                <a:solidFill>
                  <a:schemeClr val="bg1"/>
                </a:solidFill>
              </a:rPr>
              <a:t>Virgo</a:t>
            </a:r>
            <a:r>
              <a:rPr lang="fr-FR" sz="1000" dirty="0">
                <a:solidFill>
                  <a:schemeClr val="bg1"/>
                </a:solidFill>
              </a:rPr>
              <a:t> Collaboration</a:t>
            </a:r>
          </a:p>
          <a:p>
            <a:pPr algn="l"/>
            <a:r>
              <a:rPr lang="fr-FR" sz="1000" dirty="0" err="1">
                <a:solidFill>
                  <a:schemeClr val="bg1"/>
                </a:solidFill>
              </a:rPr>
              <a:t>Astrophys</a:t>
            </a:r>
            <a:r>
              <a:rPr lang="fr-FR" sz="1000" dirty="0">
                <a:solidFill>
                  <a:schemeClr val="bg1"/>
                </a:solidFill>
              </a:rPr>
              <a:t>. J. </a:t>
            </a:r>
            <a:r>
              <a:rPr lang="fr-FR" sz="1000" dirty="0" err="1">
                <a:solidFill>
                  <a:schemeClr val="bg1"/>
                </a:solidFill>
              </a:rPr>
              <a:t>Lett</a:t>
            </a:r>
            <a:r>
              <a:rPr lang="fr-FR" sz="1000" dirty="0">
                <a:solidFill>
                  <a:schemeClr val="bg1"/>
                </a:solidFill>
              </a:rPr>
              <a:t>. 915, L5 (2021)</a:t>
            </a:r>
          </a:p>
        </p:txBody>
      </p:sp>
    </p:spTree>
    <p:extLst>
      <p:ext uri="{BB962C8B-B14F-4D97-AF65-F5344CB8AC3E}">
        <p14:creationId xmlns:p14="http://schemas.microsoft.com/office/powerpoint/2010/main" val="4091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24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0371" y="157942"/>
            <a:ext cx="8923056" cy="609600"/>
          </a:xfrm>
        </p:spPr>
        <p:txBody>
          <a:bodyPr/>
          <a:lstStyle/>
          <a:p>
            <a:r>
              <a:rPr lang="en-US" sz="4400" dirty="0"/>
              <a:t>O3: Population studies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Larger number of detection allows population studies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Peaks visible in the black hole mass distribution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1FC558-939D-449B-98B5-34E265691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1245"/>
            <a:ext cx="12192000" cy="33904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C8196B6-0D62-4327-82E0-B0876BFF1EAE}"/>
              </a:ext>
            </a:extLst>
          </p:cNvPr>
          <p:cNvSpPr txBox="1"/>
          <p:nvPr/>
        </p:nvSpPr>
        <p:spPr>
          <a:xfrm flipH="1">
            <a:off x="2623455" y="5381081"/>
            <a:ext cx="1587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Primary mass</a:t>
            </a:r>
            <a:endParaRPr lang="fr-FR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7D805C4-C83A-45D4-BEA0-FA7C2CFDD2D4}"/>
              </a:ext>
            </a:extLst>
          </p:cNvPr>
          <p:cNvSpPr txBox="1"/>
          <p:nvPr/>
        </p:nvSpPr>
        <p:spPr>
          <a:xfrm flipH="1">
            <a:off x="8591604" y="5335308"/>
            <a:ext cx="1587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Mass ratio</a:t>
            </a:r>
            <a:endParaRPr lang="fr-FR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318D89-A3CD-46A6-AD96-9FF3F85D640D}"/>
              </a:ext>
            </a:extLst>
          </p:cNvPr>
          <p:cNvSpPr/>
          <p:nvPr/>
        </p:nvSpPr>
        <p:spPr>
          <a:xfrm>
            <a:off x="4665016" y="5732317"/>
            <a:ext cx="3724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/>
              <a:t>LIGO Scientific Collaboration and </a:t>
            </a:r>
            <a:r>
              <a:rPr lang="fr-FR" sz="1000" dirty="0" err="1"/>
              <a:t>Virgo</a:t>
            </a:r>
            <a:r>
              <a:rPr lang="fr-FR" sz="1000" dirty="0"/>
              <a:t> Collaboration</a:t>
            </a:r>
          </a:p>
          <a:p>
            <a:pPr algn="l"/>
            <a:r>
              <a:rPr lang="fr-FR" sz="1000" dirty="0"/>
              <a:t>Phys. </a:t>
            </a:r>
            <a:r>
              <a:rPr lang="fr-FR" sz="1000" dirty="0" err="1"/>
              <a:t>Rev</a:t>
            </a:r>
            <a:r>
              <a:rPr lang="fr-FR" sz="1000" dirty="0"/>
              <a:t>. X 13, 011048 (2023)</a:t>
            </a:r>
          </a:p>
        </p:txBody>
      </p:sp>
    </p:spTree>
    <p:extLst>
      <p:ext uri="{BB962C8B-B14F-4D97-AF65-F5344CB8AC3E}">
        <p14:creationId xmlns:p14="http://schemas.microsoft.com/office/powerpoint/2010/main" val="8340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25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0371" y="157942"/>
            <a:ext cx="8923056" cy="609600"/>
          </a:xfrm>
        </p:spPr>
        <p:txBody>
          <a:bodyPr/>
          <a:lstStyle/>
          <a:p>
            <a:r>
              <a:rPr lang="en-US" sz="4400" dirty="0"/>
              <a:t>O3: Population studies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Evolution of merger rates with redshift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Large merger rate at larger redshift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Consistent with star formation rate</a:t>
            </a:r>
          </a:p>
          <a:p>
            <a:pPr lvl="1"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AC771C-E277-4BD0-BFC3-3E80BCD2A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34" y="2427515"/>
            <a:ext cx="5086049" cy="35936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AC34B1-0CF3-44B8-8137-1D2AFCE2E41C}"/>
              </a:ext>
            </a:extLst>
          </p:cNvPr>
          <p:cNvSpPr/>
          <p:nvPr/>
        </p:nvSpPr>
        <p:spPr>
          <a:xfrm>
            <a:off x="8737600" y="3647585"/>
            <a:ext cx="3724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/>
              <a:t>LIGO Scientific Collaboration and </a:t>
            </a:r>
            <a:r>
              <a:rPr lang="fr-FR" sz="1000" dirty="0" err="1"/>
              <a:t>Virgo</a:t>
            </a:r>
            <a:r>
              <a:rPr lang="fr-FR" sz="1000" dirty="0"/>
              <a:t> Collaboration</a:t>
            </a:r>
          </a:p>
          <a:p>
            <a:pPr algn="l"/>
            <a:r>
              <a:rPr lang="fr-FR" sz="1000" dirty="0"/>
              <a:t>Phys. </a:t>
            </a:r>
            <a:r>
              <a:rPr lang="fr-FR" sz="1000" dirty="0" err="1"/>
              <a:t>Rev</a:t>
            </a:r>
            <a:r>
              <a:rPr lang="fr-FR" sz="1000" dirty="0"/>
              <a:t>. X 13, 011048 (2023)</a:t>
            </a:r>
          </a:p>
        </p:txBody>
      </p:sp>
    </p:spTree>
    <p:extLst>
      <p:ext uri="{BB962C8B-B14F-4D97-AF65-F5344CB8AC3E}">
        <p14:creationId xmlns:p14="http://schemas.microsoft.com/office/powerpoint/2010/main" val="4256175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26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0371" y="157942"/>
            <a:ext cx="8923056" cy="609600"/>
          </a:xfrm>
        </p:spPr>
        <p:txBody>
          <a:bodyPr/>
          <a:lstStyle/>
          <a:p>
            <a:r>
              <a:rPr lang="en-US" sz="4400" dirty="0"/>
              <a:t>O3: Population studies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From population studies to expected gravitational wave background due to superposition of all mergers in the Universe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Accessible to A+/</a:t>
            </a:r>
            <a:r>
              <a:rPr lang="en-US" dirty="0" err="1">
                <a:sym typeface="Symbol" panose="05050102010706020507" pitchFamily="18" charset="2"/>
              </a:rPr>
              <a:t>Virgo_nEXT</a:t>
            </a:r>
            <a:r>
              <a:rPr lang="en-US" dirty="0">
                <a:sym typeface="Symbol" panose="05050102010706020507" pitchFamily="18" charset="2"/>
              </a:rPr>
              <a:t> generation</a:t>
            </a:r>
          </a:p>
          <a:p>
            <a:pPr lvl="1"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B8EF10-2045-4E36-95AF-28144CF2C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311" y="2500257"/>
            <a:ext cx="8881976" cy="36251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E1E82A-A77B-49EE-ADC8-7C9CDFDBC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26" y="2500257"/>
            <a:ext cx="2169622" cy="8629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640FF7-E09D-4278-8AB6-CBBAAD2BC317}"/>
              </a:ext>
            </a:extLst>
          </p:cNvPr>
          <p:cNvSpPr/>
          <p:nvPr/>
        </p:nvSpPr>
        <p:spPr>
          <a:xfrm>
            <a:off x="5321722" y="6372165"/>
            <a:ext cx="3724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/>
              <a:t>LIGO Scientific Collaboration and </a:t>
            </a:r>
            <a:r>
              <a:rPr lang="fr-FR" sz="1000" dirty="0" err="1"/>
              <a:t>Virgo</a:t>
            </a:r>
            <a:r>
              <a:rPr lang="fr-FR" sz="1000" dirty="0"/>
              <a:t> Collaboration</a:t>
            </a:r>
          </a:p>
          <a:p>
            <a:pPr algn="l"/>
            <a:r>
              <a:rPr lang="fr-FR" sz="1000" dirty="0"/>
              <a:t>Phys. </a:t>
            </a:r>
            <a:r>
              <a:rPr lang="fr-FR" sz="1000" dirty="0" err="1"/>
              <a:t>Rev</a:t>
            </a:r>
            <a:r>
              <a:rPr lang="fr-FR" sz="1000" dirty="0"/>
              <a:t>. X 13, 011048 (2023)</a:t>
            </a:r>
          </a:p>
        </p:txBody>
      </p:sp>
    </p:spTree>
    <p:extLst>
      <p:ext uri="{BB962C8B-B14F-4D97-AF65-F5344CB8AC3E}">
        <p14:creationId xmlns:p14="http://schemas.microsoft.com/office/powerpoint/2010/main" val="4261899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27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0371" y="157942"/>
            <a:ext cx="8923056" cy="609600"/>
          </a:xfrm>
        </p:spPr>
        <p:txBody>
          <a:bodyPr/>
          <a:lstStyle/>
          <a:p>
            <a:r>
              <a:rPr lang="en-US" sz="4400" dirty="0"/>
              <a:t>O3: Intermediate mass black holes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Merger of two black holes into a 142 M</a:t>
            </a:r>
            <a:r>
              <a:rPr lang="en-US" baseline="-25000" dirty="0"/>
              <a:t>☉</a:t>
            </a:r>
            <a:r>
              <a:rPr lang="en-US" dirty="0">
                <a:sym typeface="Symbol" panose="05050102010706020507" pitchFamily="18" charset="2"/>
              </a:rPr>
              <a:t> black hole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First observation of IMBH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Primary black hole mass ~85 M</a:t>
            </a:r>
            <a:r>
              <a:rPr lang="en-US" baseline="-25000" dirty="0"/>
              <a:t>☉</a:t>
            </a:r>
            <a:r>
              <a:rPr lang="en-US" dirty="0">
                <a:sym typeface="Symbol" panose="05050102010706020507" pitchFamily="18" charset="2"/>
              </a:rPr>
              <a:t>: in the pair instability mass gap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Several scenarios considered for its formation</a:t>
            </a:r>
          </a:p>
          <a:p>
            <a:pPr lvl="1"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Signal from exotic stars?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Compatible with head-on collision of two horizonless vector boson stars 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(J.C. Bustillo </a:t>
            </a:r>
            <a:r>
              <a:rPr lang="en-US" dirty="0" err="1">
                <a:sym typeface="Symbol" panose="05050102010706020507" pitchFamily="18" charset="2"/>
              </a:rPr>
              <a:t>etr</a:t>
            </a:r>
            <a:r>
              <a:rPr lang="en-US" dirty="0">
                <a:sym typeface="Symbol" panose="05050102010706020507" pitchFamily="18" charset="2"/>
              </a:rPr>
              <a:t> al. </a:t>
            </a:r>
            <a:r>
              <a:rPr lang="fr-FR" dirty="0"/>
              <a:t>Phys. </a:t>
            </a:r>
            <a:r>
              <a:rPr lang="fr-FR" dirty="0" err="1"/>
              <a:t>Rev</a:t>
            </a:r>
            <a:r>
              <a:rPr lang="fr-FR" dirty="0"/>
              <a:t>. </a:t>
            </a:r>
            <a:r>
              <a:rPr lang="fr-FR" dirty="0" err="1"/>
              <a:t>Lett</a:t>
            </a:r>
            <a:r>
              <a:rPr lang="fr-FR" dirty="0"/>
              <a:t>. </a:t>
            </a:r>
            <a:r>
              <a:rPr lang="fr-FR" b="1" dirty="0"/>
              <a:t>126</a:t>
            </a:r>
            <a:r>
              <a:rPr lang="fr-FR" dirty="0"/>
              <a:t>, 081101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Only merger measured</a:t>
            </a:r>
          </a:p>
          <a:p>
            <a:pPr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FF5439-FEC0-45B7-8790-EE2E73ED8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72" y="1245231"/>
            <a:ext cx="3671454" cy="293716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876B0C3-53B3-4625-9465-5F6D261272AA}"/>
              </a:ext>
            </a:extLst>
          </p:cNvPr>
          <p:cNvGrpSpPr>
            <a:grpSpLocks noChangeAspect="1"/>
          </p:cNvGrpSpPr>
          <p:nvPr/>
        </p:nvGrpSpPr>
        <p:grpSpPr>
          <a:xfrm>
            <a:off x="258086" y="2517225"/>
            <a:ext cx="7958713" cy="2260720"/>
            <a:chOff x="149975" y="1873366"/>
            <a:chExt cx="12058650" cy="342533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38A3538-2BDF-44E7-A8B1-BCBFBCB79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975" y="1873366"/>
              <a:ext cx="12058650" cy="286702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80EE488-18D7-4B56-9B66-99829E608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420"/>
            <a:stretch/>
          </p:blipFill>
          <p:spPr>
            <a:xfrm>
              <a:off x="597501" y="4630189"/>
              <a:ext cx="11553825" cy="668511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7A0FCB2-E2B9-4F0B-A632-059387A97324}"/>
              </a:ext>
            </a:extLst>
          </p:cNvPr>
          <p:cNvSpPr/>
          <p:nvPr/>
        </p:nvSpPr>
        <p:spPr>
          <a:xfrm>
            <a:off x="8737600" y="4899313"/>
            <a:ext cx="3284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/>
              <a:t>LIGO Scientific Collaboration and </a:t>
            </a:r>
            <a:r>
              <a:rPr lang="fr-FR" sz="1000" dirty="0" err="1"/>
              <a:t>Virgo</a:t>
            </a:r>
            <a:r>
              <a:rPr lang="fr-FR" sz="1000" dirty="0"/>
              <a:t> Collaboration</a:t>
            </a:r>
          </a:p>
          <a:p>
            <a:pPr algn="l"/>
            <a:r>
              <a:rPr lang="fr-FR" sz="1000" dirty="0"/>
              <a:t>Phys. </a:t>
            </a:r>
            <a:r>
              <a:rPr lang="fr-FR" sz="1000" dirty="0" err="1"/>
              <a:t>Rev</a:t>
            </a:r>
            <a:r>
              <a:rPr lang="fr-FR" sz="1000" dirty="0"/>
              <a:t>. </a:t>
            </a:r>
            <a:r>
              <a:rPr lang="fr-FR" sz="1000" dirty="0" err="1"/>
              <a:t>Lett</a:t>
            </a:r>
            <a:r>
              <a:rPr lang="fr-FR" sz="1000" dirty="0"/>
              <a:t>. 125, 101102 (2020)</a:t>
            </a:r>
          </a:p>
        </p:txBody>
      </p:sp>
    </p:spTree>
    <p:extLst>
      <p:ext uri="{BB962C8B-B14F-4D97-AF65-F5344CB8AC3E}">
        <p14:creationId xmlns:p14="http://schemas.microsoft.com/office/powerpoint/2010/main" val="2621959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28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0371" y="157942"/>
            <a:ext cx="8923056" cy="609600"/>
          </a:xfrm>
        </p:spPr>
        <p:txBody>
          <a:bodyPr/>
          <a:lstStyle/>
          <a:p>
            <a:r>
              <a:rPr lang="en-US" sz="4400" dirty="0"/>
              <a:t>O4: Intermediate mass black holes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ym typeface="Symbol" panose="05050102010706020507" pitchFamily="18" charset="2"/>
              </a:rPr>
              <a:t>Merger of two black holes into a 225 M</a:t>
            </a:r>
            <a:r>
              <a:rPr lang="en-US" baseline="-25000" dirty="0"/>
              <a:t>☉</a:t>
            </a:r>
            <a:r>
              <a:rPr lang="en-US" dirty="0">
                <a:sym typeface="Symbol" panose="05050102010706020507" pitchFamily="18" charset="2"/>
              </a:rPr>
              <a:t> black hole</a:t>
            </a:r>
          </a:p>
          <a:p>
            <a:pPr>
              <a:lnSpc>
                <a:spcPct val="90000"/>
              </a:lnSpc>
            </a:pPr>
            <a:endParaRPr lang="en-US" dirty="0">
              <a:sym typeface="Symbol" panose="05050102010706020507" pitchFamily="18" charset="2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6D4CD3-6EE7-4ACF-B55D-0D7EE96CB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89" y="1452407"/>
            <a:ext cx="8552634" cy="48143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F83BF5-1872-4A2A-9FA2-58DE1356FDAE}"/>
              </a:ext>
            </a:extLst>
          </p:cNvPr>
          <p:cNvSpPr/>
          <p:nvPr/>
        </p:nvSpPr>
        <p:spPr>
          <a:xfrm>
            <a:off x="5053111" y="6372165"/>
            <a:ext cx="5312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The LIGO Scientific Collaboration, the Virgo Collaboration, the KAGRA Collaboration</a:t>
            </a:r>
            <a:endParaRPr lang="fr-FR" sz="1000" dirty="0"/>
          </a:p>
          <a:p>
            <a:pPr algn="l"/>
            <a:r>
              <a:rPr lang="fr-FR" sz="1000" dirty="0"/>
              <a:t> arXiv:2507.08219 [</a:t>
            </a:r>
            <a:r>
              <a:rPr lang="fr-FR" sz="1000" dirty="0" err="1"/>
              <a:t>astro-ph.HE</a:t>
            </a:r>
            <a:r>
              <a:rPr lang="fr-FR" sz="10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9596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29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O4: an interesting NS-BH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r>
              <a:rPr lang="en-US" dirty="0"/>
              <a:t>Merger of neutron star with black hole</a:t>
            </a:r>
          </a:p>
          <a:p>
            <a:pPr lvl="1"/>
            <a:r>
              <a:rPr lang="en-US" dirty="0"/>
              <a:t>Black hole mass between 2.5 M</a:t>
            </a:r>
            <a:r>
              <a:rPr lang="en-US" baseline="-25000" dirty="0"/>
              <a:t>☉</a:t>
            </a:r>
            <a:r>
              <a:rPr lang="en-US" dirty="0"/>
              <a:t> and 5 M</a:t>
            </a:r>
            <a:r>
              <a:rPr lang="en-US" baseline="-25000" dirty="0"/>
              <a:t>☉</a:t>
            </a:r>
            <a:endParaRPr lang="en-US" dirty="0"/>
          </a:p>
          <a:p>
            <a:pPr lvl="2"/>
            <a:r>
              <a:rPr lang="en-US" dirty="0"/>
              <a:t>In the so-called mass gap</a:t>
            </a:r>
          </a:p>
          <a:p>
            <a:pPr lvl="1"/>
            <a:r>
              <a:rPr lang="en-US" dirty="0"/>
              <a:t>First of this type to involve a BNS as secondary component</a:t>
            </a:r>
          </a:p>
          <a:p>
            <a:pPr lvl="1"/>
            <a:r>
              <a:rPr lang="en-US" dirty="0"/>
              <a:t>Increase estimate of NSBH rate with small BH</a:t>
            </a:r>
          </a:p>
          <a:p>
            <a:pPr lvl="2"/>
            <a:r>
              <a:rPr lang="en-US" dirty="0"/>
              <a:t>Interesting for EM emission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4A391F-C9A1-412B-B47D-51FE60224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29" y="1126171"/>
            <a:ext cx="4868411" cy="27383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EC98B79-8AE9-4808-8EC1-72D3B02E2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0" y="3399587"/>
            <a:ext cx="4868166" cy="27383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D2D6184-FDDF-4D03-A78C-F49BC8EC8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478" y="3990273"/>
            <a:ext cx="5483289" cy="21476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A7CCB4-89FF-43E3-B4B0-8DEE51F2E75C}"/>
              </a:ext>
            </a:extLst>
          </p:cNvPr>
          <p:cNvSpPr/>
          <p:nvPr/>
        </p:nvSpPr>
        <p:spPr>
          <a:xfrm>
            <a:off x="5053111" y="6372165"/>
            <a:ext cx="5312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The LIGO Scientific Collaboration, the Virgo Collaboration, the KAGRA Collaboration</a:t>
            </a:r>
            <a:endParaRPr lang="fr-FR" sz="1000" dirty="0"/>
          </a:p>
          <a:p>
            <a:pPr algn="l"/>
            <a:r>
              <a:rPr lang="fr-FR" sz="1000" dirty="0" err="1"/>
              <a:t>Astrophys</a:t>
            </a:r>
            <a:r>
              <a:rPr lang="fr-FR" sz="1000" dirty="0"/>
              <a:t>. J. </a:t>
            </a:r>
            <a:r>
              <a:rPr lang="fr-FR" sz="1000" dirty="0" err="1"/>
              <a:t>Lett</a:t>
            </a:r>
            <a:r>
              <a:rPr lang="fr-FR" sz="1000" dirty="0"/>
              <a:t>. 970, L34 (2024)</a:t>
            </a:r>
          </a:p>
        </p:txBody>
      </p:sp>
    </p:spTree>
    <p:extLst>
      <p:ext uri="{BB962C8B-B14F-4D97-AF65-F5344CB8AC3E}">
        <p14:creationId xmlns:p14="http://schemas.microsoft.com/office/powerpoint/2010/main" val="504120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3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7415" y="196435"/>
            <a:ext cx="9412359" cy="609600"/>
          </a:xfrm>
        </p:spPr>
        <p:txBody>
          <a:bodyPr/>
          <a:lstStyle/>
          <a:p>
            <a:r>
              <a:rPr lang="en-US" sz="4400" dirty="0"/>
              <a:t>Gravitational waves effect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r>
              <a:rPr lang="en-US" dirty="0"/>
              <a:t>Oscillations of space-time curvature</a:t>
            </a:r>
          </a:p>
          <a:p>
            <a:pPr lvl="1"/>
            <a:r>
              <a:rPr lang="en-US" dirty="0" err="1"/>
              <a:t>Quadrupolar</a:t>
            </a:r>
            <a:r>
              <a:rPr lang="en-US" dirty="0"/>
              <a:t> wave</a:t>
            </a:r>
          </a:p>
          <a:p>
            <a:pPr lvl="1"/>
            <a:r>
              <a:rPr lang="en-US" dirty="0"/>
              <a:t>Tidal force</a:t>
            </a:r>
          </a:p>
          <a:p>
            <a:pPr lvl="1"/>
            <a:r>
              <a:rPr lang="en-US" dirty="0"/>
              <a:t>Wave amplitude h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Two polarizations</a:t>
            </a:r>
          </a:p>
          <a:p>
            <a:endParaRPr lang="en-US" dirty="0"/>
          </a:p>
        </p:txBody>
      </p:sp>
      <p:pic>
        <p:nvPicPr>
          <p:cNvPr id="11" name="Picture 17" descr="h_plus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94" y="1463176"/>
            <a:ext cx="4368818" cy="43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"/>
              <p:cNvSpPr txBox="1"/>
              <p:nvPr/>
            </p:nvSpPr>
            <p:spPr>
              <a:xfrm>
                <a:off x="1532758" y="2725200"/>
                <a:ext cx="124194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758" y="2725200"/>
                <a:ext cx="1241943" cy="369332"/>
              </a:xfrm>
              <a:prstGeom prst="rect">
                <a:avLst/>
              </a:prstGeom>
              <a:blipFill>
                <a:blip r:embed="rId4"/>
                <a:stretch>
                  <a:fillRect l="-8333" r="-490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79" y="4382104"/>
            <a:ext cx="3630468" cy="135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709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30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O4: Outlook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r>
              <a:rPr lang="en-US" dirty="0"/>
              <a:t>O4 expected to last until November 18</a:t>
            </a:r>
            <a:r>
              <a:rPr lang="en-US" baseline="30000" dirty="0"/>
              <a:t>th</a:t>
            </a:r>
            <a:r>
              <a:rPr lang="en-US" dirty="0"/>
              <a:t> 2025</a:t>
            </a:r>
          </a:p>
          <a:p>
            <a:r>
              <a:rPr lang="en-US" dirty="0"/>
              <a:t>First part of O4 data (O4a~8 months of data) to be released in August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64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31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The timeline: zoom out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9" name="Picture 2" descr="Long-term observing schedule">
            <a:extLst>
              <a:ext uri="{FF2B5EF4-FFF2-40B4-BE49-F238E27FC236}">
                <a16:creationId xmlns:a16="http://schemas.microsoft.com/office/drawing/2014/main" id="{6C30BD48-4479-4F50-9353-B54DAC9F2A8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15480" y="2973563"/>
            <a:ext cx="4937400" cy="20192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0" name="Groupe 26">
            <a:extLst>
              <a:ext uri="{FF2B5EF4-FFF2-40B4-BE49-F238E27FC236}">
                <a16:creationId xmlns:a16="http://schemas.microsoft.com/office/drawing/2014/main" id="{44285F92-AB44-4F51-AD85-9E2603BF55F1}"/>
              </a:ext>
            </a:extLst>
          </p:cNvPr>
          <p:cNvGrpSpPr/>
          <p:nvPr/>
        </p:nvGrpSpPr>
        <p:grpSpPr>
          <a:xfrm>
            <a:off x="1215720" y="1877723"/>
            <a:ext cx="10142280" cy="3890880"/>
            <a:chOff x="1215720" y="2490120"/>
            <a:chExt cx="10142280" cy="3890880"/>
          </a:xfrm>
        </p:grpSpPr>
        <p:sp>
          <p:nvSpPr>
            <p:cNvPr id="31" name="ZoneTexte 11">
              <a:extLst>
                <a:ext uri="{FF2B5EF4-FFF2-40B4-BE49-F238E27FC236}">
                  <a16:creationId xmlns:a16="http://schemas.microsoft.com/office/drawing/2014/main" id="{0C193824-2E92-4A48-A65C-F9DCD68F00D0}"/>
                </a:ext>
              </a:extLst>
            </p:cNvPr>
            <p:cNvSpPr/>
            <p:nvPr/>
          </p:nvSpPr>
          <p:spPr>
            <a:xfrm>
              <a:off x="5125680" y="2490120"/>
              <a:ext cx="8632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chemeClr val="dk1"/>
                  </a:solidFill>
                  <a:latin typeface="Century Gothic"/>
                </a:rPr>
                <a:t> </a:t>
              </a: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 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" name="Rectangle 12">
              <a:extLst>
                <a:ext uri="{FF2B5EF4-FFF2-40B4-BE49-F238E27FC236}">
                  <a16:creationId xmlns:a16="http://schemas.microsoft.com/office/drawing/2014/main" id="{9AA421D4-C3DD-4843-973F-B1948FEBADC2}"/>
                </a:ext>
              </a:extLst>
            </p:cNvPr>
            <p:cNvSpPr/>
            <p:nvPr/>
          </p:nvSpPr>
          <p:spPr>
            <a:xfrm>
              <a:off x="3667680" y="3403080"/>
              <a:ext cx="2188080" cy="2977920"/>
            </a:xfrm>
            <a:prstGeom prst="rect">
              <a:avLst/>
            </a:prstGeom>
            <a:noFill/>
            <a:ln>
              <a:solidFill>
                <a:srgbClr val="4A7EBB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1350" b="0" strike="noStrike" spc="-1">
                <a:solidFill>
                  <a:schemeClr val="lt1"/>
                </a:solidFill>
                <a:latin typeface="Century Gothic"/>
              </a:endParaRPr>
            </a:p>
          </p:txBody>
        </p:sp>
        <p:sp>
          <p:nvSpPr>
            <p:cNvPr id="33" name="Rectangle 13">
              <a:extLst>
                <a:ext uri="{FF2B5EF4-FFF2-40B4-BE49-F238E27FC236}">
                  <a16:creationId xmlns:a16="http://schemas.microsoft.com/office/drawing/2014/main" id="{0E03AC16-4BD6-49FA-ABDE-B78A1792E937}"/>
                </a:ext>
              </a:extLst>
            </p:cNvPr>
            <p:cNvSpPr/>
            <p:nvPr/>
          </p:nvSpPr>
          <p:spPr>
            <a:xfrm>
              <a:off x="5929920" y="3579840"/>
              <a:ext cx="2748960" cy="1935720"/>
            </a:xfrm>
            <a:prstGeom prst="rect">
              <a:avLst/>
            </a:prstGeom>
            <a:noFill/>
            <a:ln>
              <a:solidFill>
                <a:srgbClr val="4A7EBB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1350" b="0" strike="noStrike" spc="-1">
                <a:solidFill>
                  <a:schemeClr val="lt1"/>
                </a:solidFill>
                <a:latin typeface="Century Gothic"/>
              </a:endParaRPr>
            </a:p>
          </p:txBody>
        </p:sp>
        <p:sp>
          <p:nvSpPr>
            <p:cNvPr id="34" name="ZoneTexte 14">
              <a:extLst>
                <a:ext uri="{FF2B5EF4-FFF2-40B4-BE49-F238E27FC236}">
                  <a16:creationId xmlns:a16="http://schemas.microsoft.com/office/drawing/2014/main" id="{7519D88C-6C2A-4DED-98ED-9EFCBC3F7A83}"/>
                </a:ext>
              </a:extLst>
            </p:cNvPr>
            <p:cNvSpPr/>
            <p:nvPr/>
          </p:nvSpPr>
          <p:spPr>
            <a:xfrm>
              <a:off x="3813840" y="5783040"/>
              <a:ext cx="1885680" cy="50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Advanced Virgo+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Advanced LIGO+  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5" name="ZoneTexte 15">
              <a:extLst>
                <a:ext uri="{FF2B5EF4-FFF2-40B4-BE49-F238E27FC236}">
                  <a16:creationId xmlns:a16="http://schemas.microsoft.com/office/drawing/2014/main" id="{A709A713-A44D-4A27-A194-62DD2B1F0C50}"/>
                </a:ext>
              </a:extLst>
            </p:cNvPr>
            <p:cNvSpPr/>
            <p:nvPr/>
          </p:nvSpPr>
          <p:spPr>
            <a:xfrm>
              <a:off x="6294960" y="4449600"/>
              <a:ext cx="1863720" cy="333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0">
              <a:solidFill>
                <a:srgbClr val="9BBB59">
                  <a:lumMod val="40000"/>
                  <a:lumOff val="60000"/>
                </a:srgb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Century Gothic"/>
                </a:rPr>
                <a:t>Virgo_nEXT</a:t>
              </a:r>
              <a:endParaRPr lang="fr-FR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6" name="Rectangle 16">
              <a:extLst>
                <a:ext uri="{FF2B5EF4-FFF2-40B4-BE49-F238E27FC236}">
                  <a16:creationId xmlns:a16="http://schemas.microsoft.com/office/drawing/2014/main" id="{3845DCCF-61C4-49D9-9B33-5149AEC7A8F8}"/>
                </a:ext>
              </a:extLst>
            </p:cNvPr>
            <p:cNvSpPr/>
            <p:nvPr/>
          </p:nvSpPr>
          <p:spPr>
            <a:xfrm>
              <a:off x="8832240" y="3579840"/>
              <a:ext cx="2525760" cy="1935720"/>
            </a:xfrm>
            <a:prstGeom prst="rect">
              <a:avLst/>
            </a:prstGeom>
            <a:noFill/>
            <a:ln>
              <a:solidFill>
                <a:srgbClr val="4A7EBB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1350" b="0" strike="noStrike" spc="-1">
                <a:solidFill>
                  <a:schemeClr val="lt1"/>
                </a:solidFill>
                <a:latin typeface="Century Gothic"/>
              </a:endParaRPr>
            </a:p>
          </p:txBody>
        </p:sp>
        <p:sp>
          <p:nvSpPr>
            <p:cNvPr id="37" name="ZoneTexte 17">
              <a:extLst>
                <a:ext uri="{FF2B5EF4-FFF2-40B4-BE49-F238E27FC236}">
                  <a16:creationId xmlns:a16="http://schemas.microsoft.com/office/drawing/2014/main" id="{C3C20AA2-F815-4826-9A11-FD2F05984793}"/>
                </a:ext>
              </a:extLst>
            </p:cNvPr>
            <p:cNvSpPr/>
            <p:nvPr/>
          </p:nvSpPr>
          <p:spPr>
            <a:xfrm>
              <a:off x="5988960" y="5619600"/>
              <a:ext cx="2689920" cy="2574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100" b="0" strike="noStrike" spc="-1" dirty="0">
                  <a:solidFill>
                    <a:schemeClr val="dk1"/>
                  </a:solidFill>
                  <a:latin typeface="Century Gothic"/>
                </a:rPr>
                <a:t>2030’s</a:t>
              </a:r>
              <a:endParaRPr lang="fr-FR" sz="11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8" name="ZoneTexte 18">
              <a:extLst>
                <a:ext uri="{FF2B5EF4-FFF2-40B4-BE49-F238E27FC236}">
                  <a16:creationId xmlns:a16="http://schemas.microsoft.com/office/drawing/2014/main" id="{7F5FA8E3-118F-4AC8-A8B0-4BC6092F947C}"/>
                </a:ext>
              </a:extLst>
            </p:cNvPr>
            <p:cNvSpPr/>
            <p:nvPr/>
          </p:nvSpPr>
          <p:spPr>
            <a:xfrm>
              <a:off x="8928360" y="4514400"/>
              <a:ext cx="1712880" cy="50076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Einstein Telescope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9" name="ZoneTexte 19">
              <a:extLst>
                <a:ext uri="{FF2B5EF4-FFF2-40B4-BE49-F238E27FC236}">
                  <a16:creationId xmlns:a16="http://schemas.microsoft.com/office/drawing/2014/main" id="{D80B5D4E-C48C-459F-843D-B14046382FB0}"/>
                </a:ext>
              </a:extLst>
            </p:cNvPr>
            <p:cNvSpPr/>
            <p:nvPr/>
          </p:nvSpPr>
          <p:spPr>
            <a:xfrm>
              <a:off x="8862120" y="3179520"/>
              <a:ext cx="21880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>
                  <a:solidFill>
                    <a:schemeClr val="dk1"/>
                  </a:solidFill>
                  <a:latin typeface="Century Gothic"/>
                </a:rPr>
                <a:t>New infrastructures</a:t>
              </a:r>
              <a:endParaRPr lang="fr-FR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0" name="ZoneTexte 20">
              <a:extLst>
                <a:ext uri="{FF2B5EF4-FFF2-40B4-BE49-F238E27FC236}">
                  <a16:creationId xmlns:a16="http://schemas.microsoft.com/office/drawing/2014/main" id="{1D1E9093-4391-4596-B881-AAC73F1D6CAB}"/>
                </a:ext>
              </a:extLst>
            </p:cNvPr>
            <p:cNvSpPr/>
            <p:nvPr/>
          </p:nvSpPr>
          <p:spPr>
            <a:xfrm>
              <a:off x="3707280" y="2584080"/>
              <a:ext cx="449496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Century Gothic"/>
                </a:rPr>
                <a:t>Current  infrastructures </a:t>
              </a:r>
              <a:endParaRPr lang="fr-FR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1" name="Accolade ouvrante 21">
              <a:extLst>
                <a:ext uri="{FF2B5EF4-FFF2-40B4-BE49-F238E27FC236}">
                  <a16:creationId xmlns:a16="http://schemas.microsoft.com/office/drawing/2014/main" id="{602531C3-2188-4471-B679-CA0936FD9278}"/>
                </a:ext>
              </a:extLst>
            </p:cNvPr>
            <p:cNvSpPr/>
            <p:nvPr/>
          </p:nvSpPr>
          <p:spPr>
            <a:xfrm rot="5400000">
              <a:off x="4736520" y="-622800"/>
              <a:ext cx="421560" cy="746352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>
              <a:solidFill>
                <a:srgbClr val="4F81BD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2" name="ZoneTexte 23">
              <a:extLst>
                <a:ext uri="{FF2B5EF4-FFF2-40B4-BE49-F238E27FC236}">
                  <a16:creationId xmlns:a16="http://schemas.microsoft.com/office/drawing/2014/main" id="{3D1BB4E4-1DB0-430B-A245-002AE948C2FF}"/>
                </a:ext>
              </a:extLst>
            </p:cNvPr>
            <p:cNvSpPr/>
            <p:nvPr/>
          </p:nvSpPr>
          <p:spPr>
            <a:xfrm>
              <a:off x="6192720" y="3918240"/>
              <a:ext cx="274896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LIGO upgrade A#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3" name="ZoneTexte 24">
              <a:extLst>
                <a:ext uri="{FF2B5EF4-FFF2-40B4-BE49-F238E27FC236}">
                  <a16:creationId xmlns:a16="http://schemas.microsoft.com/office/drawing/2014/main" id="{C17D0C76-5898-48BE-BFB3-A4A00DB16771}"/>
                </a:ext>
              </a:extLst>
            </p:cNvPr>
            <p:cNvSpPr/>
            <p:nvPr/>
          </p:nvSpPr>
          <p:spPr>
            <a:xfrm>
              <a:off x="8928720" y="4105800"/>
              <a:ext cx="1767240" cy="2952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Cosmic Explorer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4" name="ZoneTexte 25">
              <a:extLst>
                <a:ext uri="{FF2B5EF4-FFF2-40B4-BE49-F238E27FC236}">
                  <a16:creationId xmlns:a16="http://schemas.microsoft.com/office/drawing/2014/main" id="{30A3F226-F674-49C9-B4D6-6D592DB4F917}"/>
                </a:ext>
              </a:extLst>
            </p:cNvPr>
            <p:cNvSpPr/>
            <p:nvPr/>
          </p:nvSpPr>
          <p:spPr>
            <a:xfrm>
              <a:off x="6276600" y="5060160"/>
              <a:ext cx="274896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KAGRA upgrade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3" name="ZoneTexte 17">
            <a:extLst>
              <a:ext uri="{FF2B5EF4-FFF2-40B4-BE49-F238E27FC236}">
                <a16:creationId xmlns:a16="http://schemas.microsoft.com/office/drawing/2014/main" id="{5B874E7B-555C-46BE-A4A8-91666C031CBC}"/>
              </a:ext>
            </a:extLst>
          </p:cNvPr>
          <p:cNvSpPr/>
          <p:nvPr/>
        </p:nvSpPr>
        <p:spPr>
          <a:xfrm>
            <a:off x="8586600" y="4992083"/>
            <a:ext cx="2689920" cy="2601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b="0" strike="noStrike" spc="-1" dirty="0">
                <a:solidFill>
                  <a:schemeClr val="dk1"/>
                </a:solidFill>
                <a:latin typeface="Century Gothic"/>
              </a:rPr>
              <a:t>2040’s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40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32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Einstein Telescope (ET)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9277004" cy="27132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new European observatory for gravitational wave astronomy</a:t>
            </a:r>
          </a:p>
          <a:p>
            <a:pPr lvl="1"/>
            <a:r>
              <a:rPr lang="en-US" dirty="0"/>
              <a:t>Conceptual design established in 2011</a:t>
            </a:r>
          </a:p>
          <a:p>
            <a:pPr lvl="1"/>
            <a:r>
              <a:rPr lang="en-US" dirty="0"/>
              <a:t>Now part of ESFRI Roadmap (European Strategy Forum for Research Infrastructures)</a:t>
            </a:r>
          </a:p>
          <a:p>
            <a:r>
              <a:rPr lang="en-US" dirty="0"/>
              <a:t>Main features</a:t>
            </a:r>
          </a:p>
          <a:p>
            <a:pPr lvl="1"/>
            <a:r>
              <a:rPr lang="en-US" dirty="0"/>
              <a:t>Underground</a:t>
            </a:r>
          </a:p>
          <a:p>
            <a:pPr lvl="1"/>
            <a:r>
              <a:rPr lang="en-US" dirty="0"/>
              <a:t>Triangular: three nested detectors 10 km long</a:t>
            </a:r>
          </a:p>
          <a:p>
            <a:pPr lvl="1"/>
            <a:r>
              <a:rPr lang="en-US" dirty="0"/>
              <a:t>Xylophone: two interferometers (one for low frequency and one for high frequency) for each detector</a:t>
            </a:r>
          </a:p>
          <a:p>
            <a:pPr lvl="1"/>
            <a:r>
              <a:rPr lang="en-US" dirty="0"/>
              <a:t>Cryogenic technology for the low frequency interferometer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61EE4D18-F6E6-4848-9592-E030D2DDC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022" y="1135127"/>
            <a:ext cx="2234268" cy="312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7">
            <a:extLst>
              <a:ext uri="{FF2B5EF4-FFF2-40B4-BE49-F238E27FC236}">
                <a16:creationId xmlns:a16="http://schemas.microsoft.com/office/drawing/2014/main" id="{E10FD424-18FA-4CB0-9872-73365C6E4F0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85445" y="3837263"/>
            <a:ext cx="3582360" cy="226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32A630-C6F7-4C08-BEA0-2E82409FC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99" y="3837263"/>
            <a:ext cx="2667698" cy="24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7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33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Cosmic Explorer (CE)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9135611" cy="2713261"/>
          </a:xfrm>
        </p:spPr>
        <p:txBody>
          <a:bodyPr>
            <a:normAutofit/>
          </a:bodyPr>
          <a:lstStyle/>
          <a:p>
            <a:r>
              <a:rPr lang="en-US" dirty="0"/>
              <a:t>A new infrastructure for gravitational wave astronomy in the US</a:t>
            </a:r>
          </a:p>
          <a:p>
            <a:pPr lvl="1"/>
            <a:r>
              <a:rPr lang="en-US" dirty="0"/>
              <a:t>A horizon study delivered to the NSF in 2021</a:t>
            </a:r>
          </a:p>
          <a:p>
            <a:r>
              <a:rPr lang="en-US" dirty="0"/>
              <a:t>Main features</a:t>
            </a:r>
          </a:p>
          <a:p>
            <a:pPr lvl="1"/>
            <a:r>
              <a:rPr lang="en-US" dirty="0"/>
              <a:t>2 L-shape, 40 km and 20 km long interferometers (ITF)</a:t>
            </a:r>
          </a:p>
          <a:p>
            <a:pPr lvl="2"/>
            <a:r>
              <a:rPr lang="en-US" dirty="0"/>
              <a:t>Alternatives: one 40 km ITF, two 20 km ITF’s</a:t>
            </a:r>
          </a:p>
          <a:p>
            <a:pPr lvl="1"/>
            <a:r>
              <a:rPr lang="en-US" dirty="0"/>
              <a:t>Based on LIGO technology but larger mirrors and suspensions</a:t>
            </a:r>
          </a:p>
          <a:p>
            <a:pPr lvl="2"/>
            <a:r>
              <a:rPr lang="en-US" dirty="0"/>
              <a:t>Room temperature, same laser wavelength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079035-3B05-47F6-8CD7-F4C191658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06" y="3602586"/>
            <a:ext cx="3981450" cy="2654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4DD340-53A0-405B-AE30-1128E6E93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113" y="1053396"/>
            <a:ext cx="2768443" cy="3598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941E6C-8732-426E-8FFC-B0A93BCF4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190" y="3429000"/>
            <a:ext cx="2532449" cy="258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49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34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Sensitivity and reach of 3G detectors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D517516-410D-4E8D-A210-55FEBCE69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9" y="1437090"/>
            <a:ext cx="4161183" cy="46235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6956F5-6663-491E-B10A-557746811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40" y="2371588"/>
            <a:ext cx="6688260" cy="303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73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35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BBH and BNS in 3G detectors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7356764" cy="5188378"/>
          </a:xfrm>
        </p:spPr>
        <p:txBody>
          <a:bodyPr>
            <a:normAutofit/>
          </a:bodyPr>
          <a:lstStyle/>
          <a:p>
            <a:r>
              <a:rPr lang="en-US" dirty="0"/>
              <a:t>Very high statistics</a:t>
            </a:r>
          </a:p>
          <a:p>
            <a:pPr lvl="1"/>
            <a:r>
              <a:rPr lang="en-US" dirty="0"/>
              <a:t>Several 10</a:t>
            </a:r>
            <a:r>
              <a:rPr lang="en-US" baseline="30000" dirty="0"/>
              <a:t>5</a:t>
            </a:r>
            <a:r>
              <a:rPr lang="en-US" dirty="0"/>
              <a:t> BBH mergers  per year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5</a:t>
            </a:r>
            <a:r>
              <a:rPr lang="en-US" dirty="0"/>
              <a:t> BNS mergers per year</a:t>
            </a:r>
          </a:p>
          <a:p>
            <a:pPr lvl="1"/>
            <a:r>
              <a:rPr lang="en-US" dirty="0"/>
              <a:t>Several 10’s of nearby well localized BNS mergers per year</a:t>
            </a:r>
          </a:p>
          <a:p>
            <a:pPr lvl="1"/>
            <a:endParaRPr lang="en-US" dirty="0"/>
          </a:p>
          <a:p>
            <a:r>
              <a:rPr lang="en-US" dirty="0"/>
              <a:t>Black Holes and Neutron Stars Throughout Cosmic Time</a:t>
            </a:r>
          </a:p>
          <a:p>
            <a:pPr lvl="1"/>
            <a:r>
              <a:rPr lang="en-US" dirty="0"/>
              <a:t>Remnants of the First Stars (Pop III)</a:t>
            </a:r>
          </a:p>
          <a:p>
            <a:pPr lvl="1"/>
            <a:r>
              <a:rPr lang="en-US" dirty="0"/>
              <a:t>Seed Black Holes and Galaxy Formation</a:t>
            </a:r>
          </a:p>
          <a:p>
            <a:pPr lvl="1"/>
            <a:r>
              <a:rPr lang="en-US" dirty="0"/>
              <a:t>Formation and Evolution of Compact Objects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B9F346B0-BD76-4636-BA39-81E4F800AF1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431840" y="1393920"/>
            <a:ext cx="4759560" cy="4726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753A06CD-8B4F-43E8-BEBA-57E6D867F5F0}"/>
              </a:ext>
            </a:extLst>
          </p:cNvPr>
          <p:cNvSpPr/>
          <p:nvPr/>
        </p:nvSpPr>
        <p:spPr>
          <a:xfrm>
            <a:off x="7431840" y="4921200"/>
            <a:ext cx="97560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B0F0"/>
              </a:buClr>
              <a:buFont typeface="OpenSymbol"/>
              <a:buChar char="-"/>
            </a:pPr>
            <a:r>
              <a:rPr lang="en-001" sz="1800" b="0" strike="noStrike" spc="-1" dirty="0">
                <a:solidFill>
                  <a:srgbClr val="00B0F0"/>
                </a:solidFill>
                <a:latin typeface="Arial"/>
              </a:rPr>
              <a:t>O3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00000"/>
              </a:lnSpc>
              <a:buClr>
                <a:srgbClr val="0070C0"/>
              </a:buClr>
              <a:buFont typeface="OpenSymbol"/>
              <a:buChar char="-"/>
            </a:pPr>
            <a:r>
              <a:rPr lang="en-001" sz="1800" b="0" strike="noStrike" spc="-1" dirty="0">
                <a:solidFill>
                  <a:srgbClr val="0070C0"/>
                </a:solidFill>
                <a:latin typeface="Arial"/>
              </a:rPr>
              <a:t>O5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00000"/>
              </a:lnSpc>
              <a:buClr>
                <a:srgbClr val="B51BA6"/>
              </a:buClr>
              <a:buFont typeface="OpenSymbol"/>
              <a:buChar char="-"/>
            </a:pPr>
            <a:r>
              <a:rPr lang="fr-FR" sz="1800" b="0" strike="noStrike" spc="-1" dirty="0">
                <a:solidFill>
                  <a:srgbClr val="B51BA6"/>
                </a:solidFill>
                <a:latin typeface="Arial"/>
              </a:rPr>
              <a:t>C</a:t>
            </a:r>
            <a:r>
              <a:rPr lang="en-001" sz="1800" b="0" strike="noStrike" spc="-1" dirty="0">
                <a:solidFill>
                  <a:srgbClr val="B51BA6"/>
                </a:solidFill>
                <a:latin typeface="Arial"/>
              </a:rPr>
              <a:t>E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00000"/>
              </a:lnSpc>
              <a:buClr>
                <a:srgbClr val="00B050"/>
              </a:buClr>
              <a:buFont typeface="OpenSymbol"/>
              <a:buChar char="-"/>
            </a:pPr>
            <a:r>
              <a:rPr lang="en-001" sz="1800" b="0" strike="noStrike" spc="-1" dirty="0">
                <a:solidFill>
                  <a:srgbClr val="00B050"/>
                </a:solidFill>
                <a:latin typeface="Arial"/>
              </a:rPr>
              <a:t>ET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043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36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Nuclear Physics with Neutron stars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7356764" cy="5188378"/>
          </a:xfrm>
        </p:spPr>
        <p:txBody>
          <a:bodyPr>
            <a:normAutofit/>
          </a:bodyPr>
          <a:lstStyle/>
          <a:p>
            <a:r>
              <a:rPr lang="en-US" dirty="0"/>
              <a:t>Dynamics of Dense Matter</a:t>
            </a:r>
          </a:p>
          <a:p>
            <a:pPr lvl="1"/>
            <a:r>
              <a:rPr lang="en-US" dirty="0"/>
              <a:t>Neutron Star Structure and Composition</a:t>
            </a:r>
          </a:p>
          <a:p>
            <a:pPr lvl="2"/>
            <a:r>
              <a:rPr lang="en-US" dirty="0"/>
              <a:t>From BNS mergers</a:t>
            </a:r>
          </a:p>
          <a:p>
            <a:pPr lvl="2"/>
            <a:r>
              <a:rPr lang="en-US" dirty="0"/>
              <a:t>From rotating neutron stars</a:t>
            </a:r>
          </a:p>
          <a:p>
            <a:pPr lvl="1"/>
            <a:r>
              <a:rPr lang="en-US" dirty="0"/>
              <a:t>New Phases in Quantum Chromodynamics</a:t>
            </a:r>
          </a:p>
          <a:p>
            <a:pPr lvl="2"/>
            <a:r>
              <a:rPr lang="en-US" dirty="0"/>
              <a:t>From BNS post-merger oscillations</a:t>
            </a:r>
          </a:p>
          <a:p>
            <a:pPr lvl="2"/>
            <a:r>
              <a:rPr lang="en-US" dirty="0"/>
              <a:t>From supernovae or other burst type events</a:t>
            </a:r>
          </a:p>
          <a:p>
            <a:pPr lvl="1"/>
            <a:r>
              <a:rPr lang="en-US" dirty="0"/>
              <a:t>Chemical Evolution of the Universe</a:t>
            </a:r>
          </a:p>
          <a:p>
            <a:pPr lvl="2"/>
            <a:r>
              <a:rPr lang="en-US" dirty="0"/>
              <a:t>From a large number of </a:t>
            </a:r>
            <a:r>
              <a:rPr lang="en-US" dirty="0" err="1"/>
              <a:t>kilonovae</a:t>
            </a:r>
            <a:r>
              <a:rPr lang="en-US" dirty="0"/>
              <a:t> detections</a:t>
            </a:r>
          </a:p>
          <a:p>
            <a:pPr lvl="1"/>
            <a:r>
              <a:rPr lang="en-US" dirty="0"/>
              <a:t>Gamma-Ray Burst Jet Engine</a:t>
            </a:r>
          </a:p>
          <a:p>
            <a:pPr lvl="2"/>
            <a:r>
              <a:rPr lang="en-US" dirty="0"/>
              <a:t>From BNS and NSBH orbit inclination measurements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3F3A09-09D3-4CB2-8390-E7D195CFC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29" y="1144835"/>
            <a:ext cx="5690651" cy="34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75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37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Fundamental physics and cosmology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r>
              <a:rPr lang="en-US" dirty="0"/>
              <a:t>Fundamental Physics from Extreme Gravity</a:t>
            </a:r>
          </a:p>
          <a:p>
            <a:pPr lvl="1"/>
            <a:r>
              <a:rPr lang="en-US" dirty="0"/>
              <a:t>Nature of Strong Gravity</a:t>
            </a:r>
          </a:p>
          <a:p>
            <a:pPr lvl="2"/>
            <a:r>
              <a:rPr lang="en-US" dirty="0"/>
              <a:t>From precision tests of GR</a:t>
            </a:r>
          </a:p>
          <a:p>
            <a:pPr lvl="2"/>
            <a:r>
              <a:rPr lang="en-US" dirty="0"/>
              <a:t>From search of extra polarizations</a:t>
            </a:r>
          </a:p>
          <a:p>
            <a:pPr lvl="2"/>
            <a:r>
              <a:rPr lang="en-US" dirty="0"/>
              <a:t>From delays in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-ray vs GW detections</a:t>
            </a:r>
          </a:p>
          <a:p>
            <a:pPr lvl="1"/>
            <a:r>
              <a:rPr lang="en-US" dirty="0"/>
              <a:t>Unusual and Novel Compact Objects</a:t>
            </a:r>
          </a:p>
          <a:p>
            <a:pPr lvl="2"/>
            <a:r>
              <a:rPr lang="en-US" dirty="0"/>
              <a:t>From rare uncommon mergers of BH’s and NS’s</a:t>
            </a:r>
          </a:p>
          <a:p>
            <a:pPr lvl="2"/>
            <a:r>
              <a:rPr lang="en-US" dirty="0"/>
              <a:t>From exotic compact objects</a:t>
            </a:r>
          </a:p>
          <a:p>
            <a:pPr lvl="1"/>
            <a:r>
              <a:rPr lang="en-US" dirty="0"/>
              <a:t>Dark Matter and Dark Energy</a:t>
            </a:r>
          </a:p>
          <a:p>
            <a:pPr lvl="2"/>
            <a:r>
              <a:rPr lang="en-US" dirty="0"/>
              <a:t>From dark matter clouds around BH and NS</a:t>
            </a:r>
          </a:p>
          <a:p>
            <a:pPr lvl="2"/>
            <a:r>
              <a:rPr lang="en-US" dirty="0"/>
              <a:t>From study of GW propagation</a:t>
            </a:r>
          </a:p>
          <a:p>
            <a:pPr lvl="2"/>
            <a:r>
              <a:rPr lang="en-US" dirty="0"/>
              <a:t>From GW sources as standard candle</a:t>
            </a:r>
          </a:p>
          <a:p>
            <a:pPr lvl="1"/>
            <a:r>
              <a:rPr lang="en-US" dirty="0"/>
              <a:t>Early Universe</a:t>
            </a:r>
          </a:p>
          <a:p>
            <a:pPr lvl="2"/>
            <a:r>
              <a:rPr lang="en-US" dirty="0"/>
              <a:t>From gravitational wave background</a:t>
            </a:r>
          </a:p>
          <a:p>
            <a:pPr lvl="1"/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A304025-87D6-4E43-9306-AF4AFB486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702" y="1308649"/>
            <a:ext cx="4537710" cy="26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75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38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Science with 3G detectors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6D8FE77-FF2B-4CB0-9164-FD9A8DA49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87" b="4202"/>
          <a:stretch/>
        </p:blipFill>
        <p:spPr>
          <a:xfrm>
            <a:off x="350303" y="1274549"/>
            <a:ext cx="11129394" cy="469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20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39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3G detectors in the 40’s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r>
              <a:rPr lang="en-US" dirty="0"/>
              <a:t>A world wide network made of n x 10 km long detectors</a:t>
            </a:r>
          </a:p>
          <a:p>
            <a:pPr lvl="1"/>
            <a:r>
              <a:rPr lang="en-US" dirty="0"/>
              <a:t>Cosmic Explorer in the US</a:t>
            </a:r>
          </a:p>
          <a:p>
            <a:pPr lvl="2"/>
            <a:r>
              <a:rPr lang="en-US" dirty="0"/>
              <a:t>One or two L’s</a:t>
            </a:r>
          </a:p>
          <a:p>
            <a:pPr lvl="1"/>
            <a:r>
              <a:rPr lang="en-US" dirty="0"/>
              <a:t>Einstein Telescope in Europe</a:t>
            </a:r>
          </a:p>
          <a:p>
            <a:pPr lvl="2"/>
            <a:r>
              <a:rPr lang="en-US" dirty="0"/>
              <a:t>One triangle or two L’s</a:t>
            </a:r>
          </a:p>
          <a:p>
            <a:pPr lvl="1"/>
            <a:r>
              <a:rPr lang="en-US" dirty="0"/>
              <a:t>It would be ideal to build a world-wide collaboration and </a:t>
            </a:r>
            <a:br>
              <a:rPr lang="en-US" dirty="0"/>
            </a:br>
            <a:r>
              <a:rPr lang="en-US" dirty="0"/>
              <a:t>have a long detector also in Asia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2" descr="https://mattsko.files.wordpress.com/2012/08/can3.jpg">
            <a:extLst>
              <a:ext uri="{FF2B5EF4-FFF2-40B4-BE49-F238E27FC236}">
                <a16:creationId xmlns:a16="http://schemas.microsoft.com/office/drawing/2014/main" id="{CE2B6DB0-D7BB-482C-9CD3-C2968838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986" y="1768723"/>
            <a:ext cx="4082711" cy="408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20">
            <a:extLst>
              <a:ext uri="{FF2B5EF4-FFF2-40B4-BE49-F238E27FC236}">
                <a16:creationId xmlns:a16="http://schemas.microsoft.com/office/drawing/2014/main" id="{77259FC2-B71E-41D0-A9B0-A925DF3BC5D1}"/>
              </a:ext>
            </a:extLst>
          </p:cNvPr>
          <p:cNvGrpSpPr/>
          <p:nvPr/>
        </p:nvGrpSpPr>
        <p:grpSpPr>
          <a:xfrm>
            <a:off x="7833965" y="3342904"/>
            <a:ext cx="182880" cy="182880"/>
            <a:chOff x="5891841" y="1226265"/>
            <a:chExt cx="182880" cy="18288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8AC1AD69-FC1F-4C07-96AF-87E3252BABD7}"/>
                </a:ext>
              </a:extLst>
            </p:cNvPr>
            <p:cNvCxnSpPr/>
            <p:nvPr/>
          </p:nvCxnSpPr>
          <p:spPr bwMode="auto">
            <a:xfrm>
              <a:off x="5909094" y="1226265"/>
              <a:ext cx="0" cy="1828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987E2A6B-5F2A-4F8E-B8D2-7C88A57F266C}"/>
                </a:ext>
              </a:extLst>
            </p:cNvPr>
            <p:cNvCxnSpPr/>
            <p:nvPr/>
          </p:nvCxnSpPr>
          <p:spPr bwMode="auto">
            <a:xfrm>
              <a:off x="5891841" y="1388854"/>
              <a:ext cx="18288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60150CA-DED7-4301-AA34-A721A8AE9DD3}"/>
              </a:ext>
            </a:extLst>
          </p:cNvPr>
          <p:cNvSpPr/>
          <p:nvPr/>
        </p:nvSpPr>
        <p:spPr>
          <a:xfrm>
            <a:off x="5535174" y="5010922"/>
            <a:ext cx="2037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Image: Earth seen </a:t>
            </a:r>
            <a:br>
              <a:rPr lang="en-US" sz="1600" dirty="0"/>
            </a:br>
            <a:r>
              <a:rPr lang="en-US" sz="1600" dirty="0"/>
              <a:t>from the North Pole</a:t>
            </a:r>
          </a:p>
        </p:txBody>
      </p:sp>
      <p:grpSp>
        <p:nvGrpSpPr>
          <p:cNvPr id="22" name="Group 20">
            <a:extLst>
              <a:ext uri="{FF2B5EF4-FFF2-40B4-BE49-F238E27FC236}">
                <a16:creationId xmlns:a16="http://schemas.microsoft.com/office/drawing/2014/main" id="{43D149BF-D033-4D62-8CEE-85573F4960AC}"/>
              </a:ext>
            </a:extLst>
          </p:cNvPr>
          <p:cNvGrpSpPr/>
          <p:nvPr/>
        </p:nvGrpSpPr>
        <p:grpSpPr>
          <a:xfrm>
            <a:off x="9595889" y="5086718"/>
            <a:ext cx="182880" cy="182880"/>
            <a:chOff x="5891841" y="1226265"/>
            <a:chExt cx="182880" cy="182880"/>
          </a:xfrm>
        </p:grpSpPr>
        <p:cxnSp>
          <p:nvCxnSpPr>
            <p:cNvPr id="23" name="Straight Connector 21">
              <a:extLst>
                <a:ext uri="{FF2B5EF4-FFF2-40B4-BE49-F238E27FC236}">
                  <a16:creationId xmlns:a16="http://schemas.microsoft.com/office/drawing/2014/main" id="{FEBCB24D-26A4-412E-B04D-687151F54EFF}"/>
                </a:ext>
              </a:extLst>
            </p:cNvPr>
            <p:cNvCxnSpPr/>
            <p:nvPr/>
          </p:nvCxnSpPr>
          <p:spPr bwMode="auto">
            <a:xfrm>
              <a:off x="5909094" y="1226265"/>
              <a:ext cx="0" cy="18288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" name="Straight Connector 22">
              <a:extLst>
                <a:ext uri="{FF2B5EF4-FFF2-40B4-BE49-F238E27FC236}">
                  <a16:creationId xmlns:a16="http://schemas.microsoft.com/office/drawing/2014/main" id="{E967E035-1A05-4A44-8081-A9D25AA378D9}"/>
                </a:ext>
              </a:extLst>
            </p:cNvPr>
            <p:cNvCxnSpPr/>
            <p:nvPr/>
          </p:nvCxnSpPr>
          <p:spPr bwMode="auto">
            <a:xfrm>
              <a:off x="5891841" y="1388854"/>
              <a:ext cx="18288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91482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4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7415" y="196435"/>
            <a:ext cx="9412359" cy="609600"/>
          </a:xfrm>
        </p:spPr>
        <p:txBody>
          <a:bodyPr/>
          <a:lstStyle/>
          <a:p>
            <a:r>
              <a:rPr lang="en-US" sz="4400" dirty="0"/>
              <a:t>Gravitational waves detection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r>
              <a:rPr lang="en-US" dirty="0"/>
              <a:t>The principle</a:t>
            </a:r>
          </a:p>
          <a:p>
            <a:pPr marL="457200" lvl="1" indent="0">
              <a:buNone/>
            </a:pPr>
            <a:r>
              <a:rPr lang="en-US" dirty="0"/>
              <a:t>Gravitational wave</a:t>
            </a:r>
          </a:p>
          <a:p>
            <a:pPr marL="457200" lvl="1" indent="0">
              <a:buNone/>
            </a:pPr>
            <a:r>
              <a:rPr lang="en-US" dirty="0"/>
              <a:t>	↓</a:t>
            </a:r>
          </a:p>
          <a:p>
            <a:pPr marL="457200" lvl="1" indent="0">
              <a:buNone/>
            </a:pPr>
            <a:r>
              <a:rPr lang="en-US" dirty="0"/>
              <a:t>Mirror displacement</a:t>
            </a:r>
          </a:p>
          <a:p>
            <a:pPr marL="457200" lvl="1" indent="0">
              <a:buNone/>
            </a:pPr>
            <a:r>
              <a:rPr lang="en-US" dirty="0"/>
              <a:t>	↓ 		</a:t>
            </a:r>
          </a:p>
          <a:p>
            <a:pPr marL="457200" lvl="1" indent="0">
              <a:buNone/>
            </a:pPr>
            <a:r>
              <a:rPr lang="en-US" dirty="0"/>
              <a:t>Light phase shift</a:t>
            </a:r>
          </a:p>
          <a:p>
            <a:pPr marL="457200" lvl="1" indent="0">
              <a:buNone/>
            </a:pPr>
            <a:r>
              <a:rPr lang="en-US" dirty="0"/>
              <a:t>	↓</a:t>
            </a:r>
          </a:p>
          <a:p>
            <a:pPr marL="457200" lvl="1" indent="0">
              <a:buNone/>
            </a:pPr>
            <a:r>
              <a:rPr lang="en-US" dirty="0"/>
              <a:t>Light power variation</a:t>
            </a:r>
          </a:p>
          <a:p>
            <a:endParaRPr lang="en-US" dirty="0"/>
          </a:p>
          <a:p>
            <a:r>
              <a:rPr lang="en-US" dirty="0"/>
              <a:t>The devil is in the details</a:t>
            </a:r>
          </a:p>
          <a:p>
            <a:pPr lvl="1"/>
            <a:r>
              <a:rPr lang="en-US" dirty="0"/>
              <a:t>Displacement ~10</a:t>
            </a:r>
            <a:r>
              <a:rPr lang="en-US" baseline="30000" dirty="0"/>
              <a:t>-18</a:t>
            </a:r>
            <a:r>
              <a:rPr lang="en-US" dirty="0"/>
              <a:t> m</a:t>
            </a:r>
          </a:p>
          <a:p>
            <a:endParaRPr lang="en-US" dirty="0"/>
          </a:p>
        </p:txBody>
      </p:sp>
      <p:pic>
        <p:nvPicPr>
          <p:cNvPr id="9" name="vlc-record-2020-06-30-10h22m28s-Interferometer Animation.m4v-">
            <a:hlinkClick r:id="" action="ppaction://media"/>
            <a:extLst>
              <a:ext uri="{FF2B5EF4-FFF2-40B4-BE49-F238E27FC236}">
                <a16:creationId xmlns:a16="http://schemas.microsoft.com/office/drawing/2014/main" id="{9114D5B8-000E-4236-ABC9-903B6EE367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9393" y="1320012"/>
            <a:ext cx="7972607" cy="44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7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40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first detection of a binary black hole merger open the era of gravitational wave astronomy</a:t>
            </a:r>
          </a:p>
          <a:p>
            <a:r>
              <a:rPr lang="en-US" dirty="0"/>
              <a:t>The first detection of a BNS merger in coincidence with the electromagnetic observation started the epoch of multi-messenger astronomy</a:t>
            </a:r>
          </a:p>
          <a:p>
            <a:r>
              <a:rPr lang="en-US" dirty="0"/>
              <a:t>O3&amp;O4 allow first black holes population studies and detection of more rare events</a:t>
            </a:r>
          </a:p>
          <a:p>
            <a:endParaRPr lang="en-US" dirty="0"/>
          </a:p>
          <a:p>
            <a:r>
              <a:rPr lang="en-US" dirty="0"/>
              <a:t>3G detectors will allow very high statistics and very large SNR, enabling the detection of most of the compact binaries mergers in the Universe</a:t>
            </a:r>
          </a:p>
          <a:p>
            <a:r>
              <a:rPr lang="en-US" dirty="0"/>
              <a:t>Europe and the US have started building a plan for 3G. A 3G detector in Asia will certainly increase the reach of the network</a:t>
            </a:r>
          </a:p>
          <a:p>
            <a:endParaRPr lang="en-US" dirty="0"/>
          </a:p>
          <a:p>
            <a:r>
              <a:rPr lang="en-US" dirty="0"/>
              <a:t>This is an astronomy that requires data sharing and strong collaboration i.e. it brings  people together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77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41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78346" y="226253"/>
            <a:ext cx="8923056" cy="609600"/>
          </a:xfrm>
        </p:spPr>
        <p:txBody>
          <a:bodyPr/>
          <a:lstStyle/>
          <a:p>
            <a:r>
              <a:rPr lang="en-US" sz="4400" dirty="0"/>
              <a:t>In Japan: KAGRA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8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3047998" y="1053396"/>
            <a:ext cx="9144001" cy="5236403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29" y="1257519"/>
            <a:ext cx="2342471" cy="171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3"/>
          <p:cNvSpPr txBox="1"/>
          <p:nvPr/>
        </p:nvSpPr>
        <p:spPr>
          <a:xfrm>
            <a:off x="3567548" y="2329894"/>
            <a:ext cx="1868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Underground:</a:t>
            </a:r>
          </a:p>
          <a:p>
            <a:r>
              <a:rPr lang="en-US" sz="1400" dirty="0">
                <a:solidFill>
                  <a:schemeClr val="bg1"/>
                </a:solidFill>
              </a:rPr>
              <a:t>Reduce seismic noise</a:t>
            </a:r>
          </a:p>
        </p:txBody>
      </p:sp>
      <p:pic>
        <p:nvPicPr>
          <p:cNvPr id="11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931" y="1257519"/>
            <a:ext cx="2423895" cy="174286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</p:pic>
      <p:sp>
        <p:nvSpPr>
          <p:cNvPr id="12" name="ZoneTexte 19"/>
          <p:cNvSpPr txBox="1"/>
          <p:nvPr/>
        </p:nvSpPr>
        <p:spPr>
          <a:xfrm>
            <a:off x="8401336" y="1257519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Double recycled </a:t>
            </a:r>
          </a:p>
          <a:p>
            <a:r>
              <a:rPr lang="en-US" sz="1400" dirty="0">
                <a:solidFill>
                  <a:schemeClr val="bg1"/>
                </a:solidFill>
              </a:rPr>
              <a:t>interferometer</a:t>
            </a:r>
          </a:p>
        </p:txBody>
      </p:sp>
      <p:pic>
        <p:nvPicPr>
          <p:cNvPr id="13" name="図 29" descr="LCGT-CryoStat00-v2_120927-3.png"/>
          <p:cNvPicPr>
            <a:picLocks noChangeAspect="1"/>
          </p:cNvPicPr>
          <p:nvPr/>
        </p:nvPicPr>
        <p:blipFill>
          <a:blip r:embed="rId6" cstate="print"/>
          <a:srcRect l="10806" t="5901" r="12762" b="18178"/>
          <a:stretch>
            <a:fillRect/>
          </a:stretch>
        </p:blipFill>
        <p:spPr>
          <a:xfrm>
            <a:off x="3176151" y="4812914"/>
            <a:ext cx="2713019" cy="1842804"/>
          </a:xfrm>
          <a:prstGeom prst="rect">
            <a:avLst/>
          </a:prstGeom>
        </p:spPr>
      </p:pic>
      <p:sp>
        <p:nvSpPr>
          <p:cNvPr id="14" name="ZoneTexte 21"/>
          <p:cNvSpPr txBox="1"/>
          <p:nvPr/>
        </p:nvSpPr>
        <p:spPr>
          <a:xfrm>
            <a:off x="3362910" y="6080899"/>
            <a:ext cx="2165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Cryogenic mirror: -250 C</a:t>
            </a:r>
          </a:p>
          <a:p>
            <a:r>
              <a:rPr lang="en-US" sz="1400" dirty="0">
                <a:solidFill>
                  <a:schemeClr val="bg1"/>
                </a:solidFill>
              </a:rPr>
              <a:t>Reduce thermal noise</a:t>
            </a:r>
          </a:p>
        </p:txBody>
      </p:sp>
      <p:pic>
        <p:nvPicPr>
          <p:cNvPr id="15" name="図 11"/>
          <p:cNvPicPr>
            <a:picLocks noChangeAspect="1"/>
          </p:cNvPicPr>
          <p:nvPr/>
        </p:nvPicPr>
        <p:blipFill rotWithShape="1">
          <a:blip r:embed="rId7"/>
          <a:srcRect l="37849" t="16354" r="40017" b="8159"/>
          <a:stretch/>
        </p:blipFill>
        <p:spPr>
          <a:xfrm>
            <a:off x="10449849" y="3000380"/>
            <a:ext cx="1503100" cy="3202334"/>
          </a:xfrm>
          <a:prstGeom prst="rect">
            <a:avLst/>
          </a:prstGeom>
        </p:spPr>
      </p:pic>
      <p:sp>
        <p:nvSpPr>
          <p:cNvPr id="16" name="ZoneTexte 5"/>
          <p:cNvSpPr txBox="1"/>
          <p:nvPr/>
        </p:nvSpPr>
        <p:spPr>
          <a:xfrm>
            <a:off x="10449849" y="4232215"/>
            <a:ext cx="16417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Two floors cavern </a:t>
            </a:r>
          </a:p>
          <a:p>
            <a:r>
              <a:rPr lang="en-US" sz="1400" dirty="0">
                <a:solidFill>
                  <a:schemeClr val="bg1"/>
                </a:solidFill>
              </a:rPr>
              <a:t>for long</a:t>
            </a:r>
          </a:p>
          <a:p>
            <a:r>
              <a:rPr lang="en-US" sz="1400" dirty="0">
                <a:solidFill>
                  <a:schemeClr val="bg1"/>
                </a:solidFill>
              </a:rPr>
              <a:t>vibration isolation</a:t>
            </a:r>
          </a:p>
        </p:txBody>
      </p:sp>
      <p:pic>
        <p:nvPicPr>
          <p:cNvPr id="17" name="図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726167"/>
            <a:ext cx="2821167" cy="3515607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 bwMode="auto">
          <a:xfrm>
            <a:off x="1623033" y="4412974"/>
            <a:ext cx="352615" cy="318052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4" name="Connecteur droit 3"/>
          <p:cNvCxnSpPr>
            <a:stCxn id="2" idx="6"/>
            <a:endCxn id="8" idx="1"/>
          </p:cNvCxnSpPr>
          <p:nvPr/>
        </p:nvCxnSpPr>
        <p:spPr bwMode="auto">
          <a:xfrm flipV="1">
            <a:off x="1975648" y="3671598"/>
            <a:ext cx="1072350" cy="90040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016315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4233" y="161017"/>
            <a:ext cx="9692640" cy="609600"/>
          </a:xfrm>
        </p:spPr>
        <p:txBody>
          <a:bodyPr/>
          <a:lstStyle/>
          <a:p>
            <a:r>
              <a:rPr lang="en-US" sz="4400" dirty="0"/>
              <a:t>Coalescence of two black holes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idx="1"/>
          </p:nvPr>
        </p:nvSpPr>
        <p:spPr>
          <a:xfrm>
            <a:off x="66502" y="1081087"/>
            <a:ext cx="12125498" cy="5045393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Orbital </a:t>
            </a:r>
            <a:r>
              <a:rPr lang="en-US" dirty="0" err="1"/>
              <a:t>inspiral</a:t>
            </a:r>
            <a:r>
              <a:rPr lang="en-US" dirty="0"/>
              <a:t> and merger of two black holes and ring-down of the final black hole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Initial black hole masses: 36 M</a:t>
            </a:r>
            <a:r>
              <a:rPr lang="en-US" baseline="-25000" dirty="0"/>
              <a:t>☉ </a:t>
            </a:r>
            <a:r>
              <a:rPr lang="en-US" dirty="0"/>
              <a:t>and 29 M</a:t>
            </a:r>
            <a:r>
              <a:rPr lang="en-US" baseline="-25000" dirty="0"/>
              <a:t>☉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Final black hole mass: 62 M</a:t>
            </a:r>
            <a:r>
              <a:rPr lang="en-US" baseline="-25000" dirty="0"/>
              <a:t>☉</a:t>
            </a:r>
            <a:r>
              <a:rPr lang="en-US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Energy released: 3 M</a:t>
            </a:r>
            <a:r>
              <a:rPr lang="en-US" baseline="-25000" dirty="0"/>
              <a:t>☉</a:t>
            </a:r>
            <a:r>
              <a:rPr lang="en-US" dirty="0"/>
              <a:t> !!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Located at about 400 </a:t>
            </a:r>
            <a:r>
              <a:rPr lang="en-US" dirty="0" err="1"/>
              <a:t>Mpc</a:t>
            </a:r>
            <a:r>
              <a:rPr lang="en-US" dirty="0"/>
              <a:t> from the earth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At the peak it is brighter than the entire Universe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Energy flux at Earth larger than full moon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42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625" y="1629944"/>
            <a:ext cx="4495950" cy="45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54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43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78346" y="226253"/>
            <a:ext cx="8923056" cy="609600"/>
          </a:xfrm>
        </p:spPr>
        <p:txBody>
          <a:bodyPr/>
          <a:lstStyle/>
          <a:p>
            <a:r>
              <a:rPr lang="en-US" sz="4400" dirty="0"/>
              <a:t>Main results from first detection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r>
              <a:rPr lang="en-US" dirty="0"/>
              <a:t>Einstein was right!</a:t>
            </a:r>
          </a:p>
          <a:p>
            <a:endParaRPr lang="en-US" dirty="0"/>
          </a:p>
          <a:p>
            <a:r>
              <a:rPr lang="en-US" dirty="0"/>
              <a:t>Signal consistent with general relativity</a:t>
            </a:r>
          </a:p>
          <a:p>
            <a:pPr lvl="1"/>
            <a:r>
              <a:rPr lang="en-US" dirty="0"/>
              <a:t>Post Newtonian terms compatible with GR</a:t>
            </a:r>
          </a:p>
          <a:p>
            <a:pPr lvl="1"/>
            <a:r>
              <a:rPr lang="en-US" dirty="0"/>
              <a:t>Upper limits placed on deviation of terms from GR</a:t>
            </a:r>
          </a:p>
          <a:p>
            <a:pPr lvl="1"/>
            <a:r>
              <a:rPr lang="en-US" dirty="0"/>
              <a:t>Model independent upper bound on graviton mass from lack of dispersion</a:t>
            </a:r>
          </a:p>
          <a:p>
            <a:endParaRPr lang="en-US" dirty="0"/>
          </a:p>
          <a:p>
            <a:r>
              <a:rPr lang="en-US" dirty="0"/>
              <a:t>First measurement of binary black hole merger rate</a:t>
            </a:r>
          </a:p>
          <a:p>
            <a:endParaRPr lang="en-US" dirty="0"/>
          </a:p>
          <a:p>
            <a:r>
              <a:rPr lang="en-US" dirty="0"/>
              <a:t>Prediction of a measurable gravitational wave background originating from all mergers in the Universe</a:t>
            </a:r>
          </a:p>
        </p:txBody>
      </p:sp>
    </p:spTree>
    <p:extLst>
      <p:ext uri="{BB962C8B-B14F-4D97-AF65-F5344CB8AC3E}">
        <p14:creationId xmlns:p14="http://schemas.microsoft.com/office/powerpoint/2010/main" val="2881969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1040" y="161017"/>
            <a:ext cx="9834145" cy="609600"/>
          </a:xfrm>
        </p:spPr>
        <p:txBody>
          <a:bodyPr/>
          <a:lstStyle/>
          <a:p>
            <a:r>
              <a:rPr lang="en-US" sz="4400" dirty="0"/>
              <a:t>Second detection: GW151226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72276"/>
            <a:ext cx="12192000" cy="4994696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Signals detected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From the signal shape we deduce the black hole masses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Initial black holes: 14 M</a:t>
            </a:r>
            <a:r>
              <a:rPr lang="en-US" baseline="-25000" dirty="0"/>
              <a:t>☉</a:t>
            </a:r>
            <a:r>
              <a:rPr lang="en-US" dirty="0"/>
              <a:t>, 8 M</a:t>
            </a:r>
            <a:r>
              <a:rPr lang="en-US" baseline="-25000" dirty="0"/>
              <a:t>☉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Final black hole: 21 M</a:t>
            </a:r>
            <a:r>
              <a:rPr lang="en-US" baseline="-25000" dirty="0"/>
              <a:t>☉</a:t>
            </a:r>
            <a:r>
              <a:rPr lang="en-US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Release energy: ~ 1 M</a:t>
            </a:r>
            <a:r>
              <a:rPr lang="en-US" baseline="-25000" dirty="0"/>
              <a:t>☉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57355"/>
          <a:stretch/>
        </p:blipFill>
        <p:spPr>
          <a:xfrm>
            <a:off x="3034500" y="1047581"/>
            <a:ext cx="8064901" cy="1875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1149"/>
          <a:stretch/>
        </p:blipFill>
        <p:spPr>
          <a:xfrm>
            <a:off x="3040258" y="3061284"/>
            <a:ext cx="8064901" cy="1268951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396FE9F-9EBE-4ED6-B686-88A24E550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685" y="4330235"/>
            <a:ext cx="7392826" cy="53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39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2B7E-2B9D-4315-B57D-4A5F30D605A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8288" y="227013"/>
            <a:ext cx="8842075" cy="609600"/>
          </a:xfrm>
        </p:spPr>
        <p:txBody>
          <a:bodyPr/>
          <a:lstStyle/>
          <a:p>
            <a:r>
              <a:rPr lang="en-US" sz="4400" dirty="0"/>
              <a:t>GW150914 vs GW151226</a:t>
            </a:r>
          </a:p>
        </p:txBody>
      </p:sp>
      <p:pic>
        <p:nvPicPr>
          <p:cNvPr id="8" name="Chirps Combined R3-1080p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0539" y="1214439"/>
            <a:ext cx="8709025" cy="4899025"/>
          </a:xfrm>
        </p:spPr>
      </p:pic>
    </p:spTree>
    <p:extLst>
      <p:ext uri="{BB962C8B-B14F-4D97-AF65-F5344CB8AC3E}">
        <p14:creationId xmlns:p14="http://schemas.microsoft.com/office/powerpoint/2010/main" val="10882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2B7E-2B9D-4315-B57D-4A5F30D605A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8288" y="227013"/>
            <a:ext cx="8842075" cy="609600"/>
          </a:xfrm>
        </p:spPr>
        <p:txBody>
          <a:bodyPr/>
          <a:lstStyle/>
          <a:p>
            <a:r>
              <a:rPr lang="en-US" dirty="0"/>
              <a:t>The New Yorker, February the 12</a:t>
            </a:r>
            <a:r>
              <a:rPr lang="en-US" baseline="30000" dirty="0"/>
              <a:t>th,</a:t>
            </a:r>
            <a:r>
              <a:rPr lang="en-US" dirty="0"/>
              <a:t> 2016</a:t>
            </a:r>
          </a:p>
        </p:txBody>
      </p:sp>
      <p:pic>
        <p:nvPicPr>
          <p:cNvPr id="12290" name="Picture 2" descr="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79" y="1231960"/>
            <a:ext cx="4999097" cy="429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52268" y="5785244"/>
            <a:ext cx="97952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“Was that you I heard just now, or was it two black holes colliding?”</a:t>
            </a:r>
          </a:p>
        </p:txBody>
      </p:sp>
    </p:spTree>
    <p:extLst>
      <p:ext uri="{BB962C8B-B14F-4D97-AF65-F5344CB8AC3E}">
        <p14:creationId xmlns:p14="http://schemas.microsoft.com/office/powerpoint/2010/main" val="8798545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47</a:t>
            </a:fld>
            <a:endParaRPr lang="en-US"/>
          </a:p>
        </p:txBody>
      </p:sp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4887" y="202582"/>
            <a:ext cx="7010400" cy="609600"/>
          </a:xfrm>
        </p:spPr>
        <p:txBody>
          <a:bodyPr/>
          <a:lstStyle/>
          <a:p>
            <a:r>
              <a:rPr lang="en-US" sz="4400" dirty="0"/>
              <a:t>Localization of the source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11485"/>
            <a:ext cx="12192000" cy="50995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Combination of the data from LIGO and Virgo allowed constraining the direction of the source within 30 degrees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pic>
        <p:nvPicPr>
          <p:cNvPr id="6" name="antenna-patter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8616" y="1948491"/>
            <a:ext cx="7643003" cy="42991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94661" y="6405176"/>
            <a:ext cx="269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Credit: LIGO/Virgo/NASA/Leo Singer</a:t>
            </a:r>
          </a:p>
        </p:txBody>
      </p:sp>
    </p:spTree>
    <p:extLst>
      <p:ext uri="{BB962C8B-B14F-4D97-AF65-F5344CB8AC3E}">
        <p14:creationId xmlns:p14="http://schemas.microsoft.com/office/powerpoint/2010/main" val="228641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48</a:t>
            </a:fld>
            <a:endParaRPr lang="en-US"/>
          </a:p>
        </p:txBody>
      </p:sp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4887" y="161017"/>
            <a:ext cx="7010400" cy="609600"/>
          </a:xfrm>
        </p:spPr>
        <p:txBody>
          <a:bodyPr/>
          <a:lstStyle/>
          <a:p>
            <a:r>
              <a:rPr lang="en-US" sz="4400" dirty="0"/>
              <a:t>Localization of the source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812" y="1128377"/>
            <a:ext cx="12193811" cy="50995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One of the best ever localized gravitational wave source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11" y="1663014"/>
            <a:ext cx="6085578" cy="45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110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49</a:t>
            </a:fld>
            <a:endParaRPr lang="en-US"/>
          </a:p>
        </p:txBody>
      </p:sp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4887" y="376670"/>
            <a:ext cx="7010400" cy="609600"/>
          </a:xfrm>
        </p:spPr>
        <p:txBody>
          <a:bodyPr/>
          <a:lstStyle/>
          <a:p>
            <a:r>
              <a:rPr lang="en-US" sz="3200" dirty="0"/>
              <a:t>EM follow up:</a:t>
            </a:r>
            <a:br>
              <a:rPr lang="en-US" sz="3200" dirty="0"/>
            </a:br>
            <a:r>
              <a:rPr lang="en-US" sz="3200" dirty="0"/>
              <a:t>all telescopes pointed there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96801"/>
            <a:ext cx="12192000" cy="50995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LIGO and Virgo had an agreement with more than 90 astronomer collaborations (including J-GEM)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25" y="1923846"/>
            <a:ext cx="7548113" cy="42438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19828" y="6405176"/>
            <a:ext cx="14466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Credit: LIGO-Virgo</a:t>
            </a:r>
          </a:p>
        </p:txBody>
      </p:sp>
    </p:spTree>
    <p:extLst>
      <p:ext uri="{BB962C8B-B14F-4D97-AF65-F5344CB8AC3E}">
        <p14:creationId xmlns:p14="http://schemas.microsoft.com/office/powerpoint/2010/main" val="396976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5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The LVK detectors network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0DCAE3C-E718-487C-9DD4-7855298E6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09" y="1089032"/>
            <a:ext cx="11017982" cy="54647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6779B4A-EE4B-48D1-9B23-4558660E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40" y="3641428"/>
            <a:ext cx="2836912" cy="1757458"/>
          </a:xfrm>
          <a:prstGeom prst="rect">
            <a:avLst/>
          </a:prstGeom>
        </p:spPr>
      </p:pic>
      <p:pic>
        <p:nvPicPr>
          <p:cNvPr id="12" name="Espace réservé du contenu 8">
            <a:extLst>
              <a:ext uri="{FF2B5EF4-FFF2-40B4-BE49-F238E27FC236}">
                <a16:creationId xmlns:a16="http://schemas.microsoft.com/office/drawing/2014/main" id="{039D4222-4B34-4B71-BB16-69F6D7699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336787" y="4073476"/>
            <a:ext cx="2469927" cy="181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6863CDF-2E49-407C-AD3A-1922FF96D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2641071"/>
            <a:ext cx="2088112" cy="163133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95D3CC2-D7B2-441E-8398-DC31071D8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976" y="4520157"/>
            <a:ext cx="2459414" cy="16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185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50</a:t>
            </a:fld>
            <a:endParaRPr lang="en-US"/>
          </a:p>
        </p:txBody>
      </p:sp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4887" y="186893"/>
            <a:ext cx="7010400" cy="609600"/>
          </a:xfrm>
        </p:spPr>
        <p:txBody>
          <a:bodyPr/>
          <a:lstStyle/>
          <a:p>
            <a:r>
              <a:rPr lang="en-US" sz="4400" dirty="0"/>
              <a:t>Discovery of a ‘new star’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11485"/>
            <a:ext cx="12192000" cy="50995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Swope telescope after 11 hours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059" y="1628206"/>
            <a:ext cx="7161076" cy="4585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22002" y="6298172"/>
            <a:ext cx="577107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Multi-messenger Observations of a Binary Neutron Star Merger,</a:t>
            </a:r>
          </a:p>
          <a:p>
            <a:pPr algn="l"/>
            <a:r>
              <a:rPr lang="en-US" sz="1050" dirty="0"/>
              <a:t>The LIGO Scientific Collaboration &amp; The Virgo Collaboration et al.</a:t>
            </a:r>
          </a:p>
          <a:p>
            <a:pPr algn="l"/>
            <a:r>
              <a:rPr lang="en-US" sz="1050" dirty="0"/>
              <a:t>The Astrophysical Journal Letters, in press (2017).</a:t>
            </a:r>
          </a:p>
        </p:txBody>
      </p:sp>
    </p:spTree>
    <p:extLst>
      <p:ext uri="{BB962C8B-B14F-4D97-AF65-F5344CB8AC3E}">
        <p14:creationId xmlns:p14="http://schemas.microsoft.com/office/powerpoint/2010/main" val="4352971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11485"/>
            <a:ext cx="12192000" cy="50995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All electro-magnetic wavelengths explored in the following hours, days and weeks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40100" y="3546345"/>
            <a:ext cx="577107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Multi-messenger Observations of a Binary Neutron Star Merger,</a:t>
            </a:r>
          </a:p>
          <a:p>
            <a:pPr algn="l"/>
            <a:r>
              <a:rPr lang="en-US" sz="1050" dirty="0"/>
              <a:t>The LIGO Scientific Collaboration &amp; The Virgo Collaboration et al.</a:t>
            </a:r>
          </a:p>
          <a:p>
            <a:pPr algn="l"/>
            <a:r>
              <a:rPr lang="en-US" sz="1050" dirty="0"/>
              <a:t>The Astrophysical Journal Letters, in press (2017).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51</a:t>
            </a:fld>
            <a:endParaRPr lang="en-US"/>
          </a:p>
        </p:txBody>
      </p:sp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4887" y="376670"/>
            <a:ext cx="7010400" cy="609600"/>
          </a:xfrm>
        </p:spPr>
        <p:txBody>
          <a:bodyPr/>
          <a:lstStyle/>
          <a:p>
            <a:r>
              <a:rPr lang="en-US" sz="3200" dirty="0"/>
              <a:t>EM follow up:</a:t>
            </a:r>
            <a:br>
              <a:rPr lang="en-US" sz="3200" dirty="0"/>
            </a:br>
            <a:r>
              <a:rPr lang="en-US" sz="3200" dirty="0"/>
              <a:t>all telescopes looked there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984" y="0"/>
            <a:ext cx="516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52</a:t>
            </a:fld>
            <a:endParaRPr lang="en-US"/>
          </a:p>
        </p:txBody>
      </p:sp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4887" y="186893"/>
            <a:ext cx="7010400" cy="609600"/>
          </a:xfrm>
        </p:spPr>
        <p:txBody>
          <a:bodyPr/>
          <a:lstStyle/>
          <a:p>
            <a:r>
              <a:rPr lang="en-US" sz="4400" dirty="0"/>
              <a:t>Short gamma ray burst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11485"/>
            <a:ext cx="12192000" cy="50995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Confirm that binary neutron stars mergers produce short gamma ray bursts</a:t>
            </a:r>
          </a:p>
          <a:p>
            <a:pPr>
              <a:lnSpc>
                <a:spcPct val="90000"/>
              </a:lnSpc>
            </a:pPr>
            <a:r>
              <a:rPr lang="en-US" dirty="0"/>
              <a:t>This is the closest gamma-ray burst ever measured</a:t>
            </a:r>
          </a:p>
          <a:p>
            <a:pPr>
              <a:lnSpc>
                <a:spcPct val="90000"/>
              </a:lnSpc>
            </a:pPr>
            <a:r>
              <a:rPr lang="en-US" dirty="0"/>
              <a:t>It is very faint: why?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Source inclination?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 new population of close and faint gamma ray bursts found?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295" y="2522424"/>
            <a:ext cx="4489832" cy="3329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10329" y="6276970"/>
            <a:ext cx="647965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/>
              <a:t>Gravitational Waves and Gamma Rays from a Binary Neutron Star Merger: GW170817 and GRB 170817A, </a:t>
            </a:r>
          </a:p>
          <a:p>
            <a:pPr algn="l"/>
            <a:r>
              <a:rPr lang="en-US" sz="1050" dirty="0"/>
              <a:t>The LIGO Scientific Collaboration &amp; The Virgo Collaboration &amp; Fermi &amp; INTEGRAL. </a:t>
            </a:r>
          </a:p>
          <a:p>
            <a:pPr algn="l"/>
            <a:r>
              <a:rPr lang="en-US" sz="1050" dirty="0"/>
              <a:t>The Astrophysical Journal Letters, in press (2017).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74" y="3059083"/>
            <a:ext cx="2162602" cy="30269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4887" y="3133978"/>
            <a:ext cx="169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CREDIT: </a:t>
            </a:r>
            <a:r>
              <a:rPr lang="en-US" sz="900" dirty="0" err="1">
                <a:solidFill>
                  <a:schemeClr val="bg1"/>
                </a:solidFill>
              </a:rPr>
              <a:t>NSF_LIGO_Sonoma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</a:p>
          <a:p>
            <a:r>
              <a:rPr lang="en-US" sz="900" dirty="0">
                <a:solidFill>
                  <a:schemeClr val="bg1"/>
                </a:solidFill>
              </a:rPr>
              <a:t>State </a:t>
            </a:r>
            <a:r>
              <a:rPr lang="en-US" sz="900" dirty="0" err="1">
                <a:solidFill>
                  <a:schemeClr val="bg1"/>
                </a:solidFill>
              </a:rPr>
              <a:t>University_A</a:t>
            </a:r>
            <a:r>
              <a:rPr lang="en-US" sz="900" dirty="0">
                <a:solidFill>
                  <a:schemeClr val="bg1"/>
                </a:solidFill>
              </a:rPr>
              <a:t>. </a:t>
            </a:r>
            <a:r>
              <a:rPr lang="en-US" sz="900" dirty="0" err="1">
                <a:solidFill>
                  <a:schemeClr val="bg1"/>
                </a:solidFill>
              </a:rPr>
              <a:t>Simonnet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602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53</a:t>
            </a:fld>
            <a:endParaRPr lang="en-US"/>
          </a:p>
        </p:txBody>
      </p:sp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4887" y="186893"/>
            <a:ext cx="7010400" cy="609600"/>
          </a:xfrm>
        </p:spPr>
        <p:txBody>
          <a:bodyPr/>
          <a:lstStyle/>
          <a:p>
            <a:r>
              <a:rPr lang="en-US" sz="4400" dirty="0"/>
              <a:t>Speed of Gravity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95660"/>
            <a:ext cx="12192000" cy="509953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Gamma rays arrived 1.7 seconds after the gravitational wave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Exact time of gamma rays emission not known within ~10 seconds</a:t>
            </a:r>
          </a:p>
          <a:p>
            <a:pPr>
              <a:lnSpc>
                <a:spcPct val="90000"/>
              </a:lnSpc>
            </a:pPr>
            <a:r>
              <a:rPr lang="en-US" dirty="0"/>
              <a:t>But given the source distance, the “race” lasted 130 million years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Speed of Gravity ~ Speed of Light, within ~0.0000009 m/s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27" y="1613558"/>
            <a:ext cx="3640347" cy="2047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1662" y="2679503"/>
            <a:ext cx="6783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gamma</a:t>
            </a:r>
          </a:p>
          <a:p>
            <a:r>
              <a:rPr lang="en-US" sz="1200" dirty="0"/>
              <a:t>ray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3356" y="2637405"/>
            <a:ext cx="986167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gravitational</a:t>
            </a:r>
          </a:p>
          <a:p>
            <a:r>
              <a:rPr lang="en-US" sz="1100" dirty="0"/>
              <a:t>wave</a:t>
            </a:r>
          </a:p>
        </p:txBody>
      </p:sp>
      <p:sp>
        <p:nvSpPr>
          <p:cNvPr id="4" name="Down Arrow 3"/>
          <p:cNvSpPr/>
          <p:nvPr/>
        </p:nvSpPr>
        <p:spPr bwMode="auto">
          <a:xfrm>
            <a:off x="5086709" y="4908430"/>
            <a:ext cx="1763788" cy="733246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84447" y="6276970"/>
            <a:ext cx="647965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/>
              <a:t>Gravitational Waves and Gamma Rays from a Binary Neutron Star Merger: GW170817 and GRB 170817A, </a:t>
            </a:r>
          </a:p>
          <a:p>
            <a:pPr algn="l"/>
            <a:r>
              <a:rPr lang="en-US" sz="1050" dirty="0"/>
              <a:t>The LIGO Scientific Collaboration &amp; The Virgo Collaboration &amp; Fermi &amp; INTEGRAL. </a:t>
            </a:r>
          </a:p>
          <a:p>
            <a:pPr algn="l"/>
            <a:r>
              <a:rPr lang="en-US" sz="1050" dirty="0"/>
              <a:t>The Astrophysical Journal Letters, in press (2017).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916" y="1502195"/>
            <a:ext cx="2143289" cy="251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68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54</a:t>
            </a:fld>
            <a:endParaRPr lang="en-US" dirty="0"/>
          </a:p>
        </p:txBody>
      </p:sp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4887" y="186893"/>
            <a:ext cx="7010400" cy="609600"/>
          </a:xfrm>
        </p:spPr>
        <p:txBody>
          <a:bodyPr/>
          <a:lstStyle/>
          <a:p>
            <a:r>
              <a:rPr lang="en-US" sz="4400" dirty="0"/>
              <a:t>Expansion of the Universe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112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1120382"/>
                <a:ext cx="12192000" cy="509953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From the gravitational waveform we know the source distance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New method to measure distances in astronomy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Result: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43.8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−6.9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+2.9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𝑀𝑝𝑐</m:t>
                    </m:r>
                  </m:oMath>
                </a14:m>
                <a:endParaRPr lang="en-US" dirty="0"/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Precision will improve with more detectors</a:t>
                </a:r>
              </a:p>
              <a:p>
                <a:pPr lvl="1">
                  <a:lnSpc>
                    <a:spcPct val="90000"/>
                  </a:lnSpc>
                </a:pPr>
                <a:endParaRPr lang="en-US" dirty="0"/>
              </a:p>
              <a:p>
                <a:pPr>
                  <a:lnSpc>
                    <a:spcPct val="90000"/>
                  </a:lnSpc>
                </a:pPr>
                <a:r>
                  <a:rPr lang="en-US" dirty="0"/>
                  <a:t>From the optical observations we know the source velocity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Assuming it is part of NGC4993</a:t>
                </a:r>
              </a:p>
              <a:p>
                <a:pPr lvl="1">
                  <a:lnSpc>
                    <a:spcPct val="90000"/>
                  </a:lnSpc>
                </a:pPr>
                <a:endParaRPr lang="en-US" dirty="0"/>
              </a:p>
              <a:p>
                <a:pPr>
                  <a:lnSpc>
                    <a:spcPct val="90000"/>
                  </a:lnSpc>
                </a:pPr>
                <a:r>
                  <a:rPr lang="en-US" dirty="0"/>
                  <a:t>Measurement of the </a:t>
                </a:r>
                <a:br>
                  <a:rPr lang="en-US" dirty="0"/>
                </a:br>
                <a:r>
                  <a:rPr lang="en-US" dirty="0"/>
                  <a:t>Hubble constant</a:t>
                </a:r>
              </a:p>
              <a:p>
                <a:pPr lvl="1">
                  <a:lnSpc>
                    <a:spcPct val="9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𝑀𝑝𝑐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90112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1120382"/>
                <a:ext cx="12192000" cy="5099534"/>
              </a:xfrm>
              <a:blipFill>
                <a:blip r:embed="rId3"/>
                <a:stretch>
                  <a:fillRect l="-650" t="-15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53278" y="5547675"/>
            <a:ext cx="462017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/>
              <a:t>‘A standard siren measurement of the Hubble constant with GW170817’ </a:t>
            </a:r>
          </a:p>
          <a:p>
            <a:pPr algn="l"/>
            <a:r>
              <a:rPr lang="en-US" sz="1050" dirty="0"/>
              <a:t>The LIGO Scientific Collaboration &amp; The Virgo Collaboration, et al.</a:t>
            </a:r>
          </a:p>
          <a:p>
            <a:pPr algn="l"/>
            <a:r>
              <a:rPr lang="en-US" sz="1050" dirty="0"/>
              <a:t>Nature, 16 October 2017.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012" y="3191773"/>
            <a:ext cx="4577120" cy="306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65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55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Alerts process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r>
              <a:rPr lang="en-US" dirty="0"/>
              <a:t>Event candidates with false alarm rate (FAR) &lt; 2/day are automatically made public.</a:t>
            </a:r>
          </a:p>
          <a:p>
            <a:endParaRPr lang="en-US" dirty="0"/>
          </a:p>
          <a:p>
            <a:r>
              <a:rPr lang="en-US" dirty="0"/>
              <a:t>Event candidates passing the following FAR threshold are significant alerts.</a:t>
            </a:r>
          </a:p>
          <a:p>
            <a:pPr lvl="1"/>
            <a:r>
              <a:rPr lang="en-US" dirty="0"/>
              <a:t>~1/months for CBC</a:t>
            </a:r>
          </a:p>
          <a:p>
            <a:pPr lvl="2"/>
            <a:r>
              <a:rPr lang="en-US" dirty="0"/>
              <a:t>N.B 5 CBC pipelines (</a:t>
            </a:r>
            <a:r>
              <a:rPr lang="en-US" dirty="0" err="1"/>
              <a:t>gstlal</a:t>
            </a:r>
            <a:r>
              <a:rPr lang="en-US" dirty="0"/>
              <a:t>, </a:t>
            </a:r>
            <a:r>
              <a:rPr lang="en-US" dirty="0" err="1"/>
              <a:t>mbta</a:t>
            </a:r>
            <a:r>
              <a:rPr lang="en-US" dirty="0"/>
              <a:t>, </a:t>
            </a:r>
            <a:r>
              <a:rPr lang="en-US" dirty="0" err="1"/>
              <a:t>pycbc</a:t>
            </a:r>
            <a:r>
              <a:rPr lang="en-US" dirty="0"/>
              <a:t>, </a:t>
            </a:r>
            <a:r>
              <a:rPr lang="en-US" dirty="0" err="1"/>
              <a:t>spiir</a:t>
            </a:r>
            <a:r>
              <a:rPr lang="en-US" dirty="0"/>
              <a:t>, and raven) so FAR threshold for each pipeline is 1/(5 months)</a:t>
            </a:r>
          </a:p>
          <a:p>
            <a:pPr lvl="1"/>
            <a:r>
              <a:rPr lang="en-US" dirty="0"/>
              <a:t>~1/years for burst,</a:t>
            </a:r>
          </a:p>
          <a:p>
            <a:pPr lvl="2"/>
            <a:r>
              <a:rPr lang="en-US" dirty="0"/>
              <a:t>N.B. 4 burst pipelines (</a:t>
            </a:r>
            <a:r>
              <a:rPr lang="en-US" dirty="0" err="1"/>
              <a:t>olib-allsky</a:t>
            </a:r>
            <a:r>
              <a:rPr lang="en-US" dirty="0"/>
              <a:t>, </a:t>
            </a:r>
            <a:r>
              <a:rPr lang="en-US" dirty="0" err="1"/>
              <a:t>cwb-allsky</a:t>
            </a:r>
            <a:r>
              <a:rPr lang="en-US" dirty="0"/>
              <a:t>, </a:t>
            </a:r>
            <a:r>
              <a:rPr lang="en-US" dirty="0" err="1"/>
              <a:t>cwb-bbh</a:t>
            </a:r>
            <a:r>
              <a:rPr lang="en-US" dirty="0"/>
              <a:t>, raven) so FAR threshold for each pipeline is 1/(4 years)</a:t>
            </a:r>
          </a:p>
          <a:p>
            <a:endParaRPr lang="en-US" dirty="0"/>
          </a:p>
          <a:p>
            <a:r>
              <a:rPr lang="en-US" dirty="0"/>
              <a:t>As of 31/03/2025 (See </a:t>
            </a:r>
            <a:r>
              <a:rPr lang="en-US" dirty="0">
                <a:hlinkClick r:id="rId3"/>
              </a:rPr>
              <a:t>https://gracedb.ligo.org/superevents/public/O4/</a:t>
            </a:r>
            <a:r>
              <a:rPr lang="en-US" dirty="0"/>
              <a:t> )</a:t>
            </a:r>
          </a:p>
          <a:p>
            <a:pPr lvl="1"/>
            <a:r>
              <a:rPr lang="en-US" dirty="0"/>
              <a:t>203 significant detection candidates (228 total - 25 retracted)</a:t>
            </a:r>
          </a:p>
          <a:p>
            <a:pPr lvl="1"/>
            <a:r>
              <a:rPr lang="en-US" dirty="0"/>
              <a:t>3781 low significance detection candidates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59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56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Rapid response team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1" y="1053396"/>
            <a:ext cx="12192001" cy="5188378"/>
          </a:xfrm>
        </p:spPr>
        <p:txBody>
          <a:bodyPr>
            <a:normAutofit/>
          </a:bodyPr>
          <a:lstStyle/>
          <a:p>
            <a:r>
              <a:rPr lang="en-US" dirty="0"/>
              <a:t>A joint LIGO-Virgo-</a:t>
            </a:r>
            <a:r>
              <a:rPr lang="en-US" dirty="0" err="1"/>
              <a:t>Kagra</a:t>
            </a:r>
            <a:r>
              <a:rPr lang="en-US" dirty="0"/>
              <a:t> effort, organized in three levels:</a:t>
            </a:r>
          </a:p>
          <a:p>
            <a:pPr lvl="1"/>
            <a:r>
              <a:rPr lang="en-US" dirty="0"/>
              <a:t>Level-0 (24/7 shifts, 3 time zones). </a:t>
            </a:r>
          </a:p>
          <a:p>
            <a:pPr lvl="2"/>
            <a:r>
              <a:rPr lang="en-US" dirty="0"/>
              <a:t>“Non-specialists” who respond to public alerts for significant events in real time.</a:t>
            </a:r>
          </a:p>
          <a:p>
            <a:pPr lvl="2"/>
            <a:r>
              <a:rPr lang="en-US" dirty="0"/>
              <a:t>Perform checks, send out initial Notice/Circular if no issues are found and no “high-profile event”</a:t>
            </a:r>
          </a:p>
          <a:p>
            <a:pPr lvl="2"/>
            <a:r>
              <a:rPr lang="en-US" dirty="0"/>
              <a:t>Contact Level-1 in case of issues or Level-2 in case of “high-profile”</a:t>
            </a:r>
          </a:p>
          <a:p>
            <a:pPr lvl="1"/>
            <a:r>
              <a:rPr lang="en-US" dirty="0"/>
              <a:t>Level-1 (on-call)</a:t>
            </a:r>
          </a:p>
          <a:p>
            <a:pPr lvl="2"/>
            <a:r>
              <a:rPr lang="en-US" dirty="0"/>
              <a:t>Experts of online search pipelines, low-latency infrastructure, data quality and site advocates</a:t>
            </a:r>
          </a:p>
          <a:p>
            <a:pPr lvl="1"/>
            <a:r>
              <a:rPr lang="en-US" dirty="0"/>
              <a:t>Level-2 = Level-0 + Level-1 + RRT coordinators</a:t>
            </a:r>
          </a:p>
          <a:p>
            <a:pPr lvl="2"/>
            <a:r>
              <a:rPr lang="en-US" dirty="0"/>
              <a:t>Semi-regular calls and high profile events.</a:t>
            </a:r>
          </a:p>
          <a:p>
            <a:pPr lvl="2"/>
            <a:endParaRPr lang="en-US" dirty="0"/>
          </a:p>
          <a:p>
            <a:r>
              <a:rPr lang="en-US" dirty="0"/>
              <a:t>“High profile” events</a:t>
            </a:r>
          </a:p>
          <a:p>
            <a:pPr lvl="1"/>
            <a:r>
              <a:rPr lang="en-US" dirty="0"/>
              <a:t>Bursts</a:t>
            </a:r>
          </a:p>
          <a:p>
            <a:pPr lvl="1"/>
            <a:r>
              <a:rPr lang="en-US" dirty="0"/>
              <a:t>Events with NS or remnant</a:t>
            </a:r>
          </a:p>
          <a:p>
            <a:pPr lvl="1"/>
            <a:r>
              <a:rPr lang="en-US" dirty="0"/>
              <a:t>Sky-localization &lt; 100 deg2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91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57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Timeline and latency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1" y="1053396"/>
            <a:ext cx="12192001" cy="518837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2667" t="22094" r="3281" b="2210"/>
          <a:stretch/>
        </p:blipFill>
        <p:spPr>
          <a:xfrm>
            <a:off x="728312" y="1259679"/>
            <a:ext cx="10549288" cy="47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787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58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Content of alert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34238" t="21514" r="30123" b="8183"/>
          <a:stretch/>
        </p:blipFill>
        <p:spPr>
          <a:xfrm>
            <a:off x="489528" y="1112982"/>
            <a:ext cx="5177614" cy="57450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7" y="4412970"/>
            <a:ext cx="2286005" cy="18288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098" y="4870171"/>
            <a:ext cx="2743205" cy="9144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49" y="1166359"/>
            <a:ext cx="2526105" cy="25261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54" y="1115500"/>
            <a:ext cx="3288517" cy="24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896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59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Content of alert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34238" t="21514" r="30123" b="8183"/>
          <a:stretch/>
        </p:blipFill>
        <p:spPr>
          <a:xfrm>
            <a:off x="489528" y="1112982"/>
            <a:ext cx="5177614" cy="57450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7" y="4412970"/>
            <a:ext cx="2286005" cy="18288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098" y="4870171"/>
            <a:ext cx="2743205" cy="9144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49" y="1166359"/>
            <a:ext cx="2526105" cy="25261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54" y="1115500"/>
            <a:ext cx="3288517" cy="24755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DBF694-1064-4EDF-B47B-81FED1269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34" y="1112982"/>
            <a:ext cx="5148163" cy="56563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352498F-505C-4858-B43A-F9EED0586A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49" y="1166359"/>
            <a:ext cx="2526105" cy="25261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9862D28-D7DD-4322-92A1-BDA5E6D881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74" y="1114992"/>
            <a:ext cx="3300797" cy="24755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5BB65DA-4C46-420D-87C0-EE7AB5D25D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75" y="4412970"/>
            <a:ext cx="2286005" cy="182880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D7336A0-9E35-470E-95A1-6FF3E3A45D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553" y="4870171"/>
            <a:ext cx="2743205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6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22595" y="161017"/>
            <a:ext cx="7010400" cy="609600"/>
          </a:xfrm>
        </p:spPr>
        <p:txBody>
          <a:bodyPr/>
          <a:lstStyle/>
          <a:p>
            <a:r>
              <a:rPr lang="en-US" sz="4400" dirty="0"/>
              <a:t>Advanced LIGO detectors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047836"/>
            <a:ext cx="12192000" cy="5115834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Two laser interferometers in the USA, 3000 km apart.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38" y="1581149"/>
            <a:ext cx="7091551" cy="51158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225309" y="1514764"/>
            <a:ext cx="3879273" cy="34174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https://www.ligo.caltech.edu/assets/what_slide-ce3596915df0767051e5d7d29c27958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8"/>
          <a:stretch/>
        </p:blipFill>
        <p:spPr bwMode="auto">
          <a:xfrm>
            <a:off x="4935273" y="1581149"/>
            <a:ext cx="6642600" cy="32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258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60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The timeline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8" name="Espace réservé du contenu 10">
            <a:extLst>
              <a:ext uri="{FF2B5EF4-FFF2-40B4-BE49-F238E27FC236}">
                <a16:creationId xmlns:a16="http://schemas.microsoft.com/office/drawing/2014/main" id="{AA7229BE-7DF9-4B09-A6D4-1EDCC1EBE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1504" y="1270480"/>
            <a:ext cx="9217016" cy="388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B93D5FF-6740-499B-A2C4-F29862DCACF0}"/>
              </a:ext>
            </a:extLst>
          </p:cNvPr>
          <p:cNvSpPr txBox="1"/>
          <p:nvPr/>
        </p:nvSpPr>
        <p:spPr>
          <a:xfrm>
            <a:off x="7857403" y="537703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1600" dirty="0">
                <a:solidFill>
                  <a:srgbClr val="FF0000"/>
                </a:solidFill>
              </a:rPr>
              <a:t>N</a:t>
            </a:r>
            <a:r>
              <a:rPr lang="fr-FR" sz="1600" dirty="0">
                <a:solidFill>
                  <a:srgbClr val="FF0000"/>
                </a:solidFill>
              </a:rPr>
              <a:t>o</a:t>
            </a:r>
            <a:r>
              <a:rPr lang="en-001" sz="1600" dirty="0">
                <a:solidFill>
                  <a:srgbClr val="FF0000"/>
                </a:solidFill>
              </a:rPr>
              <a:t>w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8F73EB-D9E3-4523-96C7-2D42C40B1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86" y="1260681"/>
            <a:ext cx="9314234" cy="3806632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D7D700E-DD85-47B7-AE09-3B6FF4C9CE68}"/>
              </a:ext>
            </a:extLst>
          </p:cNvPr>
          <p:cNvCxnSpPr>
            <a:cxnSpLocks/>
          </p:cNvCxnSpPr>
          <p:nvPr/>
        </p:nvCxnSpPr>
        <p:spPr>
          <a:xfrm flipV="1">
            <a:off x="3630994" y="4293096"/>
            <a:ext cx="0" cy="8352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D305009-2A0A-433B-AD45-518004F73DA0}"/>
              </a:ext>
            </a:extLst>
          </p:cNvPr>
          <p:cNvCxnSpPr>
            <a:cxnSpLocks/>
          </p:cNvCxnSpPr>
          <p:nvPr/>
        </p:nvCxnSpPr>
        <p:spPr>
          <a:xfrm flipV="1">
            <a:off x="4536656" y="4293096"/>
            <a:ext cx="0" cy="12540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D958AA40-A53B-45C9-AD04-CB7340D69D78}"/>
              </a:ext>
            </a:extLst>
          </p:cNvPr>
          <p:cNvSpPr txBox="1"/>
          <p:nvPr/>
        </p:nvSpPr>
        <p:spPr>
          <a:xfrm>
            <a:off x="5819087" y="5661333"/>
            <a:ext cx="175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1400" dirty="0"/>
              <a:t>D</a:t>
            </a:r>
            <a:r>
              <a:rPr lang="fr-FR" sz="1400" dirty="0"/>
              <a:t>e</a:t>
            </a:r>
            <a:r>
              <a:rPr lang="en-001" sz="1400" dirty="0"/>
              <a:t>t</a:t>
            </a:r>
            <a:r>
              <a:rPr lang="fr-FR" sz="1400" dirty="0"/>
              <a:t>e</a:t>
            </a:r>
            <a:r>
              <a:rPr lang="en-001" sz="1400" dirty="0"/>
              <a:t>c</a:t>
            </a:r>
            <a:r>
              <a:rPr lang="fr-FR" sz="1400" dirty="0"/>
              <a:t>t</a:t>
            </a:r>
            <a:r>
              <a:rPr lang="en-001" sz="1400" dirty="0"/>
              <a:t>o</a:t>
            </a:r>
            <a:r>
              <a:rPr lang="fr-FR" sz="1400" dirty="0"/>
              <a:t>r</a:t>
            </a:r>
            <a:r>
              <a:rPr lang="en-001" sz="1400" dirty="0"/>
              <a:t> </a:t>
            </a:r>
            <a:r>
              <a:rPr lang="fr-FR" sz="1400" dirty="0"/>
              <a:t>u</a:t>
            </a:r>
            <a:r>
              <a:rPr lang="en-001" sz="1400" dirty="0"/>
              <a:t>p</a:t>
            </a:r>
            <a:r>
              <a:rPr lang="fr-FR" sz="1400" dirty="0"/>
              <a:t>g</a:t>
            </a:r>
            <a:r>
              <a:rPr lang="en-001" sz="1400" dirty="0"/>
              <a:t>r</a:t>
            </a:r>
            <a:r>
              <a:rPr lang="fr-FR" sz="1400" dirty="0"/>
              <a:t>a</a:t>
            </a:r>
            <a:r>
              <a:rPr lang="en-001" sz="1400" dirty="0"/>
              <a:t>d</a:t>
            </a:r>
            <a:r>
              <a:rPr lang="fr-FR" sz="1400" dirty="0"/>
              <a:t>e</a:t>
            </a:r>
            <a:r>
              <a:rPr lang="en-001" sz="1400" dirty="0"/>
              <a:t>s </a:t>
            </a:r>
            <a:r>
              <a:rPr lang="fr-FR" sz="1400" dirty="0"/>
              <a:t>a</a:t>
            </a:r>
            <a:r>
              <a:rPr lang="en-001" sz="1400" dirty="0"/>
              <a:t>n</a:t>
            </a:r>
            <a:r>
              <a:rPr lang="fr-FR" sz="1400" dirty="0"/>
              <a:t>d</a:t>
            </a:r>
            <a:r>
              <a:rPr lang="en-001" sz="1400" dirty="0"/>
              <a:t> </a:t>
            </a:r>
            <a:r>
              <a:rPr lang="fr-FR" sz="1400" dirty="0"/>
              <a:t>c</a:t>
            </a:r>
            <a:r>
              <a:rPr lang="en-001" sz="1400" dirty="0"/>
              <a:t>o</a:t>
            </a:r>
            <a:r>
              <a:rPr lang="fr-FR" sz="1400" dirty="0"/>
              <a:t>m</a:t>
            </a:r>
            <a:r>
              <a:rPr lang="en-001" sz="1400" dirty="0"/>
              <a:t>m</a:t>
            </a:r>
            <a:r>
              <a:rPr lang="fr-FR" sz="1400" dirty="0"/>
              <a:t>i</a:t>
            </a:r>
            <a:r>
              <a:rPr lang="en-001" sz="1400" dirty="0"/>
              <a:t>s</a:t>
            </a:r>
            <a:r>
              <a:rPr lang="fr-FR" sz="1400" dirty="0"/>
              <a:t>s</a:t>
            </a:r>
            <a:r>
              <a:rPr lang="en-001" sz="1400" dirty="0" err="1"/>
              <a:t>i</a:t>
            </a:r>
            <a:r>
              <a:rPr lang="fr-FR" sz="1400" dirty="0"/>
              <a:t>o</a:t>
            </a:r>
            <a:r>
              <a:rPr lang="en-001" sz="1400" dirty="0"/>
              <a:t>n</a:t>
            </a:r>
            <a:r>
              <a:rPr lang="fr-FR" sz="1400" dirty="0"/>
              <a:t>i</a:t>
            </a:r>
            <a:r>
              <a:rPr lang="en-001" sz="1400" dirty="0"/>
              <a:t>n</a:t>
            </a:r>
            <a:r>
              <a:rPr lang="fr-FR" sz="1400" dirty="0"/>
              <a:t>g</a:t>
            </a:r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E7535E76-0FBE-4C95-8C25-2A8E382B6F37}"/>
              </a:ext>
            </a:extLst>
          </p:cNvPr>
          <p:cNvSpPr/>
          <p:nvPr/>
        </p:nvSpPr>
        <p:spPr>
          <a:xfrm rot="5400000">
            <a:off x="6437994" y="4313791"/>
            <a:ext cx="251899" cy="151216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F02ED6B-EF34-4C95-A84A-43946C05BEE4}"/>
              </a:ext>
            </a:extLst>
          </p:cNvPr>
          <p:cNvSpPr txBox="1"/>
          <p:nvPr/>
        </p:nvSpPr>
        <p:spPr>
          <a:xfrm>
            <a:off x="3395876" y="5581226"/>
            <a:ext cx="1650419" cy="341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entury Gothic" panose="020B0502020202020204" pitchFamily="34" charset="0"/>
              </a:rPr>
              <a:t>GW170817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398FD79-10E3-4D2D-B682-5D12C08A70FA}"/>
              </a:ext>
            </a:extLst>
          </p:cNvPr>
          <p:cNvSpPr txBox="1"/>
          <p:nvPr/>
        </p:nvSpPr>
        <p:spPr>
          <a:xfrm>
            <a:off x="2948573" y="5128312"/>
            <a:ext cx="1650419" cy="341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entury Gothic" panose="020B0502020202020204" pitchFamily="34" charset="0"/>
              </a:rPr>
              <a:t>First </a:t>
            </a:r>
            <a:r>
              <a:rPr lang="fr-FR" sz="1400" dirty="0" err="1">
                <a:latin typeface="Century Gothic" panose="020B0502020202020204" pitchFamily="34" charset="0"/>
              </a:rPr>
              <a:t>detection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376BEB6-E8A4-4AEF-A043-072F0A31CD2D}"/>
              </a:ext>
            </a:extLst>
          </p:cNvPr>
          <p:cNvSpPr txBox="1"/>
          <p:nvPr/>
        </p:nvSpPr>
        <p:spPr>
          <a:xfrm>
            <a:off x="4690411" y="5192852"/>
            <a:ext cx="1650419" cy="341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entury Gothic" panose="020B0502020202020204" pitchFamily="34" charset="0"/>
              </a:rPr>
              <a:t>90 sources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A3E5196-D78F-4F83-A87A-CBF0D4F25B87}"/>
              </a:ext>
            </a:extLst>
          </p:cNvPr>
          <p:cNvCxnSpPr>
            <a:cxnSpLocks/>
          </p:cNvCxnSpPr>
          <p:nvPr/>
        </p:nvCxnSpPr>
        <p:spPr>
          <a:xfrm flipV="1">
            <a:off x="5519721" y="4349934"/>
            <a:ext cx="0" cy="816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B3CFFCF-350F-4FEA-955D-AEA8BAB466E2}"/>
              </a:ext>
            </a:extLst>
          </p:cNvPr>
          <p:cNvCxnSpPr>
            <a:cxnSpLocks/>
          </p:cNvCxnSpPr>
          <p:nvPr/>
        </p:nvCxnSpPr>
        <p:spPr>
          <a:xfrm flipH="1" flipV="1">
            <a:off x="8133751" y="1279112"/>
            <a:ext cx="0" cy="414000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030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61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/>
              <a:t>The timeline: zoom out (I)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9" name="Picture 2" descr="Long-term observing schedule">
            <a:extLst>
              <a:ext uri="{FF2B5EF4-FFF2-40B4-BE49-F238E27FC236}">
                <a16:creationId xmlns:a16="http://schemas.microsoft.com/office/drawing/2014/main" id="{6C30BD48-4479-4F50-9353-B54DAC9F2A8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15480" y="2973563"/>
            <a:ext cx="4937400" cy="20192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0" name="Groupe 26">
            <a:extLst>
              <a:ext uri="{FF2B5EF4-FFF2-40B4-BE49-F238E27FC236}">
                <a16:creationId xmlns:a16="http://schemas.microsoft.com/office/drawing/2014/main" id="{44285F92-AB44-4F51-AD85-9E2603BF55F1}"/>
              </a:ext>
            </a:extLst>
          </p:cNvPr>
          <p:cNvGrpSpPr/>
          <p:nvPr/>
        </p:nvGrpSpPr>
        <p:grpSpPr>
          <a:xfrm>
            <a:off x="1215720" y="1877723"/>
            <a:ext cx="10142280" cy="3890880"/>
            <a:chOff x="1215720" y="2490120"/>
            <a:chExt cx="10142280" cy="3890880"/>
          </a:xfrm>
        </p:grpSpPr>
        <p:sp>
          <p:nvSpPr>
            <p:cNvPr id="31" name="ZoneTexte 11">
              <a:extLst>
                <a:ext uri="{FF2B5EF4-FFF2-40B4-BE49-F238E27FC236}">
                  <a16:creationId xmlns:a16="http://schemas.microsoft.com/office/drawing/2014/main" id="{0C193824-2E92-4A48-A65C-F9DCD68F00D0}"/>
                </a:ext>
              </a:extLst>
            </p:cNvPr>
            <p:cNvSpPr/>
            <p:nvPr/>
          </p:nvSpPr>
          <p:spPr>
            <a:xfrm>
              <a:off x="5125680" y="2490120"/>
              <a:ext cx="8632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chemeClr val="dk1"/>
                  </a:solidFill>
                  <a:latin typeface="Century Gothic"/>
                </a:rPr>
                <a:t> </a:t>
              </a: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 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" name="Rectangle 12">
              <a:extLst>
                <a:ext uri="{FF2B5EF4-FFF2-40B4-BE49-F238E27FC236}">
                  <a16:creationId xmlns:a16="http://schemas.microsoft.com/office/drawing/2014/main" id="{9AA421D4-C3DD-4843-973F-B1948FEBADC2}"/>
                </a:ext>
              </a:extLst>
            </p:cNvPr>
            <p:cNvSpPr/>
            <p:nvPr/>
          </p:nvSpPr>
          <p:spPr>
            <a:xfrm>
              <a:off x="3667680" y="3403080"/>
              <a:ext cx="2188080" cy="2977920"/>
            </a:xfrm>
            <a:prstGeom prst="rect">
              <a:avLst/>
            </a:prstGeom>
            <a:noFill/>
            <a:ln>
              <a:solidFill>
                <a:srgbClr val="4A7EBB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1350" b="0" strike="noStrike" spc="-1">
                <a:solidFill>
                  <a:schemeClr val="lt1"/>
                </a:solidFill>
                <a:latin typeface="Century Gothic"/>
              </a:endParaRPr>
            </a:p>
          </p:txBody>
        </p:sp>
        <p:sp>
          <p:nvSpPr>
            <p:cNvPr id="33" name="Rectangle 13">
              <a:extLst>
                <a:ext uri="{FF2B5EF4-FFF2-40B4-BE49-F238E27FC236}">
                  <a16:creationId xmlns:a16="http://schemas.microsoft.com/office/drawing/2014/main" id="{0E03AC16-4BD6-49FA-ABDE-B78A1792E937}"/>
                </a:ext>
              </a:extLst>
            </p:cNvPr>
            <p:cNvSpPr/>
            <p:nvPr/>
          </p:nvSpPr>
          <p:spPr>
            <a:xfrm>
              <a:off x="5929920" y="3579840"/>
              <a:ext cx="2748960" cy="1935720"/>
            </a:xfrm>
            <a:prstGeom prst="rect">
              <a:avLst/>
            </a:prstGeom>
            <a:noFill/>
            <a:ln>
              <a:solidFill>
                <a:srgbClr val="4A7EBB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1350" b="0" strike="noStrike" spc="-1">
                <a:solidFill>
                  <a:schemeClr val="lt1"/>
                </a:solidFill>
                <a:latin typeface="Century Gothic"/>
              </a:endParaRPr>
            </a:p>
          </p:txBody>
        </p:sp>
        <p:sp>
          <p:nvSpPr>
            <p:cNvPr id="34" name="ZoneTexte 14">
              <a:extLst>
                <a:ext uri="{FF2B5EF4-FFF2-40B4-BE49-F238E27FC236}">
                  <a16:creationId xmlns:a16="http://schemas.microsoft.com/office/drawing/2014/main" id="{7519D88C-6C2A-4DED-98ED-9EFCBC3F7A83}"/>
                </a:ext>
              </a:extLst>
            </p:cNvPr>
            <p:cNvSpPr/>
            <p:nvPr/>
          </p:nvSpPr>
          <p:spPr>
            <a:xfrm>
              <a:off x="3813840" y="5783040"/>
              <a:ext cx="1885680" cy="50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Advanced Virgo+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Advanced LIGO+  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5" name="ZoneTexte 15">
              <a:extLst>
                <a:ext uri="{FF2B5EF4-FFF2-40B4-BE49-F238E27FC236}">
                  <a16:creationId xmlns:a16="http://schemas.microsoft.com/office/drawing/2014/main" id="{A709A713-A44D-4A27-A194-62DD2B1F0C50}"/>
                </a:ext>
              </a:extLst>
            </p:cNvPr>
            <p:cNvSpPr/>
            <p:nvPr/>
          </p:nvSpPr>
          <p:spPr>
            <a:xfrm>
              <a:off x="6294960" y="4449600"/>
              <a:ext cx="1863720" cy="333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0">
              <a:solidFill>
                <a:srgbClr val="9BBB59">
                  <a:lumMod val="40000"/>
                  <a:lumOff val="60000"/>
                </a:srgb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Century Gothic"/>
                </a:rPr>
                <a:t>Virgo_nEXT</a:t>
              </a:r>
              <a:endParaRPr lang="fr-FR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6" name="Rectangle 16">
              <a:extLst>
                <a:ext uri="{FF2B5EF4-FFF2-40B4-BE49-F238E27FC236}">
                  <a16:creationId xmlns:a16="http://schemas.microsoft.com/office/drawing/2014/main" id="{3845DCCF-61C4-49D9-9B33-5149AEC7A8F8}"/>
                </a:ext>
              </a:extLst>
            </p:cNvPr>
            <p:cNvSpPr/>
            <p:nvPr/>
          </p:nvSpPr>
          <p:spPr>
            <a:xfrm>
              <a:off x="8832240" y="3579840"/>
              <a:ext cx="2525760" cy="1935720"/>
            </a:xfrm>
            <a:prstGeom prst="rect">
              <a:avLst/>
            </a:prstGeom>
            <a:noFill/>
            <a:ln>
              <a:solidFill>
                <a:srgbClr val="4A7EBB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1350" b="0" strike="noStrike" spc="-1">
                <a:solidFill>
                  <a:schemeClr val="lt1"/>
                </a:solidFill>
                <a:latin typeface="Century Gothic"/>
              </a:endParaRPr>
            </a:p>
          </p:txBody>
        </p:sp>
        <p:sp>
          <p:nvSpPr>
            <p:cNvPr id="37" name="ZoneTexte 17">
              <a:extLst>
                <a:ext uri="{FF2B5EF4-FFF2-40B4-BE49-F238E27FC236}">
                  <a16:creationId xmlns:a16="http://schemas.microsoft.com/office/drawing/2014/main" id="{C3C20AA2-F815-4826-9A11-FD2F05984793}"/>
                </a:ext>
              </a:extLst>
            </p:cNvPr>
            <p:cNvSpPr/>
            <p:nvPr/>
          </p:nvSpPr>
          <p:spPr>
            <a:xfrm>
              <a:off x="5988960" y="5619600"/>
              <a:ext cx="2689920" cy="2574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100" b="0" strike="noStrike" spc="-1">
                  <a:solidFill>
                    <a:schemeClr val="dk1"/>
                  </a:solidFill>
                  <a:latin typeface="Century Gothic"/>
                </a:rPr>
                <a:t>2030’s</a:t>
              </a:r>
              <a:endParaRPr lang="fr-FR" sz="11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8" name="ZoneTexte 18">
              <a:extLst>
                <a:ext uri="{FF2B5EF4-FFF2-40B4-BE49-F238E27FC236}">
                  <a16:creationId xmlns:a16="http://schemas.microsoft.com/office/drawing/2014/main" id="{7F5FA8E3-118F-4AC8-A8B0-4BC6092F947C}"/>
                </a:ext>
              </a:extLst>
            </p:cNvPr>
            <p:cNvSpPr/>
            <p:nvPr/>
          </p:nvSpPr>
          <p:spPr>
            <a:xfrm>
              <a:off x="8928360" y="4514400"/>
              <a:ext cx="1712880" cy="50076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Einstein Telescope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9" name="ZoneTexte 19">
              <a:extLst>
                <a:ext uri="{FF2B5EF4-FFF2-40B4-BE49-F238E27FC236}">
                  <a16:creationId xmlns:a16="http://schemas.microsoft.com/office/drawing/2014/main" id="{D80B5D4E-C48C-459F-843D-B14046382FB0}"/>
                </a:ext>
              </a:extLst>
            </p:cNvPr>
            <p:cNvSpPr/>
            <p:nvPr/>
          </p:nvSpPr>
          <p:spPr>
            <a:xfrm>
              <a:off x="8862120" y="3179520"/>
              <a:ext cx="21880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>
                  <a:solidFill>
                    <a:schemeClr val="dk1"/>
                  </a:solidFill>
                  <a:latin typeface="Century Gothic"/>
                </a:rPr>
                <a:t>New infrastructures</a:t>
              </a:r>
              <a:endParaRPr lang="fr-FR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0" name="ZoneTexte 20">
              <a:extLst>
                <a:ext uri="{FF2B5EF4-FFF2-40B4-BE49-F238E27FC236}">
                  <a16:creationId xmlns:a16="http://schemas.microsoft.com/office/drawing/2014/main" id="{1D1E9093-4391-4596-B881-AAC73F1D6CAB}"/>
                </a:ext>
              </a:extLst>
            </p:cNvPr>
            <p:cNvSpPr/>
            <p:nvPr/>
          </p:nvSpPr>
          <p:spPr>
            <a:xfrm>
              <a:off x="3707280" y="2584080"/>
              <a:ext cx="449496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 strike="noStrike" spc="-1">
                  <a:solidFill>
                    <a:schemeClr val="dk1"/>
                  </a:solidFill>
                  <a:latin typeface="Century Gothic"/>
                </a:rPr>
                <a:t>Current  infrastructures </a:t>
              </a:r>
              <a:endParaRPr lang="fr-FR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1" name="Accolade ouvrante 21">
              <a:extLst>
                <a:ext uri="{FF2B5EF4-FFF2-40B4-BE49-F238E27FC236}">
                  <a16:creationId xmlns:a16="http://schemas.microsoft.com/office/drawing/2014/main" id="{602531C3-2188-4471-B679-CA0936FD9278}"/>
                </a:ext>
              </a:extLst>
            </p:cNvPr>
            <p:cNvSpPr/>
            <p:nvPr/>
          </p:nvSpPr>
          <p:spPr>
            <a:xfrm rot="5400000">
              <a:off x="4736520" y="-622800"/>
              <a:ext cx="421560" cy="746352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>
              <a:solidFill>
                <a:srgbClr val="4F81BD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2" name="ZoneTexte 23">
              <a:extLst>
                <a:ext uri="{FF2B5EF4-FFF2-40B4-BE49-F238E27FC236}">
                  <a16:creationId xmlns:a16="http://schemas.microsoft.com/office/drawing/2014/main" id="{3D1BB4E4-1DB0-430B-A245-002AE948C2FF}"/>
                </a:ext>
              </a:extLst>
            </p:cNvPr>
            <p:cNvSpPr/>
            <p:nvPr/>
          </p:nvSpPr>
          <p:spPr>
            <a:xfrm>
              <a:off x="6192720" y="3918240"/>
              <a:ext cx="274896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LIGO upgrade A#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3" name="ZoneTexte 24">
              <a:extLst>
                <a:ext uri="{FF2B5EF4-FFF2-40B4-BE49-F238E27FC236}">
                  <a16:creationId xmlns:a16="http://schemas.microsoft.com/office/drawing/2014/main" id="{C17D0C76-5898-48BE-BFB3-A4A00DB16771}"/>
                </a:ext>
              </a:extLst>
            </p:cNvPr>
            <p:cNvSpPr/>
            <p:nvPr/>
          </p:nvSpPr>
          <p:spPr>
            <a:xfrm>
              <a:off x="8928720" y="4105800"/>
              <a:ext cx="1767240" cy="2952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Cosmic Explorer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4" name="ZoneTexte 25">
              <a:extLst>
                <a:ext uri="{FF2B5EF4-FFF2-40B4-BE49-F238E27FC236}">
                  <a16:creationId xmlns:a16="http://schemas.microsoft.com/office/drawing/2014/main" id="{30A3F226-F674-49C9-B4D6-6D592DB4F917}"/>
                </a:ext>
              </a:extLst>
            </p:cNvPr>
            <p:cNvSpPr/>
            <p:nvPr/>
          </p:nvSpPr>
          <p:spPr>
            <a:xfrm>
              <a:off x="6276600" y="5060160"/>
              <a:ext cx="274896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50" b="0" strike="noStrike" spc="-1">
                  <a:solidFill>
                    <a:schemeClr val="dk1"/>
                  </a:solidFill>
                  <a:latin typeface="Century Gothic"/>
                </a:rPr>
                <a:t>KAGRA upgrade</a:t>
              </a:r>
              <a:endParaRPr lang="fr-FR" sz="13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1821834-D54B-486B-ADAC-13BD934FBAA7}"/>
              </a:ext>
            </a:extLst>
          </p:cNvPr>
          <p:cNvSpPr/>
          <p:nvPr/>
        </p:nvSpPr>
        <p:spPr bwMode="auto">
          <a:xfrm>
            <a:off x="8737600" y="2483141"/>
            <a:ext cx="2748960" cy="278146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420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/>
              <a:t>FCPPN workshop, Qingdao, July 24th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62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600" y="216314"/>
            <a:ext cx="9569097" cy="609600"/>
          </a:xfrm>
        </p:spPr>
        <p:txBody>
          <a:bodyPr/>
          <a:lstStyle/>
          <a:p>
            <a:r>
              <a:rPr lang="en-US" sz="4400" dirty="0" err="1"/>
              <a:t>Virgo_nEXT</a:t>
            </a:r>
            <a:r>
              <a:rPr lang="en-US" sz="4400" dirty="0"/>
              <a:t> and A#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2000" cy="5188378"/>
          </a:xfrm>
        </p:spPr>
        <p:txBody>
          <a:bodyPr>
            <a:normAutofit/>
          </a:bodyPr>
          <a:lstStyle/>
          <a:p>
            <a:r>
              <a:rPr lang="en-US" dirty="0"/>
              <a:t>Reach the limit of the present infrastructure</a:t>
            </a:r>
          </a:p>
          <a:p>
            <a:pPr lvl="1"/>
            <a:r>
              <a:rPr lang="en-US" dirty="0"/>
              <a:t>Ingredients: Larger mirrors (100 kg), Higher power in the arms (1.5 MW), More squeezing (10dB)</a:t>
            </a:r>
          </a:p>
          <a:p>
            <a:r>
              <a:rPr lang="en-US" dirty="0"/>
              <a:t>Expected best range for binary neutron star mergers: 500 / 600 </a:t>
            </a:r>
            <a:r>
              <a:rPr lang="en-US" dirty="0" err="1"/>
              <a:t>Mpc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4840B1-AEFE-4F1D-B8AC-08A53B1CB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48" y="2661497"/>
            <a:ext cx="4692415" cy="32695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976B25D-0294-4886-8C73-623453F4E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519" y="2661497"/>
            <a:ext cx="4496048" cy="340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36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2B7E-2B9D-4315-B57D-4A5F30D605A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8288" y="227013"/>
            <a:ext cx="8842075" cy="609600"/>
          </a:xfrm>
        </p:spPr>
        <p:txBody>
          <a:bodyPr/>
          <a:lstStyle/>
          <a:p>
            <a:r>
              <a:rPr lang="en-US" sz="4400" dirty="0"/>
              <a:t>First detection: GW150914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300" y="1105427"/>
            <a:ext cx="9455401" cy="49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90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4160" y="227521"/>
            <a:ext cx="7010400" cy="609600"/>
          </a:xfrm>
        </p:spPr>
        <p:txBody>
          <a:bodyPr/>
          <a:lstStyle/>
          <a:p>
            <a:r>
              <a:rPr lang="en-US" sz="4400" dirty="0"/>
              <a:t>First detection: GW150914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6443"/>
            <a:ext cx="12192000" cy="5049913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  <a:endParaRPr lang="en-US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5103-1863-4ACF-999C-1626938CBED0}" type="slidenum">
              <a:rPr lang="en-US"/>
              <a:pPr/>
              <a:t>8</a:t>
            </a:fld>
            <a:endParaRPr lang="en-US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62477B8-C142-43C7-81D0-2CFCEA0AB319}"/>
              </a:ext>
            </a:extLst>
          </p:cNvPr>
          <p:cNvGrpSpPr>
            <a:grpSpLocks noChangeAspect="1"/>
          </p:cNvGrpSpPr>
          <p:nvPr/>
        </p:nvGrpSpPr>
        <p:grpSpPr>
          <a:xfrm>
            <a:off x="2248797" y="1126443"/>
            <a:ext cx="7384198" cy="4857453"/>
            <a:chOff x="3057449" y="1126443"/>
            <a:chExt cx="5680152" cy="37365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1F8704-7FF5-4422-BE10-4F59BE76E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00" b="33390"/>
            <a:stretch/>
          </p:blipFill>
          <p:spPr>
            <a:xfrm>
              <a:off x="3057449" y="1126443"/>
              <a:ext cx="5680152" cy="3304241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FE620D57-EC50-4182-8211-A1C94A082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92067" r="7500" b="-780"/>
            <a:stretch/>
          </p:blipFill>
          <p:spPr>
            <a:xfrm>
              <a:off x="3441469" y="4430685"/>
              <a:ext cx="5296132" cy="432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7209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FCPPN workshop, Qingdao, July 24th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071-3826-4336-B2EC-1732CD9A0875}" type="slidenum">
              <a:rPr lang="fr-FR"/>
              <a:pPr/>
              <a:t>9</a:t>
            </a:fld>
            <a:endParaRPr lang="fr-FR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78346" y="226253"/>
            <a:ext cx="8923056" cy="609600"/>
          </a:xfrm>
        </p:spPr>
        <p:txBody>
          <a:bodyPr/>
          <a:lstStyle/>
          <a:p>
            <a:r>
              <a:rPr lang="en-US" sz="4400" dirty="0"/>
              <a:t>Distance measurement</a:t>
            </a:r>
          </a:p>
        </p:txBody>
      </p:sp>
      <p:sp>
        <p:nvSpPr>
          <p:cNvPr id="572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53396"/>
            <a:ext cx="12191999" cy="5188378"/>
          </a:xfrm>
        </p:spPr>
        <p:txBody>
          <a:bodyPr>
            <a:normAutofit/>
          </a:bodyPr>
          <a:lstStyle/>
          <a:p>
            <a:r>
              <a:rPr lang="en-US" dirty="0"/>
              <a:t>A new and independent measurement to measure astronomical distances</a:t>
            </a:r>
          </a:p>
          <a:p>
            <a:r>
              <a:rPr lang="en-US" dirty="0"/>
              <a:t>Can be used to study the d(z) relationship i.e. to do cosmology</a:t>
            </a:r>
          </a:p>
          <a:p>
            <a:r>
              <a:rPr lang="en-US" dirty="0"/>
              <a:t>Measurement of z requires source identification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3E38296-E7FB-4288-8A38-C9FA20264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2533650"/>
            <a:ext cx="118110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7172"/>
      </p:ext>
    </p:extLst>
  </p:cSld>
  <p:clrMapOvr>
    <a:masterClrMapping/>
  </p:clrMapOvr>
</p:sld>
</file>

<file path=ppt/theme/theme1.xml><?xml version="1.0" encoding="utf-8"?>
<a:theme xmlns:a="http://schemas.openxmlformats.org/drawingml/2006/main" name="VirgoNews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VirgoNew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VirgoNew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goNew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rgoNew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goNew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goNew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goNew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rgoNew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Office\Modèles\Modèles de présentation\ANGLES.POT</Template>
  <TotalTime>217517</TotalTime>
  <Words>3273</Words>
  <Application>Microsoft Office PowerPoint</Application>
  <PresentationFormat>Grand écran</PresentationFormat>
  <Paragraphs>581</Paragraphs>
  <Slides>62</Slides>
  <Notes>62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76" baseType="lpstr">
      <vt:lpstr>HGP創英角ｺﾞｼｯｸUB</vt:lpstr>
      <vt:lpstr>Arial</vt:lpstr>
      <vt:lpstr>Calibri</vt:lpstr>
      <vt:lpstr>Cambria Math</vt:lpstr>
      <vt:lpstr>Century Gothic</vt:lpstr>
      <vt:lpstr>Helvetica</vt:lpstr>
      <vt:lpstr>Monotype Sorts</vt:lpstr>
      <vt:lpstr>OpenSymbol</vt:lpstr>
      <vt:lpstr>Symbol</vt:lpstr>
      <vt:lpstr>Tahoma</vt:lpstr>
      <vt:lpstr>Times New Roman</vt:lpstr>
      <vt:lpstr>Trebuchet MS</vt:lpstr>
      <vt:lpstr>Wingdings</vt:lpstr>
      <vt:lpstr>VirgoNews</vt:lpstr>
      <vt:lpstr>Gravitational wave astronomy with  LVK detectors and future 3G detectors</vt:lpstr>
      <vt:lpstr>Gravitational waves generation</vt:lpstr>
      <vt:lpstr>Gravitational waves effect</vt:lpstr>
      <vt:lpstr>Gravitational waves detection</vt:lpstr>
      <vt:lpstr>The LVK detectors network</vt:lpstr>
      <vt:lpstr>Advanced LIGO detectors</vt:lpstr>
      <vt:lpstr>First detection: GW150914</vt:lpstr>
      <vt:lpstr>First detection: GW150914</vt:lpstr>
      <vt:lpstr>Distance measurement</vt:lpstr>
      <vt:lpstr>Source localization</vt:lpstr>
      <vt:lpstr>Advanced Virgo</vt:lpstr>
      <vt:lpstr>Localization with the Virgo detector</vt:lpstr>
      <vt:lpstr>First BNS detection: GW170817</vt:lpstr>
      <vt:lpstr>First important consequences</vt:lpstr>
      <vt:lpstr>The timeline</vt:lpstr>
      <vt:lpstr>Performances during O3</vt:lpstr>
      <vt:lpstr>Performances during O3b</vt:lpstr>
      <vt:lpstr>Performances during O4 so far</vt:lpstr>
      <vt:lpstr>Performances during O4 so far</vt:lpstr>
      <vt:lpstr>O4: significant alerts statistic</vt:lpstr>
      <vt:lpstr>O3 catalog: GWTC-3</vt:lpstr>
      <vt:lpstr>O3: Second BNS merger?</vt:lpstr>
      <vt:lpstr>O3: NS-BH mergers</vt:lpstr>
      <vt:lpstr>O3: Population studies</vt:lpstr>
      <vt:lpstr>O3: Population studies</vt:lpstr>
      <vt:lpstr>O3: Population studies</vt:lpstr>
      <vt:lpstr>O3: Intermediate mass black holes</vt:lpstr>
      <vt:lpstr>O4: Intermediate mass black holes</vt:lpstr>
      <vt:lpstr>O4: an interesting NS-BH</vt:lpstr>
      <vt:lpstr>O4: Outlook</vt:lpstr>
      <vt:lpstr>The timeline: zoom out</vt:lpstr>
      <vt:lpstr>Einstein Telescope (ET)</vt:lpstr>
      <vt:lpstr>Cosmic Explorer (CE)</vt:lpstr>
      <vt:lpstr>Sensitivity and reach of 3G detectors</vt:lpstr>
      <vt:lpstr>BBH and BNS in 3G detectors</vt:lpstr>
      <vt:lpstr>Nuclear Physics with Neutron stars</vt:lpstr>
      <vt:lpstr>Fundamental physics and cosmology</vt:lpstr>
      <vt:lpstr>Science with 3G detectors</vt:lpstr>
      <vt:lpstr>3G detectors in the 40’s</vt:lpstr>
      <vt:lpstr>Conclusions</vt:lpstr>
      <vt:lpstr>In Japan: KAGRA</vt:lpstr>
      <vt:lpstr>Coalescence of two black holes</vt:lpstr>
      <vt:lpstr>Main results from first detection</vt:lpstr>
      <vt:lpstr>Second detection: GW151226</vt:lpstr>
      <vt:lpstr>GW150914 vs GW151226</vt:lpstr>
      <vt:lpstr>The New Yorker, February the 12th, 2016</vt:lpstr>
      <vt:lpstr>Localization of the source</vt:lpstr>
      <vt:lpstr>Localization of the source</vt:lpstr>
      <vt:lpstr>EM follow up: all telescopes pointed there</vt:lpstr>
      <vt:lpstr>Discovery of a ‘new star’</vt:lpstr>
      <vt:lpstr>EM follow up: all telescopes looked there</vt:lpstr>
      <vt:lpstr>Short gamma ray burst</vt:lpstr>
      <vt:lpstr>Speed of Gravity</vt:lpstr>
      <vt:lpstr>Expansion of the Universe</vt:lpstr>
      <vt:lpstr>Alerts process</vt:lpstr>
      <vt:lpstr>Rapid response team</vt:lpstr>
      <vt:lpstr>Timeline and latency</vt:lpstr>
      <vt:lpstr>Content of alert</vt:lpstr>
      <vt:lpstr>Content of alert</vt:lpstr>
      <vt:lpstr>The timeline</vt:lpstr>
      <vt:lpstr>The timeline: zoom out (I)</vt:lpstr>
      <vt:lpstr>Virgo_nEXT and A#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Raffaele Flaminio</dc:creator>
  <cp:lastModifiedBy>Raffaele FLAMINIO</cp:lastModifiedBy>
  <cp:revision>3223</cp:revision>
  <cp:lastPrinted>2025-07-20T06:38:37Z</cp:lastPrinted>
  <dcterms:created xsi:type="dcterms:W3CDTF">1999-10-14T15:47:11Z</dcterms:created>
  <dcterms:modified xsi:type="dcterms:W3CDTF">2025-07-24T07:27:44Z</dcterms:modified>
</cp:coreProperties>
</file>