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8" r:id="rId3"/>
    <p:sldId id="258" r:id="rId4"/>
    <p:sldId id="259" r:id="rId5"/>
    <p:sldId id="263" r:id="rId6"/>
    <p:sldId id="285" r:id="rId7"/>
    <p:sldId id="264" r:id="rId8"/>
    <p:sldId id="276" r:id="rId9"/>
    <p:sldId id="287" r:id="rId10"/>
    <p:sldId id="269" r:id="rId11"/>
    <p:sldId id="295" r:id="rId12"/>
    <p:sldId id="275" r:id="rId13"/>
    <p:sldId id="288" r:id="rId14"/>
    <p:sldId id="289" r:id="rId15"/>
    <p:sldId id="271" r:id="rId16"/>
    <p:sldId id="272" r:id="rId17"/>
    <p:sldId id="273" r:id="rId18"/>
    <p:sldId id="274" r:id="rId19"/>
    <p:sldId id="291" r:id="rId20"/>
    <p:sldId id="277" r:id="rId21"/>
    <p:sldId id="278" r:id="rId22"/>
    <p:sldId id="279" r:id="rId23"/>
    <p:sldId id="296" r:id="rId24"/>
    <p:sldId id="266" r:id="rId25"/>
    <p:sldId id="267" r:id="rId26"/>
    <p:sldId id="281" r:id="rId27"/>
    <p:sldId id="282" r:id="rId28"/>
    <p:sldId id="293" r:id="rId29"/>
    <p:sldId id="294" r:id="rId30"/>
    <p:sldId id="29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11A7F-F215-4FFB-95AB-3D8DAE541B63}" v="64" dt="2025-07-23T23:25:04.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0" autoAdjust="0"/>
  </p:normalViewPr>
  <p:slideViewPr>
    <p:cSldViewPr snapToGrid="0">
      <p:cViewPr varScale="1">
        <p:scale>
          <a:sx n="98" d="100"/>
          <a:sy n="98"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x L" userId="63342b0831ffe17b" providerId="LiveId" clId="{6A911A7F-F215-4FFB-95AB-3D8DAE541B63}"/>
    <pc:docChg chg="undo custSel addSld delSld modSld">
      <pc:chgData name="Gx L" userId="63342b0831ffe17b" providerId="LiveId" clId="{6A911A7F-F215-4FFB-95AB-3D8DAE541B63}" dt="2025-07-23T23:25:38.766" v="4404" actId="20577"/>
      <pc:docMkLst>
        <pc:docMk/>
      </pc:docMkLst>
      <pc:sldChg chg="addSp modSp mod modNotesTx">
        <pc:chgData name="Gx L" userId="63342b0831ffe17b" providerId="LiveId" clId="{6A911A7F-F215-4FFB-95AB-3D8DAE541B63}" dt="2025-07-23T23:18:14.952" v="4383" actId="20577"/>
        <pc:sldMkLst>
          <pc:docMk/>
          <pc:sldMk cId="1587928394" sldId="256"/>
        </pc:sldMkLst>
        <pc:spChg chg="mod">
          <ac:chgData name="Gx L" userId="63342b0831ffe17b" providerId="LiveId" clId="{6A911A7F-F215-4FFB-95AB-3D8DAE541B63}" dt="2025-07-08T04:29:23.888" v="2753" actId="1076"/>
          <ac:spMkLst>
            <pc:docMk/>
            <pc:sldMk cId="1587928394" sldId="256"/>
            <ac:spMk id="2" creationId="{81E73518-FBF0-E75B-8344-F0B22AC743E6}"/>
          </ac:spMkLst>
        </pc:spChg>
        <pc:spChg chg="mod">
          <ac:chgData name="Gx L" userId="63342b0831ffe17b" providerId="LiveId" clId="{6A911A7F-F215-4FFB-95AB-3D8DAE541B63}" dt="2025-07-21T01:35:20.410" v="4014" actId="20577"/>
          <ac:spMkLst>
            <pc:docMk/>
            <pc:sldMk cId="1587928394" sldId="256"/>
            <ac:spMk id="3" creationId="{E93FA6C4-17C5-4517-65BF-24AB4E700F0B}"/>
          </ac:spMkLst>
        </pc:spChg>
        <pc:picChg chg="add mod">
          <ac:chgData name="Gx L" userId="63342b0831ffe17b" providerId="LiveId" clId="{6A911A7F-F215-4FFB-95AB-3D8DAE541B63}" dt="2025-07-07T04:24:05.609" v="50" actId="1076"/>
          <ac:picMkLst>
            <pc:docMk/>
            <pc:sldMk cId="1587928394" sldId="256"/>
            <ac:picMk id="4" creationId="{DC5FE8D7-7337-259A-60B4-55C3F35AF4A9}"/>
          </ac:picMkLst>
        </pc:picChg>
        <pc:picChg chg="add mod">
          <ac:chgData name="Gx L" userId="63342b0831ffe17b" providerId="LiveId" clId="{6A911A7F-F215-4FFB-95AB-3D8DAE541B63}" dt="2025-07-07T04:23:57.361" v="47" actId="1076"/>
          <ac:picMkLst>
            <pc:docMk/>
            <pc:sldMk cId="1587928394" sldId="256"/>
            <ac:picMk id="5" creationId="{3BF234C7-CBF7-E2B7-D965-99AB886D4DBA}"/>
          </ac:picMkLst>
        </pc:picChg>
        <pc:picChg chg="add mod">
          <ac:chgData name="Gx L" userId="63342b0831ffe17b" providerId="LiveId" clId="{6A911A7F-F215-4FFB-95AB-3D8DAE541B63}" dt="2025-07-07T04:23:54.645" v="46" actId="1076"/>
          <ac:picMkLst>
            <pc:docMk/>
            <pc:sldMk cId="1587928394" sldId="256"/>
            <ac:picMk id="6" creationId="{C96DEF22-A2BA-91A3-FCA2-00D5E93BC336}"/>
          </ac:picMkLst>
        </pc:picChg>
        <pc:picChg chg="add mod">
          <ac:chgData name="Gx L" userId="63342b0831ffe17b" providerId="LiveId" clId="{6A911A7F-F215-4FFB-95AB-3D8DAE541B63}" dt="2025-07-07T04:23:48.975" v="45"/>
          <ac:picMkLst>
            <pc:docMk/>
            <pc:sldMk cId="1587928394" sldId="256"/>
            <ac:picMk id="7" creationId="{052B05F7-B6AF-4C80-5B99-D261F6EF9389}"/>
          </ac:picMkLst>
        </pc:picChg>
      </pc:sldChg>
      <pc:sldChg chg="modSp mod modNotesTx">
        <pc:chgData name="Gx L" userId="63342b0831ffe17b" providerId="LiveId" clId="{6A911A7F-F215-4FFB-95AB-3D8DAE541B63}" dt="2025-07-08T04:36:34.704" v="2792" actId="20577"/>
        <pc:sldMkLst>
          <pc:docMk/>
          <pc:sldMk cId="3167433152" sldId="258"/>
        </pc:sldMkLst>
        <pc:spChg chg="mod">
          <ac:chgData name="Gx L" userId="63342b0831ffe17b" providerId="LiveId" clId="{6A911A7F-F215-4FFB-95AB-3D8DAE541B63}" dt="2025-07-08T04:36:34.704" v="2792" actId="20577"/>
          <ac:spMkLst>
            <pc:docMk/>
            <pc:sldMk cId="3167433152" sldId="258"/>
            <ac:spMk id="3" creationId="{774DD77E-475A-40FF-8273-171AB446EAAF}"/>
          </ac:spMkLst>
        </pc:spChg>
        <pc:spChg chg="mod">
          <ac:chgData name="Gx L" userId="63342b0831ffe17b" providerId="LiveId" clId="{6A911A7F-F215-4FFB-95AB-3D8DAE541B63}" dt="2025-07-08T04:36:26.644" v="2788" actId="27636"/>
          <ac:spMkLst>
            <pc:docMk/>
            <pc:sldMk cId="3167433152" sldId="258"/>
            <ac:spMk id="7" creationId="{F130B675-4EE2-4158-86EA-C19D8D24D3B3}"/>
          </ac:spMkLst>
        </pc:spChg>
      </pc:sldChg>
      <pc:sldChg chg="modNotesTx">
        <pc:chgData name="Gx L" userId="63342b0831ffe17b" providerId="LiveId" clId="{6A911A7F-F215-4FFB-95AB-3D8DAE541B63}" dt="2025-07-08T04:16:06.680" v="2587" actId="20577"/>
        <pc:sldMkLst>
          <pc:docMk/>
          <pc:sldMk cId="2228528242" sldId="259"/>
        </pc:sldMkLst>
      </pc:sldChg>
      <pc:sldChg chg="modSp mod modNotesTx">
        <pc:chgData name="Gx L" userId="63342b0831ffe17b" providerId="LiveId" clId="{6A911A7F-F215-4FFB-95AB-3D8DAE541B63}" dt="2025-07-08T04:44:21.490" v="3028" actId="20577"/>
        <pc:sldMkLst>
          <pc:docMk/>
          <pc:sldMk cId="2064417442" sldId="263"/>
        </pc:sldMkLst>
        <pc:spChg chg="mod">
          <ac:chgData name="Gx L" userId="63342b0831ffe17b" providerId="LiveId" clId="{6A911A7F-F215-4FFB-95AB-3D8DAE541B63}" dt="2025-07-08T04:29:00.961" v="2752" actId="20577"/>
          <ac:spMkLst>
            <pc:docMk/>
            <pc:sldMk cId="2064417442" sldId="263"/>
            <ac:spMk id="13" creationId="{B20FBF04-8D12-4963-ADD7-93DC2426198B}"/>
          </ac:spMkLst>
        </pc:spChg>
      </pc:sldChg>
      <pc:sldChg chg="modSp mod modNotesTx">
        <pc:chgData name="Gx L" userId="63342b0831ffe17b" providerId="LiveId" clId="{6A911A7F-F215-4FFB-95AB-3D8DAE541B63}" dt="2025-07-08T05:07:22.963" v="3532" actId="20577"/>
        <pc:sldMkLst>
          <pc:docMk/>
          <pc:sldMk cId="603397259" sldId="264"/>
        </pc:sldMkLst>
        <pc:spChg chg="mod">
          <ac:chgData name="Gx L" userId="63342b0831ffe17b" providerId="LiveId" clId="{6A911A7F-F215-4FFB-95AB-3D8DAE541B63}" dt="2025-07-08T05:06:26.061" v="3456" actId="20577"/>
          <ac:spMkLst>
            <pc:docMk/>
            <pc:sldMk cId="603397259" sldId="264"/>
            <ac:spMk id="4" creationId="{D715E3FA-D6D2-4D1E-A535-65E5F84B9831}"/>
          </ac:spMkLst>
        </pc:spChg>
      </pc:sldChg>
      <pc:sldChg chg="modNotesTx">
        <pc:chgData name="Gx L" userId="63342b0831ffe17b" providerId="LiveId" clId="{6A911A7F-F215-4FFB-95AB-3D8DAE541B63}" dt="2025-07-14T05:07:33.969" v="3577" actId="20577"/>
        <pc:sldMkLst>
          <pc:docMk/>
          <pc:sldMk cId="1607751492" sldId="266"/>
        </pc:sldMkLst>
      </pc:sldChg>
      <pc:sldChg chg="modSp mod modNotesTx">
        <pc:chgData name="Gx L" userId="63342b0831ffe17b" providerId="LiveId" clId="{6A911A7F-F215-4FFB-95AB-3D8DAE541B63}" dt="2025-07-23T02:41:03.300" v="4311" actId="20577"/>
        <pc:sldMkLst>
          <pc:docMk/>
          <pc:sldMk cId="4059913970" sldId="268"/>
        </pc:sldMkLst>
        <pc:spChg chg="mod">
          <ac:chgData name="Gx L" userId="63342b0831ffe17b" providerId="LiveId" clId="{6A911A7F-F215-4FFB-95AB-3D8DAE541B63}" dt="2025-07-23T02:33:30.799" v="4023" actId="27636"/>
          <ac:spMkLst>
            <pc:docMk/>
            <pc:sldMk cId="4059913970" sldId="268"/>
            <ac:spMk id="5" creationId="{6B2147FC-E990-448D-A7DB-28F71456F1E1}"/>
          </ac:spMkLst>
        </pc:spChg>
      </pc:sldChg>
      <pc:sldChg chg="modNotesTx">
        <pc:chgData name="Gx L" userId="63342b0831ffe17b" providerId="LiveId" clId="{6A911A7F-F215-4FFB-95AB-3D8DAE541B63}" dt="2025-07-14T04:38:00.645" v="3568" actId="20577"/>
        <pc:sldMkLst>
          <pc:docMk/>
          <pc:sldMk cId="1668535270" sldId="269"/>
        </pc:sldMkLst>
      </pc:sldChg>
      <pc:sldChg chg="modNotesTx">
        <pc:chgData name="Gx L" userId="63342b0831ffe17b" providerId="LiveId" clId="{6A911A7F-F215-4FFB-95AB-3D8DAE541B63}" dt="2025-07-14T04:45:10.723" v="3571" actId="20577"/>
        <pc:sldMkLst>
          <pc:docMk/>
          <pc:sldMk cId="2862847309" sldId="271"/>
        </pc:sldMkLst>
      </pc:sldChg>
      <pc:sldChg chg="modNotesTx">
        <pc:chgData name="Gx L" userId="63342b0831ffe17b" providerId="LiveId" clId="{6A911A7F-F215-4FFB-95AB-3D8DAE541B63}" dt="2025-07-15T04:08:40.919" v="3806" actId="20577"/>
        <pc:sldMkLst>
          <pc:docMk/>
          <pc:sldMk cId="3648637101" sldId="272"/>
        </pc:sldMkLst>
      </pc:sldChg>
      <pc:sldChg chg="modNotesTx">
        <pc:chgData name="Gx L" userId="63342b0831ffe17b" providerId="LiveId" clId="{6A911A7F-F215-4FFB-95AB-3D8DAE541B63}" dt="2025-07-15T04:25:06.513" v="3807" actId="20577"/>
        <pc:sldMkLst>
          <pc:docMk/>
          <pc:sldMk cId="1263515689" sldId="274"/>
        </pc:sldMkLst>
      </pc:sldChg>
      <pc:sldChg chg="modNotesTx">
        <pc:chgData name="Gx L" userId="63342b0831ffe17b" providerId="LiveId" clId="{6A911A7F-F215-4FFB-95AB-3D8DAE541B63}" dt="2025-07-14T04:41:08.324" v="3569" actId="20577"/>
        <pc:sldMkLst>
          <pc:docMk/>
          <pc:sldMk cId="1624379238" sldId="275"/>
        </pc:sldMkLst>
      </pc:sldChg>
      <pc:sldChg chg="modSp mod">
        <pc:chgData name="Gx L" userId="63342b0831ffe17b" providerId="LiveId" clId="{6A911A7F-F215-4FFB-95AB-3D8DAE541B63}" dt="2025-07-14T11:41:45.533" v="3597" actId="20577"/>
        <pc:sldMkLst>
          <pc:docMk/>
          <pc:sldMk cId="2715224034" sldId="277"/>
        </pc:sldMkLst>
        <pc:spChg chg="mod">
          <ac:chgData name="Gx L" userId="63342b0831ffe17b" providerId="LiveId" clId="{6A911A7F-F215-4FFB-95AB-3D8DAE541B63}" dt="2025-07-14T11:41:45.533" v="3597" actId="20577"/>
          <ac:spMkLst>
            <pc:docMk/>
            <pc:sldMk cId="2715224034" sldId="277"/>
            <ac:spMk id="9" creationId="{8DE8F4C1-AB7C-5F73-FB9E-BD2C0D876890}"/>
          </ac:spMkLst>
        </pc:spChg>
      </pc:sldChg>
      <pc:sldChg chg="modSp mod">
        <pc:chgData name="Gx L" userId="63342b0831ffe17b" providerId="LiveId" clId="{6A911A7F-F215-4FFB-95AB-3D8DAE541B63}" dt="2025-07-15T08:26:52.228" v="3906" actId="20577"/>
        <pc:sldMkLst>
          <pc:docMk/>
          <pc:sldMk cId="1420133984" sldId="281"/>
        </pc:sldMkLst>
        <pc:spChg chg="mod">
          <ac:chgData name="Gx L" userId="63342b0831ffe17b" providerId="LiveId" clId="{6A911A7F-F215-4FFB-95AB-3D8DAE541B63}" dt="2025-07-15T08:26:52.228" v="3906" actId="20577"/>
          <ac:spMkLst>
            <pc:docMk/>
            <pc:sldMk cId="1420133984" sldId="281"/>
            <ac:spMk id="3" creationId="{9DA70A0E-7A8B-71FD-6C9E-7611BC4D85B4}"/>
          </ac:spMkLst>
        </pc:spChg>
      </pc:sldChg>
      <pc:sldChg chg="modNotesTx">
        <pc:chgData name="Gx L" userId="63342b0831ffe17b" providerId="LiveId" clId="{6A911A7F-F215-4FFB-95AB-3D8DAE541B63}" dt="2025-07-14T08:54:21.986" v="3590" actId="20577"/>
        <pc:sldMkLst>
          <pc:docMk/>
          <pc:sldMk cId="439634343" sldId="282"/>
        </pc:sldMkLst>
      </pc:sldChg>
      <pc:sldChg chg="addSp modSp mod modNotesTx">
        <pc:chgData name="Gx L" userId="63342b0831ffe17b" providerId="LiveId" clId="{6A911A7F-F215-4FFB-95AB-3D8DAE541B63}" dt="2025-07-23T23:23:37.730" v="4396" actId="1582"/>
        <pc:sldMkLst>
          <pc:docMk/>
          <pc:sldMk cId="2404359141" sldId="285"/>
        </pc:sldMkLst>
        <pc:spChg chg="add mod">
          <ac:chgData name="Gx L" userId="63342b0831ffe17b" providerId="LiveId" clId="{6A911A7F-F215-4FFB-95AB-3D8DAE541B63}" dt="2025-07-23T23:23:37.730" v="4396" actId="1582"/>
          <ac:spMkLst>
            <pc:docMk/>
            <pc:sldMk cId="2404359141" sldId="285"/>
            <ac:spMk id="2" creationId="{2FB802B0-E21A-8720-5081-6E15A60269B8}"/>
          </ac:spMkLst>
        </pc:spChg>
        <pc:spChg chg="add mod">
          <ac:chgData name="Gx L" userId="63342b0831ffe17b" providerId="LiveId" clId="{6A911A7F-F215-4FFB-95AB-3D8DAE541B63}" dt="2025-07-23T23:23:24.682" v="4395" actId="1582"/>
          <ac:spMkLst>
            <pc:docMk/>
            <pc:sldMk cId="2404359141" sldId="285"/>
            <ac:spMk id="5" creationId="{3960F2BE-4DF0-9479-B217-586B16F3F5B8}"/>
          </ac:spMkLst>
        </pc:spChg>
      </pc:sldChg>
      <pc:sldChg chg="modNotesTx">
        <pc:chgData name="Gx L" userId="63342b0831ffe17b" providerId="LiveId" clId="{6A911A7F-F215-4FFB-95AB-3D8DAE541B63}" dt="2025-07-14T04:35:14.074" v="3567" actId="20577"/>
        <pc:sldMkLst>
          <pc:docMk/>
          <pc:sldMk cId="3847979676" sldId="287"/>
        </pc:sldMkLst>
      </pc:sldChg>
      <pc:sldChg chg="modNotesTx">
        <pc:chgData name="Gx L" userId="63342b0831ffe17b" providerId="LiveId" clId="{6A911A7F-F215-4FFB-95AB-3D8DAE541B63}" dt="2025-07-15T04:53:08.341" v="3890" actId="20577"/>
        <pc:sldMkLst>
          <pc:docMk/>
          <pc:sldMk cId="3097299486" sldId="293"/>
        </pc:sldMkLst>
      </pc:sldChg>
      <pc:sldChg chg="addSp delSp modSp mod">
        <pc:chgData name="Gx L" userId="63342b0831ffe17b" providerId="LiveId" clId="{6A911A7F-F215-4FFB-95AB-3D8DAE541B63}" dt="2025-07-23T23:20:38.965" v="4394" actId="1076"/>
        <pc:sldMkLst>
          <pc:docMk/>
          <pc:sldMk cId="4242810409" sldId="294"/>
        </pc:sldMkLst>
        <pc:spChg chg="add del">
          <ac:chgData name="Gx L" userId="63342b0831ffe17b" providerId="LiveId" clId="{6A911A7F-F215-4FFB-95AB-3D8DAE541B63}" dt="2025-07-23T23:19:36.381" v="4385" actId="22"/>
          <ac:spMkLst>
            <pc:docMk/>
            <pc:sldMk cId="4242810409" sldId="294"/>
            <ac:spMk id="5" creationId="{1AE889A2-3F79-648C-9333-31822999A52E}"/>
          </ac:spMkLst>
        </pc:spChg>
        <pc:spChg chg="add del mod">
          <ac:chgData name="Gx L" userId="63342b0831ffe17b" providerId="LiveId" clId="{6A911A7F-F215-4FFB-95AB-3D8DAE541B63}" dt="2025-07-23T23:20:34.085" v="4393" actId="478"/>
          <ac:spMkLst>
            <pc:docMk/>
            <pc:sldMk cId="4242810409" sldId="294"/>
            <ac:spMk id="7" creationId="{A9D8E322-A8C1-ED70-AC0A-D56876210AC0}"/>
          </ac:spMkLst>
        </pc:spChg>
        <pc:spChg chg="add mod">
          <ac:chgData name="Gx L" userId="63342b0831ffe17b" providerId="LiveId" clId="{6A911A7F-F215-4FFB-95AB-3D8DAE541B63}" dt="2025-07-23T23:20:38.965" v="4394" actId="1076"/>
          <ac:spMkLst>
            <pc:docMk/>
            <pc:sldMk cId="4242810409" sldId="294"/>
            <ac:spMk id="9" creationId="{434CEE1B-D8DF-7CA3-BE95-BDD5AE1C599F}"/>
          </ac:spMkLst>
        </pc:spChg>
      </pc:sldChg>
      <pc:sldChg chg="addSp modSp mod">
        <pc:chgData name="Gx L" userId="63342b0831ffe17b" providerId="LiveId" clId="{6A911A7F-F215-4FFB-95AB-3D8DAE541B63}" dt="2025-07-23T23:25:38.766" v="4404" actId="20577"/>
        <pc:sldMkLst>
          <pc:docMk/>
          <pc:sldMk cId="185849942" sldId="295"/>
        </pc:sldMkLst>
        <pc:spChg chg="add mod">
          <ac:chgData name="Gx L" userId="63342b0831ffe17b" providerId="LiveId" clId="{6A911A7F-F215-4FFB-95AB-3D8DAE541B63}" dt="2025-07-23T23:25:38.766" v="4404" actId="20577"/>
          <ac:spMkLst>
            <pc:docMk/>
            <pc:sldMk cId="185849942" sldId="295"/>
            <ac:spMk id="3" creationId="{6EA61450-492E-E0AB-622D-03576284A8E8}"/>
          </ac:spMkLst>
        </pc:spChg>
      </pc:sldChg>
      <pc:sldChg chg="modNotesTx">
        <pc:chgData name="Gx L" userId="63342b0831ffe17b" providerId="LiveId" clId="{6A911A7F-F215-4FFB-95AB-3D8DAE541B63}" dt="2025-07-14T05:06:29.307" v="3576" actId="20577"/>
        <pc:sldMkLst>
          <pc:docMk/>
          <pc:sldMk cId="2752830560" sldId="296"/>
        </pc:sldMkLst>
      </pc:sldChg>
      <pc:sldChg chg="addSp modSp mod modNotesTx">
        <pc:chgData name="Gx L" userId="63342b0831ffe17b" providerId="LiveId" clId="{6A911A7F-F215-4FFB-95AB-3D8DAE541B63}" dt="2025-07-21T03:53:21.408" v="4015" actId="20577"/>
        <pc:sldMkLst>
          <pc:docMk/>
          <pc:sldMk cId="3928526569" sldId="297"/>
        </pc:sldMkLst>
        <pc:spChg chg="mod">
          <ac:chgData name="Gx L" userId="63342b0831ffe17b" providerId="LiveId" clId="{6A911A7F-F215-4FFB-95AB-3D8DAE541B63}" dt="2025-07-21T03:53:21.408" v="4015" actId="20577"/>
          <ac:spMkLst>
            <pc:docMk/>
            <pc:sldMk cId="3928526569" sldId="297"/>
            <ac:spMk id="2" creationId="{0B399A48-8826-E922-BAF9-CAE63AC4CEBE}"/>
          </ac:spMkLst>
        </pc:spChg>
        <pc:spChg chg="add mod">
          <ac:chgData name="Gx L" userId="63342b0831ffe17b" providerId="LiveId" clId="{6A911A7F-F215-4FFB-95AB-3D8DAE541B63}" dt="2025-07-14T12:01:09.694" v="3793" actId="1076"/>
          <ac:spMkLst>
            <pc:docMk/>
            <pc:sldMk cId="3928526569" sldId="297"/>
            <ac:spMk id="7" creationId="{06306FCF-3403-A6AE-7CE9-148D820CA7C7}"/>
          </ac:spMkLst>
        </pc:spChg>
        <pc:spChg chg="add mod">
          <ac:chgData name="Gx L" userId="63342b0831ffe17b" providerId="LiveId" clId="{6A911A7F-F215-4FFB-95AB-3D8DAE541B63}" dt="2025-07-14T11:55:22.824" v="3650" actId="207"/>
          <ac:spMkLst>
            <pc:docMk/>
            <pc:sldMk cId="3928526569" sldId="297"/>
            <ac:spMk id="9" creationId="{67CD1FDC-9D26-5349-A8A0-C4C45D2860FD}"/>
          </ac:spMkLst>
        </pc:spChg>
        <pc:spChg chg="add mod">
          <ac:chgData name="Gx L" userId="63342b0831ffe17b" providerId="LiveId" clId="{6A911A7F-F215-4FFB-95AB-3D8DAE541B63}" dt="2025-07-14T11:55:26.353" v="3651" actId="207"/>
          <ac:spMkLst>
            <pc:docMk/>
            <pc:sldMk cId="3928526569" sldId="297"/>
            <ac:spMk id="10" creationId="{4549B585-2375-C1BA-630C-111161EFD5DF}"/>
          </ac:spMkLst>
        </pc:spChg>
        <pc:spChg chg="add mod">
          <ac:chgData name="Gx L" userId="63342b0831ffe17b" providerId="LiveId" clId="{6A911A7F-F215-4FFB-95AB-3D8DAE541B63}" dt="2025-07-14T12:00:59.160" v="3791" actId="1076"/>
          <ac:spMkLst>
            <pc:docMk/>
            <pc:sldMk cId="3928526569" sldId="297"/>
            <ac:spMk id="11" creationId="{AFF1D126-4656-89A0-F6ED-6F3D291F662E}"/>
          </ac:spMkLst>
        </pc:spChg>
      </pc:sldChg>
      <pc:sldChg chg="addSp delSp modSp add del mod">
        <pc:chgData name="Gx L" userId="63342b0831ffe17b" providerId="LiveId" clId="{6A911A7F-F215-4FFB-95AB-3D8DAE541B63}" dt="2025-07-14T12:00:06.832" v="3770" actId="2696"/>
        <pc:sldMkLst>
          <pc:docMk/>
          <pc:sldMk cId="1037129093" sldId="29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13:17:58.093"/>
    </inkml:context>
    <inkml:brush xml:id="br0">
      <inkml:brushProperty name="width" value="0.1" units="cm"/>
      <inkml:brushProperty name="height" value="0.1" units="cm"/>
      <inkml:brushProperty name="color" value="#E71224"/>
    </inkml:brush>
  </inkml:definitions>
  <inkml:trace contextRef="#ctx0" brushRef="#br0">1 4476 24575,'0'-14'0,"-1"-20"0,2 1 0,1-1 0,10-44 0,2 25-79,2 1-1,3 1 1,2 0-1,45-77 1,132-179-725,-166 262 872,119-170-392,51-76 195,110-174-6289,6 50 5481,40 27 2601,-292 317 1215,42-41 1519,-13 28-4398,354-290 0,-228 200 0,-136 107 0,144-86 0,-140 99 0,136-60 0,107-19 0,-110 45 0,-112 45 0,156-39 0,-235 73 0,30-13 0,25-8 0,267-44 0,304-11 0,6 48 0,-579 38 0,45-1 0,-55-8 0,-44 4 0,31 0 0,21 4-1365,-66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4:56.840"/>
    </inkml:context>
    <inkml:brush xml:id="br0">
      <inkml:brushProperty name="width" value="0.1" units="cm"/>
      <inkml:brushProperty name="height" value="0.1" units="cm"/>
      <inkml:brushProperty name="color" value="#E71224"/>
    </inkml:brush>
  </inkml:definitions>
  <inkml:trace contextRef="#ctx0" brushRef="#br0">0 2180 24381,'1744'-2180'0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4:59.989"/>
    </inkml:context>
    <inkml:brush xml:id="br0">
      <inkml:brushProperty name="width" value="0.1" units="cm"/>
      <inkml:brushProperty name="height" value="0.1" units="cm"/>
      <inkml:brushProperty name="color" value="#E71224"/>
    </inkml:brush>
  </inkml:definitions>
  <inkml:trace contextRef="#ctx0" brushRef="#br0">1 0 23830,'416'0'0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5:04.787"/>
    </inkml:context>
    <inkml:brush xml:id="br0">
      <inkml:brushProperty name="width" value="0.1" units="cm"/>
      <inkml:brushProperty name="height" value="0.1" units="cm"/>
      <inkml:brushProperty name="color" value="#E71224"/>
    </inkml:brush>
  </inkml:definitions>
  <inkml:trace contextRef="#ctx0" brushRef="#br0">0 0 24575,'57'417'0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4T13:17:58.093"/>
    </inkml:context>
    <inkml:brush xml:id="br0">
      <inkml:brushProperty name="width" value="0.1" units="cm"/>
      <inkml:brushProperty name="height" value="0.1" units="cm"/>
      <inkml:brushProperty name="color" value="#E71224"/>
    </inkml:brush>
  </inkml:definitions>
  <inkml:trace contextRef="#ctx0" brushRef="#br0">1 4476 24575,'0'-14'0,"-1"-20"0,2 1 0,1-1 0,10-44 0,2 25-79,2 1-1,3 1 1,2 0-1,45-77 1,132-179-725,-166 262 872,119-170-392,51-76 195,110-174-6289,6 50 5481,40 27 2601,-292 317 1215,42-41 1519,-13 28-4398,354-290 0,-228 200 0,-136 107 0,144-86 0,-140 99 0,136-60 0,107-19 0,-110 45 0,-112 45 0,156-39 0,-235 73 0,30-13 0,25-8 0,267-44 0,304-11 0,6 48 0,-579 38 0,45-1 0,-55-8 0,-44 4 0,31 0 0,21 4-1365,-66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4:56.840"/>
    </inkml:context>
    <inkml:brush xml:id="br0">
      <inkml:brushProperty name="width" value="0.1" units="cm"/>
      <inkml:brushProperty name="height" value="0.1" units="cm"/>
      <inkml:brushProperty name="color" value="#E71224"/>
    </inkml:brush>
  </inkml:definitions>
  <inkml:trace contextRef="#ctx0" brushRef="#br0">0 2180 24381,'1744'-2180'0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4:59.989"/>
    </inkml:context>
    <inkml:brush xml:id="br0">
      <inkml:brushProperty name="width" value="0.1" units="cm"/>
      <inkml:brushProperty name="height" value="0.1" units="cm"/>
      <inkml:brushProperty name="color" value="#E71224"/>
    </inkml:brush>
  </inkml:definitions>
  <inkml:trace contextRef="#ctx0" brushRef="#br0">1 0 23830,'416'0'0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1T09:35:04.787"/>
    </inkml:context>
    <inkml:brush xml:id="br0">
      <inkml:brushProperty name="width" value="0.1" units="cm"/>
      <inkml:brushProperty name="height" value="0.1" units="cm"/>
      <inkml:brushProperty name="color" value="#E71224"/>
    </inkml:brush>
  </inkml:definitions>
  <inkml:trace contextRef="#ctx0" brushRef="#br0">0 0 24575,'57'417'0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8B156-657F-4B24-94CA-11167157CEA7}" type="datetimeFigureOut">
              <a:rPr lang="zh-CN" altLang="en-US" smtClean="0"/>
              <a:t>2025/7/24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6C6F4-4D42-4F15-9483-F6704E70F61D}" type="slidenum">
              <a:rPr lang="zh-CN" altLang="en-US" smtClean="0"/>
              <a:t>‹#›</a:t>
            </a:fld>
            <a:endParaRPr lang="zh-CN" altLang="en-US"/>
          </a:p>
        </p:txBody>
      </p:sp>
    </p:spTree>
    <p:extLst>
      <p:ext uri="{BB962C8B-B14F-4D97-AF65-F5344CB8AC3E}">
        <p14:creationId xmlns:p14="http://schemas.microsoft.com/office/powerpoint/2010/main" val="51388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 one. First of all, </a:t>
            </a:r>
            <a:r>
              <a:rPr lang="en-US" altLang="zh-CN" sz="1200" b="0" i="0" u="none" strike="noStrike" kern="1200" dirty="0">
                <a:solidFill>
                  <a:schemeClr val="tx1"/>
                </a:solidFill>
                <a:effectLst/>
                <a:latin typeface="+mn-lt"/>
                <a:ea typeface="+mn-ea"/>
                <a:cs typeface="+mn-cs"/>
              </a:rPr>
              <a:t>I really appreciate the organization of this meeting and the opportunity to present works here.</a:t>
            </a:r>
            <a:r>
              <a:rPr lang="en-US" altLang="zh-CN" dirty="0"/>
              <a:t> </a:t>
            </a:r>
            <a:r>
              <a:rPr lang="en-US" altLang="zh-CN" sz="1200" b="0" i="0" u="none" strike="noStrike" kern="1200" dirty="0">
                <a:solidFill>
                  <a:schemeClr val="tx1"/>
                </a:solidFill>
                <a:effectLst/>
                <a:latin typeface="+mn-lt"/>
                <a:ea typeface="+mn-ea"/>
                <a:cs typeface="+mn-cs"/>
              </a:rPr>
              <a:t>I am a postdoc affiliated with PKU and a French astrophysical institute IRAP. My research interest is the origins of GRBs, and today I will talk about our studies on the population and subclassification of LGRBs.</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a:t>
            </a:fld>
            <a:endParaRPr lang="zh-CN" altLang="en-US"/>
          </a:p>
        </p:txBody>
      </p:sp>
    </p:spTree>
    <p:extLst>
      <p:ext uri="{BB962C8B-B14F-4D97-AF65-F5344CB8AC3E}">
        <p14:creationId xmlns:p14="http://schemas.microsoft.com/office/powerpoint/2010/main" val="36116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instance, these red points show the obs. z distribution for LGRBs with peak flux&gt;1 and these black points are the obs. z distribution for peak flux&gt;0.04. All data come from Swift satellite, but these two z </a:t>
            </a:r>
            <a:r>
              <a:rPr lang="en-US" altLang="zh-CN" dirty="0" err="1"/>
              <a:t>dists</a:t>
            </a:r>
            <a:r>
              <a:rPr lang="en-US" altLang="zh-CN" dirty="0"/>
              <a:t> are obviously different. Moreover, the total obs. Number of LGRBs with P&gt;0.04  is actually &gt; 1000. what does their z dist. Look like? And what dose the z dist. Of the entire LGRBs look like? An</a:t>
            </a:r>
            <a:r>
              <a:rPr lang="zh-CN" altLang="en-US" dirty="0"/>
              <a:t> </a:t>
            </a:r>
            <a:r>
              <a:rPr lang="en-US" altLang="zh-CN" dirty="0"/>
              <a:t>application</a:t>
            </a:r>
            <a:r>
              <a:rPr lang="zh-CN" altLang="en-US" dirty="0"/>
              <a:t> </a:t>
            </a:r>
            <a:r>
              <a:rPr lang="en-US" altLang="zh-CN" dirty="0"/>
              <a:t>of</a:t>
            </a:r>
            <a:r>
              <a:rPr lang="zh-CN" altLang="en-US" dirty="0"/>
              <a:t> </a:t>
            </a:r>
            <a:r>
              <a:rPr lang="en-US" altLang="zh-CN" dirty="0"/>
              <a:t>GRBs should base on the intrinsic population but not the observed cases.</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10</a:t>
            </a:fld>
            <a:endParaRPr lang="zh-CN" altLang="en-US"/>
          </a:p>
        </p:txBody>
      </p:sp>
    </p:spTree>
    <p:extLst>
      <p:ext uri="{BB962C8B-B14F-4D97-AF65-F5344CB8AC3E}">
        <p14:creationId xmlns:p14="http://schemas.microsoft.com/office/powerpoint/2010/main" val="397139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9D21-9A92-BE4F-8443-04E993331A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904E09-29F7-345E-394D-C0F463E085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E6422E5-F762-682D-81E5-25C16AEBEA6D}"/>
              </a:ext>
            </a:extLst>
          </p:cNvPr>
          <p:cNvSpPr>
            <a:spLocks noGrp="1"/>
          </p:cNvSpPr>
          <p:nvPr>
            <p:ph type="body" idx="1"/>
          </p:nvPr>
        </p:nvSpPr>
        <p:spPr/>
        <p:txBody>
          <a:bodyPr/>
          <a:lstStyle/>
          <a:p>
            <a:r>
              <a:rPr lang="en-US" altLang="zh-CN" dirty="0"/>
              <a:t>Here we take LGRBs as an example to show a method to estimate the intrinsic distributions. In this function, the last term is the intrinsic L function, the middle term in the intrinsic rate, the former term includes the redshift measurement probability and the trigger probability to correct the intrinsic distribution to the obs. Distribution. Integrating them within certain range of L and z, and considering the detector properties, we can get the observable number of LGRB in expectation. This limiting L is also a kind of observational effects caused by the instrumental sensitivity. It depends on the distance and peak flux limit, the final term in a K correction to correct the observed L to the intrinsic L. we usually use LGRB spectra to do the K correction.</a:t>
            </a:r>
            <a:endParaRPr lang="zh-CN" altLang="en-US" dirty="0"/>
          </a:p>
        </p:txBody>
      </p:sp>
      <p:sp>
        <p:nvSpPr>
          <p:cNvPr id="4" name="灯片编号占位符 3">
            <a:extLst>
              <a:ext uri="{FF2B5EF4-FFF2-40B4-BE49-F238E27FC236}">
                <a16:creationId xmlns:a16="http://schemas.microsoft.com/office/drawing/2014/main" id="{1816CA14-B725-15BD-11BA-993F30F3CD5B}"/>
              </a:ext>
            </a:extLst>
          </p:cNvPr>
          <p:cNvSpPr>
            <a:spLocks noGrp="1"/>
          </p:cNvSpPr>
          <p:nvPr>
            <p:ph type="sldNum" sz="quarter" idx="5"/>
          </p:nvPr>
        </p:nvSpPr>
        <p:spPr/>
        <p:txBody>
          <a:bodyPr/>
          <a:lstStyle/>
          <a:p>
            <a:fld id="{8516C6F4-4D42-4F15-9483-F6704E70F61D}" type="slidenum">
              <a:rPr lang="zh-CN" altLang="en-US" smtClean="0"/>
              <a:t>11</a:t>
            </a:fld>
            <a:endParaRPr lang="zh-CN" altLang="en-US"/>
          </a:p>
        </p:txBody>
      </p:sp>
    </p:spTree>
    <p:extLst>
      <p:ext uri="{BB962C8B-B14F-4D97-AF65-F5344CB8AC3E}">
        <p14:creationId xmlns:p14="http://schemas.microsoft.com/office/powerpoint/2010/main" val="283905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will consider some models with free parameters for the rate and luminosity functions to fit the observed results. With the MLM, we can get the fitting results for the free parameters.</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12</a:t>
            </a:fld>
            <a:endParaRPr lang="zh-CN" altLang="en-US"/>
          </a:p>
        </p:txBody>
      </p:sp>
    </p:spTree>
    <p:extLst>
      <p:ext uri="{BB962C8B-B14F-4D97-AF65-F5344CB8AC3E}">
        <p14:creationId xmlns:p14="http://schemas.microsoft.com/office/powerpoint/2010/main" val="356463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also consider the </a:t>
            </a:r>
            <a:r>
              <a:rPr lang="en-US" altLang="zh-CN" dirty="0" err="1"/>
              <a:t>cSFR</a:t>
            </a:r>
            <a:r>
              <a:rPr lang="en-US" altLang="zh-CN" dirty="0"/>
              <a:t> model as the LGRB rate, if it cannot reflect the observed LGRB results, we will consider an evolutionary model that is the </a:t>
            </a:r>
            <a:r>
              <a:rPr lang="en-US" altLang="zh-CN" dirty="0" err="1"/>
              <a:t>cSFR</a:t>
            </a:r>
            <a:r>
              <a:rPr lang="en-US" altLang="zh-CN" dirty="0"/>
              <a:t> with a redshift evolution factor.</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13</a:t>
            </a:fld>
            <a:endParaRPr lang="zh-CN" altLang="en-US"/>
          </a:p>
        </p:txBody>
      </p:sp>
    </p:spTree>
    <p:extLst>
      <p:ext uri="{BB962C8B-B14F-4D97-AF65-F5344CB8AC3E}">
        <p14:creationId xmlns:p14="http://schemas.microsoft.com/office/powerpoint/2010/main" val="66385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Or a model that the luminosity evolves with redshift. For the form of the luminosity function, we consider two cases, the traditional broken PL form, and the empirical triple PL form.</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14</a:t>
            </a:fld>
            <a:endParaRPr lang="zh-CN" altLang="en-US"/>
          </a:p>
        </p:txBody>
      </p:sp>
    </p:spTree>
    <p:extLst>
      <p:ext uri="{BB962C8B-B14F-4D97-AF65-F5344CB8AC3E}">
        <p14:creationId xmlns:p14="http://schemas.microsoft.com/office/powerpoint/2010/main" val="95918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These are the most important. For the z-measurement probability, we separate peak flux into several bins and in each bin we use the number of  LGRBs with measured z to over the total number. Then we can get these red points which reflect the ratio of z measurement in each peak flux bin. They can be well fitted by a sigmoid function. For The trigger probability, we assume the intrinsic P distribution is broken PL, then use data with P&gt;1, where we think the trigger probability is almost 100%, to acquire the intrinsic P dis., that is this green curve. Then, we extrapolate it to the faint region and use these red points to over this green curve, so that we can get these trigger ratios. It can also be well fitted by another sigmoid function.</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15</a:t>
            </a:fld>
            <a:endParaRPr lang="zh-CN" altLang="en-US"/>
          </a:p>
        </p:txBody>
      </p:sp>
    </p:spTree>
    <p:extLst>
      <p:ext uri="{BB962C8B-B14F-4D97-AF65-F5344CB8AC3E}">
        <p14:creationId xmlns:p14="http://schemas.microsoft.com/office/powerpoint/2010/main" val="326770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the models above, we can get the free parameters in the rate and luminosity functions. in case our trigger probability is incorrect, We only use LGRBs with P&gt;1, where we think the trigger probability is 100%, to estimate the free parameters. Our results show that the simple </a:t>
            </a:r>
            <a:r>
              <a:rPr lang="en-US" altLang="zh-CN" dirty="0" err="1"/>
              <a:t>cSFR</a:t>
            </a:r>
            <a:r>
              <a:rPr lang="en-US" altLang="zh-CN" dirty="0"/>
              <a:t> model that is the orange curve cannot reproduce the LGRB observed redshift distribution. A density or luminosity evolution model, shown as purple or blue curve respectively, has to be taken into account. In addition, rather than the broken PL form, the LGRB luminosities prefer a triple PL like distribution. while the observational biases already have a good consideration.</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16</a:t>
            </a:fld>
            <a:endParaRPr lang="zh-CN" altLang="en-US"/>
          </a:p>
        </p:txBody>
      </p:sp>
    </p:spTree>
    <p:extLst>
      <p:ext uri="{BB962C8B-B14F-4D97-AF65-F5344CB8AC3E}">
        <p14:creationId xmlns:p14="http://schemas.microsoft.com/office/powerpoint/2010/main" val="4041496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Without changing any parameter, we include all observed redshift data by considering the trigger probability introduced before. We can see that the observed distributions can still be well reproduced by our models, but still by the evolution models and the triple PL LF.</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17</a:t>
            </a:fld>
            <a:endParaRPr lang="zh-CN" altLang="en-US"/>
          </a:p>
        </p:txBody>
      </p:sp>
    </p:spTree>
    <p:extLst>
      <p:ext uri="{BB962C8B-B14F-4D97-AF65-F5344CB8AC3E}">
        <p14:creationId xmlns:p14="http://schemas.microsoft.com/office/powerpoint/2010/main" val="175791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summary of this work. We provide a method to address the incomplete issues of an observational sample, we estimate the LGRB int. z and L dis. Our results show that LGRBs cannot be a direct tracer of </a:t>
            </a:r>
            <a:r>
              <a:rPr lang="en-US" altLang="zh-CN" dirty="0" err="1"/>
              <a:t>cSFR</a:t>
            </a:r>
            <a:r>
              <a:rPr lang="en-US" altLang="zh-CN" dirty="0"/>
              <a:t>, and the most important, the LGRB LF prefers a triple PL form. We also got a nice comment in reviewing.</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18</a:t>
            </a:fld>
            <a:endParaRPr lang="zh-CN" altLang="en-US"/>
          </a:p>
        </p:txBody>
      </p:sp>
    </p:spTree>
    <p:extLst>
      <p:ext uri="{BB962C8B-B14F-4D97-AF65-F5344CB8AC3E}">
        <p14:creationId xmlns:p14="http://schemas.microsoft.com/office/powerpoint/2010/main" val="116195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38A1-94FC-A7F7-3B15-36AE38626C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2FE782-A613-C15D-FE68-1C04D503F31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F0C5FC-6B54-FD15-937F-CF1FF3F079BB}"/>
              </a:ext>
            </a:extLst>
          </p:cNvPr>
          <p:cNvSpPr>
            <a:spLocks noGrp="1"/>
          </p:cNvSpPr>
          <p:nvPr>
            <p:ph type="body" idx="1"/>
          </p:nvPr>
        </p:nvSpPr>
        <p:spPr/>
        <p:txBody>
          <a:bodyPr/>
          <a:lstStyle/>
          <a:p>
            <a:r>
              <a:rPr lang="en-US" altLang="zh-CN" dirty="0"/>
              <a:t>So a question is remained. Why it is triple PL form? What the LGRB population should be?</a:t>
            </a:r>
            <a:endParaRPr lang="zh-CN" altLang="en-US" dirty="0"/>
          </a:p>
        </p:txBody>
      </p:sp>
      <p:sp>
        <p:nvSpPr>
          <p:cNvPr id="4" name="灯片编号占位符 3">
            <a:extLst>
              <a:ext uri="{FF2B5EF4-FFF2-40B4-BE49-F238E27FC236}">
                <a16:creationId xmlns:a16="http://schemas.microsoft.com/office/drawing/2014/main" id="{28D22591-0DD7-E404-CF68-D9B4D818FF96}"/>
              </a:ext>
            </a:extLst>
          </p:cNvPr>
          <p:cNvSpPr>
            <a:spLocks noGrp="1"/>
          </p:cNvSpPr>
          <p:nvPr>
            <p:ph type="sldNum" sz="quarter" idx="5"/>
          </p:nvPr>
        </p:nvSpPr>
        <p:spPr/>
        <p:txBody>
          <a:bodyPr/>
          <a:lstStyle/>
          <a:p>
            <a:fld id="{F26ED3DB-5BAC-4898-9280-FBDE02C733E0}" type="slidenum">
              <a:rPr lang="zh-CN" altLang="en-US" smtClean="0"/>
              <a:t>19</a:t>
            </a:fld>
            <a:endParaRPr lang="zh-CN" altLang="en-US"/>
          </a:p>
        </p:txBody>
      </p:sp>
    </p:spTree>
    <p:extLst>
      <p:ext uri="{BB962C8B-B14F-4D97-AF65-F5344CB8AC3E}">
        <p14:creationId xmlns:p14="http://schemas.microsoft.com/office/powerpoint/2010/main" val="52484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 brief look of my talk. I will introduce the GRBs, and their z and L distributions which are two key properties to reflect GRB population, and their applications in cosmological studies. I will also introduce some observational effects and how to correct these effects to study the intrinsic GRB distribution. Based on our models, we also find some conditions that could preselect LGRBs that may have origins different from typical LGRBs. Finally, I will have a short introduction of a new GRB detection platform SVOM.      </a:t>
            </a:r>
            <a:endParaRPr lang="zh-CN" altLang="en-US" dirty="0"/>
          </a:p>
        </p:txBody>
      </p:sp>
      <p:sp>
        <p:nvSpPr>
          <p:cNvPr id="4" name="灯片编号占位符 3"/>
          <p:cNvSpPr>
            <a:spLocks noGrp="1"/>
          </p:cNvSpPr>
          <p:nvPr>
            <p:ph type="sldNum" sz="quarter" idx="5"/>
          </p:nvPr>
        </p:nvSpPr>
        <p:spPr/>
        <p:txBody>
          <a:bodyPr/>
          <a:lstStyle/>
          <a:p>
            <a:fld id="{F26ED3DB-5BAC-4898-9280-FBDE02C733E0}" type="slidenum">
              <a:rPr lang="zh-CN" altLang="en-US" smtClean="0"/>
              <a:t>2</a:t>
            </a:fld>
            <a:endParaRPr lang="zh-CN" altLang="en-US"/>
          </a:p>
        </p:txBody>
      </p:sp>
    </p:spTree>
    <p:extLst>
      <p:ext uri="{BB962C8B-B14F-4D97-AF65-F5344CB8AC3E}">
        <p14:creationId xmlns:p14="http://schemas.microsoft.com/office/powerpoint/2010/main" val="135662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this study, we need the help of a LGRB fundamental correlation between LGRB intrinsic spectral peak energy and LGRB luminosity. This correlation is widely used for standardizing</a:t>
            </a:r>
            <a:r>
              <a:rPr lang="zh-CN" altLang="en-US" dirty="0"/>
              <a:t> </a:t>
            </a:r>
            <a:r>
              <a:rPr lang="en-US" altLang="zh-CN" dirty="0"/>
              <a:t>LGRBs</a:t>
            </a:r>
            <a:r>
              <a:rPr lang="zh-CN" altLang="en-US" dirty="0"/>
              <a:t> </a:t>
            </a:r>
            <a:r>
              <a:rPr lang="en-US" altLang="zh-CN" dirty="0"/>
              <a:t>to estimate some cosmological properties. the tool is similar like SNe </a:t>
            </a:r>
            <a:r>
              <a:rPr lang="en-US" altLang="zh-CN" dirty="0" err="1"/>
              <a:t>Ia</a:t>
            </a:r>
            <a:r>
              <a:rPr lang="en-US" altLang="zh-CN" dirty="0"/>
              <a:t> . It is also used to constrain LGRB emission mechanism and estimate pseudo redshift of LGRBs.</a:t>
            </a:r>
          </a:p>
        </p:txBody>
      </p:sp>
      <p:sp>
        <p:nvSpPr>
          <p:cNvPr id="4" name="灯片编号占位符 3"/>
          <p:cNvSpPr>
            <a:spLocks noGrp="1"/>
          </p:cNvSpPr>
          <p:nvPr>
            <p:ph type="sldNum" sz="quarter" idx="5"/>
          </p:nvPr>
        </p:nvSpPr>
        <p:spPr/>
        <p:txBody>
          <a:bodyPr/>
          <a:lstStyle/>
          <a:p>
            <a:fld id="{E8791B41-D4E3-4467-9D9F-2E0111BDD8C3}" type="slidenum">
              <a:rPr lang="zh-CN" altLang="en-US" smtClean="0"/>
              <a:t>20</a:t>
            </a:fld>
            <a:endParaRPr lang="zh-CN" altLang="en-US"/>
          </a:p>
        </p:txBody>
      </p:sp>
    </p:spTree>
    <p:extLst>
      <p:ext uri="{BB962C8B-B14F-4D97-AF65-F5344CB8AC3E}">
        <p14:creationId xmlns:p14="http://schemas.microsoft.com/office/powerpoint/2010/main" val="233045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there are also some questions in this correlation. In this picture, the black points are LGRBs with measured redshifts, and the central line is the best-fit result for these black points, these two lines by side present 2sigma confidence interval of the fitting result. These curves are LGRBs without measured redshifts. One curve is one burst with giving redshift from low to high. These green curves mean, whatever their redshifts are, these LGRBs probably locate in the 2sigma interval and these red curves are probably outside 2sigma interval. Obviously, if we consider all bursts, the best-fit result will be certainly not this central line. We notice that the fluence and the peak flux of red curves are averagely smaller than green curves. So we suspect that the Epi-Liso correlation is affected by the peak flux.</a:t>
            </a:r>
            <a:endParaRPr lang="zh-CN" altLang="en-US" dirty="0"/>
          </a:p>
        </p:txBody>
      </p:sp>
      <p:sp>
        <p:nvSpPr>
          <p:cNvPr id="4" name="灯片编号占位符 3"/>
          <p:cNvSpPr>
            <a:spLocks noGrp="1"/>
          </p:cNvSpPr>
          <p:nvPr>
            <p:ph type="sldNum" sz="quarter" idx="5"/>
          </p:nvPr>
        </p:nvSpPr>
        <p:spPr/>
        <p:txBody>
          <a:bodyPr/>
          <a:lstStyle/>
          <a:p>
            <a:fld id="{E8791B41-D4E3-4467-9D9F-2E0111BDD8C3}" type="slidenum">
              <a:rPr lang="zh-CN" altLang="en-US" smtClean="0"/>
              <a:t>21</a:t>
            </a:fld>
            <a:endParaRPr lang="zh-CN" altLang="en-US"/>
          </a:p>
        </p:txBody>
      </p:sp>
    </p:spTree>
    <p:extLst>
      <p:ext uri="{BB962C8B-B14F-4D97-AF65-F5344CB8AC3E}">
        <p14:creationId xmlns:p14="http://schemas.microsoft.com/office/powerpoint/2010/main" val="130912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plot this picture with Swift satellite data. The colors represent the value of log P. red color means high peak flux, and along this direction, we can see the peak flux is weaker and weaker. But this trend is not significant. We think it is because the number of measured redshifts is still too still small. So we finally decide to simulate a large sample to study this trend of P distribution.</a:t>
            </a:r>
          </a:p>
        </p:txBody>
      </p:sp>
      <p:sp>
        <p:nvSpPr>
          <p:cNvPr id="4" name="灯片编号占位符 3"/>
          <p:cNvSpPr>
            <a:spLocks noGrp="1"/>
          </p:cNvSpPr>
          <p:nvPr>
            <p:ph type="sldNum" sz="quarter" idx="5"/>
          </p:nvPr>
        </p:nvSpPr>
        <p:spPr/>
        <p:txBody>
          <a:bodyPr/>
          <a:lstStyle/>
          <a:p>
            <a:fld id="{E8791B41-D4E3-4467-9D9F-2E0111BDD8C3}" type="slidenum">
              <a:rPr lang="zh-CN" altLang="en-US" smtClean="0"/>
              <a:t>22</a:t>
            </a:fld>
            <a:endParaRPr lang="zh-CN" altLang="en-US"/>
          </a:p>
        </p:txBody>
      </p:sp>
    </p:spTree>
    <p:extLst>
      <p:ext uri="{BB962C8B-B14F-4D97-AF65-F5344CB8AC3E}">
        <p14:creationId xmlns:p14="http://schemas.microsoft.com/office/powerpoint/2010/main" val="1298896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A1932-14BC-0154-FB3A-52F0A9DB9E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0FA52A-0818-1874-F655-CB2F88ACB7A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360B47A-64A4-FDAC-C90C-B4DBB94CE584}"/>
              </a:ext>
            </a:extLst>
          </p:cNvPr>
          <p:cNvSpPr>
            <a:spLocks noGrp="1"/>
          </p:cNvSpPr>
          <p:nvPr>
            <p:ph type="body" idx="1"/>
          </p:nvPr>
        </p:nvSpPr>
        <p:spPr/>
        <p:txBody>
          <a:bodyPr/>
          <a:lstStyle/>
          <a:p>
            <a:r>
              <a:rPr lang="en-US" altLang="zh-CN" dirty="0"/>
              <a:t>Then we go back this function, which reflect the LGB population, again. Because it is a simulation, and we need unified LGRB properties, a cut-off PL form is considered for all LGRB spectra. The best-fit results for these two spectral parameters can be directly downloaded from Swift GRB catalog.</a:t>
            </a:r>
            <a:endParaRPr lang="zh-CN" altLang="en-US" dirty="0"/>
          </a:p>
        </p:txBody>
      </p:sp>
      <p:sp>
        <p:nvSpPr>
          <p:cNvPr id="4" name="灯片编号占位符 3">
            <a:extLst>
              <a:ext uri="{FF2B5EF4-FFF2-40B4-BE49-F238E27FC236}">
                <a16:creationId xmlns:a16="http://schemas.microsoft.com/office/drawing/2014/main" id="{216546E2-85C7-C958-84DB-BFB06D3A83B5}"/>
              </a:ext>
            </a:extLst>
          </p:cNvPr>
          <p:cNvSpPr>
            <a:spLocks noGrp="1"/>
          </p:cNvSpPr>
          <p:nvPr>
            <p:ph type="sldNum" sz="quarter" idx="5"/>
          </p:nvPr>
        </p:nvSpPr>
        <p:spPr/>
        <p:txBody>
          <a:bodyPr/>
          <a:lstStyle/>
          <a:p>
            <a:fld id="{8516C6F4-4D42-4F15-9483-F6704E70F61D}" type="slidenum">
              <a:rPr lang="zh-CN" altLang="en-US" smtClean="0"/>
              <a:t>23</a:t>
            </a:fld>
            <a:endParaRPr lang="zh-CN" altLang="en-US"/>
          </a:p>
        </p:txBody>
      </p:sp>
    </p:spTree>
    <p:extLst>
      <p:ext uri="{BB962C8B-B14F-4D97-AF65-F5344CB8AC3E}">
        <p14:creationId xmlns:p14="http://schemas.microsoft.com/office/powerpoint/2010/main" val="235106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function, we have the cumulative observed z distribution of LGRBs. Then we draw 10,000 data as the mock z from the CD. for each mock z, we estimate the corresponding limiting luminosity, then draw 1 value from the luminosity CD as the observable luminosity for this mock z. we finally can have these blue points which are the simulated data. They are consistent with these red symbols which are the Swift observed results.</a:t>
            </a:r>
            <a:endParaRPr lang="zh-CN" altLang="en-US" dirty="0"/>
          </a:p>
        </p:txBody>
      </p:sp>
      <p:sp>
        <p:nvSpPr>
          <p:cNvPr id="4" name="灯片编号占位符 3"/>
          <p:cNvSpPr>
            <a:spLocks noGrp="1"/>
          </p:cNvSpPr>
          <p:nvPr>
            <p:ph type="sldNum" sz="quarter" idx="5"/>
          </p:nvPr>
        </p:nvSpPr>
        <p:spPr/>
        <p:txBody>
          <a:bodyPr/>
          <a:lstStyle/>
          <a:p>
            <a:fld id="{E8791B41-D4E3-4467-9D9F-2E0111BDD8C3}" type="slidenum">
              <a:rPr lang="zh-CN" altLang="en-US" smtClean="0"/>
              <a:t>24</a:t>
            </a:fld>
            <a:endParaRPr lang="zh-CN" altLang="en-US"/>
          </a:p>
        </p:txBody>
      </p:sp>
    </p:spTree>
    <p:extLst>
      <p:ext uri="{BB962C8B-B14F-4D97-AF65-F5344CB8AC3E}">
        <p14:creationId xmlns:p14="http://schemas.microsoft.com/office/powerpoint/2010/main" val="2085338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the mock z and L, we can get mock Epi based on the 2D </a:t>
            </a:r>
            <a:r>
              <a:rPr lang="en-US" altLang="zh-CN" dirty="0" err="1"/>
              <a:t>Epi,Liso</a:t>
            </a:r>
            <a:r>
              <a:rPr lang="en-US" altLang="zh-CN" dirty="0"/>
              <a:t> distribution, then we use the mock Epi to calculate the observational spectral peak energy </a:t>
            </a:r>
            <a:r>
              <a:rPr lang="en-US" altLang="zh-CN" dirty="0" err="1"/>
              <a:t>Epo</a:t>
            </a:r>
            <a:r>
              <a:rPr lang="en-US" altLang="zh-CN" dirty="0"/>
              <a:t>.  I need to emphasize that even though we have observed </a:t>
            </a:r>
            <a:r>
              <a:rPr lang="en-US" altLang="zh-CN" dirty="0" err="1"/>
              <a:t>Epo</a:t>
            </a:r>
            <a:r>
              <a:rPr lang="en-US" altLang="zh-CN" dirty="0"/>
              <a:t> data, the mock </a:t>
            </a:r>
            <a:r>
              <a:rPr lang="en-US" altLang="zh-CN" dirty="0" err="1"/>
              <a:t>Epo</a:t>
            </a:r>
            <a:r>
              <a:rPr lang="en-US" altLang="zh-CN" dirty="0"/>
              <a:t> has to be obtained through the Epi, Liso distribution, otherwise in the final, the mock peak flux distribution cannot agree with the observed results. After having the mock </a:t>
            </a:r>
            <a:r>
              <a:rPr lang="en-US" altLang="zh-CN" dirty="0" err="1"/>
              <a:t>Epo</a:t>
            </a:r>
            <a:r>
              <a:rPr lang="en-US" altLang="zh-CN" dirty="0"/>
              <a:t>, we can obtain the spectral PL index alpha through the alpha, </a:t>
            </a:r>
            <a:r>
              <a:rPr lang="en-US" altLang="zh-CN" dirty="0" err="1"/>
              <a:t>Epo</a:t>
            </a:r>
            <a:r>
              <a:rPr lang="en-US" altLang="zh-CN" dirty="0"/>
              <a:t> distribution</a:t>
            </a:r>
            <a:endParaRPr lang="zh-CN" altLang="en-US" dirty="0"/>
          </a:p>
        </p:txBody>
      </p:sp>
      <p:sp>
        <p:nvSpPr>
          <p:cNvPr id="4" name="灯片编号占位符 3"/>
          <p:cNvSpPr>
            <a:spLocks noGrp="1"/>
          </p:cNvSpPr>
          <p:nvPr>
            <p:ph type="sldNum" sz="quarter" idx="5"/>
          </p:nvPr>
        </p:nvSpPr>
        <p:spPr/>
        <p:txBody>
          <a:bodyPr/>
          <a:lstStyle/>
          <a:p>
            <a:fld id="{E8791B41-D4E3-4467-9D9F-2E0111BDD8C3}" type="slidenum">
              <a:rPr lang="zh-CN" altLang="en-US" smtClean="0"/>
              <a:t>25</a:t>
            </a:fld>
            <a:endParaRPr lang="zh-CN" altLang="en-US"/>
          </a:p>
        </p:txBody>
      </p:sp>
    </p:spTree>
    <p:extLst>
      <p:ext uri="{BB962C8B-B14F-4D97-AF65-F5344CB8AC3E}">
        <p14:creationId xmlns:p14="http://schemas.microsoft.com/office/powerpoint/2010/main" val="1043767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can complete the simulated sample by calculating peak flux through the mock L, z, alpha, </a:t>
            </a:r>
            <a:r>
              <a:rPr lang="en-US" altLang="zh-CN" dirty="0" err="1"/>
              <a:t>Epo</a:t>
            </a:r>
            <a:r>
              <a:rPr lang="en-US" altLang="zh-CN" dirty="0"/>
              <a:t>. This approach can ensure all parameters of a simulated burst are connected and observable. The KS test can also prove our simulated sample is a good representative of the observed results in both 1D and 2D distributions.</a:t>
            </a:r>
            <a:endParaRPr lang="zh-CN" altLang="en-US" dirty="0"/>
          </a:p>
        </p:txBody>
      </p:sp>
      <p:sp>
        <p:nvSpPr>
          <p:cNvPr id="4" name="灯片编号占位符 3"/>
          <p:cNvSpPr>
            <a:spLocks noGrp="1"/>
          </p:cNvSpPr>
          <p:nvPr>
            <p:ph type="sldNum" sz="quarter" idx="5"/>
          </p:nvPr>
        </p:nvSpPr>
        <p:spPr/>
        <p:txBody>
          <a:bodyPr/>
          <a:lstStyle/>
          <a:p>
            <a:fld id="{E8791B41-D4E3-4467-9D9F-2E0111BDD8C3}" type="slidenum">
              <a:rPr lang="zh-CN" altLang="en-US" smtClean="0"/>
              <a:t>26</a:t>
            </a:fld>
            <a:endParaRPr lang="zh-CN" altLang="en-US"/>
          </a:p>
        </p:txBody>
      </p:sp>
    </p:spTree>
    <p:extLst>
      <p:ext uri="{BB962C8B-B14F-4D97-AF65-F5344CB8AC3E}">
        <p14:creationId xmlns:p14="http://schemas.microsoft.com/office/powerpoint/2010/main" val="135665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a:t>
            </a:r>
            <a:r>
              <a:rPr lang="zh-CN" altLang="en-US" dirty="0"/>
              <a:t> </a:t>
            </a:r>
            <a:r>
              <a:rPr lang="en-US" altLang="zh-CN" dirty="0"/>
              <a:t>we can have the Epi-Liso diagram with the simulated sample. It is obvious that the Epi and Liso distributions of these red, green and blue points are different, which means the best-fit Epi-Liso relation will be directly affected by the peak flux selection. Moreover, with the trend of color shift in this region, like red green blue, this lower-left corner should be dominated by the blue points. But actually, there are many high peak-flux points here. This means the P distribution here is different from the main-sequence LGRBs. We suppose there may be some LGRBs having origins different from the main-sequence LGRBs in this region. To quickly verify this idea, based on this condition log P&gt;0.5</a:t>
            </a:r>
            <a:endParaRPr lang="zh-CN" altLang="en-US" dirty="0"/>
          </a:p>
        </p:txBody>
      </p:sp>
      <p:sp>
        <p:nvSpPr>
          <p:cNvPr id="4" name="灯片编号占位符 3"/>
          <p:cNvSpPr>
            <a:spLocks noGrp="1"/>
          </p:cNvSpPr>
          <p:nvPr>
            <p:ph type="sldNum" sz="quarter" idx="5"/>
          </p:nvPr>
        </p:nvSpPr>
        <p:spPr/>
        <p:txBody>
          <a:bodyPr/>
          <a:lstStyle/>
          <a:p>
            <a:fld id="{E8791B41-D4E3-4467-9D9F-2E0111BDD8C3}" type="slidenum">
              <a:rPr lang="zh-CN" altLang="en-US" smtClean="0"/>
              <a:t>27</a:t>
            </a:fld>
            <a:endParaRPr lang="zh-CN" altLang="en-US"/>
          </a:p>
        </p:txBody>
      </p:sp>
    </p:spTree>
    <p:extLst>
      <p:ext uri="{BB962C8B-B14F-4D97-AF65-F5344CB8AC3E}">
        <p14:creationId xmlns:p14="http://schemas.microsoft.com/office/powerpoint/2010/main" val="1909092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region of observed data, can finally pick out 4 LGRBs. And in these 4 bursts, there are two have been confirmed in observation that probably are not associated with massive stars. So this supports our idea that the high peak flux LGRBs with </a:t>
            </a:r>
            <a:r>
              <a:rPr lang="en-US" altLang="zh-CN" dirty="0" err="1"/>
              <a:t>low-Epi&amp;Liso</a:t>
            </a:r>
            <a:r>
              <a:rPr lang="en-US" altLang="zh-CN" dirty="0"/>
              <a:t> may have alternative origins instead of massive stars. This may link to the triple PL LF introduced before.</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28</a:t>
            </a:fld>
            <a:endParaRPr lang="zh-CN" altLang="en-US"/>
          </a:p>
        </p:txBody>
      </p:sp>
    </p:spTree>
    <p:extLst>
      <p:ext uri="{BB962C8B-B14F-4D97-AF65-F5344CB8AC3E}">
        <p14:creationId xmlns:p14="http://schemas.microsoft.com/office/powerpoint/2010/main" val="2842056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summary of this work. We simulate a large LGRB sample that can well reproduce the observed results. Based on this sample, we find the LGRB Epi-Liso relation will be directly affected by peak flux selection. We also find high peak flux, low Epi and low Liso could be useful conditions to preselect LGRBs that may not belong to massive-star origins.</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29</a:t>
            </a:fld>
            <a:endParaRPr lang="zh-CN" altLang="en-US"/>
          </a:p>
        </p:txBody>
      </p:sp>
    </p:spTree>
    <p:extLst>
      <p:ext uri="{BB962C8B-B14F-4D97-AF65-F5344CB8AC3E}">
        <p14:creationId xmlns:p14="http://schemas.microsoft.com/office/powerpoint/2010/main" val="31668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GRB is a kind of very short and very intense explode in universe, lasting from a few </a:t>
            </a:r>
            <a:r>
              <a:rPr lang="en-US" altLang="zh-CN" dirty="0" err="1"/>
              <a:t>ms</a:t>
            </a:r>
            <a:r>
              <a:rPr lang="en-US" altLang="zh-CN" dirty="0"/>
              <a:t> to a few s, having luminosity 100 times greater than SN. It can occur very far away from us. In astronomical study, we use the red shift of optical spectrum to show the distance of objects and the age of universe. Larger redshift, larger distance and earlier universe. 9 means every high redshift, and so far, the information of universe in this phase is also less.</a:t>
            </a:r>
            <a:endParaRPr lang="zh-CN" altLang="en-US" dirty="0"/>
          </a:p>
        </p:txBody>
      </p:sp>
      <p:sp>
        <p:nvSpPr>
          <p:cNvPr id="4" name="灯片编号占位符 3"/>
          <p:cNvSpPr>
            <a:spLocks noGrp="1"/>
          </p:cNvSpPr>
          <p:nvPr>
            <p:ph type="sldNum" sz="quarter" idx="5"/>
          </p:nvPr>
        </p:nvSpPr>
        <p:spPr/>
        <p:txBody>
          <a:bodyPr/>
          <a:lstStyle/>
          <a:p>
            <a:fld id="{F26ED3DB-5BAC-4898-9280-FBDE02C733E0}" type="slidenum">
              <a:rPr lang="zh-CN" altLang="en-US" smtClean="0"/>
              <a:t>3</a:t>
            </a:fld>
            <a:endParaRPr lang="zh-CN" altLang="en-US"/>
          </a:p>
        </p:txBody>
      </p:sp>
    </p:spTree>
    <p:extLst>
      <p:ext uri="{BB962C8B-B14F-4D97-AF65-F5344CB8AC3E}">
        <p14:creationId xmlns:p14="http://schemas.microsoft.com/office/powerpoint/2010/main" val="273853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end, please let me introduce a new GRB mission, a</a:t>
            </a:r>
            <a:r>
              <a:rPr lang="zh-CN" altLang="en-US" dirty="0"/>
              <a:t> </a:t>
            </a:r>
            <a:r>
              <a:rPr lang="en-US" altLang="zh-CN" dirty="0"/>
              <a:t>Chinese and French cooperating satellite SVOM. I am working at SVOM Eclairs group. It is a GRB trigger detector in energy band from 4 to 150 keV. The lower energy limit is a little smaller than Swift’s,  and the ratio of z measurement is a little greater than Swift’s. So we expect Eclairs can help to understand the GRB edges and have a better classification for whole GRBs. And there is also another GRB detector GRM on SVOM satellite, it is energy range is larger, so we may have a more complete view for a GRB spectrum. Since it is a part of SVOM, GRM can also have a redshift to understand the intrinsic properties of high-energy transients in gamma-ray band. To sum up, we hope the SVOM mission can bring us a deeper and clearer understanding in the field of GRBs and high-energy particles in universe.</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30</a:t>
            </a:fld>
            <a:endParaRPr lang="zh-CN" altLang="en-US"/>
          </a:p>
        </p:txBody>
      </p:sp>
    </p:spTree>
    <p:extLst>
      <p:ext uri="{BB962C8B-B14F-4D97-AF65-F5344CB8AC3E}">
        <p14:creationId xmlns:p14="http://schemas.microsoft.com/office/powerpoint/2010/main" val="248125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According to the bimodal distribution of GRB duration, we separate GRBs into 2 groups based on this valley value 2s. Short GRBs are believed to come from the merger of compact stars. And a part of long GRBs have been confirmed in observation that have association with SNe which come from the collapsing of massive stars.</a:t>
            </a:r>
            <a:endParaRPr lang="zh-CN" altLang="en-US" dirty="0"/>
          </a:p>
        </p:txBody>
      </p:sp>
      <p:sp>
        <p:nvSpPr>
          <p:cNvPr id="4" name="灯片编号占位符 3"/>
          <p:cNvSpPr>
            <a:spLocks noGrp="1"/>
          </p:cNvSpPr>
          <p:nvPr>
            <p:ph type="sldNum" sz="quarter" idx="5"/>
          </p:nvPr>
        </p:nvSpPr>
        <p:spPr/>
        <p:txBody>
          <a:bodyPr/>
          <a:lstStyle/>
          <a:p>
            <a:fld id="{F26ED3DB-5BAC-4898-9280-FBDE02C733E0}" type="slidenum">
              <a:rPr lang="zh-CN" altLang="en-US" smtClean="0"/>
              <a:t>4</a:t>
            </a:fld>
            <a:endParaRPr lang="zh-CN" altLang="en-US"/>
          </a:p>
        </p:txBody>
      </p:sp>
    </p:spTree>
    <p:extLst>
      <p:ext uri="{BB962C8B-B14F-4D97-AF65-F5344CB8AC3E}">
        <p14:creationId xmlns:p14="http://schemas.microsoft.com/office/powerpoint/2010/main" val="130448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typical LGRB z and l distributions in early studies. The redshift distribution peaks within 2 and 3, and for luminous LGRBs, the l distribution is broken PL form. These two are key properties of LGRB population, so they can be adopted to predict the detection for future GRB detectors. </a:t>
            </a:r>
            <a:endParaRPr lang="zh-CN" altLang="en-US" dirty="0"/>
          </a:p>
        </p:txBody>
      </p:sp>
      <p:sp>
        <p:nvSpPr>
          <p:cNvPr id="4" name="灯片编号占位符 3"/>
          <p:cNvSpPr>
            <a:spLocks noGrp="1"/>
          </p:cNvSpPr>
          <p:nvPr>
            <p:ph type="sldNum" sz="quarter" idx="5"/>
          </p:nvPr>
        </p:nvSpPr>
        <p:spPr/>
        <p:txBody>
          <a:bodyPr/>
          <a:lstStyle/>
          <a:p>
            <a:fld id="{F26ED3DB-5BAC-4898-9280-FBDE02C733E0}" type="slidenum">
              <a:rPr lang="zh-CN" altLang="en-US" smtClean="0"/>
              <a:t>5</a:t>
            </a:fld>
            <a:endParaRPr lang="zh-CN" altLang="en-US"/>
          </a:p>
        </p:txBody>
      </p:sp>
    </p:spTree>
    <p:extLst>
      <p:ext uri="{BB962C8B-B14F-4D97-AF65-F5344CB8AC3E}">
        <p14:creationId xmlns:p14="http://schemas.microsoft.com/office/powerpoint/2010/main" val="250429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 GRB is one of the origins of </a:t>
            </a:r>
            <a:r>
              <a:rPr lang="en-US" altLang="zh-CN" sz="1200" dirty="0"/>
              <a:t>UHECRs, the number of GRBs per volume will be useful to constrain </a:t>
            </a:r>
            <a:r>
              <a:rPr lang="en-US" altLang="zh-CN" dirty="0"/>
              <a:t>the extragalactic magnetic field and the cosmic neutrino bg.</a:t>
            </a:r>
            <a:endParaRPr lang="en-US" altLang="zh-CN" sz="1200"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6</a:t>
            </a:fld>
            <a:endParaRPr lang="zh-CN" altLang="en-US"/>
          </a:p>
        </p:txBody>
      </p:sp>
    </p:spTree>
    <p:extLst>
      <p:ext uri="{BB962C8B-B14F-4D97-AF65-F5344CB8AC3E}">
        <p14:creationId xmlns:p14="http://schemas.microsoft.com/office/powerpoint/2010/main" val="219992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LGRBs come from the death of massive stars, and the massive stars will collapse soon after the birth, LGRBs are expected to be a useful tool to trace the cosmic star formation rate, especially in early universe. However, we find many questions in this study. In the left hand side picture, the red curve is the LGRB rate, and the grey curve is the </a:t>
            </a:r>
            <a:r>
              <a:rPr lang="en-US" altLang="zh-CN" dirty="0" err="1"/>
              <a:t>cSFR</a:t>
            </a:r>
            <a:r>
              <a:rPr lang="en-US" altLang="zh-CN" dirty="0"/>
              <a:t>. We can see that the LGRB rate is higher than the </a:t>
            </a:r>
            <a:r>
              <a:rPr lang="en-US" altLang="zh-CN" dirty="0" err="1"/>
              <a:t>cSFR</a:t>
            </a:r>
            <a:r>
              <a:rPr lang="en-US" altLang="zh-CN" dirty="0"/>
              <a:t> at high redshift. But in some works, the excess is found at low redshift. It is strange.</a:t>
            </a:r>
            <a:endParaRPr lang="zh-CN" altLang="en-US" dirty="0"/>
          </a:p>
        </p:txBody>
      </p:sp>
      <p:sp>
        <p:nvSpPr>
          <p:cNvPr id="4" name="灯片编号占位符 3"/>
          <p:cNvSpPr>
            <a:spLocks noGrp="1"/>
          </p:cNvSpPr>
          <p:nvPr>
            <p:ph type="sldNum" sz="quarter" idx="5"/>
          </p:nvPr>
        </p:nvSpPr>
        <p:spPr/>
        <p:txBody>
          <a:bodyPr/>
          <a:lstStyle/>
          <a:p>
            <a:fld id="{F26ED3DB-5BAC-4898-9280-FBDE02C733E0}" type="slidenum">
              <a:rPr lang="zh-CN" altLang="en-US" smtClean="0"/>
              <a:t>7</a:t>
            </a:fld>
            <a:endParaRPr lang="zh-CN" altLang="en-US"/>
          </a:p>
        </p:txBody>
      </p:sp>
    </p:spTree>
    <p:extLst>
      <p:ext uri="{BB962C8B-B14F-4D97-AF65-F5344CB8AC3E}">
        <p14:creationId xmlns:p14="http://schemas.microsoft.com/office/powerpoint/2010/main" val="279601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common opinion is that, to reproduce the LGRB redshift distribution, an evolutionary </a:t>
            </a:r>
            <a:r>
              <a:rPr lang="en-US" altLang="zh-CN" dirty="0" err="1"/>
              <a:t>cSFR</a:t>
            </a:r>
            <a:r>
              <a:rPr lang="en-US" altLang="zh-CN" dirty="0"/>
              <a:t> model should be considered for the LGRB rate. Specifically, the LGRB luminosity should evolve with redshift if the LGRB rate follow the </a:t>
            </a:r>
            <a:r>
              <a:rPr lang="en-US" altLang="zh-CN" dirty="0" err="1"/>
              <a:t>cSFR</a:t>
            </a:r>
            <a:r>
              <a:rPr lang="en-US" altLang="zh-CN" dirty="0"/>
              <a:t>, or the LGRB density should evolve with redshift based on the </a:t>
            </a:r>
            <a:r>
              <a:rPr lang="en-US" altLang="zh-CN" dirty="0" err="1"/>
              <a:t>cSFR</a:t>
            </a:r>
            <a:r>
              <a:rPr lang="en-US" altLang="zh-CN" dirty="0"/>
              <a:t> model. Besides, the updated results from Swift satellite show that the L distribution of entire LGRBs may be triple power law. It is also a little strange, because the luminosity distribution of a sort of Astron objects is usually broken power law </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8</a:t>
            </a:fld>
            <a:endParaRPr lang="zh-CN" altLang="en-US"/>
          </a:p>
        </p:txBody>
      </p:sp>
    </p:spTree>
    <p:extLst>
      <p:ext uri="{BB962C8B-B14F-4D97-AF65-F5344CB8AC3E}">
        <p14:creationId xmlns:p14="http://schemas.microsoft.com/office/powerpoint/2010/main" val="72259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series of questions let us think about the sample biases caused by the observational effects. This plot shows the LGRB emission and detection. When the massive star is collapsing, the relativistic jets will be produced and the matter collision inside the jets will emit gamma-ray photons, which will trigger the gamma-ray detectors. Then the jets will expend and crash the interstellar matters. This will produce the X-ray, optical, and radio afterglows. The X-ray afterglow can let us know the LGRB location quickly so that the optical telescopes can point to the location to measure the LGRB redshift. However, in fact, not every GRB can trigger the detectors and not every GRB has a measured redshift. This means, the observed sample of GRBs with measured redshifts is not complete and is not a good representative of the entire GRB population.</a:t>
            </a:r>
            <a:endParaRPr lang="zh-CN" altLang="en-US" dirty="0"/>
          </a:p>
        </p:txBody>
      </p:sp>
      <p:sp>
        <p:nvSpPr>
          <p:cNvPr id="4" name="灯片编号占位符 3"/>
          <p:cNvSpPr>
            <a:spLocks noGrp="1"/>
          </p:cNvSpPr>
          <p:nvPr>
            <p:ph type="sldNum" sz="quarter" idx="5"/>
          </p:nvPr>
        </p:nvSpPr>
        <p:spPr/>
        <p:txBody>
          <a:bodyPr/>
          <a:lstStyle/>
          <a:p>
            <a:fld id="{8516C6F4-4D42-4F15-9483-F6704E70F61D}" type="slidenum">
              <a:rPr lang="zh-CN" altLang="en-US" smtClean="0"/>
              <a:t>9</a:t>
            </a:fld>
            <a:endParaRPr lang="zh-CN" altLang="en-US"/>
          </a:p>
        </p:txBody>
      </p:sp>
    </p:spTree>
    <p:extLst>
      <p:ext uri="{BB962C8B-B14F-4D97-AF65-F5344CB8AC3E}">
        <p14:creationId xmlns:p14="http://schemas.microsoft.com/office/powerpoint/2010/main" val="407493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2936D-196F-6EF4-F1B9-EF8AE5ED98E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BDCAD77-60A0-DBDE-1935-69B58D2CB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A35D39-2CFF-D538-3430-D9D6254E14A2}"/>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9CE1A4AB-4827-E4DE-F6C3-91C8C88B3D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3A54E3-377F-5BD4-9FFB-D9179DAE9191}"/>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341919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A8265-C566-E9DE-008E-90FDFD163C9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326B92-A753-7091-DFF4-E5BD7B3E97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D5B6E58-9B57-ECE0-DD36-91FFAB5B773D}"/>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C63ED7B4-26A2-1F7B-290E-484509D824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F1802C-D3AA-547A-CCFF-CB3D507EC094}"/>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7393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05BBFB-BD21-D29C-C852-36AD28FCBF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199AF15-394E-9594-DCE8-E2AAD4AE8D0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04EDC9-4257-5DC8-A7D0-9E4AA6BFFD19}"/>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8B2F96BD-BB18-04B3-8C5A-3FCCC8730C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AFD7DC-3ED5-7023-D3FD-16B11B9093EA}"/>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70010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713D1-8547-33BB-AAC6-BE90CD416E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CDAF82-15E1-C37E-A0F2-00B1C161E6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E7A9C8-0D4B-17A1-72D5-2CABCCFB7E4E}"/>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94FD77F9-4CF6-6A65-C5CF-937F838B17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6A1DE1-7B65-1459-A557-9FF19BE56AFF}"/>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180786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B61028-4A19-898E-5F44-FBAE9FB3741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7ADB1C-B091-C4D0-5855-5E41A6516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E712081-A36F-E461-ABAE-E2F861A18856}"/>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10E2052A-3811-0CBB-3000-B46FEC734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6C0769-7A38-A690-997E-7D270FA95B83}"/>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352966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3307A-2CC2-FC74-0FDF-07E44BF7AC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FAB681-3427-0AD1-0E45-E275794B010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38222F4-C656-5890-090D-61BAB0078FE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C61D8F-CFB1-2D6B-E309-B8ED4920673F}"/>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6" name="页脚占位符 5">
            <a:extLst>
              <a:ext uri="{FF2B5EF4-FFF2-40B4-BE49-F238E27FC236}">
                <a16:creationId xmlns:a16="http://schemas.microsoft.com/office/drawing/2014/main" id="{5781F1A2-2F1D-4579-859E-30FA24BB9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126AB1-5911-2628-B3FB-04D27E05DF8C}"/>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227758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F55E6-AAF0-20B8-19D5-24D1A8B7E48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99D504-68B6-92A9-BEF3-04F3B377F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7704BD-1820-B163-E45C-EC2C9E2C628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DC87847-854D-1960-F7A0-41CBF69D3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5AED82F-09BD-E94E-FD67-537D6B40AE7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8494CC-CF76-14BD-2ACB-3D620FB18473}"/>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8" name="页脚占位符 7">
            <a:extLst>
              <a:ext uri="{FF2B5EF4-FFF2-40B4-BE49-F238E27FC236}">
                <a16:creationId xmlns:a16="http://schemas.microsoft.com/office/drawing/2014/main" id="{EEDA1609-E4CE-5614-7E8E-646B608FA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1D39429-AA4C-E44E-C686-4D8701B120D6}"/>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41378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713BA4-5AB6-8C1F-F28B-51251D6C71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FEF57D-20D0-9A7F-5455-E19D2310A5C4}"/>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4" name="页脚占位符 3">
            <a:extLst>
              <a:ext uri="{FF2B5EF4-FFF2-40B4-BE49-F238E27FC236}">
                <a16:creationId xmlns:a16="http://schemas.microsoft.com/office/drawing/2014/main" id="{BC5220DB-9ECC-5F76-F501-059DAD9B27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403A171-72E7-033C-F282-BE073167747C}"/>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271874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4CF858-C6D9-E9A2-1CFE-667F04194779}"/>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3" name="页脚占位符 2">
            <a:extLst>
              <a:ext uri="{FF2B5EF4-FFF2-40B4-BE49-F238E27FC236}">
                <a16:creationId xmlns:a16="http://schemas.microsoft.com/office/drawing/2014/main" id="{0B177017-6E76-0AD2-3E7C-170DF680319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82AB4CE-950C-F740-1F5C-2C1F69C15BBC}"/>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157267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9A6B48-9BF9-AFD6-CF23-0BA03055408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4677002-CE67-C78A-D173-71173297D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1567542-417D-08B8-695D-D0538F9C3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EEC1047-C989-5BA8-33A1-C84A4262F727}"/>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6" name="页脚占位符 5">
            <a:extLst>
              <a:ext uri="{FF2B5EF4-FFF2-40B4-BE49-F238E27FC236}">
                <a16:creationId xmlns:a16="http://schemas.microsoft.com/office/drawing/2014/main" id="{09FE6A89-F36E-32B4-025F-4B5692D131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2952F6-A7CF-D9CF-40E1-74C27A026730}"/>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248067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B756C5-B366-AF60-78C2-47FD125405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C87162F-84CE-BF74-E678-56D0CE031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C5E8426-6AC7-607E-D0E2-3E9B6B1ED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9A5E37-DCDC-087E-BB08-EF66417E5A42}"/>
              </a:ext>
            </a:extLst>
          </p:cNvPr>
          <p:cNvSpPr>
            <a:spLocks noGrp="1"/>
          </p:cNvSpPr>
          <p:nvPr>
            <p:ph type="dt" sz="half" idx="10"/>
          </p:nvPr>
        </p:nvSpPr>
        <p:spPr/>
        <p:txBody>
          <a:bodyPr/>
          <a:lstStyle/>
          <a:p>
            <a:fld id="{EA1DFC96-31C8-43E3-9749-8EE094F291C1}" type="datetimeFigureOut">
              <a:rPr lang="zh-CN" altLang="en-US" smtClean="0"/>
              <a:t>2025/7/24</a:t>
            </a:fld>
            <a:endParaRPr lang="zh-CN" altLang="en-US"/>
          </a:p>
        </p:txBody>
      </p:sp>
      <p:sp>
        <p:nvSpPr>
          <p:cNvPr id="6" name="页脚占位符 5">
            <a:extLst>
              <a:ext uri="{FF2B5EF4-FFF2-40B4-BE49-F238E27FC236}">
                <a16:creationId xmlns:a16="http://schemas.microsoft.com/office/drawing/2014/main" id="{AF25A031-0B01-10FD-4A45-6B963B6550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43018F-8DB5-A998-85E7-EED09DE51B42}"/>
              </a:ext>
            </a:extLst>
          </p:cNvPr>
          <p:cNvSpPr>
            <a:spLocks noGrp="1"/>
          </p:cNvSpPr>
          <p:nvPr>
            <p:ph type="sldNum" sz="quarter" idx="12"/>
          </p:nvPr>
        </p:nvSpPr>
        <p:spPr/>
        <p:txBody>
          <a:body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203089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761D867-9201-F8D2-6E55-FD2B64008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FE0F5-7995-705C-8361-51145DB20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C45D87-3217-8623-EAB8-934F9C12C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DFC96-31C8-43E3-9749-8EE094F291C1}" type="datetimeFigureOut">
              <a:rPr lang="zh-CN" altLang="en-US" smtClean="0"/>
              <a:t>2025/7/24</a:t>
            </a:fld>
            <a:endParaRPr lang="zh-CN" altLang="en-US"/>
          </a:p>
        </p:txBody>
      </p:sp>
      <p:sp>
        <p:nvSpPr>
          <p:cNvPr id="5" name="页脚占位符 4">
            <a:extLst>
              <a:ext uri="{FF2B5EF4-FFF2-40B4-BE49-F238E27FC236}">
                <a16:creationId xmlns:a16="http://schemas.microsoft.com/office/drawing/2014/main" id="{9BBF6D74-B5F6-E108-F49A-86D745EFD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368E76B-2B6A-EC36-6948-5FFE060C3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CC41C-5D6E-4D8A-A8FE-F015432B7E76}" type="slidenum">
              <a:rPr lang="zh-CN" altLang="en-US" smtClean="0"/>
              <a:t>‹#›</a:t>
            </a:fld>
            <a:endParaRPr lang="zh-CN" altLang="en-US"/>
          </a:p>
        </p:txBody>
      </p:sp>
    </p:spTree>
    <p:extLst>
      <p:ext uri="{BB962C8B-B14F-4D97-AF65-F5344CB8AC3E}">
        <p14:creationId xmlns:p14="http://schemas.microsoft.com/office/powerpoint/2010/main" val="391263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9.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customXml" Target="../ink/ink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20.png"/><Relationship Id="rId9" Type="http://schemas.openxmlformats.org/officeDocument/2006/relationships/image" Target="../media/image4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49.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customXml" Target="../ink/ink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customXml" Target="../ink/ink5.xml"/><Relationship Id="rId15" Type="http://schemas.openxmlformats.org/officeDocument/2006/relationships/image" Target="../media/image44.png"/><Relationship Id="rId10" Type="http://schemas.openxmlformats.org/officeDocument/2006/relationships/customXml" Target="../ink/ink7.xml"/><Relationship Id="rId4" Type="http://schemas.openxmlformats.org/officeDocument/2006/relationships/image" Target="../media/image20.png"/><Relationship Id="rId9" Type="http://schemas.openxmlformats.org/officeDocument/2006/relationships/image" Target="../media/image47.png"/><Relationship Id="rId1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asa.gov/content/goddard/nasa-sees-watershed-cosmic-blast-in-unique-det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descr="QQ截图未命名">
            <a:extLst>
              <a:ext uri="{FF2B5EF4-FFF2-40B4-BE49-F238E27FC236}">
                <a16:creationId xmlns:a16="http://schemas.microsoft.com/office/drawing/2014/main" id="{C96DEF22-A2BA-91A3-FCA2-00D5E93BC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713" y="23623"/>
            <a:ext cx="1850240" cy="143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81E73518-FBF0-E75B-8344-F0B22AC743E6}"/>
              </a:ext>
            </a:extLst>
          </p:cNvPr>
          <p:cNvSpPr>
            <a:spLocks noGrp="1"/>
          </p:cNvSpPr>
          <p:nvPr>
            <p:ph type="ctrTitle"/>
          </p:nvPr>
        </p:nvSpPr>
        <p:spPr>
          <a:xfrm>
            <a:off x="1383101" y="1344140"/>
            <a:ext cx="9785444" cy="3719192"/>
          </a:xfrm>
        </p:spPr>
        <p:txBody>
          <a:bodyPr>
            <a:normAutofit/>
          </a:bodyPr>
          <a:lstStyle/>
          <a:p>
            <a:r>
              <a:rPr lang="en-US" altLang="zh-CN" b="1" dirty="0">
                <a:solidFill>
                  <a:srgbClr val="FF0000"/>
                </a:solidFill>
                <a:latin typeface="微软雅黑" panose="020B0503020204020204" pitchFamily="34" charset="-122"/>
                <a:ea typeface="微软雅黑" panose="020B0503020204020204" pitchFamily="34" charset="-122"/>
              </a:rPr>
              <a:t>The Population and Subclassification of Long Gamma-ray Bursts</a:t>
            </a:r>
            <a:r>
              <a:rPr lang="en-US" altLang="zh-CN" dirty="0"/>
              <a:t/>
            </a:r>
            <a:br>
              <a:rPr lang="en-US" altLang="zh-CN" dirty="0"/>
            </a:br>
            <a:endParaRPr lang="zh-CN" altLang="en-US" dirty="0"/>
          </a:p>
        </p:txBody>
      </p:sp>
      <p:sp>
        <p:nvSpPr>
          <p:cNvPr id="3" name="副标题 2">
            <a:extLst>
              <a:ext uri="{FF2B5EF4-FFF2-40B4-BE49-F238E27FC236}">
                <a16:creationId xmlns:a16="http://schemas.microsoft.com/office/drawing/2014/main" id="{E93FA6C4-17C5-4517-65BF-24AB4E700F0B}"/>
              </a:ext>
            </a:extLst>
          </p:cNvPr>
          <p:cNvSpPr>
            <a:spLocks noGrp="1"/>
          </p:cNvSpPr>
          <p:nvPr>
            <p:ph type="subTitle" idx="1"/>
          </p:nvPr>
        </p:nvSpPr>
        <p:spPr>
          <a:xfrm>
            <a:off x="1023455" y="4326438"/>
            <a:ext cx="10145092" cy="2387600"/>
          </a:xfrm>
        </p:spPr>
        <p:txBody>
          <a:bodyPr>
            <a:normAutofit lnSpcReduction="10000"/>
          </a:bodyPr>
          <a:lstStyle/>
          <a:p>
            <a:r>
              <a:rPr lang="en-US" altLang="zh-CN" b="1" dirty="0"/>
              <a:t>Speaker: </a:t>
            </a:r>
            <a:r>
              <a:rPr lang="en-US" altLang="zh-CN" b="1" dirty="0" err="1"/>
              <a:t>Guangxuan</a:t>
            </a:r>
            <a:r>
              <a:rPr lang="en-US" altLang="zh-CN" b="1" dirty="0"/>
              <a:t> LAN</a:t>
            </a:r>
          </a:p>
          <a:p>
            <a:endParaRPr lang="en-US" altLang="zh-CN" b="1" dirty="0"/>
          </a:p>
          <a:p>
            <a:r>
              <a:rPr lang="en-US" altLang="zh-CN" b="1" dirty="0"/>
              <a:t>Co-authors</a:t>
            </a:r>
            <a:r>
              <a:rPr lang="zh-CN" altLang="en-US" b="1" dirty="0"/>
              <a:t>：</a:t>
            </a:r>
            <a:r>
              <a:rPr lang="en-US" altLang="zh-CN" b="1" dirty="0"/>
              <a:t>Jean-Luc </a:t>
            </a:r>
            <a:r>
              <a:rPr lang="en-US" altLang="zh-CN" b="1" dirty="0" err="1"/>
              <a:t>Atteia</a:t>
            </a:r>
            <a:r>
              <a:rPr lang="en-US" altLang="zh-CN" b="1" dirty="0"/>
              <a:t> (IRAP); Junjie Wei, Houdun Zeng,</a:t>
            </a:r>
            <a:r>
              <a:rPr lang="zh-CN" altLang="en-US" b="1" dirty="0"/>
              <a:t> </a:t>
            </a:r>
            <a:r>
              <a:rPr lang="en-US" altLang="zh-CN" b="1" dirty="0"/>
              <a:t>Ye Li,</a:t>
            </a:r>
            <a:r>
              <a:rPr lang="zh-CN" altLang="en-US" b="1" dirty="0"/>
              <a:t> </a:t>
            </a:r>
            <a:r>
              <a:rPr lang="en-US" altLang="zh-CN" b="1" dirty="0" err="1"/>
              <a:t>Xuefeng</a:t>
            </a:r>
            <a:r>
              <a:rPr lang="en-US" altLang="zh-CN" b="1" dirty="0"/>
              <a:t> Wu (PMO)</a:t>
            </a:r>
          </a:p>
          <a:p>
            <a:endParaRPr lang="en-US" altLang="zh-CN" b="1" dirty="0"/>
          </a:p>
          <a:p>
            <a:r>
              <a:rPr lang="en-US" altLang="zh-CN" b="1" dirty="0"/>
              <a:t>2025/07 FCPPN</a:t>
            </a:r>
            <a:endParaRPr lang="zh-CN" altLang="en-US" b="1" dirty="0"/>
          </a:p>
        </p:txBody>
      </p:sp>
      <p:pic>
        <p:nvPicPr>
          <p:cNvPr id="4" name="图片 3">
            <a:extLst>
              <a:ext uri="{FF2B5EF4-FFF2-40B4-BE49-F238E27FC236}">
                <a16:creationId xmlns:a16="http://schemas.microsoft.com/office/drawing/2014/main" id="{DC5FE8D7-7337-259A-60B4-55C3F35AF4A9}"/>
              </a:ext>
            </a:extLst>
          </p:cNvPr>
          <p:cNvPicPr>
            <a:picLocks noChangeAspect="1"/>
          </p:cNvPicPr>
          <p:nvPr/>
        </p:nvPicPr>
        <p:blipFill>
          <a:blip r:embed="rId4"/>
          <a:stretch>
            <a:fillRect/>
          </a:stretch>
        </p:blipFill>
        <p:spPr>
          <a:xfrm>
            <a:off x="294154" y="71059"/>
            <a:ext cx="1613862" cy="1587241"/>
          </a:xfrm>
          <a:prstGeom prst="rect">
            <a:avLst/>
          </a:prstGeom>
        </p:spPr>
      </p:pic>
      <p:pic>
        <p:nvPicPr>
          <p:cNvPr id="5" name="图片 4">
            <a:extLst>
              <a:ext uri="{FF2B5EF4-FFF2-40B4-BE49-F238E27FC236}">
                <a16:creationId xmlns:a16="http://schemas.microsoft.com/office/drawing/2014/main" id="{3BF234C7-CBF7-E2B7-D965-99AB886D4DBA}"/>
              </a:ext>
            </a:extLst>
          </p:cNvPr>
          <p:cNvPicPr>
            <a:picLocks noChangeAspect="1"/>
          </p:cNvPicPr>
          <p:nvPr/>
        </p:nvPicPr>
        <p:blipFill>
          <a:blip r:embed="rId5"/>
          <a:stretch>
            <a:fillRect/>
          </a:stretch>
        </p:blipFill>
        <p:spPr>
          <a:xfrm>
            <a:off x="3080553" y="32959"/>
            <a:ext cx="3439470" cy="1385888"/>
          </a:xfrm>
          <a:prstGeom prst="rect">
            <a:avLst/>
          </a:prstGeom>
        </p:spPr>
      </p:pic>
      <p:pic>
        <p:nvPicPr>
          <p:cNvPr id="7" name="图片 6">
            <a:extLst>
              <a:ext uri="{FF2B5EF4-FFF2-40B4-BE49-F238E27FC236}">
                <a16:creationId xmlns:a16="http://schemas.microsoft.com/office/drawing/2014/main" id="{052B05F7-B6AF-4C80-5B99-D261F6EF938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46897" y="143962"/>
            <a:ext cx="1404201" cy="1402981"/>
          </a:xfrm>
          <a:prstGeom prst="rect">
            <a:avLst/>
          </a:prstGeom>
        </p:spPr>
      </p:pic>
    </p:spTree>
    <p:extLst>
      <p:ext uri="{BB962C8B-B14F-4D97-AF65-F5344CB8AC3E}">
        <p14:creationId xmlns:p14="http://schemas.microsoft.com/office/powerpoint/2010/main" val="158792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18DCA-6FAC-33D0-08E9-53096E14413C}"/>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peak flux (P) selection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0A7A689-302F-A022-CCEF-B90EC209763A}"/>
                  </a:ext>
                </a:extLst>
              </p:cNvPr>
              <p:cNvSpPr>
                <a:spLocks noGrp="1"/>
              </p:cNvSpPr>
              <p:nvPr>
                <p:ph idx="1"/>
              </p:nvPr>
            </p:nvSpPr>
            <p:spPr>
              <a:xfrm>
                <a:off x="407473" y="1825625"/>
                <a:ext cx="6235924" cy="4861314"/>
              </a:xfrm>
            </p:spPr>
            <p:txBody>
              <a:bodyPr>
                <a:normAutofit/>
              </a:bodyPr>
              <a:lstStyle/>
              <a:p>
                <a:pPr>
                  <a:buFont typeface="Wingdings" panose="05000000000000000000" pitchFamily="2" charset="2"/>
                  <a:buChar char="Ø"/>
                </a:pPr>
                <a:r>
                  <a:rPr lang="en-US" altLang="zh-CN" sz="2500" b="1" dirty="0"/>
                  <a:t>For 15-yr working time of Swift satellite </a:t>
                </a:r>
              </a:p>
              <a:p>
                <a:r>
                  <a:rPr lang="en-US" altLang="zh-CN" sz="2500" dirty="0"/>
                  <a:t>The number of LGRBs with P&gt;1 (photons cm</a:t>
                </a:r>
                <a14:m>
                  <m:oMath xmlns:m="http://schemas.openxmlformats.org/officeDocument/2006/math">
                    <m:sSup>
                      <m:sSupPr>
                        <m:ctrlPr>
                          <a:rPr lang="en-US" altLang="zh-CN" sz="2500" i="1" dirty="0">
                            <a:latin typeface="Cambria Math" panose="02040503050406030204" pitchFamily="18" charset="0"/>
                          </a:rPr>
                        </m:ctrlPr>
                      </m:sSupPr>
                      <m:e>
                        <m:r>
                          <a:rPr lang="en-US" altLang="zh-CN" sz="2500" i="1" dirty="0">
                            <a:latin typeface="Cambria Math" panose="02040503050406030204" pitchFamily="18" charset="0"/>
                          </a:rPr>
                          <m:t> </m:t>
                        </m:r>
                      </m:e>
                      <m:sup>
                        <m:r>
                          <a:rPr lang="en-US" altLang="zh-CN" sz="2500" i="1" dirty="0">
                            <a:latin typeface="Cambria Math" panose="02040503050406030204" pitchFamily="18" charset="0"/>
                          </a:rPr>
                          <m:t>−2</m:t>
                        </m:r>
                      </m:sup>
                    </m:sSup>
                  </m:oMath>
                </a14:m>
                <a:r>
                  <a:rPr lang="zh-CN" altLang="en-US" sz="2500" dirty="0"/>
                  <a:t> </a:t>
                </a:r>
                <a:r>
                  <a:rPr lang="en-US" altLang="zh-CN" sz="2500" dirty="0"/>
                  <a:t>s</a:t>
                </a:r>
                <a14:m>
                  <m:oMath xmlns:m="http://schemas.openxmlformats.org/officeDocument/2006/math">
                    <m:sSup>
                      <m:sSupPr>
                        <m:ctrlPr>
                          <a:rPr lang="en-US" altLang="zh-CN" sz="2500" i="1" dirty="0">
                            <a:latin typeface="Cambria Math" panose="02040503050406030204" pitchFamily="18" charset="0"/>
                          </a:rPr>
                        </m:ctrlPr>
                      </m:sSupPr>
                      <m:e>
                        <m:r>
                          <a:rPr lang="en-US" altLang="zh-CN" sz="2500" i="1" dirty="0">
                            <a:latin typeface="Cambria Math" panose="02040503050406030204" pitchFamily="18" charset="0"/>
                          </a:rPr>
                          <m:t> </m:t>
                        </m:r>
                      </m:e>
                      <m:sup>
                        <m:r>
                          <a:rPr lang="en-US" altLang="zh-CN" sz="2500" i="1" dirty="0">
                            <a:latin typeface="Cambria Math" panose="02040503050406030204" pitchFamily="18" charset="0"/>
                          </a:rPr>
                          <m:t>−1</m:t>
                        </m:r>
                      </m:sup>
                    </m:sSup>
                  </m:oMath>
                </a14:m>
                <a:r>
                  <a:rPr lang="en-US" altLang="zh-CN" sz="2500" dirty="0"/>
                  <a:t>) and measured z</a:t>
                </a:r>
                <a:r>
                  <a:rPr lang="zh-CN" altLang="en-US" sz="2500" dirty="0"/>
                  <a:t>：</a:t>
                </a:r>
                <a:r>
                  <a:rPr lang="en-US" altLang="zh-CN" sz="2500" b="1" dirty="0"/>
                  <a:t>302</a:t>
                </a:r>
              </a:p>
              <a:p>
                <a:r>
                  <a:rPr lang="en-US" altLang="zh-CN" sz="2500" dirty="0"/>
                  <a:t>The number of LGRBs with P&gt;0.04 and measured z</a:t>
                </a:r>
                <a:r>
                  <a:rPr lang="zh-CN" altLang="en-US" sz="2500" dirty="0"/>
                  <a:t>：</a:t>
                </a:r>
                <a:r>
                  <a:rPr lang="en-US" altLang="zh-CN" sz="2500" b="1" dirty="0"/>
                  <a:t>424</a:t>
                </a:r>
              </a:p>
              <a:p>
                <a:r>
                  <a:rPr lang="en-US" altLang="zh-CN" sz="2500" dirty="0"/>
                  <a:t>The total number of LGRBs with P&gt;0.04</a:t>
                </a:r>
                <a:r>
                  <a:rPr lang="zh-CN" altLang="en-US" sz="2500" dirty="0"/>
                  <a:t>：</a:t>
                </a:r>
                <a:r>
                  <a:rPr lang="en-US" altLang="zh-CN" sz="2500" dirty="0"/>
                  <a:t> </a:t>
                </a:r>
                <a:r>
                  <a:rPr lang="en-US" altLang="zh-CN" sz="2500" b="1" dirty="0"/>
                  <a:t>1111</a:t>
                </a:r>
                <a:r>
                  <a:rPr lang="en-US" altLang="zh-CN" sz="2500" dirty="0"/>
                  <a:t>, what is the z distribution?</a:t>
                </a:r>
              </a:p>
              <a:p>
                <a:endParaRPr lang="en-US" altLang="zh-CN" sz="2500" dirty="0"/>
              </a:p>
              <a:p>
                <a:pPr>
                  <a:buFont typeface="Wingdings" panose="05000000000000000000" pitchFamily="2" charset="2"/>
                  <a:buChar char="Ø"/>
                </a:pPr>
                <a:r>
                  <a:rPr lang="en-US" altLang="zh-CN" sz="2500" b="1" dirty="0"/>
                  <a:t>For entire LGRBs including untriggered bursts</a:t>
                </a:r>
                <a:r>
                  <a:rPr lang="en-US" altLang="zh-CN" sz="2500" dirty="0"/>
                  <a:t>, what is the z distribution?</a:t>
                </a:r>
              </a:p>
              <a:p>
                <a:pPr>
                  <a:buFont typeface="Wingdings" panose="05000000000000000000" pitchFamily="2" charset="2"/>
                  <a:buChar char="Ø"/>
                </a:pPr>
                <a:endParaRPr lang="zh-CN" altLang="en-US" sz="2500" dirty="0"/>
              </a:p>
            </p:txBody>
          </p:sp>
        </mc:Choice>
        <mc:Fallback xmlns="">
          <p:sp>
            <p:nvSpPr>
              <p:cNvPr id="3" name="内容占位符 2">
                <a:extLst>
                  <a:ext uri="{FF2B5EF4-FFF2-40B4-BE49-F238E27FC236}">
                    <a16:creationId xmlns:a16="http://schemas.microsoft.com/office/drawing/2014/main" id="{80A7A689-302F-A022-CCEF-B90EC209763A}"/>
                  </a:ext>
                </a:extLst>
              </p:cNvPr>
              <p:cNvSpPr>
                <a:spLocks noGrp="1" noRot="1" noChangeAspect="1" noMove="1" noResize="1" noEditPoints="1" noAdjustHandles="1" noChangeArrowheads="1" noChangeShapeType="1" noTextEdit="1"/>
              </p:cNvSpPr>
              <p:nvPr>
                <p:ph idx="1"/>
              </p:nvPr>
            </p:nvSpPr>
            <p:spPr>
              <a:xfrm>
                <a:off x="407473" y="1825625"/>
                <a:ext cx="6235924" cy="4861314"/>
              </a:xfrm>
              <a:blipFill>
                <a:blip r:embed="rId3"/>
                <a:stretch>
                  <a:fillRect l="-1466" t="-1754" r="-176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B5E485D2-B912-AFDF-212D-B496D89F892B}"/>
              </a:ext>
            </a:extLst>
          </p:cNvPr>
          <p:cNvPicPr>
            <a:picLocks noChangeAspect="1"/>
          </p:cNvPicPr>
          <p:nvPr/>
        </p:nvPicPr>
        <p:blipFill>
          <a:blip r:embed="rId4"/>
          <a:stretch>
            <a:fillRect/>
          </a:stretch>
        </p:blipFill>
        <p:spPr>
          <a:xfrm>
            <a:off x="6767593" y="2096278"/>
            <a:ext cx="5016934" cy="3974841"/>
          </a:xfrm>
          <a:prstGeom prst="rect">
            <a:avLst/>
          </a:prstGeom>
        </p:spPr>
      </p:pic>
      <p:sp>
        <p:nvSpPr>
          <p:cNvPr id="6" name="文本框 5">
            <a:extLst>
              <a:ext uri="{FF2B5EF4-FFF2-40B4-BE49-F238E27FC236}">
                <a16:creationId xmlns:a16="http://schemas.microsoft.com/office/drawing/2014/main" id="{AAD3FFFE-215A-8454-C248-68634BBC1C7C}"/>
              </a:ext>
            </a:extLst>
          </p:cNvPr>
          <p:cNvSpPr txBox="1"/>
          <p:nvPr/>
        </p:nvSpPr>
        <p:spPr>
          <a:xfrm>
            <a:off x="6973158" y="5747954"/>
            <a:ext cx="2328006" cy="646331"/>
          </a:xfrm>
          <a:prstGeom prst="rect">
            <a:avLst/>
          </a:prstGeom>
          <a:noFill/>
        </p:spPr>
        <p:txBody>
          <a:bodyPr wrap="square" rtlCol="0">
            <a:spAutoFit/>
          </a:bodyPr>
          <a:lstStyle/>
          <a:p>
            <a:r>
              <a:rPr lang="en-US" altLang="zh-CN" b="1" dirty="0">
                <a:solidFill>
                  <a:srgbClr val="FF0000"/>
                </a:solidFill>
              </a:rPr>
              <a:t>Obs. z dist. for 302 LGRBs with P&gt;1</a:t>
            </a:r>
            <a:endParaRPr lang="zh-CN" altLang="en-US" b="1" dirty="0">
              <a:solidFill>
                <a:srgbClr val="FF0000"/>
              </a:solidFill>
            </a:endParaRPr>
          </a:p>
        </p:txBody>
      </p:sp>
      <p:sp>
        <p:nvSpPr>
          <p:cNvPr id="7" name="文本框 6">
            <a:extLst>
              <a:ext uri="{FF2B5EF4-FFF2-40B4-BE49-F238E27FC236}">
                <a16:creationId xmlns:a16="http://schemas.microsoft.com/office/drawing/2014/main" id="{26815692-6DD3-C5A0-64F4-DB2E3D1BE93E}"/>
              </a:ext>
            </a:extLst>
          </p:cNvPr>
          <p:cNvSpPr txBox="1"/>
          <p:nvPr/>
        </p:nvSpPr>
        <p:spPr>
          <a:xfrm>
            <a:off x="7577847" y="4256283"/>
            <a:ext cx="4330876" cy="369332"/>
          </a:xfrm>
          <a:prstGeom prst="rect">
            <a:avLst/>
          </a:prstGeom>
          <a:noFill/>
        </p:spPr>
        <p:txBody>
          <a:bodyPr wrap="square" rtlCol="0">
            <a:spAutoFit/>
          </a:bodyPr>
          <a:lstStyle/>
          <a:p>
            <a:r>
              <a:rPr lang="en-US" altLang="zh-CN" b="1" dirty="0"/>
              <a:t>Obs. z dist. for 424 LGRBs with P&gt;0.04</a:t>
            </a:r>
            <a:endParaRPr lang="zh-CN" altLang="en-US" b="1" dirty="0"/>
          </a:p>
        </p:txBody>
      </p:sp>
      <p:sp>
        <p:nvSpPr>
          <p:cNvPr id="8" name="文本框 7">
            <a:extLst>
              <a:ext uri="{FF2B5EF4-FFF2-40B4-BE49-F238E27FC236}">
                <a16:creationId xmlns:a16="http://schemas.microsoft.com/office/drawing/2014/main" id="{0DC0E627-BE8C-C52C-BDFA-49BE991D747B}"/>
              </a:ext>
            </a:extLst>
          </p:cNvPr>
          <p:cNvSpPr txBox="1"/>
          <p:nvPr/>
        </p:nvSpPr>
        <p:spPr>
          <a:xfrm>
            <a:off x="7365361" y="2489861"/>
            <a:ext cx="1712846" cy="1200329"/>
          </a:xfrm>
          <a:prstGeom prst="rect">
            <a:avLst/>
          </a:prstGeom>
          <a:noFill/>
        </p:spPr>
        <p:txBody>
          <a:bodyPr wrap="square" rtlCol="0">
            <a:spAutoFit/>
          </a:bodyPr>
          <a:lstStyle/>
          <a:p>
            <a:r>
              <a:rPr lang="en-US" altLang="zh-CN" b="1" dirty="0">
                <a:solidFill>
                  <a:schemeClr val="bg1">
                    <a:lumMod val="50000"/>
                  </a:schemeClr>
                </a:solidFill>
              </a:rPr>
              <a:t>z dist. for total 1111 observed LGRBs with P&gt; 0.04?</a:t>
            </a:r>
            <a:endParaRPr lang="zh-CN" altLang="en-US" b="1" dirty="0">
              <a:solidFill>
                <a:schemeClr val="bg1">
                  <a:lumMod val="50000"/>
                </a:schemeClr>
              </a:solidFill>
            </a:endParaRPr>
          </a:p>
        </p:txBody>
      </p:sp>
      <p:sp>
        <p:nvSpPr>
          <p:cNvPr id="9" name="文本框 8">
            <a:extLst>
              <a:ext uri="{FF2B5EF4-FFF2-40B4-BE49-F238E27FC236}">
                <a16:creationId xmlns:a16="http://schemas.microsoft.com/office/drawing/2014/main" id="{82710624-BD71-6388-FD93-EA56EFBAAB48}"/>
              </a:ext>
            </a:extLst>
          </p:cNvPr>
          <p:cNvSpPr txBox="1"/>
          <p:nvPr/>
        </p:nvSpPr>
        <p:spPr>
          <a:xfrm>
            <a:off x="9202403" y="2810779"/>
            <a:ext cx="2332653" cy="646331"/>
          </a:xfrm>
          <a:prstGeom prst="rect">
            <a:avLst/>
          </a:prstGeom>
          <a:noFill/>
        </p:spPr>
        <p:txBody>
          <a:bodyPr wrap="square" rtlCol="0">
            <a:spAutoFit/>
          </a:bodyPr>
          <a:lstStyle/>
          <a:p>
            <a:r>
              <a:rPr lang="en-US" altLang="zh-CN" b="1" dirty="0">
                <a:solidFill>
                  <a:schemeClr val="bg1">
                    <a:lumMod val="50000"/>
                  </a:schemeClr>
                </a:solidFill>
              </a:rPr>
              <a:t>z dist. for entire LGRBs with P&gt;0.04?</a:t>
            </a:r>
            <a:endParaRPr lang="zh-CN" altLang="en-US" b="1" dirty="0">
              <a:solidFill>
                <a:schemeClr val="bg1">
                  <a:lumMod val="50000"/>
                </a:schemeClr>
              </a:solidFill>
            </a:endParaRPr>
          </a:p>
        </p:txBody>
      </p:sp>
      <p:cxnSp>
        <p:nvCxnSpPr>
          <p:cNvPr id="10" name="直接箭头连接符 9">
            <a:extLst>
              <a:ext uri="{FF2B5EF4-FFF2-40B4-BE49-F238E27FC236}">
                <a16:creationId xmlns:a16="http://schemas.microsoft.com/office/drawing/2014/main" id="{DFE3C30A-EEB6-C5FF-42AD-DF224B632109}"/>
              </a:ext>
            </a:extLst>
          </p:cNvPr>
          <p:cNvCxnSpPr>
            <a:cxnSpLocks/>
          </p:cNvCxnSpPr>
          <p:nvPr/>
        </p:nvCxnSpPr>
        <p:spPr>
          <a:xfrm flipV="1">
            <a:off x="7861110" y="5042848"/>
            <a:ext cx="170597" cy="7983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853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4D4A-D30B-3307-18EE-3160C88CF201}"/>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9CF80BF9-4DA0-06A8-697C-152981D25329}"/>
              </a:ext>
            </a:extLst>
          </p:cNvPr>
          <p:cNvPicPr>
            <a:picLocks noChangeAspect="1"/>
          </p:cNvPicPr>
          <p:nvPr/>
        </p:nvPicPr>
        <p:blipFill>
          <a:blip r:embed="rId3"/>
          <a:stretch>
            <a:fillRect/>
          </a:stretch>
        </p:blipFill>
        <p:spPr>
          <a:xfrm>
            <a:off x="1938793" y="3970005"/>
            <a:ext cx="3226886" cy="2592513"/>
          </a:xfrm>
          <a:prstGeom prst="rect">
            <a:avLst/>
          </a:prstGeom>
        </p:spPr>
      </p:pic>
      <p:sp>
        <p:nvSpPr>
          <p:cNvPr id="2" name="标题 1">
            <a:extLst>
              <a:ext uri="{FF2B5EF4-FFF2-40B4-BE49-F238E27FC236}">
                <a16:creationId xmlns:a16="http://schemas.microsoft.com/office/drawing/2014/main" id="{E62E41CD-1514-1037-709A-E9877A4F569D}"/>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observable number of LGRBs in theory</a:t>
            </a:r>
            <a:endParaRPr lang="zh-CN" altLang="en-US" dirty="0"/>
          </a:p>
        </p:txBody>
      </p:sp>
      <p:pic>
        <p:nvPicPr>
          <p:cNvPr id="5" name="内容占位符 4">
            <a:extLst>
              <a:ext uri="{FF2B5EF4-FFF2-40B4-BE49-F238E27FC236}">
                <a16:creationId xmlns:a16="http://schemas.microsoft.com/office/drawing/2014/main" id="{0E6DF27D-7F46-0FEA-E019-77A24427F10F}"/>
              </a:ext>
            </a:extLst>
          </p:cNvPr>
          <p:cNvPicPr>
            <a:picLocks noGrp="1" noChangeAspect="1"/>
          </p:cNvPicPr>
          <p:nvPr>
            <p:ph idx="1"/>
          </p:nvPr>
        </p:nvPicPr>
        <p:blipFill>
          <a:blip r:embed="rId4"/>
          <a:srcRect l="594" b="30006"/>
          <a:stretch>
            <a:fillRect/>
          </a:stretch>
        </p:blipFill>
        <p:spPr>
          <a:xfrm>
            <a:off x="1221476" y="2952652"/>
            <a:ext cx="7328939" cy="1004840"/>
          </a:xfrm>
        </p:spPr>
      </p:pic>
      <p:sp>
        <p:nvSpPr>
          <p:cNvPr id="6" name="文本框 5">
            <a:extLst>
              <a:ext uri="{FF2B5EF4-FFF2-40B4-BE49-F238E27FC236}">
                <a16:creationId xmlns:a16="http://schemas.microsoft.com/office/drawing/2014/main" id="{37455BD8-EE2C-254B-D5E1-7EC3D364ACA4}"/>
              </a:ext>
            </a:extLst>
          </p:cNvPr>
          <p:cNvSpPr txBox="1"/>
          <p:nvPr/>
        </p:nvSpPr>
        <p:spPr>
          <a:xfrm>
            <a:off x="7826763" y="1960787"/>
            <a:ext cx="3004457" cy="369332"/>
          </a:xfrm>
          <a:prstGeom prst="rect">
            <a:avLst/>
          </a:prstGeom>
          <a:noFill/>
        </p:spPr>
        <p:txBody>
          <a:bodyPr wrap="square" rtlCol="0">
            <a:spAutoFit/>
          </a:bodyPr>
          <a:lstStyle/>
          <a:p>
            <a:r>
              <a:rPr lang="en-US" altLang="zh-CN" dirty="0"/>
              <a:t>The intrinsic formation rate</a:t>
            </a:r>
          </a:p>
        </p:txBody>
      </p:sp>
      <p:sp>
        <p:nvSpPr>
          <p:cNvPr id="9" name="文本框 8">
            <a:extLst>
              <a:ext uri="{FF2B5EF4-FFF2-40B4-BE49-F238E27FC236}">
                <a16:creationId xmlns:a16="http://schemas.microsoft.com/office/drawing/2014/main" id="{CB427C48-CBEC-20ED-F3B9-4A5F545A7621}"/>
              </a:ext>
            </a:extLst>
          </p:cNvPr>
          <p:cNvSpPr txBox="1"/>
          <p:nvPr/>
        </p:nvSpPr>
        <p:spPr>
          <a:xfrm>
            <a:off x="3748936" y="1395631"/>
            <a:ext cx="3856027" cy="1216788"/>
          </a:xfrm>
          <a:prstGeom prst="rect">
            <a:avLst/>
          </a:prstGeom>
          <a:noFill/>
        </p:spPr>
        <p:txBody>
          <a:bodyPr wrap="square" rtlCol="0">
            <a:spAutoFit/>
          </a:bodyPr>
          <a:lstStyle/>
          <a:p>
            <a:r>
              <a:rPr lang="en-US" altLang="zh-CN" dirty="0"/>
              <a:t>The z-measurement probability and trigger probability to correct the intrinsic distribution (number) to the observed distribution (number).</a:t>
            </a:r>
            <a:endParaRPr lang="zh-CN" altLang="en-US" dirty="0"/>
          </a:p>
        </p:txBody>
      </p:sp>
      <p:sp>
        <p:nvSpPr>
          <p:cNvPr id="10" name="文本框 9">
            <a:extLst>
              <a:ext uri="{FF2B5EF4-FFF2-40B4-BE49-F238E27FC236}">
                <a16:creationId xmlns:a16="http://schemas.microsoft.com/office/drawing/2014/main" id="{EAAFE7D4-5C10-A7A5-0B7B-255D3C7BEF3E}"/>
              </a:ext>
            </a:extLst>
          </p:cNvPr>
          <p:cNvSpPr txBox="1"/>
          <p:nvPr/>
        </p:nvSpPr>
        <p:spPr>
          <a:xfrm>
            <a:off x="8326520" y="4572620"/>
            <a:ext cx="3374948" cy="369332"/>
          </a:xfrm>
          <a:prstGeom prst="rect">
            <a:avLst/>
          </a:prstGeom>
          <a:noFill/>
        </p:spPr>
        <p:txBody>
          <a:bodyPr wrap="square" rtlCol="0">
            <a:spAutoFit/>
          </a:bodyPr>
          <a:lstStyle/>
          <a:p>
            <a:r>
              <a:rPr lang="en-US" altLang="zh-CN" dirty="0"/>
              <a:t>The intrinsic luminosity function </a:t>
            </a:r>
          </a:p>
        </p:txBody>
      </p:sp>
      <mc:AlternateContent xmlns:mc="http://schemas.openxmlformats.org/markup-compatibility/2006" xmlns:p14="http://schemas.microsoft.com/office/powerpoint/2010/main">
        <mc:Choice Requires="p14">
          <p:contentPart p14:bwMode="auto" r:id="rId5">
            <p14:nvContentPartPr>
              <p14:cNvPr id="21" name="墨迹 20">
                <a:extLst>
                  <a:ext uri="{FF2B5EF4-FFF2-40B4-BE49-F238E27FC236}">
                    <a16:creationId xmlns:a16="http://schemas.microsoft.com/office/drawing/2014/main" id="{DE82D187-A716-AD22-D6BE-5F4C640DDEC6}"/>
                  </a:ext>
                </a:extLst>
              </p14:cNvPr>
              <p14:cNvContentPartPr/>
              <p14:nvPr/>
            </p14:nvContentPartPr>
            <p14:xfrm>
              <a:off x="2323421" y="4678766"/>
              <a:ext cx="2356920" cy="1611720"/>
            </p14:xfrm>
          </p:contentPart>
        </mc:Choice>
        <mc:Fallback xmlns="">
          <p:pic>
            <p:nvPicPr>
              <p:cNvPr id="21" name="墨迹 20">
                <a:extLst>
                  <a:ext uri="{FF2B5EF4-FFF2-40B4-BE49-F238E27FC236}">
                    <a16:creationId xmlns:a16="http://schemas.microsoft.com/office/drawing/2014/main" id="{F770DBC4-EA20-DC1A-EE5D-60EB938FB954}"/>
                  </a:ext>
                </a:extLst>
              </p:cNvPr>
              <p:cNvPicPr/>
              <p:nvPr/>
            </p:nvPicPr>
            <p:blipFill>
              <a:blip r:embed="rId6"/>
              <a:stretch>
                <a:fillRect/>
              </a:stretch>
            </p:blipFill>
            <p:spPr>
              <a:xfrm>
                <a:off x="2305421" y="4660762"/>
                <a:ext cx="2392560" cy="1647368"/>
              </a:xfrm>
              <a:prstGeom prst="rect">
                <a:avLst/>
              </a:prstGeom>
            </p:spPr>
          </p:pic>
        </mc:Fallback>
      </mc:AlternateContent>
      <p:cxnSp>
        <p:nvCxnSpPr>
          <p:cNvPr id="7" name="直接箭头连接符 6">
            <a:extLst>
              <a:ext uri="{FF2B5EF4-FFF2-40B4-BE49-F238E27FC236}">
                <a16:creationId xmlns:a16="http://schemas.microsoft.com/office/drawing/2014/main" id="{1D497FF1-4378-25D7-7957-94A8934032AD}"/>
              </a:ext>
            </a:extLst>
          </p:cNvPr>
          <p:cNvCxnSpPr>
            <a:cxnSpLocks/>
          </p:cNvCxnSpPr>
          <p:nvPr/>
        </p:nvCxnSpPr>
        <p:spPr>
          <a:xfrm flipH="1" flipV="1">
            <a:off x="9109881" y="3630877"/>
            <a:ext cx="438222" cy="9417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直接箭头连接符 10">
            <a:extLst>
              <a:ext uri="{FF2B5EF4-FFF2-40B4-BE49-F238E27FC236}">
                <a16:creationId xmlns:a16="http://schemas.microsoft.com/office/drawing/2014/main" id="{31F1F79B-87F0-B003-43A6-7F5A64A9C31F}"/>
              </a:ext>
            </a:extLst>
          </p:cNvPr>
          <p:cNvCxnSpPr/>
          <p:nvPr/>
        </p:nvCxnSpPr>
        <p:spPr>
          <a:xfrm flipH="1">
            <a:off x="8066148" y="2425546"/>
            <a:ext cx="328612" cy="583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直接箭头连接符 14">
            <a:extLst>
              <a:ext uri="{FF2B5EF4-FFF2-40B4-BE49-F238E27FC236}">
                <a16:creationId xmlns:a16="http://schemas.microsoft.com/office/drawing/2014/main" id="{AB6702A5-4987-EC9F-BB6F-894DE0337C40}"/>
              </a:ext>
            </a:extLst>
          </p:cNvPr>
          <p:cNvCxnSpPr>
            <a:cxnSpLocks/>
          </p:cNvCxnSpPr>
          <p:nvPr/>
        </p:nvCxnSpPr>
        <p:spPr>
          <a:xfrm>
            <a:off x="6185020" y="2586251"/>
            <a:ext cx="30897" cy="5911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2" name="图片 11">
            <a:extLst>
              <a:ext uri="{FF2B5EF4-FFF2-40B4-BE49-F238E27FC236}">
                <a16:creationId xmlns:a16="http://schemas.microsoft.com/office/drawing/2014/main" id="{85B245F7-13A4-1DED-B8A2-3439564EF335}"/>
              </a:ext>
            </a:extLst>
          </p:cNvPr>
          <p:cNvPicPr>
            <a:picLocks noChangeAspect="1"/>
          </p:cNvPicPr>
          <p:nvPr/>
        </p:nvPicPr>
        <p:blipFill>
          <a:blip r:embed="rId7"/>
          <a:srcRect l="6873" b="24271"/>
          <a:stretch>
            <a:fillRect/>
          </a:stretch>
        </p:blipFill>
        <p:spPr>
          <a:xfrm>
            <a:off x="8326520" y="3153694"/>
            <a:ext cx="2365395" cy="477183"/>
          </a:xfrm>
          <a:prstGeom prst="rect">
            <a:avLst/>
          </a:prstGeom>
        </p:spPr>
      </p:pic>
      <mc:AlternateContent xmlns:mc="http://schemas.openxmlformats.org/markup-compatibility/2006" xmlns:p14="http://schemas.microsoft.com/office/powerpoint/2010/main">
        <mc:Choice Requires="p14">
          <p:contentPart p14:bwMode="auto" r:id="rId8">
            <p14:nvContentPartPr>
              <p14:cNvPr id="17" name="墨迹 16">
                <a:extLst>
                  <a:ext uri="{FF2B5EF4-FFF2-40B4-BE49-F238E27FC236}">
                    <a16:creationId xmlns:a16="http://schemas.microsoft.com/office/drawing/2014/main" id="{C02C6974-3AA4-A700-0FA0-D0C809AB6FD1}"/>
                  </a:ext>
                </a:extLst>
              </p14:cNvPr>
              <p14:cNvContentPartPr/>
              <p14:nvPr/>
            </p14:nvContentPartPr>
            <p14:xfrm>
              <a:off x="4797210" y="3957690"/>
              <a:ext cx="628200" cy="785160"/>
            </p14:xfrm>
          </p:contentPart>
        </mc:Choice>
        <mc:Fallback xmlns="">
          <p:pic>
            <p:nvPicPr>
              <p:cNvPr id="17" name="墨迹 16">
                <a:extLst>
                  <a:ext uri="{FF2B5EF4-FFF2-40B4-BE49-F238E27FC236}">
                    <a16:creationId xmlns:a16="http://schemas.microsoft.com/office/drawing/2014/main" id="{F8B02244-0F05-B4B4-508F-54387FFCBA7C}"/>
                  </a:ext>
                </a:extLst>
              </p:cNvPr>
              <p:cNvPicPr/>
              <p:nvPr/>
            </p:nvPicPr>
            <p:blipFill>
              <a:blip r:embed="rId9"/>
              <a:stretch>
                <a:fillRect/>
              </a:stretch>
            </p:blipFill>
            <p:spPr>
              <a:xfrm>
                <a:off x="4779210" y="3939690"/>
                <a:ext cx="6638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墨迹 18">
                <a:extLst>
                  <a:ext uri="{FF2B5EF4-FFF2-40B4-BE49-F238E27FC236}">
                    <a16:creationId xmlns:a16="http://schemas.microsoft.com/office/drawing/2014/main" id="{A06DF8FA-BDF4-FA03-EDC0-10F01F19B7E9}"/>
                  </a:ext>
                </a:extLst>
              </p14:cNvPr>
              <p14:cNvContentPartPr/>
              <p14:nvPr/>
            </p14:nvContentPartPr>
            <p14:xfrm>
              <a:off x="5288250" y="3964530"/>
              <a:ext cx="150480" cy="720"/>
            </p14:xfrm>
          </p:contentPart>
        </mc:Choice>
        <mc:Fallback xmlns="">
          <p:pic>
            <p:nvPicPr>
              <p:cNvPr id="19" name="墨迹 18">
                <a:extLst>
                  <a:ext uri="{FF2B5EF4-FFF2-40B4-BE49-F238E27FC236}">
                    <a16:creationId xmlns:a16="http://schemas.microsoft.com/office/drawing/2014/main" id="{A737DFF2-0BBD-A899-3AC3-4534C886EE1B}"/>
                  </a:ext>
                </a:extLst>
              </p:cNvPr>
              <p:cNvPicPr/>
              <p:nvPr/>
            </p:nvPicPr>
            <p:blipFill>
              <a:blip r:embed="rId11"/>
              <a:stretch>
                <a:fillRect/>
              </a:stretch>
            </p:blipFill>
            <p:spPr>
              <a:xfrm>
                <a:off x="5270250" y="3928530"/>
                <a:ext cx="18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墨迹 26">
                <a:extLst>
                  <a:ext uri="{FF2B5EF4-FFF2-40B4-BE49-F238E27FC236}">
                    <a16:creationId xmlns:a16="http://schemas.microsoft.com/office/drawing/2014/main" id="{FAF9DE2A-CADA-6970-1974-6395FCD2204F}"/>
                  </a:ext>
                </a:extLst>
              </p14:cNvPr>
              <p14:cNvContentPartPr/>
              <p14:nvPr/>
            </p14:nvContentPartPr>
            <p14:xfrm>
              <a:off x="5445210" y="3964530"/>
              <a:ext cx="20880" cy="150480"/>
            </p14:xfrm>
          </p:contentPart>
        </mc:Choice>
        <mc:Fallback xmlns="">
          <p:pic>
            <p:nvPicPr>
              <p:cNvPr id="27" name="墨迹 26">
                <a:extLst>
                  <a:ext uri="{FF2B5EF4-FFF2-40B4-BE49-F238E27FC236}">
                    <a16:creationId xmlns:a16="http://schemas.microsoft.com/office/drawing/2014/main" id="{C7B8E318-D723-1526-F244-2991F615EF0E}"/>
                  </a:ext>
                </a:extLst>
              </p:cNvPr>
              <p:cNvPicPr/>
              <p:nvPr/>
            </p:nvPicPr>
            <p:blipFill>
              <a:blip r:embed="rId13"/>
              <a:stretch>
                <a:fillRect/>
              </a:stretch>
            </p:blipFill>
            <p:spPr>
              <a:xfrm>
                <a:off x="5427210" y="3946530"/>
                <a:ext cx="56520" cy="186120"/>
              </a:xfrm>
              <a:prstGeom prst="rect">
                <a:avLst/>
              </a:prstGeom>
            </p:spPr>
          </p:pic>
        </mc:Fallback>
      </mc:AlternateContent>
      <p:pic>
        <p:nvPicPr>
          <p:cNvPr id="28" name="图片 27">
            <a:extLst>
              <a:ext uri="{FF2B5EF4-FFF2-40B4-BE49-F238E27FC236}">
                <a16:creationId xmlns:a16="http://schemas.microsoft.com/office/drawing/2014/main" id="{4FDAF645-E2AD-3B58-6F8C-BB9CCE64CEB9}"/>
              </a:ext>
            </a:extLst>
          </p:cNvPr>
          <p:cNvPicPr>
            <a:picLocks noChangeAspect="1"/>
          </p:cNvPicPr>
          <p:nvPr/>
        </p:nvPicPr>
        <p:blipFill>
          <a:blip r:embed="rId14"/>
          <a:stretch>
            <a:fillRect/>
          </a:stretch>
        </p:blipFill>
        <p:spPr>
          <a:xfrm>
            <a:off x="3548015" y="4913877"/>
            <a:ext cx="4257870" cy="811771"/>
          </a:xfrm>
          <a:prstGeom prst="rect">
            <a:avLst/>
          </a:prstGeom>
        </p:spPr>
      </p:pic>
      <p:sp>
        <p:nvSpPr>
          <p:cNvPr id="3" name="文本框 2">
            <a:extLst>
              <a:ext uri="{FF2B5EF4-FFF2-40B4-BE49-F238E27FC236}">
                <a16:creationId xmlns:a16="http://schemas.microsoft.com/office/drawing/2014/main" id="{6EA61450-492E-E0AB-622D-03576284A8E8}"/>
              </a:ext>
            </a:extLst>
          </p:cNvPr>
          <p:cNvSpPr txBox="1"/>
          <p:nvPr/>
        </p:nvSpPr>
        <p:spPr>
          <a:xfrm>
            <a:off x="5739971" y="6015327"/>
            <a:ext cx="3299583" cy="369332"/>
          </a:xfrm>
          <a:prstGeom prst="rect">
            <a:avLst/>
          </a:prstGeom>
          <a:noFill/>
        </p:spPr>
        <p:txBody>
          <a:bodyPr wrap="square" rtlCol="0">
            <a:spAutoFit/>
          </a:bodyPr>
          <a:lstStyle/>
          <a:p>
            <a:r>
              <a:rPr lang="en-US" altLang="zh-CN" dirty="0"/>
              <a:t>(Swift energy band: 15-150keV)</a:t>
            </a:r>
            <a:endParaRPr lang="zh-CN" altLang="en-US" dirty="0"/>
          </a:p>
        </p:txBody>
      </p:sp>
    </p:spTree>
    <p:extLst>
      <p:ext uri="{BB962C8B-B14F-4D97-AF65-F5344CB8AC3E}">
        <p14:creationId xmlns:p14="http://schemas.microsoft.com/office/powerpoint/2010/main" val="18584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C345CF-DD67-2504-82D7-A0156C2C37F0}"/>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maximum likelihood method to estimate free parameters</a:t>
            </a:r>
            <a:endParaRPr lang="zh-CN" altLang="en-US" dirty="0"/>
          </a:p>
        </p:txBody>
      </p:sp>
      <p:pic>
        <p:nvPicPr>
          <p:cNvPr id="5" name="内容占位符 4">
            <a:extLst>
              <a:ext uri="{FF2B5EF4-FFF2-40B4-BE49-F238E27FC236}">
                <a16:creationId xmlns:a16="http://schemas.microsoft.com/office/drawing/2014/main" id="{73CECCC3-1A30-9199-443E-1FCE8F67834D}"/>
              </a:ext>
            </a:extLst>
          </p:cNvPr>
          <p:cNvPicPr>
            <a:picLocks noGrp="1" noChangeAspect="1"/>
          </p:cNvPicPr>
          <p:nvPr>
            <p:ph idx="1"/>
          </p:nvPr>
        </p:nvPicPr>
        <p:blipFill>
          <a:blip r:embed="rId3"/>
          <a:stretch>
            <a:fillRect/>
          </a:stretch>
        </p:blipFill>
        <p:spPr>
          <a:xfrm>
            <a:off x="2019624" y="1825625"/>
            <a:ext cx="8152752" cy="4351338"/>
          </a:xfrm>
        </p:spPr>
      </p:pic>
    </p:spTree>
    <p:extLst>
      <p:ext uri="{BB962C8B-B14F-4D97-AF65-F5344CB8AC3E}">
        <p14:creationId xmlns:p14="http://schemas.microsoft.com/office/powerpoint/2010/main" val="162437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3DC417-09F3-0F0D-B640-EC8A6B1B13AD}"/>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LGRB formation rate </a:t>
            </a:r>
            <a:endParaRPr lang="zh-CN" altLang="en-US" dirty="0"/>
          </a:p>
        </p:txBody>
      </p:sp>
      <p:sp>
        <p:nvSpPr>
          <p:cNvPr id="3" name="内容占位符 2">
            <a:extLst>
              <a:ext uri="{FF2B5EF4-FFF2-40B4-BE49-F238E27FC236}">
                <a16:creationId xmlns:a16="http://schemas.microsoft.com/office/drawing/2014/main" id="{373EA9DD-4005-E1FA-236C-ACBD88C4A7D8}"/>
              </a:ext>
            </a:extLst>
          </p:cNvPr>
          <p:cNvSpPr>
            <a:spLocks noGrp="1"/>
          </p:cNvSpPr>
          <p:nvPr>
            <p:ph idx="1"/>
          </p:nvPr>
        </p:nvSpPr>
        <p:spPr/>
        <p:txBody>
          <a:bodyPr/>
          <a:lstStyle/>
          <a:p>
            <a:r>
              <a:rPr lang="en-US" altLang="zh-CN" dirty="0"/>
              <a:t>Proportional to </a:t>
            </a:r>
            <a:r>
              <a:rPr lang="en-US" altLang="zh-CN" dirty="0" err="1"/>
              <a:t>cSFR</a:t>
            </a:r>
            <a:r>
              <a:rPr lang="en-US" altLang="zh-CN" dirty="0"/>
              <a:t>:</a:t>
            </a:r>
          </a:p>
          <a:p>
            <a:endParaRPr lang="en-US" altLang="zh-CN" dirty="0"/>
          </a:p>
          <a:p>
            <a:pPr marL="0" indent="0">
              <a:buNone/>
            </a:pPr>
            <a:endParaRPr lang="en-US" altLang="zh-CN" dirty="0"/>
          </a:p>
          <a:p>
            <a:r>
              <a:rPr lang="en-US" altLang="zh-CN" dirty="0"/>
              <a:t>Or having redshift evolution relative to </a:t>
            </a:r>
            <a:r>
              <a:rPr lang="en-US" altLang="zh-CN" dirty="0" err="1"/>
              <a:t>cSFR</a:t>
            </a:r>
            <a:r>
              <a:rPr lang="en-US" altLang="zh-CN" dirty="0"/>
              <a:t>:</a:t>
            </a:r>
            <a:endParaRPr lang="zh-CN" altLang="en-US" dirty="0"/>
          </a:p>
          <a:p>
            <a:endParaRPr lang="en-US" altLang="zh-CN" dirty="0"/>
          </a:p>
          <a:p>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0D211B06-C85E-200B-9BCB-595976D31004}"/>
              </a:ext>
            </a:extLst>
          </p:cNvPr>
          <p:cNvPicPr>
            <a:picLocks noChangeAspect="1"/>
          </p:cNvPicPr>
          <p:nvPr/>
        </p:nvPicPr>
        <p:blipFill>
          <a:blip r:embed="rId3"/>
          <a:srcRect t="26550" b="25258"/>
          <a:stretch>
            <a:fillRect/>
          </a:stretch>
        </p:blipFill>
        <p:spPr>
          <a:xfrm>
            <a:off x="2616549" y="2549922"/>
            <a:ext cx="3041302" cy="508577"/>
          </a:xfrm>
          <a:prstGeom prst="rect">
            <a:avLst/>
          </a:prstGeom>
        </p:spPr>
      </p:pic>
      <p:pic>
        <p:nvPicPr>
          <p:cNvPr id="5" name="图片 4">
            <a:extLst>
              <a:ext uri="{FF2B5EF4-FFF2-40B4-BE49-F238E27FC236}">
                <a16:creationId xmlns:a16="http://schemas.microsoft.com/office/drawing/2014/main" id="{4A256ADB-020A-E7D7-B478-0167A70512E8}"/>
              </a:ext>
            </a:extLst>
          </p:cNvPr>
          <p:cNvPicPr>
            <a:picLocks noChangeAspect="1"/>
          </p:cNvPicPr>
          <p:nvPr/>
        </p:nvPicPr>
        <p:blipFill>
          <a:blip r:embed="rId4"/>
          <a:stretch>
            <a:fillRect/>
          </a:stretch>
        </p:blipFill>
        <p:spPr>
          <a:xfrm>
            <a:off x="2552255" y="3861562"/>
            <a:ext cx="4455575" cy="596138"/>
          </a:xfrm>
          <a:prstGeom prst="rect">
            <a:avLst/>
          </a:prstGeom>
        </p:spPr>
      </p:pic>
      <p:sp>
        <p:nvSpPr>
          <p:cNvPr id="12" name="文本框 11">
            <a:extLst>
              <a:ext uri="{FF2B5EF4-FFF2-40B4-BE49-F238E27FC236}">
                <a16:creationId xmlns:a16="http://schemas.microsoft.com/office/drawing/2014/main" id="{96136FCB-9920-1FCF-1BEB-C903FEDA2738}"/>
              </a:ext>
            </a:extLst>
          </p:cNvPr>
          <p:cNvSpPr txBox="1"/>
          <p:nvPr/>
        </p:nvSpPr>
        <p:spPr>
          <a:xfrm>
            <a:off x="9225888" y="3353516"/>
            <a:ext cx="2583878" cy="369332"/>
          </a:xfrm>
          <a:prstGeom prst="rect">
            <a:avLst/>
          </a:prstGeom>
          <a:noFill/>
        </p:spPr>
        <p:txBody>
          <a:bodyPr wrap="square">
            <a:spAutoFit/>
          </a:bodyPr>
          <a:lstStyle/>
          <a:p>
            <a:r>
              <a:rPr lang="en-US" altLang="zh-CN" dirty="0">
                <a:solidFill>
                  <a:srgbClr val="FF0000"/>
                </a:solidFill>
              </a:rPr>
              <a:t>η δ </a:t>
            </a:r>
            <a:r>
              <a:rPr lang="en-US" altLang="zh-CN" dirty="0"/>
              <a:t>are free parameters</a:t>
            </a:r>
            <a:endParaRPr lang="zh-CN" altLang="en-US" dirty="0"/>
          </a:p>
        </p:txBody>
      </p:sp>
      <p:pic>
        <p:nvPicPr>
          <p:cNvPr id="14" name="图片 13">
            <a:extLst>
              <a:ext uri="{FF2B5EF4-FFF2-40B4-BE49-F238E27FC236}">
                <a16:creationId xmlns:a16="http://schemas.microsoft.com/office/drawing/2014/main" id="{63262DE9-74BA-9354-7654-BB217A501CC9}"/>
              </a:ext>
            </a:extLst>
          </p:cNvPr>
          <p:cNvPicPr>
            <a:picLocks noChangeAspect="1"/>
          </p:cNvPicPr>
          <p:nvPr/>
        </p:nvPicPr>
        <p:blipFill>
          <a:blip r:embed="rId5"/>
          <a:stretch>
            <a:fillRect/>
          </a:stretch>
        </p:blipFill>
        <p:spPr>
          <a:xfrm>
            <a:off x="1028700" y="4712157"/>
            <a:ext cx="8393906" cy="1549900"/>
          </a:xfrm>
          <a:prstGeom prst="rect">
            <a:avLst/>
          </a:prstGeom>
        </p:spPr>
      </p:pic>
    </p:spTree>
    <p:extLst>
      <p:ext uri="{BB962C8B-B14F-4D97-AF65-F5344CB8AC3E}">
        <p14:creationId xmlns:p14="http://schemas.microsoft.com/office/powerpoint/2010/main" val="28230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64C5B7-EC50-E20C-42CA-E12546CA3680}"/>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LGRB luminosity function</a:t>
            </a:r>
            <a:endParaRPr lang="zh-CN" altLang="en-US" dirty="0"/>
          </a:p>
        </p:txBody>
      </p:sp>
      <p:sp>
        <p:nvSpPr>
          <p:cNvPr id="3" name="内容占位符 2">
            <a:extLst>
              <a:ext uri="{FF2B5EF4-FFF2-40B4-BE49-F238E27FC236}">
                <a16:creationId xmlns:a16="http://schemas.microsoft.com/office/drawing/2014/main" id="{5E84A70E-A5A7-B5C0-623A-8880329E084A}"/>
              </a:ext>
            </a:extLst>
          </p:cNvPr>
          <p:cNvSpPr>
            <a:spLocks noGrp="1"/>
          </p:cNvSpPr>
          <p:nvPr>
            <p:ph idx="1"/>
          </p:nvPr>
        </p:nvSpPr>
        <p:spPr/>
        <p:txBody>
          <a:bodyPr/>
          <a:lstStyle/>
          <a:p>
            <a:r>
              <a:rPr lang="en-US" altLang="zh-CN" dirty="0"/>
              <a:t>Theoretically and traditionally broken power-law:</a:t>
            </a:r>
          </a:p>
          <a:p>
            <a:endParaRPr lang="en-US" altLang="zh-CN" dirty="0"/>
          </a:p>
          <a:p>
            <a:endParaRPr lang="en-US" altLang="zh-CN" dirty="0"/>
          </a:p>
          <a:p>
            <a:endParaRPr lang="en-US" altLang="zh-CN" dirty="0"/>
          </a:p>
          <a:p>
            <a:r>
              <a:rPr lang="en-US" altLang="zh-CN" dirty="0"/>
              <a:t>Empirically triple power-law:</a:t>
            </a:r>
            <a:endParaRPr lang="zh-CN" altLang="en-US" dirty="0"/>
          </a:p>
        </p:txBody>
      </p:sp>
      <p:pic>
        <p:nvPicPr>
          <p:cNvPr id="6" name="图片 5">
            <a:extLst>
              <a:ext uri="{FF2B5EF4-FFF2-40B4-BE49-F238E27FC236}">
                <a16:creationId xmlns:a16="http://schemas.microsoft.com/office/drawing/2014/main" id="{FA793DD0-AF03-2530-B122-2B61D34CD7BD}"/>
              </a:ext>
            </a:extLst>
          </p:cNvPr>
          <p:cNvPicPr>
            <a:picLocks noChangeAspect="1"/>
          </p:cNvPicPr>
          <p:nvPr/>
        </p:nvPicPr>
        <p:blipFill>
          <a:blip r:embed="rId3"/>
          <a:stretch>
            <a:fillRect/>
          </a:stretch>
        </p:blipFill>
        <p:spPr>
          <a:xfrm>
            <a:off x="1811600" y="2406666"/>
            <a:ext cx="5511421" cy="1193784"/>
          </a:xfrm>
          <a:prstGeom prst="rect">
            <a:avLst/>
          </a:prstGeom>
        </p:spPr>
      </p:pic>
      <p:pic>
        <p:nvPicPr>
          <p:cNvPr id="7" name="图片 6">
            <a:extLst>
              <a:ext uri="{FF2B5EF4-FFF2-40B4-BE49-F238E27FC236}">
                <a16:creationId xmlns:a16="http://schemas.microsoft.com/office/drawing/2014/main" id="{B373AE77-D2A3-9BFA-A783-456EBA99CA66}"/>
              </a:ext>
            </a:extLst>
          </p:cNvPr>
          <p:cNvPicPr>
            <a:picLocks noChangeAspect="1"/>
          </p:cNvPicPr>
          <p:nvPr/>
        </p:nvPicPr>
        <p:blipFill>
          <a:blip r:embed="rId4"/>
          <a:stretch>
            <a:fillRect/>
          </a:stretch>
        </p:blipFill>
        <p:spPr>
          <a:xfrm>
            <a:off x="1887997" y="4583787"/>
            <a:ext cx="6718137" cy="1909088"/>
          </a:xfrm>
          <a:prstGeom prst="rect">
            <a:avLst/>
          </a:prstGeom>
        </p:spPr>
      </p:pic>
      <p:sp>
        <p:nvSpPr>
          <p:cNvPr id="8" name="文本框 7">
            <a:extLst>
              <a:ext uri="{FF2B5EF4-FFF2-40B4-BE49-F238E27FC236}">
                <a16:creationId xmlns:a16="http://schemas.microsoft.com/office/drawing/2014/main" id="{841E8C7D-DFC0-9545-DB2C-1962A837A0BE}"/>
              </a:ext>
            </a:extLst>
          </p:cNvPr>
          <p:cNvSpPr txBox="1"/>
          <p:nvPr/>
        </p:nvSpPr>
        <p:spPr>
          <a:xfrm>
            <a:off x="8296421" y="2733756"/>
            <a:ext cx="3633256" cy="369332"/>
          </a:xfrm>
          <a:prstGeom prst="rect">
            <a:avLst/>
          </a:prstGeom>
          <a:noFill/>
        </p:spPr>
        <p:txBody>
          <a:bodyPr wrap="square" rtlCol="0">
            <a:spAutoFit/>
          </a:bodyPr>
          <a:lstStyle/>
          <a:p>
            <a:r>
              <a:rPr lang="en-US" altLang="zh-CN" dirty="0"/>
              <a:t>If luminosity is evolutionary with z</a:t>
            </a:r>
            <a:r>
              <a:rPr lang="zh-CN" altLang="en-US" dirty="0"/>
              <a:t>：</a:t>
            </a:r>
          </a:p>
        </p:txBody>
      </p:sp>
      <p:pic>
        <p:nvPicPr>
          <p:cNvPr id="10" name="图片 9">
            <a:extLst>
              <a:ext uri="{FF2B5EF4-FFF2-40B4-BE49-F238E27FC236}">
                <a16:creationId xmlns:a16="http://schemas.microsoft.com/office/drawing/2014/main" id="{1CADF0FB-3793-8DBC-CD7C-6A6837F1F8B3}"/>
              </a:ext>
            </a:extLst>
          </p:cNvPr>
          <p:cNvPicPr>
            <a:picLocks noChangeAspect="1"/>
          </p:cNvPicPr>
          <p:nvPr/>
        </p:nvPicPr>
        <p:blipFill>
          <a:blip r:embed="rId5"/>
          <a:stretch>
            <a:fillRect/>
          </a:stretch>
        </p:blipFill>
        <p:spPr>
          <a:xfrm>
            <a:off x="8680296" y="3103088"/>
            <a:ext cx="2797471" cy="438089"/>
          </a:xfrm>
          <a:prstGeom prst="rect">
            <a:avLst/>
          </a:prstGeom>
        </p:spPr>
      </p:pic>
      <p:sp>
        <p:nvSpPr>
          <p:cNvPr id="14" name="文本框 13">
            <a:extLst>
              <a:ext uri="{FF2B5EF4-FFF2-40B4-BE49-F238E27FC236}">
                <a16:creationId xmlns:a16="http://schemas.microsoft.com/office/drawing/2014/main" id="{7DB07D51-7890-CA1E-811D-7E0114541F78}"/>
              </a:ext>
            </a:extLst>
          </p:cNvPr>
          <p:cNvSpPr txBox="1"/>
          <p:nvPr/>
        </p:nvSpPr>
        <p:spPr>
          <a:xfrm>
            <a:off x="8409970" y="4051649"/>
            <a:ext cx="3338122" cy="369332"/>
          </a:xfrm>
          <a:prstGeom prst="rect">
            <a:avLst/>
          </a:prstGeom>
          <a:noFill/>
        </p:spPr>
        <p:txBody>
          <a:bodyPr wrap="square" rtlCol="0">
            <a:spAutoFit/>
          </a:bodyPr>
          <a:lstStyle/>
          <a:p>
            <a:r>
              <a:rPr lang="en-US" altLang="zh-CN" dirty="0">
                <a:solidFill>
                  <a:srgbClr val="FF0000"/>
                </a:solidFill>
              </a:rPr>
              <a:t>A </a:t>
            </a:r>
            <a:r>
              <a:rPr lang="en-US" altLang="zh-CN" dirty="0" err="1">
                <a:solidFill>
                  <a:srgbClr val="FF0000"/>
                </a:solidFill>
              </a:rPr>
              <a:t>a</a:t>
            </a:r>
            <a:r>
              <a:rPr lang="en-US" altLang="zh-CN" dirty="0">
                <a:solidFill>
                  <a:srgbClr val="FF0000"/>
                </a:solidFill>
              </a:rPr>
              <a:t> b Lc δ </a:t>
            </a:r>
            <a:r>
              <a:rPr lang="en-US" altLang="zh-CN" dirty="0"/>
              <a:t>are free parameters</a:t>
            </a:r>
            <a:endParaRPr lang="zh-CN" altLang="en-US" dirty="0"/>
          </a:p>
        </p:txBody>
      </p:sp>
    </p:spTree>
    <p:extLst>
      <p:ext uri="{BB962C8B-B14F-4D97-AF65-F5344CB8AC3E}">
        <p14:creationId xmlns:p14="http://schemas.microsoft.com/office/powerpoint/2010/main" val="264940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87BA-9060-5DF0-E67C-BC604C42735C}"/>
              </a:ext>
            </a:extLst>
          </p:cNvPr>
          <p:cNvSpPr>
            <a:spLocks noGrp="1"/>
          </p:cNvSpPr>
          <p:nvPr>
            <p:ph type="title"/>
          </p:nvPr>
        </p:nvSpPr>
        <p:spPr>
          <a:xfrm>
            <a:off x="814912" y="49003"/>
            <a:ext cx="10515600" cy="1325563"/>
          </a:xfrm>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z-measurement probability and trigger probability </a:t>
            </a:r>
            <a:endParaRPr lang="zh-CN" altLang="en-US" dirty="0"/>
          </a:p>
        </p:txBody>
      </p:sp>
      <p:sp>
        <p:nvSpPr>
          <p:cNvPr id="18" name="内容占位符 4">
            <a:extLst>
              <a:ext uri="{FF2B5EF4-FFF2-40B4-BE49-F238E27FC236}">
                <a16:creationId xmlns:a16="http://schemas.microsoft.com/office/drawing/2014/main" id="{50D707A4-1B13-1424-68EE-A364ACA6C44B}"/>
              </a:ext>
            </a:extLst>
          </p:cNvPr>
          <p:cNvSpPr txBox="1">
            <a:spLocks/>
          </p:cNvSpPr>
          <p:nvPr/>
        </p:nvSpPr>
        <p:spPr>
          <a:xfrm>
            <a:off x="1579984" y="1825625"/>
            <a:ext cx="44398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zh-CN" altLang="en-US" dirty="0"/>
          </a:p>
        </p:txBody>
      </p:sp>
      <p:pic>
        <p:nvPicPr>
          <p:cNvPr id="19" name="图片 18">
            <a:extLst>
              <a:ext uri="{FF2B5EF4-FFF2-40B4-BE49-F238E27FC236}">
                <a16:creationId xmlns:a16="http://schemas.microsoft.com/office/drawing/2014/main" id="{91C68F1A-CBFC-EBD3-2EA5-35A824EF7866}"/>
              </a:ext>
            </a:extLst>
          </p:cNvPr>
          <p:cNvPicPr>
            <a:picLocks noChangeAspect="1"/>
          </p:cNvPicPr>
          <p:nvPr/>
        </p:nvPicPr>
        <p:blipFill>
          <a:blip r:embed="rId3"/>
          <a:stretch>
            <a:fillRect/>
          </a:stretch>
        </p:blipFill>
        <p:spPr>
          <a:xfrm>
            <a:off x="4339475" y="1320925"/>
            <a:ext cx="3442944" cy="2679650"/>
          </a:xfrm>
          <a:prstGeom prst="rect">
            <a:avLst/>
          </a:prstGeom>
        </p:spPr>
      </p:pic>
      <p:pic>
        <p:nvPicPr>
          <p:cNvPr id="20" name="图片 19">
            <a:extLst>
              <a:ext uri="{FF2B5EF4-FFF2-40B4-BE49-F238E27FC236}">
                <a16:creationId xmlns:a16="http://schemas.microsoft.com/office/drawing/2014/main" id="{A3879593-49CF-1C73-3C9C-F5C0977500C8}"/>
              </a:ext>
            </a:extLst>
          </p:cNvPr>
          <p:cNvPicPr>
            <a:picLocks noChangeAspect="1"/>
          </p:cNvPicPr>
          <p:nvPr/>
        </p:nvPicPr>
        <p:blipFill>
          <a:blip r:embed="rId4"/>
          <a:stretch>
            <a:fillRect/>
          </a:stretch>
        </p:blipFill>
        <p:spPr>
          <a:xfrm>
            <a:off x="814814" y="4000575"/>
            <a:ext cx="3427248" cy="2739562"/>
          </a:xfrm>
          <a:prstGeom prst="rect">
            <a:avLst/>
          </a:prstGeom>
        </p:spPr>
      </p:pic>
      <p:pic>
        <p:nvPicPr>
          <p:cNvPr id="21" name="图片 20">
            <a:extLst>
              <a:ext uri="{FF2B5EF4-FFF2-40B4-BE49-F238E27FC236}">
                <a16:creationId xmlns:a16="http://schemas.microsoft.com/office/drawing/2014/main" id="{692930B7-7D3E-8114-9458-FE3056BFB8D2}"/>
              </a:ext>
            </a:extLst>
          </p:cNvPr>
          <p:cNvPicPr>
            <a:picLocks noChangeAspect="1"/>
          </p:cNvPicPr>
          <p:nvPr/>
        </p:nvPicPr>
        <p:blipFill>
          <a:blip r:embed="rId5"/>
          <a:stretch>
            <a:fillRect/>
          </a:stretch>
        </p:blipFill>
        <p:spPr>
          <a:xfrm>
            <a:off x="4402454" y="3960979"/>
            <a:ext cx="3340516" cy="2720684"/>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297EDA1-A042-591E-35A2-15525A87BAC0}"/>
                  </a:ext>
                </a:extLst>
              </p:cNvPr>
              <p:cNvSpPr txBox="1"/>
              <p:nvPr/>
            </p:nvSpPr>
            <p:spPr>
              <a:xfrm>
                <a:off x="1549977" y="1653307"/>
                <a:ext cx="2633062" cy="1327671"/>
              </a:xfrm>
              <a:prstGeom prst="rect">
                <a:avLst/>
              </a:prstGeom>
              <a:noFill/>
            </p:spPr>
            <p:txBody>
              <a:bodyPr wrap="square" lIns="0" tIns="0" rIns="0" bIns="0" rtlCol="0">
                <a:spAutoFit/>
              </a:bodyPr>
              <a:lstStyle/>
              <a:p>
                <a:r>
                  <a:rPr lang="en-US" altLang="zh-CN" b="0" dirty="0">
                    <a:latin typeface="Cambria Math" panose="02040503050406030204" pitchFamily="18" charset="0"/>
                  </a:rPr>
                  <a:t>Separating P to </a:t>
                </a:r>
                <a:r>
                  <a:rPr lang="en-US" altLang="zh-CN" b="0" dirty="0" err="1">
                    <a:latin typeface="Cambria Math" panose="02040503050406030204" pitchFamily="18" charset="0"/>
                  </a:rPr>
                  <a:t>i</a:t>
                </a:r>
                <a:r>
                  <a:rPr lang="en-US" altLang="zh-CN" b="0" dirty="0">
                    <a:latin typeface="Cambria Math" panose="02040503050406030204" pitchFamily="18" charset="0"/>
                  </a:rPr>
                  <a:t> bins</a:t>
                </a:r>
              </a:p>
              <a:p>
                <a:endParaRPr lang="en-US" altLang="zh-CN" dirty="0">
                  <a:latin typeface="Cambria Math" panose="02040503050406030204" pitchFamily="18" charset="0"/>
                </a:endParaRPr>
              </a:p>
              <a:p>
                <a:r>
                  <a:rPr lang="en-US" altLang="zh-CN" b="0" dirty="0">
                    <a:latin typeface="Cambria Math" panose="02040503050406030204" pitchFamily="18" charset="0"/>
                  </a:rPr>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r>
                          <a:rPr lang="en-US" altLang="zh-CN" b="0" i="1" smtClean="0">
                            <a:latin typeface="Cambria Math" panose="02040503050406030204" pitchFamily="18" charset="0"/>
                          </a:rPr>
                          <m:t>𝑧</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𝑃</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𝑁𝑢𝑚𝑏𝑒𝑟</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𝑧</m:t>
                            </m:r>
                          </m:sup>
                        </m:sSubSup>
                        <m:r>
                          <a:rPr lang="en-US" altLang="zh-CN" b="0" i="1" smtClean="0">
                            <a:latin typeface="Cambria Math" panose="02040503050406030204" pitchFamily="18" charset="0"/>
                          </a:rPr>
                          <m:t> (</m:t>
                        </m:r>
                        <m:r>
                          <m:rPr>
                            <m:sty m:val="p"/>
                          </m:rPr>
                          <a:rPr lang="en-US" altLang="zh-CN" i="1">
                            <a:latin typeface="Cambria Math" panose="02040503050406030204" pitchFamily="18" charset="0"/>
                          </a:rPr>
                          <m:t>P</m:t>
                        </m:r>
                        <m:r>
                          <a:rPr lang="en-US" altLang="zh-CN" i="1">
                            <a:latin typeface="Cambria Math" panose="02040503050406030204" pitchFamily="18" charset="0"/>
                          </a:rPr>
                          <m:t>)</m:t>
                        </m:r>
                      </m:num>
                      <m:den>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𝑁𝑢𝑚𝑏𝑒𝑟</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𝑡𝑜𝑡𝑎𝑙</m:t>
                            </m:r>
                          </m:sup>
                        </m:sSubSup>
                        <m:r>
                          <a:rPr lang="en-US" altLang="zh-CN" b="0" i="1" smtClean="0">
                            <a:latin typeface="Cambria Math" panose="02040503050406030204" pitchFamily="18" charset="0"/>
                          </a:rPr>
                          <m:t>(</m:t>
                        </m:r>
                        <m:r>
                          <m:rPr>
                            <m:sty m:val="p"/>
                          </m:rPr>
                          <a:rPr lang="en-US" altLang="zh-CN" i="1">
                            <a:latin typeface="Cambria Math" panose="02040503050406030204" pitchFamily="18" charset="0"/>
                          </a:rPr>
                          <m:t>P</m:t>
                        </m:r>
                        <m:r>
                          <a:rPr lang="en-US" altLang="zh-CN" i="1">
                            <a:latin typeface="Cambria Math" panose="02040503050406030204" pitchFamily="18" charset="0"/>
                          </a:rPr>
                          <m:t>)</m:t>
                        </m:r>
                      </m:den>
                    </m:f>
                    <m:r>
                      <a:rPr lang="en-US" altLang="zh-CN" b="0" i="1" smtClean="0">
                        <a:latin typeface="Cambria Math" panose="02040503050406030204" pitchFamily="18" charset="0"/>
                      </a:rPr>
                      <m:t> </m:t>
                    </m:r>
                  </m:oMath>
                </a14:m>
                <a:endParaRPr lang="en-US" altLang="zh-CN" b="0" dirty="0"/>
              </a:p>
              <a:p>
                <a:endParaRPr lang="en-US" altLang="zh-CN" b="0" dirty="0"/>
              </a:p>
            </p:txBody>
          </p:sp>
        </mc:Choice>
        <mc:Fallback xmlns="">
          <p:sp>
            <p:nvSpPr>
              <p:cNvPr id="22" name="文本框 21">
                <a:extLst>
                  <a:ext uri="{FF2B5EF4-FFF2-40B4-BE49-F238E27FC236}">
                    <a16:creationId xmlns:a16="http://schemas.microsoft.com/office/drawing/2014/main" id="{B297EDA1-A042-591E-35A2-15525A87BAC0}"/>
                  </a:ext>
                </a:extLst>
              </p:cNvPr>
              <p:cNvSpPr txBox="1">
                <a:spLocks noRot="1" noChangeAspect="1" noMove="1" noResize="1" noEditPoints="1" noAdjustHandles="1" noChangeArrowheads="1" noChangeShapeType="1" noTextEdit="1"/>
              </p:cNvSpPr>
              <p:nvPr/>
            </p:nvSpPr>
            <p:spPr>
              <a:xfrm>
                <a:off x="1549977" y="1653307"/>
                <a:ext cx="2633062" cy="1327671"/>
              </a:xfrm>
              <a:prstGeom prst="rect">
                <a:avLst/>
              </a:prstGeom>
              <a:blipFill>
                <a:blip r:embed="rId6"/>
                <a:stretch>
                  <a:fillRect l="-5324" t="-6422"/>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CAEFB21F-1267-EEF3-BF1C-0E1A12DAB093}"/>
              </a:ext>
            </a:extLst>
          </p:cNvPr>
          <p:cNvPicPr>
            <a:picLocks noChangeAspect="1"/>
          </p:cNvPicPr>
          <p:nvPr/>
        </p:nvPicPr>
        <p:blipFill>
          <a:blip r:embed="rId7"/>
          <a:stretch>
            <a:fillRect/>
          </a:stretch>
        </p:blipFill>
        <p:spPr>
          <a:xfrm>
            <a:off x="1510528" y="2882544"/>
            <a:ext cx="2031322" cy="646330"/>
          </a:xfrm>
          <a:prstGeom prst="rect">
            <a:avLst/>
          </a:prstGeom>
        </p:spPr>
      </p:pic>
      <p:sp>
        <p:nvSpPr>
          <p:cNvPr id="24" name="矩形 23">
            <a:extLst>
              <a:ext uri="{FF2B5EF4-FFF2-40B4-BE49-F238E27FC236}">
                <a16:creationId xmlns:a16="http://schemas.microsoft.com/office/drawing/2014/main" id="{156F3857-3CAE-2ACB-A931-AE983C58AD95}"/>
              </a:ext>
            </a:extLst>
          </p:cNvPr>
          <p:cNvSpPr/>
          <p:nvPr/>
        </p:nvSpPr>
        <p:spPr>
          <a:xfrm>
            <a:off x="912227" y="1583899"/>
            <a:ext cx="3450777" cy="123653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6A2FF662-AB53-58E3-6B06-7B65D9A74039}"/>
              </a:ext>
            </a:extLst>
          </p:cNvPr>
          <p:cNvSpPr/>
          <p:nvPr/>
        </p:nvSpPr>
        <p:spPr>
          <a:xfrm>
            <a:off x="912227" y="2909461"/>
            <a:ext cx="3450778" cy="1168965"/>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BD7B095-FD34-1859-1093-B5DE7CB2619C}"/>
              </a:ext>
            </a:extLst>
          </p:cNvPr>
          <p:cNvPicPr>
            <a:picLocks noChangeAspect="1"/>
          </p:cNvPicPr>
          <p:nvPr/>
        </p:nvPicPr>
        <p:blipFill>
          <a:blip r:embed="rId8"/>
          <a:stretch>
            <a:fillRect/>
          </a:stretch>
        </p:blipFill>
        <p:spPr>
          <a:xfrm>
            <a:off x="8226958" y="2254387"/>
            <a:ext cx="2016624" cy="745498"/>
          </a:xfrm>
          <a:prstGeom prst="rect">
            <a:avLst/>
          </a:prstGeom>
        </p:spPr>
      </p:pic>
      <p:pic>
        <p:nvPicPr>
          <p:cNvPr id="29" name="图片 28">
            <a:extLst>
              <a:ext uri="{FF2B5EF4-FFF2-40B4-BE49-F238E27FC236}">
                <a16:creationId xmlns:a16="http://schemas.microsoft.com/office/drawing/2014/main" id="{35E9B778-C8E7-8642-355D-E09B48449A4B}"/>
              </a:ext>
            </a:extLst>
          </p:cNvPr>
          <p:cNvPicPr>
            <a:picLocks noChangeAspect="1"/>
          </p:cNvPicPr>
          <p:nvPr/>
        </p:nvPicPr>
        <p:blipFill>
          <a:blip r:embed="rId9"/>
          <a:stretch>
            <a:fillRect/>
          </a:stretch>
        </p:blipFill>
        <p:spPr>
          <a:xfrm>
            <a:off x="8255157" y="4903660"/>
            <a:ext cx="3122029" cy="745498"/>
          </a:xfrm>
          <a:prstGeom prst="rect">
            <a:avLst/>
          </a:prstGeom>
        </p:spPr>
      </p:pic>
      <p:sp>
        <p:nvSpPr>
          <p:cNvPr id="32" name="文本框 31">
            <a:extLst>
              <a:ext uri="{FF2B5EF4-FFF2-40B4-BE49-F238E27FC236}">
                <a16:creationId xmlns:a16="http://schemas.microsoft.com/office/drawing/2014/main" id="{A38C4F18-010E-400C-E1FF-22B07C7F01B2}"/>
              </a:ext>
            </a:extLst>
          </p:cNvPr>
          <p:cNvSpPr txBox="1"/>
          <p:nvPr/>
        </p:nvSpPr>
        <p:spPr>
          <a:xfrm>
            <a:off x="8160080" y="1814002"/>
            <a:ext cx="3501932" cy="369332"/>
          </a:xfrm>
          <a:prstGeom prst="rect">
            <a:avLst/>
          </a:prstGeom>
          <a:noFill/>
        </p:spPr>
        <p:txBody>
          <a:bodyPr wrap="square" rtlCol="0">
            <a:spAutoFit/>
          </a:bodyPr>
          <a:lstStyle/>
          <a:p>
            <a:r>
              <a:rPr lang="en-US" altLang="zh-CN" dirty="0">
                <a:solidFill>
                  <a:schemeClr val="accent5">
                    <a:lumMod val="75000"/>
                  </a:schemeClr>
                </a:solidFill>
              </a:rPr>
              <a:t>The z-measurement probability:</a:t>
            </a:r>
            <a:endParaRPr lang="zh-CN" altLang="en-US" dirty="0">
              <a:solidFill>
                <a:schemeClr val="accent5">
                  <a:lumMod val="75000"/>
                </a:schemeClr>
              </a:solidFill>
            </a:endParaRPr>
          </a:p>
        </p:txBody>
      </p:sp>
      <p:sp>
        <p:nvSpPr>
          <p:cNvPr id="33" name="文本框 32">
            <a:extLst>
              <a:ext uri="{FF2B5EF4-FFF2-40B4-BE49-F238E27FC236}">
                <a16:creationId xmlns:a16="http://schemas.microsoft.com/office/drawing/2014/main" id="{7AA25D0A-8B69-80E3-9541-EEBF71368662}"/>
              </a:ext>
            </a:extLst>
          </p:cNvPr>
          <p:cNvSpPr txBox="1"/>
          <p:nvPr/>
        </p:nvSpPr>
        <p:spPr>
          <a:xfrm>
            <a:off x="8226958" y="4411015"/>
            <a:ext cx="2481943" cy="369332"/>
          </a:xfrm>
          <a:prstGeom prst="rect">
            <a:avLst/>
          </a:prstGeom>
          <a:noFill/>
        </p:spPr>
        <p:txBody>
          <a:bodyPr wrap="square" rtlCol="0">
            <a:spAutoFit/>
          </a:bodyPr>
          <a:lstStyle/>
          <a:p>
            <a:r>
              <a:rPr lang="en-US" altLang="zh-CN" dirty="0">
                <a:solidFill>
                  <a:schemeClr val="accent4">
                    <a:lumMod val="60000"/>
                    <a:lumOff val="40000"/>
                  </a:schemeClr>
                </a:solidFill>
              </a:rPr>
              <a:t>The trigger probability:</a:t>
            </a:r>
            <a:endParaRPr lang="zh-CN" altLang="en-US" dirty="0">
              <a:solidFill>
                <a:schemeClr val="accent4">
                  <a:lumMod val="60000"/>
                  <a:lumOff val="40000"/>
                </a:schemeClr>
              </a:solidFill>
            </a:endParaRPr>
          </a:p>
        </p:txBody>
      </p:sp>
      <p:sp>
        <p:nvSpPr>
          <p:cNvPr id="3" name="文本框 2">
            <a:extLst>
              <a:ext uri="{FF2B5EF4-FFF2-40B4-BE49-F238E27FC236}">
                <a16:creationId xmlns:a16="http://schemas.microsoft.com/office/drawing/2014/main" id="{AEDF066B-AB83-83A1-4896-067C55B9577B}"/>
              </a:ext>
            </a:extLst>
          </p:cNvPr>
          <p:cNvSpPr txBox="1"/>
          <p:nvPr/>
        </p:nvSpPr>
        <p:spPr>
          <a:xfrm>
            <a:off x="912227" y="3521122"/>
            <a:ext cx="3693892" cy="646331"/>
          </a:xfrm>
          <a:prstGeom prst="rect">
            <a:avLst/>
          </a:prstGeom>
          <a:noFill/>
        </p:spPr>
        <p:txBody>
          <a:bodyPr wrap="square" rtlCol="0">
            <a:spAutoFit/>
          </a:bodyPr>
          <a:lstStyle/>
          <a:p>
            <a:r>
              <a:rPr lang="en-US" altLang="zh-CN" dirty="0"/>
              <a:t>Assuming P dist. is broken power law</a:t>
            </a:r>
            <a:endParaRPr lang="zh-CN" altLang="en-US" dirty="0"/>
          </a:p>
        </p:txBody>
      </p:sp>
    </p:spTree>
    <p:extLst>
      <p:ext uri="{BB962C8B-B14F-4D97-AF65-F5344CB8AC3E}">
        <p14:creationId xmlns:p14="http://schemas.microsoft.com/office/powerpoint/2010/main" val="286284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252F3-831F-B9C5-C290-9E73C418C3CA}"/>
              </a:ext>
            </a:extLst>
          </p:cNvPr>
          <p:cNvSpPr>
            <a:spLocks noGrp="1"/>
          </p:cNvSpPr>
          <p:nvPr>
            <p:ph type="title"/>
          </p:nvPr>
        </p:nvSpPr>
        <p:spPr>
          <a:xfrm>
            <a:off x="838200" y="203394"/>
            <a:ext cx="10515600" cy="1325563"/>
          </a:xfrm>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Results for LGRBs with P&gt;1</a:t>
            </a:r>
            <a:endParaRPr lang="zh-CN" altLang="en-US" dirty="0"/>
          </a:p>
        </p:txBody>
      </p:sp>
      <p:sp>
        <p:nvSpPr>
          <p:cNvPr id="7" name="内容占位符 6">
            <a:extLst>
              <a:ext uri="{FF2B5EF4-FFF2-40B4-BE49-F238E27FC236}">
                <a16:creationId xmlns:a16="http://schemas.microsoft.com/office/drawing/2014/main" id="{AAF2A99F-D5F6-BEFB-CDBB-AE9A86D1E836}"/>
              </a:ext>
            </a:extLst>
          </p:cNvPr>
          <p:cNvSpPr>
            <a:spLocks noGrp="1"/>
          </p:cNvSpPr>
          <p:nvPr>
            <p:ph idx="1"/>
          </p:nvPr>
        </p:nvSpPr>
        <p:spPr>
          <a:xfrm>
            <a:off x="627017" y="1528956"/>
            <a:ext cx="3990703" cy="4819593"/>
          </a:xfrm>
        </p:spPr>
        <p:txBody>
          <a:bodyPr>
            <a:normAutofit fontScale="92500"/>
          </a:bodyPr>
          <a:lstStyle/>
          <a:p>
            <a:r>
              <a:rPr lang="en-US" altLang="zh-CN" dirty="0"/>
              <a:t>Assuming the Trigger Probability is 100% for LGRBs with P&gt;1 to estimate the free parameters (no T. P. is included in the phase of estimating parameters) . </a:t>
            </a:r>
          </a:p>
          <a:p>
            <a:endParaRPr lang="en-US" altLang="zh-CN" dirty="0"/>
          </a:p>
          <a:p>
            <a:pPr>
              <a:buFont typeface="Wingdings" panose="05000000000000000000" pitchFamily="2" charset="2"/>
              <a:buChar char="Ø"/>
            </a:pPr>
            <a:r>
              <a:rPr lang="en-US" altLang="zh-CN" dirty="0"/>
              <a:t>A redshift evolution model is necessary.</a:t>
            </a:r>
          </a:p>
          <a:p>
            <a:pPr>
              <a:buFont typeface="Wingdings" panose="05000000000000000000" pitchFamily="2" charset="2"/>
              <a:buChar char="Ø"/>
            </a:pPr>
            <a:r>
              <a:rPr lang="en-US" altLang="zh-CN" dirty="0"/>
              <a:t>The LGRB LF prefers triple-PL form.</a:t>
            </a:r>
          </a:p>
          <a:p>
            <a:endParaRPr lang="en-US" altLang="zh-CN" dirty="0"/>
          </a:p>
          <a:p>
            <a:endParaRPr lang="en-US" altLang="zh-CN" dirty="0"/>
          </a:p>
          <a:p>
            <a:endParaRPr lang="zh-CN" altLang="en-US" dirty="0"/>
          </a:p>
        </p:txBody>
      </p:sp>
      <p:pic>
        <p:nvPicPr>
          <p:cNvPr id="11" name="图片 10">
            <a:extLst>
              <a:ext uri="{FF2B5EF4-FFF2-40B4-BE49-F238E27FC236}">
                <a16:creationId xmlns:a16="http://schemas.microsoft.com/office/drawing/2014/main" id="{5EAA842C-346D-2D2F-5D70-ED616E85B94D}"/>
              </a:ext>
            </a:extLst>
          </p:cNvPr>
          <p:cNvPicPr>
            <a:picLocks noChangeAspect="1"/>
          </p:cNvPicPr>
          <p:nvPr/>
        </p:nvPicPr>
        <p:blipFill>
          <a:blip r:embed="rId3"/>
          <a:stretch>
            <a:fillRect/>
          </a:stretch>
        </p:blipFill>
        <p:spPr>
          <a:xfrm>
            <a:off x="4779049" y="4001294"/>
            <a:ext cx="7099424" cy="2760290"/>
          </a:xfrm>
          <a:prstGeom prst="rect">
            <a:avLst/>
          </a:prstGeom>
        </p:spPr>
      </p:pic>
      <p:pic>
        <p:nvPicPr>
          <p:cNvPr id="9" name="图片 8">
            <a:extLst>
              <a:ext uri="{FF2B5EF4-FFF2-40B4-BE49-F238E27FC236}">
                <a16:creationId xmlns:a16="http://schemas.microsoft.com/office/drawing/2014/main" id="{3C12E824-87F7-A2C8-15DE-72529F46FEB4}"/>
              </a:ext>
            </a:extLst>
          </p:cNvPr>
          <p:cNvPicPr>
            <a:picLocks noChangeAspect="1"/>
          </p:cNvPicPr>
          <p:nvPr/>
        </p:nvPicPr>
        <p:blipFill>
          <a:blip r:embed="rId4"/>
          <a:stretch>
            <a:fillRect/>
          </a:stretch>
        </p:blipFill>
        <p:spPr>
          <a:xfrm>
            <a:off x="4779050" y="1279021"/>
            <a:ext cx="7099424" cy="2795870"/>
          </a:xfrm>
          <a:prstGeom prst="rect">
            <a:avLst/>
          </a:prstGeom>
        </p:spPr>
      </p:pic>
    </p:spTree>
    <p:extLst>
      <p:ext uri="{BB962C8B-B14F-4D97-AF65-F5344CB8AC3E}">
        <p14:creationId xmlns:p14="http://schemas.microsoft.com/office/powerpoint/2010/main" val="364863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FEEAD-A946-E15A-DF72-341B890FB7AC}"/>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Results for LGRBs with P&gt;0.04</a:t>
            </a:r>
            <a:endParaRPr lang="zh-CN" altLang="en-US" dirty="0"/>
          </a:p>
        </p:txBody>
      </p:sp>
      <p:sp>
        <p:nvSpPr>
          <p:cNvPr id="3" name="内容占位符 2">
            <a:extLst>
              <a:ext uri="{FF2B5EF4-FFF2-40B4-BE49-F238E27FC236}">
                <a16:creationId xmlns:a16="http://schemas.microsoft.com/office/drawing/2014/main" id="{857E2408-D1B6-189E-C7FD-6AE014CB6A17}"/>
              </a:ext>
            </a:extLst>
          </p:cNvPr>
          <p:cNvSpPr>
            <a:spLocks noGrp="1"/>
          </p:cNvSpPr>
          <p:nvPr>
            <p:ph idx="1"/>
          </p:nvPr>
        </p:nvSpPr>
        <p:spPr>
          <a:xfrm>
            <a:off x="838200" y="1569493"/>
            <a:ext cx="10515600" cy="4607470"/>
          </a:xfrm>
        </p:spPr>
        <p:txBody>
          <a:bodyPr/>
          <a:lstStyle/>
          <a:p>
            <a:r>
              <a:rPr lang="en-US" altLang="zh-CN" dirty="0"/>
              <a:t>With the estimated parameters above, considering the trigger probability, the observed distribution of LGRBs with P&gt;0.04 can be reproduced by still redshift evolution models and triple-PL LF.  </a:t>
            </a:r>
            <a:endParaRPr lang="zh-CN" altLang="en-US" dirty="0"/>
          </a:p>
        </p:txBody>
      </p:sp>
      <p:pic>
        <p:nvPicPr>
          <p:cNvPr id="5" name="图片 4">
            <a:extLst>
              <a:ext uri="{FF2B5EF4-FFF2-40B4-BE49-F238E27FC236}">
                <a16:creationId xmlns:a16="http://schemas.microsoft.com/office/drawing/2014/main" id="{EBF242BD-26A9-7124-71DD-0479BAA6D88B}"/>
              </a:ext>
            </a:extLst>
          </p:cNvPr>
          <p:cNvPicPr>
            <a:picLocks noChangeAspect="1"/>
          </p:cNvPicPr>
          <p:nvPr/>
        </p:nvPicPr>
        <p:blipFill>
          <a:blip r:embed="rId3"/>
          <a:stretch>
            <a:fillRect/>
          </a:stretch>
        </p:blipFill>
        <p:spPr>
          <a:xfrm>
            <a:off x="1349422" y="3061417"/>
            <a:ext cx="9493155" cy="3620312"/>
          </a:xfrm>
          <a:prstGeom prst="rect">
            <a:avLst/>
          </a:prstGeom>
        </p:spPr>
      </p:pic>
    </p:spTree>
    <p:extLst>
      <p:ext uri="{BB962C8B-B14F-4D97-AF65-F5344CB8AC3E}">
        <p14:creationId xmlns:p14="http://schemas.microsoft.com/office/powerpoint/2010/main" val="202813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33A11A-A20B-5B52-053C-42626C3EE70D}"/>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Summary </a:t>
            </a:r>
            <a:endParaRPr lang="zh-CN" altLang="en-US" dirty="0"/>
          </a:p>
        </p:txBody>
      </p:sp>
      <p:sp>
        <p:nvSpPr>
          <p:cNvPr id="3" name="内容占位符 2">
            <a:extLst>
              <a:ext uri="{FF2B5EF4-FFF2-40B4-BE49-F238E27FC236}">
                <a16:creationId xmlns:a16="http://schemas.microsoft.com/office/drawing/2014/main" id="{2415491A-5DA6-5450-E88A-F28E524228D7}"/>
              </a:ext>
            </a:extLst>
          </p:cNvPr>
          <p:cNvSpPr>
            <a:spLocks noGrp="1"/>
          </p:cNvSpPr>
          <p:nvPr>
            <p:ph idx="1"/>
          </p:nvPr>
        </p:nvSpPr>
        <p:spPr/>
        <p:txBody>
          <a:bodyPr/>
          <a:lstStyle/>
          <a:p>
            <a:r>
              <a:rPr lang="en-US" altLang="zh-CN" dirty="0"/>
              <a:t>We provide empirical methods to estimate the z-measurement probability and the trigger probability of Swift LGRBs, and use them to study the intrinsic z and L distributions</a:t>
            </a:r>
            <a:r>
              <a:rPr lang="zh-CN" altLang="en-US" dirty="0"/>
              <a:t>；</a:t>
            </a:r>
            <a:endParaRPr lang="en-US" altLang="zh-CN" dirty="0"/>
          </a:p>
          <a:p>
            <a:r>
              <a:rPr lang="en-US" altLang="zh-CN" dirty="0"/>
              <a:t>We find LGRBs can not trace the </a:t>
            </a:r>
            <a:r>
              <a:rPr lang="en-US" altLang="zh-CN" dirty="0" err="1"/>
              <a:t>cSFR</a:t>
            </a:r>
            <a:r>
              <a:rPr lang="en-US" altLang="zh-CN" dirty="0"/>
              <a:t> directly without considering a redshift evolution.</a:t>
            </a:r>
          </a:p>
          <a:p>
            <a:r>
              <a:rPr lang="en-US" altLang="zh-CN" dirty="0"/>
              <a:t>Unlike traditional broken PL LF, LGRBs prefer a triple PL LF </a:t>
            </a:r>
            <a:r>
              <a:rPr lang="en-US" altLang="zh-CN" dirty="0">
                <a:sym typeface="Wingdings" panose="05000000000000000000" pitchFamily="2" charset="2"/>
              </a:rPr>
              <a:t> </a:t>
            </a:r>
            <a:r>
              <a:rPr lang="en-US" altLang="zh-CN" dirty="0"/>
              <a:t>potential sub-class LGRBs</a:t>
            </a:r>
          </a:p>
          <a:p>
            <a:endParaRPr lang="en-US" altLang="zh-CN" dirty="0"/>
          </a:p>
          <a:p>
            <a:endParaRPr lang="en-US" altLang="zh-CN" dirty="0"/>
          </a:p>
        </p:txBody>
      </p:sp>
      <p:sp>
        <p:nvSpPr>
          <p:cNvPr id="5" name="文本框 4">
            <a:extLst>
              <a:ext uri="{FF2B5EF4-FFF2-40B4-BE49-F238E27FC236}">
                <a16:creationId xmlns:a16="http://schemas.microsoft.com/office/drawing/2014/main" id="{0E500C0E-ADF2-F421-DB2A-9C8F0FE3D4E3}"/>
              </a:ext>
            </a:extLst>
          </p:cNvPr>
          <p:cNvSpPr txBox="1"/>
          <p:nvPr/>
        </p:nvSpPr>
        <p:spPr>
          <a:xfrm>
            <a:off x="1855737" y="5412305"/>
            <a:ext cx="8480525" cy="369332"/>
          </a:xfrm>
          <a:prstGeom prst="rect">
            <a:avLst/>
          </a:prstGeom>
          <a:noFill/>
        </p:spPr>
        <p:txBody>
          <a:bodyPr wrap="square">
            <a:spAutoFit/>
          </a:bodyPr>
          <a:lstStyle/>
          <a:p>
            <a:r>
              <a:rPr lang="zh-CN" altLang="en-US" dirty="0">
                <a:solidFill>
                  <a:schemeClr val="accent1"/>
                </a:solidFill>
              </a:rPr>
              <a:t>“The authors have a nice approach to addressing the completeness problem......”</a:t>
            </a:r>
          </a:p>
        </p:txBody>
      </p:sp>
      <p:sp>
        <p:nvSpPr>
          <p:cNvPr id="6" name="文本框 5">
            <a:extLst>
              <a:ext uri="{FF2B5EF4-FFF2-40B4-BE49-F238E27FC236}">
                <a16:creationId xmlns:a16="http://schemas.microsoft.com/office/drawing/2014/main" id="{E6CA846D-A78B-D853-BE05-A6B46022C74A}"/>
              </a:ext>
            </a:extLst>
          </p:cNvPr>
          <p:cNvSpPr txBox="1"/>
          <p:nvPr/>
        </p:nvSpPr>
        <p:spPr>
          <a:xfrm>
            <a:off x="4672367" y="6005294"/>
            <a:ext cx="2847264" cy="369332"/>
          </a:xfrm>
          <a:prstGeom prst="rect">
            <a:avLst/>
          </a:prstGeom>
          <a:noFill/>
        </p:spPr>
        <p:txBody>
          <a:bodyPr wrap="square">
            <a:spAutoFit/>
          </a:bodyPr>
          <a:lstStyle/>
          <a:p>
            <a:r>
              <a:rPr lang="en-US" altLang="zh-CN" sz="1800" b="0" i="0" u="none" strike="noStrike" baseline="0" dirty="0">
                <a:latin typeface="Times-Roman"/>
              </a:rPr>
              <a:t>MNRAS 508</a:t>
            </a:r>
            <a:r>
              <a:rPr lang="en-US" altLang="zh-CN" sz="1800" b="1" i="0" u="none" strike="noStrike" baseline="0" dirty="0">
                <a:latin typeface="Times-Bold"/>
              </a:rPr>
              <a:t>, </a:t>
            </a:r>
            <a:r>
              <a:rPr lang="en-US" altLang="zh-CN" sz="1800" b="0" i="0" u="none" strike="noStrike" baseline="0" dirty="0">
                <a:latin typeface="Times-Roman"/>
              </a:rPr>
              <a:t>52–68 (2021)</a:t>
            </a:r>
            <a:endParaRPr lang="zh-CN" altLang="en-US" dirty="0"/>
          </a:p>
        </p:txBody>
      </p:sp>
    </p:spTree>
    <p:extLst>
      <p:ext uri="{BB962C8B-B14F-4D97-AF65-F5344CB8AC3E}">
        <p14:creationId xmlns:p14="http://schemas.microsoft.com/office/powerpoint/2010/main" val="126351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EC9E-BEE0-8725-E748-F4399BE4466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A406086B-2971-87BB-A676-B0EFF400667B}"/>
              </a:ext>
            </a:extLst>
          </p:cNvPr>
          <p:cNvSpPr>
            <a:spLocks noGrp="1"/>
          </p:cNvSpPr>
          <p:nvPr>
            <p:ph type="title"/>
          </p:nvPr>
        </p:nvSpPr>
        <p:spPr>
          <a:xfrm>
            <a:off x="831850" y="399684"/>
            <a:ext cx="10515600" cy="4008543"/>
          </a:xfrm>
        </p:spPr>
        <p:txBody>
          <a:bodyPr/>
          <a:lstStyle/>
          <a:p>
            <a:pPr algn="ctr"/>
            <a:r>
              <a:rPr lang="en-US" altLang="zh-CN" b="1" dirty="0">
                <a:solidFill>
                  <a:schemeClr val="accent5">
                    <a:lumMod val="75000"/>
                  </a:schemeClr>
                </a:solidFill>
                <a:latin typeface="微软雅黑" panose="020B0503020204020204" pitchFamily="34" charset="-122"/>
                <a:ea typeface="微软雅黑" panose="020B0503020204020204" pitchFamily="34" charset="-122"/>
                <a:cs typeface="Arial" panose="020B0604020202020204" pitchFamily="34" charset="0"/>
              </a:rPr>
              <a:t>What is the population of LGRBs?</a:t>
            </a:r>
            <a:endParaRPr lang="zh-CN" altLang="en-US"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占位符 2">
            <a:extLst>
              <a:ext uri="{FF2B5EF4-FFF2-40B4-BE49-F238E27FC236}">
                <a16:creationId xmlns:a16="http://schemas.microsoft.com/office/drawing/2014/main" id="{D4276CC6-A827-25BA-278E-5AEC8BCE5002}"/>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886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8F5ED0B-DBFA-424C-B924-4B63018C9737}"/>
              </a:ext>
            </a:extLst>
          </p:cNvPr>
          <p:cNvSpPr>
            <a:spLocks noGrp="1"/>
          </p:cNvSpPr>
          <p:nvPr>
            <p:ph type="title"/>
          </p:nvPr>
        </p:nvSpPr>
        <p:spPr>
          <a:xfrm>
            <a:off x="831850" y="399685"/>
            <a:ext cx="10515600" cy="2852737"/>
          </a:xfrm>
        </p:spPr>
        <p:txBody>
          <a:bodyPr/>
          <a:lstStyle/>
          <a:p>
            <a:r>
              <a:rPr lang="en-US" altLang="zh-CN" b="1" dirty="0">
                <a:solidFill>
                  <a:schemeClr val="accent5">
                    <a:lumMod val="75000"/>
                  </a:schemeClr>
                </a:solidFill>
                <a:latin typeface="Arial" panose="020B0604020202020204" pitchFamily="34" charset="0"/>
                <a:cs typeface="Arial" panose="020B0604020202020204" pitchFamily="34" charset="0"/>
              </a:rPr>
              <a:t>Outline</a:t>
            </a:r>
            <a:r>
              <a:rPr lang="en-US" altLang="zh-CN" b="1" dirty="0">
                <a:latin typeface="Arial" panose="020B0604020202020204" pitchFamily="34" charset="0"/>
                <a:cs typeface="Arial" panose="020B0604020202020204" pitchFamily="34" charset="0"/>
              </a:rPr>
              <a:t> </a:t>
            </a:r>
            <a:endParaRPr lang="zh-CN" altLang="en-US" b="1" dirty="0">
              <a:latin typeface="Arial" panose="020B0604020202020204" pitchFamily="34" charset="0"/>
              <a:cs typeface="Arial" panose="020B0604020202020204" pitchFamily="34" charset="0"/>
            </a:endParaRPr>
          </a:p>
        </p:txBody>
      </p:sp>
      <p:sp>
        <p:nvSpPr>
          <p:cNvPr id="5" name="文本占位符 4">
            <a:extLst>
              <a:ext uri="{FF2B5EF4-FFF2-40B4-BE49-F238E27FC236}">
                <a16:creationId xmlns:a16="http://schemas.microsoft.com/office/drawing/2014/main" id="{6B2147FC-E990-448D-A7DB-28F71456F1E1}"/>
              </a:ext>
            </a:extLst>
          </p:cNvPr>
          <p:cNvSpPr>
            <a:spLocks noGrp="1"/>
          </p:cNvSpPr>
          <p:nvPr>
            <p:ph type="body" idx="1"/>
          </p:nvPr>
        </p:nvSpPr>
        <p:spPr>
          <a:xfrm>
            <a:off x="831850" y="3279410"/>
            <a:ext cx="10843810" cy="1736142"/>
          </a:xfrm>
        </p:spPr>
        <p:txBody>
          <a:bodyPr>
            <a:normAutofit lnSpcReduction="10000"/>
          </a:bodyPr>
          <a:lstStyle/>
          <a:p>
            <a:pPr marL="457200" indent="-457200">
              <a:buAutoNum type="arabicPeriod"/>
            </a:pPr>
            <a:r>
              <a:rPr lang="en-US" altLang="zh-CN" dirty="0"/>
              <a:t>Gamma-ray bursts,</a:t>
            </a:r>
            <a:r>
              <a:rPr lang="zh-CN" altLang="en-US" dirty="0"/>
              <a:t> </a:t>
            </a:r>
            <a:r>
              <a:rPr lang="en-US" altLang="zh-CN" dirty="0"/>
              <a:t>the redshift and luminosity distributions, the applications</a:t>
            </a:r>
          </a:p>
          <a:p>
            <a:pPr marL="457200" indent="-457200">
              <a:buAutoNum type="arabicPeriod"/>
            </a:pPr>
            <a:r>
              <a:rPr lang="en-US" altLang="zh-CN" dirty="0"/>
              <a:t>The biases caused by the observational effects and the correction</a:t>
            </a:r>
          </a:p>
          <a:p>
            <a:pPr marL="457200" indent="-457200">
              <a:buAutoNum type="arabicPeriod"/>
            </a:pPr>
            <a:r>
              <a:rPr lang="en-US" altLang="zh-CN" dirty="0"/>
              <a:t>The population of and possible subgroup of long gamma-ray bursts </a:t>
            </a:r>
          </a:p>
          <a:p>
            <a:pPr marL="457200" indent="-457200">
              <a:buAutoNum type="arabicPeriod"/>
            </a:pPr>
            <a:r>
              <a:rPr lang="en-US" altLang="zh-CN" dirty="0"/>
              <a:t>SVOM </a:t>
            </a:r>
            <a:endParaRPr lang="zh-CN" altLang="en-US" dirty="0"/>
          </a:p>
        </p:txBody>
      </p:sp>
    </p:spTree>
    <p:extLst>
      <p:ext uri="{BB962C8B-B14F-4D97-AF65-F5344CB8AC3E}">
        <p14:creationId xmlns:p14="http://schemas.microsoft.com/office/powerpoint/2010/main" val="405991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29AF84-A40A-14FD-5DF2-35C6E2AF9CDA}"/>
              </a:ext>
            </a:extLst>
          </p:cNvPr>
          <p:cNvSpPr>
            <a:spLocks noGrp="1"/>
          </p:cNvSpPr>
          <p:nvPr>
            <p:ph type="title"/>
          </p:nvPr>
        </p:nvSpPr>
        <p:spPr/>
        <p:txBody>
          <a:bodyPr/>
          <a:lstStyle/>
          <a:p>
            <a:r>
              <a:rPr kumimoji="0" lang="en-US" altLang="zh-CN" sz="4400" b="1" i="0" u="none" strike="noStrike" kern="1200" cap="none" spc="0" normalizeH="0" baseline="0" noProof="0" dirty="0">
                <a:ln>
                  <a:noFill/>
                </a:ln>
                <a:solidFill>
                  <a:srgbClr val="70AD47">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Epi-Liso </a:t>
            </a:r>
            <a:r>
              <a:rPr lang="en-US" altLang="zh-CN" b="1" dirty="0">
                <a:solidFill>
                  <a:srgbClr val="70AD47">
                    <a:lumMod val="75000"/>
                  </a:srgbClr>
                </a:solidFill>
                <a:latin typeface="微软雅黑" panose="020B0503020204020204" pitchFamily="34" charset="-122"/>
                <a:ea typeface="微软雅黑" panose="020B0503020204020204" pitchFamily="34" charset="-122"/>
                <a:cs typeface="Arial" panose="020B0604020202020204" pitchFamily="34" charset="0"/>
              </a:rPr>
              <a:t>correlation: intrinsic nature?</a:t>
            </a:r>
            <a:endParaRPr lang="zh-CN" altLang="en-US" b="1" dirty="0">
              <a:highlight>
                <a:srgbClr val="FF0000"/>
              </a:highlight>
            </a:endParaRPr>
          </a:p>
        </p:txBody>
      </p:sp>
      <p:sp>
        <p:nvSpPr>
          <p:cNvPr id="7" name="文本框 6">
            <a:extLst>
              <a:ext uri="{FF2B5EF4-FFF2-40B4-BE49-F238E27FC236}">
                <a16:creationId xmlns:a16="http://schemas.microsoft.com/office/drawing/2014/main" id="{8C0BED24-1820-F860-270E-8A170DA69140}"/>
              </a:ext>
            </a:extLst>
          </p:cNvPr>
          <p:cNvSpPr txBox="1"/>
          <p:nvPr/>
        </p:nvSpPr>
        <p:spPr>
          <a:xfrm>
            <a:off x="1996396" y="5670432"/>
            <a:ext cx="2405788" cy="369332"/>
          </a:xfrm>
          <a:prstGeom prst="rect">
            <a:avLst/>
          </a:prstGeom>
          <a:noFill/>
        </p:spPr>
        <p:txBody>
          <a:bodyPr wrap="square">
            <a:spAutoFit/>
          </a:bodyPr>
          <a:lstStyle/>
          <a:p>
            <a:r>
              <a:rPr lang="zh-CN" altLang="en-US" dirty="0"/>
              <a:t>Yonetoku </a:t>
            </a:r>
            <a:r>
              <a:rPr lang="en-US" altLang="zh-CN" dirty="0"/>
              <a:t>et. al., </a:t>
            </a:r>
            <a:r>
              <a:rPr lang="zh-CN" altLang="en-US" dirty="0"/>
              <a:t>2004</a:t>
            </a:r>
          </a:p>
        </p:txBody>
      </p:sp>
      <p:sp>
        <p:nvSpPr>
          <p:cNvPr id="9" name="内容占位符 8">
            <a:extLst>
              <a:ext uri="{FF2B5EF4-FFF2-40B4-BE49-F238E27FC236}">
                <a16:creationId xmlns:a16="http://schemas.microsoft.com/office/drawing/2014/main" id="{8DE8F4C1-AB7C-5F73-FB9E-BD2C0D876890}"/>
              </a:ext>
            </a:extLst>
          </p:cNvPr>
          <p:cNvSpPr>
            <a:spLocks noGrp="1"/>
          </p:cNvSpPr>
          <p:nvPr>
            <p:ph idx="1"/>
          </p:nvPr>
        </p:nvSpPr>
        <p:spPr>
          <a:xfrm>
            <a:off x="5848066" y="1825625"/>
            <a:ext cx="5909480" cy="4667250"/>
          </a:xfrm>
        </p:spPr>
        <p:txBody>
          <a:bodyPr>
            <a:normAutofit/>
          </a:bodyPr>
          <a:lstStyle/>
          <a:p>
            <a:endParaRPr lang="en-US" altLang="zh-CN" dirty="0"/>
          </a:p>
          <a:p>
            <a:pPr marL="0" indent="0">
              <a:buNone/>
            </a:pPr>
            <a:endParaRPr lang="en-US" altLang="zh-CN" dirty="0"/>
          </a:p>
          <a:p>
            <a:endParaRPr lang="en-US" altLang="zh-CN" dirty="0"/>
          </a:p>
          <a:p>
            <a:r>
              <a:rPr lang="en-US" altLang="zh-CN" dirty="0"/>
              <a:t>Standardizing LGRBs </a:t>
            </a:r>
          </a:p>
          <a:p>
            <a:pPr marL="0" indent="0">
              <a:buNone/>
            </a:pPr>
            <a:r>
              <a:rPr lang="en-US" altLang="zh-CN" dirty="0">
                <a:solidFill>
                  <a:schemeClr val="bg1">
                    <a:lumMod val="65000"/>
                  </a:schemeClr>
                </a:solidFill>
              </a:rPr>
              <a:t>(Wang et. al., 2015)</a:t>
            </a:r>
          </a:p>
          <a:p>
            <a:r>
              <a:rPr lang="en-US" altLang="zh-CN" dirty="0"/>
              <a:t>Constraining LGRB emission physics</a:t>
            </a:r>
          </a:p>
          <a:p>
            <a:pPr marL="0" indent="0">
              <a:buNone/>
            </a:pPr>
            <a:r>
              <a:rPr lang="en-US" altLang="zh-CN" dirty="0">
                <a:solidFill>
                  <a:schemeClr val="bg1">
                    <a:lumMod val="65000"/>
                  </a:schemeClr>
                </a:solidFill>
              </a:rPr>
              <a:t>(Ito et. al., 2019)</a:t>
            </a:r>
          </a:p>
          <a:p>
            <a:r>
              <a:rPr lang="en-US" altLang="zh-CN" dirty="0"/>
              <a:t>Estimating LGRB pseudo redshifts </a:t>
            </a:r>
          </a:p>
          <a:p>
            <a:pPr marL="0" indent="0">
              <a:buNone/>
            </a:pPr>
            <a:r>
              <a:rPr lang="en-US" altLang="zh-CN" dirty="0">
                <a:solidFill>
                  <a:schemeClr val="bg1">
                    <a:lumMod val="65000"/>
                  </a:schemeClr>
                </a:solidFill>
              </a:rPr>
              <a:t>(Tan et. al., 2013)</a:t>
            </a:r>
            <a:endParaRPr lang="zh-CN" altLang="en-US" dirty="0">
              <a:solidFill>
                <a:schemeClr val="bg1">
                  <a:lumMod val="65000"/>
                </a:schemeClr>
              </a:solidFill>
            </a:endParaRPr>
          </a:p>
          <a:p>
            <a:pPr marL="0" indent="0">
              <a:buNone/>
            </a:pPr>
            <a:endParaRPr lang="en-US" altLang="zh-CN" dirty="0"/>
          </a:p>
          <a:p>
            <a:endParaRPr lang="en-US" altLang="zh-CN" dirty="0"/>
          </a:p>
          <a:p>
            <a:endParaRPr lang="en-US" altLang="zh-CN" dirty="0"/>
          </a:p>
          <a:p>
            <a:pPr marL="0" indent="0">
              <a:buNone/>
            </a:pPr>
            <a:endParaRPr lang="zh-CN" altLang="en-US" dirty="0"/>
          </a:p>
          <a:p>
            <a:pPr marL="0" indent="0">
              <a:buNone/>
            </a:pPr>
            <a:endParaRPr lang="en-US" altLang="zh-CN" dirty="0"/>
          </a:p>
          <a:p>
            <a:endParaRPr lang="zh-CN" altLang="en-US" dirty="0"/>
          </a:p>
          <a:p>
            <a:endParaRPr lang="en-US" altLang="zh-CN" dirty="0"/>
          </a:p>
          <a:p>
            <a:endParaRPr lang="en-US" altLang="zh-CN" dirty="0"/>
          </a:p>
          <a:p>
            <a:endParaRPr lang="en-US" altLang="zh-CN" dirty="0"/>
          </a:p>
          <a:p>
            <a:endParaRPr lang="zh-CN" altLang="en-US" dirty="0"/>
          </a:p>
        </p:txBody>
      </p:sp>
      <p:pic>
        <p:nvPicPr>
          <p:cNvPr id="10" name="内容占位符 4">
            <a:extLst>
              <a:ext uri="{FF2B5EF4-FFF2-40B4-BE49-F238E27FC236}">
                <a16:creationId xmlns:a16="http://schemas.microsoft.com/office/drawing/2014/main" id="{9E066D25-43C0-D1EC-88B4-410D19E54C21}"/>
              </a:ext>
            </a:extLst>
          </p:cNvPr>
          <p:cNvPicPr>
            <a:picLocks noChangeAspect="1"/>
          </p:cNvPicPr>
          <p:nvPr/>
        </p:nvPicPr>
        <p:blipFill>
          <a:blip r:embed="rId3"/>
          <a:stretch>
            <a:fillRect/>
          </a:stretch>
        </p:blipFill>
        <p:spPr>
          <a:xfrm>
            <a:off x="559847" y="1971149"/>
            <a:ext cx="4953850" cy="3516794"/>
          </a:xfrm>
          <a:prstGeom prst="rect">
            <a:avLst/>
          </a:prstGeom>
        </p:spPr>
      </p:pic>
      <p:pic>
        <p:nvPicPr>
          <p:cNvPr id="12" name="图片 11">
            <a:extLst>
              <a:ext uri="{FF2B5EF4-FFF2-40B4-BE49-F238E27FC236}">
                <a16:creationId xmlns:a16="http://schemas.microsoft.com/office/drawing/2014/main" id="{8A403DD9-5EE1-4CB1-989B-42B6E7B43EA4}"/>
              </a:ext>
            </a:extLst>
          </p:cNvPr>
          <p:cNvPicPr>
            <a:picLocks noChangeAspect="1"/>
          </p:cNvPicPr>
          <p:nvPr/>
        </p:nvPicPr>
        <p:blipFill>
          <a:blip r:embed="rId4"/>
          <a:stretch>
            <a:fillRect/>
          </a:stretch>
        </p:blipFill>
        <p:spPr>
          <a:xfrm>
            <a:off x="6190996" y="1825625"/>
            <a:ext cx="5441157" cy="1077070"/>
          </a:xfrm>
          <a:prstGeom prst="rect">
            <a:avLst/>
          </a:prstGeom>
        </p:spPr>
      </p:pic>
    </p:spTree>
    <p:extLst>
      <p:ext uri="{BB962C8B-B14F-4D97-AF65-F5344CB8AC3E}">
        <p14:creationId xmlns:p14="http://schemas.microsoft.com/office/powerpoint/2010/main" val="271522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122BC4-1F4C-5EEA-9917-EC12B656B174}"/>
              </a:ext>
            </a:extLst>
          </p:cNvPr>
          <p:cNvSpPr>
            <a:spLocks noGrp="1"/>
          </p:cNvSpPr>
          <p:nvPr>
            <p:ph type="title"/>
          </p:nvPr>
        </p:nvSpPr>
        <p:spPr/>
        <p:txBody>
          <a:bodyPr/>
          <a:lstStyle/>
          <a:p>
            <a:r>
              <a:rPr kumimoji="0" lang="en-US" altLang="zh-CN" sz="4400" b="1" i="0" u="none" strike="noStrike" kern="1200" cap="none" spc="0" normalizeH="0" baseline="0" noProof="0" dirty="0">
                <a:ln>
                  <a:noFill/>
                </a:ln>
                <a:solidFill>
                  <a:srgbClr val="70AD47">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Possible P selection effects  </a:t>
            </a:r>
            <a:endParaRPr lang="zh-CN" altLang="en-US" dirty="0">
              <a:highlight>
                <a:srgbClr val="FF0000"/>
              </a:highlight>
            </a:endParaRPr>
          </a:p>
        </p:txBody>
      </p:sp>
      <p:pic>
        <p:nvPicPr>
          <p:cNvPr id="5" name="内容占位符 4">
            <a:extLst>
              <a:ext uri="{FF2B5EF4-FFF2-40B4-BE49-F238E27FC236}">
                <a16:creationId xmlns:a16="http://schemas.microsoft.com/office/drawing/2014/main" id="{1DD0963E-2FF5-6601-8C05-A98FEA16BAFE}"/>
              </a:ext>
            </a:extLst>
          </p:cNvPr>
          <p:cNvPicPr>
            <a:picLocks noGrp="1" noChangeAspect="1"/>
          </p:cNvPicPr>
          <p:nvPr>
            <p:ph idx="1"/>
          </p:nvPr>
        </p:nvPicPr>
        <p:blipFill>
          <a:blip r:embed="rId3"/>
          <a:stretch>
            <a:fillRect/>
          </a:stretch>
        </p:blipFill>
        <p:spPr>
          <a:xfrm>
            <a:off x="435429" y="1591161"/>
            <a:ext cx="5561043" cy="4399589"/>
          </a:xfrm>
        </p:spPr>
      </p:pic>
      <p:pic>
        <p:nvPicPr>
          <p:cNvPr id="7" name="图片 6">
            <a:extLst>
              <a:ext uri="{FF2B5EF4-FFF2-40B4-BE49-F238E27FC236}">
                <a16:creationId xmlns:a16="http://schemas.microsoft.com/office/drawing/2014/main" id="{1F61B9B6-CB75-155E-5CA6-879CA0BE768B}"/>
              </a:ext>
            </a:extLst>
          </p:cNvPr>
          <p:cNvPicPr>
            <a:picLocks noChangeAspect="1"/>
          </p:cNvPicPr>
          <p:nvPr/>
        </p:nvPicPr>
        <p:blipFill>
          <a:blip r:embed="rId4"/>
          <a:stretch>
            <a:fillRect/>
          </a:stretch>
        </p:blipFill>
        <p:spPr>
          <a:xfrm>
            <a:off x="6450564" y="1667368"/>
            <a:ext cx="5119343" cy="4015926"/>
          </a:xfrm>
          <a:prstGeom prst="rect">
            <a:avLst/>
          </a:prstGeom>
        </p:spPr>
      </p:pic>
      <p:sp>
        <p:nvSpPr>
          <p:cNvPr id="11" name="文本框 10">
            <a:extLst>
              <a:ext uri="{FF2B5EF4-FFF2-40B4-BE49-F238E27FC236}">
                <a16:creationId xmlns:a16="http://schemas.microsoft.com/office/drawing/2014/main" id="{DE9CECAC-246D-2DFB-B29E-918480615CC2}"/>
              </a:ext>
            </a:extLst>
          </p:cNvPr>
          <p:cNvSpPr txBox="1"/>
          <p:nvPr/>
        </p:nvSpPr>
        <p:spPr>
          <a:xfrm>
            <a:off x="1735494" y="6123543"/>
            <a:ext cx="2419739" cy="369332"/>
          </a:xfrm>
          <a:prstGeom prst="rect">
            <a:avLst/>
          </a:prstGeom>
          <a:noFill/>
        </p:spPr>
        <p:txBody>
          <a:bodyPr wrap="square">
            <a:spAutoFit/>
          </a:bodyPr>
          <a:lstStyle/>
          <a:p>
            <a:r>
              <a:rPr lang="en-US" altLang="zh-CN" dirty="0" err="1"/>
              <a:t>Heussaff</a:t>
            </a:r>
            <a:r>
              <a:rPr lang="en-US" altLang="zh-CN" dirty="0"/>
              <a:t> et. al. (2013)</a:t>
            </a:r>
            <a:endParaRPr lang="zh-CN" altLang="en-US" dirty="0"/>
          </a:p>
        </p:txBody>
      </p:sp>
      <p:sp>
        <p:nvSpPr>
          <p:cNvPr id="12" name="文本框 11">
            <a:extLst>
              <a:ext uri="{FF2B5EF4-FFF2-40B4-BE49-F238E27FC236}">
                <a16:creationId xmlns:a16="http://schemas.microsoft.com/office/drawing/2014/main" id="{E67ADEF7-E4F1-7258-6443-A450EAA44B61}"/>
              </a:ext>
            </a:extLst>
          </p:cNvPr>
          <p:cNvSpPr txBox="1"/>
          <p:nvPr/>
        </p:nvSpPr>
        <p:spPr>
          <a:xfrm rot="20377948">
            <a:off x="1159870" y="2148305"/>
            <a:ext cx="3073914" cy="646331"/>
          </a:xfrm>
          <a:prstGeom prst="rect">
            <a:avLst/>
          </a:prstGeom>
          <a:noFill/>
        </p:spPr>
        <p:txBody>
          <a:bodyPr wrap="square" rtlCol="0">
            <a:spAutoFit/>
          </a:bodyPr>
          <a:lstStyle/>
          <a:p>
            <a:r>
              <a:rPr lang="en-US" altLang="zh-CN" dirty="0"/>
              <a:t>One curve, one burst with z</a:t>
            </a:r>
          </a:p>
          <a:p>
            <a:r>
              <a:rPr lang="en-US" altLang="zh-CN" dirty="0"/>
              <a:t>      from low        to        high</a:t>
            </a:r>
            <a:endParaRPr lang="zh-CN" altLang="en-US" dirty="0"/>
          </a:p>
        </p:txBody>
      </p:sp>
      <p:sp>
        <p:nvSpPr>
          <p:cNvPr id="13" name="矩形 12">
            <a:extLst>
              <a:ext uri="{FF2B5EF4-FFF2-40B4-BE49-F238E27FC236}">
                <a16:creationId xmlns:a16="http://schemas.microsoft.com/office/drawing/2014/main" id="{1C59EE16-393B-F2F5-AC4B-9C271069AD65}"/>
              </a:ext>
            </a:extLst>
          </p:cNvPr>
          <p:cNvSpPr/>
          <p:nvPr/>
        </p:nvSpPr>
        <p:spPr>
          <a:xfrm>
            <a:off x="8534401" y="4054780"/>
            <a:ext cx="603380" cy="1325444"/>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0EDFF4D-E431-BC9C-2385-A669341CB952}"/>
              </a:ext>
            </a:extLst>
          </p:cNvPr>
          <p:cNvSpPr/>
          <p:nvPr/>
        </p:nvSpPr>
        <p:spPr>
          <a:xfrm>
            <a:off x="9476791" y="4057894"/>
            <a:ext cx="603380" cy="1325444"/>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AE5C0BBB-C1F7-14AE-71E6-1B0997A0E64C}"/>
              </a:ext>
            </a:extLst>
          </p:cNvPr>
          <p:cNvSpPr txBox="1"/>
          <p:nvPr/>
        </p:nvSpPr>
        <p:spPr>
          <a:xfrm>
            <a:off x="7216507" y="5550337"/>
            <a:ext cx="2057147" cy="646331"/>
          </a:xfrm>
          <a:prstGeom prst="rect">
            <a:avLst/>
          </a:prstGeom>
          <a:noFill/>
        </p:spPr>
        <p:txBody>
          <a:bodyPr wrap="square" rtlCol="0">
            <a:spAutoFit/>
          </a:bodyPr>
          <a:lstStyle/>
          <a:p>
            <a:r>
              <a:rPr lang="en-US" altLang="zh-CN" dirty="0">
                <a:solidFill>
                  <a:srgbClr val="FF0000"/>
                </a:solidFill>
              </a:rPr>
              <a:t>Red curves, lower fluence / peak flux </a:t>
            </a:r>
            <a:endParaRPr lang="zh-CN" altLang="en-US" dirty="0">
              <a:solidFill>
                <a:srgbClr val="FF0000"/>
              </a:solidFill>
            </a:endParaRPr>
          </a:p>
        </p:txBody>
      </p:sp>
      <p:sp>
        <p:nvSpPr>
          <p:cNvPr id="8" name="文本框 7">
            <a:extLst>
              <a:ext uri="{FF2B5EF4-FFF2-40B4-BE49-F238E27FC236}">
                <a16:creationId xmlns:a16="http://schemas.microsoft.com/office/drawing/2014/main" id="{3A26E34C-FDA0-677A-CEB3-9E5BC7AEC892}"/>
              </a:ext>
            </a:extLst>
          </p:cNvPr>
          <p:cNvSpPr txBox="1"/>
          <p:nvPr/>
        </p:nvSpPr>
        <p:spPr>
          <a:xfrm>
            <a:off x="9393207" y="5550337"/>
            <a:ext cx="2412106" cy="646331"/>
          </a:xfrm>
          <a:prstGeom prst="rect">
            <a:avLst/>
          </a:prstGeom>
          <a:noFill/>
        </p:spPr>
        <p:txBody>
          <a:bodyPr wrap="square">
            <a:spAutoFit/>
          </a:bodyPr>
          <a:lstStyle/>
          <a:p>
            <a:r>
              <a:rPr lang="en-US" altLang="zh-CN" dirty="0">
                <a:solidFill>
                  <a:schemeClr val="accent6">
                    <a:lumMod val="75000"/>
                  </a:schemeClr>
                </a:solidFill>
              </a:rPr>
              <a:t>Green curves, higher fluence / peak flux </a:t>
            </a:r>
            <a:endParaRPr lang="zh-CN" altLang="en-US" dirty="0">
              <a:solidFill>
                <a:schemeClr val="accent6">
                  <a:lumMod val="75000"/>
                </a:schemeClr>
              </a:solidFill>
            </a:endParaRPr>
          </a:p>
        </p:txBody>
      </p:sp>
    </p:spTree>
    <p:extLst>
      <p:ext uri="{BB962C8B-B14F-4D97-AF65-F5344CB8AC3E}">
        <p14:creationId xmlns:p14="http://schemas.microsoft.com/office/powerpoint/2010/main" val="127461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140C29-491A-7A71-6779-77B9508ADA08}"/>
              </a:ext>
            </a:extLst>
          </p:cNvPr>
          <p:cNvSpPr>
            <a:spLocks noGrp="1"/>
          </p:cNvSpPr>
          <p:nvPr>
            <p:ph type="title"/>
          </p:nvPr>
        </p:nvSpPr>
        <p:spPr/>
        <p:txBody>
          <a:bodyPr/>
          <a:lstStyle/>
          <a:p>
            <a:r>
              <a:rPr lang="en-US" altLang="zh-CN" b="1" dirty="0">
                <a:solidFill>
                  <a:srgbClr val="70AD47">
                    <a:lumMod val="75000"/>
                  </a:srgbClr>
                </a:solidFill>
                <a:latin typeface="微软雅黑" panose="020B0503020204020204" pitchFamily="34" charset="-122"/>
                <a:ea typeface="微软雅黑" panose="020B0503020204020204" pitchFamily="34" charset="-122"/>
                <a:cs typeface="Arial" panose="020B0604020202020204" pitchFamily="34" charset="0"/>
              </a:rPr>
              <a:t>Need a large sample</a:t>
            </a:r>
            <a:endParaRPr lang="zh-CN" altLang="en-US" dirty="0"/>
          </a:p>
        </p:txBody>
      </p:sp>
      <p:sp>
        <p:nvSpPr>
          <p:cNvPr id="7" name="内容占位符 6">
            <a:extLst>
              <a:ext uri="{FF2B5EF4-FFF2-40B4-BE49-F238E27FC236}">
                <a16:creationId xmlns:a16="http://schemas.microsoft.com/office/drawing/2014/main" id="{00E96D00-7A7B-63F4-603B-CFE6354B1B4F}"/>
              </a:ext>
            </a:extLst>
          </p:cNvPr>
          <p:cNvSpPr>
            <a:spLocks noGrp="1"/>
          </p:cNvSpPr>
          <p:nvPr>
            <p:ph idx="1"/>
          </p:nvPr>
        </p:nvSpPr>
        <p:spPr>
          <a:xfrm>
            <a:off x="838200" y="2214465"/>
            <a:ext cx="5099023" cy="3962498"/>
          </a:xfrm>
        </p:spPr>
        <p:txBody>
          <a:bodyPr/>
          <a:lstStyle/>
          <a:p>
            <a:r>
              <a:rPr lang="en-US" altLang="zh-CN" dirty="0"/>
              <a:t>The (Epi, Liso) distribution looks like changing with P, but not significant. Probably because the number of LGRBs with measured z is small.</a:t>
            </a:r>
          </a:p>
          <a:p>
            <a:endParaRPr lang="en-US" altLang="zh-CN" dirty="0"/>
          </a:p>
          <a:p>
            <a:pPr marL="0" indent="0">
              <a:buNone/>
            </a:pPr>
            <a:r>
              <a:rPr lang="en-US" altLang="zh-CN" dirty="0">
                <a:sym typeface="Wingdings" panose="05000000000000000000" pitchFamily="2" charset="2"/>
              </a:rPr>
              <a:t>simulate a large sample that can represent the observed sample.</a:t>
            </a:r>
            <a:endParaRPr lang="en-US" altLang="zh-CN" dirty="0"/>
          </a:p>
        </p:txBody>
      </p:sp>
      <p:sp>
        <p:nvSpPr>
          <p:cNvPr id="10" name="文本框 9">
            <a:extLst>
              <a:ext uri="{FF2B5EF4-FFF2-40B4-BE49-F238E27FC236}">
                <a16:creationId xmlns:a16="http://schemas.microsoft.com/office/drawing/2014/main" id="{3F35F315-9049-346C-FC85-B5B873F8545E}"/>
              </a:ext>
            </a:extLst>
          </p:cNvPr>
          <p:cNvSpPr txBox="1"/>
          <p:nvPr/>
        </p:nvSpPr>
        <p:spPr>
          <a:xfrm rot="16200000">
            <a:off x="10263678" y="3632716"/>
            <a:ext cx="2544146" cy="369332"/>
          </a:xfrm>
          <a:prstGeom prst="rect">
            <a:avLst/>
          </a:prstGeom>
          <a:noFill/>
        </p:spPr>
        <p:txBody>
          <a:bodyPr wrap="square" rtlCol="0">
            <a:spAutoFit/>
          </a:bodyPr>
          <a:lstStyle/>
          <a:p>
            <a:r>
              <a:rPr lang="en-US" altLang="zh-CN" dirty="0"/>
              <a:t>log P (</a:t>
            </a:r>
            <a:r>
              <a:rPr lang="en-US" altLang="zh-CN" dirty="0" err="1"/>
              <a:t>ph</a:t>
            </a:r>
            <a:r>
              <a:rPr lang="en-US" altLang="zh-CN" dirty="0"/>
              <a:t> cm^-2 s^-1)</a:t>
            </a:r>
            <a:endParaRPr lang="zh-CN" altLang="en-US" dirty="0"/>
          </a:p>
        </p:txBody>
      </p:sp>
      <p:pic>
        <p:nvPicPr>
          <p:cNvPr id="4" name="图片 3">
            <a:extLst>
              <a:ext uri="{FF2B5EF4-FFF2-40B4-BE49-F238E27FC236}">
                <a16:creationId xmlns:a16="http://schemas.microsoft.com/office/drawing/2014/main" id="{AB28DFD7-CD12-D88E-94A6-67AF9987A8E0}"/>
              </a:ext>
            </a:extLst>
          </p:cNvPr>
          <p:cNvPicPr>
            <a:picLocks noChangeAspect="1"/>
          </p:cNvPicPr>
          <p:nvPr/>
        </p:nvPicPr>
        <p:blipFill>
          <a:blip r:embed="rId3"/>
          <a:srcRect l="-285" t="-1" b="760"/>
          <a:stretch>
            <a:fillRect/>
          </a:stretch>
        </p:blipFill>
        <p:spPr>
          <a:xfrm>
            <a:off x="5873737" y="1852637"/>
            <a:ext cx="5540835" cy="4459453"/>
          </a:xfrm>
          <a:prstGeom prst="rect">
            <a:avLst/>
          </a:prstGeom>
        </p:spPr>
      </p:pic>
    </p:spTree>
    <p:extLst>
      <p:ext uri="{BB962C8B-B14F-4D97-AF65-F5344CB8AC3E}">
        <p14:creationId xmlns:p14="http://schemas.microsoft.com/office/powerpoint/2010/main" val="1988908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2A443-BCA8-AFD1-B969-CD723E999E41}"/>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25AF34E2-76D2-AD57-A669-DA5B383ED9F8}"/>
              </a:ext>
            </a:extLst>
          </p:cNvPr>
          <p:cNvPicPr>
            <a:picLocks noChangeAspect="1"/>
          </p:cNvPicPr>
          <p:nvPr/>
        </p:nvPicPr>
        <p:blipFill>
          <a:blip r:embed="rId3"/>
          <a:stretch>
            <a:fillRect/>
          </a:stretch>
        </p:blipFill>
        <p:spPr>
          <a:xfrm>
            <a:off x="1938793" y="3970005"/>
            <a:ext cx="3226886" cy="2592513"/>
          </a:xfrm>
          <a:prstGeom prst="rect">
            <a:avLst/>
          </a:prstGeom>
        </p:spPr>
      </p:pic>
      <p:sp>
        <p:nvSpPr>
          <p:cNvPr id="2" name="标题 1">
            <a:extLst>
              <a:ext uri="{FF2B5EF4-FFF2-40B4-BE49-F238E27FC236}">
                <a16:creationId xmlns:a16="http://schemas.microsoft.com/office/drawing/2014/main" id="{261B55A8-1E2A-2CD4-8887-B77DA51FD9C8}"/>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observable number of LGRBs in theory</a:t>
            </a:r>
            <a:endParaRPr lang="zh-CN" altLang="en-US" dirty="0"/>
          </a:p>
        </p:txBody>
      </p:sp>
      <p:pic>
        <p:nvPicPr>
          <p:cNvPr id="5" name="内容占位符 4">
            <a:extLst>
              <a:ext uri="{FF2B5EF4-FFF2-40B4-BE49-F238E27FC236}">
                <a16:creationId xmlns:a16="http://schemas.microsoft.com/office/drawing/2014/main" id="{A6A01FDC-45D9-320A-8C21-F0DE80F57A41}"/>
              </a:ext>
            </a:extLst>
          </p:cNvPr>
          <p:cNvPicPr>
            <a:picLocks noGrp="1" noChangeAspect="1"/>
          </p:cNvPicPr>
          <p:nvPr>
            <p:ph idx="1"/>
          </p:nvPr>
        </p:nvPicPr>
        <p:blipFill>
          <a:blip r:embed="rId4"/>
          <a:srcRect l="594" b="30006"/>
          <a:stretch>
            <a:fillRect/>
          </a:stretch>
        </p:blipFill>
        <p:spPr>
          <a:xfrm>
            <a:off x="1221476" y="2952652"/>
            <a:ext cx="7328939" cy="1004840"/>
          </a:xfrm>
        </p:spPr>
      </p:pic>
      <p:sp>
        <p:nvSpPr>
          <p:cNvPr id="6" name="文本框 5">
            <a:extLst>
              <a:ext uri="{FF2B5EF4-FFF2-40B4-BE49-F238E27FC236}">
                <a16:creationId xmlns:a16="http://schemas.microsoft.com/office/drawing/2014/main" id="{6F60451E-DAA2-390C-EB3D-94027ABBC398}"/>
              </a:ext>
            </a:extLst>
          </p:cNvPr>
          <p:cNvSpPr txBox="1"/>
          <p:nvPr/>
        </p:nvSpPr>
        <p:spPr>
          <a:xfrm>
            <a:off x="7826763" y="1960787"/>
            <a:ext cx="3004457" cy="369332"/>
          </a:xfrm>
          <a:prstGeom prst="rect">
            <a:avLst/>
          </a:prstGeom>
          <a:noFill/>
        </p:spPr>
        <p:txBody>
          <a:bodyPr wrap="square" rtlCol="0">
            <a:spAutoFit/>
          </a:bodyPr>
          <a:lstStyle/>
          <a:p>
            <a:r>
              <a:rPr lang="en-US" altLang="zh-CN" dirty="0"/>
              <a:t>The intrinsic formation rate</a:t>
            </a:r>
          </a:p>
        </p:txBody>
      </p:sp>
      <p:sp>
        <p:nvSpPr>
          <p:cNvPr id="9" name="文本框 8">
            <a:extLst>
              <a:ext uri="{FF2B5EF4-FFF2-40B4-BE49-F238E27FC236}">
                <a16:creationId xmlns:a16="http://schemas.microsoft.com/office/drawing/2014/main" id="{65B646D1-93BC-FF1C-D933-3127690B0454}"/>
              </a:ext>
            </a:extLst>
          </p:cNvPr>
          <p:cNvSpPr txBox="1"/>
          <p:nvPr/>
        </p:nvSpPr>
        <p:spPr>
          <a:xfrm>
            <a:off x="3748936" y="1395631"/>
            <a:ext cx="3856027" cy="1216788"/>
          </a:xfrm>
          <a:prstGeom prst="rect">
            <a:avLst/>
          </a:prstGeom>
          <a:noFill/>
        </p:spPr>
        <p:txBody>
          <a:bodyPr wrap="square" rtlCol="0">
            <a:spAutoFit/>
          </a:bodyPr>
          <a:lstStyle/>
          <a:p>
            <a:r>
              <a:rPr lang="en-US" altLang="zh-CN" dirty="0"/>
              <a:t>The z-measurement probability and trigger probability to correct the intrinsic distribution (number) to the observed distribution (number).</a:t>
            </a:r>
            <a:endParaRPr lang="zh-CN" altLang="en-US" dirty="0"/>
          </a:p>
        </p:txBody>
      </p:sp>
      <p:sp>
        <p:nvSpPr>
          <p:cNvPr id="10" name="文本框 9">
            <a:extLst>
              <a:ext uri="{FF2B5EF4-FFF2-40B4-BE49-F238E27FC236}">
                <a16:creationId xmlns:a16="http://schemas.microsoft.com/office/drawing/2014/main" id="{9009C5CA-7A43-F754-EACC-9CAAE8CCDF35}"/>
              </a:ext>
            </a:extLst>
          </p:cNvPr>
          <p:cNvSpPr txBox="1"/>
          <p:nvPr/>
        </p:nvSpPr>
        <p:spPr>
          <a:xfrm>
            <a:off x="8326520" y="4572620"/>
            <a:ext cx="3374948" cy="369332"/>
          </a:xfrm>
          <a:prstGeom prst="rect">
            <a:avLst/>
          </a:prstGeom>
          <a:noFill/>
        </p:spPr>
        <p:txBody>
          <a:bodyPr wrap="square" rtlCol="0">
            <a:spAutoFit/>
          </a:bodyPr>
          <a:lstStyle/>
          <a:p>
            <a:r>
              <a:rPr lang="en-US" altLang="zh-CN" dirty="0"/>
              <a:t>The intrinsic luminosity function </a:t>
            </a:r>
          </a:p>
        </p:txBody>
      </p:sp>
      <mc:AlternateContent xmlns:mc="http://schemas.openxmlformats.org/markup-compatibility/2006" xmlns:p14="http://schemas.microsoft.com/office/powerpoint/2010/main">
        <mc:Choice Requires="p14">
          <p:contentPart p14:bwMode="auto" r:id="rId5">
            <p14:nvContentPartPr>
              <p14:cNvPr id="21" name="墨迹 20">
                <a:extLst>
                  <a:ext uri="{FF2B5EF4-FFF2-40B4-BE49-F238E27FC236}">
                    <a16:creationId xmlns:a16="http://schemas.microsoft.com/office/drawing/2014/main" id="{55858B78-37B2-382E-1794-E4128D686CC8}"/>
                  </a:ext>
                </a:extLst>
              </p14:cNvPr>
              <p14:cNvContentPartPr/>
              <p14:nvPr/>
            </p14:nvContentPartPr>
            <p14:xfrm>
              <a:off x="2323421" y="4678766"/>
              <a:ext cx="2356920" cy="1611720"/>
            </p14:xfrm>
          </p:contentPart>
        </mc:Choice>
        <mc:Fallback xmlns="">
          <p:pic>
            <p:nvPicPr>
              <p:cNvPr id="21" name="墨迹 20">
                <a:extLst>
                  <a:ext uri="{FF2B5EF4-FFF2-40B4-BE49-F238E27FC236}">
                    <a16:creationId xmlns:a16="http://schemas.microsoft.com/office/drawing/2014/main" id="{F770DBC4-EA20-DC1A-EE5D-60EB938FB954}"/>
                  </a:ext>
                </a:extLst>
              </p:cNvPr>
              <p:cNvPicPr/>
              <p:nvPr/>
            </p:nvPicPr>
            <p:blipFill>
              <a:blip r:embed="rId6"/>
              <a:stretch>
                <a:fillRect/>
              </a:stretch>
            </p:blipFill>
            <p:spPr>
              <a:xfrm>
                <a:off x="2305421" y="4660762"/>
                <a:ext cx="2392560" cy="1647368"/>
              </a:xfrm>
              <a:prstGeom prst="rect">
                <a:avLst/>
              </a:prstGeom>
            </p:spPr>
          </p:pic>
        </mc:Fallback>
      </mc:AlternateContent>
      <p:cxnSp>
        <p:nvCxnSpPr>
          <p:cNvPr id="7" name="直接箭头连接符 6">
            <a:extLst>
              <a:ext uri="{FF2B5EF4-FFF2-40B4-BE49-F238E27FC236}">
                <a16:creationId xmlns:a16="http://schemas.microsoft.com/office/drawing/2014/main" id="{E8D86230-5DCA-E001-4483-AAB7E6FF4670}"/>
              </a:ext>
            </a:extLst>
          </p:cNvPr>
          <p:cNvCxnSpPr>
            <a:cxnSpLocks/>
          </p:cNvCxnSpPr>
          <p:nvPr/>
        </p:nvCxnSpPr>
        <p:spPr>
          <a:xfrm flipH="1" flipV="1">
            <a:off x="9109881" y="3630877"/>
            <a:ext cx="438222" cy="9417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直接箭头连接符 10">
            <a:extLst>
              <a:ext uri="{FF2B5EF4-FFF2-40B4-BE49-F238E27FC236}">
                <a16:creationId xmlns:a16="http://schemas.microsoft.com/office/drawing/2014/main" id="{3221E7D4-0C7E-3F70-0440-12DA1F2A1BB2}"/>
              </a:ext>
            </a:extLst>
          </p:cNvPr>
          <p:cNvCxnSpPr/>
          <p:nvPr/>
        </p:nvCxnSpPr>
        <p:spPr>
          <a:xfrm flipH="1">
            <a:off x="8066148" y="2425546"/>
            <a:ext cx="328612" cy="583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直接箭头连接符 14">
            <a:extLst>
              <a:ext uri="{FF2B5EF4-FFF2-40B4-BE49-F238E27FC236}">
                <a16:creationId xmlns:a16="http://schemas.microsoft.com/office/drawing/2014/main" id="{2E3FE12E-C934-78A6-2C07-4833B5350D52}"/>
              </a:ext>
            </a:extLst>
          </p:cNvPr>
          <p:cNvCxnSpPr>
            <a:cxnSpLocks/>
          </p:cNvCxnSpPr>
          <p:nvPr/>
        </p:nvCxnSpPr>
        <p:spPr>
          <a:xfrm>
            <a:off x="6185020" y="2586251"/>
            <a:ext cx="30897" cy="5911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2" name="图片 11">
            <a:extLst>
              <a:ext uri="{FF2B5EF4-FFF2-40B4-BE49-F238E27FC236}">
                <a16:creationId xmlns:a16="http://schemas.microsoft.com/office/drawing/2014/main" id="{FEB89C3A-5199-67E2-ED62-D6DEE5E2E475}"/>
              </a:ext>
            </a:extLst>
          </p:cNvPr>
          <p:cNvPicPr>
            <a:picLocks noChangeAspect="1"/>
          </p:cNvPicPr>
          <p:nvPr/>
        </p:nvPicPr>
        <p:blipFill>
          <a:blip r:embed="rId7"/>
          <a:srcRect l="6873" b="24271"/>
          <a:stretch>
            <a:fillRect/>
          </a:stretch>
        </p:blipFill>
        <p:spPr>
          <a:xfrm>
            <a:off x="8326520" y="3153694"/>
            <a:ext cx="2365395" cy="477183"/>
          </a:xfrm>
          <a:prstGeom prst="rect">
            <a:avLst/>
          </a:prstGeom>
        </p:spPr>
      </p:pic>
      <mc:AlternateContent xmlns:mc="http://schemas.openxmlformats.org/markup-compatibility/2006" xmlns:p14="http://schemas.microsoft.com/office/powerpoint/2010/main">
        <mc:Choice Requires="p14">
          <p:contentPart p14:bwMode="auto" r:id="rId8">
            <p14:nvContentPartPr>
              <p14:cNvPr id="17" name="墨迹 16">
                <a:extLst>
                  <a:ext uri="{FF2B5EF4-FFF2-40B4-BE49-F238E27FC236}">
                    <a16:creationId xmlns:a16="http://schemas.microsoft.com/office/drawing/2014/main" id="{7E3FDFCE-F260-F701-6C37-15B369CEDE1D}"/>
                  </a:ext>
                </a:extLst>
              </p14:cNvPr>
              <p14:cNvContentPartPr/>
              <p14:nvPr/>
            </p14:nvContentPartPr>
            <p14:xfrm>
              <a:off x="4797210" y="3957690"/>
              <a:ext cx="628200" cy="785160"/>
            </p14:xfrm>
          </p:contentPart>
        </mc:Choice>
        <mc:Fallback xmlns="">
          <p:pic>
            <p:nvPicPr>
              <p:cNvPr id="17" name="墨迹 16">
                <a:extLst>
                  <a:ext uri="{FF2B5EF4-FFF2-40B4-BE49-F238E27FC236}">
                    <a16:creationId xmlns:a16="http://schemas.microsoft.com/office/drawing/2014/main" id="{F8B02244-0F05-B4B4-508F-54387FFCBA7C}"/>
                  </a:ext>
                </a:extLst>
              </p:cNvPr>
              <p:cNvPicPr/>
              <p:nvPr/>
            </p:nvPicPr>
            <p:blipFill>
              <a:blip r:embed="rId9"/>
              <a:stretch>
                <a:fillRect/>
              </a:stretch>
            </p:blipFill>
            <p:spPr>
              <a:xfrm>
                <a:off x="4779210" y="3939690"/>
                <a:ext cx="6638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墨迹 18">
                <a:extLst>
                  <a:ext uri="{FF2B5EF4-FFF2-40B4-BE49-F238E27FC236}">
                    <a16:creationId xmlns:a16="http://schemas.microsoft.com/office/drawing/2014/main" id="{84EDBA0A-AB2C-868A-28EA-DF6C8833F2DF}"/>
                  </a:ext>
                </a:extLst>
              </p14:cNvPr>
              <p14:cNvContentPartPr/>
              <p14:nvPr/>
            </p14:nvContentPartPr>
            <p14:xfrm>
              <a:off x="5288250" y="3964530"/>
              <a:ext cx="150480" cy="720"/>
            </p14:xfrm>
          </p:contentPart>
        </mc:Choice>
        <mc:Fallback xmlns="">
          <p:pic>
            <p:nvPicPr>
              <p:cNvPr id="19" name="墨迹 18">
                <a:extLst>
                  <a:ext uri="{FF2B5EF4-FFF2-40B4-BE49-F238E27FC236}">
                    <a16:creationId xmlns:a16="http://schemas.microsoft.com/office/drawing/2014/main" id="{A737DFF2-0BBD-A899-3AC3-4534C886EE1B}"/>
                  </a:ext>
                </a:extLst>
              </p:cNvPr>
              <p:cNvPicPr/>
              <p:nvPr/>
            </p:nvPicPr>
            <p:blipFill>
              <a:blip r:embed="rId11"/>
              <a:stretch>
                <a:fillRect/>
              </a:stretch>
            </p:blipFill>
            <p:spPr>
              <a:xfrm>
                <a:off x="5270250" y="3928530"/>
                <a:ext cx="18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墨迹 26">
                <a:extLst>
                  <a:ext uri="{FF2B5EF4-FFF2-40B4-BE49-F238E27FC236}">
                    <a16:creationId xmlns:a16="http://schemas.microsoft.com/office/drawing/2014/main" id="{4B4CA498-75B0-963A-6F13-61D3945A0EBD}"/>
                  </a:ext>
                </a:extLst>
              </p14:cNvPr>
              <p14:cNvContentPartPr/>
              <p14:nvPr/>
            </p14:nvContentPartPr>
            <p14:xfrm>
              <a:off x="5445210" y="3964530"/>
              <a:ext cx="20880" cy="150480"/>
            </p14:xfrm>
          </p:contentPart>
        </mc:Choice>
        <mc:Fallback xmlns="">
          <p:pic>
            <p:nvPicPr>
              <p:cNvPr id="27" name="墨迹 26">
                <a:extLst>
                  <a:ext uri="{FF2B5EF4-FFF2-40B4-BE49-F238E27FC236}">
                    <a16:creationId xmlns:a16="http://schemas.microsoft.com/office/drawing/2014/main" id="{C7B8E318-D723-1526-F244-2991F615EF0E}"/>
                  </a:ext>
                </a:extLst>
              </p:cNvPr>
              <p:cNvPicPr/>
              <p:nvPr/>
            </p:nvPicPr>
            <p:blipFill>
              <a:blip r:embed="rId13"/>
              <a:stretch>
                <a:fillRect/>
              </a:stretch>
            </p:blipFill>
            <p:spPr>
              <a:xfrm>
                <a:off x="5427210" y="3946530"/>
                <a:ext cx="56520" cy="186120"/>
              </a:xfrm>
              <a:prstGeom prst="rect">
                <a:avLst/>
              </a:prstGeom>
            </p:spPr>
          </p:pic>
        </mc:Fallback>
      </mc:AlternateContent>
      <p:pic>
        <p:nvPicPr>
          <p:cNvPr id="28" name="图片 27">
            <a:extLst>
              <a:ext uri="{FF2B5EF4-FFF2-40B4-BE49-F238E27FC236}">
                <a16:creationId xmlns:a16="http://schemas.microsoft.com/office/drawing/2014/main" id="{FA4C752B-BB45-E6F4-F4A8-27F155CC1143}"/>
              </a:ext>
            </a:extLst>
          </p:cNvPr>
          <p:cNvPicPr>
            <a:picLocks noChangeAspect="1"/>
          </p:cNvPicPr>
          <p:nvPr/>
        </p:nvPicPr>
        <p:blipFill>
          <a:blip r:embed="rId14"/>
          <a:stretch>
            <a:fillRect/>
          </a:stretch>
        </p:blipFill>
        <p:spPr>
          <a:xfrm>
            <a:off x="3548015" y="4913877"/>
            <a:ext cx="4257870" cy="811771"/>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3819788-11DE-1469-3A9F-9B629838E337}"/>
                  </a:ext>
                </a:extLst>
              </p:cNvPr>
              <p:cNvSpPr txBox="1"/>
              <p:nvPr/>
            </p:nvSpPr>
            <p:spPr>
              <a:xfrm>
                <a:off x="6926560" y="6017645"/>
                <a:ext cx="3392794" cy="506870"/>
              </a:xfrm>
              <a:prstGeom prst="rect">
                <a:avLst/>
              </a:prstGeom>
              <a:noFill/>
            </p:spPr>
            <p:txBody>
              <a:bodyPr wrap="square" lIns="0" tIns="0" rIns="0" bIns="0"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e>
                        </m:d>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𝐸</m:t>
                                </m:r>
                              </m:num>
                              <m:den>
                                <m:r>
                                  <a:rPr lang="en-US" altLang="zh-CN" i="1">
                                    <a:latin typeface="Cambria Math" panose="02040503050406030204" pitchFamily="18" charset="0"/>
                                  </a:rPr>
                                  <m:t>50</m:t>
                                </m:r>
                              </m:den>
                            </m:f>
                          </m:e>
                        </m:d>
                      </m:e>
                      <m:sup>
                        <m:r>
                          <m:rPr>
                            <m:sty m:val="p"/>
                          </m:rPr>
                          <a:rPr lang="en-US" altLang="zh-CN" b="0" i="1" smtClean="0">
                            <a:solidFill>
                              <a:srgbClr val="FF0000"/>
                            </a:solidFill>
                            <a:latin typeface="Cambria Math" panose="02040503050406030204" pitchFamily="18" charset="0"/>
                          </a:rPr>
                          <m:t>α</m:t>
                        </m:r>
                      </m:sup>
                    </m:sSup>
                    <m:r>
                      <a:rPr lang="en-US" altLang="zh-CN" b="0" i="1" smtClean="0">
                        <a:latin typeface="Cambria Math" panose="02040503050406030204" pitchFamily="18" charset="0"/>
                      </a:rPr>
                      <m:t>∗</m:t>
                    </m:r>
                    <m:r>
                      <a:rPr lang="en-US" altLang="zh-CN" i="1">
                        <a:latin typeface="Cambria Math" panose="02040503050406030204" pitchFamily="18" charset="0"/>
                      </a:rPr>
                      <m:t>𝑒𝑥𝑝</m:t>
                    </m:r>
                    <m:d>
                      <m:dPr>
                        <m:ctrlPr>
                          <a:rPr lang="en-US" altLang="zh-CN" i="1">
                            <a:latin typeface="Cambria Math" panose="02040503050406030204" pitchFamily="18" charset="0"/>
                          </a:rPr>
                        </m:ctrlPr>
                      </m:dPr>
                      <m:e>
                        <m:r>
                          <a:rPr lang="en-US" altLang="zh-CN" i="1">
                            <a:latin typeface="Cambria Math" panose="02040503050406030204" pitchFamily="18" charset="0"/>
                          </a:rPr>
                          <m:t>−</m:t>
                        </m:r>
                        <m:r>
                          <a:rPr lang="en-US" altLang="zh-CN" i="1">
                            <a:latin typeface="Cambria Math" panose="02040503050406030204" pitchFamily="18" charset="0"/>
                          </a:rPr>
                          <m:t>𝐸</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b="0" i="1" smtClean="0">
                                <a:solidFill>
                                  <a:srgbClr val="FF0000"/>
                                </a:solidFill>
                                <a:latin typeface="Cambria Math" panose="02040503050406030204" pitchFamily="18" charset="0"/>
                              </a:rPr>
                              <m:t>𝛼</m:t>
                            </m:r>
                          </m:num>
                          <m:den>
                            <m:sSub>
                              <m:sSubPr>
                                <m:ctrlPr>
                                  <a:rPr lang="en-US" altLang="zh-CN" b="0" i="1"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𝐸</m:t>
                                </m:r>
                              </m:e>
                              <m:sub>
                                <m:r>
                                  <a:rPr lang="en-US" altLang="zh-CN" b="0" i="1" smtClean="0">
                                    <a:solidFill>
                                      <a:srgbClr val="FF0000"/>
                                    </a:solidFill>
                                    <a:latin typeface="Cambria Math" panose="02040503050406030204" pitchFamily="18" charset="0"/>
                                  </a:rPr>
                                  <m:t>𝑝</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𝑜</m:t>
                                </m:r>
                              </m:sub>
                            </m:sSub>
                          </m:den>
                        </m:f>
                      </m:e>
                    </m:d>
                  </m:oMath>
                </a14:m>
                <a:r>
                  <a:rPr lang="en-US" altLang="zh-CN" i="1" dirty="0">
                    <a:latin typeface="Cambria Math" panose="02040503050406030204" pitchFamily="18" charset="0"/>
                  </a:rPr>
                  <a:t> </a:t>
                </a:r>
                <a:endParaRPr lang="zh-CN" altLang="en-US" dirty="0"/>
              </a:p>
            </p:txBody>
          </p:sp>
        </mc:Choice>
        <mc:Fallback xmlns="">
          <p:sp>
            <p:nvSpPr>
              <p:cNvPr id="3" name="文本框 2">
                <a:extLst>
                  <a:ext uri="{FF2B5EF4-FFF2-40B4-BE49-F238E27FC236}">
                    <a16:creationId xmlns:a16="http://schemas.microsoft.com/office/drawing/2014/main" id="{C3819788-11DE-1469-3A9F-9B629838E337}"/>
                  </a:ext>
                </a:extLst>
              </p:cNvPr>
              <p:cNvSpPr txBox="1">
                <a:spLocks noRot="1" noChangeAspect="1" noMove="1" noResize="1" noEditPoints="1" noAdjustHandles="1" noChangeArrowheads="1" noChangeShapeType="1" noTextEdit="1"/>
              </p:cNvSpPr>
              <p:nvPr/>
            </p:nvSpPr>
            <p:spPr>
              <a:xfrm>
                <a:off x="6926560" y="6017645"/>
                <a:ext cx="3392794" cy="506870"/>
              </a:xfrm>
              <a:prstGeom prst="rect">
                <a:avLst/>
              </a:prstGeom>
              <a:blipFill>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283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E6F3CE84-0A5B-C20B-9475-80F0CCB09F94}"/>
              </a:ext>
            </a:extLst>
          </p:cNvPr>
          <p:cNvPicPr>
            <a:picLocks noChangeAspect="1"/>
          </p:cNvPicPr>
          <p:nvPr/>
        </p:nvPicPr>
        <p:blipFill>
          <a:blip r:embed="rId3"/>
          <a:stretch>
            <a:fillRect/>
          </a:stretch>
        </p:blipFill>
        <p:spPr>
          <a:xfrm>
            <a:off x="6579233" y="1077899"/>
            <a:ext cx="5416065" cy="4319744"/>
          </a:xfrm>
          <a:prstGeom prst="rect">
            <a:avLst/>
          </a:prstGeom>
        </p:spPr>
      </p:pic>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859DCE4-2A0F-266E-4BEC-FDDDF12EDE5D}"/>
                  </a:ext>
                </a:extLst>
              </p:cNvPr>
              <p:cNvSpPr>
                <a:spLocks noGrp="1"/>
              </p:cNvSpPr>
              <p:nvPr>
                <p:ph idx="1"/>
              </p:nvPr>
            </p:nvSpPr>
            <p:spPr>
              <a:xfrm>
                <a:off x="381978" y="298580"/>
                <a:ext cx="6407783" cy="5911151"/>
              </a:xfrm>
            </p:spPr>
            <p:txBody>
              <a:bodyPr>
                <a:normAutofit/>
              </a:bodyPr>
              <a:lstStyle/>
              <a:p>
                <a:pPr marL="0" indent="0">
                  <a:buNone/>
                </a:pPr>
                <a:r>
                  <a:rPr lang="en-US" altLang="zh-CN" dirty="0"/>
                  <a:t>1. Obtain 10,000 mock redshifts from the redshift cumulative distribution.</a:t>
                </a:r>
                <a:endParaRPr lang="en-US" altLang="zh-CN" b="1" dirty="0"/>
              </a:p>
              <a:p>
                <a:endParaRPr lang="en-US" altLang="zh-CN" dirty="0"/>
              </a:p>
              <a:p>
                <a:endParaRPr lang="en-US" altLang="zh-CN" dirty="0"/>
              </a:p>
              <a:p>
                <a:pPr marL="0" indent="0">
                  <a:buNone/>
                </a:pPr>
                <a:endParaRPr lang="en-US" altLang="zh-CN" dirty="0"/>
              </a:p>
              <a:p>
                <a:pPr marL="0" indent="0">
                  <a:buNone/>
                </a:pPr>
                <a:r>
                  <a:rPr lang="en-US" altLang="zh-CN" dirty="0"/>
                  <a:t>2. For each mock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𝑗</m:t>
                        </m:r>
                      </m:sub>
                    </m:sSub>
                  </m:oMath>
                </a14:m>
                <a:r>
                  <a:rPr lang="en-US" altLang="zh-CN" dirty="0"/>
                  <a:t>, estimate corresponding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m:rPr>
                            <m:sty m:val="p"/>
                          </m:rPr>
                          <a:rPr lang="en-US" altLang="zh-CN" b="0" i="0" smtClean="0">
                            <a:latin typeface="Cambria Math" panose="02040503050406030204" pitchFamily="18" charset="0"/>
                          </a:rPr>
                          <m:t>lim</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𝑚𝑜𝑐𝑘</m:t>
                            </m:r>
                            <m:r>
                              <a:rPr lang="en-US" altLang="zh-CN" b="0" i="1" smtClean="0">
                                <a:latin typeface="Cambria Math" panose="02040503050406030204" pitchFamily="18" charset="0"/>
                              </a:rPr>
                              <m:t>,   </m:t>
                            </m:r>
                            <m:r>
                              <a:rPr lang="en-US" altLang="zh-CN" b="0" i="1" smtClean="0">
                                <a:latin typeface="Cambria Math" panose="02040503050406030204" pitchFamily="18" charset="0"/>
                              </a:rPr>
                              <m:t>𝑗</m:t>
                            </m:r>
                          </m:sub>
                        </m:sSub>
                      </m:e>
                    </m:d>
                  </m:oMath>
                </a14:m>
                <a:r>
                  <a:rPr lang="en-US" altLang="zh-CN" b="0" dirty="0"/>
                  <a:t>, then draw one value from the </a:t>
                </a:r>
                <a:r>
                  <a:rPr lang="en-US" altLang="zh-CN" dirty="0"/>
                  <a:t>cumulative luminosity distribution as the observable mock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𝑖𝑠𝑜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𝑗</m:t>
                        </m:r>
                      </m:sub>
                    </m:sSub>
                  </m:oMath>
                </a14:m>
                <a:r>
                  <a:rPr lang="en-US" altLang="zh-CN" dirty="0"/>
                  <a:t> for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𝑚𝑜𝑐𝑘</m:t>
                        </m:r>
                        <m:r>
                          <a:rPr lang="en-US" altLang="zh-CN" i="1">
                            <a:latin typeface="Cambria Math" panose="02040503050406030204" pitchFamily="18" charset="0"/>
                          </a:rPr>
                          <m:t>,   </m:t>
                        </m:r>
                        <m:r>
                          <a:rPr lang="en-US" altLang="zh-CN" b="0" i="1" smtClean="0">
                            <a:latin typeface="Cambria Math" panose="02040503050406030204" pitchFamily="18" charset="0"/>
                          </a:rPr>
                          <m:t>𝑗</m:t>
                        </m:r>
                      </m:sub>
                    </m:sSub>
                  </m:oMath>
                </a14:m>
                <a:r>
                  <a:rPr lang="en-US" altLang="zh-CN" b="0" dirty="0"/>
                  <a:t> .</a:t>
                </a:r>
              </a:p>
              <a:p>
                <a:endParaRPr lang="en-US" altLang="zh-CN" b="0" dirty="0"/>
              </a:p>
              <a:p>
                <a:endParaRPr lang="en-US" altLang="zh-CN" b="0" dirty="0"/>
              </a:p>
              <a:p>
                <a:endParaRPr lang="zh-CN" altLang="en-US" dirty="0"/>
              </a:p>
            </p:txBody>
          </p:sp>
        </mc:Choice>
        <mc:Fallback xmlns="">
          <p:sp>
            <p:nvSpPr>
              <p:cNvPr id="3" name="内容占位符 2">
                <a:extLst>
                  <a:ext uri="{FF2B5EF4-FFF2-40B4-BE49-F238E27FC236}">
                    <a16:creationId xmlns:a16="http://schemas.microsoft.com/office/drawing/2014/main" id="{D859DCE4-2A0F-266E-4BEC-FDDDF12EDE5D}"/>
                  </a:ext>
                </a:extLst>
              </p:cNvPr>
              <p:cNvSpPr>
                <a:spLocks noGrp="1" noRot="1" noChangeAspect="1" noMove="1" noResize="1" noEditPoints="1" noAdjustHandles="1" noChangeArrowheads="1" noChangeShapeType="1" noTextEdit="1"/>
              </p:cNvSpPr>
              <p:nvPr>
                <p:ph idx="1"/>
              </p:nvPr>
            </p:nvSpPr>
            <p:spPr>
              <a:xfrm>
                <a:off x="381978" y="298580"/>
                <a:ext cx="6407783" cy="5911151"/>
              </a:xfrm>
              <a:blipFill>
                <a:blip r:embed="rId4"/>
                <a:stretch>
                  <a:fillRect l="-1998" t="-1959" r="-2284"/>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C38F1B4B-51BD-2E4A-1D18-858F7125A2BC}"/>
              </a:ext>
            </a:extLst>
          </p:cNvPr>
          <p:cNvPicPr>
            <a:picLocks noChangeAspect="1"/>
          </p:cNvPicPr>
          <p:nvPr/>
        </p:nvPicPr>
        <p:blipFill>
          <a:blip r:embed="rId5"/>
          <a:stretch>
            <a:fillRect/>
          </a:stretch>
        </p:blipFill>
        <p:spPr>
          <a:xfrm>
            <a:off x="196702" y="1259373"/>
            <a:ext cx="6743185" cy="943703"/>
          </a:xfrm>
          <a:prstGeom prst="rect">
            <a:avLst/>
          </a:prstGeom>
        </p:spPr>
      </p:pic>
      <p:pic>
        <p:nvPicPr>
          <p:cNvPr id="26" name="图片 25">
            <a:extLst>
              <a:ext uri="{FF2B5EF4-FFF2-40B4-BE49-F238E27FC236}">
                <a16:creationId xmlns:a16="http://schemas.microsoft.com/office/drawing/2014/main" id="{16B59A6E-0FDE-F634-C418-43BB4E10FA65}"/>
              </a:ext>
            </a:extLst>
          </p:cNvPr>
          <p:cNvPicPr>
            <a:picLocks noChangeAspect="1"/>
          </p:cNvPicPr>
          <p:nvPr/>
        </p:nvPicPr>
        <p:blipFill>
          <a:blip r:embed="rId6"/>
          <a:stretch>
            <a:fillRect/>
          </a:stretch>
        </p:blipFill>
        <p:spPr>
          <a:xfrm>
            <a:off x="450217" y="5070302"/>
            <a:ext cx="6489670" cy="1017629"/>
          </a:xfrm>
          <a:prstGeom prst="rect">
            <a:avLst/>
          </a:prstGeom>
        </p:spPr>
      </p:pic>
    </p:spTree>
    <p:extLst>
      <p:ext uri="{BB962C8B-B14F-4D97-AF65-F5344CB8AC3E}">
        <p14:creationId xmlns:p14="http://schemas.microsoft.com/office/powerpoint/2010/main" val="160775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D39C546-5631-4D3E-EA94-847A7EB05F34}"/>
                  </a:ext>
                </a:extLst>
              </p:cNvPr>
              <p:cNvSpPr>
                <a:spLocks noGrp="1"/>
              </p:cNvSpPr>
              <p:nvPr>
                <p:ph idx="1"/>
              </p:nvPr>
            </p:nvSpPr>
            <p:spPr>
              <a:xfrm>
                <a:off x="838200" y="1505338"/>
                <a:ext cx="5494176" cy="4789715"/>
              </a:xfrm>
            </p:spPr>
            <p:txBody>
              <a:bodyPr>
                <a:normAutofit/>
              </a:bodyPr>
              <a:lstStyle/>
              <a:p>
                <a:pPr marL="0" indent="0">
                  <a:buNone/>
                </a:pPr>
                <a:r>
                  <a:rPr lang="en-US" altLang="zh-CN" dirty="0"/>
                  <a:t>3. Obtain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oMath>
                </a14:m>
                <a:r>
                  <a:rPr lang="zh-CN" altLang="en-US" dirty="0"/>
                  <a:t> </a:t>
                </a:r>
                <a:r>
                  <a:rPr lang="en-US" altLang="zh-CN" dirty="0"/>
                  <a:t>from 2D </a:t>
                </a:r>
                <a14:m>
                  <m:oMath xmlns:m="http://schemas.openxmlformats.org/officeDocument/2006/math">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oMath>
                </a14:m>
                <a:r>
                  <a:rPr lang="zh-CN" altLang="en-US" dirty="0"/>
                  <a:t> </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𝑖𝑠𝑜</m:t>
                        </m:r>
                      </m:sub>
                    </m:sSub>
                    <m:r>
                      <a:rPr lang="en-US" altLang="zh-CN" b="0" i="1" smtClean="0">
                        <a:latin typeface="Cambria Math" panose="02040503050406030204" pitchFamily="18" charset="0"/>
                      </a:rPr>
                      <m:t>)</m:t>
                    </m:r>
                  </m:oMath>
                </a14:m>
                <a:r>
                  <a:rPr lang="zh-CN" altLang="en-US" dirty="0"/>
                  <a:t> </a:t>
                </a:r>
                <a:r>
                  <a:rPr lang="en-US" altLang="zh-CN" dirty="0"/>
                  <a:t>distribution, then calculate </a:t>
                </a:r>
                <a14:m>
                  <m:oMath xmlns:m="http://schemas.openxmlformats.org/officeDocument/2006/math">
                    <m:sSub>
                      <m:sSubPr>
                        <m:ctrlPr>
                          <a:rPr lang="en-US" altLang="zh-CN" b="1" i="1" smtClean="0">
                            <a:solidFill>
                              <a:schemeClr val="tx1"/>
                            </a:solidFill>
                            <a:latin typeface="Cambria Math" panose="02040503050406030204" pitchFamily="18" charset="0"/>
                          </a:rPr>
                        </m:ctrlPr>
                      </m:sSubPr>
                      <m:e>
                        <m:r>
                          <a:rPr lang="en-US" altLang="zh-CN" b="1" i="1" smtClean="0">
                            <a:solidFill>
                              <a:schemeClr val="tx1"/>
                            </a:solidFill>
                            <a:latin typeface="Cambria Math" panose="02040503050406030204" pitchFamily="18" charset="0"/>
                          </a:rPr>
                          <m:t>𝑬</m:t>
                        </m:r>
                      </m:e>
                      <m:sub>
                        <m:r>
                          <a:rPr lang="en-US" altLang="zh-CN" b="1" i="1" smtClean="0">
                            <a:solidFill>
                              <a:schemeClr val="tx1"/>
                            </a:solidFill>
                            <a:latin typeface="Cambria Math" panose="02040503050406030204" pitchFamily="18" charset="0"/>
                          </a:rPr>
                          <m:t>𝑷</m:t>
                        </m:r>
                        <m:r>
                          <a:rPr lang="en-US" altLang="zh-CN" b="1" i="1" smtClean="0">
                            <a:solidFill>
                              <a:schemeClr val="tx1"/>
                            </a:solidFill>
                            <a:latin typeface="Cambria Math" panose="02040503050406030204" pitchFamily="18" charset="0"/>
                          </a:rPr>
                          <m:t>,</m:t>
                        </m:r>
                        <m:r>
                          <a:rPr lang="en-US" altLang="zh-CN" b="1" i="1" smtClean="0">
                            <a:solidFill>
                              <a:schemeClr val="tx1"/>
                            </a:solidFill>
                            <a:latin typeface="Cambria Math" panose="02040503050406030204" pitchFamily="18" charset="0"/>
                          </a:rPr>
                          <m:t>𝒐</m:t>
                        </m:r>
                      </m:sub>
                    </m:sSub>
                  </m:oMath>
                </a14:m>
                <a:r>
                  <a:rPr lang="zh-CN" altLang="en-US" b="1" dirty="0">
                    <a:solidFill>
                      <a:schemeClr val="tx1"/>
                    </a:solidFill>
                  </a:rPr>
                  <a:t> </a:t>
                </a:r>
                <a:r>
                  <a:rPr lang="en-US" altLang="zh-CN" dirty="0"/>
                  <a:t>through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b="0"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sub>
                    </m:sSub>
                    <m:d>
                      <m:dPr>
                        <m:ctrlPr>
                          <a:rPr lang="en-US" altLang="zh-CN" b="0" i="1" smtClean="0">
                            <a:latin typeface="Cambria Math" panose="02040503050406030204" pitchFamily="18" charset="0"/>
                          </a:rPr>
                        </m:ctrlPr>
                      </m:dPr>
                      <m:e>
                        <m:r>
                          <a:rPr lang="en-US" altLang="zh-CN" b="0" i="0" smtClean="0">
                            <a:latin typeface="Cambria Math" panose="02040503050406030204" pitchFamily="18" charset="0"/>
                          </a:rPr>
                          <m:t>1+</m:t>
                        </m:r>
                        <m:r>
                          <m:rPr>
                            <m:sty m:val="p"/>
                          </m:rPr>
                          <a:rPr lang="en-US" altLang="zh-CN" b="0" i="0" smtClean="0">
                            <a:latin typeface="Cambria Math" panose="02040503050406030204" pitchFamily="18" charset="0"/>
                          </a:rPr>
                          <m:t>z</m:t>
                        </m:r>
                      </m:e>
                    </m:d>
                  </m:oMath>
                </a14:m>
                <a:r>
                  <a:rPr lang="en-US" altLang="zh-CN" b="0" dirty="0"/>
                  <a:t>.</a:t>
                </a:r>
              </a:p>
              <a:p>
                <a:endParaRPr lang="en-US" altLang="zh-CN" b="0" dirty="0"/>
              </a:p>
              <a:p>
                <a:pPr marL="0" indent="0">
                  <a:buNone/>
                </a:pPr>
                <a:endParaRPr lang="en-US" altLang="zh-CN" dirty="0"/>
              </a:p>
              <a:p>
                <a:endParaRPr lang="en-US" altLang="zh-CN" dirty="0"/>
              </a:p>
              <a:p>
                <a:pPr marL="0" indent="0">
                  <a:buNone/>
                </a:pPr>
                <a:r>
                  <a:rPr lang="en-US" altLang="zh-CN" dirty="0"/>
                  <a:t>4. Obtain </a:t>
                </a:r>
                <a14:m>
                  <m:oMath xmlns:m="http://schemas.openxmlformats.org/officeDocument/2006/math">
                    <m:r>
                      <a:rPr lang="en-US" altLang="zh-CN" b="1" i="1" smtClean="0">
                        <a:latin typeface="Cambria Math" panose="02040503050406030204" pitchFamily="18" charset="0"/>
                      </a:rPr>
                      <m:t>𝜶</m:t>
                    </m:r>
                  </m:oMath>
                </a14:m>
                <a:r>
                  <a:rPr lang="en-US" altLang="zh-CN" dirty="0"/>
                  <a:t> from 2D </a:t>
                </a:r>
                <a14:m>
                  <m:oMath xmlns:m="http://schemas.openxmlformats.org/officeDocument/2006/math">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r>
                          <a:rPr lang="en-US" altLang="zh-CN" b="0" i="1" smtClean="0">
                            <a:latin typeface="Cambria Math" panose="02040503050406030204" pitchFamily="18" charset="0"/>
                          </a:rPr>
                          <m:t>,  </m:t>
                        </m:r>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sub>
                    </m:sSub>
                    <m:r>
                      <a:rPr lang="en-US" altLang="zh-CN" b="0" i="1" smtClean="0">
                        <a:latin typeface="Cambria Math" panose="02040503050406030204" pitchFamily="18" charset="0"/>
                      </a:rPr>
                      <m:t>)</m:t>
                    </m:r>
                  </m:oMath>
                </a14:m>
                <a:r>
                  <a:rPr lang="zh-CN" altLang="en-US" dirty="0"/>
                  <a:t> </a:t>
                </a:r>
                <a:r>
                  <a:rPr lang="en-US" altLang="zh-CN" dirty="0"/>
                  <a:t>distribution.</a:t>
                </a:r>
              </a:p>
              <a:p>
                <a:pPr marL="0" indent="0">
                  <a:buNone/>
                </a:pPr>
                <a:r>
                  <a:rPr lang="en-US" altLang="zh-CN" dirty="0"/>
                  <a:t> </a:t>
                </a:r>
                <a:r>
                  <a:rPr lang="zh-CN" altLang="en-US" dirty="0"/>
                  <a:t> </a:t>
                </a:r>
              </a:p>
            </p:txBody>
          </p:sp>
        </mc:Choice>
        <mc:Fallback xmlns="">
          <p:sp>
            <p:nvSpPr>
              <p:cNvPr id="3" name="内容占位符 2">
                <a:extLst>
                  <a:ext uri="{FF2B5EF4-FFF2-40B4-BE49-F238E27FC236}">
                    <a16:creationId xmlns:a16="http://schemas.microsoft.com/office/drawing/2014/main" id="{3D39C546-5631-4D3E-EA94-847A7EB05F34}"/>
                  </a:ext>
                </a:extLst>
              </p:cNvPr>
              <p:cNvSpPr>
                <a:spLocks noGrp="1" noRot="1" noChangeAspect="1" noMove="1" noResize="1" noEditPoints="1" noAdjustHandles="1" noChangeArrowheads="1" noChangeShapeType="1" noTextEdit="1"/>
              </p:cNvSpPr>
              <p:nvPr>
                <p:ph idx="1"/>
              </p:nvPr>
            </p:nvSpPr>
            <p:spPr>
              <a:xfrm>
                <a:off x="838200" y="1505338"/>
                <a:ext cx="5494176" cy="4789715"/>
              </a:xfrm>
              <a:blipFill>
                <a:blip r:embed="rId3"/>
                <a:stretch>
                  <a:fillRect l="-2331" t="-216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7AEEC097-47F8-B646-7B4A-C22C9AAF8233}"/>
              </a:ext>
            </a:extLst>
          </p:cNvPr>
          <p:cNvPicPr>
            <a:picLocks noChangeAspect="1"/>
          </p:cNvPicPr>
          <p:nvPr/>
        </p:nvPicPr>
        <p:blipFill>
          <a:blip r:embed="rId4"/>
          <a:srcRect l="1302" t="3883" r="2050"/>
          <a:stretch/>
        </p:blipFill>
        <p:spPr>
          <a:xfrm>
            <a:off x="7259216" y="47872"/>
            <a:ext cx="4248539" cy="3381128"/>
          </a:xfrm>
          <a:prstGeom prst="rect">
            <a:avLst/>
          </a:prstGeom>
        </p:spPr>
      </p:pic>
      <p:pic>
        <p:nvPicPr>
          <p:cNvPr id="9" name="图片 8">
            <a:extLst>
              <a:ext uri="{FF2B5EF4-FFF2-40B4-BE49-F238E27FC236}">
                <a16:creationId xmlns:a16="http://schemas.microsoft.com/office/drawing/2014/main" id="{03194582-EF74-EB97-4EB3-67EFB112AB05}"/>
              </a:ext>
            </a:extLst>
          </p:cNvPr>
          <p:cNvPicPr>
            <a:picLocks noChangeAspect="1"/>
          </p:cNvPicPr>
          <p:nvPr/>
        </p:nvPicPr>
        <p:blipFill>
          <a:blip r:embed="rId5"/>
          <a:srcRect l="1063" t="2473" r="2332" b="-1"/>
          <a:stretch/>
        </p:blipFill>
        <p:spPr>
          <a:xfrm>
            <a:off x="7352522" y="3383903"/>
            <a:ext cx="4155233" cy="3474097"/>
          </a:xfrm>
          <a:prstGeom prst="rect">
            <a:avLst/>
          </a:prstGeom>
        </p:spPr>
      </p:pic>
    </p:spTree>
    <p:extLst>
      <p:ext uri="{BB962C8B-B14F-4D97-AF65-F5344CB8AC3E}">
        <p14:creationId xmlns:p14="http://schemas.microsoft.com/office/powerpoint/2010/main" val="664973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DA70A0E-7A8B-71FD-6C9E-7611BC4D85B4}"/>
              </a:ext>
            </a:extLst>
          </p:cNvPr>
          <p:cNvSpPr>
            <a:spLocks noGrp="1"/>
          </p:cNvSpPr>
          <p:nvPr>
            <p:ph idx="1"/>
          </p:nvPr>
        </p:nvSpPr>
        <p:spPr>
          <a:xfrm>
            <a:off x="838200" y="1362269"/>
            <a:ext cx="10515600" cy="4814694"/>
          </a:xfrm>
        </p:spPr>
        <p:txBody>
          <a:bodyPr/>
          <a:lstStyle/>
          <a:p>
            <a:pPr marL="0" indent="0">
              <a:buNone/>
            </a:pPr>
            <a:r>
              <a:rPr lang="en-US" altLang="zh-CN" dirty="0"/>
              <a:t>5. Calculate P through mock L, z, alpha, </a:t>
            </a:r>
            <a:r>
              <a:rPr lang="en-US" altLang="zh-CN" dirty="0" err="1"/>
              <a:t>Epo</a:t>
            </a:r>
            <a:endParaRPr lang="en-US" altLang="zh-CN" dirty="0">
              <a:sym typeface="Wingdings" panose="05000000000000000000" pitchFamily="2" charset="2"/>
            </a:endParaRPr>
          </a:p>
          <a:p>
            <a:endParaRPr lang="en-US" altLang="zh-CN" dirty="0">
              <a:sym typeface="Wingdings" panose="05000000000000000000" pitchFamily="2" charset="2"/>
            </a:endParaRPr>
          </a:p>
          <a:p>
            <a:endParaRPr lang="en-US" altLang="zh-CN" dirty="0">
              <a:sym typeface="Wingdings" panose="05000000000000000000" pitchFamily="2" charset="2"/>
            </a:endParaRPr>
          </a:p>
          <a:p>
            <a:endParaRPr lang="zh-CN" altLang="en-US" dirty="0"/>
          </a:p>
        </p:txBody>
      </p:sp>
      <p:pic>
        <p:nvPicPr>
          <p:cNvPr id="5" name="图片 4">
            <a:extLst>
              <a:ext uri="{FF2B5EF4-FFF2-40B4-BE49-F238E27FC236}">
                <a16:creationId xmlns:a16="http://schemas.microsoft.com/office/drawing/2014/main" id="{7D8187A8-F372-E7F9-2BD9-4A73913A7950}"/>
              </a:ext>
            </a:extLst>
          </p:cNvPr>
          <p:cNvPicPr>
            <a:picLocks noChangeAspect="1"/>
          </p:cNvPicPr>
          <p:nvPr/>
        </p:nvPicPr>
        <p:blipFill>
          <a:blip r:embed="rId3"/>
          <a:stretch>
            <a:fillRect/>
          </a:stretch>
        </p:blipFill>
        <p:spPr>
          <a:xfrm>
            <a:off x="1307010" y="2121160"/>
            <a:ext cx="5263804" cy="4478694"/>
          </a:xfrm>
          <a:prstGeom prst="rect">
            <a:avLst/>
          </a:prstGeom>
        </p:spPr>
      </p:pic>
      <p:sp>
        <p:nvSpPr>
          <p:cNvPr id="2" name="文本框 1">
            <a:extLst>
              <a:ext uri="{FF2B5EF4-FFF2-40B4-BE49-F238E27FC236}">
                <a16:creationId xmlns:a16="http://schemas.microsoft.com/office/drawing/2014/main" id="{7DC4B0D8-A905-20E6-7795-01BB0AF2AFA7}"/>
              </a:ext>
            </a:extLst>
          </p:cNvPr>
          <p:cNvSpPr txBox="1"/>
          <p:nvPr/>
        </p:nvSpPr>
        <p:spPr>
          <a:xfrm>
            <a:off x="7039625" y="5161717"/>
            <a:ext cx="4497180" cy="923330"/>
          </a:xfrm>
          <a:prstGeom prst="rect">
            <a:avLst/>
          </a:prstGeom>
          <a:noFill/>
        </p:spPr>
        <p:txBody>
          <a:bodyPr wrap="square" rtlCol="0">
            <a:spAutoFit/>
          </a:bodyPr>
          <a:lstStyle/>
          <a:p>
            <a:r>
              <a:rPr lang="en-US" altLang="zh-CN" dirty="0"/>
              <a:t>The KS test proves, for all parameters, the mock data follow the same 1D or 2D distributions of the observed data.</a:t>
            </a:r>
            <a:endParaRPr lang="zh-CN" altLang="en-US" dirty="0"/>
          </a:p>
        </p:txBody>
      </p:sp>
      <p:pic>
        <p:nvPicPr>
          <p:cNvPr id="6" name="图片 5">
            <a:extLst>
              <a:ext uri="{FF2B5EF4-FFF2-40B4-BE49-F238E27FC236}">
                <a16:creationId xmlns:a16="http://schemas.microsoft.com/office/drawing/2014/main" id="{00F1632F-1824-F807-D991-3FB87BD9AD21}"/>
              </a:ext>
            </a:extLst>
          </p:cNvPr>
          <p:cNvPicPr>
            <a:picLocks noChangeAspect="1"/>
          </p:cNvPicPr>
          <p:nvPr/>
        </p:nvPicPr>
        <p:blipFill>
          <a:blip r:embed="rId4"/>
          <a:stretch>
            <a:fillRect/>
          </a:stretch>
        </p:blipFill>
        <p:spPr>
          <a:xfrm>
            <a:off x="6924035" y="2425107"/>
            <a:ext cx="5181529" cy="1175531"/>
          </a:xfrm>
          <a:prstGeom prst="rect">
            <a:avLst/>
          </a:prstGeom>
        </p:spPr>
      </p:pic>
      <p:sp>
        <p:nvSpPr>
          <p:cNvPr id="7" name="文本框 6">
            <a:extLst>
              <a:ext uri="{FF2B5EF4-FFF2-40B4-BE49-F238E27FC236}">
                <a16:creationId xmlns:a16="http://schemas.microsoft.com/office/drawing/2014/main" id="{F115A13E-6438-D81C-12FA-0DB5C9593C83}"/>
              </a:ext>
            </a:extLst>
          </p:cNvPr>
          <p:cNvSpPr txBox="1"/>
          <p:nvPr/>
        </p:nvSpPr>
        <p:spPr>
          <a:xfrm>
            <a:off x="8645856" y="3729548"/>
            <a:ext cx="3299583" cy="369332"/>
          </a:xfrm>
          <a:prstGeom prst="rect">
            <a:avLst/>
          </a:prstGeom>
          <a:noFill/>
        </p:spPr>
        <p:txBody>
          <a:bodyPr wrap="square" rtlCol="0">
            <a:spAutoFit/>
          </a:bodyPr>
          <a:lstStyle/>
          <a:p>
            <a:r>
              <a:rPr lang="en-US" altLang="zh-CN" dirty="0"/>
              <a:t>Swift energy band: 15-150keV</a:t>
            </a:r>
            <a:endParaRPr lang="zh-CN" altLang="en-US" dirty="0"/>
          </a:p>
        </p:txBody>
      </p:sp>
    </p:spTree>
    <p:extLst>
      <p:ext uri="{BB962C8B-B14F-4D97-AF65-F5344CB8AC3E}">
        <p14:creationId xmlns:p14="http://schemas.microsoft.com/office/powerpoint/2010/main" val="142013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4D4882-42C2-8275-92B9-AE3C4B483C90}"/>
              </a:ext>
            </a:extLst>
          </p:cNvPr>
          <p:cNvSpPr>
            <a:spLocks noGrp="1"/>
          </p:cNvSpPr>
          <p:nvPr>
            <p:ph type="title"/>
          </p:nvPr>
        </p:nvSpPr>
        <p:spPr/>
        <p:txBody>
          <a:bodyPr/>
          <a:lstStyle/>
          <a:p>
            <a:r>
              <a:rPr kumimoji="0" lang="en-US" altLang="zh-CN" sz="4400" b="1" i="0" u="none" strike="noStrike" kern="1200" cap="none" spc="0" normalizeH="0" baseline="0" noProof="0" dirty="0">
                <a:ln>
                  <a:noFill/>
                </a:ln>
                <a:solidFill>
                  <a:srgbClr val="70AD47">
                    <a:lumMod val="7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The P distribution in the Epi-Liso diagram</a:t>
            </a:r>
            <a:endParaRPr lang="zh-CN" altLang="en-US" b="1" dirty="0">
              <a:highlight>
                <a:srgbClr val="FF0000"/>
              </a:highlight>
            </a:endParaRPr>
          </a:p>
        </p:txBody>
      </p:sp>
      <p:sp>
        <p:nvSpPr>
          <p:cNvPr id="9" name="内容占位符 8">
            <a:extLst>
              <a:ext uri="{FF2B5EF4-FFF2-40B4-BE49-F238E27FC236}">
                <a16:creationId xmlns:a16="http://schemas.microsoft.com/office/drawing/2014/main" id="{5F19C5C3-60FD-9917-5359-158D13C18BCD}"/>
              </a:ext>
            </a:extLst>
          </p:cNvPr>
          <p:cNvSpPr>
            <a:spLocks noGrp="1"/>
          </p:cNvSpPr>
          <p:nvPr>
            <p:ph idx="1"/>
          </p:nvPr>
        </p:nvSpPr>
        <p:spPr>
          <a:xfrm>
            <a:off x="572403" y="1960373"/>
            <a:ext cx="5412909" cy="4486275"/>
          </a:xfrm>
        </p:spPr>
        <p:txBody>
          <a:bodyPr>
            <a:normAutofit fontScale="92500" lnSpcReduction="10000"/>
          </a:bodyPr>
          <a:lstStyle/>
          <a:p>
            <a:r>
              <a:rPr lang="en-US" altLang="zh-CN" dirty="0"/>
              <a:t>The colors (the value of P) are not uniform in the Epi-Liso diagram</a:t>
            </a:r>
            <a:r>
              <a:rPr lang="en-US" altLang="zh-CN" dirty="0">
                <a:sym typeface="Wingdings" panose="05000000000000000000" pitchFamily="2" charset="2"/>
              </a:rPr>
              <a:t> The fitting result of the Epi-Liso relation will be directly affected by peak flux selection.</a:t>
            </a:r>
            <a:endParaRPr lang="en-US" altLang="zh-CN" dirty="0"/>
          </a:p>
          <a:p>
            <a:endParaRPr lang="en-US" altLang="zh-CN" dirty="0">
              <a:sym typeface="Wingdings" panose="05000000000000000000" pitchFamily="2" charset="2"/>
            </a:endParaRPr>
          </a:p>
          <a:p>
            <a:r>
              <a:rPr lang="en-US" altLang="zh-CN" dirty="0">
                <a:sym typeface="Wingdings" panose="05000000000000000000" pitchFamily="2" charset="2"/>
              </a:rPr>
              <a:t>The color distribution in the lower-left region is different from in the upper-right region  LGRBs with high P in the low-Epi &amp; Liso region may have origins different from the main-sequence LGRBs</a:t>
            </a:r>
          </a:p>
        </p:txBody>
      </p:sp>
      <p:pic>
        <p:nvPicPr>
          <p:cNvPr id="10" name="内容占位符 6">
            <a:extLst>
              <a:ext uri="{FF2B5EF4-FFF2-40B4-BE49-F238E27FC236}">
                <a16:creationId xmlns:a16="http://schemas.microsoft.com/office/drawing/2014/main" id="{01F427E5-504A-9C68-9C3D-0959AD493304}"/>
              </a:ext>
            </a:extLst>
          </p:cNvPr>
          <p:cNvPicPr>
            <a:picLocks noChangeAspect="1"/>
          </p:cNvPicPr>
          <p:nvPr/>
        </p:nvPicPr>
        <p:blipFill>
          <a:blip r:embed="rId3"/>
          <a:stretch>
            <a:fillRect/>
          </a:stretch>
        </p:blipFill>
        <p:spPr>
          <a:xfrm>
            <a:off x="6096000" y="1914337"/>
            <a:ext cx="5412909" cy="4351338"/>
          </a:xfrm>
          <a:prstGeom prst="rect">
            <a:avLst/>
          </a:prstGeom>
        </p:spPr>
      </p:pic>
      <p:sp>
        <p:nvSpPr>
          <p:cNvPr id="5" name="文本框 4">
            <a:extLst>
              <a:ext uri="{FF2B5EF4-FFF2-40B4-BE49-F238E27FC236}">
                <a16:creationId xmlns:a16="http://schemas.microsoft.com/office/drawing/2014/main" id="{D4E5DED6-119F-65C7-B407-AAFFEBAB0EDB}"/>
              </a:ext>
            </a:extLst>
          </p:cNvPr>
          <p:cNvSpPr txBox="1"/>
          <p:nvPr/>
        </p:nvSpPr>
        <p:spPr>
          <a:xfrm rot="16200000">
            <a:off x="10312916" y="3707360"/>
            <a:ext cx="2544146" cy="369332"/>
          </a:xfrm>
          <a:prstGeom prst="rect">
            <a:avLst/>
          </a:prstGeom>
          <a:noFill/>
        </p:spPr>
        <p:txBody>
          <a:bodyPr wrap="square" rtlCol="0">
            <a:spAutoFit/>
          </a:bodyPr>
          <a:lstStyle/>
          <a:p>
            <a:r>
              <a:rPr lang="en-US" altLang="zh-CN" dirty="0"/>
              <a:t>log P (</a:t>
            </a:r>
            <a:r>
              <a:rPr lang="en-US" altLang="zh-CN" dirty="0" err="1"/>
              <a:t>ph</a:t>
            </a:r>
            <a:r>
              <a:rPr lang="en-US" altLang="zh-CN" dirty="0"/>
              <a:t> cm^-2 s^-1)</a:t>
            </a:r>
            <a:endParaRPr lang="zh-CN" altLang="en-US" dirty="0"/>
          </a:p>
        </p:txBody>
      </p:sp>
      <p:cxnSp>
        <p:nvCxnSpPr>
          <p:cNvPr id="4" name="直接连接符 3">
            <a:extLst>
              <a:ext uri="{FF2B5EF4-FFF2-40B4-BE49-F238E27FC236}">
                <a16:creationId xmlns:a16="http://schemas.microsoft.com/office/drawing/2014/main" id="{B7541C91-B65C-0C89-C7D3-01E74D76F936}"/>
              </a:ext>
            </a:extLst>
          </p:cNvPr>
          <p:cNvCxnSpPr>
            <a:cxnSpLocks/>
          </p:cNvCxnSpPr>
          <p:nvPr/>
        </p:nvCxnSpPr>
        <p:spPr>
          <a:xfrm>
            <a:off x="7315201" y="3565479"/>
            <a:ext cx="2006220" cy="1982337"/>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 name="矩形 2">
            <a:extLst>
              <a:ext uri="{FF2B5EF4-FFF2-40B4-BE49-F238E27FC236}">
                <a16:creationId xmlns:a16="http://schemas.microsoft.com/office/drawing/2014/main" id="{D78F0078-BCE4-FE69-362E-C089F90950A6}"/>
              </a:ext>
            </a:extLst>
          </p:cNvPr>
          <p:cNvSpPr/>
          <p:nvPr/>
        </p:nvSpPr>
        <p:spPr>
          <a:xfrm>
            <a:off x="10856794" y="4203511"/>
            <a:ext cx="593678" cy="25930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39634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8E8F6BD-9C66-5849-0C72-965E55E98276}"/>
              </a:ext>
            </a:extLst>
          </p:cNvPr>
          <p:cNvSpPr>
            <a:spLocks noGrp="1"/>
          </p:cNvSpPr>
          <p:nvPr>
            <p:ph idx="1"/>
          </p:nvPr>
        </p:nvSpPr>
        <p:spPr>
          <a:xfrm>
            <a:off x="818866" y="375311"/>
            <a:ext cx="5418161" cy="4580175"/>
          </a:xfrm>
        </p:spPr>
        <p:txBody>
          <a:bodyPr/>
          <a:lstStyle/>
          <a:p>
            <a:r>
              <a:rPr lang="en-US" altLang="zh-CN" dirty="0"/>
              <a:t>In the observed sample, there are 4 LGRBS with log </a:t>
            </a:r>
            <a:r>
              <a:rPr lang="en-US" altLang="zh-CN" dirty="0" err="1"/>
              <a:t>Epo</a:t>
            </a:r>
            <a:r>
              <a:rPr lang="en-US" altLang="zh-CN" dirty="0"/>
              <a:t>&lt;2.5, log Liso &lt;50, and log P&gt;0.5.</a:t>
            </a:r>
          </a:p>
          <a:p>
            <a:endParaRPr lang="en-US" altLang="zh-CN" dirty="0"/>
          </a:p>
          <a:p>
            <a:r>
              <a:rPr lang="en-US" altLang="zh-CN" dirty="0"/>
              <a:t>Two of them, GRB 060614 and</a:t>
            </a:r>
            <a:r>
              <a:rPr lang="zh-CN" altLang="en-US" dirty="0"/>
              <a:t> </a:t>
            </a:r>
            <a:r>
              <a:rPr lang="en-US" altLang="zh-CN" dirty="0"/>
              <a:t>GRB 191019A,</a:t>
            </a:r>
            <a:r>
              <a:rPr lang="zh-CN" altLang="en-US" dirty="0"/>
              <a:t> </a:t>
            </a:r>
            <a:r>
              <a:rPr lang="en-US" altLang="zh-CN" dirty="0"/>
              <a:t>have observational results showing probably not associated with collapsars. </a:t>
            </a:r>
            <a:endParaRPr lang="zh-CN" altLang="en-US" dirty="0"/>
          </a:p>
        </p:txBody>
      </p:sp>
      <p:pic>
        <p:nvPicPr>
          <p:cNvPr id="4" name="图片 3">
            <a:extLst>
              <a:ext uri="{FF2B5EF4-FFF2-40B4-BE49-F238E27FC236}">
                <a16:creationId xmlns:a16="http://schemas.microsoft.com/office/drawing/2014/main" id="{BE0773D0-D939-DD9B-34A4-A327C9C77C12}"/>
              </a:ext>
            </a:extLst>
          </p:cNvPr>
          <p:cNvPicPr>
            <a:picLocks noChangeAspect="1"/>
          </p:cNvPicPr>
          <p:nvPr/>
        </p:nvPicPr>
        <p:blipFill>
          <a:blip r:embed="rId3"/>
          <a:stretch>
            <a:fillRect/>
          </a:stretch>
        </p:blipFill>
        <p:spPr>
          <a:xfrm>
            <a:off x="6629929" y="470849"/>
            <a:ext cx="4826213" cy="3896436"/>
          </a:xfrm>
          <a:prstGeom prst="rect">
            <a:avLst/>
          </a:prstGeom>
        </p:spPr>
      </p:pic>
      <p:sp>
        <p:nvSpPr>
          <p:cNvPr id="5" name="矩形 4">
            <a:extLst>
              <a:ext uri="{FF2B5EF4-FFF2-40B4-BE49-F238E27FC236}">
                <a16:creationId xmlns:a16="http://schemas.microsoft.com/office/drawing/2014/main" id="{F4570887-FF0E-F2C7-B8A0-475C679E9480}"/>
              </a:ext>
            </a:extLst>
          </p:cNvPr>
          <p:cNvSpPr/>
          <p:nvPr/>
        </p:nvSpPr>
        <p:spPr>
          <a:xfrm>
            <a:off x="7185546" y="2367887"/>
            <a:ext cx="1194179" cy="1419367"/>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36FFA60-6F81-BD91-03F4-2638CB29199A}"/>
              </a:ext>
            </a:extLst>
          </p:cNvPr>
          <p:cNvPicPr>
            <a:picLocks noChangeAspect="1"/>
          </p:cNvPicPr>
          <p:nvPr/>
        </p:nvPicPr>
        <p:blipFill>
          <a:blip r:embed="rId4"/>
          <a:stretch>
            <a:fillRect/>
          </a:stretch>
        </p:blipFill>
        <p:spPr>
          <a:xfrm>
            <a:off x="0" y="4686439"/>
            <a:ext cx="6373504" cy="1163386"/>
          </a:xfrm>
          <a:prstGeom prst="rect">
            <a:avLst/>
          </a:prstGeom>
        </p:spPr>
      </p:pic>
      <p:pic>
        <p:nvPicPr>
          <p:cNvPr id="9" name="图片 8">
            <a:extLst>
              <a:ext uri="{FF2B5EF4-FFF2-40B4-BE49-F238E27FC236}">
                <a16:creationId xmlns:a16="http://schemas.microsoft.com/office/drawing/2014/main" id="{B7999724-A222-48B5-453C-DD67972443D0}"/>
              </a:ext>
            </a:extLst>
          </p:cNvPr>
          <p:cNvPicPr>
            <a:picLocks noChangeAspect="1"/>
          </p:cNvPicPr>
          <p:nvPr/>
        </p:nvPicPr>
        <p:blipFill>
          <a:blip r:embed="rId5"/>
          <a:stretch>
            <a:fillRect/>
          </a:stretch>
        </p:blipFill>
        <p:spPr>
          <a:xfrm>
            <a:off x="5668371" y="5588758"/>
            <a:ext cx="6523629" cy="1212497"/>
          </a:xfrm>
          <a:prstGeom prst="rect">
            <a:avLst/>
          </a:prstGeom>
        </p:spPr>
      </p:pic>
      <p:sp>
        <p:nvSpPr>
          <p:cNvPr id="8" name="文本框 7">
            <a:extLst>
              <a:ext uri="{FF2B5EF4-FFF2-40B4-BE49-F238E27FC236}">
                <a16:creationId xmlns:a16="http://schemas.microsoft.com/office/drawing/2014/main" id="{FDD49460-2E54-B4F0-4F98-A3885EB535A7}"/>
              </a:ext>
            </a:extLst>
          </p:cNvPr>
          <p:cNvSpPr txBox="1"/>
          <p:nvPr/>
        </p:nvSpPr>
        <p:spPr>
          <a:xfrm>
            <a:off x="3848190" y="6195006"/>
            <a:ext cx="1881098" cy="338554"/>
          </a:xfrm>
          <a:prstGeom prst="rect">
            <a:avLst/>
          </a:prstGeom>
          <a:noFill/>
        </p:spPr>
        <p:txBody>
          <a:bodyPr wrap="square">
            <a:spAutoFit/>
          </a:bodyPr>
          <a:lstStyle/>
          <a:p>
            <a:r>
              <a:rPr lang="fr-FR" altLang="zh-CN" sz="1600" dirty="0">
                <a:solidFill>
                  <a:schemeClr val="bg1">
                    <a:lumMod val="50000"/>
                  </a:schemeClr>
                </a:solidFill>
              </a:rPr>
              <a:t>(Levan et. al., 2023)</a:t>
            </a:r>
            <a:endParaRPr lang="zh-CN" altLang="en-US" sz="1600" dirty="0">
              <a:solidFill>
                <a:schemeClr val="bg1">
                  <a:lumMod val="50000"/>
                </a:schemeClr>
              </a:solidFill>
            </a:endParaRPr>
          </a:p>
        </p:txBody>
      </p:sp>
      <p:sp>
        <p:nvSpPr>
          <p:cNvPr id="12" name="文本框 11">
            <a:extLst>
              <a:ext uri="{FF2B5EF4-FFF2-40B4-BE49-F238E27FC236}">
                <a16:creationId xmlns:a16="http://schemas.microsoft.com/office/drawing/2014/main" id="{6098B8ED-2C39-F911-A28B-2206B80B005C}"/>
              </a:ext>
            </a:extLst>
          </p:cNvPr>
          <p:cNvSpPr txBox="1"/>
          <p:nvPr/>
        </p:nvSpPr>
        <p:spPr>
          <a:xfrm>
            <a:off x="6225947" y="5012223"/>
            <a:ext cx="4061053" cy="338554"/>
          </a:xfrm>
          <a:prstGeom prst="rect">
            <a:avLst/>
          </a:prstGeom>
          <a:noFill/>
        </p:spPr>
        <p:txBody>
          <a:bodyPr wrap="square">
            <a:spAutoFit/>
          </a:bodyPr>
          <a:lstStyle/>
          <a:p>
            <a:r>
              <a:rPr lang="fr-FR" altLang="zh-CN" sz="1600" dirty="0">
                <a:solidFill>
                  <a:schemeClr val="bg1">
                    <a:lumMod val="50000"/>
                  </a:schemeClr>
                </a:solidFill>
              </a:rPr>
              <a:t>(Gehrels </a:t>
            </a:r>
            <a:r>
              <a:rPr lang="en-US" altLang="zh-CN" sz="1600" dirty="0">
                <a:solidFill>
                  <a:schemeClr val="bg1">
                    <a:lumMod val="50000"/>
                  </a:schemeClr>
                </a:solidFill>
              </a:rPr>
              <a:t>et.</a:t>
            </a:r>
            <a:r>
              <a:rPr lang="zh-CN" altLang="en-US" sz="1600" dirty="0">
                <a:solidFill>
                  <a:schemeClr val="bg1">
                    <a:lumMod val="50000"/>
                  </a:schemeClr>
                </a:solidFill>
              </a:rPr>
              <a:t> </a:t>
            </a:r>
            <a:r>
              <a:rPr lang="en-US" altLang="zh-CN" sz="1600" dirty="0">
                <a:solidFill>
                  <a:schemeClr val="bg1">
                    <a:lumMod val="50000"/>
                  </a:schemeClr>
                </a:solidFill>
              </a:rPr>
              <a:t>al.,</a:t>
            </a:r>
            <a:r>
              <a:rPr lang="zh-CN" altLang="en-US" sz="1600" dirty="0">
                <a:solidFill>
                  <a:schemeClr val="bg1">
                    <a:lumMod val="50000"/>
                  </a:schemeClr>
                </a:solidFill>
              </a:rPr>
              <a:t> </a:t>
            </a:r>
            <a:r>
              <a:rPr lang="fr-FR" altLang="zh-CN" sz="1600" dirty="0">
                <a:solidFill>
                  <a:schemeClr val="bg1">
                    <a:lumMod val="50000"/>
                  </a:schemeClr>
                </a:solidFill>
              </a:rPr>
              <a:t>2006)</a:t>
            </a:r>
            <a:endParaRPr lang="zh-CN" altLang="en-US" sz="1600" dirty="0">
              <a:solidFill>
                <a:schemeClr val="bg1">
                  <a:lumMod val="50000"/>
                </a:schemeClr>
              </a:solidFill>
            </a:endParaRPr>
          </a:p>
        </p:txBody>
      </p:sp>
    </p:spTree>
    <p:extLst>
      <p:ext uri="{BB962C8B-B14F-4D97-AF65-F5344CB8AC3E}">
        <p14:creationId xmlns:p14="http://schemas.microsoft.com/office/powerpoint/2010/main" val="3097299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71ED5-57DF-A3D1-0A28-623B1AF9E655}"/>
              </a:ext>
            </a:extLst>
          </p:cNvPr>
          <p:cNvSpPr>
            <a:spLocks noGrp="1"/>
          </p:cNvSpPr>
          <p:nvPr>
            <p:ph type="title"/>
          </p:nvPr>
        </p:nvSpPr>
        <p:spPr/>
        <p:txBody>
          <a:bodyPr/>
          <a:lstStyle/>
          <a:p>
            <a:r>
              <a:rPr lang="en-US" altLang="zh-CN" b="1" dirty="0">
                <a:solidFill>
                  <a:srgbClr val="70AD47">
                    <a:lumMod val="75000"/>
                  </a:srgbClr>
                </a:solidFill>
                <a:latin typeface="微软雅黑" panose="020B0503020204020204" pitchFamily="34" charset="-122"/>
                <a:ea typeface="微软雅黑" panose="020B0503020204020204" pitchFamily="34" charset="-122"/>
                <a:cs typeface="Arial" panose="020B0604020202020204" pitchFamily="34" charset="0"/>
              </a:rPr>
              <a:t>Summary </a:t>
            </a:r>
            <a:endParaRPr lang="zh-CN" altLang="en-US" dirty="0"/>
          </a:p>
        </p:txBody>
      </p:sp>
      <p:sp>
        <p:nvSpPr>
          <p:cNvPr id="3" name="内容占位符 2">
            <a:extLst>
              <a:ext uri="{FF2B5EF4-FFF2-40B4-BE49-F238E27FC236}">
                <a16:creationId xmlns:a16="http://schemas.microsoft.com/office/drawing/2014/main" id="{2AFCC47F-3A86-4D66-D8C4-D7DA00348C0D}"/>
              </a:ext>
            </a:extLst>
          </p:cNvPr>
          <p:cNvSpPr>
            <a:spLocks noGrp="1"/>
          </p:cNvSpPr>
          <p:nvPr>
            <p:ph idx="1"/>
          </p:nvPr>
        </p:nvSpPr>
        <p:spPr/>
        <p:txBody>
          <a:bodyPr>
            <a:normAutofit lnSpcReduction="10000"/>
          </a:bodyPr>
          <a:lstStyle/>
          <a:p>
            <a:r>
              <a:rPr lang="en-US" altLang="zh-CN" dirty="0"/>
              <a:t>Based on the 2D distributions of parameters, we simulate a large LGRB sample to study the selection effects in the Epi-Liso correlation.</a:t>
            </a:r>
          </a:p>
          <a:p>
            <a:r>
              <a:rPr lang="en-US" altLang="zh-CN" dirty="0"/>
              <a:t>To reproduce the observed results, the mock </a:t>
            </a:r>
            <a:r>
              <a:rPr lang="en-US" altLang="zh-CN" dirty="0" err="1"/>
              <a:t>Epo</a:t>
            </a:r>
            <a:r>
              <a:rPr lang="en-US" altLang="zh-CN" dirty="0"/>
              <a:t> should be obtained through the (Epi, Liso) distribution </a:t>
            </a:r>
            <a:r>
              <a:rPr lang="en-US" altLang="zh-CN" dirty="0">
                <a:sym typeface="Wingdings" panose="05000000000000000000" pitchFamily="2" charset="2"/>
              </a:rPr>
              <a:t> The Epi-Liso correlation should the intrinsic property of GRBs.</a:t>
            </a:r>
            <a:endParaRPr lang="en-US" altLang="zh-CN" dirty="0"/>
          </a:p>
          <a:p>
            <a:r>
              <a:rPr lang="en-US" altLang="zh-CN" dirty="0"/>
              <a:t>With our mock sample, we find that the best-fit Epi-Liso relation will be affected by peak flux selection;</a:t>
            </a:r>
          </a:p>
          <a:p>
            <a:r>
              <a:rPr lang="en-US" altLang="zh-CN" dirty="0"/>
              <a:t>We also find that the P distribution in the </a:t>
            </a:r>
            <a:r>
              <a:rPr lang="en-US" altLang="zh-CN" dirty="0" err="1"/>
              <a:t>low-Epi&amp;Liso</a:t>
            </a:r>
            <a:r>
              <a:rPr lang="en-US" altLang="zh-CN" dirty="0"/>
              <a:t> region is different from in main-sequence region </a:t>
            </a:r>
            <a:r>
              <a:rPr lang="en-US" altLang="zh-CN" dirty="0">
                <a:sym typeface="Wingdings" panose="05000000000000000000" pitchFamily="2" charset="2"/>
              </a:rPr>
              <a:t></a:t>
            </a:r>
            <a:r>
              <a:rPr lang="zh-CN" altLang="en-US" dirty="0">
                <a:sym typeface="Wingdings" panose="05000000000000000000" pitchFamily="2" charset="2"/>
              </a:rPr>
              <a:t> </a:t>
            </a:r>
            <a:r>
              <a:rPr lang="en-US" altLang="zh-CN" dirty="0">
                <a:sym typeface="Wingdings" panose="05000000000000000000" pitchFamily="2" charset="2"/>
              </a:rPr>
              <a:t>LGRBs with high P, low Epi, and low Liso may have alternative origins.</a:t>
            </a:r>
          </a:p>
          <a:p>
            <a:endParaRPr lang="zh-CN" altLang="en-US" dirty="0"/>
          </a:p>
        </p:txBody>
      </p:sp>
      <p:sp>
        <p:nvSpPr>
          <p:cNvPr id="9" name="文本框 8">
            <a:extLst>
              <a:ext uri="{FF2B5EF4-FFF2-40B4-BE49-F238E27FC236}">
                <a16:creationId xmlns:a16="http://schemas.microsoft.com/office/drawing/2014/main" id="{434CEE1B-D8DF-7CA3-BE95-BDD5AE1C599F}"/>
              </a:ext>
            </a:extLst>
          </p:cNvPr>
          <p:cNvSpPr txBox="1"/>
          <p:nvPr/>
        </p:nvSpPr>
        <p:spPr>
          <a:xfrm>
            <a:off x="5134544" y="6308209"/>
            <a:ext cx="1922912" cy="369332"/>
          </a:xfrm>
          <a:prstGeom prst="rect">
            <a:avLst/>
          </a:prstGeom>
          <a:noFill/>
        </p:spPr>
        <p:txBody>
          <a:bodyPr wrap="square">
            <a:spAutoFit/>
          </a:bodyPr>
          <a:lstStyle/>
          <a:p>
            <a:r>
              <a:rPr lang="en-US" altLang="zh-CN" b="0" i="0" dirty="0">
                <a:solidFill>
                  <a:srgbClr val="333333"/>
                </a:solidFill>
                <a:effectLst/>
                <a:latin typeface="-apple-system"/>
              </a:rPr>
              <a:t>2025 </a:t>
            </a:r>
            <a:r>
              <a:rPr lang="en-US" altLang="zh-CN" b="0" i="1" dirty="0" err="1">
                <a:solidFill>
                  <a:srgbClr val="333333"/>
                </a:solidFill>
                <a:effectLst/>
                <a:latin typeface="-apple-system"/>
              </a:rPr>
              <a:t>ApJ</a:t>
            </a:r>
            <a:r>
              <a:rPr lang="en-US" altLang="zh-CN" b="0" i="0" dirty="0">
                <a:solidFill>
                  <a:srgbClr val="333333"/>
                </a:solidFill>
                <a:effectLst/>
                <a:latin typeface="-apple-system"/>
              </a:rPr>
              <a:t> </a:t>
            </a:r>
            <a:r>
              <a:rPr lang="en-US" altLang="zh-CN" b="1" i="0" dirty="0">
                <a:solidFill>
                  <a:srgbClr val="333333"/>
                </a:solidFill>
                <a:effectLst/>
                <a:latin typeface="-apple-system"/>
              </a:rPr>
              <a:t>988</a:t>
            </a:r>
            <a:r>
              <a:rPr lang="en-US" altLang="zh-CN" b="0" i="0" dirty="0">
                <a:solidFill>
                  <a:srgbClr val="333333"/>
                </a:solidFill>
                <a:effectLst/>
                <a:latin typeface="-apple-system"/>
              </a:rPr>
              <a:t> 117</a:t>
            </a:r>
            <a:endParaRPr lang="zh-CN" altLang="en-US" dirty="0"/>
          </a:p>
        </p:txBody>
      </p:sp>
    </p:spTree>
    <p:extLst>
      <p:ext uri="{BB962C8B-B14F-4D97-AF65-F5344CB8AC3E}">
        <p14:creationId xmlns:p14="http://schemas.microsoft.com/office/powerpoint/2010/main" val="424281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DE4E02-E5E7-405F-AC66-1C6A7265ADA9}"/>
              </a:ext>
            </a:extLst>
          </p:cNvPr>
          <p:cNvSpPr>
            <a:spLocks noGrp="1"/>
          </p:cNvSpPr>
          <p:nvPr>
            <p:ph type="title"/>
          </p:nvPr>
        </p:nvSpPr>
        <p:spPr/>
        <p:txBody>
          <a:bodyPr>
            <a:normAutofit/>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Gamma-ray burst (GRB)</a:t>
            </a:r>
            <a:endParaRPr lang="zh-CN" altLang="en-US"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74DD77E-475A-40FF-8273-171AB446EAAF}"/>
                  </a:ext>
                </a:extLst>
              </p:cNvPr>
              <p:cNvSpPr>
                <a:spLocks noGrp="1"/>
              </p:cNvSpPr>
              <p:nvPr>
                <p:ph sz="half" idx="1"/>
              </p:nvPr>
            </p:nvSpPr>
            <p:spPr/>
            <p:txBody>
              <a:bodyPr>
                <a:normAutofit/>
              </a:bodyPr>
              <a:lstStyle/>
              <a:p>
                <a:r>
                  <a:rPr lang="en-US" altLang="zh-CN" dirty="0"/>
                  <a:t>One of the high-energy phenomena shine in (sub) gamma-ray band in Universe.</a:t>
                </a:r>
              </a:p>
              <a:p>
                <a:endParaRPr lang="en-US" altLang="zh-CN" dirty="0"/>
              </a:p>
              <a:p>
                <a:r>
                  <a:rPr lang="en-US" altLang="zh-CN" dirty="0"/>
                  <a:t>Duration: ~ </a:t>
                </a:r>
                <a:r>
                  <a:rPr lang="en-US" altLang="zh-CN" dirty="0" err="1"/>
                  <a:t>ms</a:t>
                </a:r>
                <a:r>
                  <a:rPr lang="en-US" altLang="zh-CN" dirty="0"/>
                  <a:t> to ~ s </a:t>
                </a:r>
              </a:p>
              <a:p>
                <a:r>
                  <a:rPr lang="en-US" altLang="zh-CN" dirty="0"/>
                  <a:t>Intrinsic luminosity: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46</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55</m:t>
                        </m:r>
                      </m:sup>
                    </m:sSup>
                    <m:r>
                      <a:rPr lang="en-US" altLang="zh-CN" b="0" i="0" smtClean="0">
                        <a:latin typeface="Cambria Math" panose="02040503050406030204" pitchFamily="18" charset="0"/>
                      </a:rPr>
                      <m:t> </m:t>
                    </m:r>
                    <m:r>
                      <m:rPr>
                        <m:sty m:val="p"/>
                      </m:rPr>
                      <a:rPr lang="en-US" altLang="zh-CN" i="1">
                        <a:latin typeface="Cambria Math" panose="02040503050406030204" pitchFamily="18" charset="0"/>
                      </a:rPr>
                      <m:t>erg</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s</m:t>
                    </m:r>
                  </m:oMath>
                </a14:m>
                <a:r>
                  <a:rPr lang="en-US" altLang="zh-CN" dirty="0"/>
                  <a:t> (long GRBs: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&gt;</m:t>
                        </m:r>
                        <m:r>
                          <a:rPr lang="en-US" altLang="zh-CN" i="1">
                            <a:latin typeface="Cambria Math" panose="02040503050406030204" pitchFamily="18" charset="0"/>
                          </a:rPr>
                          <m:t>10</m:t>
                        </m:r>
                      </m:e>
                      <m:sup>
                        <m:r>
                          <a:rPr lang="en-US" altLang="zh-CN" i="1">
                            <a:latin typeface="Cambria Math" panose="02040503050406030204" pitchFamily="18" charset="0"/>
                          </a:rPr>
                          <m:t>4</m:t>
                        </m:r>
                        <m:r>
                          <a:rPr lang="en-US" altLang="zh-CN" b="0" i="1" smtClean="0">
                            <a:latin typeface="Cambria Math" panose="02040503050406030204" pitchFamily="18" charset="0"/>
                          </a:rPr>
                          <m:t>9</m:t>
                        </m:r>
                      </m:sup>
                    </m:sSup>
                  </m:oMath>
                </a14:m>
                <a:r>
                  <a:rPr lang="en-US" altLang="zh-CN" dirty="0"/>
                  <a:t>)</a:t>
                </a:r>
              </a:p>
              <a:p>
                <a:r>
                  <a:rPr lang="en-US" altLang="zh-CN" dirty="0"/>
                  <a:t>Distance: maximum measured redshift (z) ~ 9.23</a:t>
                </a:r>
              </a:p>
            </p:txBody>
          </p:sp>
        </mc:Choice>
        <mc:Fallback xmlns="">
          <p:sp>
            <p:nvSpPr>
              <p:cNvPr id="3" name="内容占位符 2">
                <a:extLst>
                  <a:ext uri="{FF2B5EF4-FFF2-40B4-BE49-F238E27FC236}">
                    <a16:creationId xmlns:a16="http://schemas.microsoft.com/office/drawing/2014/main" id="{774DD77E-475A-40FF-8273-171AB446EAAF}"/>
                  </a:ext>
                </a:extLst>
              </p:cNvPr>
              <p:cNvSpPr>
                <a:spLocks noGrp="1" noRot="1" noChangeAspect="1" noMove="1" noResize="1" noEditPoints="1" noAdjustHandles="1" noChangeArrowheads="1" noChangeShapeType="1" noTextEdit="1"/>
              </p:cNvSpPr>
              <p:nvPr>
                <p:ph sz="half" idx="1"/>
              </p:nvPr>
            </p:nvSpPr>
            <p:spPr>
              <a:blipFill>
                <a:blip r:embed="rId3"/>
                <a:stretch>
                  <a:fillRect l="-2118" t="-2521" r="-1529"/>
                </a:stretch>
              </a:blipFill>
            </p:spPr>
            <p:txBody>
              <a:bodyPr/>
              <a:lstStyle/>
              <a:p>
                <a:r>
                  <a:rPr lang="zh-CN" altLang="en-US">
                    <a:noFill/>
                  </a:rPr>
                  <a:t> </a:t>
                </a:r>
              </a:p>
            </p:txBody>
          </p:sp>
        </mc:Fallback>
      </mc:AlternateContent>
      <p:sp>
        <p:nvSpPr>
          <p:cNvPr id="7" name="内容占位符 6">
            <a:extLst>
              <a:ext uri="{FF2B5EF4-FFF2-40B4-BE49-F238E27FC236}">
                <a16:creationId xmlns:a16="http://schemas.microsoft.com/office/drawing/2014/main" id="{F130B675-4EE2-4158-86EA-C19D8D24D3B3}"/>
              </a:ext>
            </a:extLst>
          </p:cNvPr>
          <p:cNvSpPr>
            <a:spLocks noGrp="1"/>
          </p:cNvSpPr>
          <p:nvPr>
            <p:ph sz="half" idx="2"/>
          </p:nvPr>
        </p:nvSpPr>
        <p:spPr/>
        <p:txBody>
          <a:bodyPr>
            <a:normAutofit/>
          </a:bodyPr>
          <a:lstStyle/>
          <a:p>
            <a:endParaRPr lang="zh-CN" altLang="en-US"/>
          </a:p>
        </p:txBody>
      </p:sp>
      <p:pic>
        <p:nvPicPr>
          <p:cNvPr id="6" name="图片 5">
            <a:extLst>
              <a:ext uri="{FF2B5EF4-FFF2-40B4-BE49-F238E27FC236}">
                <a16:creationId xmlns:a16="http://schemas.microsoft.com/office/drawing/2014/main" id="{587CEAF1-D075-4F23-A3A8-FB1CF9999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659" y="1825625"/>
            <a:ext cx="5164272" cy="4144169"/>
          </a:xfrm>
          <a:prstGeom prst="rect">
            <a:avLst/>
          </a:prstGeom>
        </p:spPr>
      </p:pic>
    </p:spTree>
    <p:extLst>
      <p:ext uri="{BB962C8B-B14F-4D97-AF65-F5344CB8AC3E}">
        <p14:creationId xmlns:p14="http://schemas.microsoft.com/office/powerpoint/2010/main" val="316743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975C75C-518B-4595-ADC4-B9B966D7E1DF}"/>
              </a:ext>
            </a:extLst>
          </p:cNvPr>
          <p:cNvPicPr>
            <a:picLocks noChangeAspect="1"/>
          </p:cNvPicPr>
          <p:nvPr/>
        </p:nvPicPr>
        <p:blipFill>
          <a:blip r:embed="rId3"/>
          <a:stretch>
            <a:fillRect/>
          </a:stretch>
        </p:blipFill>
        <p:spPr>
          <a:xfrm>
            <a:off x="6434362" y="3687074"/>
            <a:ext cx="5757638" cy="2960967"/>
          </a:xfrm>
          <a:prstGeom prst="rect">
            <a:avLst/>
          </a:prstGeom>
        </p:spPr>
      </p:pic>
      <p:pic>
        <p:nvPicPr>
          <p:cNvPr id="4" name="内容占位符 6">
            <a:extLst>
              <a:ext uri="{FF2B5EF4-FFF2-40B4-BE49-F238E27FC236}">
                <a16:creationId xmlns:a16="http://schemas.microsoft.com/office/drawing/2014/main" id="{B318492D-82D3-BEEC-710E-C2E3FF5A077C}"/>
              </a:ext>
            </a:extLst>
          </p:cNvPr>
          <p:cNvPicPr>
            <a:picLocks noChangeAspect="1"/>
          </p:cNvPicPr>
          <p:nvPr/>
        </p:nvPicPr>
        <p:blipFill>
          <a:blip r:embed="rId4"/>
          <a:stretch>
            <a:fillRect/>
          </a:stretch>
        </p:blipFill>
        <p:spPr>
          <a:xfrm>
            <a:off x="8054454" y="271374"/>
            <a:ext cx="3866866" cy="3108502"/>
          </a:xfrm>
          <a:prstGeom prst="rect">
            <a:avLst/>
          </a:prstGeom>
        </p:spPr>
      </p:pic>
      <p:sp>
        <p:nvSpPr>
          <p:cNvPr id="2" name="标题 1">
            <a:extLst>
              <a:ext uri="{FF2B5EF4-FFF2-40B4-BE49-F238E27FC236}">
                <a16:creationId xmlns:a16="http://schemas.microsoft.com/office/drawing/2014/main" id="{0B399A48-8826-E922-BAF9-CAE63AC4CEBE}"/>
              </a:ext>
            </a:extLst>
          </p:cNvPr>
          <p:cNvSpPr>
            <a:spLocks noGrp="1"/>
          </p:cNvSpPr>
          <p:nvPr>
            <p:ph type="title"/>
          </p:nvPr>
        </p:nvSpPr>
        <p:spPr/>
        <p:txBody>
          <a:bodyPr/>
          <a:lstStyle/>
          <a:p>
            <a:r>
              <a:rPr lang="en-US" altLang="zh-CN" b="1" dirty="0">
                <a:solidFill>
                  <a:srgbClr val="70AD47">
                    <a:lumMod val="75000"/>
                  </a:srgbClr>
                </a:solidFill>
                <a:latin typeface="微软雅黑" panose="020B0503020204020204" pitchFamily="34" charset="-122"/>
                <a:ea typeface="微软雅黑" panose="020B0503020204020204" pitchFamily="34" charset="-122"/>
                <a:cs typeface="Arial" panose="020B0604020202020204" pitchFamily="34" charset="0"/>
              </a:rPr>
              <a:t>The SVOM mission</a:t>
            </a:r>
            <a:endParaRPr lang="zh-CN" altLang="en-US" dirty="0"/>
          </a:p>
        </p:txBody>
      </p:sp>
      <p:sp>
        <p:nvSpPr>
          <p:cNvPr id="3" name="内容占位符 2">
            <a:extLst>
              <a:ext uri="{FF2B5EF4-FFF2-40B4-BE49-F238E27FC236}">
                <a16:creationId xmlns:a16="http://schemas.microsoft.com/office/drawing/2014/main" id="{310B0A29-8727-9A51-A8FF-7D4CA2826311}"/>
              </a:ext>
            </a:extLst>
          </p:cNvPr>
          <p:cNvSpPr>
            <a:spLocks noGrp="1"/>
          </p:cNvSpPr>
          <p:nvPr>
            <p:ph idx="1"/>
          </p:nvPr>
        </p:nvSpPr>
        <p:spPr>
          <a:xfrm>
            <a:off x="838200" y="1825625"/>
            <a:ext cx="10932994" cy="4822416"/>
          </a:xfrm>
        </p:spPr>
        <p:txBody>
          <a:bodyPr>
            <a:normAutofit/>
          </a:bodyPr>
          <a:lstStyle/>
          <a:p>
            <a:pPr>
              <a:buFont typeface="Wingdings" panose="05000000000000000000" pitchFamily="2" charset="2"/>
              <a:buChar char="Ø"/>
            </a:pPr>
            <a:r>
              <a:rPr lang="en-US" altLang="zh-CN" b="1" dirty="0"/>
              <a:t>Eclairs</a:t>
            </a:r>
          </a:p>
          <a:p>
            <a:r>
              <a:rPr lang="en-US" altLang="zh-CN" sz="2400" dirty="0"/>
              <a:t>Energy band: 4-150 keV</a:t>
            </a:r>
          </a:p>
          <a:p>
            <a:pPr marL="0" indent="0">
              <a:buNone/>
            </a:pPr>
            <a:r>
              <a:rPr lang="en-US" altLang="zh-CN" sz="2400" dirty="0"/>
              <a:t>       can help to study the lower edge of GRBs</a:t>
            </a:r>
          </a:p>
          <a:p>
            <a:r>
              <a:rPr lang="en-US" altLang="zh-CN" sz="2400" dirty="0"/>
              <a:t>Measured-z ratio: ~45%</a:t>
            </a:r>
            <a:endParaRPr lang="en-US" altLang="zh-CN" dirty="0"/>
          </a:p>
          <a:p>
            <a:pPr>
              <a:buFont typeface="Wingdings" panose="05000000000000000000" pitchFamily="2" charset="2"/>
              <a:buChar char="Ø"/>
            </a:pPr>
            <a:r>
              <a:rPr lang="en-US" altLang="zh-CN" b="1" dirty="0"/>
              <a:t>GRM</a:t>
            </a:r>
          </a:p>
          <a:p>
            <a:r>
              <a:rPr lang="en-US" altLang="zh-CN" sz="2400" dirty="0"/>
              <a:t>Energy band: 15-5000 keV</a:t>
            </a:r>
          </a:p>
          <a:p>
            <a:pPr marL="0" indent="0">
              <a:buNone/>
            </a:pPr>
            <a:r>
              <a:rPr lang="en-US" altLang="zh-CN" sz="2400" dirty="0"/>
              <a:t>       can help to study very high-energy</a:t>
            </a:r>
          </a:p>
          <a:p>
            <a:pPr marL="0" indent="0">
              <a:buNone/>
            </a:pPr>
            <a:r>
              <a:rPr lang="en-US" altLang="zh-CN" sz="2400" dirty="0"/>
              <a:t>            photons &amp; phenomena in Universe</a:t>
            </a:r>
          </a:p>
          <a:p>
            <a:r>
              <a:rPr lang="en-US" altLang="zh-CN" sz="2400" dirty="0"/>
              <a:t>Redshift is available </a:t>
            </a:r>
          </a:p>
          <a:p>
            <a:pPr marL="0" indent="0">
              <a:buNone/>
            </a:pPr>
            <a:r>
              <a:rPr lang="en-US" altLang="zh-CN" sz="2400" dirty="0"/>
              <a:t>                    with the whole SVOM system</a:t>
            </a:r>
          </a:p>
          <a:p>
            <a:endParaRPr lang="en-US" altLang="zh-CN" dirty="0"/>
          </a:p>
          <a:p>
            <a:endParaRPr lang="en-US" altLang="zh-CN" dirty="0"/>
          </a:p>
          <a:p>
            <a:endParaRPr lang="en-US" altLang="zh-CN" dirty="0"/>
          </a:p>
        </p:txBody>
      </p:sp>
      <p:sp>
        <p:nvSpPr>
          <p:cNvPr id="5" name="等腰三角形 4">
            <a:extLst>
              <a:ext uri="{FF2B5EF4-FFF2-40B4-BE49-F238E27FC236}">
                <a16:creationId xmlns:a16="http://schemas.microsoft.com/office/drawing/2014/main" id="{DEF3C3C0-4EDC-DC07-199F-4B146C107C3A}"/>
              </a:ext>
            </a:extLst>
          </p:cNvPr>
          <p:cNvSpPr/>
          <p:nvPr/>
        </p:nvSpPr>
        <p:spPr>
          <a:xfrm rot="10800000">
            <a:off x="8768686" y="2866030"/>
            <a:ext cx="1084997" cy="562970"/>
          </a:xfrm>
          <a:prstGeom prst="triangle">
            <a:avLst/>
          </a:prstGeom>
          <a:noFill/>
          <a:ln w="28575">
            <a:solidFill>
              <a:schemeClr val="accent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2C157739-4846-D2B4-A6ED-F935E9E4B8BC}"/>
              </a:ext>
            </a:extLst>
          </p:cNvPr>
          <p:cNvSpPr txBox="1"/>
          <p:nvPr/>
        </p:nvSpPr>
        <p:spPr>
          <a:xfrm>
            <a:off x="9150824" y="2819663"/>
            <a:ext cx="532263" cy="584775"/>
          </a:xfrm>
          <a:prstGeom prst="rect">
            <a:avLst/>
          </a:prstGeom>
          <a:noFill/>
        </p:spPr>
        <p:txBody>
          <a:bodyPr wrap="square" rtlCol="0">
            <a:spAutoFit/>
          </a:bodyPr>
          <a:lstStyle/>
          <a:p>
            <a:r>
              <a:rPr lang="en-US" altLang="zh-CN" sz="3200" b="1" dirty="0">
                <a:solidFill>
                  <a:schemeClr val="accent1"/>
                </a:solidFill>
              </a:rPr>
              <a:t>?</a:t>
            </a:r>
            <a:endParaRPr lang="zh-CN" altLang="en-US" sz="3200" b="1" dirty="0">
              <a:solidFill>
                <a:schemeClr val="accent1"/>
              </a:solidFill>
            </a:endParaRPr>
          </a:p>
        </p:txBody>
      </p:sp>
      <p:sp>
        <p:nvSpPr>
          <p:cNvPr id="7" name="文本框 6">
            <a:extLst>
              <a:ext uri="{FF2B5EF4-FFF2-40B4-BE49-F238E27FC236}">
                <a16:creationId xmlns:a16="http://schemas.microsoft.com/office/drawing/2014/main" id="{06306FCF-3403-A6AE-7CE9-148D820CA7C7}"/>
              </a:ext>
            </a:extLst>
          </p:cNvPr>
          <p:cNvSpPr txBox="1"/>
          <p:nvPr/>
        </p:nvSpPr>
        <p:spPr>
          <a:xfrm>
            <a:off x="6804657" y="3426243"/>
            <a:ext cx="1783724" cy="369332"/>
          </a:xfrm>
          <a:prstGeom prst="rect">
            <a:avLst/>
          </a:prstGeom>
          <a:noFill/>
        </p:spPr>
        <p:txBody>
          <a:bodyPr wrap="square" rtlCol="0">
            <a:spAutoFit/>
          </a:bodyPr>
          <a:lstStyle/>
          <a:p>
            <a:r>
              <a:rPr lang="en-US" altLang="zh-CN" dirty="0">
                <a:solidFill>
                  <a:srgbClr val="FF0000"/>
                </a:solidFill>
              </a:rPr>
              <a:t>sub gamma ray</a:t>
            </a:r>
            <a:endParaRPr lang="zh-CN" altLang="en-US" dirty="0">
              <a:solidFill>
                <a:srgbClr val="FF0000"/>
              </a:solidFill>
            </a:endParaRPr>
          </a:p>
        </p:txBody>
      </p:sp>
      <p:sp>
        <p:nvSpPr>
          <p:cNvPr id="9" name="文本框 8">
            <a:extLst>
              <a:ext uri="{FF2B5EF4-FFF2-40B4-BE49-F238E27FC236}">
                <a16:creationId xmlns:a16="http://schemas.microsoft.com/office/drawing/2014/main" id="{67CD1FDC-9D26-5349-A8A0-C4C45D2860FD}"/>
              </a:ext>
            </a:extLst>
          </p:cNvPr>
          <p:cNvSpPr txBox="1"/>
          <p:nvPr/>
        </p:nvSpPr>
        <p:spPr>
          <a:xfrm>
            <a:off x="6733632" y="4182597"/>
            <a:ext cx="907960" cy="369332"/>
          </a:xfrm>
          <a:prstGeom prst="rect">
            <a:avLst/>
          </a:prstGeom>
          <a:noFill/>
        </p:spPr>
        <p:txBody>
          <a:bodyPr wrap="square" rtlCol="0">
            <a:spAutoFit/>
          </a:bodyPr>
          <a:lstStyle/>
          <a:p>
            <a:r>
              <a:rPr lang="en-US" altLang="zh-CN" dirty="0">
                <a:solidFill>
                  <a:srgbClr val="FF0000"/>
                </a:solidFill>
              </a:rPr>
              <a:t>optical</a:t>
            </a:r>
            <a:endParaRPr lang="zh-CN" altLang="en-US" dirty="0">
              <a:solidFill>
                <a:srgbClr val="FF0000"/>
              </a:solidFill>
            </a:endParaRPr>
          </a:p>
        </p:txBody>
      </p:sp>
      <p:sp>
        <p:nvSpPr>
          <p:cNvPr id="10" name="文本框 9">
            <a:extLst>
              <a:ext uri="{FF2B5EF4-FFF2-40B4-BE49-F238E27FC236}">
                <a16:creationId xmlns:a16="http://schemas.microsoft.com/office/drawing/2014/main" id="{4549B585-2375-C1BA-630C-111161EFD5DF}"/>
              </a:ext>
            </a:extLst>
          </p:cNvPr>
          <p:cNvSpPr txBox="1"/>
          <p:nvPr/>
        </p:nvSpPr>
        <p:spPr>
          <a:xfrm>
            <a:off x="6804657" y="5352583"/>
            <a:ext cx="1964029" cy="369332"/>
          </a:xfrm>
          <a:prstGeom prst="rect">
            <a:avLst/>
          </a:prstGeom>
          <a:noFill/>
        </p:spPr>
        <p:txBody>
          <a:bodyPr wrap="square" rtlCol="0">
            <a:spAutoFit/>
          </a:bodyPr>
          <a:lstStyle/>
          <a:p>
            <a:r>
              <a:rPr lang="en-US" altLang="zh-CN" dirty="0">
                <a:solidFill>
                  <a:srgbClr val="FF0000"/>
                </a:solidFill>
              </a:rPr>
              <a:t>very high energy </a:t>
            </a:r>
            <a:endParaRPr lang="zh-CN" altLang="en-US" dirty="0">
              <a:solidFill>
                <a:srgbClr val="FF0000"/>
              </a:solidFill>
            </a:endParaRPr>
          </a:p>
        </p:txBody>
      </p:sp>
      <p:sp>
        <p:nvSpPr>
          <p:cNvPr id="11" name="文本框 10">
            <a:extLst>
              <a:ext uri="{FF2B5EF4-FFF2-40B4-BE49-F238E27FC236}">
                <a16:creationId xmlns:a16="http://schemas.microsoft.com/office/drawing/2014/main" id="{AFF1D126-4656-89A0-F6ED-6F3D291F662E}"/>
              </a:ext>
            </a:extLst>
          </p:cNvPr>
          <p:cNvSpPr txBox="1"/>
          <p:nvPr/>
        </p:nvSpPr>
        <p:spPr>
          <a:xfrm>
            <a:off x="9845043" y="3426243"/>
            <a:ext cx="1934791" cy="369332"/>
          </a:xfrm>
          <a:prstGeom prst="rect">
            <a:avLst/>
          </a:prstGeom>
          <a:noFill/>
        </p:spPr>
        <p:txBody>
          <a:bodyPr wrap="square" rtlCol="0">
            <a:spAutoFit/>
          </a:bodyPr>
          <a:lstStyle/>
          <a:p>
            <a:r>
              <a:rPr lang="en-US" altLang="zh-CN" dirty="0">
                <a:solidFill>
                  <a:srgbClr val="FF0000"/>
                </a:solidFill>
              </a:rPr>
              <a:t>good location</a:t>
            </a:r>
            <a:endParaRPr lang="zh-CN" altLang="en-US" dirty="0">
              <a:solidFill>
                <a:srgbClr val="FF0000"/>
              </a:solidFill>
            </a:endParaRPr>
          </a:p>
        </p:txBody>
      </p:sp>
    </p:spTree>
    <p:extLst>
      <p:ext uri="{BB962C8B-B14F-4D97-AF65-F5344CB8AC3E}">
        <p14:creationId xmlns:p14="http://schemas.microsoft.com/office/powerpoint/2010/main" val="392852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566EE-8CED-4126-BA64-9B057A8EE5B0}"/>
              </a:ext>
            </a:extLst>
          </p:cNvPr>
          <p:cNvSpPr>
            <a:spLocks noGrp="1"/>
          </p:cNvSpPr>
          <p:nvPr>
            <p:ph type="title"/>
          </p:nvPr>
        </p:nvSpPr>
        <p:spPr/>
        <p:txBody>
          <a:bodyPr>
            <a:normAutofit/>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Typical classification for GRBs</a:t>
            </a:r>
            <a:endParaRPr lang="zh-CN" altLang="en-US" b="1" dirty="0">
              <a:solidFill>
                <a:schemeClr val="accent6">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内容占位符 13">
            <a:extLst>
              <a:ext uri="{FF2B5EF4-FFF2-40B4-BE49-F238E27FC236}">
                <a16:creationId xmlns:a16="http://schemas.microsoft.com/office/drawing/2014/main" id="{299271E8-1A00-49C3-992B-6EE22A3D14C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268" b="3191"/>
          <a:stretch/>
        </p:blipFill>
        <p:spPr>
          <a:xfrm>
            <a:off x="140399" y="2288052"/>
            <a:ext cx="3654706" cy="2591907"/>
          </a:xfrm>
        </p:spPr>
      </p:pic>
      <p:pic>
        <p:nvPicPr>
          <p:cNvPr id="16" name="图片 15">
            <a:extLst>
              <a:ext uri="{FF2B5EF4-FFF2-40B4-BE49-F238E27FC236}">
                <a16:creationId xmlns:a16="http://schemas.microsoft.com/office/drawing/2014/main" id="{2559B5B7-9E78-48E9-AC42-14F725217554}"/>
              </a:ext>
            </a:extLst>
          </p:cNvPr>
          <p:cNvPicPr>
            <a:picLocks noChangeAspect="1"/>
          </p:cNvPicPr>
          <p:nvPr/>
        </p:nvPicPr>
        <p:blipFill rotWithShape="1">
          <a:blip r:embed="rId4">
            <a:extLst>
              <a:ext uri="{28A0092B-C50C-407E-A947-70E740481C1C}">
                <a14:useLocalDpi xmlns:a14="http://schemas.microsoft.com/office/drawing/2010/main" val="0"/>
              </a:ext>
            </a:extLst>
          </a:blip>
          <a:srcRect l="33118" b="-2676"/>
          <a:stretch/>
        </p:blipFill>
        <p:spPr>
          <a:xfrm>
            <a:off x="7843177" y="2244865"/>
            <a:ext cx="4137431" cy="2678283"/>
          </a:xfrm>
          <a:prstGeom prst="rect">
            <a:avLst/>
          </a:prstGeom>
        </p:spPr>
      </p:pic>
      <p:pic>
        <p:nvPicPr>
          <p:cNvPr id="9" name="图片 8">
            <a:extLst>
              <a:ext uri="{FF2B5EF4-FFF2-40B4-BE49-F238E27FC236}">
                <a16:creationId xmlns:a16="http://schemas.microsoft.com/office/drawing/2014/main" id="{42838B1B-62FF-46E5-BD51-1C0DC1FB7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105" y="2145914"/>
            <a:ext cx="3893320" cy="2777234"/>
          </a:xfrm>
          <a:prstGeom prst="rect">
            <a:avLst/>
          </a:prstGeom>
        </p:spPr>
      </p:pic>
      <p:sp>
        <p:nvSpPr>
          <p:cNvPr id="17" name="文本框 16">
            <a:extLst>
              <a:ext uri="{FF2B5EF4-FFF2-40B4-BE49-F238E27FC236}">
                <a16:creationId xmlns:a16="http://schemas.microsoft.com/office/drawing/2014/main" id="{1BEE4519-D6D1-4215-B82F-1341490A29B3}"/>
              </a:ext>
            </a:extLst>
          </p:cNvPr>
          <p:cNvSpPr txBox="1"/>
          <p:nvPr/>
        </p:nvSpPr>
        <p:spPr>
          <a:xfrm>
            <a:off x="1090674" y="5200665"/>
            <a:ext cx="1754155" cy="369332"/>
          </a:xfrm>
          <a:prstGeom prst="rect">
            <a:avLst/>
          </a:prstGeom>
          <a:noFill/>
        </p:spPr>
        <p:txBody>
          <a:bodyPr wrap="square" rtlCol="0">
            <a:spAutoFit/>
          </a:bodyPr>
          <a:lstStyle/>
          <a:p>
            <a:r>
              <a:rPr lang="en-US" altLang="zh-CN" dirty="0">
                <a:solidFill>
                  <a:srgbClr val="3C47FC"/>
                </a:solidFill>
              </a:rPr>
              <a:t>(Merger model)</a:t>
            </a:r>
            <a:endParaRPr lang="zh-CN" altLang="en-US" dirty="0">
              <a:solidFill>
                <a:srgbClr val="3C47FC"/>
              </a:solidFill>
            </a:endParaRPr>
          </a:p>
        </p:txBody>
      </p:sp>
      <p:sp>
        <p:nvSpPr>
          <p:cNvPr id="18" name="文本框 17">
            <a:extLst>
              <a:ext uri="{FF2B5EF4-FFF2-40B4-BE49-F238E27FC236}">
                <a16:creationId xmlns:a16="http://schemas.microsoft.com/office/drawing/2014/main" id="{7AAF8D61-B2A0-49A2-87F3-513B171C38C3}"/>
              </a:ext>
            </a:extLst>
          </p:cNvPr>
          <p:cNvSpPr txBox="1"/>
          <p:nvPr/>
        </p:nvSpPr>
        <p:spPr>
          <a:xfrm>
            <a:off x="9003712" y="5200665"/>
            <a:ext cx="2049953" cy="369332"/>
          </a:xfrm>
          <a:prstGeom prst="rect">
            <a:avLst/>
          </a:prstGeom>
          <a:noFill/>
        </p:spPr>
        <p:txBody>
          <a:bodyPr wrap="square" rtlCol="0">
            <a:spAutoFit/>
          </a:bodyPr>
          <a:lstStyle/>
          <a:p>
            <a:r>
              <a:rPr lang="en-US" altLang="zh-CN" dirty="0">
                <a:solidFill>
                  <a:srgbClr val="63A26F"/>
                </a:solidFill>
              </a:rPr>
              <a:t>(Collapsar model)</a:t>
            </a:r>
            <a:endParaRPr lang="zh-CN" altLang="en-US" dirty="0">
              <a:solidFill>
                <a:srgbClr val="63A26F"/>
              </a:solidFill>
            </a:endParaRPr>
          </a:p>
        </p:txBody>
      </p:sp>
    </p:spTree>
    <p:extLst>
      <p:ext uri="{BB962C8B-B14F-4D97-AF65-F5344CB8AC3E}">
        <p14:creationId xmlns:p14="http://schemas.microsoft.com/office/powerpoint/2010/main" val="222852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98D05B-9865-41EB-B02C-A6436B53C16D}"/>
              </a:ext>
            </a:extLst>
          </p:cNvPr>
          <p:cNvSpPr>
            <a:spLocks noGrp="1"/>
          </p:cNvSpPr>
          <p:nvPr>
            <p:ph type="title"/>
          </p:nvPr>
        </p:nvSpPr>
        <p:spPr/>
        <p:txBody>
          <a:bodyPr>
            <a:normAutofit/>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redshift and luminosity distributions</a:t>
            </a:r>
            <a:endParaRPr lang="zh-CN" altLang="en-US"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C6C9993-2A73-47C3-B201-9DD724386711}"/>
                  </a:ext>
                </a:extLst>
              </p:cNvPr>
              <p:cNvSpPr>
                <a:spLocks noGrp="1"/>
              </p:cNvSpPr>
              <p:nvPr>
                <p:ph sz="half" idx="1"/>
              </p:nvPr>
            </p:nvSpPr>
            <p:spPr>
              <a:xfrm>
                <a:off x="838199" y="1825625"/>
                <a:ext cx="4861247" cy="4667250"/>
              </a:xfrm>
            </p:spPr>
            <p:txBody>
              <a:bodyPr>
                <a:normAutofit/>
              </a:bodyPr>
              <a:lstStyle/>
              <a:p>
                <a:pPr marL="0" indent="0">
                  <a:lnSpc>
                    <a:spcPts val="3500"/>
                  </a:lnSpc>
                  <a:buNone/>
                </a:pPr>
                <a:r>
                  <a:rPr lang="en-US" altLang="zh-CN" sz="2400" dirty="0">
                    <a:solidFill>
                      <a:schemeClr val="tx1"/>
                    </a:solidFill>
                  </a:rPr>
                  <a:t>-redshift distribution </a:t>
                </a:r>
                <a14:m>
                  <m:oMath xmlns:m="http://schemas.openxmlformats.org/officeDocument/2006/math">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𝑑𝑁</m:t>
                        </m:r>
                      </m:num>
                      <m:den>
                        <m:r>
                          <a:rPr lang="en-US" altLang="zh-CN" sz="2400" b="0" i="1" smtClean="0">
                            <a:solidFill>
                              <a:schemeClr val="tx1"/>
                            </a:solidFill>
                            <a:latin typeface="Cambria Math" panose="02040503050406030204" pitchFamily="18" charset="0"/>
                          </a:rPr>
                          <m:t>𝑑𝑧</m:t>
                        </m:r>
                      </m:den>
                    </m:f>
                    <m:r>
                      <a:rPr lang="zh-CN" altLang="en-US" sz="2400" i="1">
                        <a:latin typeface="Cambria Math" panose="02040503050406030204" pitchFamily="18" charset="0"/>
                      </a:rPr>
                      <m:t>：</m:t>
                    </m:r>
                  </m:oMath>
                </a14:m>
                <a:r>
                  <a:rPr lang="en-US" altLang="zh-CN" sz="2400" dirty="0">
                    <a:solidFill>
                      <a:schemeClr val="tx1"/>
                    </a:solidFill>
                  </a:rPr>
                  <a:t>the number of GRBs per unit z.</a:t>
                </a:r>
              </a:p>
              <a:p>
                <a:pPr marL="0" indent="0">
                  <a:lnSpc>
                    <a:spcPts val="3500"/>
                  </a:lnSpc>
                  <a:buNone/>
                </a:pPr>
                <a:r>
                  <a:rPr lang="en-US" altLang="zh-CN" sz="2400" dirty="0"/>
                  <a:t>-luminosity distribution</a:t>
                </a:r>
                <a14:m>
                  <m:oMath xmlns:m="http://schemas.openxmlformats.org/officeDocument/2006/math">
                    <m:r>
                      <a:rPr lang="en-US" altLang="zh-CN" sz="2400" b="0" i="0" smtClean="0">
                        <a:latin typeface="Cambria Math" panose="02040503050406030204" pitchFamily="18" charset="0"/>
                      </a:rPr>
                      <m:t> </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𝑑𝑁</m:t>
                        </m:r>
                      </m:num>
                      <m:den>
                        <m:r>
                          <a:rPr lang="en-US" altLang="zh-CN" sz="2400" i="1">
                            <a:latin typeface="Cambria Math" panose="02040503050406030204" pitchFamily="18" charset="0"/>
                          </a:rPr>
                          <m:t>𝑑𝐿</m:t>
                        </m:r>
                      </m:den>
                    </m:f>
                  </m:oMath>
                </a14:m>
                <a:r>
                  <a:rPr lang="zh-CN" altLang="en-US" sz="2400" dirty="0">
                    <a:solidFill>
                      <a:schemeClr val="tx1"/>
                    </a:solidFill>
                  </a:rPr>
                  <a:t>：</a:t>
                </a:r>
                <a:r>
                  <a:rPr lang="en-US" altLang="zh-CN" sz="2400" dirty="0"/>
                  <a:t> the number of GRBs per unit L.</a:t>
                </a:r>
                <a:endParaRPr lang="en-US" altLang="zh-CN" sz="2400" dirty="0">
                  <a:solidFill>
                    <a:schemeClr val="tx1"/>
                  </a:solidFill>
                </a:endParaRPr>
              </a:p>
              <a:p>
                <a:pPr>
                  <a:lnSpc>
                    <a:spcPts val="3500"/>
                  </a:lnSpc>
                </a:pPr>
                <a:endParaRPr lang="en-US" altLang="zh-CN" sz="2400" dirty="0">
                  <a:solidFill>
                    <a:schemeClr val="tx1"/>
                  </a:solidFill>
                </a:endParaRPr>
              </a:p>
              <a:p>
                <a:pPr>
                  <a:lnSpc>
                    <a:spcPts val="3500"/>
                  </a:lnSpc>
                  <a:buFont typeface="Wingdings" panose="05000000000000000000" pitchFamily="2" charset="2"/>
                  <a:buChar char="Ø"/>
                </a:pPr>
                <a:r>
                  <a:rPr lang="en-US" altLang="zh-CN" sz="2400" dirty="0">
                    <a:solidFill>
                      <a:schemeClr val="tx1"/>
                    </a:solidFill>
                  </a:rPr>
                  <a:t>The study will help to</a:t>
                </a:r>
                <a:r>
                  <a:rPr lang="zh-CN" altLang="en-US" sz="2400" dirty="0">
                    <a:solidFill>
                      <a:schemeClr val="tx1"/>
                    </a:solidFill>
                  </a:rPr>
                  <a:t>：</a:t>
                </a:r>
                <a:endParaRPr lang="en-US" altLang="zh-CN" sz="2400" dirty="0">
                  <a:solidFill>
                    <a:schemeClr val="tx1"/>
                  </a:solidFill>
                </a:endParaRPr>
              </a:p>
              <a:p>
                <a:pPr>
                  <a:lnSpc>
                    <a:spcPts val="3500"/>
                  </a:lnSpc>
                </a:pPr>
                <a:r>
                  <a:rPr lang="en-US" altLang="zh-CN" sz="2400" dirty="0">
                    <a:solidFill>
                      <a:schemeClr val="tx1"/>
                    </a:solidFill>
                  </a:rPr>
                  <a:t>Understand the population of GRBs and predict the detection for future detectors.</a:t>
                </a:r>
                <a:endParaRPr lang="zh-CN" altLang="en-US" dirty="0">
                  <a:solidFill>
                    <a:schemeClr val="tx1"/>
                  </a:solidFill>
                </a:endParaRPr>
              </a:p>
            </p:txBody>
          </p:sp>
        </mc:Choice>
        <mc:Fallback xmlns="">
          <p:sp>
            <p:nvSpPr>
              <p:cNvPr id="3" name="内容占位符 2">
                <a:extLst>
                  <a:ext uri="{FF2B5EF4-FFF2-40B4-BE49-F238E27FC236}">
                    <a16:creationId xmlns:a16="http://schemas.microsoft.com/office/drawing/2014/main" id="{5C6C9993-2A73-47C3-B201-9DD724386711}"/>
                  </a:ext>
                </a:extLst>
              </p:cNvPr>
              <p:cNvSpPr>
                <a:spLocks noGrp="1" noRot="1" noChangeAspect="1" noMove="1" noResize="1" noEditPoints="1" noAdjustHandles="1" noChangeArrowheads="1" noChangeShapeType="1" noTextEdit="1"/>
              </p:cNvSpPr>
              <p:nvPr>
                <p:ph sz="half" idx="1"/>
              </p:nvPr>
            </p:nvSpPr>
            <p:spPr>
              <a:xfrm>
                <a:off x="838199" y="1825625"/>
                <a:ext cx="4861247" cy="4667250"/>
              </a:xfrm>
              <a:blipFill>
                <a:blip r:embed="rId3"/>
                <a:stretch>
                  <a:fillRect l="-1880" t="-392" b="-914"/>
                </a:stretch>
              </a:blipFill>
            </p:spPr>
            <p:txBody>
              <a:bodyPr/>
              <a:lstStyle/>
              <a:p>
                <a:r>
                  <a:rPr lang="zh-CN" altLang="en-US">
                    <a:noFill/>
                  </a:rPr>
                  <a:t> </a:t>
                </a:r>
              </a:p>
            </p:txBody>
          </p:sp>
        </mc:Fallback>
      </mc:AlternateContent>
      <p:sp>
        <p:nvSpPr>
          <p:cNvPr id="4" name="内容占位符 3">
            <a:extLst>
              <a:ext uri="{FF2B5EF4-FFF2-40B4-BE49-F238E27FC236}">
                <a16:creationId xmlns:a16="http://schemas.microsoft.com/office/drawing/2014/main" id="{839E5A06-C053-4904-815F-7DD97B83733D}"/>
              </a:ext>
            </a:extLst>
          </p:cNvPr>
          <p:cNvSpPr>
            <a:spLocks noGrp="1"/>
          </p:cNvSpPr>
          <p:nvPr>
            <p:ph sz="half" idx="2"/>
          </p:nvPr>
        </p:nvSpPr>
        <p:spPr>
          <a:xfrm>
            <a:off x="6172200" y="1728913"/>
            <a:ext cx="5181600" cy="4351338"/>
          </a:xfrm>
        </p:spPr>
        <p:txBody>
          <a:bodyPr>
            <a:normAutofit/>
          </a:bodyPr>
          <a:lstStyle/>
          <a:p>
            <a:endParaRPr lang="zh-CN" altLang="en-US" dirty="0"/>
          </a:p>
        </p:txBody>
      </p:sp>
      <p:pic>
        <p:nvPicPr>
          <p:cNvPr id="9" name="图片 8">
            <a:extLst>
              <a:ext uri="{FF2B5EF4-FFF2-40B4-BE49-F238E27FC236}">
                <a16:creationId xmlns:a16="http://schemas.microsoft.com/office/drawing/2014/main" id="{94C5C4D8-A9BF-4C1B-9A8F-8444C58533B7}"/>
              </a:ext>
            </a:extLst>
          </p:cNvPr>
          <p:cNvPicPr>
            <a:picLocks noChangeAspect="1"/>
          </p:cNvPicPr>
          <p:nvPr/>
        </p:nvPicPr>
        <p:blipFill>
          <a:blip r:embed="rId4"/>
          <a:stretch>
            <a:fillRect/>
          </a:stretch>
        </p:blipFill>
        <p:spPr>
          <a:xfrm>
            <a:off x="5610450" y="1705708"/>
            <a:ext cx="6042464" cy="2237735"/>
          </a:xfrm>
          <a:prstGeom prst="rect">
            <a:avLst/>
          </a:prstGeom>
        </p:spPr>
      </p:pic>
      <p:pic>
        <p:nvPicPr>
          <p:cNvPr id="11" name="图片 10">
            <a:extLst>
              <a:ext uri="{FF2B5EF4-FFF2-40B4-BE49-F238E27FC236}">
                <a16:creationId xmlns:a16="http://schemas.microsoft.com/office/drawing/2014/main" id="{307CDE4E-EA1C-4777-BEC0-23A575796653}"/>
              </a:ext>
            </a:extLst>
          </p:cNvPr>
          <p:cNvPicPr>
            <a:picLocks noChangeAspect="1"/>
          </p:cNvPicPr>
          <p:nvPr/>
        </p:nvPicPr>
        <p:blipFill>
          <a:blip r:embed="rId5"/>
          <a:stretch>
            <a:fillRect/>
          </a:stretch>
        </p:blipFill>
        <p:spPr>
          <a:xfrm>
            <a:off x="5699447" y="4012034"/>
            <a:ext cx="5944366" cy="2218221"/>
          </a:xfrm>
          <a:prstGeom prst="rect">
            <a:avLst/>
          </a:prstGeom>
        </p:spPr>
      </p:pic>
      <p:sp>
        <p:nvSpPr>
          <p:cNvPr id="13" name="文本框 12">
            <a:extLst>
              <a:ext uri="{FF2B5EF4-FFF2-40B4-BE49-F238E27FC236}">
                <a16:creationId xmlns:a16="http://schemas.microsoft.com/office/drawing/2014/main" id="{B20FBF04-8D12-4963-ADD7-93DC2426198B}"/>
              </a:ext>
            </a:extLst>
          </p:cNvPr>
          <p:cNvSpPr txBox="1"/>
          <p:nvPr/>
        </p:nvSpPr>
        <p:spPr>
          <a:xfrm>
            <a:off x="7385905" y="6308209"/>
            <a:ext cx="3123467" cy="369332"/>
          </a:xfrm>
          <a:prstGeom prst="rect">
            <a:avLst/>
          </a:prstGeom>
          <a:noFill/>
        </p:spPr>
        <p:txBody>
          <a:bodyPr wrap="square">
            <a:spAutoFit/>
          </a:bodyPr>
          <a:lstStyle/>
          <a:p>
            <a:r>
              <a:rPr lang="en-US" altLang="zh-CN" sz="1800" b="0" i="0" u="none" strike="noStrike" baseline="0" dirty="0" err="1">
                <a:latin typeface="Times-Roman"/>
              </a:rPr>
              <a:t>D.Wanderman</a:t>
            </a:r>
            <a:r>
              <a:rPr lang="en-US" altLang="zh-CN" sz="1800" b="0" i="1" u="none" strike="noStrike" baseline="0" dirty="0">
                <a:latin typeface="MTMI"/>
              </a:rPr>
              <a:t> </a:t>
            </a:r>
            <a:r>
              <a:rPr lang="en-US" altLang="zh-CN" sz="1800" b="0" i="0" u="none" strike="noStrike" baseline="0" dirty="0">
                <a:latin typeface="Times-Roman"/>
              </a:rPr>
              <a:t>&amp; </a:t>
            </a:r>
            <a:r>
              <a:rPr lang="en-US" altLang="zh-CN" sz="1800" b="0" i="0" u="none" strike="noStrike" baseline="0" dirty="0" err="1">
                <a:latin typeface="Times-Roman"/>
              </a:rPr>
              <a:t>T.Piran</a:t>
            </a:r>
            <a:r>
              <a:rPr lang="en-US" altLang="zh-CN" sz="1800" b="0" i="0" u="none" strike="noStrike" baseline="0" dirty="0">
                <a:latin typeface="Times-Roman"/>
              </a:rPr>
              <a:t> (2010)</a:t>
            </a:r>
            <a:endParaRPr lang="zh-CN" altLang="en-US" dirty="0"/>
          </a:p>
        </p:txBody>
      </p:sp>
    </p:spTree>
    <p:extLst>
      <p:ext uri="{BB962C8B-B14F-4D97-AF65-F5344CB8AC3E}">
        <p14:creationId xmlns:p14="http://schemas.microsoft.com/office/powerpoint/2010/main" val="206441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281E24A6-9D68-445B-CFCC-A7C3FC43EA9F}"/>
              </a:ext>
            </a:extLst>
          </p:cNvPr>
          <p:cNvPicPr>
            <a:picLocks noGrp="1" noChangeAspect="1"/>
          </p:cNvPicPr>
          <p:nvPr>
            <p:ph sz="half" idx="1"/>
          </p:nvPr>
        </p:nvPicPr>
        <p:blipFill>
          <a:blip r:embed="rId3"/>
          <a:stretch>
            <a:fillRect/>
          </a:stretch>
        </p:blipFill>
        <p:spPr>
          <a:xfrm>
            <a:off x="1053152" y="1767293"/>
            <a:ext cx="4394854" cy="4380504"/>
          </a:xfrm>
        </p:spPr>
      </p:pic>
      <p:pic>
        <p:nvPicPr>
          <p:cNvPr id="3" name="内容占位符 2">
            <a:extLst>
              <a:ext uri="{FF2B5EF4-FFF2-40B4-BE49-F238E27FC236}">
                <a16:creationId xmlns:a16="http://schemas.microsoft.com/office/drawing/2014/main" id="{179D9982-6CB7-3356-2720-6B1DAD3C797D}"/>
              </a:ext>
            </a:extLst>
          </p:cNvPr>
          <p:cNvPicPr>
            <a:picLocks noGrp="1" noChangeAspect="1"/>
          </p:cNvPicPr>
          <p:nvPr>
            <p:ph sz="half" idx="2"/>
          </p:nvPr>
        </p:nvPicPr>
        <p:blipFill>
          <a:blip r:embed="rId4"/>
          <a:stretch>
            <a:fillRect/>
          </a:stretch>
        </p:blipFill>
        <p:spPr>
          <a:xfrm>
            <a:off x="6526911" y="1831590"/>
            <a:ext cx="4394854" cy="4181305"/>
          </a:xfrm>
        </p:spPr>
      </p:pic>
      <p:sp>
        <p:nvSpPr>
          <p:cNvPr id="8" name="文本框 7">
            <a:extLst>
              <a:ext uri="{FF2B5EF4-FFF2-40B4-BE49-F238E27FC236}">
                <a16:creationId xmlns:a16="http://schemas.microsoft.com/office/drawing/2014/main" id="{8AB76318-2396-9A0D-DB17-1589C2F018E2}"/>
              </a:ext>
            </a:extLst>
          </p:cNvPr>
          <p:cNvSpPr txBox="1"/>
          <p:nvPr/>
        </p:nvSpPr>
        <p:spPr>
          <a:xfrm>
            <a:off x="2158905" y="6239970"/>
            <a:ext cx="2540189" cy="369332"/>
          </a:xfrm>
          <a:prstGeom prst="rect">
            <a:avLst/>
          </a:prstGeom>
          <a:noFill/>
        </p:spPr>
        <p:txBody>
          <a:bodyPr wrap="square">
            <a:spAutoFit/>
          </a:bodyPr>
          <a:lstStyle/>
          <a:p>
            <a:r>
              <a:rPr lang="en-US" altLang="zh-CN" dirty="0"/>
              <a:t>Bister &amp; Farrar, </a:t>
            </a:r>
            <a:r>
              <a:rPr lang="zh-CN" altLang="en-US" dirty="0"/>
              <a:t> </a:t>
            </a:r>
            <a:r>
              <a:rPr lang="en-US" altLang="zh-CN" dirty="0"/>
              <a:t>2024</a:t>
            </a:r>
            <a:endParaRPr lang="zh-CN" altLang="en-US" dirty="0"/>
          </a:p>
        </p:txBody>
      </p:sp>
      <p:sp>
        <p:nvSpPr>
          <p:cNvPr id="10" name="文本框 9">
            <a:extLst>
              <a:ext uri="{FF2B5EF4-FFF2-40B4-BE49-F238E27FC236}">
                <a16:creationId xmlns:a16="http://schemas.microsoft.com/office/drawing/2014/main" id="{7CB5403F-587E-2044-CB22-BCF1B5E3D35F}"/>
              </a:ext>
            </a:extLst>
          </p:cNvPr>
          <p:cNvSpPr txBox="1"/>
          <p:nvPr/>
        </p:nvSpPr>
        <p:spPr>
          <a:xfrm>
            <a:off x="1053152" y="248698"/>
            <a:ext cx="10085695" cy="830997"/>
          </a:xfrm>
          <a:prstGeom prst="rect">
            <a:avLst/>
          </a:prstGeom>
          <a:noFill/>
        </p:spPr>
        <p:txBody>
          <a:bodyPr wrap="square">
            <a:spAutoFit/>
          </a:bodyPr>
          <a:lstStyle/>
          <a:p>
            <a:pPr marL="285750" indent="-285750">
              <a:buFont typeface="Arial" panose="020B0604020202020204" pitchFamily="34" charset="0"/>
              <a:buChar char="•"/>
            </a:pPr>
            <a:r>
              <a:rPr lang="en-US" altLang="zh-CN" sz="2400" dirty="0"/>
              <a:t>Assuming GRB is one of the origins of UHECRs, the number density of GRB can be used to </a:t>
            </a:r>
          </a:p>
        </p:txBody>
      </p:sp>
      <p:sp>
        <p:nvSpPr>
          <p:cNvPr id="7" name="文本框 6">
            <a:extLst>
              <a:ext uri="{FF2B5EF4-FFF2-40B4-BE49-F238E27FC236}">
                <a16:creationId xmlns:a16="http://schemas.microsoft.com/office/drawing/2014/main" id="{EF0A1D07-07B9-826F-7B7D-92FD05ED0688}"/>
              </a:ext>
            </a:extLst>
          </p:cNvPr>
          <p:cNvSpPr txBox="1"/>
          <p:nvPr/>
        </p:nvSpPr>
        <p:spPr>
          <a:xfrm>
            <a:off x="7755625" y="6239970"/>
            <a:ext cx="2732679" cy="369332"/>
          </a:xfrm>
          <a:prstGeom prst="rect">
            <a:avLst/>
          </a:prstGeom>
          <a:noFill/>
        </p:spPr>
        <p:txBody>
          <a:bodyPr wrap="square">
            <a:spAutoFit/>
          </a:bodyPr>
          <a:lstStyle/>
          <a:p>
            <a:r>
              <a:rPr lang="en-US" altLang="zh-CN" sz="1800" b="0" i="0" u="none" strike="noStrike" baseline="0" dirty="0"/>
              <a:t>Globus &amp; Blandford, 2025</a:t>
            </a:r>
            <a:endParaRPr lang="zh-CN" altLang="en-US" dirty="0"/>
          </a:p>
        </p:txBody>
      </p:sp>
      <p:sp>
        <p:nvSpPr>
          <p:cNvPr id="4" name="文本框 3">
            <a:extLst>
              <a:ext uri="{FF2B5EF4-FFF2-40B4-BE49-F238E27FC236}">
                <a16:creationId xmlns:a16="http://schemas.microsoft.com/office/drawing/2014/main" id="{F7E5AC09-28AB-0B18-22E9-481B2522965B}"/>
              </a:ext>
            </a:extLst>
          </p:cNvPr>
          <p:cNvSpPr txBox="1"/>
          <p:nvPr/>
        </p:nvSpPr>
        <p:spPr>
          <a:xfrm>
            <a:off x="7364818" y="1100328"/>
            <a:ext cx="3556947" cy="646331"/>
          </a:xfrm>
          <a:prstGeom prst="rect">
            <a:avLst/>
          </a:prstGeom>
          <a:noFill/>
        </p:spPr>
        <p:txBody>
          <a:bodyPr wrap="square">
            <a:spAutoFit/>
          </a:bodyPr>
          <a:lstStyle/>
          <a:p>
            <a:r>
              <a:rPr lang="en-US" altLang="zh-CN" dirty="0"/>
              <a:t>p</a:t>
            </a:r>
            <a:r>
              <a:rPr lang="en-US" altLang="zh-CN" sz="1800" dirty="0"/>
              <a:t>redict all-</a:t>
            </a:r>
            <a:r>
              <a:rPr lang="en-US" altLang="zh-CN" sz="1800" dirty="0" err="1"/>
              <a:t>flavour</a:t>
            </a:r>
            <a:r>
              <a:rPr lang="en-US" altLang="zh-CN" sz="1800" dirty="0"/>
              <a:t> cosmogenic neutrino background</a:t>
            </a:r>
            <a:endParaRPr lang="zh-CN" altLang="en-US" dirty="0"/>
          </a:p>
        </p:txBody>
      </p:sp>
      <p:sp>
        <p:nvSpPr>
          <p:cNvPr id="9" name="文本框 8">
            <a:extLst>
              <a:ext uri="{FF2B5EF4-FFF2-40B4-BE49-F238E27FC236}">
                <a16:creationId xmlns:a16="http://schemas.microsoft.com/office/drawing/2014/main" id="{852A21D9-A363-5C9D-E3F0-D9C512A1E628}"/>
              </a:ext>
            </a:extLst>
          </p:cNvPr>
          <p:cNvSpPr txBox="1"/>
          <p:nvPr/>
        </p:nvSpPr>
        <p:spPr>
          <a:xfrm>
            <a:off x="1417093" y="1238171"/>
            <a:ext cx="4226256" cy="369332"/>
          </a:xfrm>
          <a:prstGeom prst="rect">
            <a:avLst/>
          </a:prstGeom>
          <a:noFill/>
        </p:spPr>
        <p:txBody>
          <a:bodyPr wrap="square">
            <a:spAutoFit/>
          </a:bodyPr>
          <a:lstStyle/>
          <a:p>
            <a:r>
              <a:rPr lang="en-US" altLang="zh-CN" sz="1800" dirty="0"/>
              <a:t>constrain </a:t>
            </a:r>
            <a:r>
              <a:rPr lang="en-US" altLang="zh-CN" dirty="0"/>
              <a:t>the extragalactic magnetic field</a:t>
            </a:r>
            <a:endParaRPr lang="zh-CN" altLang="en-US" dirty="0"/>
          </a:p>
        </p:txBody>
      </p:sp>
      <p:sp>
        <p:nvSpPr>
          <p:cNvPr id="2" name="矩形 1">
            <a:extLst>
              <a:ext uri="{FF2B5EF4-FFF2-40B4-BE49-F238E27FC236}">
                <a16:creationId xmlns:a16="http://schemas.microsoft.com/office/drawing/2014/main" id="{2FB802B0-E21A-8720-5081-6E15A60269B8}"/>
              </a:ext>
            </a:extLst>
          </p:cNvPr>
          <p:cNvSpPr/>
          <p:nvPr/>
        </p:nvSpPr>
        <p:spPr>
          <a:xfrm rot="18134053">
            <a:off x="3416377" y="4802002"/>
            <a:ext cx="841472" cy="252442"/>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960F2BE-4DF0-9479-B217-586B16F3F5B8}"/>
              </a:ext>
            </a:extLst>
          </p:cNvPr>
          <p:cNvSpPr/>
          <p:nvPr/>
        </p:nvSpPr>
        <p:spPr>
          <a:xfrm>
            <a:off x="7052472" y="1824124"/>
            <a:ext cx="841472" cy="252442"/>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435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7A18011-BC10-44BD-BA35-56E361AD9E67}"/>
              </a:ext>
            </a:extLst>
          </p:cNvPr>
          <p:cNvSpPr/>
          <p:nvPr/>
        </p:nvSpPr>
        <p:spPr>
          <a:xfrm>
            <a:off x="2310349" y="5854047"/>
            <a:ext cx="1947969" cy="369332"/>
          </a:xfrm>
          <a:prstGeom prst="rect">
            <a:avLst/>
          </a:prstGeom>
        </p:spPr>
        <p:txBody>
          <a:bodyPr wrap="none">
            <a:spAutoFit/>
          </a:bodyPr>
          <a:lstStyle/>
          <a:p>
            <a:r>
              <a:rPr lang="en-US" altLang="zh-CN" dirty="0"/>
              <a:t>Y</a:t>
            </a:r>
            <a:r>
              <a:rPr lang="zh-CN" altLang="en-US" dirty="0"/>
              <a:t>uksel </a:t>
            </a:r>
            <a:r>
              <a:rPr lang="en-US" altLang="zh-CN" dirty="0"/>
              <a:t>et al., 2008</a:t>
            </a:r>
            <a:endParaRPr lang="zh-CN" altLang="en-US" dirty="0"/>
          </a:p>
        </p:txBody>
      </p:sp>
      <p:sp>
        <p:nvSpPr>
          <p:cNvPr id="4" name="内容占位符 3">
            <a:extLst>
              <a:ext uri="{FF2B5EF4-FFF2-40B4-BE49-F238E27FC236}">
                <a16:creationId xmlns:a16="http://schemas.microsoft.com/office/drawing/2014/main" id="{D715E3FA-D6D2-4D1E-A535-65E5F84B9831}"/>
              </a:ext>
            </a:extLst>
          </p:cNvPr>
          <p:cNvSpPr>
            <a:spLocks noGrp="1"/>
          </p:cNvSpPr>
          <p:nvPr>
            <p:ph idx="1"/>
          </p:nvPr>
        </p:nvSpPr>
        <p:spPr>
          <a:xfrm>
            <a:off x="838200" y="634621"/>
            <a:ext cx="10515600" cy="5313692"/>
          </a:xfrm>
        </p:spPr>
        <p:txBody>
          <a:bodyPr/>
          <a:lstStyle/>
          <a:p>
            <a:r>
              <a:rPr lang="en-US" altLang="zh-CN" dirty="0"/>
              <a:t>Since LGRBs come from the collapsing of massive stars, and massive stars live short, LGRBs are expected be a tool to trace the cosmic star formation rate (</a:t>
            </a:r>
            <a:r>
              <a:rPr lang="en-US" altLang="zh-CN" dirty="0" err="1"/>
              <a:t>cSFR</a:t>
            </a:r>
            <a:r>
              <a:rPr lang="en-US" altLang="zh-CN" dirty="0"/>
              <a:t>).</a:t>
            </a:r>
            <a:endParaRPr lang="zh-CN" altLang="en-US" dirty="0"/>
          </a:p>
        </p:txBody>
      </p:sp>
      <p:pic>
        <p:nvPicPr>
          <p:cNvPr id="9" name="内容占位符 4">
            <a:extLst>
              <a:ext uri="{FF2B5EF4-FFF2-40B4-BE49-F238E27FC236}">
                <a16:creationId xmlns:a16="http://schemas.microsoft.com/office/drawing/2014/main" id="{9B088781-4D2B-4065-BD11-F420E36392FC}"/>
              </a:ext>
            </a:extLst>
          </p:cNvPr>
          <p:cNvPicPr>
            <a:picLocks noChangeAspect="1"/>
          </p:cNvPicPr>
          <p:nvPr/>
        </p:nvPicPr>
        <p:blipFill>
          <a:blip r:embed="rId3"/>
          <a:stretch>
            <a:fillRect/>
          </a:stretch>
        </p:blipFill>
        <p:spPr>
          <a:xfrm>
            <a:off x="838200" y="2083926"/>
            <a:ext cx="5006595" cy="3864387"/>
          </a:xfrm>
          <a:prstGeom prst="rect">
            <a:avLst/>
          </a:prstGeom>
        </p:spPr>
      </p:pic>
      <p:pic>
        <p:nvPicPr>
          <p:cNvPr id="13" name="内容占位符 6">
            <a:extLst>
              <a:ext uri="{FF2B5EF4-FFF2-40B4-BE49-F238E27FC236}">
                <a16:creationId xmlns:a16="http://schemas.microsoft.com/office/drawing/2014/main" id="{7677D899-4596-47C1-AA8A-466E059DD58D}"/>
              </a:ext>
            </a:extLst>
          </p:cNvPr>
          <p:cNvPicPr>
            <a:picLocks noChangeAspect="1"/>
          </p:cNvPicPr>
          <p:nvPr/>
        </p:nvPicPr>
        <p:blipFill>
          <a:blip r:embed="rId4"/>
          <a:stretch>
            <a:fillRect/>
          </a:stretch>
        </p:blipFill>
        <p:spPr>
          <a:xfrm>
            <a:off x="6096000" y="2373221"/>
            <a:ext cx="5006595" cy="3656588"/>
          </a:xfrm>
          <a:prstGeom prst="rect">
            <a:avLst/>
          </a:prstGeom>
        </p:spPr>
      </p:pic>
      <p:sp>
        <p:nvSpPr>
          <p:cNvPr id="15" name="矩形 14">
            <a:extLst>
              <a:ext uri="{FF2B5EF4-FFF2-40B4-BE49-F238E27FC236}">
                <a16:creationId xmlns:a16="http://schemas.microsoft.com/office/drawing/2014/main" id="{BF14AF76-245C-4E4D-9258-58BCA2DE1B2E}"/>
              </a:ext>
            </a:extLst>
          </p:cNvPr>
          <p:cNvSpPr/>
          <p:nvPr/>
        </p:nvSpPr>
        <p:spPr>
          <a:xfrm>
            <a:off x="8238362" y="5874080"/>
            <a:ext cx="1574470" cy="369332"/>
          </a:xfrm>
          <a:prstGeom prst="rect">
            <a:avLst/>
          </a:prstGeom>
        </p:spPr>
        <p:txBody>
          <a:bodyPr wrap="none">
            <a:spAutoFit/>
          </a:bodyPr>
          <a:lstStyle/>
          <a:p>
            <a:r>
              <a:rPr lang="en-US" altLang="zh-CN" dirty="0">
                <a:solidFill>
                  <a:srgbClr val="000000"/>
                </a:solidFill>
              </a:rPr>
              <a:t>Yu et al., 2015</a:t>
            </a:r>
            <a:endParaRPr lang="zh-CN" altLang="en-US" dirty="0"/>
          </a:p>
        </p:txBody>
      </p:sp>
      <p:sp>
        <p:nvSpPr>
          <p:cNvPr id="3" name="文本框 2">
            <a:extLst>
              <a:ext uri="{FF2B5EF4-FFF2-40B4-BE49-F238E27FC236}">
                <a16:creationId xmlns:a16="http://schemas.microsoft.com/office/drawing/2014/main" id="{DFC1DEC8-0F05-8390-2959-F1D963BD5DED}"/>
              </a:ext>
            </a:extLst>
          </p:cNvPr>
          <p:cNvSpPr txBox="1"/>
          <p:nvPr/>
        </p:nvSpPr>
        <p:spPr>
          <a:xfrm>
            <a:off x="1304568" y="6223379"/>
            <a:ext cx="4073857" cy="369332"/>
          </a:xfrm>
          <a:prstGeom prst="rect">
            <a:avLst/>
          </a:prstGeom>
          <a:noFill/>
        </p:spPr>
        <p:txBody>
          <a:bodyPr wrap="square" rtlCol="0">
            <a:spAutoFit/>
          </a:bodyPr>
          <a:lstStyle/>
          <a:p>
            <a:r>
              <a:rPr lang="en-US" altLang="zh-CN" dirty="0">
                <a:solidFill>
                  <a:srgbClr val="FF0000"/>
                </a:solidFill>
              </a:rPr>
              <a:t>LGRB rate is higher than </a:t>
            </a:r>
            <a:r>
              <a:rPr lang="en-US" altLang="zh-CN" dirty="0" err="1">
                <a:solidFill>
                  <a:srgbClr val="FF0000"/>
                </a:solidFill>
              </a:rPr>
              <a:t>cSFR</a:t>
            </a:r>
            <a:r>
              <a:rPr lang="en-US" altLang="zh-CN" dirty="0">
                <a:solidFill>
                  <a:srgbClr val="FF0000"/>
                </a:solidFill>
              </a:rPr>
              <a:t> at </a:t>
            </a:r>
            <a:r>
              <a:rPr lang="en-US" altLang="zh-CN" b="1" dirty="0">
                <a:solidFill>
                  <a:srgbClr val="FF0000"/>
                </a:solidFill>
              </a:rPr>
              <a:t>high z</a:t>
            </a:r>
            <a:r>
              <a:rPr lang="en-US" altLang="zh-CN" dirty="0">
                <a:solidFill>
                  <a:srgbClr val="FF0000"/>
                </a:solidFill>
              </a:rPr>
              <a:t>?</a:t>
            </a:r>
            <a:endParaRPr lang="zh-CN" altLang="en-US" dirty="0">
              <a:solidFill>
                <a:srgbClr val="FF0000"/>
              </a:solidFill>
            </a:endParaRPr>
          </a:p>
        </p:txBody>
      </p:sp>
      <p:sp>
        <p:nvSpPr>
          <p:cNvPr id="5" name="文本框 4">
            <a:extLst>
              <a:ext uri="{FF2B5EF4-FFF2-40B4-BE49-F238E27FC236}">
                <a16:creationId xmlns:a16="http://schemas.microsoft.com/office/drawing/2014/main" id="{3E05C1DD-DFE3-17C2-6CA9-65DA4104AC84}"/>
              </a:ext>
            </a:extLst>
          </p:cNvPr>
          <p:cNvSpPr txBox="1"/>
          <p:nvPr/>
        </p:nvSpPr>
        <p:spPr>
          <a:xfrm>
            <a:off x="6988669" y="6250674"/>
            <a:ext cx="4073857" cy="369332"/>
          </a:xfrm>
          <a:prstGeom prst="rect">
            <a:avLst/>
          </a:prstGeom>
          <a:noFill/>
        </p:spPr>
        <p:txBody>
          <a:bodyPr wrap="square" rtlCol="0">
            <a:spAutoFit/>
          </a:bodyPr>
          <a:lstStyle/>
          <a:p>
            <a:r>
              <a:rPr lang="en-US" altLang="zh-CN" dirty="0">
                <a:solidFill>
                  <a:srgbClr val="FF0000"/>
                </a:solidFill>
              </a:rPr>
              <a:t>LGRB rate is higher than </a:t>
            </a:r>
            <a:r>
              <a:rPr lang="en-US" altLang="zh-CN" dirty="0" err="1">
                <a:solidFill>
                  <a:srgbClr val="FF0000"/>
                </a:solidFill>
              </a:rPr>
              <a:t>cSFR</a:t>
            </a:r>
            <a:r>
              <a:rPr lang="en-US" altLang="zh-CN" dirty="0">
                <a:solidFill>
                  <a:srgbClr val="FF0000"/>
                </a:solidFill>
              </a:rPr>
              <a:t> at </a:t>
            </a:r>
            <a:r>
              <a:rPr lang="en-US" altLang="zh-CN" b="1" dirty="0">
                <a:solidFill>
                  <a:srgbClr val="FF0000"/>
                </a:solidFill>
              </a:rPr>
              <a:t>low z</a:t>
            </a:r>
            <a:r>
              <a:rPr lang="en-US" altLang="zh-CN" dirty="0">
                <a:solidFill>
                  <a:srgbClr val="FF0000"/>
                </a:solidFill>
              </a:rPr>
              <a:t>?</a:t>
            </a:r>
            <a:endParaRPr lang="zh-CN" altLang="en-US" dirty="0">
              <a:solidFill>
                <a:srgbClr val="FF0000"/>
              </a:solidFill>
            </a:endParaRPr>
          </a:p>
        </p:txBody>
      </p:sp>
    </p:spTree>
    <p:extLst>
      <p:ext uri="{BB962C8B-B14F-4D97-AF65-F5344CB8AC3E}">
        <p14:creationId xmlns:p14="http://schemas.microsoft.com/office/powerpoint/2010/main" val="60339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8DF073-7852-7B89-4EB7-F6B69BDC7ACF}"/>
              </a:ext>
            </a:extLst>
          </p:cNvPr>
          <p:cNvPicPr>
            <a:picLocks noChangeAspect="1"/>
          </p:cNvPicPr>
          <p:nvPr/>
        </p:nvPicPr>
        <p:blipFill>
          <a:blip r:embed="rId3"/>
          <a:stretch>
            <a:fillRect/>
          </a:stretch>
        </p:blipFill>
        <p:spPr>
          <a:xfrm>
            <a:off x="6659439" y="2042467"/>
            <a:ext cx="4601861" cy="3620699"/>
          </a:xfrm>
          <a:prstGeom prst="rect">
            <a:avLst/>
          </a:prstGeom>
        </p:spPr>
      </p:pic>
      <p:sp>
        <p:nvSpPr>
          <p:cNvPr id="6" name="文本框 5">
            <a:extLst>
              <a:ext uri="{FF2B5EF4-FFF2-40B4-BE49-F238E27FC236}">
                <a16:creationId xmlns:a16="http://schemas.microsoft.com/office/drawing/2014/main" id="{5FC2E241-EB94-A609-EBD4-F2681F165353}"/>
              </a:ext>
            </a:extLst>
          </p:cNvPr>
          <p:cNvSpPr txBox="1"/>
          <p:nvPr/>
        </p:nvSpPr>
        <p:spPr>
          <a:xfrm>
            <a:off x="8418944" y="6085259"/>
            <a:ext cx="2040294" cy="369332"/>
          </a:xfrm>
          <a:prstGeom prst="rect">
            <a:avLst/>
          </a:prstGeom>
          <a:noFill/>
        </p:spPr>
        <p:txBody>
          <a:bodyPr wrap="square" rtlCol="0">
            <a:spAutoFit/>
          </a:bodyPr>
          <a:lstStyle/>
          <a:p>
            <a:r>
              <a:rPr lang="en-US" altLang="zh-CN" dirty="0"/>
              <a:t>Sun et.</a:t>
            </a:r>
            <a:r>
              <a:rPr lang="zh-CN" altLang="en-US" dirty="0"/>
              <a:t> </a:t>
            </a:r>
            <a:r>
              <a:rPr lang="en-US" altLang="zh-CN" dirty="0"/>
              <a:t>al.</a:t>
            </a:r>
            <a:r>
              <a:rPr lang="zh-CN" altLang="en-US" dirty="0"/>
              <a:t> </a:t>
            </a:r>
            <a:r>
              <a:rPr lang="en-US" altLang="zh-CN" dirty="0"/>
              <a:t>(2015)</a:t>
            </a:r>
            <a:endParaRPr lang="zh-CN" altLang="en-US" dirty="0"/>
          </a:p>
        </p:txBody>
      </p:sp>
      <p:pic>
        <p:nvPicPr>
          <p:cNvPr id="4" name="内容占位符 5">
            <a:extLst>
              <a:ext uri="{FF2B5EF4-FFF2-40B4-BE49-F238E27FC236}">
                <a16:creationId xmlns:a16="http://schemas.microsoft.com/office/drawing/2014/main" id="{F2BE464F-C43A-402E-A973-57B4CB7DEC75}"/>
              </a:ext>
            </a:extLst>
          </p:cNvPr>
          <p:cNvPicPr>
            <a:picLocks noChangeAspect="1"/>
          </p:cNvPicPr>
          <p:nvPr/>
        </p:nvPicPr>
        <p:blipFill>
          <a:blip r:embed="rId4"/>
          <a:stretch>
            <a:fillRect/>
          </a:stretch>
        </p:blipFill>
        <p:spPr>
          <a:xfrm>
            <a:off x="1305073" y="1781155"/>
            <a:ext cx="4471235" cy="4143325"/>
          </a:xfrm>
          <a:prstGeom prst="rect">
            <a:avLst/>
          </a:prstGeom>
        </p:spPr>
      </p:pic>
      <p:sp>
        <p:nvSpPr>
          <p:cNvPr id="8" name="矩形 7">
            <a:extLst>
              <a:ext uri="{FF2B5EF4-FFF2-40B4-BE49-F238E27FC236}">
                <a16:creationId xmlns:a16="http://schemas.microsoft.com/office/drawing/2014/main" id="{9DE5B213-FEED-43ED-BAE9-21FD6701F2DE}"/>
              </a:ext>
            </a:extLst>
          </p:cNvPr>
          <p:cNvSpPr/>
          <p:nvPr/>
        </p:nvSpPr>
        <p:spPr>
          <a:xfrm>
            <a:off x="2270150" y="6085259"/>
            <a:ext cx="2294218" cy="369332"/>
          </a:xfrm>
          <a:prstGeom prst="rect">
            <a:avLst/>
          </a:prstGeom>
        </p:spPr>
        <p:txBody>
          <a:bodyPr wrap="none">
            <a:spAutoFit/>
          </a:bodyPr>
          <a:lstStyle/>
          <a:p>
            <a:r>
              <a:rPr lang="en-US" altLang="zh-CN" dirty="0">
                <a:solidFill>
                  <a:srgbClr val="000000"/>
                </a:solidFill>
              </a:rPr>
              <a:t>Salvaterra et al., 2012</a:t>
            </a:r>
            <a:endParaRPr lang="zh-CN" altLang="en-US" dirty="0"/>
          </a:p>
        </p:txBody>
      </p:sp>
      <p:sp>
        <p:nvSpPr>
          <p:cNvPr id="9" name="内容占位符 8">
            <a:extLst>
              <a:ext uri="{FF2B5EF4-FFF2-40B4-BE49-F238E27FC236}">
                <a16:creationId xmlns:a16="http://schemas.microsoft.com/office/drawing/2014/main" id="{C3D01B86-3E2B-4235-46FF-C70970C8BE9E}"/>
              </a:ext>
            </a:extLst>
          </p:cNvPr>
          <p:cNvSpPr>
            <a:spLocks noGrp="1"/>
          </p:cNvSpPr>
          <p:nvPr>
            <p:ph sz="half" idx="1"/>
          </p:nvPr>
        </p:nvSpPr>
        <p:spPr>
          <a:xfrm>
            <a:off x="838200" y="354842"/>
            <a:ext cx="5181600" cy="5822121"/>
          </a:xfrm>
        </p:spPr>
        <p:txBody>
          <a:bodyPr/>
          <a:lstStyle/>
          <a:p>
            <a:r>
              <a:rPr lang="en-US" altLang="zh-CN" dirty="0" err="1"/>
              <a:t>cSFR+redshift</a:t>
            </a:r>
            <a:r>
              <a:rPr lang="en-US" altLang="zh-CN" dirty="0"/>
              <a:t> evolution is needed to reproduce LGRB rate?</a:t>
            </a:r>
            <a:endParaRPr lang="zh-CN" altLang="en-US" dirty="0"/>
          </a:p>
        </p:txBody>
      </p:sp>
      <p:sp>
        <p:nvSpPr>
          <p:cNvPr id="10" name="内容占位符 9">
            <a:extLst>
              <a:ext uri="{FF2B5EF4-FFF2-40B4-BE49-F238E27FC236}">
                <a16:creationId xmlns:a16="http://schemas.microsoft.com/office/drawing/2014/main" id="{DEBA4F76-C2CF-1606-72E1-BEA55159C2F3}"/>
              </a:ext>
            </a:extLst>
          </p:cNvPr>
          <p:cNvSpPr>
            <a:spLocks noGrp="1"/>
          </p:cNvSpPr>
          <p:nvPr>
            <p:ph sz="half" idx="2"/>
          </p:nvPr>
        </p:nvSpPr>
        <p:spPr>
          <a:xfrm>
            <a:off x="6172200" y="354841"/>
            <a:ext cx="5181600" cy="5822122"/>
          </a:xfrm>
        </p:spPr>
        <p:txBody>
          <a:bodyPr/>
          <a:lstStyle/>
          <a:p>
            <a:r>
              <a:rPr lang="en-US" altLang="zh-CN" dirty="0"/>
              <a:t>The luminosity distribution of  entire LGRBs is triple-power-law form?</a:t>
            </a:r>
            <a:endParaRPr lang="zh-CN" altLang="en-US" dirty="0"/>
          </a:p>
        </p:txBody>
      </p:sp>
    </p:spTree>
    <p:extLst>
      <p:ext uri="{BB962C8B-B14F-4D97-AF65-F5344CB8AC3E}">
        <p14:creationId xmlns:p14="http://schemas.microsoft.com/office/powerpoint/2010/main" val="141237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B8E02C-B26E-1FAD-49D2-03077EBE4338}"/>
              </a:ext>
            </a:extLst>
          </p:cNvPr>
          <p:cNvSpPr>
            <a:spLocks noGrp="1"/>
          </p:cNvSpPr>
          <p:nvPr>
            <p:ph type="title"/>
          </p:nvPr>
        </p:nvSpPr>
        <p:spPr/>
        <p:txBody>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The observational effects</a:t>
            </a:r>
            <a:endParaRPr lang="zh-CN" altLang="en-US" dirty="0"/>
          </a:p>
        </p:txBody>
      </p:sp>
      <p:sp>
        <p:nvSpPr>
          <p:cNvPr id="15" name="文本框 14">
            <a:extLst>
              <a:ext uri="{FF2B5EF4-FFF2-40B4-BE49-F238E27FC236}">
                <a16:creationId xmlns:a16="http://schemas.microsoft.com/office/drawing/2014/main" id="{7E56E6D8-D8E0-98BB-D2EB-30A18A90C72D}"/>
              </a:ext>
            </a:extLst>
          </p:cNvPr>
          <p:cNvSpPr txBox="1"/>
          <p:nvPr/>
        </p:nvSpPr>
        <p:spPr>
          <a:xfrm>
            <a:off x="6910873" y="5548604"/>
            <a:ext cx="2040294" cy="369332"/>
          </a:xfrm>
          <a:prstGeom prst="rect">
            <a:avLst/>
          </a:prstGeom>
          <a:noFill/>
        </p:spPr>
        <p:txBody>
          <a:bodyPr wrap="square" rtlCol="0">
            <a:spAutoFit/>
          </a:bodyPr>
          <a:lstStyle/>
          <a:p>
            <a:r>
              <a:rPr lang="en-US" altLang="zh-CN" dirty="0"/>
              <a:t>Sun et.</a:t>
            </a:r>
            <a:r>
              <a:rPr lang="zh-CN" altLang="en-US" dirty="0"/>
              <a:t> </a:t>
            </a:r>
            <a:r>
              <a:rPr lang="en-US" altLang="zh-CN" dirty="0"/>
              <a:t>al.</a:t>
            </a:r>
            <a:r>
              <a:rPr lang="zh-CN" altLang="en-US" dirty="0"/>
              <a:t> </a:t>
            </a:r>
            <a:r>
              <a:rPr lang="en-US" altLang="zh-CN" dirty="0"/>
              <a:t>(2015)</a:t>
            </a:r>
            <a:endParaRPr lang="zh-CN" altLang="en-US" dirty="0"/>
          </a:p>
        </p:txBody>
      </p:sp>
      <p:pic>
        <p:nvPicPr>
          <p:cNvPr id="16" name="内容占位符 8">
            <a:extLst>
              <a:ext uri="{FF2B5EF4-FFF2-40B4-BE49-F238E27FC236}">
                <a16:creationId xmlns:a16="http://schemas.microsoft.com/office/drawing/2014/main" id="{993BEB6B-BFA5-C3AC-9EBD-47EC2BDB1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00999"/>
            <a:ext cx="8091791" cy="4551120"/>
          </a:xfrm>
          <a:prstGeom prst="rect">
            <a:avLst/>
          </a:prstGeom>
        </p:spPr>
      </p:pic>
      <p:sp>
        <p:nvSpPr>
          <p:cNvPr id="17" name="文本框 16">
            <a:extLst>
              <a:ext uri="{FF2B5EF4-FFF2-40B4-BE49-F238E27FC236}">
                <a16:creationId xmlns:a16="http://schemas.microsoft.com/office/drawing/2014/main" id="{315E714D-07F1-FFBB-867C-58EB6C5E5806}"/>
              </a:ext>
            </a:extLst>
          </p:cNvPr>
          <p:cNvSpPr txBox="1"/>
          <p:nvPr/>
        </p:nvSpPr>
        <p:spPr>
          <a:xfrm>
            <a:off x="1591899" y="6239343"/>
            <a:ext cx="6584391" cy="369332"/>
          </a:xfrm>
          <a:prstGeom prst="rect">
            <a:avLst/>
          </a:prstGeom>
          <a:noFill/>
        </p:spPr>
        <p:txBody>
          <a:bodyPr wrap="square">
            <a:spAutoFit/>
          </a:bodyPr>
          <a:lstStyle/>
          <a:p>
            <a:r>
              <a:rPr lang="en-US" altLang="zh-CN" dirty="0">
                <a:hlinkClick r:id="rId4"/>
              </a:rPr>
              <a:t>NASA Sees 'Watershed' Cosmic Blast in Unique Detail | NASA</a:t>
            </a:r>
            <a:endParaRPr lang="zh-CN" altLang="en-US" dirty="0"/>
          </a:p>
        </p:txBody>
      </p:sp>
      <p:sp>
        <p:nvSpPr>
          <p:cNvPr id="18" name="矩形 17">
            <a:extLst>
              <a:ext uri="{FF2B5EF4-FFF2-40B4-BE49-F238E27FC236}">
                <a16:creationId xmlns:a16="http://schemas.microsoft.com/office/drawing/2014/main" id="{E3592612-2F51-1E6E-5F6A-5E5C7D25166F}"/>
              </a:ext>
            </a:extLst>
          </p:cNvPr>
          <p:cNvSpPr/>
          <p:nvPr/>
        </p:nvSpPr>
        <p:spPr>
          <a:xfrm>
            <a:off x="7399508" y="2344365"/>
            <a:ext cx="3954293" cy="839823"/>
          </a:xfrm>
          <a:prstGeom prst="rect">
            <a:avLst/>
          </a:prstGeom>
          <a:noFill/>
          <a:ln w="381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C22B82E7-2666-CE1B-D802-35AEF52621B9}"/>
              </a:ext>
            </a:extLst>
          </p:cNvPr>
          <p:cNvSpPr txBox="1"/>
          <p:nvPr/>
        </p:nvSpPr>
        <p:spPr>
          <a:xfrm>
            <a:off x="9105089" y="2437336"/>
            <a:ext cx="2079251" cy="646331"/>
          </a:xfrm>
          <a:prstGeom prst="rect">
            <a:avLst/>
          </a:prstGeom>
          <a:noFill/>
        </p:spPr>
        <p:txBody>
          <a:bodyPr wrap="square" rtlCol="0">
            <a:spAutoFit/>
          </a:bodyPr>
          <a:lstStyle/>
          <a:p>
            <a:r>
              <a:rPr lang="en-US" altLang="zh-CN" dirty="0"/>
              <a:t>2.Get location from X-ray afterglows</a:t>
            </a:r>
            <a:endParaRPr lang="zh-CN" altLang="en-US" dirty="0"/>
          </a:p>
        </p:txBody>
      </p:sp>
      <p:sp>
        <p:nvSpPr>
          <p:cNvPr id="20" name="矩形 19">
            <a:extLst>
              <a:ext uri="{FF2B5EF4-FFF2-40B4-BE49-F238E27FC236}">
                <a16:creationId xmlns:a16="http://schemas.microsoft.com/office/drawing/2014/main" id="{9453AA68-3665-80BA-8479-41F055D23356}"/>
              </a:ext>
            </a:extLst>
          </p:cNvPr>
          <p:cNvSpPr/>
          <p:nvPr/>
        </p:nvSpPr>
        <p:spPr>
          <a:xfrm>
            <a:off x="7399508" y="3226337"/>
            <a:ext cx="3951052" cy="839823"/>
          </a:xfrm>
          <a:prstGeom prst="rect">
            <a:avLst/>
          </a:prstGeom>
          <a:noFill/>
          <a:ln w="3810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E01BFBBE-C894-6E1A-7C06-326C6E0162F2}"/>
              </a:ext>
            </a:extLst>
          </p:cNvPr>
          <p:cNvSpPr txBox="1"/>
          <p:nvPr/>
        </p:nvSpPr>
        <p:spPr>
          <a:xfrm>
            <a:off x="9105089" y="3323082"/>
            <a:ext cx="2131979" cy="646331"/>
          </a:xfrm>
          <a:prstGeom prst="rect">
            <a:avLst/>
          </a:prstGeom>
          <a:noFill/>
        </p:spPr>
        <p:txBody>
          <a:bodyPr wrap="square" rtlCol="0">
            <a:spAutoFit/>
          </a:bodyPr>
          <a:lstStyle/>
          <a:p>
            <a:r>
              <a:rPr lang="en-US" altLang="zh-CN" dirty="0"/>
              <a:t>3.Get redshift from optical afterglows</a:t>
            </a:r>
            <a:endParaRPr lang="zh-CN" altLang="en-US" dirty="0"/>
          </a:p>
        </p:txBody>
      </p:sp>
      <p:sp>
        <p:nvSpPr>
          <p:cNvPr id="22" name="文本框 21">
            <a:extLst>
              <a:ext uri="{FF2B5EF4-FFF2-40B4-BE49-F238E27FC236}">
                <a16:creationId xmlns:a16="http://schemas.microsoft.com/office/drawing/2014/main" id="{EE6EFEEF-AE92-2362-1FE4-E22DA6B05A51}"/>
              </a:ext>
            </a:extLst>
          </p:cNvPr>
          <p:cNvSpPr txBox="1"/>
          <p:nvPr/>
        </p:nvSpPr>
        <p:spPr>
          <a:xfrm>
            <a:off x="9057568" y="4955508"/>
            <a:ext cx="3134432" cy="1477328"/>
          </a:xfrm>
          <a:prstGeom prst="rect">
            <a:avLst/>
          </a:prstGeom>
          <a:noFill/>
        </p:spPr>
        <p:txBody>
          <a:bodyPr wrap="square" rtlCol="0">
            <a:spAutoFit/>
          </a:bodyPr>
          <a:lstStyle/>
          <a:p>
            <a:r>
              <a:rPr lang="en-US" altLang="zh-CN" dirty="0"/>
              <a:t>-The detector may be no-trigger if GRB is too weak;</a:t>
            </a:r>
          </a:p>
          <a:p>
            <a:endParaRPr lang="en-US" altLang="zh-CN" dirty="0"/>
          </a:p>
          <a:p>
            <a:r>
              <a:rPr lang="en-US" altLang="zh-CN" dirty="0"/>
              <a:t>-No redshift information if no detected optical counterpart.</a:t>
            </a:r>
            <a:endParaRPr lang="zh-CN" altLang="en-US" dirty="0"/>
          </a:p>
        </p:txBody>
      </p:sp>
      <p:sp>
        <p:nvSpPr>
          <p:cNvPr id="3" name="文本框 2">
            <a:extLst>
              <a:ext uri="{FF2B5EF4-FFF2-40B4-BE49-F238E27FC236}">
                <a16:creationId xmlns:a16="http://schemas.microsoft.com/office/drawing/2014/main" id="{C0726BD7-75E5-4958-68E4-E7E814265189}"/>
              </a:ext>
            </a:extLst>
          </p:cNvPr>
          <p:cNvSpPr txBox="1"/>
          <p:nvPr/>
        </p:nvSpPr>
        <p:spPr>
          <a:xfrm>
            <a:off x="3791755" y="1768899"/>
            <a:ext cx="2572603" cy="646331"/>
          </a:xfrm>
          <a:prstGeom prst="rect">
            <a:avLst/>
          </a:prstGeom>
          <a:noFill/>
        </p:spPr>
        <p:txBody>
          <a:bodyPr wrap="square" rtlCol="0">
            <a:spAutoFit/>
          </a:bodyPr>
          <a:lstStyle/>
          <a:p>
            <a:r>
              <a:rPr lang="en-US" altLang="zh-CN" dirty="0">
                <a:solidFill>
                  <a:schemeClr val="bg1"/>
                </a:solidFill>
              </a:rPr>
              <a:t>1. Detector triggered by gamma-ray photons </a:t>
            </a:r>
            <a:endParaRPr lang="zh-CN" altLang="en-US" dirty="0">
              <a:solidFill>
                <a:schemeClr val="bg1"/>
              </a:solidFill>
            </a:endParaRPr>
          </a:p>
        </p:txBody>
      </p:sp>
    </p:spTree>
    <p:extLst>
      <p:ext uri="{BB962C8B-B14F-4D97-AF65-F5344CB8AC3E}">
        <p14:creationId xmlns:p14="http://schemas.microsoft.com/office/powerpoint/2010/main" val="38479796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25932</TotalTime>
  <Words>3840</Words>
  <Application>Microsoft Office PowerPoint</Application>
  <PresentationFormat>宽屏</PresentationFormat>
  <Paragraphs>257</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-apple-system</vt:lpstr>
      <vt:lpstr>MTMI</vt:lpstr>
      <vt:lpstr>Times-Bold</vt:lpstr>
      <vt:lpstr>Times-Roman</vt:lpstr>
      <vt:lpstr>等线</vt:lpstr>
      <vt:lpstr>等线 Light</vt:lpstr>
      <vt:lpstr>微软雅黑</vt:lpstr>
      <vt:lpstr>Arial</vt:lpstr>
      <vt:lpstr>Cambria Math</vt:lpstr>
      <vt:lpstr>Wingdings</vt:lpstr>
      <vt:lpstr>Office 主题​​</vt:lpstr>
      <vt:lpstr>The Population and Subclassification of Long Gamma-ray Bursts </vt:lpstr>
      <vt:lpstr>Outline </vt:lpstr>
      <vt:lpstr>Gamma-ray burst (GRB)</vt:lpstr>
      <vt:lpstr>Typical classification for GRBs</vt:lpstr>
      <vt:lpstr>The redshift and luminosity distributions</vt:lpstr>
      <vt:lpstr>PowerPoint 演示文稿</vt:lpstr>
      <vt:lpstr>PowerPoint 演示文稿</vt:lpstr>
      <vt:lpstr>PowerPoint 演示文稿</vt:lpstr>
      <vt:lpstr>The observational effects</vt:lpstr>
      <vt:lpstr>The peak flux (P) selection</vt:lpstr>
      <vt:lpstr>The observable number of LGRBs in theory</vt:lpstr>
      <vt:lpstr>The maximum likelihood method to estimate free parameters</vt:lpstr>
      <vt:lpstr>The LGRB formation rate </vt:lpstr>
      <vt:lpstr>The LGRB luminosity function</vt:lpstr>
      <vt:lpstr>The z-measurement probability and trigger probability </vt:lpstr>
      <vt:lpstr>Results for LGRBs with P&gt;1</vt:lpstr>
      <vt:lpstr>Results for LGRBs with P&gt;0.04</vt:lpstr>
      <vt:lpstr>Summary </vt:lpstr>
      <vt:lpstr>What is the population of LGRBs?</vt:lpstr>
      <vt:lpstr>Epi-Liso correlation: intrinsic nature?</vt:lpstr>
      <vt:lpstr>Possible P selection effects  </vt:lpstr>
      <vt:lpstr>Need a large sample</vt:lpstr>
      <vt:lpstr>The observable number of LGRBs in theory</vt:lpstr>
      <vt:lpstr>PowerPoint 演示文稿</vt:lpstr>
      <vt:lpstr>PowerPoint 演示文稿</vt:lpstr>
      <vt:lpstr>PowerPoint 演示文稿</vt:lpstr>
      <vt:lpstr>The P distribution in the Epi-Liso diagram</vt:lpstr>
      <vt:lpstr>PowerPoint 演示文稿</vt:lpstr>
      <vt:lpstr>Summary </vt:lpstr>
      <vt:lpstr>The SVOM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Population and Subclassification of Long Gamma-ray Bursts </dc:title>
  <dc:creator>Gx L</dc:creator>
  <cp:lastModifiedBy>Lenovo</cp:lastModifiedBy>
  <cp:revision>54</cp:revision>
  <dcterms:created xsi:type="dcterms:W3CDTF">2025-06-04T10:43:53Z</dcterms:created>
  <dcterms:modified xsi:type="dcterms:W3CDTF">2025-07-24T08:06:05Z</dcterms:modified>
</cp:coreProperties>
</file>