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57" r:id="rId3"/>
    <p:sldId id="258" r:id="rId4"/>
    <p:sldId id="268" r:id="rId5"/>
    <p:sldId id="272" r:id="rId6"/>
    <p:sldId id="261" r:id="rId7"/>
    <p:sldId id="275" r:id="rId8"/>
    <p:sldId id="391" r:id="rId9"/>
    <p:sldId id="392" r:id="rId10"/>
    <p:sldId id="393" r:id="rId11"/>
    <p:sldId id="262" r:id="rId12"/>
    <p:sldId id="394" r:id="rId13"/>
    <p:sldId id="263" r:id="rId14"/>
    <p:sldId id="266" r:id="rId15"/>
    <p:sldId id="399" r:id="rId16"/>
    <p:sldId id="341" r:id="rId17"/>
    <p:sldId id="340" r:id="rId18"/>
    <p:sldId id="395" r:id="rId19"/>
    <p:sldId id="396" r:id="rId20"/>
    <p:sldId id="397" r:id="rId21"/>
    <p:sldId id="398" r:id="rId22"/>
    <p:sldId id="259" r:id="rId23"/>
    <p:sldId id="273"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F2D"/>
    <a:srgbClr val="E69900"/>
    <a:srgbClr val="02C401"/>
    <a:srgbClr val="2636AD"/>
    <a:srgbClr val="6172FE"/>
    <a:srgbClr val="71DEE5"/>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89350" autoAdjust="0"/>
  </p:normalViewPr>
  <p:slideViewPr>
    <p:cSldViewPr snapToGrid="0">
      <p:cViewPr varScale="1">
        <p:scale>
          <a:sx n="82" d="100"/>
          <a:sy n="82" d="100"/>
        </p:scale>
        <p:origin x="1024" y="56"/>
      </p:cViewPr>
      <p:guideLst/>
    </p:cSldViewPr>
  </p:slideViewPr>
  <p:notesTextViewPr>
    <p:cViewPr>
      <p:scale>
        <a:sx n="1" d="1"/>
        <a:sy n="1" d="1"/>
      </p:scale>
      <p:origin x="0" y="-55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D:\seadrive\&#29579;&#27850;&#35203;\&#25105;&#30340;&#36164;&#26009;&#24211;\2021\CEE\&#25506;&#27979;&#22120;&#32452;&#20250;\&#22122;&#22768;&#32467;&#26524;&#35760;&#2440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r.zhang\Desktop\&#25209;&#37327;&#27979;&#35797;&#32467;&#265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r.zhang\Desktop\&#25209;&#37327;&#27979;&#35797;&#32467;&#26524;.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02957894641913"/>
          <c:y val="0.13074986017681631"/>
          <c:w val="0.75426313368773468"/>
          <c:h val="0.61342991481890063"/>
        </c:manualLayout>
      </c:layout>
      <c:scatterChart>
        <c:scatterStyle val="lineMarker"/>
        <c:varyColors val="0"/>
        <c:ser>
          <c:idx val="3"/>
          <c:order val="2"/>
          <c:tx>
            <c:strRef>
              <c:f>closest 1th</c:f>
              <c:strCache>
                <c:ptCount val="1"/>
                <c:pt idx="0">
                  <c:v>closest 1th</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drawer0617!$G$101:$G$107</c:f>
              <c:numCache>
                <c:formatCode>General</c:formatCode>
                <c:ptCount val="7"/>
                <c:pt idx="0">
                  <c:v>-0.5</c:v>
                </c:pt>
                <c:pt idx="1">
                  <c:v>0</c:v>
                </c:pt>
                <c:pt idx="2">
                  <c:v>0.5</c:v>
                </c:pt>
                <c:pt idx="3">
                  <c:v>1</c:v>
                </c:pt>
                <c:pt idx="4">
                  <c:v>1.5</c:v>
                </c:pt>
                <c:pt idx="5">
                  <c:v>2</c:v>
                </c:pt>
                <c:pt idx="6">
                  <c:v>3</c:v>
                </c:pt>
              </c:numCache>
            </c:numRef>
          </c:xVal>
          <c:yVal>
            <c:numRef>
              <c:f>drawer0617!$K$101:$K$107</c:f>
              <c:numCache>
                <c:formatCode>General</c:formatCode>
                <c:ptCount val="7"/>
                <c:pt idx="0">
                  <c:v>1.3625925925925899</c:v>
                </c:pt>
                <c:pt idx="1">
                  <c:v>0.81037037037036996</c:v>
                </c:pt>
                <c:pt idx="2">
                  <c:v>0.618148148148148</c:v>
                </c:pt>
                <c:pt idx="3">
                  <c:v>1.0014814814814801</c:v>
                </c:pt>
                <c:pt idx="4">
                  <c:v>0.74814814814814801</c:v>
                </c:pt>
                <c:pt idx="5">
                  <c:v>0.35814814814814799</c:v>
                </c:pt>
                <c:pt idx="6">
                  <c:v>0.38407407407407401</c:v>
                </c:pt>
              </c:numCache>
            </c:numRef>
          </c:yVal>
          <c:smooth val="0"/>
          <c:extLst>
            <c:ext xmlns:c16="http://schemas.microsoft.com/office/drawing/2014/chart" uri="{C3380CC4-5D6E-409C-BE32-E72D297353CC}">
              <c16:uniqueId val="{00000000-A50F-44C0-874F-6F2B9626A1B5}"/>
            </c:ext>
          </c:extLst>
        </c:ser>
        <c:ser>
          <c:idx val="2"/>
          <c:order val="3"/>
          <c:tx>
            <c:strRef>
              <c:f>closest 2nd</c:f>
              <c:strCache>
                <c:ptCount val="1"/>
                <c:pt idx="0">
                  <c:v>closest 2nd</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drawer0617!$G$101:$G$107</c:f>
              <c:numCache>
                <c:formatCode>General</c:formatCode>
                <c:ptCount val="7"/>
                <c:pt idx="0">
                  <c:v>-0.5</c:v>
                </c:pt>
                <c:pt idx="1">
                  <c:v>0</c:v>
                </c:pt>
                <c:pt idx="2">
                  <c:v>0.5</c:v>
                </c:pt>
                <c:pt idx="3">
                  <c:v>1</c:v>
                </c:pt>
                <c:pt idx="4">
                  <c:v>1.5</c:v>
                </c:pt>
                <c:pt idx="5">
                  <c:v>2</c:v>
                </c:pt>
                <c:pt idx="6">
                  <c:v>3</c:v>
                </c:pt>
              </c:numCache>
            </c:numRef>
          </c:xVal>
          <c:yVal>
            <c:numRef>
              <c:f>drawer0617!$J$101:$J$107</c:f>
              <c:numCache>
                <c:formatCode>General</c:formatCode>
                <c:ptCount val="7"/>
                <c:pt idx="0">
                  <c:v>0.31962962962962999</c:v>
                </c:pt>
                <c:pt idx="1">
                  <c:v>0.29703703703703699</c:v>
                </c:pt>
                <c:pt idx="2">
                  <c:v>0.42370370370370403</c:v>
                </c:pt>
                <c:pt idx="3">
                  <c:v>0.89333333333333298</c:v>
                </c:pt>
                <c:pt idx="4">
                  <c:v>0.69555555555555604</c:v>
                </c:pt>
                <c:pt idx="5">
                  <c:v>0.40629629629629599</c:v>
                </c:pt>
                <c:pt idx="6">
                  <c:v>0.37851851851851898</c:v>
                </c:pt>
              </c:numCache>
            </c:numRef>
          </c:yVal>
          <c:smooth val="0"/>
          <c:extLst>
            <c:ext xmlns:c16="http://schemas.microsoft.com/office/drawing/2014/chart" uri="{C3380CC4-5D6E-409C-BE32-E72D297353CC}">
              <c16:uniqueId val="{00000001-A50F-44C0-874F-6F2B9626A1B5}"/>
            </c:ext>
          </c:extLst>
        </c:ser>
        <c:dLbls>
          <c:showLegendKey val="0"/>
          <c:showVal val="0"/>
          <c:showCatName val="0"/>
          <c:showSerName val="0"/>
          <c:showPercent val="0"/>
          <c:showBubbleSize val="0"/>
        </c:dLbls>
        <c:axId val="912705344"/>
        <c:axId val="912699104"/>
        <c:extLst>
          <c:ext xmlns:c15="http://schemas.microsoft.com/office/drawing/2012/chart" uri="{02D57815-91ED-43cb-92C2-25804820EDAC}">
            <c15:filteredScatterSeries>
              <c15:ser>
                <c:idx val="0"/>
                <c:order val="0"/>
                <c:tx>
                  <c:strRef>
                    <c:extLst>
                      <c:ext uri="{02D57815-91ED-43cb-92C2-25804820EDAC}">
                        <c15:formulaRef>
                          <c15:sqref>noise1</c15:sqref>
                        </c15:formulaRef>
                      </c:ext>
                    </c:extLst>
                    <c:strCache>
                      <c:ptCount val="1"/>
                      <c:pt idx="0">
                        <c:v>noise1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Lit>
                    <c:formatCode>General</c:formatCode>
                    <c:ptCount val="7"/>
                    <c:pt idx="0">
                      <c:v>-0.5</c:v>
                    </c:pt>
                    <c:pt idx="1">
                      <c:v>0</c:v>
                    </c:pt>
                    <c:pt idx="2">
                      <c:v>0.5</c:v>
                    </c:pt>
                    <c:pt idx="3">
                      <c:v>1</c:v>
                    </c:pt>
                    <c:pt idx="4">
                      <c:v>1.5</c:v>
                    </c:pt>
                    <c:pt idx="5">
                      <c:v>2</c:v>
                    </c:pt>
                    <c:pt idx="6">
                      <c:v>3</c:v>
                    </c:pt>
                  </c:numLit>
                </c:xVal>
                <c:yVal>
                  <c:numLit>
                    <c:formatCode>General</c:formatCode>
                    <c:ptCount val="7"/>
                    <c:pt idx="0">
                      <c:v>0.44740740740740698</c:v>
                    </c:pt>
                    <c:pt idx="1">
                      <c:v>0.74148148148148196</c:v>
                    </c:pt>
                    <c:pt idx="2">
                      <c:v>1.4762962962963</c:v>
                    </c:pt>
                    <c:pt idx="3">
                      <c:v>2.55037037037037</c:v>
                    </c:pt>
                    <c:pt idx="4">
                      <c:v>2.8888888888888902</c:v>
                    </c:pt>
                    <c:pt idx="5">
                      <c:v>2.0522222222222202</c:v>
                    </c:pt>
                    <c:pt idx="6">
                      <c:v>0.28185185185185202</c:v>
                    </c:pt>
                  </c:numLit>
                </c:yVal>
                <c:smooth val="0"/>
                <c:extLst>
                  <c:ext xmlns:c16="http://schemas.microsoft.com/office/drawing/2014/chart" uri="{C3380CC4-5D6E-409C-BE32-E72D297353CC}">
                    <c16:uniqueId val="{00000002-A50F-44C0-874F-6F2B9626A1B5}"/>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noise2</c15:sqref>
                        </c15:formulaRef>
                      </c:ext>
                    </c:extLst>
                    <c:strCache>
                      <c:ptCount val="1"/>
                      <c:pt idx="0">
                        <c:v>noise2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Lit>
                    <c:formatCode>General</c:formatCode>
                    <c:ptCount val="7"/>
                    <c:pt idx="0">
                      <c:v>-0.5</c:v>
                    </c:pt>
                    <c:pt idx="1">
                      <c:v>0</c:v>
                    </c:pt>
                    <c:pt idx="2">
                      <c:v>0.5</c:v>
                    </c:pt>
                    <c:pt idx="3">
                      <c:v>1</c:v>
                    </c:pt>
                    <c:pt idx="4">
                      <c:v>1.5</c:v>
                    </c:pt>
                    <c:pt idx="5">
                      <c:v>2</c:v>
                    </c:pt>
                    <c:pt idx="6">
                      <c:v>3</c:v>
                    </c:pt>
                  </c:numLit>
                </c:xVal>
                <c:yVal>
                  <c:numLit>
                    <c:formatCode>General</c:formatCode>
                    <c:ptCount val="7"/>
                    <c:pt idx="0">
                      <c:v>0.38925925925925903</c:v>
                    </c:pt>
                    <c:pt idx="1">
                      <c:v>0.43888888888888899</c:v>
                    </c:pt>
                    <c:pt idx="2">
                      <c:v>0.48407407407407399</c:v>
                    </c:pt>
                    <c:pt idx="3">
                      <c:v>0.89777777777777801</c:v>
                    </c:pt>
                    <c:pt idx="4">
                      <c:v>1.4859259259259301</c:v>
                    </c:pt>
                    <c:pt idx="5">
                      <c:v>1.8318518518518501</c:v>
                    </c:pt>
                    <c:pt idx="6">
                      <c:v>2.7366666666666699</c:v>
                    </c:pt>
                  </c:numLit>
                </c:yVal>
                <c:smooth val="0"/>
                <c:extLst xmlns:c15="http://schemas.microsoft.com/office/drawing/2012/chart">
                  <c:ext xmlns:c16="http://schemas.microsoft.com/office/drawing/2014/chart" uri="{C3380CC4-5D6E-409C-BE32-E72D297353CC}">
                    <c16:uniqueId val="{00000003-A50F-44C0-874F-6F2B9626A1B5}"/>
                  </c:ext>
                </c:extLst>
              </c15:ser>
            </c15:filteredScatterSeries>
          </c:ext>
        </c:extLst>
      </c:scatterChart>
      <c:valAx>
        <c:axId val="912705344"/>
        <c:scaling>
          <c:orientation val="minMax"/>
          <c:max val="3"/>
        </c:scaling>
        <c:delete val="0"/>
        <c:axPos val="b"/>
        <c:majorGridlines>
          <c:spPr>
            <a:ln w="9525" cap="flat" cmpd="sng" algn="ctr">
              <a:noFill/>
              <a:round/>
            </a:ln>
            <a:effectLst/>
          </c:spPr>
        </c:majorGridlines>
        <c:title>
          <c:tx>
            <c:rich>
              <a:bodyPr rot="0" spcFirstLastPara="1" vertOverflow="ellipsis" vert="horz" wrap="square" anchor="ctr" anchorCtr="1"/>
              <a:lstStyle/>
              <a:p>
                <a:pPr>
                  <a:defRPr lang="zh-CN" sz="1600" b="0" i="0" u="none" strike="noStrike" kern="1200" baseline="0">
                    <a:solidFill>
                      <a:schemeClr val="tx1"/>
                    </a:solidFill>
                    <a:latin typeface="+mn-lt"/>
                    <a:ea typeface="+mn-ea"/>
                    <a:cs typeface="+mn-cs"/>
                  </a:defRPr>
                </a:pPr>
                <a:r>
                  <a:rPr lang="zh-CN" altLang="en-US" dirty="0"/>
                  <a:t>高压</a:t>
                </a:r>
                <a:r>
                  <a:rPr lang="en-US" altLang="zh-CN" dirty="0"/>
                  <a:t>pad</a:t>
                </a:r>
                <a:r>
                  <a:rPr lang="zh-CN" altLang="en-US" dirty="0"/>
                  <a:t>距离</a:t>
                </a:r>
                <a:r>
                  <a:rPr lang="en-US" dirty="0"/>
                  <a:t> [cm]</a:t>
                </a:r>
                <a:endParaRPr lang="zh-CN" dirty="0"/>
              </a:p>
            </c:rich>
          </c:tx>
          <c:layout>
            <c:manualLayout>
              <c:xMode val="edge"/>
              <c:yMode val="edge"/>
              <c:x val="0.41384690224221343"/>
              <c:y val="0.85880305915903044"/>
            </c:manualLayout>
          </c:layout>
          <c:overlay val="0"/>
          <c:spPr>
            <a:noFill/>
            <a:ln>
              <a:noFill/>
            </a:ln>
            <a:effectLst/>
          </c:spPr>
          <c:txPr>
            <a:bodyPr rot="0" spcFirstLastPara="1" vertOverflow="ellipsis" vert="horz" wrap="square" anchor="ctr" anchorCtr="1"/>
            <a:lstStyle/>
            <a:p>
              <a:pPr>
                <a:defRPr lang="zh-CN" sz="1600" b="0" i="0" u="none" strike="noStrike" kern="1200" baseline="0">
                  <a:solidFill>
                    <a:schemeClr val="tx1"/>
                  </a:solidFill>
                  <a:latin typeface="+mn-lt"/>
                  <a:ea typeface="+mn-ea"/>
                  <a:cs typeface="+mn-cs"/>
                </a:defRPr>
              </a:pPr>
              <a:endParaRPr lang="zh-CN"/>
            </a:p>
          </c:txPr>
        </c:title>
        <c:numFmt formatCode="General" sourceLinked="1"/>
        <c:majorTickMark val="in"/>
        <c:minorTickMark val="none"/>
        <c:tickLblPos val="nextTo"/>
        <c:spPr>
          <a:noFill/>
          <a:ln w="9525" cap="flat" cmpd="sng" algn="ctr">
            <a:solidFill>
              <a:schemeClr val="tx1"/>
            </a:solidFill>
            <a:round/>
            <a:tailEnd type="triangle"/>
          </a:ln>
          <a:effectLst/>
        </c:spPr>
        <c:txPr>
          <a:bodyPr rot="-60000000" spcFirstLastPara="1" vertOverflow="ellipsis" vert="horz" wrap="square" anchor="ctr" anchorCtr="1"/>
          <a:lstStyle/>
          <a:p>
            <a:pPr>
              <a:defRPr lang="zh-CN" sz="1100" b="0" i="0" u="none" strike="noStrike" kern="1200" baseline="0">
                <a:solidFill>
                  <a:schemeClr val="tx1"/>
                </a:solidFill>
                <a:latin typeface="+mn-lt"/>
                <a:ea typeface="+mn-ea"/>
                <a:cs typeface="+mn-cs"/>
              </a:defRPr>
            </a:pPr>
            <a:endParaRPr lang="zh-CN"/>
          </a:p>
        </c:txPr>
        <c:crossAx val="912699104"/>
        <c:crosses val="autoZero"/>
        <c:crossBetween val="midCat"/>
      </c:valAx>
      <c:valAx>
        <c:axId val="912699104"/>
        <c:scaling>
          <c:orientation val="minMax"/>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lang="zh-CN" sz="1600" b="0" i="0" u="none" strike="noStrike" kern="1200" baseline="0">
                    <a:solidFill>
                      <a:schemeClr val="tx1"/>
                    </a:solidFill>
                    <a:latin typeface="+mn-lt"/>
                    <a:ea typeface="+mn-ea"/>
                    <a:cs typeface="+mn-cs"/>
                  </a:defRPr>
                </a:pPr>
                <a:r>
                  <a:rPr lang="zh-CN" altLang="en-US" dirty="0"/>
                  <a:t>噪声率</a:t>
                </a:r>
                <a:r>
                  <a:rPr lang="en-US" dirty="0"/>
                  <a:t>[Hz/cm</a:t>
                </a:r>
                <a:r>
                  <a:rPr lang="en-US" baseline="30000" dirty="0"/>
                  <a:t>2</a:t>
                </a:r>
                <a:r>
                  <a:rPr lang="en-US" dirty="0"/>
                  <a:t>]</a:t>
                </a:r>
                <a:endParaRPr lang="zh-CN" dirty="0"/>
              </a:p>
            </c:rich>
          </c:tx>
          <c:overlay val="0"/>
          <c:spPr>
            <a:noFill/>
            <a:ln>
              <a:noFill/>
            </a:ln>
            <a:effectLst/>
          </c:spPr>
          <c:txPr>
            <a:bodyPr rot="-5400000" spcFirstLastPara="1" vertOverflow="ellipsis" vert="horz" wrap="square" anchor="ctr" anchorCtr="1"/>
            <a:lstStyle/>
            <a:p>
              <a:pPr>
                <a:defRPr lang="zh-CN" sz="1600" b="0" i="0" u="none" strike="noStrike" kern="1200" baseline="0">
                  <a:solidFill>
                    <a:schemeClr val="tx1"/>
                  </a:solidFill>
                  <a:latin typeface="+mn-lt"/>
                  <a:ea typeface="+mn-ea"/>
                  <a:cs typeface="+mn-cs"/>
                </a:defRPr>
              </a:pPr>
              <a:endParaRPr lang="zh-CN"/>
            </a:p>
          </c:txPr>
        </c:title>
        <c:numFmt formatCode="General" sourceLinked="1"/>
        <c:majorTickMark val="in"/>
        <c:minorTickMark val="none"/>
        <c:tickLblPos val="nextTo"/>
        <c:spPr>
          <a:noFill/>
          <a:ln w="9525" cap="flat" cmpd="sng" algn="ctr">
            <a:solidFill>
              <a:schemeClr val="tx1"/>
            </a:solidFill>
            <a:round/>
            <a:tailEnd type="triangle"/>
          </a:ln>
          <a:effectLst/>
        </c:spPr>
        <c:txPr>
          <a:bodyPr rot="-60000000" spcFirstLastPara="1" vertOverflow="ellipsis" vert="horz" wrap="square" anchor="ctr" anchorCtr="1"/>
          <a:lstStyle/>
          <a:p>
            <a:pPr>
              <a:defRPr lang="zh-CN" sz="1100" b="0" i="0" u="none" strike="noStrike" kern="1200" baseline="0">
                <a:solidFill>
                  <a:schemeClr val="tx1"/>
                </a:solidFill>
                <a:latin typeface="+mn-lt"/>
                <a:ea typeface="+mn-ea"/>
                <a:cs typeface="+mn-cs"/>
              </a:defRPr>
            </a:pPr>
            <a:endParaRPr lang="zh-CN"/>
          </a:p>
        </c:txPr>
        <c:crossAx val="912705344"/>
        <c:crossesAt val="-1"/>
        <c:crossBetween val="midCat"/>
        <c:majorUnit val="0.5"/>
      </c:valAx>
      <c:spPr>
        <a:noFill/>
        <a:ln>
          <a:solidFill>
            <a:schemeClr val="bg2"/>
          </a:solidFill>
        </a:ln>
        <a:effectLst/>
      </c:spPr>
    </c:plotArea>
    <c:legend>
      <c:legendPos val="b"/>
      <c:layout>
        <c:manualLayout>
          <c:xMode val="edge"/>
          <c:yMode val="edge"/>
          <c:x val="0.66065535418822863"/>
          <c:y val="0.16821476841020364"/>
          <c:w val="0.27749903583817359"/>
          <c:h val="0.1923690534355712"/>
        </c:manualLayout>
      </c:layout>
      <c:overlay val="1"/>
      <c:spPr>
        <a:solidFill>
          <a:schemeClr val="bg1"/>
        </a:solidFill>
        <a:ln>
          <a:noFill/>
        </a:ln>
        <a:effectLst/>
      </c:spPr>
      <c:txPr>
        <a:bodyPr rot="0" spcFirstLastPara="1" vertOverflow="ellipsis" vert="horz" wrap="square" anchor="ctr" anchorCtr="1"/>
        <a:lstStyle/>
        <a:p>
          <a:pPr>
            <a:defRPr lang="zh-CN" sz="1200" b="0" i="0" u="none" strike="noStrike" kern="1200" baseline="0">
              <a:solidFill>
                <a:schemeClr val="tx1"/>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sz="1600">
          <a:solidFill>
            <a:schemeClr val="tx1"/>
          </a:solidFill>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t>Efficiency Distribution</a:t>
            </a:r>
            <a:endParaRPr lang="zh-CN"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lt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Sheet1!$A$40:$A$61</c:f>
              <c:strCache>
                <c:ptCount val="22"/>
                <c:pt idx="0">
                  <c:v>L01</c:v>
                </c:pt>
                <c:pt idx="1">
                  <c:v>L02</c:v>
                </c:pt>
                <c:pt idx="2">
                  <c:v>L03</c:v>
                </c:pt>
                <c:pt idx="3">
                  <c:v>L04</c:v>
                </c:pt>
                <c:pt idx="4">
                  <c:v>L05</c:v>
                </c:pt>
                <c:pt idx="5">
                  <c:v>L06</c:v>
                </c:pt>
                <c:pt idx="6">
                  <c:v>L07</c:v>
                </c:pt>
                <c:pt idx="7">
                  <c:v>L08</c:v>
                </c:pt>
                <c:pt idx="8">
                  <c:v>L09</c:v>
                </c:pt>
                <c:pt idx="9">
                  <c:v>L10</c:v>
                </c:pt>
                <c:pt idx="10">
                  <c:v>L11</c:v>
                </c:pt>
                <c:pt idx="11">
                  <c:v>L12</c:v>
                </c:pt>
                <c:pt idx="12">
                  <c:v>L15</c:v>
                </c:pt>
                <c:pt idx="13">
                  <c:v>L17</c:v>
                </c:pt>
                <c:pt idx="14">
                  <c:v>L18</c:v>
                </c:pt>
                <c:pt idx="15">
                  <c:v>S1</c:v>
                </c:pt>
                <c:pt idx="16">
                  <c:v>S2</c:v>
                </c:pt>
                <c:pt idx="17">
                  <c:v>S3</c:v>
                </c:pt>
                <c:pt idx="18">
                  <c:v>S5</c:v>
                </c:pt>
                <c:pt idx="19">
                  <c:v>S6</c:v>
                </c:pt>
                <c:pt idx="20">
                  <c:v>S7</c:v>
                </c:pt>
                <c:pt idx="21">
                  <c:v>S8</c:v>
                </c:pt>
              </c:strCache>
            </c:strRef>
          </c:cat>
          <c:val>
            <c:numRef>
              <c:f>Sheet1!$B$40:$B$61</c:f>
              <c:numCache>
                <c:formatCode>0.00_ </c:formatCode>
                <c:ptCount val="22"/>
                <c:pt idx="0">
                  <c:v>96.7</c:v>
                </c:pt>
                <c:pt idx="1">
                  <c:v>96.5</c:v>
                </c:pt>
                <c:pt idx="2">
                  <c:v>96.9</c:v>
                </c:pt>
                <c:pt idx="3">
                  <c:v>96.6</c:v>
                </c:pt>
                <c:pt idx="4">
                  <c:v>95.2</c:v>
                </c:pt>
                <c:pt idx="5">
                  <c:v>99.1</c:v>
                </c:pt>
                <c:pt idx="6">
                  <c:v>98</c:v>
                </c:pt>
                <c:pt idx="7">
                  <c:v>97.5</c:v>
                </c:pt>
                <c:pt idx="8">
                  <c:v>95.6</c:v>
                </c:pt>
                <c:pt idx="9">
                  <c:v>98.3</c:v>
                </c:pt>
                <c:pt idx="10">
                  <c:v>98.2</c:v>
                </c:pt>
                <c:pt idx="11">
                  <c:v>98.3</c:v>
                </c:pt>
                <c:pt idx="12">
                  <c:v>97.9</c:v>
                </c:pt>
                <c:pt idx="13">
                  <c:v>97.4</c:v>
                </c:pt>
                <c:pt idx="14">
                  <c:v>98.6</c:v>
                </c:pt>
                <c:pt idx="15">
                  <c:v>96.5</c:v>
                </c:pt>
                <c:pt idx="16">
                  <c:v>97.5</c:v>
                </c:pt>
                <c:pt idx="17">
                  <c:v>97.5</c:v>
                </c:pt>
                <c:pt idx="18">
                  <c:v>97.9</c:v>
                </c:pt>
                <c:pt idx="19">
                  <c:v>96.22</c:v>
                </c:pt>
                <c:pt idx="20">
                  <c:v>98.3</c:v>
                </c:pt>
                <c:pt idx="21">
                  <c:v>98.6</c:v>
                </c:pt>
              </c:numCache>
            </c:numRef>
          </c:val>
          <c:extLst>
            <c:ext xmlns:c16="http://schemas.microsoft.com/office/drawing/2014/chart" uri="{C3380CC4-5D6E-409C-BE32-E72D297353CC}">
              <c16:uniqueId val="{00000000-31F2-4455-9D40-316A2C0CFBFF}"/>
            </c:ext>
          </c:extLst>
        </c:ser>
        <c:dLbls>
          <c:showLegendKey val="0"/>
          <c:showVal val="0"/>
          <c:showCatName val="0"/>
          <c:showSerName val="0"/>
          <c:showPercent val="0"/>
          <c:showBubbleSize val="0"/>
        </c:dLbls>
        <c:gapWidth val="219"/>
        <c:overlap val="-27"/>
        <c:axId val="1234198479"/>
        <c:axId val="1234190799"/>
      </c:barChart>
      <c:catAx>
        <c:axId val="123419847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Detector ID</a:t>
                </a:r>
                <a:endParaRPr lang="zh-CN" alt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lt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234190799"/>
        <c:crosses val="autoZero"/>
        <c:auto val="1"/>
        <c:lblAlgn val="ctr"/>
        <c:lblOffset val="100"/>
        <c:noMultiLvlLbl val="0"/>
      </c:catAx>
      <c:valAx>
        <c:axId val="12341907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Efficiency/%</a:t>
                </a:r>
                <a:endParaRPr lang="zh-CN" alt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ltLang="en-US"/>
            </a:p>
          </c:txPr>
        </c:title>
        <c:numFmt formatCode="0.0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2341984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t>Time Resolution</a:t>
            </a:r>
            <a:r>
              <a:rPr lang="en-US" altLang="zh-CN" baseline="0"/>
              <a:t> Distribution</a:t>
            </a:r>
            <a:endParaRPr lang="zh-CN"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lt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Sheet1!$A$40:$A$61</c:f>
              <c:strCache>
                <c:ptCount val="22"/>
                <c:pt idx="0">
                  <c:v>L01</c:v>
                </c:pt>
                <c:pt idx="1">
                  <c:v>L02</c:v>
                </c:pt>
                <c:pt idx="2">
                  <c:v>L03</c:v>
                </c:pt>
                <c:pt idx="3">
                  <c:v>L04</c:v>
                </c:pt>
                <c:pt idx="4">
                  <c:v>L05</c:v>
                </c:pt>
                <c:pt idx="5">
                  <c:v>L06</c:v>
                </c:pt>
                <c:pt idx="6">
                  <c:v>L07</c:v>
                </c:pt>
                <c:pt idx="7">
                  <c:v>L08</c:v>
                </c:pt>
                <c:pt idx="8">
                  <c:v>L09</c:v>
                </c:pt>
                <c:pt idx="9">
                  <c:v>L10</c:v>
                </c:pt>
                <c:pt idx="10">
                  <c:v>L11</c:v>
                </c:pt>
                <c:pt idx="11">
                  <c:v>L12</c:v>
                </c:pt>
                <c:pt idx="12">
                  <c:v>L15</c:v>
                </c:pt>
                <c:pt idx="13">
                  <c:v>L17</c:v>
                </c:pt>
                <c:pt idx="14">
                  <c:v>L18</c:v>
                </c:pt>
                <c:pt idx="15">
                  <c:v>S1</c:v>
                </c:pt>
                <c:pt idx="16">
                  <c:v>S2</c:v>
                </c:pt>
                <c:pt idx="17">
                  <c:v>S3</c:v>
                </c:pt>
                <c:pt idx="18">
                  <c:v>S5</c:v>
                </c:pt>
                <c:pt idx="19">
                  <c:v>S6</c:v>
                </c:pt>
                <c:pt idx="20">
                  <c:v>S7</c:v>
                </c:pt>
                <c:pt idx="21">
                  <c:v>S8</c:v>
                </c:pt>
              </c:strCache>
            </c:strRef>
          </c:cat>
          <c:val>
            <c:numRef>
              <c:f>Sheet1!$C$40:$C$61</c:f>
              <c:numCache>
                <c:formatCode>0.00_ </c:formatCode>
                <c:ptCount val="22"/>
                <c:pt idx="0">
                  <c:v>60.47</c:v>
                </c:pt>
                <c:pt idx="1">
                  <c:v>58.09</c:v>
                </c:pt>
                <c:pt idx="2">
                  <c:v>61.56</c:v>
                </c:pt>
                <c:pt idx="3">
                  <c:v>48.64</c:v>
                </c:pt>
                <c:pt idx="4">
                  <c:v>54.2</c:v>
                </c:pt>
                <c:pt idx="5">
                  <c:v>51.5</c:v>
                </c:pt>
                <c:pt idx="6">
                  <c:v>44.75</c:v>
                </c:pt>
                <c:pt idx="7">
                  <c:v>44.75</c:v>
                </c:pt>
                <c:pt idx="8">
                  <c:v>53.7</c:v>
                </c:pt>
                <c:pt idx="9">
                  <c:v>53.7</c:v>
                </c:pt>
                <c:pt idx="10">
                  <c:v>43.47</c:v>
                </c:pt>
                <c:pt idx="11">
                  <c:v>53.61</c:v>
                </c:pt>
                <c:pt idx="12">
                  <c:v>58.96</c:v>
                </c:pt>
                <c:pt idx="13">
                  <c:v>52.07</c:v>
                </c:pt>
                <c:pt idx="14">
                  <c:v>52.07</c:v>
                </c:pt>
                <c:pt idx="15">
                  <c:v>59.38</c:v>
                </c:pt>
                <c:pt idx="16">
                  <c:v>58.37</c:v>
                </c:pt>
                <c:pt idx="17">
                  <c:v>57.34</c:v>
                </c:pt>
                <c:pt idx="18">
                  <c:v>43.47</c:v>
                </c:pt>
                <c:pt idx="19">
                  <c:v>53.73</c:v>
                </c:pt>
                <c:pt idx="20">
                  <c:v>53.73</c:v>
                </c:pt>
                <c:pt idx="21">
                  <c:v>40.950000000000003</c:v>
                </c:pt>
              </c:numCache>
            </c:numRef>
          </c:val>
          <c:extLst>
            <c:ext xmlns:c16="http://schemas.microsoft.com/office/drawing/2014/chart" uri="{C3380CC4-5D6E-409C-BE32-E72D297353CC}">
              <c16:uniqueId val="{00000000-301A-45C8-BAEE-C38114755D68}"/>
            </c:ext>
          </c:extLst>
        </c:ser>
        <c:dLbls>
          <c:showLegendKey val="0"/>
          <c:showVal val="0"/>
          <c:showCatName val="0"/>
          <c:showSerName val="0"/>
          <c:showPercent val="0"/>
          <c:showBubbleSize val="0"/>
        </c:dLbls>
        <c:gapWidth val="219"/>
        <c:overlap val="-27"/>
        <c:axId val="1234211439"/>
        <c:axId val="1234212399"/>
      </c:barChart>
      <c:catAx>
        <c:axId val="123421143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Detector</a:t>
                </a:r>
                <a:r>
                  <a:rPr lang="en-US" altLang="zh-CN" baseline="0"/>
                  <a:t> ID</a:t>
                </a:r>
                <a:endParaRPr lang="zh-CN" alt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lt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234212399"/>
        <c:crosses val="autoZero"/>
        <c:auto val="1"/>
        <c:lblAlgn val="ctr"/>
        <c:lblOffset val="100"/>
        <c:noMultiLvlLbl val="0"/>
      </c:catAx>
      <c:valAx>
        <c:axId val="12342123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Time Resolutino(ps)</a:t>
                </a:r>
                <a:endParaRPr lang="zh-CN" alt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ltLang="en-US"/>
            </a:p>
          </c:txPr>
        </c:title>
        <c:numFmt formatCode="0.0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2342114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AE1059-47D0-4241-AEB2-6DE1F87A1B00}" type="datetimeFigureOut">
              <a:rPr lang="zh-CN" altLang="en-US" smtClean="0"/>
              <a:t>2025/7/25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C5C6D9-F6D6-43A8-85AB-E54C238112B1}" type="slidenum">
              <a:rPr lang="zh-CN" altLang="en-US" smtClean="0"/>
              <a:t>‹#›</a:t>
            </a:fld>
            <a:endParaRPr lang="zh-CN" altLang="en-US"/>
          </a:p>
        </p:txBody>
      </p:sp>
    </p:spTree>
    <p:extLst>
      <p:ext uri="{BB962C8B-B14F-4D97-AF65-F5344CB8AC3E}">
        <p14:creationId xmlns:p14="http://schemas.microsoft.com/office/powerpoint/2010/main" val="250184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Bonjour, everyone! I am very glad to have the opportunity to share with you all the details of the CEE project and its </a:t>
            </a:r>
            <a:r>
              <a:rPr lang="en-US" altLang="zh-CN" dirty="0" err="1"/>
              <a:t>eTOF</a:t>
            </a:r>
            <a:r>
              <a:rPr lang="en-US" altLang="zh-CN" dirty="0"/>
              <a:t> subsystem here. OK, let's get to the point.</a:t>
            </a:r>
            <a:endParaRPr lang="zh-CN" altLang="en-US" dirty="0"/>
          </a:p>
        </p:txBody>
      </p:sp>
      <p:sp>
        <p:nvSpPr>
          <p:cNvPr id="4" name="灯片编号占位符 3"/>
          <p:cNvSpPr>
            <a:spLocks noGrp="1"/>
          </p:cNvSpPr>
          <p:nvPr>
            <p:ph type="sldNum" sz="quarter" idx="5"/>
          </p:nvPr>
        </p:nvSpPr>
        <p:spPr/>
        <p:txBody>
          <a:bodyPr/>
          <a:lstStyle/>
          <a:p>
            <a:fld id="{C7C5C6D9-F6D6-43A8-85AB-E54C238112B1}" type="slidenum">
              <a:rPr lang="zh-CN" altLang="en-US" smtClean="0"/>
              <a:t>1</a:t>
            </a:fld>
            <a:endParaRPr lang="zh-CN" altLang="en-US"/>
          </a:p>
        </p:txBody>
      </p:sp>
    </p:spTree>
    <p:extLst>
      <p:ext uri="{BB962C8B-B14F-4D97-AF65-F5344CB8AC3E}">
        <p14:creationId xmlns:p14="http://schemas.microsoft.com/office/powerpoint/2010/main" val="3126792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trigger system adopts MRPC as the trigger detector, thanks to the large acceptance, high granularity and ns(nanosecond)-level signal formation speed of the TOF system. The logic of </a:t>
            </a:r>
            <a:r>
              <a:rPr lang="en-US" altLang="zh-CN" dirty="0" err="1"/>
              <a:t>eTOF</a:t>
            </a:r>
            <a:r>
              <a:rPr lang="en-US" altLang="zh-CN" dirty="0"/>
              <a:t> participating in the global trigger is to count the total number of ignition channels within the trigger time window. If it exceeds a certain threshold, the trigger condition is met. This is because multiple secondary particles produced by the nuclear reaction will generate signals concentratedly on multiple detector channels. The simulation work of </a:t>
            </a:r>
            <a:r>
              <a:rPr lang="en-US" altLang="zh-CN" dirty="0" err="1"/>
              <a:t>eTOF</a:t>
            </a:r>
            <a:r>
              <a:rPr lang="en-US" altLang="zh-CN" dirty="0"/>
              <a:t> provides a basis for the parameter design of the trigger system. Through the distribution of signal arrival times, an appropriate time window for trigger multiplicity statistics can be obtained; through the particle distribution received by </a:t>
            </a:r>
            <a:r>
              <a:rPr lang="en-US" altLang="zh-CN" dirty="0" err="1"/>
              <a:t>eTOF</a:t>
            </a:r>
            <a:r>
              <a:rPr lang="en-US" altLang="zh-CN" dirty="0"/>
              <a:t> under different collision center degrees, the multiplicity threshold required for triggering can be obtained. The final design of the global trigger condition is the T0 signal, and the AND of </a:t>
            </a:r>
            <a:r>
              <a:rPr lang="en-US" altLang="zh-CN" dirty="0" err="1"/>
              <a:t>iTOF</a:t>
            </a:r>
            <a:r>
              <a:rPr lang="en-US" altLang="zh-CN" dirty="0"/>
              <a:t> and </a:t>
            </a:r>
            <a:r>
              <a:rPr lang="en-US" altLang="zh-CN" dirty="0" err="1"/>
              <a:t>eTOF</a:t>
            </a:r>
            <a:r>
              <a:rPr lang="en-US" altLang="zh-CN" dirty="0"/>
              <a:t> satisfying the multiplicity condition. Under the multiplicity trigger logic, not only does the trigger detector need to have a low noise rate, but also the simultaneous response of multiple channels caused by the same noise source needs to be limited. Based on the probability distribution of the total multiplicity, the accidental coincidence count rate under different noise rates and multiplicity conditions can be simulated. It can be seen that, under the condition of requiring an average noise rate of less than 2Hz/cm2 and a noise multiplicity of less than 2, the accidental coincidence can be controlled within one-thousandth of the CEE design count rate. And the two middle figures are the actual noise multiplicity distribution and the noise rate of different readout strips.</a:t>
            </a:r>
            <a:endParaRPr lang="zh-CN" altLang="en-US" dirty="0"/>
          </a:p>
        </p:txBody>
      </p:sp>
      <p:sp>
        <p:nvSpPr>
          <p:cNvPr id="4" name="灯片编号占位符 3"/>
          <p:cNvSpPr>
            <a:spLocks noGrp="1"/>
          </p:cNvSpPr>
          <p:nvPr>
            <p:ph type="sldNum" sz="quarter" idx="5"/>
          </p:nvPr>
        </p:nvSpPr>
        <p:spPr/>
        <p:txBody>
          <a:bodyPr/>
          <a:lstStyle/>
          <a:p>
            <a:fld id="{C7C5C6D9-F6D6-43A8-85AB-E54C238112B1}" type="slidenum">
              <a:rPr lang="zh-CN" altLang="en-US" smtClean="0"/>
              <a:t>10</a:t>
            </a:fld>
            <a:endParaRPr lang="zh-CN" altLang="en-US"/>
          </a:p>
        </p:txBody>
      </p:sp>
    </p:spTree>
    <p:extLst>
      <p:ext uri="{BB962C8B-B14F-4D97-AF65-F5344CB8AC3E}">
        <p14:creationId xmlns:p14="http://schemas.microsoft.com/office/powerpoint/2010/main" val="2630610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present, the CEE project has completed the mass production of all subsystems except for the magnets, and has passed the acceptance test successfully. And in June of this year, the overall construction began. It was fully assembled in July and a five-day joint debugging of the Magnetic-free experiment was conducted. At present, all systems are operating normally and the official beam experiment is expected to be carried out in September this year.</a:t>
            </a:r>
            <a:endParaRPr lang="zh-CN" altLang="en-US" dirty="0"/>
          </a:p>
        </p:txBody>
      </p:sp>
      <p:sp>
        <p:nvSpPr>
          <p:cNvPr id="4" name="灯片编号占位符 3"/>
          <p:cNvSpPr>
            <a:spLocks noGrp="1"/>
          </p:cNvSpPr>
          <p:nvPr>
            <p:ph type="sldNum" sz="quarter" idx="5"/>
          </p:nvPr>
        </p:nvSpPr>
        <p:spPr/>
        <p:txBody>
          <a:bodyPr/>
          <a:lstStyle/>
          <a:p>
            <a:fld id="{C7C5C6D9-F6D6-43A8-85AB-E54C238112B1}" type="slidenum">
              <a:rPr lang="zh-CN" altLang="en-US" smtClean="0"/>
              <a:t>11</a:t>
            </a:fld>
            <a:endParaRPr lang="zh-CN" altLang="en-US"/>
          </a:p>
        </p:txBody>
      </p:sp>
    </p:spTree>
    <p:extLst>
      <p:ext uri="{BB962C8B-B14F-4D97-AF65-F5344CB8AC3E}">
        <p14:creationId xmlns:p14="http://schemas.microsoft.com/office/powerpoint/2010/main" val="3788879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I will present the results obtained by the </a:t>
            </a:r>
            <a:r>
              <a:rPr lang="en-US" altLang="zh-CN" dirty="0" err="1"/>
              <a:t>eTOF</a:t>
            </a:r>
            <a:r>
              <a:rPr lang="en-US" altLang="zh-CN" dirty="0"/>
              <a:t> detector under cosmic ray tests and beam current tests respectively. First, there is the efficiency plateau mentioned earlier. At 6900V(volt), it can achieve an efficiency of 97%. This efficiency is affected by the local atmospheric pressure and the composition of the working gas. Furthermore, in order to obtain valid signals and filter out noise, a threshold needs to be set at the electronic front-end amplification stage. The following two figures respectively show the changes of efficiency and noise rate with the electronic threshold. Considering both of these factors comprehensively, it is advisable to set the electronic threshold at 150 mV.</a:t>
            </a:r>
            <a:endParaRPr lang="zh-CN" altLang="en-US" dirty="0"/>
          </a:p>
        </p:txBody>
      </p:sp>
      <p:sp>
        <p:nvSpPr>
          <p:cNvPr id="4" name="灯片编号占位符 3"/>
          <p:cNvSpPr>
            <a:spLocks noGrp="1"/>
          </p:cNvSpPr>
          <p:nvPr>
            <p:ph type="sldNum" sz="quarter" idx="5"/>
          </p:nvPr>
        </p:nvSpPr>
        <p:spPr/>
        <p:txBody>
          <a:bodyPr/>
          <a:lstStyle/>
          <a:p>
            <a:fld id="{C7C5C6D9-F6D6-43A8-85AB-E54C238112B1}" type="slidenum">
              <a:rPr lang="zh-CN" altLang="en-US" smtClean="0"/>
              <a:t>12</a:t>
            </a:fld>
            <a:endParaRPr lang="zh-CN" altLang="en-US"/>
          </a:p>
        </p:txBody>
      </p:sp>
    </p:spTree>
    <p:extLst>
      <p:ext uri="{BB962C8B-B14F-4D97-AF65-F5344CB8AC3E}">
        <p14:creationId xmlns:p14="http://schemas.microsoft.com/office/powerpoint/2010/main" val="3371737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latest beam experiment, we reconstructed the positions of all the detectors and placed them on the same graph. Due to the existence of electronic delay and time drift effects, it is necessary to calibrate each other using different detectors. Therefore, the highlighted area in the figure represents the overlap between different detectors. Furthermore, in the previous beam experiments, we verified the resolution capability of the detector. In the x and y directions, we were able to achieve resolutions of 0.8 and 0.5 centimeters respectively. After the momentum selection was carried out, the time resolution capability also met the requirement of within 60 ps.</a:t>
            </a:r>
            <a:endParaRPr lang="zh-CN" altLang="en-US" dirty="0"/>
          </a:p>
        </p:txBody>
      </p:sp>
      <p:sp>
        <p:nvSpPr>
          <p:cNvPr id="4" name="灯片编号占位符 3"/>
          <p:cNvSpPr>
            <a:spLocks noGrp="1"/>
          </p:cNvSpPr>
          <p:nvPr>
            <p:ph type="sldNum" sz="quarter" idx="5"/>
          </p:nvPr>
        </p:nvSpPr>
        <p:spPr/>
        <p:txBody>
          <a:bodyPr/>
          <a:lstStyle/>
          <a:p>
            <a:fld id="{C7C5C6D9-F6D6-43A8-85AB-E54C238112B1}" type="slidenum">
              <a:rPr lang="zh-CN" altLang="en-US" smtClean="0"/>
              <a:t>13</a:t>
            </a:fld>
            <a:endParaRPr lang="zh-CN" altLang="en-US"/>
          </a:p>
        </p:txBody>
      </p:sp>
    </p:spTree>
    <p:extLst>
      <p:ext uri="{BB962C8B-B14F-4D97-AF65-F5344CB8AC3E}">
        <p14:creationId xmlns:p14="http://schemas.microsoft.com/office/powerpoint/2010/main" val="2533775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That’s all.</a:t>
            </a:r>
            <a:endParaRPr lang="zh-CN" altLang="en-US" dirty="0"/>
          </a:p>
        </p:txBody>
      </p:sp>
      <p:sp>
        <p:nvSpPr>
          <p:cNvPr id="4" name="灯片编号占位符 3"/>
          <p:cNvSpPr>
            <a:spLocks noGrp="1"/>
          </p:cNvSpPr>
          <p:nvPr>
            <p:ph type="sldNum" sz="quarter" idx="5"/>
          </p:nvPr>
        </p:nvSpPr>
        <p:spPr/>
        <p:txBody>
          <a:bodyPr/>
          <a:lstStyle/>
          <a:p>
            <a:fld id="{C7C5C6D9-F6D6-43A8-85AB-E54C238112B1}" type="slidenum">
              <a:rPr lang="zh-CN" altLang="en-US" smtClean="0"/>
              <a:t>14</a:t>
            </a:fld>
            <a:endParaRPr lang="zh-CN" altLang="en-US"/>
          </a:p>
        </p:txBody>
      </p:sp>
    </p:spTree>
    <p:extLst>
      <p:ext uri="{BB962C8B-B14F-4D97-AF65-F5344CB8AC3E}">
        <p14:creationId xmlns:p14="http://schemas.microsoft.com/office/powerpoint/2010/main" val="1287977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a:prstGeom prst="rect">
            <a:avLst/>
          </a:prstGeom>
        </p:spPr>
      </p:sp>
      <p:sp>
        <p:nvSpPr>
          <p:cNvPr id="3" name="备注占位符 2"/>
          <p:cNvSpPr>
            <a:spLocks noGrp="1"/>
          </p:cNvSpPr>
          <p:nvPr>
            <p:ph type="body" idx="1"/>
          </p:nvPr>
        </p:nvSpPr>
        <p:spPr/>
        <p:txBody>
          <a:bodyPr/>
          <a:lstStyle/>
          <a:p>
            <a:r>
              <a:rPr lang="zh-CN" altLang="en-US" dirty="0"/>
              <a:t>在束流实验期间对两个</a:t>
            </a:r>
            <a:r>
              <a:rPr lang="en-US" altLang="zh-CN" dirty="0"/>
              <a:t>MRPC</a:t>
            </a:r>
            <a:r>
              <a:rPr lang="zh-CN" altLang="en-US" dirty="0"/>
              <a:t>探测器进行了效率扫描。由于兰州气压较低，电压为</a:t>
            </a:r>
            <a:r>
              <a:rPr lang="en-US" altLang="zh-CN" dirty="0"/>
              <a:t>6000V</a:t>
            </a:r>
            <a:r>
              <a:rPr lang="zh-CN" altLang="en-US" dirty="0"/>
              <a:t>时即进入了效率坪区，探测效率达到</a:t>
            </a:r>
            <a:r>
              <a:rPr lang="en-US" altLang="zh-CN" dirty="0"/>
              <a:t>98%</a:t>
            </a:r>
            <a:r>
              <a:rPr lang="zh-CN" altLang="en-US" dirty="0"/>
              <a:t>以上。在测试中发现最下游的</a:t>
            </a:r>
            <a:r>
              <a:rPr lang="en-US" altLang="zh-CN" dirty="0"/>
              <a:t>1</a:t>
            </a:r>
            <a:r>
              <a:rPr lang="zh-CN" altLang="en-US" dirty="0"/>
              <a:t>号</a:t>
            </a:r>
            <a:r>
              <a:rPr lang="en-US" altLang="zh-CN" dirty="0"/>
              <a:t>MRPC</a:t>
            </a:r>
            <a:r>
              <a:rPr lang="zh-CN" altLang="en-US" dirty="0"/>
              <a:t>重建效率较低，考虑到碰撞产物大部分都是电离能力很强的重子，因此对这些粒子的能损效应进行研究。我们分别给出了完整径迹和</a:t>
            </a:r>
            <a:r>
              <a:rPr lang="en-US" altLang="zh-CN" dirty="0"/>
              <a:t>1</a:t>
            </a:r>
            <a:r>
              <a:rPr lang="zh-CN" altLang="en-US" dirty="0"/>
              <a:t>号探测器未探测到的径迹的相对飞行时间分布，从右下图中明显看出无探测径迹具有相对较长的飞行时间，更容易在到达</a:t>
            </a:r>
            <a:r>
              <a:rPr lang="en-US" altLang="zh-CN" dirty="0"/>
              <a:t>1</a:t>
            </a:r>
            <a:r>
              <a:rPr lang="zh-CN" altLang="en-US" dirty="0"/>
              <a:t>号探测器之前就损失了动能。如果设置合理的相对飞行时间作为挑选径迹的条件，可以看到</a:t>
            </a:r>
            <a:r>
              <a:rPr lang="en-US" altLang="zh-CN" dirty="0"/>
              <a:t>1</a:t>
            </a:r>
            <a:r>
              <a:rPr lang="zh-CN" altLang="en-US" dirty="0"/>
              <a:t>号探测器对快径迹的探测效率大于</a:t>
            </a:r>
            <a:r>
              <a:rPr lang="en-US" altLang="zh-CN" dirty="0"/>
              <a:t>95%</a:t>
            </a:r>
            <a:r>
              <a:rPr lang="zh-CN" altLang="en-US" dirty="0"/>
              <a:t>。据此，我们认为</a:t>
            </a:r>
            <a:r>
              <a:rPr lang="en-US" altLang="zh-CN" dirty="0"/>
              <a:t>1</a:t>
            </a:r>
            <a:r>
              <a:rPr lang="zh-CN" altLang="en-US" dirty="0"/>
              <a:t>号</a:t>
            </a:r>
            <a:r>
              <a:rPr lang="en-US" altLang="zh-CN" dirty="0"/>
              <a:t>MRPC</a:t>
            </a:r>
            <a:r>
              <a:rPr lang="zh-CN" altLang="en-US" dirty="0"/>
              <a:t>的效率也处于较高的水平。同时，从簇团大小的关系上也可以看出两探测器的性能具有一致性。</a:t>
            </a:r>
          </a:p>
        </p:txBody>
      </p:sp>
      <p:sp>
        <p:nvSpPr>
          <p:cNvPr id="4" name="灯片编号占位符 3"/>
          <p:cNvSpPr>
            <a:spLocks noGrp="1"/>
          </p:cNvSpPr>
          <p:nvPr>
            <p:ph type="sldNum" sz="quarter" idx="5"/>
          </p:nvPr>
        </p:nvSpPr>
        <p:spPr/>
        <p:txBody>
          <a:bodyPr/>
          <a:lstStyle/>
          <a:p>
            <a:fld id="{4F24DE69-6965-4AEE-B712-9569A4345232}" type="slidenum">
              <a:rPr lang="zh-CN" altLang="en-US" smtClean="0"/>
              <a:t>16</a:t>
            </a:fld>
            <a:endParaRPr lang="zh-CN" altLang="en-US"/>
          </a:p>
        </p:txBody>
      </p:sp>
    </p:spTree>
    <p:extLst>
      <p:ext uri="{BB962C8B-B14F-4D97-AF65-F5344CB8AC3E}">
        <p14:creationId xmlns:p14="http://schemas.microsoft.com/office/powerpoint/2010/main" val="2283179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a:prstGeom prst="rect">
            <a:avLst/>
          </a:prstGeo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对不同高压下探测器的时间分辨进行分析，得到左下图所示的时间分辨结果，单个探测器测量得到的时间离散包含显著的动量分散的贡献，在</a:t>
            </a:r>
            <a:r>
              <a:rPr lang="en-US" altLang="zh-CN" dirty="0"/>
              <a:t>82 ps</a:t>
            </a:r>
            <a:r>
              <a:rPr lang="zh-CN" altLang="en-US" dirty="0"/>
              <a:t>左右。我们</a:t>
            </a:r>
            <a:r>
              <a:rPr lang="zh-CN" altLang="en-US" sz="1200" dirty="0"/>
              <a:t>将</a:t>
            </a:r>
            <a:r>
              <a:rPr lang="en-US" altLang="zh-CN" sz="1200" dirty="0"/>
              <a:t>iTOF</a:t>
            </a:r>
            <a:r>
              <a:rPr lang="zh-CN" altLang="en-US" sz="1200" dirty="0"/>
              <a:t>的相对飞行时间作为筛选粒子飞行速度的依据，选取较高速度的粒子并且对时间依赖进行拟合，最终得到校正后的时间谱，探测器在</a:t>
            </a:r>
            <a:r>
              <a:rPr lang="en-US" altLang="zh-CN" sz="1200" dirty="0"/>
              <a:t>6400V</a:t>
            </a:r>
            <a:r>
              <a:rPr lang="zh-CN" altLang="en-US" sz="1200" dirty="0"/>
              <a:t>的电压下时间分辨为</a:t>
            </a:r>
            <a:r>
              <a:rPr lang="en-US" altLang="zh-CN" sz="1200" dirty="0"/>
              <a:t>58 ps</a:t>
            </a:r>
            <a:r>
              <a:rPr lang="zh-CN" altLang="en-US" sz="1200" dirty="0"/>
              <a:t>，满足实验要求。</a:t>
            </a:r>
            <a:endParaRPr lang="en-US" altLang="zh-CN" sz="1200" dirty="0"/>
          </a:p>
        </p:txBody>
      </p:sp>
      <p:sp>
        <p:nvSpPr>
          <p:cNvPr id="4" name="灯片编号占位符 3"/>
          <p:cNvSpPr>
            <a:spLocks noGrp="1"/>
          </p:cNvSpPr>
          <p:nvPr>
            <p:ph type="sldNum" sz="quarter" idx="5"/>
          </p:nvPr>
        </p:nvSpPr>
        <p:spPr/>
        <p:txBody>
          <a:bodyPr/>
          <a:lstStyle/>
          <a:p>
            <a:fld id="{4F24DE69-6965-4AEE-B712-9569A4345232}" type="slidenum">
              <a:rPr lang="zh-CN" altLang="en-US" smtClean="0"/>
              <a:t>17</a:t>
            </a:fld>
            <a:endParaRPr lang="zh-CN" altLang="en-US"/>
          </a:p>
        </p:txBody>
      </p:sp>
    </p:spTree>
    <p:extLst>
      <p:ext uri="{BB962C8B-B14F-4D97-AF65-F5344CB8AC3E}">
        <p14:creationId xmlns:p14="http://schemas.microsoft.com/office/powerpoint/2010/main" val="710724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7C5C6D9-F6D6-43A8-85AB-E54C238112B1}" type="slidenum">
              <a:rPr lang="zh-CN" altLang="en-US" smtClean="0"/>
              <a:t>19</a:t>
            </a:fld>
            <a:endParaRPr lang="zh-CN" altLang="en-US"/>
          </a:p>
        </p:txBody>
      </p:sp>
    </p:spTree>
    <p:extLst>
      <p:ext uri="{BB962C8B-B14F-4D97-AF65-F5344CB8AC3E}">
        <p14:creationId xmlns:p14="http://schemas.microsoft.com/office/powerpoint/2010/main" val="1752665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7C5C6D9-F6D6-43A8-85AB-E54C238112B1}" type="slidenum">
              <a:rPr lang="zh-CN" altLang="en-US" smtClean="0"/>
              <a:t>20</a:t>
            </a:fld>
            <a:endParaRPr lang="zh-CN" altLang="en-US"/>
          </a:p>
        </p:txBody>
      </p:sp>
    </p:spTree>
    <p:extLst>
      <p:ext uri="{BB962C8B-B14F-4D97-AF65-F5344CB8AC3E}">
        <p14:creationId xmlns:p14="http://schemas.microsoft.com/office/powerpoint/2010/main" val="3270637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 will introduce the project from the following aspects:</a:t>
            </a:r>
            <a:endParaRPr lang="zh-CN" altLang="en-US" dirty="0"/>
          </a:p>
        </p:txBody>
      </p:sp>
      <p:sp>
        <p:nvSpPr>
          <p:cNvPr id="4" name="灯片编号占位符 3"/>
          <p:cNvSpPr>
            <a:spLocks noGrp="1"/>
          </p:cNvSpPr>
          <p:nvPr>
            <p:ph type="sldNum" sz="quarter" idx="5"/>
          </p:nvPr>
        </p:nvSpPr>
        <p:spPr/>
        <p:txBody>
          <a:bodyPr/>
          <a:lstStyle/>
          <a:p>
            <a:fld id="{C7C5C6D9-F6D6-43A8-85AB-E54C238112B1}" type="slidenum">
              <a:rPr lang="zh-CN" altLang="en-US" smtClean="0"/>
              <a:t>2</a:t>
            </a:fld>
            <a:endParaRPr lang="zh-CN" altLang="en-US"/>
          </a:p>
        </p:txBody>
      </p:sp>
    </p:spTree>
    <p:extLst>
      <p:ext uri="{BB962C8B-B14F-4D97-AF65-F5344CB8AC3E}">
        <p14:creationId xmlns:p14="http://schemas.microsoft.com/office/powerpoint/2010/main" val="3170276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Quantum chromodynamics is a modern theory that describes the interactions among fundamental particles such as quarks and gluons. The state of nuclear matter can be described by the QCD phase diagram, which contains rich phase structures. When a phase transition occurs between hadronic state and QGP(Quark-Gluon Plasma), depending on the density of nuclear matter, it manifests as a smooth transition or a first-order phase transition. Then, there will be a critical point in between the two states. In 2021, the STAR experiment released the results of analyzing the data from the first stage energy scan, finding evidence of the existence of the critical point of the first-order phase transition. However, the experimental statistics in the low-energy region were very low. The construction of the external target experiment at the heavy ion cooling storage ring in Lanzhou will make an important contribution in this field. It can conduct fixed-target experiments between U(uranium) nuclei at 500 </a:t>
            </a:r>
            <a:r>
              <a:rPr lang="en-US" altLang="zh-CN" dirty="0" err="1"/>
              <a:t>AMeV</a:t>
            </a:r>
            <a:r>
              <a:rPr lang="en-US" altLang="zh-CN" dirty="0"/>
              <a:t>(</a:t>
            </a:r>
            <a:r>
              <a:rPr lang="en-US" altLang="zh-CN" dirty="0" err="1"/>
              <a:t>maga</a:t>
            </a:r>
            <a:r>
              <a:rPr lang="en-US" altLang="zh-CN"/>
              <a:t> electron volt), </a:t>
            </a:r>
            <a:r>
              <a:rPr lang="en-US" altLang="zh-CN" dirty="0"/>
              <a:t>with a typical reaction rate of up to 10^4 Hz. In the future, we might continue conducting experiments in Huizhou to achieve higher energy levels. The main task of CEE is to identify the secondary charged particle products through the flight time method. The CEE spectrometer sets up two detector arrays with a 25° polar angle as the boundary. The time projection chamber TPC and the internal flight time detector </a:t>
            </a:r>
            <a:r>
              <a:rPr lang="en-US" altLang="zh-CN" dirty="0" err="1"/>
              <a:t>iTOF</a:t>
            </a:r>
            <a:r>
              <a:rPr lang="en-US" altLang="zh-CN" dirty="0"/>
              <a:t> installed inside the magnet are responsible for the measurement of particles with large angles and medium momentum, while the multi-wire drift chamber MWDC and the external flight time detector </a:t>
            </a:r>
            <a:r>
              <a:rPr lang="en-US" altLang="zh-CN" dirty="0" err="1"/>
              <a:t>eTOF</a:t>
            </a:r>
            <a:r>
              <a:rPr lang="en-US" altLang="zh-CN" dirty="0"/>
              <a:t> located downstream are responsible for the measurement of particles with high forward momentum.</a:t>
            </a:r>
            <a:endParaRPr lang="zh-CN" altLang="en-US" dirty="0"/>
          </a:p>
        </p:txBody>
      </p:sp>
      <p:sp>
        <p:nvSpPr>
          <p:cNvPr id="4" name="灯片编号占位符 3"/>
          <p:cNvSpPr>
            <a:spLocks noGrp="1"/>
          </p:cNvSpPr>
          <p:nvPr>
            <p:ph type="sldNum" sz="quarter" idx="5"/>
          </p:nvPr>
        </p:nvSpPr>
        <p:spPr/>
        <p:txBody>
          <a:bodyPr/>
          <a:lstStyle/>
          <a:p>
            <a:fld id="{C7C5C6D9-F6D6-43A8-85AB-E54C238112B1}" type="slidenum">
              <a:rPr lang="zh-CN" altLang="en-US" smtClean="0"/>
              <a:t>3</a:t>
            </a:fld>
            <a:endParaRPr lang="zh-CN" altLang="en-US"/>
          </a:p>
        </p:txBody>
      </p:sp>
    </p:spTree>
    <p:extLst>
      <p:ext uri="{BB962C8B-B14F-4D97-AF65-F5344CB8AC3E}">
        <p14:creationId xmlns:p14="http://schemas.microsoft.com/office/powerpoint/2010/main" val="1481467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TOF systems of CEE are all constructed from multi-gap resistive plate chambers MRPC. It is a new type of gas detector developed based on the resistive plate chamber RPC. RPC generates signals through ionization and </a:t>
            </a:r>
            <a:r>
              <a:rPr lang="en-US" altLang="zh-CN" dirty="0">
                <a:effectLst/>
              </a:rPr>
              <a:t>Townsend Discharge </a:t>
            </a:r>
            <a:r>
              <a:rPr lang="en-US" altLang="zh-CN" dirty="0"/>
              <a:t>effect, operating in a limited proportional region. Glass, </a:t>
            </a:r>
            <a:r>
              <a:rPr lang="en-US" altLang="zh-CN" dirty="0" err="1"/>
              <a:t>bakeliteand</a:t>
            </a:r>
            <a:r>
              <a:rPr lang="en-US" altLang="zh-CN" dirty="0"/>
              <a:t> other resistive materials are used as electrodes. Its advantage lies in being able to confine the discharge locally and effectively read out fast signals. Because the materials are cheap and readily available, RPC has the advantage of large-scale production and is thus used as large-scale trigger detectors. MRPC is designed with multiple layers of resistive plates, dividing a single wide gap into multiple parallel narrow gaps, enabling the detector to operate at a higher field strength. Due to the narrow gaps, MRPC has better time resolution, and the multi-layer structure ensures that MRPC has sufficient efficiency. Therefore, MRPC is widely used in the TOF systems that constitute large particle physics experiments.</a:t>
            </a:r>
            <a:endParaRPr lang="zh-CN" altLang="en-US" dirty="0"/>
          </a:p>
        </p:txBody>
      </p:sp>
      <p:sp>
        <p:nvSpPr>
          <p:cNvPr id="4" name="灯片编号占位符 3"/>
          <p:cNvSpPr>
            <a:spLocks noGrp="1"/>
          </p:cNvSpPr>
          <p:nvPr>
            <p:ph type="sldNum" sz="quarter" idx="5"/>
          </p:nvPr>
        </p:nvSpPr>
        <p:spPr/>
        <p:txBody>
          <a:bodyPr/>
          <a:lstStyle/>
          <a:p>
            <a:fld id="{C7C5C6D9-F6D6-43A8-85AB-E54C238112B1}" type="slidenum">
              <a:rPr lang="zh-CN" altLang="en-US" smtClean="0"/>
              <a:t>4</a:t>
            </a:fld>
            <a:endParaRPr lang="zh-CN" altLang="en-US"/>
          </a:p>
        </p:txBody>
      </p:sp>
    </p:spTree>
    <p:extLst>
      <p:ext uri="{BB962C8B-B14F-4D97-AF65-F5344CB8AC3E}">
        <p14:creationId xmlns:p14="http://schemas.microsoft.com/office/powerpoint/2010/main" val="2691701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With the development of high-energy physics experiments, the MRPC detector has encountered various application challenges. In recent years, the gas effect has become one of the most significant challenges. The gas effect is manifested in the following three aspects: First, the working gas of the MRPC has a significant greenhouse effect. The regulatory measures of various countries have brought risks to the availability and cost of working gases such as Freon. Second, the large consumption and leakage of gas lead to significant costs and environmental impacts. Third, the gas contamination effect of MRPC in high-count-rate environments. The various ions and groups produced by ionization and avalanche in the gas gap cannot be promptly discharged, resulting in the cumulative increase of dark current and noise. To solve these problems, on the one hand, we can consider more friendly working gases or conduct gas circulation and filtration. However, the method we adopted is the self-sealing method. Compared with the traditional flow gas box operation mode, the self-sealing flow gas structure reduces the volume of the flowing gas and more effectively discharges the pollutants generated by ionization avalanche inside the MRPC. Through numerical simulation, it can be found that the concentration of gas pollutants decreases as the flow gas box shrinks. This is achieved by increasing the diffusion rate of pollutants and directly blowing fresh gas. Regarding the specific implementation of self-sealing, we are achieved by 3D(three dimensional) printing a sealing frame and adhering the outer layer glass to it.</a:t>
            </a:r>
            <a:endParaRPr lang="zh-CN" altLang="en-US" dirty="0"/>
          </a:p>
        </p:txBody>
      </p:sp>
      <p:sp>
        <p:nvSpPr>
          <p:cNvPr id="4" name="灯片编号占位符 3"/>
          <p:cNvSpPr>
            <a:spLocks noGrp="1"/>
          </p:cNvSpPr>
          <p:nvPr>
            <p:ph type="sldNum" sz="quarter" idx="5"/>
          </p:nvPr>
        </p:nvSpPr>
        <p:spPr/>
        <p:txBody>
          <a:bodyPr/>
          <a:lstStyle/>
          <a:p>
            <a:fld id="{C7C5C6D9-F6D6-43A8-85AB-E54C238112B1}" type="slidenum">
              <a:rPr lang="zh-CN" altLang="en-US" smtClean="0"/>
              <a:t>5</a:t>
            </a:fld>
            <a:endParaRPr lang="zh-CN" altLang="en-US"/>
          </a:p>
        </p:txBody>
      </p:sp>
    </p:spTree>
    <p:extLst>
      <p:ext uri="{BB962C8B-B14F-4D97-AF65-F5344CB8AC3E}">
        <p14:creationId xmlns:p14="http://schemas.microsoft.com/office/powerpoint/2010/main" val="3370586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Furthermore, in order to ensure sufficient efficiency and time resolution, we adopted a dual-chamber structure. Through dual-end pressurization, the signals can be differentially extracted. Through experimental testing, our detector can achieve an air consumption rate of 10 milliliters per minute per square meter, and it can completely discharge the air within 2 hours to reach the working voltage state. After using low-resistance glass, a count rate of 10 kHz per square meter can be achieved without causing any pollution effect. In terms of performance, our efficiency can reach over 97%, and the time resolution can be as low as 56 </a:t>
            </a:r>
            <a:r>
              <a:rPr lang="en-US" altLang="zh-CN" dirty="0" err="1"/>
              <a:t>ps</a:t>
            </a:r>
            <a:r>
              <a:rPr lang="en-US" altLang="zh-CN" dirty="0"/>
              <a:t>(picosecond).</a:t>
            </a:r>
            <a:endParaRPr lang="zh-CN" altLang="en-US" dirty="0"/>
          </a:p>
        </p:txBody>
      </p:sp>
      <p:sp>
        <p:nvSpPr>
          <p:cNvPr id="4" name="灯片编号占位符 3"/>
          <p:cNvSpPr>
            <a:spLocks noGrp="1"/>
          </p:cNvSpPr>
          <p:nvPr>
            <p:ph type="sldNum" sz="quarter" idx="5"/>
          </p:nvPr>
        </p:nvSpPr>
        <p:spPr/>
        <p:txBody>
          <a:bodyPr/>
          <a:lstStyle/>
          <a:p>
            <a:fld id="{C7C5C6D9-F6D6-43A8-85AB-E54C238112B1}" type="slidenum">
              <a:rPr lang="zh-CN" altLang="en-US" smtClean="0"/>
              <a:t>6</a:t>
            </a:fld>
            <a:endParaRPr lang="zh-CN" altLang="en-US"/>
          </a:p>
        </p:txBody>
      </p:sp>
    </p:spTree>
    <p:extLst>
      <p:ext uri="{BB962C8B-B14F-4D97-AF65-F5344CB8AC3E}">
        <p14:creationId xmlns:p14="http://schemas.microsoft.com/office/powerpoint/2010/main" val="193550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OK</a:t>
            </a:r>
            <a:r>
              <a:rPr lang="zh-CN" altLang="en-US" dirty="0"/>
              <a:t>，</a:t>
            </a:r>
            <a:r>
              <a:rPr lang="en-US" altLang="zh-CN" dirty="0"/>
              <a:t>Let’s get back to CEE </a:t>
            </a:r>
            <a:r>
              <a:rPr lang="en-US" altLang="zh-CN" dirty="0" err="1"/>
              <a:t>eTOF</a:t>
            </a:r>
            <a:r>
              <a:rPr lang="en-US" altLang="zh-CN" dirty="0"/>
              <a:t>. As an external flight time detector, the physical functions of </a:t>
            </a:r>
            <a:r>
              <a:rPr lang="en-US" altLang="zh-CN" dirty="0" err="1"/>
              <a:t>eTOF</a:t>
            </a:r>
            <a:r>
              <a:rPr lang="en-US" altLang="zh-CN" dirty="0"/>
              <a:t> can be mainly divided into the following three aspects: First, particle identification. According to the requirements of particle coverage and identification capabilities, it is necessary to set specific requirements for the reception degree, detection efficiency and time resolution of </a:t>
            </a:r>
            <a:r>
              <a:rPr lang="en-US" altLang="zh-CN" dirty="0" err="1"/>
              <a:t>eTOF</a:t>
            </a:r>
            <a:r>
              <a:rPr lang="en-US" altLang="zh-CN" dirty="0"/>
              <a:t>; Second, participation in global triggering. In order to enable the developed MRPC to provide the correct nuclear reaction signals for the triggering system, it is necessary to specifically limit the noise level of MRPC; Third, conducting the selection of central events. It is necessary to conduct specific research on the prediction ability of the </a:t>
            </a:r>
            <a:r>
              <a:rPr lang="en-US" altLang="zh-CN" dirty="0" err="1"/>
              <a:t>eTOF</a:t>
            </a:r>
            <a:r>
              <a:rPr lang="en-US" altLang="zh-CN" dirty="0"/>
              <a:t> system for collision parameters. </a:t>
            </a:r>
            <a:endParaRPr lang="zh-CN" altLang="en-US" dirty="0"/>
          </a:p>
        </p:txBody>
      </p:sp>
      <p:sp>
        <p:nvSpPr>
          <p:cNvPr id="4" name="灯片编号占位符 3"/>
          <p:cNvSpPr>
            <a:spLocks noGrp="1"/>
          </p:cNvSpPr>
          <p:nvPr>
            <p:ph type="sldNum" sz="quarter" idx="5"/>
          </p:nvPr>
        </p:nvSpPr>
        <p:spPr/>
        <p:txBody>
          <a:bodyPr/>
          <a:lstStyle/>
          <a:p>
            <a:fld id="{C7C5C6D9-F6D6-43A8-85AB-E54C238112B1}" type="slidenum">
              <a:rPr lang="zh-CN" altLang="en-US" smtClean="0"/>
              <a:t>7</a:t>
            </a:fld>
            <a:endParaRPr lang="zh-CN" altLang="en-US"/>
          </a:p>
        </p:txBody>
      </p:sp>
    </p:spTree>
    <p:extLst>
      <p:ext uri="{BB962C8B-B14F-4D97-AF65-F5344CB8AC3E}">
        <p14:creationId xmlns:p14="http://schemas.microsoft.com/office/powerpoint/2010/main" val="1752856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terms of detection efficiency, a sensitive area of 3.2 x 1.6 m2 was designed based on the distribution of charged particles on the plane where the </a:t>
            </a:r>
            <a:r>
              <a:rPr lang="en-US" altLang="zh-CN" dirty="0" err="1"/>
              <a:t>eTOF</a:t>
            </a:r>
            <a:r>
              <a:rPr lang="en-US" altLang="zh-CN" dirty="0"/>
              <a:t> is located. This is because the magnets limit the size of the MWDC, which in turn determines the design area of the </a:t>
            </a:r>
            <a:r>
              <a:rPr lang="en-US" altLang="zh-CN" dirty="0" err="1"/>
              <a:t>eTOF</a:t>
            </a:r>
            <a:r>
              <a:rPr lang="en-US" altLang="zh-CN" dirty="0"/>
              <a:t>. Due to the effect of the magnetic field, the </a:t>
            </a:r>
            <a:r>
              <a:rPr lang="en-US" altLang="zh-CN" dirty="0" err="1"/>
              <a:t>eTOF</a:t>
            </a:r>
            <a:r>
              <a:rPr lang="en-US" altLang="zh-CN" dirty="0"/>
              <a:t> wall as a whole shifts towards the negative direction. Additionally, in the structural design, it is necessary to avoid damage to the detector and electronics caused by the main beam. Therefore, we designed two sizes of detectors, as shown in the figure. The small detector in the central area can be moved up and down to achieve beam avoidance. The completed </a:t>
            </a:r>
            <a:r>
              <a:rPr lang="en-US" altLang="zh-CN" dirty="0" err="1"/>
              <a:t>eTOF</a:t>
            </a:r>
            <a:r>
              <a:rPr lang="en-US" altLang="zh-CN" dirty="0"/>
              <a:t> wall can cover more than 98% of the desired tracks, and the lost part mainly comes from particle energy loss.</a:t>
            </a:r>
            <a:endParaRPr lang="zh-CN" altLang="en-US" dirty="0"/>
          </a:p>
        </p:txBody>
      </p:sp>
      <p:sp>
        <p:nvSpPr>
          <p:cNvPr id="4" name="灯片编号占位符 3"/>
          <p:cNvSpPr>
            <a:spLocks noGrp="1"/>
          </p:cNvSpPr>
          <p:nvPr>
            <p:ph type="sldNum" sz="quarter" idx="5"/>
          </p:nvPr>
        </p:nvSpPr>
        <p:spPr/>
        <p:txBody>
          <a:bodyPr/>
          <a:lstStyle/>
          <a:p>
            <a:fld id="{C7C5C6D9-F6D6-43A8-85AB-E54C238112B1}" type="slidenum">
              <a:rPr lang="zh-CN" altLang="en-US" smtClean="0"/>
              <a:t>8</a:t>
            </a:fld>
            <a:endParaRPr lang="zh-CN" altLang="en-US"/>
          </a:p>
        </p:txBody>
      </p:sp>
    </p:spTree>
    <p:extLst>
      <p:ext uri="{BB962C8B-B14F-4D97-AF65-F5344CB8AC3E}">
        <p14:creationId xmlns:p14="http://schemas.microsoft.com/office/powerpoint/2010/main" val="1924743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time-of-flight method for particle identification requires the collaboration of a track detector and a timing detector. When the momentum resolution of the track detector is fixed, the longer the flight distance, the stronger the particle identification capability; the better the time resolution of the timing detector, the stronger the particle identification capability. For the forward high-momentum particle identification in the CEE experiment, on the one hand, a longer flight distance is required, and on the other hand, a high time resolution of the timing detector is needed. The experiment requires the T0 scintillation detector to have a time resolution of 30 </a:t>
            </a:r>
            <a:r>
              <a:rPr lang="en-US" altLang="zh-CN" dirty="0" err="1"/>
              <a:t>ps</a:t>
            </a:r>
            <a:r>
              <a:rPr lang="en-US" altLang="zh-CN" dirty="0"/>
              <a:t>, and the </a:t>
            </a:r>
            <a:r>
              <a:rPr lang="en-US" altLang="zh-CN" dirty="0" err="1"/>
              <a:t>eTOF</a:t>
            </a:r>
            <a:r>
              <a:rPr lang="en-US" altLang="zh-CN" dirty="0"/>
              <a:t> MRPC to have a time resolution of 60 ps. Three typical particles, namely </a:t>
            </a:r>
            <a:r>
              <a:rPr lang="zh-CN" altLang="en-US" dirty="0"/>
              <a:t>𝜋</a:t>
            </a:r>
            <a:r>
              <a:rPr lang="en-US" altLang="zh-CN" dirty="0"/>
              <a:t>, K, and p, were selected to evaluate the particle identification capability of </a:t>
            </a:r>
            <a:r>
              <a:rPr lang="en-US" altLang="zh-CN" dirty="0" err="1"/>
              <a:t>eTOF</a:t>
            </a:r>
            <a:r>
              <a:rPr lang="en-US" altLang="zh-CN" dirty="0"/>
              <a:t>. The momentum of the particles was broadened by 5% based on the resolution of the detector, and the flight time was broadened by 80 ps. The left figure shows the </a:t>
            </a:r>
            <a:r>
              <a:rPr lang="en-US" altLang="zh-CN" dirty="0" err="1"/>
              <a:t>eTOF</a:t>
            </a:r>
            <a:r>
              <a:rPr lang="en-US" altLang="zh-CN" dirty="0"/>
              <a:t> particle identification diagram, where clear bands of </a:t>
            </a:r>
            <a:r>
              <a:rPr lang="zh-CN" altLang="en-US" dirty="0"/>
              <a:t>𝜋</a:t>
            </a:r>
            <a:r>
              <a:rPr lang="en-US" altLang="zh-CN" dirty="0"/>
              <a:t>, K, and p particles can be seen, and their distribution in the momentum direction is significantly higher than the simulated distribution of the actual energy region. The right figure shows the typical particle identification effect under the selected momentum intervals of 1.2-1.4 and 2.0-2.2. The boundary of the colored area is the 3σ boundary, and it can be concluded that </a:t>
            </a:r>
            <a:r>
              <a:rPr lang="en-US" altLang="zh-CN" dirty="0" err="1"/>
              <a:t>eTOF</a:t>
            </a:r>
            <a:r>
              <a:rPr lang="en-US" altLang="zh-CN" dirty="0"/>
              <a:t> achieves a </a:t>
            </a:r>
            <a:r>
              <a:rPr lang="zh-CN" altLang="en-US" dirty="0"/>
              <a:t>𝜋</a:t>
            </a:r>
            <a:r>
              <a:rPr lang="en-US" altLang="zh-CN" dirty="0"/>
              <a:t>/K resolution of 1.4 GeV/c and a (</a:t>
            </a:r>
            <a:r>
              <a:rPr lang="zh-CN" altLang="en-US" dirty="0"/>
              <a:t>𝜋</a:t>
            </a:r>
            <a:r>
              <a:rPr lang="en-US" altLang="zh-CN" dirty="0"/>
              <a:t>+K)/p resolution of 2.2 GeV/c under the current time resolution requirements, significantly exceeding the requirements of the CEE energy region.</a:t>
            </a:r>
            <a:endParaRPr lang="zh-CN" altLang="en-US" dirty="0"/>
          </a:p>
        </p:txBody>
      </p:sp>
      <p:sp>
        <p:nvSpPr>
          <p:cNvPr id="4" name="灯片编号占位符 3"/>
          <p:cNvSpPr>
            <a:spLocks noGrp="1"/>
          </p:cNvSpPr>
          <p:nvPr>
            <p:ph type="sldNum" sz="quarter" idx="5"/>
          </p:nvPr>
        </p:nvSpPr>
        <p:spPr/>
        <p:txBody>
          <a:bodyPr/>
          <a:lstStyle/>
          <a:p>
            <a:fld id="{C7C5C6D9-F6D6-43A8-85AB-E54C238112B1}" type="slidenum">
              <a:rPr lang="zh-CN" altLang="en-US" smtClean="0"/>
              <a:t>9</a:t>
            </a:fld>
            <a:endParaRPr lang="zh-CN" altLang="en-US"/>
          </a:p>
        </p:txBody>
      </p:sp>
    </p:spTree>
    <p:extLst>
      <p:ext uri="{BB962C8B-B14F-4D97-AF65-F5344CB8AC3E}">
        <p14:creationId xmlns:p14="http://schemas.microsoft.com/office/powerpoint/2010/main" val="3718699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3" name="矩形 12"/>
          <p:cNvSpPr/>
          <p:nvPr/>
        </p:nvSpPr>
        <p:spPr>
          <a:xfrm>
            <a:off x="6987540" y="2468880"/>
            <a:ext cx="5204460" cy="4241384"/>
          </a:xfrm>
          <a:prstGeom prst="rect">
            <a:avLst/>
          </a:prstGeom>
          <a:blipFill dpi="0" rotWithShape="1">
            <a:blip r:embed="rId2">
              <a:alphaModFix amt="3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6562534"/>
            <a:ext cx="12192000" cy="295461"/>
          </a:xfrm>
          <a:prstGeom prst="rect">
            <a:avLst/>
          </a:prstGeom>
          <a:solidFill>
            <a:srgbClr val="703381">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1524000" y="1570587"/>
            <a:ext cx="9144000" cy="1812095"/>
          </a:xfrm>
          <a:prstGeom prst="rect">
            <a:avLst/>
          </a:prstGeom>
        </p:spPr>
        <p:txBody>
          <a:bodyPr anchor="b">
            <a:normAutofit/>
          </a:bodyPr>
          <a:lstStyle>
            <a:lvl1pPr algn="ctr">
              <a:defRPr sz="5400"/>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524000" y="3761691"/>
            <a:ext cx="9144000" cy="1655762"/>
          </a:xfrm>
          <a:prstGeom prst="rect">
            <a:avLst/>
          </a:prstGeom>
        </p:spPr>
        <p:txBody>
          <a:bodyPr>
            <a:normAutofit/>
          </a:bodyPr>
          <a:lstStyle>
            <a:lvl1pPr marL="0" indent="0" algn="ctr">
              <a:buNone/>
              <a:defRPr sz="2000">
                <a:latin typeface="楷体" panose="02010609060101010101" pitchFamily="49" charset="-122"/>
                <a:ea typeface="楷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dirty="0"/>
          </a:p>
        </p:txBody>
      </p:sp>
      <p:sp>
        <p:nvSpPr>
          <p:cNvPr id="4" name="日期占位符 3"/>
          <p:cNvSpPr>
            <a:spLocks noGrp="1"/>
          </p:cNvSpPr>
          <p:nvPr>
            <p:ph type="dt" sz="half" idx="10"/>
          </p:nvPr>
        </p:nvSpPr>
        <p:spPr>
          <a:xfrm>
            <a:off x="838200" y="6530091"/>
            <a:ext cx="2743200" cy="365125"/>
          </a:xfrm>
          <a:prstGeom prst="rect">
            <a:avLst/>
          </a:prstGeom>
        </p:spPr>
        <p:txBody>
          <a:bodyPr/>
          <a:lstStyle>
            <a:lvl1pPr>
              <a:defRPr b="1">
                <a:solidFill>
                  <a:schemeClr val="bg1"/>
                </a:solidFill>
                <a:latin typeface="+mj-lt"/>
              </a:defRPr>
            </a:lvl1pPr>
          </a:lstStyle>
          <a:p>
            <a:fld id="{A0B5CAD9-0F67-4990-8A7F-30BF46AFE4E4}" type="datetime3">
              <a:rPr lang="en-US" altLang="zh-CN" smtClean="0"/>
              <a:t>25 July 2025</a:t>
            </a:fld>
            <a:endParaRPr lang="zh-CN" altLang="en-US"/>
          </a:p>
        </p:txBody>
      </p:sp>
      <p:sp>
        <p:nvSpPr>
          <p:cNvPr id="5" name="页脚占位符 4"/>
          <p:cNvSpPr>
            <a:spLocks noGrp="1"/>
          </p:cNvSpPr>
          <p:nvPr>
            <p:ph type="ftr" sz="quarter" idx="11"/>
          </p:nvPr>
        </p:nvSpPr>
        <p:spPr>
          <a:xfrm>
            <a:off x="4038600" y="6530091"/>
            <a:ext cx="4114800" cy="365125"/>
          </a:xfrm>
          <a:prstGeom prst="rect">
            <a:avLst/>
          </a:prstGeom>
        </p:spPr>
        <p:txBody>
          <a:bodyPr/>
          <a:lstStyle>
            <a:lvl1pPr>
              <a:defRPr b="1">
                <a:solidFill>
                  <a:schemeClr val="bg1"/>
                </a:solidFill>
                <a:latin typeface="+mj-lt"/>
              </a:defRPr>
            </a:lvl1pPr>
          </a:lstStyle>
          <a:p>
            <a:r>
              <a:rPr lang="en-US" altLang="zh-CN"/>
              <a:t>FCPPN/L 2025, Qingdao</a:t>
            </a:r>
            <a:endParaRPr lang="zh-CN" altLang="en-US" dirty="0"/>
          </a:p>
        </p:txBody>
      </p:sp>
      <p:sp>
        <p:nvSpPr>
          <p:cNvPr id="6" name="灯片编号占位符 5"/>
          <p:cNvSpPr>
            <a:spLocks noGrp="1"/>
          </p:cNvSpPr>
          <p:nvPr>
            <p:ph type="sldNum" sz="quarter" idx="12"/>
          </p:nvPr>
        </p:nvSpPr>
        <p:spPr>
          <a:xfrm>
            <a:off x="8610600" y="6530091"/>
            <a:ext cx="2743200" cy="365125"/>
          </a:xfrm>
          <a:prstGeom prst="rect">
            <a:avLst/>
          </a:prstGeom>
        </p:spPr>
        <p:txBody>
          <a:bodyPr/>
          <a:lstStyle>
            <a:lvl1pPr>
              <a:defRPr b="1">
                <a:solidFill>
                  <a:schemeClr val="bg1"/>
                </a:solidFill>
                <a:latin typeface="+mj-lt"/>
              </a:defRPr>
            </a:lvl1pPr>
          </a:lstStyle>
          <a:p>
            <a:fld id="{285A7373-D188-4B52-8601-AB1D7F01AC5B}" type="slidenum">
              <a:rPr lang="zh-CN" altLang="en-US" smtClean="0"/>
              <a:t>‹#›</a:t>
            </a:fld>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15" y="-1976"/>
            <a:ext cx="788952" cy="790114"/>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19383" r="14445" b="46843"/>
          <a:stretch>
            <a:fillRect/>
          </a:stretch>
        </p:blipFill>
        <p:spPr>
          <a:xfrm>
            <a:off x="880467" y="0"/>
            <a:ext cx="3751580" cy="782147"/>
          </a:xfrm>
          <a:prstGeom prst="rect">
            <a:avLst/>
          </a:prstGeom>
        </p:spPr>
      </p:pic>
      <p:cxnSp>
        <p:nvCxnSpPr>
          <p:cNvPr id="9" name="直接连接符 8"/>
          <p:cNvCxnSpPr/>
          <p:nvPr/>
        </p:nvCxnSpPr>
        <p:spPr>
          <a:xfrm>
            <a:off x="0" y="819828"/>
            <a:ext cx="8435202" cy="0"/>
          </a:xfrm>
          <a:prstGeom prst="line">
            <a:avLst/>
          </a:prstGeom>
          <a:ln w="38100">
            <a:gradFill>
              <a:gsLst>
                <a:gs pos="78000">
                  <a:srgbClr val="C8B0CF"/>
                </a:gs>
                <a:gs pos="0">
                  <a:srgbClr val="713282"/>
                </a:gs>
                <a:gs pos="100000">
                  <a:schemeClr val="bg1"/>
                </a:gs>
              </a:gsLst>
              <a:lin ang="0" scaled="0"/>
            </a:gradFill>
          </a:ln>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3271182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A7D7475-2756-4097-8E7A-07B1BC2DB964}" type="datetime3">
              <a:rPr lang="en-US" altLang="zh-CN" smtClean="0"/>
              <a:t>25 July 2025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r>
              <a:rPr lang="en-US" altLang="zh-CN"/>
              <a:t>FCPPN/L 2025, Qingdao</a:t>
            </a:r>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85A7373-D188-4B52-8601-AB1D7F01AC5B}" type="slidenum">
              <a:rPr lang="zh-CN" altLang="en-US" smtClean="0"/>
              <a:t>‹#›</a:t>
            </a:fld>
            <a:endParaRPr lang="zh-CN" altLang="en-US"/>
          </a:p>
        </p:txBody>
      </p:sp>
    </p:spTree>
    <p:extLst>
      <p:ext uri="{BB962C8B-B14F-4D97-AF65-F5344CB8AC3E}">
        <p14:creationId xmlns:p14="http://schemas.microsoft.com/office/powerpoint/2010/main" val="23249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364C12C-6B99-4A5B-8849-8E3386A78A39}" type="datetime3">
              <a:rPr lang="en-US" altLang="zh-CN" smtClean="0"/>
              <a:t>25 July 2025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r>
              <a:rPr lang="en-US" altLang="zh-CN"/>
              <a:t>FCPPN/L 2025, Qingdao</a:t>
            </a:r>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85A7373-D188-4B52-8601-AB1D7F01AC5B}" type="slidenum">
              <a:rPr lang="zh-CN" altLang="en-US" smtClean="0"/>
              <a:t>‹#›</a:t>
            </a:fld>
            <a:endParaRPr lang="zh-CN" altLang="en-US"/>
          </a:p>
        </p:txBody>
      </p:sp>
    </p:spTree>
    <p:extLst>
      <p:ext uri="{BB962C8B-B14F-4D97-AF65-F5344CB8AC3E}">
        <p14:creationId xmlns:p14="http://schemas.microsoft.com/office/powerpoint/2010/main" val="598585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29527" y="52861"/>
            <a:ext cx="11466838" cy="621943"/>
          </a:xfrm>
          <a:prstGeom prst="rect">
            <a:avLst/>
          </a:prstGeom>
        </p:spPr>
        <p:txBody>
          <a:bodyPr>
            <a:noAutofit/>
          </a:bodyPr>
          <a:lstStyle>
            <a:lvl1pPr>
              <a:defRPr sz="3600"/>
            </a:lvl1pPr>
          </a:lstStyle>
          <a:p>
            <a:r>
              <a:rPr lang="zh-CN" altLang="en-US"/>
              <a:t>单击此处编辑母版标题样式</a:t>
            </a:r>
            <a:endParaRPr lang="zh-CN" altLang="en-US" dirty="0"/>
          </a:p>
        </p:txBody>
      </p:sp>
      <p:sp>
        <p:nvSpPr>
          <p:cNvPr id="3" name="内容占位符 2"/>
          <p:cNvSpPr>
            <a:spLocks noGrp="1"/>
          </p:cNvSpPr>
          <p:nvPr>
            <p:ph idx="1"/>
          </p:nvPr>
        </p:nvSpPr>
        <p:spPr>
          <a:xfrm>
            <a:off x="329526" y="890494"/>
            <a:ext cx="11466839" cy="5231747"/>
          </a:xfrm>
          <a:prstGeom prst="rect">
            <a:avLst/>
          </a:prstGeom>
        </p:spPr>
        <p:txBody>
          <a:bodyPr>
            <a:normAutofit/>
          </a:bodyPr>
          <a:lstStyle>
            <a:lvl1pPr>
              <a:defRPr sz="2000">
                <a:latin typeface="微软雅黑" panose="020B0503020204020204" pitchFamily="34" charset="-122"/>
                <a:ea typeface="微软雅黑" panose="020B0503020204020204" pitchFamily="34" charset="-122"/>
              </a:defRPr>
            </a:lvl1pPr>
            <a:lvl2pPr>
              <a:defRPr sz="1800">
                <a:latin typeface="+mn-lt"/>
                <a:ea typeface="楷体" panose="02010609060101010101" pitchFamily="49" charset="-122"/>
              </a:defRPr>
            </a:lvl2pPr>
            <a:lvl3pPr>
              <a:defRPr sz="1600">
                <a:latin typeface="+mn-lt"/>
                <a:ea typeface="楷体" panose="02010609060101010101" pitchFamily="49" charset="-122"/>
              </a:defRPr>
            </a:lvl3pPr>
            <a:lvl4pPr>
              <a:defRPr sz="1400">
                <a:latin typeface="+mn-lt"/>
                <a:ea typeface="楷体" panose="02010609060101010101" pitchFamily="49" charset="-122"/>
              </a:defRPr>
            </a:lvl4pPr>
            <a:lvl5pPr>
              <a:defRPr sz="1400">
                <a:latin typeface="+mn-lt"/>
                <a:ea typeface="楷体" panose="02010609060101010101" pitchFamily="49"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CN" altLang="en-US" dirty="0"/>
          </a:p>
        </p:txBody>
      </p:sp>
      <p:cxnSp>
        <p:nvCxnSpPr>
          <p:cNvPr id="7" name="直接连接符 6"/>
          <p:cNvCxnSpPr/>
          <p:nvPr/>
        </p:nvCxnSpPr>
        <p:spPr>
          <a:xfrm>
            <a:off x="0" y="674804"/>
            <a:ext cx="6168571" cy="0"/>
          </a:xfrm>
          <a:prstGeom prst="line">
            <a:avLst/>
          </a:prstGeom>
          <a:ln w="38100">
            <a:gradFill>
              <a:gsLst>
                <a:gs pos="78000">
                  <a:srgbClr val="C8B0CF"/>
                </a:gs>
                <a:gs pos="0">
                  <a:srgbClr val="713282"/>
                </a:gs>
                <a:gs pos="100000">
                  <a:schemeClr val="bg1"/>
                </a:gs>
              </a:gsLst>
              <a:lin ang="0" scaled="0"/>
            </a:gradFill>
          </a:ln>
          <a:effectLst/>
        </p:spPr>
        <p:style>
          <a:lnRef idx="2">
            <a:schemeClr val="accent4"/>
          </a:lnRef>
          <a:fillRef idx="0">
            <a:schemeClr val="accent4"/>
          </a:fillRef>
          <a:effectRef idx="1">
            <a:schemeClr val="accent4"/>
          </a:effectRef>
          <a:fontRef idx="minor">
            <a:schemeClr val="tx1"/>
          </a:fontRef>
        </p:style>
      </p:cxnSp>
      <p:sp>
        <p:nvSpPr>
          <p:cNvPr id="11" name="矩形 10"/>
          <p:cNvSpPr/>
          <p:nvPr/>
        </p:nvSpPr>
        <p:spPr>
          <a:xfrm>
            <a:off x="0" y="6545943"/>
            <a:ext cx="12192000" cy="312051"/>
          </a:xfrm>
          <a:prstGeom prst="rect">
            <a:avLst/>
          </a:prstGeom>
          <a:solidFill>
            <a:srgbClr val="70338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日期占位符 3"/>
          <p:cNvSpPr>
            <a:spLocks noGrp="1"/>
          </p:cNvSpPr>
          <p:nvPr>
            <p:ph type="dt" sz="half" idx="10"/>
          </p:nvPr>
        </p:nvSpPr>
        <p:spPr>
          <a:xfrm>
            <a:off x="838200" y="6522834"/>
            <a:ext cx="2743200" cy="365125"/>
          </a:xfrm>
          <a:prstGeom prst="rect">
            <a:avLst/>
          </a:prstGeom>
        </p:spPr>
        <p:txBody>
          <a:bodyPr/>
          <a:lstStyle>
            <a:lvl1pPr>
              <a:defRPr b="1">
                <a:solidFill>
                  <a:schemeClr val="bg1"/>
                </a:solidFill>
                <a:latin typeface="+mj-lt"/>
              </a:defRPr>
            </a:lvl1pPr>
          </a:lstStyle>
          <a:p>
            <a:fld id="{023E5CAF-5DD9-40F2-A226-203954D1948E}" type="datetime3">
              <a:rPr lang="en-US" altLang="zh-CN" smtClean="0"/>
              <a:t>25 July 2025</a:t>
            </a:fld>
            <a:endParaRPr lang="zh-CN" altLang="en-US"/>
          </a:p>
        </p:txBody>
      </p:sp>
      <p:sp>
        <p:nvSpPr>
          <p:cNvPr id="13" name="页脚占位符 4"/>
          <p:cNvSpPr>
            <a:spLocks noGrp="1"/>
          </p:cNvSpPr>
          <p:nvPr>
            <p:ph type="ftr" sz="quarter" idx="11"/>
          </p:nvPr>
        </p:nvSpPr>
        <p:spPr>
          <a:xfrm>
            <a:off x="4038600" y="6522834"/>
            <a:ext cx="4114800" cy="365125"/>
          </a:xfrm>
          <a:prstGeom prst="rect">
            <a:avLst/>
          </a:prstGeom>
        </p:spPr>
        <p:txBody>
          <a:bodyPr/>
          <a:lstStyle>
            <a:lvl1pPr>
              <a:defRPr b="1">
                <a:solidFill>
                  <a:schemeClr val="bg1"/>
                </a:solidFill>
                <a:latin typeface="+mj-lt"/>
              </a:defRPr>
            </a:lvl1pPr>
          </a:lstStyle>
          <a:p>
            <a:r>
              <a:rPr lang="en-US" altLang="zh-CN"/>
              <a:t>FCPPN/L 2025, Qingdao</a:t>
            </a:r>
            <a:endParaRPr lang="zh-CN" altLang="en-US" dirty="0"/>
          </a:p>
        </p:txBody>
      </p:sp>
      <p:sp>
        <p:nvSpPr>
          <p:cNvPr id="14" name="灯片编号占位符 5"/>
          <p:cNvSpPr>
            <a:spLocks noGrp="1"/>
          </p:cNvSpPr>
          <p:nvPr>
            <p:ph type="sldNum" sz="quarter" idx="12"/>
          </p:nvPr>
        </p:nvSpPr>
        <p:spPr>
          <a:xfrm>
            <a:off x="8610600" y="6522834"/>
            <a:ext cx="2743200" cy="365125"/>
          </a:xfrm>
          <a:prstGeom prst="rect">
            <a:avLst/>
          </a:prstGeom>
        </p:spPr>
        <p:txBody>
          <a:bodyPr/>
          <a:lstStyle>
            <a:lvl1pPr>
              <a:defRPr b="1">
                <a:solidFill>
                  <a:schemeClr val="bg1"/>
                </a:solidFill>
                <a:latin typeface="+mj-lt"/>
              </a:defRPr>
            </a:lvl1pPr>
          </a:lstStyle>
          <a:p>
            <a:fld id="{285A7373-D188-4B52-8601-AB1D7F01AC5B}" type="slidenum">
              <a:rPr lang="zh-CN" altLang="en-US" smtClean="0"/>
              <a:t>‹#›</a:t>
            </a:fld>
            <a:endParaRPr lang="zh-CN" altLang="en-US"/>
          </a:p>
        </p:txBody>
      </p:sp>
    </p:spTree>
    <p:extLst>
      <p:ext uri="{BB962C8B-B14F-4D97-AF65-F5344CB8AC3E}">
        <p14:creationId xmlns:p14="http://schemas.microsoft.com/office/powerpoint/2010/main" val="4231955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BC8F0-1457-45E1-9156-3967464F6BFD}" type="datetime3">
              <a:rPr lang="en-US" altLang="zh-CN" smtClean="0"/>
              <a:t>25 July 2025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r>
              <a:rPr lang="en-US" altLang="zh-CN"/>
              <a:t>FCPPN/L 2025, Qingdao</a:t>
            </a:r>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85A7373-D188-4B52-8601-AB1D7F01AC5B}" type="slidenum">
              <a:rPr lang="zh-CN" altLang="en-US" smtClean="0"/>
              <a:t>‹#›</a:t>
            </a:fld>
            <a:endParaRPr lang="zh-CN" altLang="en-US"/>
          </a:p>
        </p:txBody>
      </p:sp>
    </p:spTree>
    <p:extLst>
      <p:ext uri="{BB962C8B-B14F-4D97-AF65-F5344CB8AC3E}">
        <p14:creationId xmlns:p14="http://schemas.microsoft.com/office/powerpoint/2010/main" val="350182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1200" y="54000"/>
            <a:ext cx="10515600" cy="639891"/>
          </a:xfrm>
          <a:prstGeom prst="rect">
            <a:avLst/>
          </a:prstGeom>
        </p:spPr>
        <p:txBody>
          <a:bodyPr>
            <a:normAutofit/>
          </a:bodyPr>
          <a:lstStyle>
            <a:lvl1pPr>
              <a:defRPr sz="3600"/>
            </a:lvl1pPr>
          </a:lstStyle>
          <a:p>
            <a:r>
              <a:rPr lang="zh-CN" altLang="en-US"/>
              <a:t>单击此处编辑母版标题样式</a:t>
            </a:r>
            <a:endParaRPr lang="zh-CN" altLang="en-US" dirty="0"/>
          </a:p>
        </p:txBody>
      </p:sp>
      <p:sp>
        <p:nvSpPr>
          <p:cNvPr id="3" name="内容占位符 2"/>
          <p:cNvSpPr>
            <a:spLocks noGrp="1"/>
          </p:cNvSpPr>
          <p:nvPr>
            <p:ph sz="half" idx="1"/>
          </p:nvPr>
        </p:nvSpPr>
        <p:spPr>
          <a:xfrm>
            <a:off x="331200" y="939215"/>
            <a:ext cx="5181600" cy="4892417"/>
          </a:xfrm>
          <a:prstGeom prst="rect">
            <a:avLst/>
          </a:prstGeom>
        </p:spPr>
        <p:txBody>
          <a:bodyPr>
            <a:normAutofit/>
          </a:bodyPr>
          <a:lstStyle>
            <a:lvl1pPr>
              <a:defRPr sz="2000"/>
            </a:lvl1pPr>
            <a:lvl2pPr>
              <a:defRPr sz="1800">
                <a:latin typeface="+mn-lt"/>
                <a:ea typeface="楷体" panose="02010609060101010101" pitchFamily="49" charset="-122"/>
              </a:defRPr>
            </a:lvl2pPr>
            <a:lvl3pPr>
              <a:defRPr sz="1600">
                <a:latin typeface="+mn-lt"/>
                <a:ea typeface="楷体" panose="02010609060101010101" pitchFamily="49" charset="-122"/>
              </a:defRPr>
            </a:lvl3pPr>
            <a:lvl4pPr>
              <a:defRPr sz="1400">
                <a:latin typeface="+mn-lt"/>
                <a:ea typeface="楷体" panose="02010609060101010101" pitchFamily="49" charset="-122"/>
              </a:defRPr>
            </a:lvl4pPr>
            <a:lvl5pPr>
              <a:defRPr sz="1400">
                <a:latin typeface="+mn-lt"/>
                <a:ea typeface="楷体" panose="02010609060101010101" pitchFamily="49"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CN" altLang="en-US" dirty="0"/>
          </a:p>
        </p:txBody>
      </p:sp>
      <p:sp>
        <p:nvSpPr>
          <p:cNvPr id="4" name="内容占位符 3"/>
          <p:cNvSpPr>
            <a:spLocks noGrp="1"/>
          </p:cNvSpPr>
          <p:nvPr>
            <p:ph sz="half" idx="2"/>
          </p:nvPr>
        </p:nvSpPr>
        <p:spPr>
          <a:xfrm>
            <a:off x="6096000" y="939214"/>
            <a:ext cx="5181600" cy="4892417"/>
          </a:xfrm>
          <a:prstGeom prst="rect">
            <a:avLst/>
          </a:prstGeom>
        </p:spPr>
        <p:txBody>
          <a:bodyPr>
            <a:normAutofit/>
          </a:bodyPr>
          <a:lstStyle>
            <a:lvl1pPr>
              <a:defRPr sz="2000"/>
            </a:lvl1pPr>
            <a:lvl2pPr>
              <a:defRPr sz="1800">
                <a:latin typeface="+mn-lt"/>
                <a:ea typeface="楷体" panose="02010609060101010101" pitchFamily="49" charset="-122"/>
              </a:defRPr>
            </a:lvl2pPr>
            <a:lvl3pPr>
              <a:defRPr sz="1600">
                <a:latin typeface="+mn-lt"/>
                <a:ea typeface="楷体" panose="02010609060101010101" pitchFamily="49" charset="-122"/>
              </a:defRPr>
            </a:lvl3pPr>
            <a:lvl4pPr>
              <a:defRPr sz="1400">
                <a:latin typeface="+mn-lt"/>
                <a:ea typeface="楷体" panose="02010609060101010101" pitchFamily="49" charset="-122"/>
              </a:defRPr>
            </a:lvl4pPr>
            <a:lvl5pPr>
              <a:defRPr sz="1400">
                <a:latin typeface="+mn-lt"/>
                <a:ea typeface="楷体" panose="02010609060101010101" pitchFamily="49"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CN" altLang="en-US" dirty="0"/>
          </a:p>
        </p:txBody>
      </p:sp>
      <p:cxnSp>
        <p:nvCxnSpPr>
          <p:cNvPr id="8" name="直接连接符 7"/>
          <p:cNvCxnSpPr/>
          <p:nvPr/>
        </p:nvCxnSpPr>
        <p:spPr>
          <a:xfrm>
            <a:off x="0" y="674804"/>
            <a:ext cx="6168571" cy="0"/>
          </a:xfrm>
          <a:prstGeom prst="line">
            <a:avLst/>
          </a:prstGeom>
          <a:ln w="38100">
            <a:gradFill>
              <a:gsLst>
                <a:gs pos="78000">
                  <a:srgbClr val="C8B0CF"/>
                </a:gs>
                <a:gs pos="0">
                  <a:srgbClr val="713282"/>
                </a:gs>
                <a:gs pos="100000">
                  <a:schemeClr val="bg1"/>
                </a:gs>
              </a:gsLst>
              <a:lin ang="0" scaled="0"/>
            </a:gradFill>
          </a:ln>
          <a:effectLst/>
        </p:spPr>
        <p:style>
          <a:lnRef idx="2">
            <a:schemeClr val="accent4"/>
          </a:lnRef>
          <a:fillRef idx="0">
            <a:schemeClr val="accent4"/>
          </a:fillRef>
          <a:effectRef idx="1">
            <a:schemeClr val="accent4"/>
          </a:effectRef>
          <a:fontRef idx="minor">
            <a:schemeClr val="tx1"/>
          </a:fontRef>
        </p:style>
      </p:cxnSp>
      <p:sp>
        <p:nvSpPr>
          <p:cNvPr id="9" name="矩形 8"/>
          <p:cNvSpPr/>
          <p:nvPr/>
        </p:nvSpPr>
        <p:spPr>
          <a:xfrm>
            <a:off x="0" y="6545943"/>
            <a:ext cx="12192000" cy="312051"/>
          </a:xfrm>
          <a:prstGeom prst="rect">
            <a:avLst/>
          </a:prstGeom>
          <a:solidFill>
            <a:srgbClr val="70338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日期占位符 4"/>
          <p:cNvSpPr>
            <a:spLocks noGrp="1"/>
          </p:cNvSpPr>
          <p:nvPr>
            <p:ph type="dt" sz="half" idx="10"/>
          </p:nvPr>
        </p:nvSpPr>
        <p:spPr>
          <a:xfrm>
            <a:off x="838200" y="6545943"/>
            <a:ext cx="2743200" cy="312057"/>
          </a:xfrm>
          <a:prstGeom prst="rect">
            <a:avLst/>
          </a:prstGeom>
        </p:spPr>
        <p:txBody>
          <a:bodyPr/>
          <a:lstStyle>
            <a:lvl1pPr>
              <a:defRPr b="1">
                <a:solidFill>
                  <a:schemeClr val="bg1"/>
                </a:solidFill>
                <a:latin typeface="+mj-lt"/>
              </a:defRPr>
            </a:lvl1pPr>
          </a:lstStyle>
          <a:p>
            <a:fld id="{22FE9B42-59B3-4D8B-BAD1-F3932534A0CF}" type="datetime3">
              <a:rPr lang="en-US" altLang="zh-CN" smtClean="0"/>
              <a:t>25 July 2025</a:t>
            </a:fld>
            <a:endParaRPr lang="zh-CN" altLang="en-US"/>
          </a:p>
        </p:txBody>
      </p:sp>
      <p:sp>
        <p:nvSpPr>
          <p:cNvPr id="6" name="页脚占位符 5"/>
          <p:cNvSpPr>
            <a:spLocks noGrp="1"/>
          </p:cNvSpPr>
          <p:nvPr>
            <p:ph type="ftr" sz="quarter" idx="11"/>
          </p:nvPr>
        </p:nvSpPr>
        <p:spPr>
          <a:xfrm>
            <a:off x="4038600" y="6545937"/>
            <a:ext cx="4114800" cy="312057"/>
          </a:xfrm>
          <a:prstGeom prst="rect">
            <a:avLst/>
          </a:prstGeom>
        </p:spPr>
        <p:txBody>
          <a:bodyPr/>
          <a:lstStyle>
            <a:lvl1pPr>
              <a:defRPr b="1">
                <a:solidFill>
                  <a:schemeClr val="bg1"/>
                </a:solidFill>
                <a:latin typeface="+mj-lt"/>
              </a:defRPr>
            </a:lvl1pPr>
          </a:lstStyle>
          <a:p>
            <a:r>
              <a:rPr lang="en-US" altLang="zh-CN"/>
              <a:t>FCPPN/L 2025, Qingdao</a:t>
            </a:r>
            <a:endParaRPr lang="zh-CN" altLang="en-US" dirty="0"/>
          </a:p>
        </p:txBody>
      </p:sp>
      <p:sp>
        <p:nvSpPr>
          <p:cNvPr id="7" name="灯片编号占位符 6"/>
          <p:cNvSpPr>
            <a:spLocks noGrp="1"/>
          </p:cNvSpPr>
          <p:nvPr>
            <p:ph type="sldNum" sz="quarter" idx="12"/>
          </p:nvPr>
        </p:nvSpPr>
        <p:spPr>
          <a:xfrm>
            <a:off x="8610600" y="6545937"/>
            <a:ext cx="2743200" cy="312063"/>
          </a:xfrm>
          <a:prstGeom prst="rect">
            <a:avLst/>
          </a:prstGeom>
        </p:spPr>
        <p:txBody>
          <a:bodyPr/>
          <a:lstStyle>
            <a:lvl1pPr>
              <a:defRPr b="1">
                <a:solidFill>
                  <a:schemeClr val="bg1"/>
                </a:solidFill>
                <a:latin typeface="+mj-lt"/>
              </a:defRPr>
            </a:lvl1pPr>
          </a:lstStyle>
          <a:p>
            <a:fld id="{285A7373-D188-4B52-8601-AB1D7F01AC5B}" type="slidenum">
              <a:rPr lang="zh-CN" altLang="en-US" smtClean="0"/>
              <a:t>‹#›</a:t>
            </a:fld>
            <a:endParaRPr lang="zh-CN" altLang="en-US"/>
          </a:p>
        </p:txBody>
      </p:sp>
    </p:spTree>
    <p:extLst>
      <p:ext uri="{BB962C8B-B14F-4D97-AF65-F5344CB8AC3E}">
        <p14:creationId xmlns:p14="http://schemas.microsoft.com/office/powerpoint/2010/main" val="2307416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B6494CC-7F9C-4A4C-B588-5FC0BB4946FA}" type="datetime3">
              <a:rPr lang="en-US" altLang="zh-CN" smtClean="0"/>
              <a:t>25 July 2025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r>
              <a:rPr lang="en-US" altLang="zh-CN"/>
              <a:t>FCPPN/L 2025, Qingdao</a:t>
            </a:r>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285A7373-D188-4B52-8601-AB1D7F01AC5B}" type="slidenum">
              <a:rPr lang="zh-CN" altLang="en-US" smtClean="0"/>
              <a:t>‹#›</a:t>
            </a:fld>
            <a:endParaRPr lang="zh-CN" altLang="en-US"/>
          </a:p>
        </p:txBody>
      </p:sp>
    </p:spTree>
    <p:extLst>
      <p:ext uri="{BB962C8B-B14F-4D97-AF65-F5344CB8AC3E}">
        <p14:creationId xmlns:p14="http://schemas.microsoft.com/office/powerpoint/2010/main" val="3821428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55BCCB2-62ED-4AF8-9405-2A250BE1ED6C}" type="datetime3">
              <a:rPr lang="en-US" altLang="zh-CN" smtClean="0"/>
              <a:t>25 July 2025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r>
              <a:rPr lang="en-US" altLang="zh-CN"/>
              <a:t>FCPPN/L 2025, Qingdao</a:t>
            </a:r>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285A7373-D188-4B52-8601-AB1D7F01AC5B}" type="slidenum">
              <a:rPr lang="zh-CN" altLang="en-US" smtClean="0"/>
              <a:t>‹#›</a:t>
            </a:fld>
            <a:endParaRPr lang="zh-CN" altLang="en-US"/>
          </a:p>
        </p:txBody>
      </p:sp>
    </p:spTree>
    <p:extLst>
      <p:ext uri="{BB962C8B-B14F-4D97-AF65-F5344CB8AC3E}">
        <p14:creationId xmlns:p14="http://schemas.microsoft.com/office/powerpoint/2010/main" val="229341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5" name="矩形 4"/>
          <p:cNvSpPr/>
          <p:nvPr/>
        </p:nvSpPr>
        <p:spPr>
          <a:xfrm>
            <a:off x="0" y="6545943"/>
            <a:ext cx="12192000" cy="312051"/>
          </a:xfrm>
          <a:prstGeom prst="rect">
            <a:avLst/>
          </a:prstGeom>
          <a:solidFill>
            <a:srgbClr val="70338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日期占位符 2"/>
          <p:cNvSpPr>
            <a:spLocks noGrp="1"/>
          </p:cNvSpPr>
          <p:nvPr>
            <p:ph type="dt" sz="half" idx="10"/>
          </p:nvPr>
        </p:nvSpPr>
        <p:spPr>
          <a:xfrm>
            <a:off x="838200" y="6516933"/>
            <a:ext cx="2743200" cy="365125"/>
          </a:xfrm>
          <a:prstGeom prst="rect">
            <a:avLst/>
          </a:prstGeom>
        </p:spPr>
        <p:txBody>
          <a:bodyPr/>
          <a:lstStyle>
            <a:lvl1pPr>
              <a:defRPr b="1">
                <a:solidFill>
                  <a:schemeClr val="bg1"/>
                </a:solidFill>
                <a:latin typeface="+mj-lt"/>
                <a:ea typeface="+mn-ea"/>
              </a:defRPr>
            </a:lvl1pPr>
          </a:lstStyle>
          <a:p>
            <a:fld id="{03895A04-29E1-42B5-BB93-0A5C0C8AEB46}" type="datetime3">
              <a:rPr lang="en-US" altLang="zh-CN" smtClean="0"/>
              <a:t>25 July 2025</a:t>
            </a:fld>
            <a:endParaRPr lang="zh-CN" altLang="en-US"/>
          </a:p>
        </p:txBody>
      </p:sp>
      <p:sp>
        <p:nvSpPr>
          <p:cNvPr id="4" name="页脚占位符 3"/>
          <p:cNvSpPr>
            <a:spLocks noGrp="1"/>
          </p:cNvSpPr>
          <p:nvPr>
            <p:ph type="ftr" sz="quarter" idx="11"/>
          </p:nvPr>
        </p:nvSpPr>
        <p:spPr>
          <a:xfrm>
            <a:off x="4038600" y="6516933"/>
            <a:ext cx="4114800" cy="365125"/>
          </a:xfrm>
          <a:prstGeom prst="rect">
            <a:avLst/>
          </a:prstGeom>
        </p:spPr>
        <p:txBody>
          <a:bodyPr/>
          <a:lstStyle>
            <a:lvl1pPr>
              <a:defRPr b="1">
                <a:solidFill>
                  <a:schemeClr val="bg1"/>
                </a:solidFill>
                <a:latin typeface="+mj-lt"/>
                <a:ea typeface="+mn-ea"/>
              </a:defRPr>
            </a:lvl1pPr>
          </a:lstStyle>
          <a:p>
            <a:r>
              <a:rPr lang="en-US" altLang="zh-CN"/>
              <a:t>FCPPN/L 2025, Qingdao</a:t>
            </a:r>
            <a:endParaRPr lang="zh-CN" altLang="en-US" dirty="0"/>
          </a:p>
        </p:txBody>
      </p:sp>
      <p:sp>
        <p:nvSpPr>
          <p:cNvPr id="9" name="灯片编号占位符 8"/>
          <p:cNvSpPr>
            <a:spLocks noGrp="1"/>
          </p:cNvSpPr>
          <p:nvPr>
            <p:ph type="sldNum" sz="quarter" idx="12"/>
          </p:nvPr>
        </p:nvSpPr>
        <p:spPr>
          <a:xfrm>
            <a:off x="8610600" y="6516933"/>
            <a:ext cx="2743200" cy="365125"/>
          </a:xfrm>
          <a:prstGeom prst="rect">
            <a:avLst/>
          </a:prstGeom>
        </p:spPr>
        <p:txBody>
          <a:bodyPr/>
          <a:lstStyle>
            <a:lvl1pPr>
              <a:defRPr b="1">
                <a:solidFill>
                  <a:schemeClr val="bg1"/>
                </a:solidFill>
                <a:latin typeface="+mj-lt"/>
                <a:ea typeface="+mn-ea"/>
              </a:defRPr>
            </a:lvl1pPr>
          </a:lstStyle>
          <a:p>
            <a:fld id="{285A7373-D188-4B52-8601-AB1D7F01AC5B}" type="slidenum">
              <a:rPr lang="zh-CN" altLang="en-US" smtClean="0"/>
              <a:t>‹#›</a:t>
            </a:fld>
            <a:endParaRPr lang="zh-CN" altLang="en-US"/>
          </a:p>
        </p:txBody>
      </p:sp>
    </p:spTree>
    <p:extLst>
      <p:ext uri="{BB962C8B-B14F-4D97-AF65-F5344CB8AC3E}">
        <p14:creationId xmlns:p14="http://schemas.microsoft.com/office/powerpoint/2010/main" val="3047395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735F484-D155-42E0-9A2D-FE0122831D1C}" type="datetime3">
              <a:rPr lang="en-US" altLang="zh-CN" smtClean="0"/>
              <a:t>25 July 2025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r>
              <a:rPr lang="en-US" altLang="zh-CN"/>
              <a:t>FCPPN/L 2025, Qingdao</a:t>
            </a:r>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85A7373-D188-4B52-8601-AB1D7F01AC5B}" type="slidenum">
              <a:rPr lang="zh-CN" altLang="en-US" smtClean="0"/>
              <a:t>‹#›</a:t>
            </a:fld>
            <a:endParaRPr lang="zh-CN" altLang="en-US"/>
          </a:p>
        </p:txBody>
      </p:sp>
    </p:spTree>
    <p:extLst>
      <p:ext uri="{BB962C8B-B14F-4D97-AF65-F5344CB8AC3E}">
        <p14:creationId xmlns:p14="http://schemas.microsoft.com/office/powerpoint/2010/main" val="48322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140E055-53FC-42AB-8BB3-D15BB0E6B576}" type="datetime3">
              <a:rPr lang="en-US" altLang="zh-CN" smtClean="0"/>
              <a:t>25 July 2025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r>
              <a:rPr lang="en-US" altLang="zh-CN"/>
              <a:t>FCPPN/L 2025, Qingdao</a:t>
            </a:r>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85A7373-D188-4B52-8601-AB1D7F01AC5B}" type="slidenum">
              <a:rPr lang="zh-CN" altLang="en-US" smtClean="0"/>
              <a:t>‹#›</a:t>
            </a:fld>
            <a:endParaRPr lang="zh-CN" altLang="en-US"/>
          </a:p>
        </p:txBody>
      </p:sp>
    </p:spTree>
    <p:extLst>
      <p:ext uri="{BB962C8B-B14F-4D97-AF65-F5344CB8AC3E}">
        <p14:creationId xmlns:p14="http://schemas.microsoft.com/office/powerpoint/2010/main" val="2912311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日期占位符 6">
            <a:extLst>
              <a:ext uri="{FF2B5EF4-FFF2-40B4-BE49-F238E27FC236}">
                <a16:creationId xmlns:a16="http://schemas.microsoft.com/office/drawing/2014/main" id="{47B29F14-B4B6-46AA-AC05-85C4DD4A4F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0C6E4E-5988-4F75-915E-EA8BB479A092}" type="datetime3">
              <a:rPr lang="en-US" altLang="zh-CN" smtClean="0"/>
              <a:t>25 July 2025</a:t>
            </a:fld>
            <a:endParaRPr lang="zh-CN" altLang="en-US"/>
          </a:p>
        </p:txBody>
      </p:sp>
      <p:sp>
        <p:nvSpPr>
          <p:cNvPr id="4" name="灯片编号占位符 3">
            <a:extLst>
              <a:ext uri="{FF2B5EF4-FFF2-40B4-BE49-F238E27FC236}">
                <a16:creationId xmlns:a16="http://schemas.microsoft.com/office/drawing/2014/main" id="{F31457DB-A2FC-6443-10F5-9462126E6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ADF4F0-F41E-44E7-866B-261CB369B510}" type="slidenum">
              <a:rPr lang="zh-CN" altLang="en-US" smtClean="0"/>
              <a:t>‹#›</a:t>
            </a:fld>
            <a:endParaRPr lang="zh-CN" altLang="en-US"/>
          </a:p>
        </p:txBody>
      </p:sp>
      <p:sp>
        <p:nvSpPr>
          <p:cNvPr id="8" name="文本占位符 7">
            <a:extLst>
              <a:ext uri="{FF2B5EF4-FFF2-40B4-BE49-F238E27FC236}">
                <a16:creationId xmlns:a16="http://schemas.microsoft.com/office/drawing/2014/main" id="{9EC2F572-6EB4-F96A-0523-6B90C046E5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3" name="标题占位符 2">
            <a:extLst>
              <a:ext uri="{FF2B5EF4-FFF2-40B4-BE49-F238E27FC236}">
                <a16:creationId xmlns:a16="http://schemas.microsoft.com/office/drawing/2014/main" id="{8559075E-FF97-005E-597B-6A4BA6BA5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10" name="页脚占位符 9">
            <a:extLst>
              <a:ext uri="{FF2B5EF4-FFF2-40B4-BE49-F238E27FC236}">
                <a16:creationId xmlns:a16="http://schemas.microsoft.com/office/drawing/2014/main" id="{A40A385F-9E55-733A-93A5-F066B59601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ltLang="zh-CN"/>
              <a:t>FCPPN/L 2025, Qingdao</a:t>
            </a:r>
            <a:endParaRPr lang="zh-CN" altLang="en-US" dirty="0"/>
          </a:p>
        </p:txBody>
      </p:sp>
    </p:spTree>
    <p:extLst>
      <p:ext uri="{BB962C8B-B14F-4D97-AF65-F5344CB8AC3E}">
        <p14:creationId xmlns:p14="http://schemas.microsoft.com/office/powerpoint/2010/main" val="3155521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50.png"/><Relationship Id="rId7"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png"/><Relationship Id="rId9" Type="http://schemas.openxmlformats.org/officeDocument/2006/relationships/image" Target="../media/image20.jp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C57B4F8-4D6B-A830-14CB-4C55B340597A}"/>
              </a:ext>
            </a:extLst>
          </p:cNvPr>
          <p:cNvSpPr>
            <a:spLocks noGrp="1"/>
          </p:cNvSpPr>
          <p:nvPr>
            <p:ph type="dt" sz="half" idx="10"/>
          </p:nvPr>
        </p:nvSpPr>
        <p:spPr/>
        <p:txBody>
          <a:bodyPr/>
          <a:lstStyle/>
          <a:p>
            <a:fld id="{A45D0E09-98E8-49E5-84C6-483B7D5F3ACA}" type="datetime3">
              <a:rPr lang="en-US" altLang="zh-CN" smtClean="0"/>
              <a:t>25 July 2025</a:t>
            </a:fld>
            <a:endParaRPr lang="zh-CN" altLang="en-US" dirty="0"/>
          </a:p>
        </p:txBody>
      </p:sp>
      <p:sp>
        <p:nvSpPr>
          <p:cNvPr id="5" name="页脚占位符 4">
            <a:extLst>
              <a:ext uri="{FF2B5EF4-FFF2-40B4-BE49-F238E27FC236}">
                <a16:creationId xmlns:a16="http://schemas.microsoft.com/office/drawing/2014/main" id="{5DE9341C-60F4-1FE1-12A5-52C44277E65F}"/>
              </a:ext>
            </a:extLst>
          </p:cNvPr>
          <p:cNvSpPr>
            <a:spLocks noGrp="1"/>
          </p:cNvSpPr>
          <p:nvPr>
            <p:ph type="ftr" sz="quarter" idx="11"/>
          </p:nvPr>
        </p:nvSpPr>
        <p:spPr/>
        <p:txBody>
          <a:bodyPr/>
          <a:lstStyle/>
          <a:p>
            <a:r>
              <a:rPr lang="en-US" altLang="zh-CN"/>
              <a:t>FCPPN/L 2025, Qingdao</a:t>
            </a:r>
            <a:endParaRPr lang="zh-CN" altLang="en-US" dirty="0"/>
          </a:p>
        </p:txBody>
      </p:sp>
      <p:sp>
        <p:nvSpPr>
          <p:cNvPr id="6" name="灯片编号占位符 5">
            <a:extLst>
              <a:ext uri="{FF2B5EF4-FFF2-40B4-BE49-F238E27FC236}">
                <a16:creationId xmlns:a16="http://schemas.microsoft.com/office/drawing/2014/main" id="{8F38FCDC-0FC2-EBB5-1334-761E96DF88FE}"/>
              </a:ext>
            </a:extLst>
          </p:cNvPr>
          <p:cNvSpPr>
            <a:spLocks noGrp="1"/>
          </p:cNvSpPr>
          <p:nvPr>
            <p:ph type="sldNum" sz="quarter" idx="12"/>
          </p:nvPr>
        </p:nvSpPr>
        <p:spPr/>
        <p:txBody>
          <a:bodyPr/>
          <a:lstStyle/>
          <a:p>
            <a:fld id="{285A7373-D188-4B52-8601-AB1D7F01AC5B}" type="slidenum">
              <a:rPr lang="zh-CN" altLang="en-US" smtClean="0"/>
              <a:t>1</a:t>
            </a:fld>
            <a:endParaRPr lang="zh-CN" altLang="en-US"/>
          </a:p>
        </p:txBody>
      </p:sp>
      <p:sp>
        <p:nvSpPr>
          <p:cNvPr id="7" name="标题 1">
            <a:extLst>
              <a:ext uri="{FF2B5EF4-FFF2-40B4-BE49-F238E27FC236}">
                <a16:creationId xmlns:a16="http://schemas.microsoft.com/office/drawing/2014/main" id="{7ADD7DA2-4572-FF3D-7057-11FAEB696169}"/>
              </a:ext>
            </a:extLst>
          </p:cNvPr>
          <p:cNvSpPr>
            <a:spLocks noGrp="1"/>
          </p:cNvSpPr>
          <p:nvPr>
            <p:ph type="ctrTitle"/>
          </p:nvPr>
        </p:nvSpPr>
        <p:spPr>
          <a:xfrm>
            <a:off x="1524000" y="1570587"/>
            <a:ext cx="9144000" cy="1812095"/>
          </a:xfrm>
        </p:spPr>
        <p:txBody>
          <a:bodyPr>
            <a:noAutofit/>
          </a:bodyPr>
          <a:lstStyle/>
          <a:p>
            <a:r>
              <a:rPr lang="en-US" altLang="zh-CN" sz="4400" dirty="0"/>
              <a:t>Introduction of CEE experiment and </a:t>
            </a:r>
            <a:r>
              <a:rPr lang="en-US" altLang="zh-CN" sz="4400" dirty="0" err="1"/>
              <a:t>eTOF</a:t>
            </a:r>
            <a:endParaRPr lang="zh-CN" altLang="en-US" sz="4400" dirty="0"/>
          </a:p>
        </p:txBody>
      </p:sp>
      <p:sp>
        <p:nvSpPr>
          <p:cNvPr id="9" name="副标题 8">
            <a:extLst>
              <a:ext uri="{FF2B5EF4-FFF2-40B4-BE49-F238E27FC236}">
                <a16:creationId xmlns:a16="http://schemas.microsoft.com/office/drawing/2014/main" id="{36641847-6CC3-3CE2-05D8-91EE1B8D4500}"/>
              </a:ext>
            </a:extLst>
          </p:cNvPr>
          <p:cNvSpPr>
            <a:spLocks noGrp="1"/>
          </p:cNvSpPr>
          <p:nvPr>
            <p:ph type="subTitle" idx="1"/>
          </p:nvPr>
        </p:nvSpPr>
        <p:spPr/>
        <p:txBody>
          <a:bodyPr/>
          <a:lstStyle/>
          <a:p>
            <a:r>
              <a:rPr lang="en-US" altLang="zh-CN" dirty="0" err="1"/>
              <a:t>Shihao</a:t>
            </a:r>
            <a:r>
              <a:rPr lang="en-US" altLang="zh-CN" dirty="0"/>
              <a:t> Zhang</a:t>
            </a:r>
          </a:p>
          <a:p>
            <a:r>
              <a:rPr lang="en-US" altLang="zh-CN" dirty="0"/>
              <a:t>Tsinghua University</a:t>
            </a:r>
          </a:p>
          <a:p>
            <a:r>
              <a:rPr lang="en-US" altLang="zh-CN" dirty="0"/>
              <a:t>On behalf of CEE </a:t>
            </a:r>
            <a:r>
              <a:rPr lang="en-US" altLang="zh-CN" dirty="0" err="1"/>
              <a:t>eTOF</a:t>
            </a:r>
            <a:r>
              <a:rPr lang="en-US" altLang="zh-CN" dirty="0"/>
              <a:t> subsystem</a:t>
            </a:r>
            <a:endParaRPr lang="zh-CN" altLang="en-US" dirty="0"/>
          </a:p>
        </p:txBody>
      </p:sp>
    </p:spTree>
    <p:extLst>
      <p:ext uri="{BB962C8B-B14F-4D97-AF65-F5344CB8AC3E}">
        <p14:creationId xmlns:p14="http://schemas.microsoft.com/office/powerpoint/2010/main" val="3216717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E2B724-96C8-36C8-8DF1-978505BC3493}"/>
              </a:ext>
            </a:extLst>
          </p:cNvPr>
          <p:cNvSpPr>
            <a:spLocks noGrp="1"/>
          </p:cNvSpPr>
          <p:nvPr>
            <p:ph type="title"/>
          </p:nvPr>
        </p:nvSpPr>
        <p:spPr/>
        <p:txBody>
          <a:bodyPr/>
          <a:lstStyle/>
          <a:p>
            <a:r>
              <a:rPr lang="en-US" altLang="zh-CN" dirty="0"/>
              <a:t>Participation in global triggers</a:t>
            </a:r>
            <a:endParaRPr lang="zh-CN" altLang="en-US" dirty="0"/>
          </a:p>
        </p:txBody>
      </p:sp>
      <p:sp>
        <p:nvSpPr>
          <p:cNvPr id="3" name="内容占位符 2">
            <a:extLst>
              <a:ext uri="{FF2B5EF4-FFF2-40B4-BE49-F238E27FC236}">
                <a16:creationId xmlns:a16="http://schemas.microsoft.com/office/drawing/2014/main" id="{775F0D87-8FD5-4973-4819-6CFCA204CC55}"/>
              </a:ext>
            </a:extLst>
          </p:cNvPr>
          <p:cNvSpPr>
            <a:spLocks noGrp="1"/>
          </p:cNvSpPr>
          <p:nvPr>
            <p:ph idx="1"/>
          </p:nvPr>
        </p:nvSpPr>
        <p:spPr/>
        <p:txBody>
          <a:bodyPr/>
          <a:lstStyle/>
          <a:p>
            <a:r>
              <a:rPr lang="en-US" altLang="zh-CN" sz="1800" dirty="0"/>
              <a:t>MRPC-based trigger system: </a:t>
            </a:r>
          </a:p>
          <a:p>
            <a:pPr marL="0" indent="0">
              <a:buNone/>
            </a:pPr>
            <a:r>
              <a:rPr lang="en-US" altLang="zh-CN" sz="1800" dirty="0"/>
              <a:t>   large reception, high granularity, fast detectors</a:t>
            </a:r>
          </a:p>
          <a:p>
            <a:r>
              <a:rPr lang="en-US" altLang="zh-CN" sz="1800" dirty="0"/>
              <a:t>Logic: number of channel multiplexes </a:t>
            </a:r>
            <a:r>
              <a:rPr lang="en-US" altLang="zh-CN" sz="1400" dirty="0"/>
              <a:t>(1344 channels in </a:t>
            </a:r>
            <a:r>
              <a:rPr lang="en-US" altLang="zh-CN" sz="1400" dirty="0" err="1"/>
              <a:t>eTOF</a:t>
            </a:r>
            <a:r>
              <a:rPr lang="en-US" altLang="zh-CN" sz="1400" dirty="0"/>
              <a:t>)</a:t>
            </a:r>
            <a:endParaRPr lang="zh-CN" altLang="en-US" sz="1400" dirty="0"/>
          </a:p>
        </p:txBody>
      </p:sp>
      <p:sp>
        <p:nvSpPr>
          <p:cNvPr id="4" name="日期占位符 3">
            <a:extLst>
              <a:ext uri="{FF2B5EF4-FFF2-40B4-BE49-F238E27FC236}">
                <a16:creationId xmlns:a16="http://schemas.microsoft.com/office/drawing/2014/main" id="{54B6B8F5-60A1-DD2A-7307-CEA687257EA9}"/>
              </a:ext>
            </a:extLst>
          </p:cNvPr>
          <p:cNvSpPr>
            <a:spLocks noGrp="1"/>
          </p:cNvSpPr>
          <p:nvPr>
            <p:ph type="dt" sz="half" idx="10"/>
          </p:nvPr>
        </p:nvSpPr>
        <p:spPr/>
        <p:txBody>
          <a:bodyPr/>
          <a:lstStyle/>
          <a:p>
            <a:fld id="{2B80EF34-FC2B-419C-8B32-40FE51BC638D}"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B4A7EA37-4D2A-78DD-6C3D-75986C28494A}"/>
              </a:ext>
            </a:extLst>
          </p:cNvPr>
          <p:cNvSpPr>
            <a:spLocks noGrp="1"/>
          </p:cNvSpPr>
          <p:nvPr>
            <p:ph type="ftr" sz="quarter" idx="11"/>
          </p:nvPr>
        </p:nvSpPr>
        <p:spPr/>
        <p:txBody>
          <a:bodyPr/>
          <a:lstStyle/>
          <a:p>
            <a:r>
              <a:rPr lang="en-US" altLang="zh-CN" dirty="0"/>
              <a:t>FCPPN/L 2025, Qingdao</a:t>
            </a:r>
            <a:endParaRPr lang="zh-CN" altLang="en-US" dirty="0"/>
          </a:p>
        </p:txBody>
      </p:sp>
      <p:sp>
        <p:nvSpPr>
          <p:cNvPr id="6" name="灯片编号占位符 5">
            <a:extLst>
              <a:ext uri="{FF2B5EF4-FFF2-40B4-BE49-F238E27FC236}">
                <a16:creationId xmlns:a16="http://schemas.microsoft.com/office/drawing/2014/main" id="{515FF489-0D1C-9E09-E3B3-1F6588D3847F}"/>
              </a:ext>
            </a:extLst>
          </p:cNvPr>
          <p:cNvSpPr>
            <a:spLocks noGrp="1"/>
          </p:cNvSpPr>
          <p:nvPr>
            <p:ph type="sldNum" sz="quarter" idx="12"/>
          </p:nvPr>
        </p:nvSpPr>
        <p:spPr/>
        <p:txBody>
          <a:bodyPr/>
          <a:lstStyle/>
          <a:p>
            <a:fld id="{285A7373-D188-4B52-8601-AB1D7F01AC5B}" type="slidenum">
              <a:rPr lang="zh-CN" altLang="en-US" smtClean="0"/>
              <a:t>10</a:t>
            </a:fld>
            <a:endParaRPr lang="zh-CN" altLang="en-US"/>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D6E2ADD0-626A-5F5D-E69C-0470A34469CB}"/>
                  </a:ext>
                </a:extLst>
              </p:cNvPr>
              <p:cNvSpPr txBox="1"/>
              <p:nvPr/>
            </p:nvSpPr>
            <p:spPr>
              <a:xfrm>
                <a:off x="514602" y="2121826"/>
                <a:ext cx="5441767" cy="1569660"/>
              </a:xfrm>
              <a:prstGeom prst="rect">
                <a:avLst/>
              </a:prstGeom>
              <a:solidFill>
                <a:schemeClr val="bg1">
                  <a:lumMod val="85000"/>
                </a:schemeClr>
              </a:solidFill>
            </p:spPr>
            <p:txBody>
              <a:bodyPr wrap="square">
                <a:spAutoFit/>
              </a:bodyPr>
              <a:lstStyle/>
              <a:p>
                <a:pPr marL="0" lvl="1"/>
                <a:r>
                  <a:rPr lang="en-US" altLang="zh-CN" sz="1600" dirty="0">
                    <a:latin typeface="微软雅黑" panose="020B0503020204020204" pitchFamily="34" charset="-122"/>
                    <a:ea typeface="微软雅黑" panose="020B0503020204020204" pitchFamily="34" charset="-122"/>
                  </a:rPr>
                  <a:t>Trigger time window</a:t>
                </a:r>
                <a:r>
                  <a:rPr lang="zh-CN" altLang="en-US" sz="1600" dirty="0">
                    <a:latin typeface="微软雅黑" panose="020B0503020204020204" pitchFamily="34" charset="-122"/>
                    <a:ea typeface="微软雅黑" panose="020B0503020204020204" pitchFamily="34" charset="-122"/>
                  </a:rPr>
                  <a:t>：</a:t>
                </a:r>
                <a:r>
                  <a:rPr lang="en-US" altLang="zh-CN" sz="1600" dirty="0">
                    <a:ea typeface="楷体" panose="02010609060101010101" pitchFamily="49" charset="-122"/>
                  </a:rPr>
                  <a:t>take 3 times the width of the signal leading time, 75 ns</a:t>
                </a:r>
              </a:p>
              <a:p>
                <a:pPr marL="0" lvl="1"/>
                <a:r>
                  <a:rPr lang="en-US" altLang="zh-CN" sz="1600" dirty="0">
                    <a:latin typeface="微软雅黑" panose="020B0503020204020204" pitchFamily="34" charset="-122"/>
                    <a:ea typeface="微软雅黑" panose="020B0503020204020204" pitchFamily="34" charset="-122"/>
                  </a:rPr>
                  <a:t>Multicount threshold</a:t>
                </a:r>
                <a:r>
                  <a:rPr lang="zh-CN" altLang="en-US" sz="1600" dirty="0">
                    <a:ea typeface="楷体" panose="02010609060101010101" pitchFamily="49" charset="-122"/>
                  </a:rPr>
                  <a:t>：</a:t>
                </a:r>
                <a:r>
                  <a:rPr lang="en-US" altLang="zh-CN" sz="1600" dirty="0">
                    <a:ea typeface="楷体" panose="02010609060101010101" pitchFamily="49" charset="-122"/>
                  </a:rPr>
                  <a:t>exclude noise, include valid collision instances, set to 10 </a:t>
                </a:r>
              </a:p>
              <a:p>
                <a:pPr marL="0" lvl="1"/>
                <a:r>
                  <a:rPr lang="en-US" altLang="zh-CN" sz="1600" dirty="0">
                    <a:latin typeface="微软雅黑" panose="020B0503020204020204" pitchFamily="34" charset="-122"/>
                    <a:ea typeface="微软雅黑" panose="020B0503020204020204" pitchFamily="34" charset="-122"/>
                  </a:rPr>
                  <a:t>Global trigger condition</a:t>
                </a:r>
                <a14:m>
                  <m:oMath xmlns:m="http://schemas.openxmlformats.org/officeDocument/2006/math">
                    <m:r>
                      <a:rPr lang="en-US" altLang="zh-CN" sz="1600" b="0" i="0" dirty="0" smtClean="0">
                        <a:latin typeface="Cambria Math" panose="02040503050406030204" pitchFamily="18" charset="0"/>
                        <a:ea typeface="楷体" panose="02010609060101010101" pitchFamily="49" charset="-122"/>
                      </a:rPr>
                      <m:t> </m:t>
                    </m:r>
                    <m:r>
                      <a:rPr lang="en-US" altLang="zh-CN" sz="1600" i="1" dirty="0">
                        <a:latin typeface="Cambria Math" panose="02040503050406030204" pitchFamily="18" charset="0"/>
                        <a:ea typeface="楷体" panose="02010609060101010101" pitchFamily="49" charset="-122"/>
                      </a:rPr>
                      <m:t>=</m:t>
                    </m:r>
                  </m:oMath>
                </a14:m>
                <a:endParaRPr lang="en-US" altLang="zh-CN" sz="1600" i="1" dirty="0">
                  <a:latin typeface="Cambria Math" panose="02040503050406030204" pitchFamily="18" charset="0"/>
                  <a:ea typeface="楷体" panose="02010609060101010101" pitchFamily="49" charset="-122"/>
                </a:endParaRPr>
              </a:p>
              <a:p>
                <a:pPr marL="0" lvl="1"/>
                <a14:m>
                  <m:oMathPara xmlns:m="http://schemas.openxmlformats.org/officeDocument/2006/math">
                    <m:oMathParaPr>
                      <m:jc m:val="centerGroup"/>
                    </m:oMathParaPr>
                    <m:oMath xmlns:m="http://schemas.openxmlformats.org/officeDocument/2006/math">
                      <m:r>
                        <m:rPr>
                          <m:sty m:val="p"/>
                        </m:rPr>
                        <a:rPr lang="en-US" altLang="zh-CN" sz="1600" dirty="0">
                          <a:latin typeface="Cambria Math" panose="02040503050406030204" pitchFamily="18" charset="0"/>
                          <a:ea typeface="楷体" panose="02010609060101010101" pitchFamily="49" charset="-122"/>
                        </a:rPr>
                        <m:t>T</m:t>
                      </m:r>
                      <m:r>
                        <a:rPr lang="en-US" altLang="zh-CN" sz="1600" dirty="0">
                          <a:latin typeface="Cambria Math" panose="02040503050406030204" pitchFamily="18" charset="0"/>
                          <a:ea typeface="楷体" panose="02010609060101010101" pitchFamily="49" charset="-122"/>
                        </a:rPr>
                        <m:t>0 </m:t>
                      </m:r>
                      <m:r>
                        <a:rPr lang="en-US" altLang="zh-CN" sz="1600" i="1" dirty="0">
                          <a:latin typeface="Cambria Math" panose="02040503050406030204" pitchFamily="18" charset="0"/>
                          <a:ea typeface="楷体" panose="02010609060101010101" pitchFamily="49" charset="-122"/>
                        </a:rPr>
                        <m:t>&amp; </m:t>
                      </m:r>
                      <m:sSub>
                        <m:sSubPr>
                          <m:ctrlPr>
                            <a:rPr lang="en-US" altLang="zh-CN" sz="1600" i="1" dirty="0">
                              <a:latin typeface="Cambria Math" panose="02040503050406030204" pitchFamily="18" charset="0"/>
                              <a:ea typeface="楷体" panose="02010609060101010101" pitchFamily="49" charset="-122"/>
                            </a:rPr>
                          </m:ctrlPr>
                        </m:sSubPr>
                        <m:e>
                          <m:r>
                            <a:rPr lang="en-US" altLang="zh-CN" sz="1600" i="1" dirty="0">
                              <a:latin typeface="Cambria Math" panose="02040503050406030204" pitchFamily="18" charset="0"/>
                              <a:ea typeface="楷体" panose="02010609060101010101" pitchFamily="49" charset="-122"/>
                            </a:rPr>
                            <m:t>(</m:t>
                          </m:r>
                          <m:r>
                            <a:rPr lang="en-US" altLang="zh-CN" sz="1600" i="1" dirty="0">
                              <a:latin typeface="Cambria Math" panose="02040503050406030204" pitchFamily="18" charset="0"/>
                              <a:ea typeface="楷体" panose="02010609060101010101" pitchFamily="49" charset="-122"/>
                            </a:rPr>
                            <m:t>𝑀</m:t>
                          </m:r>
                        </m:e>
                        <m:sub>
                          <m:r>
                            <m:rPr>
                              <m:sty m:val="p"/>
                            </m:rPr>
                            <a:rPr lang="en-US" altLang="zh-CN" sz="1600" dirty="0">
                              <a:latin typeface="Cambria Math" panose="02040503050406030204" pitchFamily="18" charset="0"/>
                              <a:ea typeface="楷体" panose="02010609060101010101" pitchFamily="49" charset="-122"/>
                            </a:rPr>
                            <m:t>iTOF</m:t>
                          </m:r>
                        </m:sub>
                      </m:sSub>
                      <m:r>
                        <a:rPr lang="en-US" altLang="zh-CN" sz="1600" i="1" dirty="0">
                          <a:latin typeface="Cambria Math" panose="02040503050406030204" pitchFamily="18" charset="0"/>
                          <a:ea typeface="楷体" panose="02010609060101010101" pitchFamily="49" charset="-122"/>
                        </a:rPr>
                        <m:t>≥5) &amp;(</m:t>
                      </m:r>
                      <m:sSub>
                        <m:sSubPr>
                          <m:ctrlPr>
                            <a:rPr lang="en-US" altLang="zh-CN" sz="1600" i="1" dirty="0">
                              <a:latin typeface="Cambria Math" panose="02040503050406030204" pitchFamily="18" charset="0"/>
                              <a:ea typeface="楷体" panose="02010609060101010101" pitchFamily="49" charset="-122"/>
                            </a:rPr>
                          </m:ctrlPr>
                        </m:sSubPr>
                        <m:e>
                          <m:r>
                            <a:rPr lang="en-US" altLang="zh-CN" sz="1600" i="1" dirty="0">
                              <a:latin typeface="Cambria Math" panose="02040503050406030204" pitchFamily="18" charset="0"/>
                              <a:ea typeface="楷体" panose="02010609060101010101" pitchFamily="49" charset="-122"/>
                            </a:rPr>
                            <m:t>𝑀</m:t>
                          </m:r>
                        </m:e>
                        <m:sub>
                          <m:r>
                            <m:rPr>
                              <m:sty m:val="p"/>
                            </m:rPr>
                            <a:rPr lang="en-US" altLang="zh-CN" sz="1600" dirty="0">
                              <a:latin typeface="Cambria Math" panose="02040503050406030204" pitchFamily="18" charset="0"/>
                              <a:ea typeface="楷体" panose="02010609060101010101" pitchFamily="49" charset="-122"/>
                            </a:rPr>
                            <m:t>eTOF</m:t>
                          </m:r>
                        </m:sub>
                      </m:sSub>
                      <m:r>
                        <a:rPr lang="en-US" altLang="zh-CN" sz="1600" i="1" dirty="0">
                          <a:latin typeface="Cambria Math" panose="02040503050406030204" pitchFamily="18" charset="0"/>
                          <a:ea typeface="楷体" panose="02010609060101010101" pitchFamily="49" charset="-122"/>
                        </a:rPr>
                        <m:t>≥10)</m:t>
                      </m:r>
                    </m:oMath>
                  </m:oMathPara>
                </a14:m>
                <a:endParaRPr lang="en-US" altLang="zh-CN" sz="1600" dirty="0">
                  <a:ea typeface="楷体" panose="02010609060101010101" pitchFamily="49" charset="-122"/>
                </a:endParaRPr>
              </a:p>
            </p:txBody>
          </p:sp>
        </mc:Choice>
        <mc:Fallback xmlns="">
          <p:sp>
            <p:nvSpPr>
              <p:cNvPr id="10" name="文本框 9">
                <a:extLst>
                  <a:ext uri="{FF2B5EF4-FFF2-40B4-BE49-F238E27FC236}">
                    <a16:creationId xmlns:a16="http://schemas.microsoft.com/office/drawing/2014/main" id="{D6E2ADD0-626A-5F5D-E69C-0470A34469CB}"/>
                  </a:ext>
                </a:extLst>
              </p:cNvPr>
              <p:cNvSpPr txBox="1">
                <a:spLocks noRot="1" noChangeAspect="1" noMove="1" noResize="1" noEditPoints="1" noAdjustHandles="1" noChangeArrowheads="1" noChangeShapeType="1" noTextEdit="1"/>
              </p:cNvSpPr>
              <p:nvPr/>
            </p:nvSpPr>
            <p:spPr>
              <a:xfrm>
                <a:off x="514602" y="2121826"/>
                <a:ext cx="5441767" cy="1569660"/>
              </a:xfrm>
              <a:prstGeom prst="rect">
                <a:avLst/>
              </a:prstGeom>
              <a:blipFill>
                <a:blip r:embed="rId3"/>
                <a:stretch>
                  <a:fillRect l="-560" t="-1550" r="-560" b="-1163"/>
                </a:stretch>
              </a:blipFill>
            </p:spPr>
            <p:txBody>
              <a:bodyPr/>
              <a:lstStyle/>
              <a:p>
                <a:r>
                  <a:rPr lang="zh-CN" altLang="en-US">
                    <a:noFill/>
                  </a:rPr>
                  <a:t> </a:t>
                </a:r>
              </a:p>
            </p:txBody>
          </p:sp>
        </mc:Fallback>
      </mc:AlternateContent>
      <p:grpSp>
        <p:nvGrpSpPr>
          <p:cNvPr id="13" name="组合 12">
            <a:extLst>
              <a:ext uri="{FF2B5EF4-FFF2-40B4-BE49-F238E27FC236}">
                <a16:creationId xmlns:a16="http://schemas.microsoft.com/office/drawing/2014/main" id="{4BF04415-2738-CDEB-78D8-28CC6EC21E9A}"/>
              </a:ext>
            </a:extLst>
          </p:cNvPr>
          <p:cNvGrpSpPr/>
          <p:nvPr/>
        </p:nvGrpSpPr>
        <p:grpSpPr>
          <a:xfrm>
            <a:off x="7095621" y="0"/>
            <a:ext cx="5001016" cy="2750296"/>
            <a:chOff x="7109045" y="0"/>
            <a:chExt cx="5001016" cy="2750296"/>
          </a:xfrm>
        </p:grpSpPr>
        <p:pic>
          <p:nvPicPr>
            <p:cNvPr id="8" name="图片 7">
              <a:extLst>
                <a:ext uri="{FF2B5EF4-FFF2-40B4-BE49-F238E27FC236}">
                  <a16:creationId xmlns:a16="http://schemas.microsoft.com/office/drawing/2014/main" id="{5D69F26D-B0C2-5487-B538-187C3D4C65C3}"/>
                </a:ext>
              </a:extLst>
            </p:cNvPr>
            <p:cNvPicPr>
              <a:picLocks noChangeAspect="1"/>
            </p:cNvPicPr>
            <p:nvPr/>
          </p:nvPicPr>
          <p:blipFill>
            <a:blip r:embed="rId4"/>
            <a:stretch>
              <a:fillRect/>
            </a:stretch>
          </p:blipFill>
          <p:spPr>
            <a:xfrm>
              <a:off x="7109045" y="0"/>
              <a:ext cx="5001016" cy="2750296"/>
            </a:xfrm>
            <a:prstGeom prst="rect">
              <a:avLst/>
            </a:prstGeom>
          </p:spPr>
        </p:pic>
        <p:cxnSp>
          <p:nvCxnSpPr>
            <p:cNvPr id="11" name="直接连接符 10">
              <a:extLst>
                <a:ext uri="{FF2B5EF4-FFF2-40B4-BE49-F238E27FC236}">
                  <a16:creationId xmlns:a16="http://schemas.microsoft.com/office/drawing/2014/main" id="{02A159EE-1CA9-84AE-F03C-7EF6EDC3F4BE}"/>
                </a:ext>
              </a:extLst>
            </p:cNvPr>
            <p:cNvCxnSpPr/>
            <p:nvPr/>
          </p:nvCxnSpPr>
          <p:spPr>
            <a:xfrm>
              <a:off x="7484906" y="2134729"/>
              <a:ext cx="4109357" cy="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AAEFB50E-2E6A-8D1E-51BB-EB33423558E4}"/>
                </a:ext>
              </a:extLst>
            </p:cNvPr>
            <p:cNvSpPr txBox="1"/>
            <p:nvPr/>
          </p:nvSpPr>
          <p:spPr>
            <a:xfrm>
              <a:off x="7648192" y="1873473"/>
              <a:ext cx="954107" cy="276999"/>
            </a:xfrm>
            <a:prstGeom prst="rect">
              <a:avLst/>
            </a:prstGeom>
            <a:noFill/>
          </p:spPr>
          <p:txBody>
            <a:bodyPr wrap="none" rtlCol="0">
              <a:spAutoFit/>
            </a:bodyPr>
            <a:lstStyle/>
            <a:p>
              <a:r>
                <a:rPr lang="zh-CN" altLang="en-US" sz="1200" dirty="0">
                  <a:solidFill>
                    <a:srgbClr val="FF0000"/>
                  </a:solidFill>
                </a:rPr>
                <a:t>多重数阈值</a:t>
              </a:r>
            </a:p>
          </p:txBody>
        </p:sp>
      </p:grpSp>
      <p:pic>
        <p:nvPicPr>
          <p:cNvPr id="14" name="内容占位符 17" descr="图表&#10;&#10;AI 生成的内容可能不正确。">
            <a:extLst>
              <a:ext uri="{FF2B5EF4-FFF2-40B4-BE49-F238E27FC236}">
                <a16:creationId xmlns:a16="http://schemas.microsoft.com/office/drawing/2014/main" id="{E6E0C764-05DB-D208-F682-919AA4732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5639" y="2750296"/>
            <a:ext cx="3836361" cy="3732536"/>
          </a:xfrm>
          <a:prstGeom prst="rect">
            <a:avLst/>
          </a:prstGeom>
        </p:spPr>
      </p:pic>
      <p:sp>
        <p:nvSpPr>
          <p:cNvPr id="17" name="内容占位符 2">
            <a:extLst>
              <a:ext uri="{FF2B5EF4-FFF2-40B4-BE49-F238E27FC236}">
                <a16:creationId xmlns:a16="http://schemas.microsoft.com/office/drawing/2014/main" id="{93F992EE-2C18-6A14-6C8B-CA603532BB99}"/>
              </a:ext>
            </a:extLst>
          </p:cNvPr>
          <p:cNvSpPr txBox="1">
            <a:spLocks/>
          </p:cNvSpPr>
          <p:nvPr/>
        </p:nvSpPr>
        <p:spPr>
          <a:xfrm>
            <a:off x="329526" y="3793231"/>
            <a:ext cx="4320244" cy="1535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楷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楷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800" dirty="0"/>
              <a:t>The accidental coincidence count rate of </a:t>
            </a:r>
            <a:r>
              <a:rPr lang="en-US" altLang="zh-CN" sz="1800" dirty="0" err="1"/>
              <a:t>eTOF</a:t>
            </a:r>
            <a:r>
              <a:rPr lang="en-US" altLang="zh-CN" sz="1800" dirty="0"/>
              <a:t> uploaded under different noise levels was obtained through simulation.</a:t>
            </a:r>
            <a:endParaRPr lang="zh-CN" altLang="en-US" sz="1800" dirty="0"/>
          </a:p>
        </p:txBody>
      </p:sp>
      <p:sp>
        <p:nvSpPr>
          <p:cNvPr id="18" name="文本框 17">
            <a:extLst>
              <a:ext uri="{FF2B5EF4-FFF2-40B4-BE49-F238E27FC236}">
                <a16:creationId xmlns:a16="http://schemas.microsoft.com/office/drawing/2014/main" id="{A975E3FD-5991-2D0D-73B6-6EE525790763}"/>
              </a:ext>
            </a:extLst>
          </p:cNvPr>
          <p:cNvSpPr txBox="1"/>
          <p:nvPr/>
        </p:nvSpPr>
        <p:spPr>
          <a:xfrm>
            <a:off x="514602" y="4988949"/>
            <a:ext cx="4505528" cy="1415772"/>
          </a:xfrm>
          <a:prstGeom prst="rect">
            <a:avLst/>
          </a:prstGeom>
          <a:solidFill>
            <a:schemeClr val="bg1">
              <a:lumMod val="85000"/>
            </a:schemeClr>
          </a:solidFill>
        </p:spPr>
        <p:txBody>
          <a:bodyPr wrap="square">
            <a:spAutoFit/>
          </a:bodyPr>
          <a:lstStyle/>
          <a:p>
            <a:r>
              <a:rPr lang="en-US" altLang="zh-CN" dirty="0">
                <a:latin typeface="微软雅黑" panose="020B0503020204020204" pitchFamily="34" charset="-122"/>
                <a:ea typeface="微软雅黑" panose="020B0503020204020204" pitchFamily="34" charset="-122"/>
              </a:rPr>
              <a:t>Request:</a:t>
            </a:r>
          </a:p>
          <a:p>
            <a:pPr lvl="1"/>
            <a:r>
              <a:rPr lang="en-US" altLang="zh-CN" dirty="0">
                <a:ea typeface="楷体" panose="02010609060101010101" pitchFamily="49" charset="-122"/>
              </a:rPr>
              <a:t>Average noise rate &lt;2 Hz/cm</a:t>
            </a:r>
            <a:r>
              <a:rPr lang="en-US" altLang="zh-CN" baseline="30000" dirty="0">
                <a:ea typeface="楷体" panose="02010609060101010101" pitchFamily="49" charset="-122"/>
              </a:rPr>
              <a:t>2</a:t>
            </a:r>
          </a:p>
          <a:p>
            <a:pPr lvl="1"/>
            <a:r>
              <a:rPr lang="en-US" altLang="zh-CN" dirty="0">
                <a:ea typeface="楷体" panose="02010609060101010101" pitchFamily="49" charset="-122"/>
              </a:rPr>
              <a:t>Average noise multiplicity&lt;2</a:t>
            </a:r>
          </a:p>
          <a:p>
            <a:r>
              <a:rPr lang="en-US" altLang="zh-CN" sz="1600" dirty="0">
                <a:latin typeface="微软雅黑" panose="020B0503020204020204" pitchFamily="34" charset="-122"/>
                <a:ea typeface="微软雅黑" panose="020B0503020204020204" pitchFamily="34" charset="-122"/>
              </a:rPr>
              <a:t>Occasional compliance does not exceed 1/1000 of the CEE design count rate</a:t>
            </a:r>
          </a:p>
        </p:txBody>
      </p:sp>
      <p:pic>
        <p:nvPicPr>
          <p:cNvPr id="20" name="图片 19">
            <a:extLst>
              <a:ext uri="{FF2B5EF4-FFF2-40B4-BE49-F238E27FC236}">
                <a16:creationId xmlns:a16="http://schemas.microsoft.com/office/drawing/2014/main" id="{ED81F666-1CE5-2492-0A09-2D3C5088CAA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3375" y="4047759"/>
            <a:ext cx="2486025" cy="2359660"/>
          </a:xfrm>
          <a:prstGeom prst="rect">
            <a:avLst/>
          </a:prstGeom>
          <a:noFill/>
          <a:ln>
            <a:noFill/>
          </a:ln>
        </p:spPr>
      </p:pic>
      <p:pic>
        <p:nvPicPr>
          <p:cNvPr id="21" name="图片 20">
            <a:extLst>
              <a:ext uri="{FF2B5EF4-FFF2-40B4-BE49-F238E27FC236}">
                <a16:creationId xmlns:a16="http://schemas.microsoft.com/office/drawing/2014/main" id="{C4A4CFBE-154B-3AF7-DC7D-09A3098EA6F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0244" y="3205365"/>
            <a:ext cx="2480945" cy="2367915"/>
          </a:xfrm>
          <a:prstGeom prst="rect">
            <a:avLst/>
          </a:prstGeom>
          <a:noFill/>
          <a:ln>
            <a:noFill/>
          </a:ln>
        </p:spPr>
      </p:pic>
    </p:spTree>
    <p:extLst>
      <p:ext uri="{BB962C8B-B14F-4D97-AF65-F5344CB8AC3E}">
        <p14:creationId xmlns:p14="http://schemas.microsoft.com/office/powerpoint/2010/main" val="2773942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3E4D45-2A44-ED31-12D4-21FC09458086}"/>
              </a:ext>
            </a:extLst>
          </p:cNvPr>
          <p:cNvSpPr>
            <a:spLocks noGrp="1"/>
          </p:cNvSpPr>
          <p:nvPr>
            <p:ph type="title"/>
          </p:nvPr>
        </p:nvSpPr>
        <p:spPr/>
        <p:txBody>
          <a:bodyPr/>
          <a:lstStyle/>
          <a:p>
            <a:r>
              <a:rPr lang="en-US" altLang="zh-CN" dirty="0"/>
              <a:t>Beamtime setup</a:t>
            </a:r>
            <a:endParaRPr lang="zh-CN" altLang="en-US" dirty="0"/>
          </a:p>
        </p:txBody>
      </p:sp>
      <mc:AlternateContent xmlns:mc="http://schemas.openxmlformats.org/markup-compatibility/2006" xmlns:a14="http://schemas.microsoft.com/office/drawing/2010/main">
        <mc:Choice Requires="a14">
          <p:graphicFrame>
            <p:nvGraphicFramePr>
              <p:cNvPr id="31" name="表格 31">
                <a:extLst>
                  <a:ext uri="{FF2B5EF4-FFF2-40B4-BE49-F238E27FC236}">
                    <a16:creationId xmlns:a16="http://schemas.microsoft.com/office/drawing/2014/main" id="{98990350-A011-3F02-BEEA-3663DF258D88}"/>
                  </a:ext>
                </a:extLst>
              </p:cNvPr>
              <p:cNvGraphicFramePr>
                <a:graphicFrameLocks noGrp="1"/>
              </p:cNvGraphicFramePr>
              <p:nvPr>
                <p:ph idx="1"/>
                <p:extLst>
                  <p:ext uri="{D42A27DB-BD31-4B8C-83A1-F6EECF244321}">
                    <p14:modId xmlns:p14="http://schemas.microsoft.com/office/powerpoint/2010/main" val="1466492455"/>
                  </p:ext>
                </p:extLst>
              </p:nvPr>
            </p:nvGraphicFramePr>
            <p:xfrm>
              <a:off x="6980412" y="713155"/>
              <a:ext cx="4878339" cy="3235960"/>
            </p:xfrm>
            <a:graphic>
              <a:graphicData uri="http://schemas.openxmlformats.org/drawingml/2006/table">
                <a:tbl>
                  <a:tblPr bandRow="1">
                    <a:tableStyleId>{6E25E649-3F16-4E02-A733-19D2CDBF48F0}</a:tableStyleId>
                  </a:tblPr>
                  <a:tblGrid>
                    <a:gridCol w="2657091">
                      <a:extLst>
                        <a:ext uri="{9D8B030D-6E8A-4147-A177-3AD203B41FA5}">
                          <a16:colId xmlns:a16="http://schemas.microsoft.com/office/drawing/2014/main" val="1596558136"/>
                        </a:ext>
                      </a:extLst>
                    </a:gridCol>
                    <a:gridCol w="2221248">
                      <a:extLst>
                        <a:ext uri="{9D8B030D-6E8A-4147-A177-3AD203B41FA5}">
                          <a16:colId xmlns:a16="http://schemas.microsoft.com/office/drawing/2014/main" val="3243605535"/>
                        </a:ext>
                      </a:extLst>
                    </a:gridCol>
                  </a:tblGrid>
                  <a:tr h="370840">
                    <a:tc>
                      <a:txBody>
                        <a:bodyPr/>
                        <a:lstStyle/>
                        <a:p>
                          <a:r>
                            <a:rPr lang="en-US" altLang="zh-CN" dirty="0"/>
                            <a:t>Collision system</a:t>
                          </a:r>
                          <a:endParaRPr lang="zh-CN" altLang="en-US" dirty="0"/>
                        </a:p>
                      </a:txBody>
                      <a:tcPr/>
                    </a:tc>
                    <a:tc>
                      <a:txBody>
                        <a:bodyPr/>
                        <a:lstStyle/>
                        <a:p>
                          <a:r>
                            <a:rPr lang="en-US" altLang="zh-CN" dirty="0"/>
                            <a:t>Sn-C</a:t>
                          </a:r>
                          <a:endParaRPr lang="zh-CN" altLang="en-US" dirty="0"/>
                        </a:p>
                      </a:txBody>
                      <a:tcPr/>
                    </a:tc>
                    <a:extLst>
                      <a:ext uri="{0D108BD9-81ED-4DB2-BD59-A6C34878D82A}">
                        <a16:rowId xmlns:a16="http://schemas.microsoft.com/office/drawing/2014/main" val="2423522529"/>
                      </a:ext>
                    </a:extLst>
                  </a:tr>
                  <a:tr h="370840">
                    <a:tc>
                      <a:txBody>
                        <a:bodyPr/>
                        <a:lstStyle/>
                        <a:p>
                          <a:r>
                            <a:rPr lang="en-US" altLang="zh-CN" dirty="0"/>
                            <a:t>Beam energy</a:t>
                          </a:r>
                          <a:endParaRPr lang="zh-CN" altLang="en-US" dirty="0"/>
                        </a:p>
                      </a:txBody>
                      <a:tcPr/>
                    </a:tc>
                    <a:tc>
                      <a:txBody>
                        <a:bodyPr/>
                        <a:lstStyle/>
                        <a:p>
                          <a:r>
                            <a:rPr lang="en-US" altLang="zh-CN" dirty="0"/>
                            <a:t>350 MeV/u</a:t>
                          </a:r>
                          <a:endParaRPr lang="zh-CN" altLang="en-US" dirty="0"/>
                        </a:p>
                      </a:txBody>
                      <a:tcPr/>
                    </a:tc>
                    <a:extLst>
                      <a:ext uri="{0D108BD9-81ED-4DB2-BD59-A6C34878D82A}">
                        <a16:rowId xmlns:a16="http://schemas.microsoft.com/office/drawing/2014/main" val="3686808171"/>
                      </a:ext>
                    </a:extLst>
                  </a:tr>
                  <a:tr h="370840">
                    <a:tc>
                      <a:txBody>
                        <a:bodyPr/>
                        <a:lstStyle/>
                        <a:p>
                          <a:r>
                            <a:rPr lang="en-US" altLang="zh-CN" dirty="0"/>
                            <a:t>TOF readout channels</a:t>
                          </a:r>
                          <a:endParaRPr lang="zh-CN" altLang="en-US" dirty="0"/>
                        </a:p>
                      </a:txBody>
                      <a:tcPr/>
                    </a:tc>
                    <a:tc>
                      <a:txBody>
                        <a:bodyPr/>
                        <a:lstStyle/>
                        <a:p>
                          <a:r>
                            <a:rPr lang="en-US" altLang="zh-CN" dirty="0"/>
                            <a:t>1344</a:t>
                          </a:r>
                          <a:endParaRPr lang="zh-CN" altLang="en-US" dirty="0"/>
                        </a:p>
                      </a:txBody>
                      <a:tcPr/>
                    </a:tc>
                    <a:extLst>
                      <a:ext uri="{0D108BD9-81ED-4DB2-BD59-A6C34878D82A}">
                        <a16:rowId xmlns:a16="http://schemas.microsoft.com/office/drawing/2014/main" val="1173384416"/>
                      </a:ext>
                    </a:extLst>
                  </a:tr>
                  <a:tr h="370840">
                    <a:tc>
                      <a:txBody>
                        <a:bodyPr/>
                        <a:lstStyle/>
                        <a:p>
                          <a:r>
                            <a:rPr lang="en-US" altLang="zh-CN" dirty="0"/>
                            <a:t>eTOF distance to target</a:t>
                          </a:r>
                          <a:endParaRPr lang="zh-CN" altLang="en-US" dirty="0"/>
                        </a:p>
                      </a:txBody>
                      <a:tcPr/>
                    </a:tc>
                    <a:tc>
                      <a:txBody>
                        <a:bodyPr/>
                        <a:lstStyle/>
                        <a:p>
                          <a:r>
                            <a:rPr lang="en-US" altLang="zh-CN" dirty="0"/>
                            <a:t>247 cm</a:t>
                          </a:r>
                          <a:endParaRPr lang="zh-CN" altLang="en-US" dirty="0"/>
                        </a:p>
                      </a:txBody>
                      <a:tcPr/>
                    </a:tc>
                    <a:extLst>
                      <a:ext uri="{0D108BD9-81ED-4DB2-BD59-A6C34878D82A}">
                        <a16:rowId xmlns:a16="http://schemas.microsoft.com/office/drawing/2014/main" val="1409848029"/>
                      </a:ext>
                    </a:extLst>
                  </a:tr>
                  <a:tr h="370840">
                    <a:tc>
                      <a:txBody>
                        <a:bodyPr/>
                        <a:lstStyle/>
                        <a:p>
                          <a:r>
                            <a:rPr lang="en-US" altLang="zh-CN" sz="1800" dirty="0"/>
                            <a:t>Trigger criterion</a:t>
                          </a:r>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altLang="zh-CN" sz="1800" b="0" smtClean="0">
                                    <a:latin typeface="Cambria Math" panose="02040503050406030204" pitchFamily="18" charset="0"/>
                                  </a:rPr>
                                  <m:t>Mu</m:t>
                                </m:r>
                                <m:sSub>
                                  <m:sSubPr>
                                    <m:ctrlPr>
                                      <a:rPr lang="en-US" altLang="zh-CN" sz="1800" b="0" i="1" smtClean="0">
                                        <a:latin typeface="Cambria Math" panose="02040503050406030204" pitchFamily="18" charset="0"/>
                                      </a:rPr>
                                    </m:ctrlPr>
                                  </m:sSubPr>
                                  <m:e>
                                    <m:r>
                                      <m:rPr>
                                        <m:sty m:val="p"/>
                                      </m:rPr>
                                      <a:rPr lang="en-US" altLang="zh-CN" sz="1800" b="0" smtClean="0">
                                        <a:latin typeface="Cambria Math" panose="02040503050406030204" pitchFamily="18" charset="0"/>
                                      </a:rPr>
                                      <m:t>l</m:t>
                                    </m:r>
                                  </m:e>
                                  <m:sub>
                                    <m:r>
                                      <m:rPr>
                                        <m:sty m:val="p"/>
                                      </m:rPr>
                                      <a:rPr lang="en-US" altLang="zh-CN" sz="1800" b="0" i="0" smtClean="0">
                                        <a:latin typeface="Cambria Math" panose="02040503050406030204" pitchFamily="18" charset="0"/>
                                      </a:rPr>
                                      <m:t>e</m:t>
                                    </m:r>
                                    <m:r>
                                      <m:rPr>
                                        <m:sty m:val="p"/>
                                      </m:rPr>
                                      <a:rPr lang="en-US" altLang="zh-CN" sz="1800" b="0" smtClean="0">
                                        <a:latin typeface="Cambria Math" panose="02040503050406030204" pitchFamily="18" charset="0"/>
                                      </a:rPr>
                                      <m:t>TOF</m:t>
                                    </m:r>
                                  </m:sub>
                                </m:sSub>
                                <m:r>
                                  <a:rPr lang="en-US" altLang="zh-CN" sz="1800">
                                    <a:latin typeface="Cambria Math" panose="02040503050406030204" pitchFamily="18" charset="0"/>
                                  </a:rPr>
                                  <m:t>≥</m:t>
                                </m:r>
                                <m:r>
                                  <a:rPr lang="en-US" altLang="zh-CN" sz="1800" b="0" i="0" smtClean="0">
                                    <a:latin typeface="Cambria Math" panose="02040503050406030204" pitchFamily="18" charset="0"/>
                                  </a:rPr>
                                  <m:t>8 &amp;</m:t>
                                </m:r>
                              </m:oMath>
                            </m:oMathPara>
                          </a14:m>
                          <a:endParaRPr lang="en-US" altLang="zh-CN" sz="1800" b="0" i="0" dirty="0">
                            <a:latin typeface="Cambria Math"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altLang="zh-CN" sz="1800" b="0" smtClean="0">
                                    <a:latin typeface="Cambria Math" panose="02040503050406030204" pitchFamily="18" charset="0"/>
                                  </a:rPr>
                                  <m:t>Mu</m:t>
                                </m:r>
                                <m:sSub>
                                  <m:sSubPr>
                                    <m:ctrlPr>
                                      <a:rPr lang="en-US" altLang="zh-CN" sz="1800" b="0" i="1" smtClean="0">
                                        <a:latin typeface="Cambria Math" panose="02040503050406030204" pitchFamily="18" charset="0"/>
                                      </a:rPr>
                                    </m:ctrlPr>
                                  </m:sSubPr>
                                  <m:e>
                                    <m:r>
                                      <m:rPr>
                                        <m:sty m:val="p"/>
                                      </m:rPr>
                                      <a:rPr lang="en-US" altLang="zh-CN" sz="1800" b="0" smtClean="0">
                                        <a:latin typeface="Cambria Math" panose="02040503050406030204" pitchFamily="18" charset="0"/>
                                      </a:rPr>
                                      <m:t>l</m:t>
                                    </m:r>
                                  </m:e>
                                  <m:sub>
                                    <m:r>
                                      <m:rPr>
                                        <m:sty m:val="p"/>
                                      </m:rPr>
                                      <a:rPr lang="en-US" altLang="zh-CN" sz="1800" b="0" i="0" smtClean="0">
                                        <a:latin typeface="Cambria Math" panose="02040503050406030204" pitchFamily="18" charset="0"/>
                                      </a:rPr>
                                      <m:t>i</m:t>
                                    </m:r>
                                    <m:r>
                                      <m:rPr>
                                        <m:sty m:val="p"/>
                                      </m:rPr>
                                      <a:rPr lang="en-US" altLang="zh-CN" sz="1800" b="0" smtClean="0">
                                        <a:latin typeface="Cambria Math" panose="02040503050406030204" pitchFamily="18" charset="0"/>
                                      </a:rPr>
                                      <m:t>TOF</m:t>
                                    </m:r>
                                  </m:sub>
                                </m:sSub>
                                <m:r>
                                  <a:rPr lang="en-US" altLang="zh-CN" sz="1800" smtClean="0">
                                    <a:latin typeface="Cambria Math" panose="02040503050406030204" pitchFamily="18" charset="0"/>
                                  </a:rPr>
                                  <m:t>≥</m:t>
                                </m:r>
                                <m:r>
                                  <a:rPr lang="en-US" altLang="zh-CN" sz="1800" b="0" i="0" smtClean="0">
                                    <a:latin typeface="Cambria Math" panose="02040503050406030204" pitchFamily="18" charset="0"/>
                                  </a:rPr>
                                  <m:t>4 </m:t>
                                </m:r>
                                <m:r>
                                  <a:rPr lang="en-US" altLang="zh-CN" sz="1800" b="0" smtClean="0">
                                    <a:latin typeface="Cambria Math" panose="02040503050406030204" pitchFamily="18" charset="0"/>
                                  </a:rPr>
                                  <m:t>&amp; </m:t>
                                </m:r>
                                <m:r>
                                  <a:rPr lang="en-US" altLang="zh-CN" sz="1800" b="0" smtClean="0">
                                    <a:latin typeface="Cambria Math" panose="02040503050406030204" pitchFamily="18" charset="0"/>
                                  </a:rPr>
                                  <m:t>𝑇</m:t>
                                </m:r>
                                <m:r>
                                  <a:rPr lang="en-US" altLang="zh-CN" sz="1800" b="0" smtClean="0">
                                    <a:latin typeface="Cambria Math" panose="02040503050406030204" pitchFamily="18" charset="0"/>
                                  </a:rPr>
                                  <m:t>0</m:t>
                                </m:r>
                              </m:oMath>
                            </m:oMathPara>
                          </a14:m>
                          <a:endParaRPr lang="zh-CN" altLang="en-US" sz="1800" dirty="0">
                            <a:ea typeface="楷体" panose="02010609060101010101" pitchFamily="49" charset="-122"/>
                          </a:endParaRPr>
                        </a:p>
                      </a:txBody>
                      <a:tcPr/>
                    </a:tc>
                    <a:extLst>
                      <a:ext uri="{0D108BD9-81ED-4DB2-BD59-A6C34878D82A}">
                        <a16:rowId xmlns:a16="http://schemas.microsoft.com/office/drawing/2014/main" val="4150776421"/>
                      </a:ext>
                    </a:extLst>
                  </a:tr>
                  <a:tr h="370840">
                    <a:tc>
                      <a:txBody>
                        <a:bodyPr/>
                        <a:lstStyle/>
                        <a:p>
                          <a:r>
                            <a:rPr lang="en-US" altLang="zh-CN" dirty="0"/>
                            <a:t>Trigger time window</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t>75 ns</a:t>
                          </a:r>
                          <a:endParaRPr lang="zh-CN" altLang="en-US" sz="1800" dirty="0">
                            <a:ea typeface="楷体" panose="02010609060101010101" pitchFamily="49" charset="-122"/>
                          </a:endParaRPr>
                        </a:p>
                      </a:txBody>
                      <a:tcPr/>
                    </a:tc>
                    <a:extLst>
                      <a:ext uri="{0D108BD9-81ED-4DB2-BD59-A6C34878D82A}">
                        <a16:rowId xmlns:a16="http://schemas.microsoft.com/office/drawing/2014/main" val="1486880339"/>
                      </a:ext>
                    </a:extLst>
                  </a:tr>
                  <a:tr h="370840">
                    <a:tc>
                      <a:txBody>
                        <a:bodyPr/>
                        <a:lstStyle/>
                        <a:p>
                          <a:r>
                            <a:rPr lang="en-US" altLang="zh-CN" dirty="0"/>
                            <a:t>Acquisition time window</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t>4 us</a:t>
                          </a:r>
                          <a:endParaRPr lang="zh-CN" altLang="en-US" sz="1800" dirty="0">
                            <a:ea typeface="楷体" panose="02010609060101010101" pitchFamily="49" charset="-122"/>
                          </a:endParaRPr>
                        </a:p>
                      </a:txBody>
                      <a:tcPr/>
                    </a:tc>
                    <a:extLst>
                      <a:ext uri="{0D108BD9-81ED-4DB2-BD59-A6C34878D82A}">
                        <a16:rowId xmlns:a16="http://schemas.microsoft.com/office/drawing/2014/main" val="3828026573"/>
                      </a:ext>
                    </a:extLst>
                  </a:tr>
                  <a:tr h="370840">
                    <a:tc>
                      <a:txBody>
                        <a:bodyPr/>
                        <a:lstStyle/>
                        <a:p>
                          <a:r>
                            <a:rPr lang="en-US" altLang="zh-CN" dirty="0"/>
                            <a:t>Triggered event rate</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t>7000 s</a:t>
                          </a:r>
                          <a:r>
                            <a:rPr lang="en-US" altLang="zh-CN" sz="1800" baseline="30000" dirty="0"/>
                            <a:t>-1 </a:t>
                          </a:r>
                          <a:r>
                            <a:rPr lang="en-US" altLang="zh-CN" sz="1800" dirty="0"/>
                            <a:t>max</a:t>
                          </a:r>
                          <a:endParaRPr lang="zh-CN" altLang="en-US" sz="1800" dirty="0">
                            <a:ea typeface="楷体" panose="02010609060101010101" pitchFamily="49" charset="-122"/>
                          </a:endParaRPr>
                        </a:p>
                      </a:txBody>
                      <a:tcPr/>
                    </a:tc>
                    <a:extLst>
                      <a:ext uri="{0D108BD9-81ED-4DB2-BD59-A6C34878D82A}">
                        <a16:rowId xmlns:a16="http://schemas.microsoft.com/office/drawing/2014/main" val="2438483675"/>
                      </a:ext>
                    </a:extLst>
                  </a:tr>
                </a:tbl>
              </a:graphicData>
            </a:graphic>
          </p:graphicFrame>
        </mc:Choice>
        <mc:Fallback xmlns="">
          <p:graphicFrame>
            <p:nvGraphicFramePr>
              <p:cNvPr id="31" name="表格 31">
                <a:extLst>
                  <a:ext uri="{FF2B5EF4-FFF2-40B4-BE49-F238E27FC236}">
                    <a16:creationId xmlns:a16="http://schemas.microsoft.com/office/drawing/2014/main" id="{98990350-A011-3F02-BEEA-3663DF258D88}"/>
                  </a:ext>
                </a:extLst>
              </p:cNvPr>
              <p:cNvGraphicFramePr>
                <a:graphicFrameLocks noGrp="1"/>
              </p:cNvGraphicFramePr>
              <p:nvPr>
                <p:ph idx="1"/>
                <p:extLst>
                  <p:ext uri="{D42A27DB-BD31-4B8C-83A1-F6EECF244321}">
                    <p14:modId xmlns:p14="http://schemas.microsoft.com/office/powerpoint/2010/main" val="1466492455"/>
                  </p:ext>
                </p:extLst>
              </p:nvPr>
            </p:nvGraphicFramePr>
            <p:xfrm>
              <a:off x="6980412" y="713155"/>
              <a:ext cx="4878339" cy="3235960"/>
            </p:xfrm>
            <a:graphic>
              <a:graphicData uri="http://schemas.openxmlformats.org/drawingml/2006/table">
                <a:tbl>
                  <a:tblPr bandRow="1">
                    <a:tableStyleId>{6E25E649-3F16-4E02-A733-19D2CDBF48F0}</a:tableStyleId>
                  </a:tblPr>
                  <a:tblGrid>
                    <a:gridCol w="2657091">
                      <a:extLst>
                        <a:ext uri="{9D8B030D-6E8A-4147-A177-3AD203B41FA5}">
                          <a16:colId xmlns:a16="http://schemas.microsoft.com/office/drawing/2014/main" val="1596558136"/>
                        </a:ext>
                      </a:extLst>
                    </a:gridCol>
                    <a:gridCol w="2221248">
                      <a:extLst>
                        <a:ext uri="{9D8B030D-6E8A-4147-A177-3AD203B41FA5}">
                          <a16:colId xmlns:a16="http://schemas.microsoft.com/office/drawing/2014/main" val="3243605535"/>
                        </a:ext>
                      </a:extLst>
                    </a:gridCol>
                  </a:tblGrid>
                  <a:tr h="370840">
                    <a:tc>
                      <a:txBody>
                        <a:bodyPr/>
                        <a:lstStyle/>
                        <a:p>
                          <a:r>
                            <a:rPr lang="en-US" altLang="zh-CN" dirty="0"/>
                            <a:t>Collision system</a:t>
                          </a:r>
                          <a:endParaRPr lang="zh-CN" altLang="en-US" dirty="0"/>
                        </a:p>
                      </a:txBody>
                      <a:tcPr/>
                    </a:tc>
                    <a:tc>
                      <a:txBody>
                        <a:bodyPr/>
                        <a:lstStyle/>
                        <a:p>
                          <a:r>
                            <a:rPr lang="en-US" altLang="zh-CN" dirty="0"/>
                            <a:t>Sn-C</a:t>
                          </a:r>
                          <a:endParaRPr lang="zh-CN" altLang="en-US" dirty="0"/>
                        </a:p>
                      </a:txBody>
                      <a:tcPr/>
                    </a:tc>
                    <a:extLst>
                      <a:ext uri="{0D108BD9-81ED-4DB2-BD59-A6C34878D82A}">
                        <a16:rowId xmlns:a16="http://schemas.microsoft.com/office/drawing/2014/main" val="2423522529"/>
                      </a:ext>
                    </a:extLst>
                  </a:tr>
                  <a:tr h="370840">
                    <a:tc>
                      <a:txBody>
                        <a:bodyPr/>
                        <a:lstStyle/>
                        <a:p>
                          <a:r>
                            <a:rPr lang="en-US" altLang="zh-CN" dirty="0"/>
                            <a:t>Beam energy</a:t>
                          </a:r>
                          <a:endParaRPr lang="zh-CN" altLang="en-US" dirty="0"/>
                        </a:p>
                      </a:txBody>
                      <a:tcPr/>
                    </a:tc>
                    <a:tc>
                      <a:txBody>
                        <a:bodyPr/>
                        <a:lstStyle/>
                        <a:p>
                          <a:r>
                            <a:rPr lang="en-US" altLang="zh-CN" dirty="0"/>
                            <a:t>350 MeV/u</a:t>
                          </a:r>
                          <a:endParaRPr lang="zh-CN" altLang="en-US" dirty="0"/>
                        </a:p>
                      </a:txBody>
                      <a:tcPr/>
                    </a:tc>
                    <a:extLst>
                      <a:ext uri="{0D108BD9-81ED-4DB2-BD59-A6C34878D82A}">
                        <a16:rowId xmlns:a16="http://schemas.microsoft.com/office/drawing/2014/main" val="3686808171"/>
                      </a:ext>
                    </a:extLst>
                  </a:tr>
                  <a:tr h="370840">
                    <a:tc>
                      <a:txBody>
                        <a:bodyPr/>
                        <a:lstStyle/>
                        <a:p>
                          <a:r>
                            <a:rPr lang="en-US" altLang="zh-CN" dirty="0"/>
                            <a:t>TOF readout channels</a:t>
                          </a:r>
                          <a:endParaRPr lang="zh-CN" altLang="en-US" dirty="0"/>
                        </a:p>
                      </a:txBody>
                      <a:tcPr/>
                    </a:tc>
                    <a:tc>
                      <a:txBody>
                        <a:bodyPr/>
                        <a:lstStyle/>
                        <a:p>
                          <a:r>
                            <a:rPr lang="en-US" altLang="zh-CN" dirty="0"/>
                            <a:t>1344</a:t>
                          </a:r>
                          <a:endParaRPr lang="zh-CN" altLang="en-US" dirty="0"/>
                        </a:p>
                      </a:txBody>
                      <a:tcPr/>
                    </a:tc>
                    <a:extLst>
                      <a:ext uri="{0D108BD9-81ED-4DB2-BD59-A6C34878D82A}">
                        <a16:rowId xmlns:a16="http://schemas.microsoft.com/office/drawing/2014/main" val="1173384416"/>
                      </a:ext>
                    </a:extLst>
                  </a:tr>
                  <a:tr h="370840">
                    <a:tc>
                      <a:txBody>
                        <a:bodyPr/>
                        <a:lstStyle/>
                        <a:p>
                          <a:r>
                            <a:rPr lang="en-US" altLang="zh-CN" dirty="0"/>
                            <a:t>eTOF distance to target</a:t>
                          </a:r>
                          <a:endParaRPr lang="zh-CN" altLang="en-US" dirty="0"/>
                        </a:p>
                      </a:txBody>
                      <a:tcPr/>
                    </a:tc>
                    <a:tc>
                      <a:txBody>
                        <a:bodyPr/>
                        <a:lstStyle/>
                        <a:p>
                          <a:r>
                            <a:rPr lang="en-US" altLang="zh-CN" dirty="0"/>
                            <a:t>247 cm</a:t>
                          </a:r>
                          <a:endParaRPr lang="zh-CN" altLang="en-US" dirty="0"/>
                        </a:p>
                      </a:txBody>
                      <a:tcPr/>
                    </a:tc>
                    <a:extLst>
                      <a:ext uri="{0D108BD9-81ED-4DB2-BD59-A6C34878D82A}">
                        <a16:rowId xmlns:a16="http://schemas.microsoft.com/office/drawing/2014/main" val="1409848029"/>
                      </a:ext>
                    </a:extLst>
                  </a:tr>
                  <a:tr h="640080">
                    <a:tc>
                      <a:txBody>
                        <a:bodyPr/>
                        <a:lstStyle/>
                        <a:p>
                          <a:r>
                            <a:rPr lang="en-US" altLang="zh-CN" sz="1800" dirty="0"/>
                            <a:t>Trigger criterion</a:t>
                          </a:r>
                          <a:endParaRPr lang="zh-CN" altLang="en-US" dirty="0"/>
                        </a:p>
                      </a:txBody>
                      <a:tcPr/>
                    </a:tc>
                    <a:tc>
                      <a:txBody>
                        <a:bodyPr/>
                        <a:lstStyle/>
                        <a:p>
                          <a:endParaRPr lang="zh-CN"/>
                        </a:p>
                      </a:txBody>
                      <a:tcPr>
                        <a:blipFill>
                          <a:blip r:embed="rId3"/>
                          <a:stretch>
                            <a:fillRect l="-119452" t="-237143" r="-548" b="-188571"/>
                          </a:stretch>
                        </a:blipFill>
                      </a:tcPr>
                    </a:tc>
                    <a:extLst>
                      <a:ext uri="{0D108BD9-81ED-4DB2-BD59-A6C34878D82A}">
                        <a16:rowId xmlns:a16="http://schemas.microsoft.com/office/drawing/2014/main" val="4150776421"/>
                      </a:ext>
                    </a:extLst>
                  </a:tr>
                  <a:tr h="370840">
                    <a:tc>
                      <a:txBody>
                        <a:bodyPr/>
                        <a:lstStyle/>
                        <a:p>
                          <a:r>
                            <a:rPr lang="en-US" altLang="zh-CN" dirty="0"/>
                            <a:t>Trigger time window</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t>75 ns</a:t>
                          </a:r>
                          <a:endParaRPr lang="zh-CN" altLang="en-US" sz="1800" dirty="0">
                            <a:ea typeface="楷体" panose="02010609060101010101" pitchFamily="49" charset="-122"/>
                          </a:endParaRPr>
                        </a:p>
                      </a:txBody>
                      <a:tcPr/>
                    </a:tc>
                    <a:extLst>
                      <a:ext uri="{0D108BD9-81ED-4DB2-BD59-A6C34878D82A}">
                        <a16:rowId xmlns:a16="http://schemas.microsoft.com/office/drawing/2014/main" val="1486880339"/>
                      </a:ext>
                    </a:extLst>
                  </a:tr>
                  <a:tr h="370840">
                    <a:tc>
                      <a:txBody>
                        <a:bodyPr/>
                        <a:lstStyle/>
                        <a:p>
                          <a:r>
                            <a:rPr lang="en-US" altLang="zh-CN" dirty="0"/>
                            <a:t>Acquisition time window</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t>4 us</a:t>
                          </a:r>
                          <a:endParaRPr lang="zh-CN" altLang="en-US" sz="1800" dirty="0">
                            <a:ea typeface="楷体" panose="02010609060101010101" pitchFamily="49" charset="-122"/>
                          </a:endParaRPr>
                        </a:p>
                      </a:txBody>
                      <a:tcPr/>
                    </a:tc>
                    <a:extLst>
                      <a:ext uri="{0D108BD9-81ED-4DB2-BD59-A6C34878D82A}">
                        <a16:rowId xmlns:a16="http://schemas.microsoft.com/office/drawing/2014/main" val="3828026573"/>
                      </a:ext>
                    </a:extLst>
                  </a:tr>
                  <a:tr h="370840">
                    <a:tc>
                      <a:txBody>
                        <a:bodyPr/>
                        <a:lstStyle/>
                        <a:p>
                          <a:r>
                            <a:rPr lang="en-US" altLang="zh-CN" dirty="0"/>
                            <a:t>Triggered event rate</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t>7000 s</a:t>
                          </a:r>
                          <a:r>
                            <a:rPr lang="en-US" altLang="zh-CN" sz="1800" baseline="30000" dirty="0"/>
                            <a:t>-1 </a:t>
                          </a:r>
                          <a:r>
                            <a:rPr lang="en-US" altLang="zh-CN" sz="1800" dirty="0"/>
                            <a:t>max</a:t>
                          </a:r>
                          <a:endParaRPr lang="zh-CN" altLang="en-US" sz="1800" dirty="0">
                            <a:ea typeface="楷体" panose="02010609060101010101" pitchFamily="49" charset="-122"/>
                          </a:endParaRPr>
                        </a:p>
                      </a:txBody>
                      <a:tcPr/>
                    </a:tc>
                    <a:extLst>
                      <a:ext uri="{0D108BD9-81ED-4DB2-BD59-A6C34878D82A}">
                        <a16:rowId xmlns:a16="http://schemas.microsoft.com/office/drawing/2014/main" val="2438483675"/>
                      </a:ext>
                    </a:extLst>
                  </a:tr>
                </a:tbl>
              </a:graphicData>
            </a:graphic>
          </p:graphicFrame>
        </mc:Fallback>
      </mc:AlternateContent>
      <p:sp>
        <p:nvSpPr>
          <p:cNvPr id="4" name="日期占位符 3">
            <a:extLst>
              <a:ext uri="{FF2B5EF4-FFF2-40B4-BE49-F238E27FC236}">
                <a16:creationId xmlns:a16="http://schemas.microsoft.com/office/drawing/2014/main" id="{C6FF112A-E56E-6531-97D4-97F252FB652E}"/>
              </a:ext>
            </a:extLst>
          </p:cNvPr>
          <p:cNvSpPr>
            <a:spLocks noGrp="1"/>
          </p:cNvSpPr>
          <p:nvPr>
            <p:ph type="dt" sz="half" idx="10"/>
          </p:nvPr>
        </p:nvSpPr>
        <p:spPr/>
        <p:txBody>
          <a:bodyPr/>
          <a:lstStyle/>
          <a:p>
            <a:fld id="{29836FE7-2934-474D-AC6E-FC5B9425354F}"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6E1BAB84-B58F-659C-9EC6-7FE6367D32F6}"/>
              </a:ext>
            </a:extLst>
          </p:cNvPr>
          <p:cNvSpPr>
            <a:spLocks noGrp="1"/>
          </p:cNvSpPr>
          <p:nvPr>
            <p:ph type="ftr" sz="quarter" idx="11"/>
          </p:nvPr>
        </p:nvSpPr>
        <p:spPr/>
        <p:txBody>
          <a:bodyPr/>
          <a:lstStyle/>
          <a:p>
            <a:r>
              <a:rPr lang="en-US" altLang="zh-CN"/>
              <a:t>FCPPN/L 2025, Qingdao</a:t>
            </a:r>
            <a:endParaRPr lang="zh-CN" altLang="en-US"/>
          </a:p>
        </p:txBody>
      </p:sp>
      <p:sp>
        <p:nvSpPr>
          <p:cNvPr id="6" name="灯片编号占位符 5">
            <a:extLst>
              <a:ext uri="{FF2B5EF4-FFF2-40B4-BE49-F238E27FC236}">
                <a16:creationId xmlns:a16="http://schemas.microsoft.com/office/drawing/2014/main" id="{142C8C92-E202-292D-2A86-8A96B2E6167A}"/>
              </a:ext>
            </a:extLst>
          </p:cNvPr>
          <p:cNvSpPr>
            <a:spLocks noGrp="1"/>
          </p:cNvSpPr>
          <p:nvPr>
            <p:ph type="sldNum" sz="quarter" idx="12"/>
          </p:nvPr>
        </p:nvSpPr>
        <p:spPr/>
        <p:txBody>
          <a:bodyPr/>
          <a:lstStyle/>
          <a:p>
            <a:fld id="{7445DBAF-3FD0-4FD9-83D4-0C529D79B267}" type="slidenum">
              <a:rPr lang="zh-CN" altLang="en-US" smtClean="0"/>
              <a:t>11</a:t>
            </a:fld>
            <a:endParaRPr lang="zh-CN" altLang="en-US"/>
          </a:p>
        </p:txBody>
      </p:sp>
      <p:pic>
        <p:nvPicPr>
          <p:cNvPr id="29" name="图片 28" descr="建筑的摆设布局&#10;&#10;AI 生成的内容可能不正确。">
            <a:extLst>
              <a:ext uri="{FF2B5EF4-FFF2-40B4-BE49-F238E27FC236}">
                <a16:creationId xmlns:a16="http://schemas.microsoft.com/office/drawing/2014/main" id="{3A1E56E0-DCC4-C51C-4BE5-D03BF5BD0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5174" y="4374371"/>
            <a:ext cx="2743200" cy="2057400"/>
          </a:xfrm>
          <a:prstGeom prst="rect">
            <a:avLst/>
          </a:prstGeom>
        </p:spPr>
      </p:pic>
      <p:pic>
        <p:nvPicPr>
          <p:cNvPr id="32" name="图片 31" descr="图片包含 火车, 建筑, 电脑, 轨道&#10;&#10;AI 生成的内容可能不正确。">
            <a:extLst>
              <a:ext uri="{FF2B5EF4-FFF2-40B4-BE49-F238E27FC236}">
                <a16:creationId xmlns:a16="http://schemas.microsoft.com/office/drawing/2014/main" id="{167A07A1-21EE-EF88-E71D-CC659CC437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827" y="4375178"/>
            <a:ext cx="2743200" cy="2056594"/>
          </a:xfrm>
          <a:prstGeom prst="rect">
            <a:avLst/>
          </a:prstGeom>
        </p:spPr>
      </p:pic>
      <p:grpSp>
        <p:nvGrpSpPr>
          <p:cNvPr id="42" name="组合 41">
            <a:extLst>
              <a:ext uri="{FF2B5EF4-FFF2-40B4-BE49-F238E27FC236}">
                <a16:creationId xmlns:a16="http://schemas.microsoft.com/office/drawing/2014/main" id="{8719ED40-3BD0-73DE-434D-D50FDFBA1031}"/>
              </a:ext>
            </a:extLst>
          </p:cNvPr>
          <p:cNvGrpSpPr/>
          <p:nvPr/>
        </p:nvGrpSpPr>
        <p:grpSpPr>
          <a:xfrm>
            <a:off x="929024" y="713155"/>
            <a:ext cx="4778832" cy="3515514"/>
            <a:chOff x="929024" y="713155"/>
            <a:chExt cx="4778832" cy="3515514"/>
          </a:xfrm>
        </p:grpSpPr>
        <p:pic>
          <p:nvPicPr>
            <p:cNvPr id="34" name="图片 33" descr="游戏机里面的人物&#10;&#10;AI 生成的内容可能不正确。">
              <a:extLst>
                <a:ext uri="{FF2B5EF4-FFF2-40B4-BE49-F238E27FC236}">
                  <a16:creationId xmlns:a16="http://schemas.microsoft.com/office/drawing/2014/main" id="{A6A0FDED-5A0C-C422-9797-CE7ADF83A8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672" y="713155"/>
              <a:ext cx="4689184" cy="3515514"/>
            </a:xfrm>
            <a:prstGeom prst="rect">
              <a:avLst/>
            </a:prstGeom>
          </p:spPr>
        </p:pic>
        <p:sp>
          <p:nvSpPr>
            <p:cNvPr id="35" name="文本框 34">
              <a:extLst>
                <a:ext uri="{FF2B5EF4-FFF2-40B4-BE49-F238E27FC236}">
                  <a16:creationId xmlns:a16="http://schemas.microsoft.com/office/drawing/2014/main" id="{3EBBE05E-E832-2CAF-8201-511E6319F3A2}"/>
                </a:ext>
              </a:extLst>
            </p:cNvPr>
            <p:cNvSpPr txBox="1"/>
            <p:nvPr/>
          </p:nvSpPr>
          <p:spPr>
            <a:xfrm>
              <a:off x="1587658" y="3328989"/>
              <a:ext cx="555537" cy="338554"/>
            </a:xfrm>
            <a:prstGeom prst="rect">
              <a:avLst/>
            </a:prstGeom>
            <a:noFill/>
            <a:ln>
              <a:noFill/>
            </a:ln>
          </p:spPr>
          <p:txBody>
            <a:bodyPr wrap="none" rtlCol="0">
              <a:spAutoFit/>
            </a:bodyPr>
            <a:lstStyle/>
            <a:p>
              <a:pPr algn="l"/>
              <a:r>
                <a:rPr lang="en-US" altLang="zh-CN" sz="1600" dirty="0" err="1">
                  <a:solidFill>
                    <a:srgbClr val="6172FE"/>
                  </a:solidFill>
                  <a:ea typeface="楷体" panose="02010609060101010101" pitchFamily="49" charset="-122"/>
                </a:rPr>
                <a:t>iTOF</a:t>
              </a:r>
              <a:endParaRPr lang="zh-CN" altLang="en-US" sz="1600" dirty="0">
                <a:solidFill>
                  <a:srgbClr val="6172FE"/>
                </a:solidFill>
                <a:ea typeface="楷体" panose="02010609060101010101" pitchFamily="49" charset="-122"/>
              </a:endParaRPr>
            </a:p>
          </p:txBody>
        </p:sp>
        <p:sp>
          <p:nvSpPr>
            <p:cNvPr id="36" name="文本框 35">
              <a:extLst>
                <a:ext uri="{FF2B5EF4-FFF2-40B4-BE49-F238E27FC236}">
                  <a16:creationId xmlns:a16="http://schemas.microsoft.com/office/drawing/2014/main" id="{E97939E4-5F32-A23E-5065-15D42708675E}"/>
                </a:ext>
              </a:extLst>
            </p:cNvPr>
            <p:cNvSpPr txBox="1"/>
            <p:nvPr/>
          </p:nvSpPr>
          <p:spPr>
            <a:xfrm>
              <a:off x="1338230" y="2775627"/>
              <a:ext cx="498855" cy="338554"/>
            </a:xfrm>
            <a:prstGeom prst="rect">
              <a:avLst/>
            </a:prstGeom>
            <a:noFill/>
            <a:ln>
              <a:noFill/>
            </a:ln>
          </p:spPr>
          <p:txBody>
            <a:bodyPr wrap="none" rtlCol="0">
              <a:spAutoFit/>
            </a:bodyPr>
            <a:lstStyle/>
            <a:p>
              <a:pPr algn="l"/>
              <a:r>
                <a:rPr lang="en-US" altLang="zh-CN" sz="1600" dirty="0">
                  <a:solidFill>
                    <a:srgbClr val="71DEE5"/>
                  </a:solidFill>
                  <a:ea typeface="楷体" panose="02010609060101010101" pitchFamily="49" charset="-122"/>
                </a:rPr>
                <a:t>TPC</a:t>
              </a:r>
              <a:endParaRPr lang="zh-CN" altLang="en-US" sz="1600" dirty="0">
                <a:solidFill>
                  <a:srgbClr val="71DEE5"/>
                </a:solidFill>
                <a:ea typeface="楷体" panose="02010609060101010101" pitchFamily="49" charset="-122"/>
              </a:endParaRPr>
            </a:p>
          </p:txBody>
        </p:sp>
        <p:sp>
          <p:nvSpPr>
            <p:cNvPr id="37" name="文本框 36">
              <a:extLst>
                <a:ext uri="{FF2B5EF4-FFF2-40B4-BE49-F238E27FC236}">
                  <a16:creationId xmlns:a16="http://schemas.microsoft.com/office/drawing/2014/main" id="{591371E1-A241-D4D8-811D-0BACF5118389}"/>
                </a:ext>
              </a:extLst>
            </p:cNvPr>
            <p:cNvSpPr txBox="1"/>
            <p:nvPr/>
          </p:nvSpPr>
          <p:spPr>
            <a:xfrm>
              <a:off x="929024" y="2470912"/>
              <a:ext cx="388248" cy="338554"/>
            </a:xfrm>
            <a:prstGeom prst="rect">
              <a:avLst/>
            </a:prstGeom>
            <a:noFill/>
            <a:ln>
              <a:noFill/>
            </a:ln>
          </p:spPr>
          <p:txBody>
            <a:bodyPr wrap="none" rtlCol="0">
              <a:spAutoFit/>
            </a:bodyPr>
            <a:lstStyle/>
            <a:p>
              <a:pPr algn="l"/>
              <a:r>
                <a:rPr lang="en-US" altLang="zh-CN" sz="1600" dirty="0">
                  <a:solidFill>
                    <a:srgbClr val="2636AD"/>
                  </a:solidFill>
                  <a:ea typeface="楷体" panose="02010609060101010101" pitchFamily="49" charset="-122"/>
                </a:rPr>
                <a:t>T0</a:t>
              </a:r>
              <a:endParaRPr lang="zh-CN" altLang="en-US" sz="1600" dirty="0">
                <a:solidFill>
                  <a:srgbClr val="2636AD"/>
                </a:solidFill>
                <a:ea typeface="楷体" panose="02010609060101010101" pitchFamily="49" charset="-122"/>
              </a:endParaRPr>
            </a:p>
          </p:txBody>
        </p:sp>
        <p:sp>
          <p:nvSpPr>
            <p:cNvPr id="38" name="文本框 37">
              <a:extLst>
                <a:ext uri="{FF2B5EF4-FFF2-40B4-BE49-F238E27FC236}">
                  <a16:creationId xmlns:a16="http://schemas.microsoft.com/office/drawing/2014/main" id="{8B9E7829-F244-84A5-325F-771B47FC2C33}"/>
                </a:ext>
              </a:extLst>
            </p:cNvPr>
            <p:cNvSpPr txBox="1"/>
            <p:nvPr/>
          </p:nvSpPr>
          <p:spPr>
            <a:xfrm>
              <a:off x="1893767" y="2207579"/>
              <a:ext cx="700000" cy="338554"/>
            </a:xfrm>
            <a:prstGeom prst="rect">
              <a:avLst/>
            </a:prstGeom>
            <a:noFill/>
            <a:ln>
              <a:noFill/>
            </a:ln>
          </p:spPr>
          <p:txBody>
            <a:bodyPr wrap="none" rtlCol="0">
              <a:spAutoFit/>
            </a:bodyPr>
            <a:lstStyle/>
            <a:p>
              <a:pPr algn="l"/>
              <a:r>
                <a:rPr lang="en-US" altLang="zh-CN" sz="1600" dirty="0">
                  <a:solidFill>
                    <a:srgbClr val="71DEE5"/>
                  </a:solidFill>
                  <a:ea typeface="楷体" panose="02010609060101010101" pitchFamily="49" charset="-122"/>
                </a:rPr>
                <a:t>Target</a:t>
              </a:r>
              <a:endParaRPr lang="zh-CN" altLang="en-US" sz="1600" dirty="0">
                <a:solidFill>
                  <a:srgbClr val="71DEE5"/>
                </a:solidFill>
                <a:ea typeface="楷体" panose="02010609060101010101" pitchFamily="49" charset="-122"/>
              </a:endParaRPr>
            </a:p>
          </p:txBody>
        </p:sp>
        <p:sp>
          <p:nvSpPr>
            <p:cNvPr id="39" name="文本框 38">
              <a:extLst>
                <a:ext uri="{FF2B5EF4-FFF2-40B4-BE49-F238E27FC236}">
                  <a16:creationId xmlns:a16="http://schemas.microsoft.com/office/drawing/2014/main" id="{96AD8383-59C1-6265-AB19-9D68614F685B}"/>
                </a:ext>
              </a:extLst>
            </p:cNvPr>
            <p:cNvSpPr txBox="1"/>
            <p:nvPr/>
          </p:nvSpPr>
          <p:spPr>
            <a:xfrm>
              <a:off x="2848138" y="3328989"/>
              <a:ext cx="777777" cy="338554"/>
            </a:xfrm>
            <a:prstGeom prst="rect">
              <a:avLst/>
            </a:prstGeom>
            <a:noFill/>
            <a:ln>
              <a:noFill/>
            </a:ln>
          </p:spPr>
          <p:txBody>
            <a:bodyPr wrap="none" rtlCol="0">
              <a:spAutoFit/>
            </a:bodyPr>
            <a:lstStyle/>
            <a:p>
              <a:pPr algn="l"/>
              <a:r>
                <a:rPr lang="en-US" altLang="zh-CN" sz="1600" dirty="0">
                  <a:solidFill>
                    <a:srgbClr val="02C401"/>
                  </a:solidFill>
                  <a:ea typeface="楷体" panose="02010609060101010101" pitchFamily="49" charset="-122"/>
                </a:rPr>
                <a:t>MWDC</a:t>
              </a:r>
              <a:endParaRPr lang="zh-CN" altLang="en-US" sz="1600" dirty="0">
                <a:solidFill>
                  <a:srgbClr val="02C401"/>
                </a:solidFill>
                <a:ea typeface="楷体" panose="02010609060101010101" pitchFamily="49" charset="-122"/>
              </a:endParaRPr>
            </a:p>
          </p:txBody>
        </p:sp>
        <p:sp>
          <p:nvSpPr>
            <p:cNvPr id="40" name="文本框 39">
              <a:extLst>
                <a:ext uri="{FF2B5EF4-FFF2-40B4-BE49-F238E27FC236}">
                  <a16:creationId xmlns:a16="http://schemas.microsoft.com/office/drawing/2014/main" id="{51A355A4-58B3-6357-3B6F-7BCE2F694D87}"/>
                </a:ext>
              </a:extLst>
            </p:cNvPr>
            <p:cNvSpPr txBox="1"/>
            <p:nvPr/>
          </p:nvSpPr>
          <p:spPr>
            <a:xfrm>
              <a:off x="3733768" y="3890115"/>
              <a:ext cx="611642" cy="338554"/>
            </a:xfrm>
            <a:prstGeom prst="rect">
              <a:avLst/>
            </a:prstGeom>
            <a:noFill/>
            <a:ln>
              <a:noFill/>
            </a:ln>
          </p:spPr>
          <p:txBody>
            <a:bodyPr wrap="none" rtlCol="0">
              <a:spAutoFit/>
            </a:bodyPr>
            <a:lstStyle/>
            <a:p>
              <a:pPr algn="l"/>
              <a:r>
                <a:rPr lang="en-US" altLang="zh-CN" sz="1600" dirty="0" err="1">
                  <a:solidFill>
                    <a:srgbClr val="E69900"/>
                  </a:solidFill>
                  <a:ea typeface="楷体" panose="02010609060101010101" pitchFamily="49" charset="-122"/>
                </a:rPr>
                <a:t>eTOF</a:t>
              </a:r>
              <a:endParaRPr lang="zh-CN" altLang="en-US" sz="1600" dirty="0">
                <a:solidFill>
                  <a:srgbClr val="E69900"/>
                </a:solidFill>
                <a:ea typeface="楷体" panose="02010609060101010101" pitchFamily="49" charset="-122"/>
              </a:endParaRPr>
            </a:p>
          </p:txBody>
        </p:sp>
        <p:sp>
          <p:nvSpPr>
            <p:cNvPr id="41" name="文本框 40">
              <a:extLst>
                <a:ext uri="{FF2B5EF4-FFF2-40B4-BE49-F238E27FC236}">
                  <a16:creationId xmlns:a16="http://schemas.microsoft.com/office/drawing/2014/main" id="{F0C75040-38B2-1CCC-C252-3E4ABD281FB3}"/>
                </a:ext>
              </a:extLst>
            </p:cNvPr>
            <p:cNvSpPr txBox="1"/>
            <p:nvPr/>
          </p:nvSpPr>
          <p:spPr>
            <a:xfrm>
              <a:off x="4777957" y="3079246"/>
              <a:ext cx="516488" cy="338554"/>
            </a:xfrm>
            <a:prstGeom prst="rect">
              <a:avLst/>
            </a:prstGeom>
            <a:noFill/>
            <a:ln>
              <a:noFill/>
            </a:ln>
          </p:spPr>
          <p:txBody>
            <a:bodyPr wrap="none" rtlCol="0">
              <a:spAutoFit/>
            </a:bodyPr>
            <a:lstStyle/>
            <a:p>
              <a:pPr algn="ctr"/>
              <a:r>
                <a:rPr lang="en-US" altLang="zh-CN" sz="1600" dirty="0">
                  <a:solidFill>
                    <a:srgbClr val="D83F2D"/>
                  </a:solidFill>
                  <a:ea typeface="楷体" panose="02010609060101010101" pitchFamily="49" charset="-122"/>
                </a:rPr>
                <a:t>ZDC</a:t>
              </a:r>
              <a:endParaRPr lang="zh-CN" altLang="en-US" sz="1600" dirty="0">
                <a:solidFill>
                  <a:srgbClr val="D83F2D"/>
                </a:solidFill>
                <a:ea typeface="楷体" panose="02010609060101010101" pitchFamily="49" charset="-122"/>
              </a:endParaRPr>
            </a:p>
          </p:txBody>
        </p:sp>
      </p:grpSp>
      <p:pic>
        <p:nvPicPr>
          <p:cNvPr id="7" name="图片 6" descr="一群戴帽子的男人在厨房里&#10;&#10;AI 生成的内容可能不正确。">
            <a:extLst>
              <a:ext uri="{FF2B5EF4-FFF2-40B4-BE49-F238E27FC236}">
                <a16:creationId xmlns:a16="http://schemas.microsoft.com/office/drawing/2014/main" id="{127DA8D9-4F2B-C6D1-C7FD-B09FD629A1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9329" y="3987466"/>
            <a:ext cx="3312972" cy="2484729"/>
          </a:xfrm>
          <a:prstGeom prst="rect">
            <a:avLst/>
          </a:prstGeom>
        </p:spPr>
      </p:pic>
    </p:spTree>
    <p:extLst>
      <p:ext uri="{BB962C8B-B14F-4D97-AF65-F5344CB8AC3E}">
        <p14:creationId xmlns:p14="http://schemas.microsoft.com/office/powerpoint/2010/main" val="2098567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C16D-8DB6-FE66-B915-2246EE713E2B}"/>
              </a:ext>
            </a:extLst>
          </p:cNvPr>
          <p:cNvSpPr>
            <a:spLocks noGrp="1"/>
          </p:cNvSpPr>
          <p:nvPr>
            <p:ph type="title"/>
          </p:nvPr>
        </p:nvSpPr>
        <p:spPr/>
        <p:txBody>
          <a:bodyPr/>
          <a:lstStyle/>
          <a:p>
            <a:r>
              <a:rPr lang="en-US" altLang="zh-CN" dirty="0"/>
              <a:t>The result of Cosmic Test</a:t>
            </a:r>
            <a:endParaRPr lang="zh-CN" altLang="en-US" dirty="0"/>
          </a:p>
        </p:txBody>
      </p:sp>
      <p:pic>
        <p:nvPicPr>
          <p:cNvPr id="12" name="内容占位符 11" descr="图表&#10;&#10;AI 生成的内容可能不正确。">
            <a:extLst>
              <a:ext uri="{FF2B5EF4-FFF2-40B4-BE49-F238E27FC236}">
                <a16:creationId xmlns:a16="http://schemas.microsoft.com/office/drawing/2014/main" id="{3C84B4D9-6814-5A9D-7F61-26177F7F8C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56395" y="3897748"/>
            <a:ext cx="4023743" cy="2237871"/>
          </a:xfrm>
        </p:spPr>
      </p:pic>
      <p:sp>
        <p:nvSpPr>
          <p:cNvPr id="4" name="日期占位符 3">
            <a:extLst>
              <a:ext uri="{FF2B5EF4-FFF2-40B4-BE49-F238E27FC236}">
                <a16:creationId xmlns:a16="http://schemas.microsoft.com/office/drawing/2014/main" id="{9B1BE226-B4C6-22D6-E7DD-E032F8602C27}"/>
              </a:ext>
            </a:extLst>
          </p:cNvPr>
          <p:cNvSpPr>
            <a:spLocks noGrp="1"/>
          </p:cNvSpPr>
          <p:nvPr>
            <p:ph type="dt" sz="half" idx="10"/>
          </p:nvPr>
        </p:nvSpPr>
        <p:spPr/>
        <p:txBody>
          <a:bodyPr/>
          <a:lstStyle/>
          <a:p>
            <a:fld id="{57DDAA75-E87E-4055-A474-2256A68B3425}"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96B2EB3B-A40A-E57F-6003-C379B8104859}"/>
              </a:ext>
            </a:extLst>
          </p:cNvPr>
          <p:cNvSpPr>
            <a:spLocks noGrp="1"/>
          </p:cNvSpPr>
          <p:nvPr>
            <p:ph type="ftr" sz="quarter" idx="11"/>
          </p:nvPr>
        </p:nvSpPr>
        <p:spPr/>
        <p:txBody>
          <a:bodyPr/>
          <a:lstStyle/>
          <a:p>
            <a:r>
              <a:rPr lang="en-US" altLang="zh-CN"/>
              <a:t>FCPPN/L 2025, Qingdao</a:t>
            </a:r>
            <a:endParaRPr lang="zh-CN" altLang="en-US" dirty="0"/>
          </a:p>
        </p:txBody>
      </p:sp>
      <p:sp>
        <p:nvSpPr>
          <p:cNvPr id="6" name="灯片编号占位符 5">
            <a:extLst>
              <a:ext uri="{FF2B5EF4-FFF2-40B4-BE49-F238E27FC236}">
                <a16:creationId xmlns:a16="http://schemas.microsoft.com/office/drawing/2014/main" id="{2940C30B-CD76-1550-80C8-F29D155A3030}"/>
              </a:ext>
            </a:extLst>
          </p:cNvPr>
          <p:cNvSpPr>
            <a:spLocks noGrp="1"/>
          </p:cNvSpPr>
          <p:nvPr>
            <p:ph type="sldNum" sz="quarter" idx="12"/>
          </p:nvPr>
        </p:nvSpPr>
        <p:spPr/>
        <p:txBody>
          <a:bodyPr/>
          <a:lstStyle/>
          <a:p>
            <a:fld id="{285A7373-D188-4B52-8601-AB1D7F01AC5B}" type="slidenum">
              <a:rPr lang="zh-CN" altLang="en-US" smtClean="0"/>
              <a:t>12</a:t>
            </a:fld>
            <a:endParaRPr lang="zh-CN" altLang="en-US"/>
          </a:p>
        </p:txBody>
      </p:sp>
      <p:pic>
        <p:nvPicPr>
          <p:cNvPr id="7" name="内容占位符 4">
            <a:extLst>
              <a:ext uri="{FF2B5EF4-FFF2-40B4-BE49-F238E27FC236}">
                <a16:creationId xmlns:a16="http://schemas.microsoft.com/office/drawing/2014/main" id="{6556EE84-B8FE-60EB-D47E-CFD3907E6C28}"/>
              </a:ext>
            </a:extLst>
          </p:cNvPr>
          <p:cNvPicPr>
            <a:picLocks noChangeAspect="1"/>
          </p:cNvPicPr>
          <p:nvPr/>
        </p:nvPicPr>
        <p:blipFill>
          <a:blip r:embed="rId4"/>
          <a:stretch>
            <a:fillRect/>
          </a:stretch>
        </p:blipFill>
        <p:spPr>
          <a:xfrm>
            <a:off x="4651512" y="851856"/>
            <a:ext cx="3337933" cy="2824604"/>
          </a:xfrm>
          <a:prstGeom prst="rect">
            <a:avLst/>
          </a:prstGeom>
        </p:spPr>
      </p:pic>
      <p:sp>
        <p:nvSpPr>
          <p:cNvPr id="8" name="文本框 7">
            <a:extLst>
              <a:ext uri="{FF2B5EF4-FFF2-40B4-BE49-F238E27FC236}">
                <a16:creationId xmlns:a16="http://schemas.microsoft.com/office/drawing/2014/main" id="{DC62BF3B-CB6D-F384-2C20-EA6946C45B5E}"/>
              </a:ext>
            </a:extLst>
          </p:cNvPr>
          <p:cNvSpPr txBox="1"/>
          <p:nvPr/>
        </p:nvSpPr>
        <p:spPr>
          <a:xfrm>
            <a:off x="4899660" y="2766025"/>
            <a:ext cx="2739763" cy="523220"/>
          </a:xfrm>
          <a:prstGeom prst="rect">
            <a:avLst/>
          </a:prstGeom>
          <a:noFill/>
        </p:spPr>
        <p:txBody>
          <a:bodyPr wrap="square" rtlCol="0">
            <a:spAutoFit/>
          </a:bodyPr>
          <a:lstStyle/>
          <a:p>
            <a:pPr algn="r"/>
            <a:r>
              <a:rPr lang="en-US" altLang="zh-CN" sz="1400" dirty="0"/>
              <a:t>voltage sweep</a:t>
            </a:r>
          </a:p>
          <a:p>
            <a:pPr algn="r"/>
            <a:r>
              <a:rPr lang="en-US" altLang="zh-CN" sz="1400" dirty="0"/>
              <a:t>Efficiency</a:t>
            </a:r>
            <a:r>
              <a:rPr lang="zh-CN" altLang="en-US" sz="1400" dirty="0"/>
              <a:t> </a:t>
            </a:r>
            <a:r>
              <a:rPr lang="en-US" altLang="zh-CN" sz="1400" dirty="0"/>
              <a:t>at working point &gt; 97%</a:t>
            </a:r>
            <a:endParaRPr lang="zh-CN" altLang="en-US" sz="1400" dirty="0"/>
          </a:p>
        </p:txBody>
      </p:sp>
      <p:pic>
        <p:nvPicPr>
          <p:cNvPr id="9" name="内容占位符 4">
            <a:extLst>
              <a:ext uri="{FF2B5EF4-FFF2-40B4-BE49-F238E27FC236}">
                <a16:creationId xmlns:a16="http://schemas.microsoft.com/office/drawing/2014/main" id="{6AC6A095-D60D-0C5B-1CA1-5E90B28164D6}"/>
              </a:ext>
            </a:extLst>
          </p:cNvPr>
          <p:cNvPicPr>
            <a:picLocks noChangeAspect="1"/>
          </p:cNvPicPr>
          <p:nvPr/>
        </p:nvPicPr>
        <p:blipFill>
          <a:blip r:embed="rId5"/>
          <a:stretch>
            <a:fillRect/>
          </a:stretch>
        </p:blipFill>
        <p:spPr>
          <a:xfrm>
            <a:off x="2890699" y="3626774"/>
            <a:ext cx="3426540" cy="2896060"/>
          </a:xfrm>
          <a:prstGeom prst="rect">
            <a:avLst/>
          </a:prstGeom>
        </p:spPr>
      </p:pic>
      <p:sp>
        <p:nvSpPr>
          <p:cNvPr id="10" name="文本框 9">
            <a:extLst>
              <a:ext uri="{FF2B5EF4-FFF2-40B4-BE49-F238E27FC236}">
                <a16:creationId xmlns:a16="http://schemas.microsoft.com/office/drawing/2014/main" id="{5E04B3FD-48A3-1168-29AD-381939B40721}"/>
              </a:ext>
            </a:extLst>
          </p:cNvPr>
          <p:cNvSpPr txBox="1"/>
          <p:nvPr/>
        </p:nvSpPr>
        <p:spPr>
          <a:xfrm>
            <a:off x="3477353" y="5758185"/>
            <a:ext cx="2348317" cy="307777"/>
          </a:xfrm>
          <a:prstGeom prst="rect">
            <a:avLst/>
          </a:prstGeom>
          <a:noFill/>
        </p:spPr>
        <p:txBody>
          <a:bodyPr wrap="square" rtlCol="0">
            <a:spAutoFit/>
          </a:bodyPr>
          <a:lstStyle/>
          <a:p>
            <a:r>
              <a:rPr lang="en-US" altLang="zh-CN" sz="1400" dirty="0"/>
              <a:t>Electronic threshold scanning</a:t>
            </a:r>
            <a:endParaRPr lang="zh-CN" altLang="en-US" sz="1400" dirty="0"/>
          </a:p>
        </p:txBody>
      </p:sp>
      <p:pic>
        <p:nvPicPr>
          <p:cNvPr id="13" name="内容占位符 4">
            <a:extLst>
              <a:ext uri="{FF2B5EF4-FFF2-40B4-BE49-F238E27FC236}">
                <a16:creationId xmlns:a16="http://schemas.microsoft.com/office/drawing/2014/main" id="{85460913-99CE-B1F3-F324-1ABDFC9491F7}"/>
              </a:ext>
            </a:extLst>
          </p:cNvPr>
          <p:cNvPicPr>
            <a:picLocks noChangeAspect="1"/>
          </p:cNvPicPr>
          <p:nvPr/>
        </p:nvPicPr>
        <p:blipFill rotWithShape="1">
          <a:blip r:embed="rId6"/>
          <a:srcRect t="6480"/>
          <a:stretch/>
        </p:blipFill>
        <p:spPr>
          <a:xfrm>
            <a:off x="8214360" y="846248"/>
            <a:ext cx="3362231" cy="2674030"/>
          </a:xfrm>
          <a:prstGeom prst="rect">
            <a:avLst/>
          </a:prstGeom>
        </p:spPr>
      </p:pic>
      <p:sp>
        <p:nvSpPr>
          <p:cNvPr id="14" name="文本框 13">
            <a:extLst>
              <a:ext uri="{FF2B5EF4-FFF2-40B4-BE49-F238E27FC236}">
                <a16:creationId xmlns:a16="http://schemas.microsoft.com/office/drawing/2014/main" id="{994705EE-A51C-D332-8182-5DC217C6BAF4}"/>
              </a:ext>
            </a:extLst>
          </p:cNvPr>
          <p:cNvSpPr txBox="1"/>
          <p:nvPr/>
        </p:nvSpPr>
        <p:spPr>
          <a:xfrm>
            <a:off x="10011858" y="2737118"/>
            <a:ext cx="1471615" cy="523220"/>
          </a:xfrm>
          <a:prstGeom prst="rect">
            <a:avLst/>
          </a:prstGeom>
          <a:noFill/>
        </p:spPr>
        <p:txBody>
          <a:bodyPr wrap="square" rtlCol="0">
            <a:spAutoFit/>
          </a:bodyPr>
          <a:lstStyle/>
          <a:p>
            <a:pPr algn="r"/>
            <a:r>
              <a:rPr lang="en-US" altLang="zh-CN" sz="1400" dirty="0"/>
              <a:t>Time</a:t>
            </a:r>
            <a:r>
              <a:rPr lang="zh-CN" altLang="en-US" sz="1400" dirty="0"/>
              <a:t> </a:t>
            </a:r>
            <a:r>
              <a:rPr lang="en-US" altLang="zh-CN" sz="1400" dirty="0"/>
              <a:t>resolution</a:t>
            </a:r>
            <a:r>
              <a:rPr lang="zh-CN" altLang="en-US" sz="1400" dirty="0"/>
              <a:t> </a:t>
            </a:r>
            <a:r>
              <a:rPr lang="en-US" altLang="zh-CN" sz="1400" dirty="0"/>
              <a:t> </a:t>
            </a:r>
            <a:r>
              <a:rPr lang="zh-CN" altLang="en-US" sz="1400" dirty="0"/>
              <a:t> </a:t>
            </a:r>
            <a:r>
              <a:rPr lang="en-US" altLang="zh-CN" sz="1400" dirty="0"/>
              <a:t> 79.7/</a:t>
            </a:r>
            <a:r>
              <a:rPr lang="zh-CN" altLang="en-US" sz="1400" dirty="0"/>
              <a:t>√</a:t>
            </a:r>
            <a:r>
              <a:rPr lang="en-US" altLang="zh-CN" sz="1400" dirty="0"/>
              <a:t>2 = 56 ps</a:t>
            </a:r>
            <a:endParaRPr lang="zh-CN" altLang="en-US" sz="1400" dirty="0"/>
          </a:p>
        </p:txBody>
      </p:sp>
      <p:sp>
        <p:nvSpPr>
          <p:cNvPr id="16" name="文本框 15">
            <a:extLst>
              <a:ext uri="{FF2B5EF4-FFF2-40B4-BE49-F238E27FC236}">
                <a16:creationId xmlns:a16="http://schemas.microsoft.com/office/drawing/2014/main" id="{E12E5B2A-3C1E-6FD7-9C31-CC05E770155C}"/>
              </a:ext>
            </a:extLst>
          </p:cNvPr>
          <p:cNvSpPr txBox="1"/>
          <p:nvPr/>
        </p:nvSpPr>
        <p:spPr>
          <a:xfrm>
            <a:off x="3389163" y="2965238"/>
            <a:ext cx="1070654" cy="307777"/>
          </a:xfrm>
          <a:prstGeom prst="rect">
            <a:avLst/>
          </a:prstGeom>
          <a:noFill/>
        </p:spPr>
        <p:txBody>
          <a:bodyPr wrap="square" rtlCol="0">
            <a:spAutoFit/>
          </a:bodyPr>
          <a:lstStyle/>
          <a:p>
            <a:r>
              <a:rPr lang="zh-CN" altLang="en-US" sz="1400" dirty="0"/>
              <a:t>位置重建</a:t>
            </a:r>
          </a:p>
        </p:txBody>
      </p:sp>
      <p:pic>
        <p:nvPicPr>
          <p:cNvPr id="19" name="图片 18">
            <a:extLst>
              <a:ext uri="{FF2B5EF4-FFF2-40B4-BE49-F238E27FC236}">
                <a16:creationId xmlns:a16="http://schemas.microsoft.com/office/drawing/2014/main" id="{76A1F876-5758-8B08-B140-F325864803D5}"/>
              </a:ext>
            </a:extLst>
          </p:cNvPr>
          <p:cNvPicPr>
            <a:picLocks noChangeAspect="1"/>
          </p:cNvPicPr>
          <p:nvPr/>
        </p:nvPicPr>
        <p:blipFill rotWithShape="1">
          <a:blip r:embed="rId7"/>
          <a:srcRect t="6214"/>
          <a:stretch/>
        </p:blipFill>
        <p:spPr>
          <a:xfrm>
            <a:off x="639671" y="851856"/>
            <a:ext cx="3764066" cy="2769784"/>
          </a:xfrm>
          <a:prstGeom prst="rect">
            <a:avLst/>
          </a:prstGeom>
        </p:spPr>
      </p:pic>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DB6EA842-B0B3-63A8-33F0-B11E569E4EB6}"/>
                  </a:ext>
                </a:extLst>
              </p:cNvPr>
              <p:cNvSpPr txBox="1"/>
              <p:nvPr/>
            </p:nvSpPr>
            <p:spPr>
              <a:xfrm>
                <a:off x="1340809" y="2419208"/>
                <a:ext cx="2361789" cy="923330"/>
              </a:xfrm>
              <a:prstGeom prst="rect">
                <a:avLst/>
              </a:prstGeom>
              <a:noFill/>
              <a:ln>
                <a:noFill/>
              </a:ln>
            </p:spPr>
            <p:txBody>
              <a:bodyPr wrap="square">
                <a:spAutoFit/>
              </a:bodyPr>
              <a:lstStyle/>
              <a:p>
                <a:r>
                  <a:rPr lang="zh-CN" altLang="en-US" dirty="0"/>
                  <a:t>Position reconstruction</a:t>
                </a:r>
                <a:endParaRPr lang="en-US" altLang="zh-CN" dirty="0"/>
              </a:p>
              <a:p>
                <a:r>
                  <a:rPr lang="en-US" altLang="zh-CN" dirty="0"/>
                  <a:t>The size of trigger detector: </a:t>
                </a:r>
                <a14:m>
                  <m:oMath xmlns:m="http://schemas.openxmlformats.org/officeDocument/2006/math">
                    <m:r>
                      <a:rPr lang="en-US" altLang="zh-CN" b="0" i="1" smtClean="0">
                        <a:latin typeface="Cambria Math" panose="02040503050406030204" pitchFamily="18" charset="0"/>
                      </a:rPr>
                      <m:t>6×30</m:t>
                    </m:r>
                    <m:r>
                      <a:rPr lang="en-US" altLang="zh-CN" b="0" i="1" smtClean="0">
                        <a:latin typeface="Cambria Math" panose="02040503050406030204" pitchFamily="18" charset="0"/>
                      </a:rPr>
                      <m:t>𝑐</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𝑚</m:t>
                        </m:r>
                      </m:e>
                      <m:sup>
                        <m:r>
                          <a:rPr lang="en-US" altLang="zh-CN" b="0" i="1" smtClean="0">
                            <a:latin typeface="Cambria Math" panose="02040503050406030204" pitchFamily="18" charset="0"/>
                          </a:rPr>
                          <m:t>2</m:t>
                        </m:r>
                      </m:sup>
                    </m:sSup>
                  </m:oMath>
                </a14:m>
                <a:endParaRPr lang="zh-CN" altLang="en-US" dirty="0"/>
              </a:p>
            </p:txBody>
          </p:sp>
        </mc:Choice>
        <mc:Fallback xmlns="">
          <p:sp>
            <p:nvSpPr>
              <p:cNvPr id="21" name="文本框 20">
                <a:extLst>
                  <a:ext uri="{FF2B5EF4-FFF2-40B4-BE49-F238E27FC236}">
                    <a16:creationId xmlns:a16="http://schemas.microsoft.com/office/drawing/2014/main" id="{DB6EA842-B0B3-63A8-33F0-B11E569E4EB6}"/>
                  </a:ext>
                </a:extLst>
              </p:cNvPr>
              <p:cNvSpPr txBox="1">
                <a:spLocks noRot="1" noChangeAspect="1" noMove="1" noResize="1" noEditPoints="1" noAdjustHandles="1" noChangeArrowheads="1" noChangeShapeType="1" noTextEdit="1"/>
              </p:cNvSpPr>
              <p:nvPr/>
            </p:nvSpPr>
            <p:spPr>
              <a:xfrm>
                <a:off x="1340809" y="2419208"/>
                <a:ext cx="2361789" cy="923330"/>
              </a:xfrm>
              <a:prstGeom prst="rect">
                <a:avLst/>
              </a:prstGeom>
              <a:blipFill>
                <a:blip r:embed="rId8"/>
                <a:stretch>
                  <a:fillRect l="-2326" t="-3974" r="-1809" b="-9934"/>
                </a:stretch>
              </a:blipFill>
              <a:ln>
                <a:noFill/>
              </a:ln>
            </p:spPr>
            <p:txBody>
              <a:bodyPr/>
              <a:lstStyle/>
              <a:p>
                <a:r>
                  <a:rPr lang="zh-CN" altLang="en-US">
                    <a:noFill/>
                  </a:rPr>
                  <a:t> </a:t>
                </a:r>
              </a:p>
            </p:txBody>
          </p:sp>
        </mc:Fallback>
      </mc:AlternateContent>
    </p:spTree>
    <p:extLst>
      <p:ext uri="{BB962C8B-B14F-4D97-AF65-F5344CB8AC3E}">
        <p14:creationId xmlns:p14="http://schemas.microsoft.com/office/powerpoint/2010/main" val="1152891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F6B6C2-A869-26AF-3A10-A2615C5CE92B}"/>
              </a:ext>
            </a:extLst>
          </p:cNvPr>
          <p:cNvSpPr>
            <a:spLocks noGrp="1"/>
          </p:cNvSpPr>
          <p:nvPr>
            <p:ph type="title"/>
          </p:nvPr>
        </p:nvSpPr>
        <p:spPr/>
        <p:txBody>
          <a:bodyPr/>
          <a:lstStyle/>
          <a:p>
            <a:r>
              <a:rPr lang="en-US" altLang="zh-CN" dirty="0"/>
              <a:t>Reconstruction and analysis</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66DA24D0-B380-60E2-0185-FD6A5C99D0F1}"/>
                  </a:ext>
                </a:extLst>
              </p:cNvPr>
              <p:cNvSpPr>
                <a:spLocks noGrp="1"/>
              </p:cNvSpPr>
              <p:nvPr>
                <p:ph idx="1"/>
              </p:nvPr>
            </p:nvSpPr>
            <p:spPr>
              <a:xfrm>
                <a:off x="329526" y="890494"/>
                <a:ext cx="4762427" cy="5231747"/>
              </a:xfrm>
            </p:spPr>
            <p:txBody>
              <a:bodyPr/>
              <a:lstStyle/>
              <a:p>
                <a:r>
                  <a:rPr lang="en-US" altLang="zh-CN" dirty="0"/>
                  <a:t>Reconstruction:</a:t>
                </a:r>
              </a:p>
              <a:p>
                <a:pPr lvl="1"/>
                <a:r>
                  <a:rPr lang="en-US" altLang="zh-CN" dirty="0"/>
                  <a:t>X: position along the strip, reconstructed from the both-end signal times.</a:t>
                </a:r>
              </a:p>
              <a:p>
                <a:pPr lvl="1"/>
                <a:r>
                  <a:rPr lang="en-US" altLang="zh-CN" dirty="0"/>
                  <a:t>Y: position across the strips.</a:t>
                </a:r>
              </a:p>
              <a:p>
                <a:pPr lvl="1"/>
                <a:r>
                  <a:rPr lang="en-US" altLang="zh-CN" dirty="0"/>
                  <a:t>Z: position of the detector.</a:t>
                </a:r>
              </a:p>
              <a:p>
                <a:pPr lvl="1"/>
                <a:r>
                  <a:rPr lang="en-US" altLang="zh-CN" dirty="0"/>
                  <a:t>T:</a:t>
                </a:r>
                <a:r>
                  <a:rPr lang="zh-CN" altLang="en-US" dirty="0"/>
                  <a:t> </a:t>
                </a:r>
                <a:r>
                  <a:rPr lang="en-US" altLang="zh-CN" dirty="0"/>
                  <a:t>average signal</a:t>
                </a:r>
                <a:r>
                  <a:rPr lang="zh-CN" altLang="en-US" dirty="0"/>
                  <a:t> </a:t>
                </a:r>
                <a:r>
                  <a:rPr lang="en-US" altLang="zh-CN" dirty="0"/>
                  <a:t>time</a:t>
                </a:r>
                <a:r>
                  <a:rPr lang="zh-CN" altLang="en-US" dirty="0"/>
                  <a:t> </a:t>
                </a:r>
                <a:r>
                  <a:rPr lang="en-US" altLang="zh-CN" dirty="0"/>
                  <a:t>from</a:t>
                </a:r>
                <a:r>
                  <a:rPr lang="zh-CN" altLang="en-US" dirty="0"/>
                  <a:t> </a:t>
                </a:r>
                <a:r>
                  <a:rPr lang="en-US" altLang="zh-CN" dirty="0"/>
                  <a:t>both ends.</a:t>
                </a:r>
              </a:p>
              <a:p>
                <a:r>
                  <a:rPr lang="en-US" altLang="zh-CN" dirty="0"/>
                  <a:t>Correction:</a:t>
                </a:r>
              </a:p>
              <a:p>
                <a:pPr lvl="1"/>
                <a:r>
                  <a:rPr lang="en-US" altLang="zh-CN" dirty="0"/>
                  <a:t>Position correction</a:t>
                </a:r>
              </a:p>
              <a:p>
                <a:pPr lvl="1"/>
                <a:r>
                  <a:rPr lang="en-US" altLang="zh-CN" dirty="0"/>
                  <a:t>Time-slewing correction</a:t>
                </a:r>
              </a:p>
              <a:p>
                <a:r>
                  <a:rPr lang="en-US" altLang="zh-CN" dirty="0"/>
                  <a:t>Efficiency:</a:t>
                </a:r>
              </a:p>
              <a:p>
                <a:pPr lvl="1"/>
                <a:r>
                  <a:rPr lang="en-US" altLang="zh-CN" dirty="0"/>
                  <a:t>All detector &gt; 97%</a:t>
                </a:r>
              </a:p>
              <a:p>
                <a:r>
                  <a:rPr lang="en-US" altLang="zh-CN" dirty="0"/>
                  <a:t>Resolution:</a:t>
                </a:r>
              </a:p>
              <a:p>
                <a:pPr lvl="1"/>
                <a14:m>
                  <m:oMath xmlns:m="http://schemas.openxmlformats.org/officeDocument/2006/math">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𝜎</m:t>
                        </m:r>
                      </m:e>
                      <m:sub>
                        <m:r>
                          <a:rPr lang="en-US" altLang="zh-CN" b="0" i="1" dirty="0" smtClean="0">
                            <a:latin typeface="Cambria Math" panose="02040503050406030204" pitchFamily="18" charset="0"/>
                          </a:rPr>
                          <m:t>𝑥</m:t>
                        </m:r>
                      </m:sub>
                    </m:sSub>
                    <m:r>
                      <a:rPr lang="en-US" altLang="zh-CN" b="0" i="1" dirty="0" smtClean="0">
                        <a:latin typeface="Cambria Math" panose="02040503050406030204" pitchFamily="18" charset="0"/>
                      </a:rPr>
                      <m:t> </m:t>
                    </m:r>
                    <m:r>
                      <a:rPr lang="en-US" altLang="zh-CN" b="0" i="1" dirty="0" smtClean="0">
                        <a:latin typeface="Cambria Math" panose="02040503050406030204" pitchFamily="18" charset="0"/>
                        <a:ea typeface="Cambria Math" panose="02040503050406030204" pitchFamily="18" charset="0"/>
                      </a:rPr>
                      <m:t>≈0.8</m:t>
                    </m:r>
                    <m:r>
                      <a:rPr lang="en-US" altLang="zh-CN" b="0" i="1" dirty="0" smtClean="0">
                        <a:latin typeface="Cambria Math" panose="02040503050406030204" pitchFamily="18" charset="0"/>
                        <a:ea typeface="Cambria Math" panose="02040503050406030204" pitchFamily="18" charset="0"/>
                      </a:rPr>
                      <m:t>𝑐𝑚</m:t>
                    </m:r>
                    <m:r>
                      <a:rPr lang="en-US" altLang="zh-CN" b="0" i="1" dirty="0" smtClean="0">
                        <a:latin typeface="Cambria Math" panose="02040503050406030204" pitchFamily="18" charset="0"/>
                        <a:ea typeface="Cambria Math" panose="02040503050406030204" pitchFamily="18" charset="0"/>
                      </a:rPr>
                      <m:t>, </m:t>
                    </m:r>
                    <m:sSub>
                      <m:sSubPr>
                        <m:ctrlPr>
                          <a:rPr lang="en-US" altLang="zh-CN" b="0" i="1" dirty="0" smtClean="0">
                            <a:latin typeface="Cambria Math" panose="02040503050406030204" pitchFamily="18" charset="0"/>
                            <a:ea typeface="Cambria Math" panose="02040503050406030204" pitchFamily="18" charset="0"/>
                          </a:rPr>
                        </m:ctrlPr>
                      </m:sSubPr>
                      <m:e>
                        <m:r>
                          <a:rPr lang="en-US" altLang="zh-CN" b="0" i="1" dirty="0" smtClean="0">
                            <a:latin typeface="Cambria Math" panose="02040503050406030204" pitchFamily="18" charset="0"/>
                            <a:ea typeface="Cambria Math" panose="02040503050406030204" pitchFamily="18" charset="0"/>
                          </a:rPr>
                          <m:t>𝜎</m:t>
                        </m:r>
                      </m:e>
                      <m:sub>
                        <m:r>
                          <a:rPr lang="en-US" altLang="zh-CN" b="0" i="1" dirty="0" smtClean="0">
                            <a:latin typeface="Cambria Math" panose="02040503050406030204" pitchFamily="18" charset="0"/>
                            <a:ea typeface="Cambria Math" panose="02040503050406030204" pitchFamily="18" charset="0"/>
                          </a:rPr>
                          <m:t>𝑦</m:t>
                        </m:r>
                      </m:sub>
                    </m:sSub>
                    <m:r>
                      <a:rPr lang="en-US" altLang="zh-CN" i="1" dirty="0">
                        <a:latin typeface="Cambria Math" panose="02040503050406030204" pitchFamily="18" charset="0"/>
                        <a:ea typeface="Cambria Math" panose="02040503050406030204" pitchFamily="18" charset="0"/>
                      </a:rPr>
                      <m:t>≈</m:t>
                    </m:r>
                    <m:r>
                      <a:rPr lang="en-US" altLang="zh-CN" b="0" i="1" dirty="0" smtClean="0">
                        <a:latin typeface="Cambria Math" panose="02040503050406030204" pitchFamily="18" charset="0"/>
                        <a:ea typeface="Cambria Math" panose="02040503050406030204" pitchFamily="18" charset="0"/>
                      </a:rPr>
                      <m:t>0.5</m:t>
                    </m:r>
                    <m:r>
                      <a:rPr lang="en-US" altLang="zh-CN" b="0" i="1" dirty="0" smtClean="0">
                        <a:latin typeface="Cambria Math" panose="02040503050406030204" pitchFamily="18" charset="0"/>
                        <a:ea typeface="Cambria Math" panose="02040503050406030204" pitchFamily="18" charset="0"/>
                      </a:rPr>
                      <m:t>𝑐𝑚</m:t>
                    </m:r>
                  </m:oMath>
                </a14:m>
                <a:endParaRPr lang="en-US" altLang="zh-CN" b="0" dirty="0">
                  <a:ea typeface="Cambria Math" panose="02040503050406030204" pitchFamily="18" charset="0"/>
                </a:endParaRPr>
              </a:p>
              <a:p>
                <a:pPr lvl="1"/>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𝜎</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rPr>
                      <m:t>&lt;60</m:t>
                    </m:r>
                    <m:r>
                      <a:rPr lang="en-US" altLang="zh-CN" b="0" i="1" smtClean="0">
                        <a:latin typeface="Cambria Math" panose="02040503050406030204" pitchFamily="18" charset="0"/>
                      </a:rPr>
                      <m:t>𝑝𝑠</m:t>
                    </m:r>
                  </m:oMath>
                </a14:m>
                <a:endParaRPr lang="en-US" altLang="zh-CN" dirty="0"/>
              </a:p>
            </p:txBody>
          </p:sp>
        </mc:Choice>
        <mc:Fallback xmlns="">
          <p:sp>
            <p:nvSpPr>
              <p:cNvPr id="3" name="内容占位符 2">
                <a:extLst>
                  <a:ext uri="{FF2B5EF4-FFF2-40B4-BE49-F238E27FC236}">
                    <a16:creationId xmlns:a16="http://schemas.microsoft.com/office/drawing/2014/main" id="{66DA24D0-B380-60E2-0185-FD6A5C99D0F1}"/>
                  </a:ext>
                </a:extLst>
              </p:cNvPr>
              <p:cNvSpPr>
                <a:spLocks noGrp="1" noRot="1" noChangeAspect="1" noMove="1" noResize="1" noEditPoints="1" noAdjustHandles="1" noChangeArrowheads="1" noChangeShapeType="1" noTextEdit="1"/>
              </p:cNvSpPr>
              <p:nvPr>
                <p:ph idx="1"/>
              </p:nvPr>
            </p:nvSpPr>
            <p:spPr>
              <a:xfrm>
                <a:off x="329526" y="890494"/>
                <a:ext cx="4762427" cy="5231747"/>
              </a:xfrm>
              <a:blipFill>
                <a:blip r:embed="rId3"/>
                <a:stretch>
                  <a:fillRect l="-1152" t="-1166"/>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F4AB7952-45AA-1596-E53D-DC2192C936CD}"/>
              </a:ext>
            </a:extLst>
          </p:cNvPr>
          <p:cNvSpPr>
            <a:spLocks noGrp="1"/>
          </p:cNvSpPr>
          <p:nvPr>
            <p:ph type="dt" sz="half" idx="10"/>
          </p:nvPr>
        </p:nvSpPr>
        <p:spPr/>
        <p:txBody>
          <a:bodyPr/>
          <a:lstStyle/>
          <a:p>
            <a:fld id="{AFE0FBBA-88B8-4729-ADA7-900E818C71BA}"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C285D4FB-C107-7024-7FAA-B1B75273BA67}"/>
              </a:ext>
            </a:extLst>
          </p:cNvPr>
          <p:cNvSpPr>
            <a:spLocks noGrp="1"/>
          </p:cNvSpPr>
          <p:nvPr>
            <p:ph type="ftr" sz="quarter" idx="11"/>
          </p:nvPr>
        </p:nvSpPr>
        <p:spPr/>
        <p:txBody>
          <a:bodyPr/>
          <a:lstStyle/>
          <a:p>
            <a:r>
              <a:rPr lang="en-US" altLang="zh-CN"/>
              <a:t>FCPPN/L 2025, Qingdao</a:t>
            </a:r>
            <a:endParaRPr lang="zh-CN" altLang="en-US"/>
          </a:p>
        </p:txBody>
      </p:sp>
      <p:sp>
        <p:nvSpPr>
          <p:cNvPr id="6" name="灯片编号占位符 5">
            <a:extLst>
              <a:ext uri="{FF2B5EF4-FFF2-40B4-BE49-F238E27FC236}">
                <a16:creationId xmlns:a16="http://schemas.microsoft.com/office/drawing/2014/main" id="{F8BA6993-3C1B-F58E-9323-3DF67080594C}"/>
              </a:ext>
            </a:extLst>
          </p:cNvPr>
          <p:cNvSpPr>
            <a:spLocks noGrp="1"/>
          </p:cNvSpPr>
          <p:nvPr>
            <p:ph type="sldNum" sz="quarter" idx="12"/>
          </p:nvPr>
        </p:nvSpPr>
        <p:spPr/>
        <p:txBody>
          <a:bodyPr/>
          <a:lstStyle/>
          <a:p>
            <a:fld id="{7445DBAF-3FD0-4FD9-83D4-0C529D79B267}" type="slidenum">
              <a:rPr lang="zh-CN" altLang="en-US" smtClean="0"/>
              <a:t>13</a:t>
            </a:fld>
            <a:endParaRPr lang="zh-CN" altLang="en-US"/>
          </a:p>
        </p:txBody>
      </p:sp>
      <p:pic>
        <p:nvPicPr>
          <p:cNvPr id="14" name="图片 13" descr="图片包含 图形用户界面&#10;&#10;AI 生成的内容可能不正确。">
            <a:extLst>
              <a:ext uri="{FF2B5EF4-FFF2-40B4-BE49-F238E27FC236}">
                <a16:creationId xmlns:a16="http://schemas.microsoft.com/office/drawing/2014/main" id="{C7E2B13A-959D-6A5B-CF85-D80BA160AC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740" y="-1"/>
            <a:ext cx="5614550" cy="3126107"/>
          </a:xfrm>
          <a:prstGeom prst="rect">
            <a:avLst/>
          </a:prstGeom>
        </p:spPr>
      </p:pic>
      <p:grpSp>
        <p:nvGrpSpPr>
          <p:cNvPr id="43" name="组合 42">
            <a:extLst>
              <a:ext uri="{FF2B5EF4-FFF2-40B4-BE49-F238E27FC236}">
                <a16:creationId xmlns:a16="http://schemas.microsoft.com/office/drawing/2014/main" id="{27F83E76-D2AD-6BC7-65C6-2B87A98E98A3}"/>
              </a:ext>
            </a:extLst>
          </p:cNvPr>
          <p:cNvGrpSpPr/>
          <p:nvPr/>
        </p:nvGrpSpPr>
        <p:grpSpPr>
          <a:xfrm>
            <a:off x="4932384" y="3269571"/>
            <a:ext cx="3221016" cy="3032874"/>
            <a:chOff x="155312" y="3261505"/>
            <a:chExt cx="3557903" cy="3067876"/>
          </a:xfrm>
        </p:grpSpPr>
        <p:pic>
          <p:nvPicPr>
            <p:cNvPr id="44" name="图片 43">
              <a:extLst>
                <a:ext uri="{FF2B5EF4-FFF2-40B4-BE49-F238E27FC236}">
                  <a16:creationId xmlns:a16="http://schemas.microsoft.com/office/drawing/2014/main" id="{C13EA440-371A-FE5D-B1BC-AFC3D0A2AA5E}"/>
                </a:ext>
              </a:extLst>
            </p:cNvPr>
            <p:cNvPicPr>
              <a:picLocks noChangeAspect="1"/>
            </p:cNvPicPr>
            <p:nvPr/>
          </p:nvPicPr>
          <p:blipFill>
            <a:blip r:embed="rId5"/>
            <a:stretch>
              <a:fillRect/>
            </a:stretch>
          </p:blipFill>
          <p:spPr>
            <a:xfrm>
              <a:off x="155312" y="3261505"/>
              <a:ext cx="3557903" cy="2880207"/>
            </a:xfrm>
            <a:prstGeom prst="rect">
              <a:avLst/>
            </a:prstGeom>
          </p:spPr>
        </p:pic>
        <p:sp>
          <p:nvSpPr>
            <p:cNvPr id="45" name="文本框 44">
              <a:extLst>
                <a:ext uri="{FF2B5EF4-FFF2-40B4-BE49-F238E27FC236}">
                  <a16:creationId xmlns:a16="http://schemas.microsoft.com/office/drawing/2014/main" id="{6588FB55-1D71-D8A8-F85A-91221B6A99FA}"/>
                </a:ext>
              </a:extLst>
            </p:cNvPr>
            <p:cNvSpPr txBox="1"/>
            <p:nvPr/>
          </p:nvSpPr>
          <p:spPr>
            <a:xfrm>
              <a:off x="2847050" y="6021604"/>
              <a:ext cx="835971" cy="307777"/>
            </a:xfrm>
            <a:prstGeom prst="rect">
              <a:avLst/>
            </a:prstGeom>
            <a:noFill/>
          </p:spPr>
          <p:txBody>
            <a:bodyPr wrap="square" rtlCol="0">
              <a:spAutoFit/>
            </a:bodyPr>
            <a:lstStyle/>
            <a:p>
              <a:r>
                <a:rPr lang="en-US" altLang="zh-CN" sz="1400" dirty="0" err="1">
                  <a:latin typeface="微软雅黑" panose="020B0503020204020204" pitchFamily="34" charset="-122"/>
                  <a:ea typeface="微软雅黑" panose="020B0503020204020204" pitchFamily="34" charset="-122"/>
                </a:rPr>
                <a:t>dX</a:t>
              </a:r>
              <a:r>
                <a:rPr lang="en-US" altLang="zh-CN" sz="1400" dirty="0">
                  <a:latin typeface="微软雅黑" panose="020B0503020204020204" pitchFamily="34" charset="-122"/>
                  <a:ea typeface="微软雅黑" panose="020B0503020204020204" pitchFamily="34" charset="-122"/>
                </a:rPr>
                <a:t> [cm]</a:t>
              </a:r>
              <a:endParaRPr lang="zh-CN" altLang="en-US" sz="1400" dirty="0">
                <a:latin typeface="微软雅黑" panose="020B0503020204020204" pitchFamily="34" charset="-122"/>
                <a:ea typeface="微软雅黑" panose="020B0503020204020204" pitchFamily="34" charset="-122"/>
              </a:endParaRPr>
            </a:p>
          </p:txBody>
        </p:sp>
      </p:grpSp>
      <p:grpSp>
        <p:nvGrpSpPr>
          <p:cNvPr id="12" name="组合 11">
            <a:extLst>
              <a:ext uri="{FF2B5EF4-FFF2-40B4-BE49-F238E27FC236}">
                <a16:creationId xmlns:a16="http://schemas.microsoft.com/office/drawing/2014/main" id="{C0FCCF24-6CEC-E04F-F2EE-9BDAFB832D63}"/>
              </a:ext>
            </a:extLst>
          </p:cNvPr>
          <p:cNvGrpSpPr/>
          <p:nvPr/>
        </p:nvGrpSpPr>
        <p:grpSpPr>
          <a:xfrm>
            <a:off x="8366165" y="3346494"/>
            <a:ext cx="3337359" cy="2955951"/>
            <a:chOff x="391840" y="3334604"/>
            <a:chExt cx="3525492" cy="3122582"/>
          </a:xfrm>
        </p:grpSpPr>
        <p:pic>
          <p:nvPicPr>
            <p:cNvPr id="13" name="图片 12">
              <a:extLst>
                <a:ext uri="{FF2B5EF4-FFF2-40B4-BE49-F238E27FC236}">
                  <a16:creationId xmlns:a16="http://schemas.microsoft.com/office/drawing/2014/main" id="{B431D25A-9F24-6F91-FA69-62A3956FFE55}"/>
                </a:ext>
              </a:extLst>
            </p:cNvPr>
            <p:cNvPicPr>
              <a:picLocks noChangeAspect="1"/>
            </p:cNvPicPr>
            <p:nvPr/>
          </p:nvPicPr>
          <p:blipFill rotWithShape="1">
            <a:blip r:embed="rId6"/>
            <a:srcRect l="220" t="5815"/>
            <a:stretch/>
          </p:blipFill>
          <p:spPr>
            <a:xfrm>
              <a:off x="391840" y="3334604"/>
              <a:ext cx="3525492" cy="3122582"/>
            </a:xfrm>
            <a:prstGeom prst="rect">
              <a:avLst/>
            </a:prstGeom>
          </p:spPr>
        </p:pic>
        <p:sp>
          <p:nvSpPr>
            <p:cNvPr id="17" name="文本框 16">
              <a:extLst>
                <a:ext uri="{FF2B5EF4-FFF2-40B4-BE49-F238E27FC236}">
                  <a16:creationId xmlns:a16="http://schemas.microsoft.com/office/drawing/2014/main" id="{0E2BFE0C-075D-C865-77E4-161ED3650C91}"/>
                </a:ext>
              </a:extLst>
            </p:cNvPr>
            <p:cNvSpPr txBox="1"/>
            <p:nvPr/>
          </p:nvSpPr>
          <p:spPr>
            <a:xfrm>
              <a:off x="2398371" y="4799503"/>
              <a:ext cx="1006873" cy="552715"/>
            </a:xfrm>
            <a:prstGeom prst="rect">
              <a:avLst/>
            </a:prstGeom>
            <a:noFill/>
          </p:spPr>
          <p:txBody>
            <a:bodyPr wrap="square" rtlCol="0">
              <a:spAutoFit/>
            </a:bodyPr>
            <a:lstStyle/>
            <a:p>
              <a:r>
                <a:rPr lang="en-US" altLang="zh-CN" sz="1400" dirty="0"/>
                <a:t>82.35/</a:t>
              </a:r>
              <a:r>
                <a:rPr lang="zh-CN" altLang="en-US" sz="1400" dirty="0"/>
                <a:t>√</a:t>
              </a:r>
              <a:r>
                <a:rPr lang="en-US" altLang="zh-CN" sz="1400" dirty="0"/>
                <a:t>2 = 58.24 ps</a:t>
              </a:r>
              <a:endParaRPr lang="zh-CN" altLang="en-US" sz="1400" dirty="0"/>
            </a:p>
          </p:txBody>
        </p:sp>
      </p:grpSp>
    </p:spTree>
    <p:extLst>
      <p:ext uri="{BB962C8B-B14F-4D97-AF65-F5344CB8AC3E}">
        <p14:creationId xmlns:p14="http://schemas.microsoft.com/office/powerpoint/2010/main" val="1562250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672316-154D-1C5E-0B34-EA73DEE2D715}"/>
              </a:ext>
            </a:extLst>
          </p:cNvPr>
          <p:cNvSpPr>
            <a:spLocks noGrp="1"/>
          </p:cNvSpPr>
          <p:nvPr>
            <p:ph type="title"/>
          </p:nvPr>
        </p:nvSpPr>
        <p:spPr/>
        <p:txBody>
          <a:bodyPr/>
          <a:lstStyle/>
          <a:p>
            <a:r>
              <a:rPr lang="en-US" altLang="zh-CN" dirty="0"/>
              <a:t>Conclusion </a:t>
            </a:r>
            <a:endParaRPr lang="zh-CN" altLang="en-US" dirty="0"/>
          </a:p>
        </p:txBody>
      </p:sp>
      <p:sp>
        <p:nvSpPr>
          <p:cNvPr id="3" name="内容占位符 2">
            <a:extLst>
              <a:ext uri="{FF2B5EF4-FFF2-40B4-BE49-F238E27FC236}">
                <a16:creationId xmlns:a16="http://schemas.microsoft.com/office/drawing/2014/main" id="{301B35CF-0C6B-8047-B261-BD0D2FA2FD49}"/>
              </a:ext>
            </a:extLst>
          </p:cNvPr>
          <p:cNvSpPr>
            <a:spLocks noGrp="1"/>
          </p:cNvSpPr>
          <p:nvPr>
            <p:ph idx="1"/>
          </p:nvPr>
        </p:nvSpPr>
        <p:spPr/>
        <p:txBody>
          <a:bodyPr/>
          <a:lstStyle/>
          <a:p>
            <a:r>
              <a:rPr lang="en-US" altLang="zh-CN" dirty="0"/>
              <a:t>Sealed MRPCs are applied to the eTOF wall of CEE with a time resolution requirement of 60 ps.</a:t>
            </a:r>
          </a:p>
          <a:p>
            <a:r>
              <a:rPr lang="en-US" altLang="zh-CN" dirty="0"/>
              <a:t>To reduce the use of greenhouse gases, a sealed design is adopted.</a:t>
            </a:r>
          </a:p>
          <a:p>
            <a:r>
              <a:rPr lang="en-US" altLang="zh-CN" dirty="0" err="1"/>
              <a:t>eTOF</a:t>
            </a:r>
            <a:r>
              <a:rPr lang="en-US" altLang="zh-CN" dirty="0"/>
              <a:t> mainly performs the functions of global triggering and particle identification in CEE.</a:t>
            </a:r>
          </a:p>
          <a:p>
            <a:r>
              <a:rPr lang="en-US" altLang="zh-CN" dirty="0"/>
              <a:t>97% efficiency and 60 ps resolution obtained, with stopping effect .</a:t>
            </a:r>
          </a:p>
          <a:p>
            <a:r>
              <a:rPr lang="en-US" altLang="zh-CN" dirty="0"/>
              <a:t>The mass production and testing have been completed. After the acceptance in May, the TOF wall was installed in June, and the beam current test was conducted in July to verify the reliability of the functions.</a:t>
            </a:r>
            <a:endParaRPr lang="zh-CN" altLang="en-US" dirty="0"/>
          </a:p>
        </p:txBody>
      </p:sp>
      <p:sp>
        <p:nvSpPr>
          <p:cNvPr id="4" name="日期占位符 3">
            <a:extLst>
              <a:ext uri="{FF2B5EF4-FFF2-40B4-BE49-F238E27FC236}">
                <a16:creationId xmlns:a16="http://schemas.microsoft.com/office/drawing/2014/main" id="{758D4EBF-8275-957D-2836-B52FF28A1523}"/>
              </a:ext>
            </a:extLst>
          </p:cNvPr>
          <p:cNvSpPr>
            <a:spLocks noGrp="1"/>
          </p:cNvSpPr>
          <p:nvPr>
            <p:ph type="dt" sz="half" idx="10"/>
          </p:nvPr>
        </p:nvSpPr>
        <p:spPr/>
        <p:txBody>
          <a:bodyPr/>
          <a:lstStyle/>
          <a:p>
            <a:fld id="{FF78F831-2008-4286-A38B-B30190676FA7}"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EB41A553-7E37-89EE-FEEF-1A96A3F772A7}"/>
              </a:ext>
            </a:extLst>
          </p:cNvPr>
          <p:cNvSpPr>
            <a:spLocks noGrp="1"/>
          </p:cNvSpPr>
          <p:nvPr>
            <p:ph type="ftr" sz="quarter" idx="11"/>
          </p:nvPr>
        </p:nvSpPr>
        <p:spPr/>
        <p:txBody>
          <a:bodyPr/>
          <a:lstStyle/>
          <a:p>
            <a:r>
              <a:rPr lang="en-US" altLang="zh-CN"/>
              <a:t>FCPPN/L 2025, Qingdao</a:t>
            </a:r>
            <a:endParaRPr lang="zh-CN" altLang="en-US"/>
          </a:p>
        </p:txBody>
      </p:sp>
      <p:sp>
        <p:nvSpPr>
          <p:cNvPr id="6" name="灯片编号占位符 5">
            <a:extLst>
              <a:ext uri="{FF2B5EF4-FFF2-40B4-BE49-F238E27FC236}">
                <a16:creationId xmlns:a16="http://schemas.microsoft.com/office/drawing/2014/main" id="{C5EA265F-D19F-02E0-99FD-C8B77B4D86ED}"/>
              </a:ext>
            </a:extLst>
          </p:cNvPr>
          <p:cNvSpPr>
            <a:spLocks noGrp="1"/>
          </p:cNvSpPr>
          <p:nvPr>
            <p:ph type="sldNum" sz="quarter" idx="12"/>
          </p:nvPr>
        </p:nvSpPr>
        <p:spPr/>
        <p:txBody>
          <a:bodyPr/>
          <a:lstStyle/>
          <a:p>
            <a:fld id="{7445DBAF-3FD0-4FD9-83D4-0C529D79B267}" type="slidenum">
              <a:rPr lang="zh-CN" altLang="en-US" smtClean="0"/>
              <a:t>14</a:t>
            </a:fld>
            <a:endParaRPr lang="zh-CN" altLang="en-US"/>
          </a:p>
        </p:txBody>
      </p:sp>
      <p:sp>
        <p:nvSpPr>
          <p:cNvPr id="7" name="文本框 6">
            <a:extLst>
              <a:ext uri="{FF2B5EF4-FFF2-40B4-BE49-F238E27FC236}">
                <a16:creationId xmlns:a16="http://schemas.microsoft.com/office/drawing/2014/main" id="{CD618AB5-E6E4-F609-AE3B-88E146A6BC28}"/>
              </a:ext>
            </a:extLst>
          </p:cNvPr>
          <p:cNvSpPr txBox="1"/>
          <p:nvPr/>
        </p:nvSpPr>
        <p:spPr>
          <a:xfrm>
            <a:off x="5311448" y="4980849"/>
            <a:ext cx="6329425" cy="769441"/>
          </a:xfrm>
          <a:prstGeom prst="rect">
            <a:avLst/>
          </a:prstGeom>
          <a:noFill/>
          <a:ln>
            <a:noFill/>
          </a:ln>
        </p:spPr>
        <p:txBody>
          <a:bodyPr wrap="none" rtlCol="0">
            <a:spAutoFit/>
          </a:bodyPr>
          <a:lstStyle/>
          <a:p>
            <a:pPr algn="l"/>
            <a:r>
              <a:rPr lang="en-US" altLang="zh-CN" sz="4400" b="1" i="1" dirty="0">
                <a:solidFill>
                  <a:srgbClr val="7030A0"/>
                </a:solidFill>
                <a:ea typeface="楷体" panose="02010609060101010101" pitchFamily="49" charset="-122"/>
              </a:rPr>
              <a:t>Thanks for your attention!</a:t>
            </a:r>
            <a:endParaRPr lang="zh-CN" altLang="en-US" sz="4400" b="1" i="1" dirty="0">
              <a:solidFill>
                <a:srgbClr val="7030A0"/>
              </a:solidFill>
              <a:ea typeface="楷体" panose="02010609060101010101" pitchFamily="49" charset="-122"/>
            </a:endParaRPr>
          </a:p>
        </p:txBody>
      </p:sp>
    </p:spTree>
    <p:extLst>
      <p:ext uri="{BB962C8B-B14F-4D97-AF65-F5344CB8AC3E}">
        <p14:creationId xmlns:p14="http://schemas.microsoft.com/office/powerpoint/2010/main" val="4043371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741EF7-4FFF-F7D1-8C7B-4045C8EA466F}"/>
              </a:ext>
            </a:extLst>
          </p:cNvPr>
          <p:cNvSpPr>
            <a:spLocks noGrp="1"/>
          </p:cNvSpPr>
          <p:nvPr>
            <p:ph type="title"/>
          </p:nvPr>
        </p:nvSpPr>
        <p:spPr/>
        <p:txBody>
          <a:bodyPr/>
          <a:lstStyle/>
          <a:p>
            <a:r>
              <a:rPr lang="en-US" altLang="zh-CN" dirty="0"/>
              <a:t>Material</a:t>
            </a:r>
            <a:endParaRPr lang="zh-CN" altLang="en-US" dirty="0"/>
          </a:p>
        </p:txBody>
      </p:sp>
      <p:sp>
        <p:nvSpPr>
          <p:cNvPr id="4" name="日期占位符 3">
            <a:extLst>
              <a:ext uri="{FF2B5EF4-FFF2-40B4-BE49-F238E27FC236}">
                <a16:creationId xmlns:a16="http://schemas.microsoft.com/office/drawing/2014/main" id="{80D7A6FE-00E7-3521-25EB-72CFC462C58F}"/>
              </a:ext>
            </a:extLst>
          </p:cNvPr>
          <p:cNvSpPr>
            <a:spLocks noGrp="1"/>
          </p:cNvSpPr>
          <p:nvPr>
            <p:ph type="dt" sz="half" idx="10"/>
          </p:nvPr>
        </p:nvSpPr>
        <p:spPr/>
        <p:txBody>
          <a:bodyPr/>
          <a:lstStyle/>
          <a:p>
            <a:fld id="{8C72FC94-E82B-4CF1-8A53-27C5476CEF62}"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E75D6E0D-9C1D-ACE2-8AF0-613AF58D183D}"/>
              </a:ext>
            </a:extLst>
          </p:cNvPr>
          <p:cNvSpPr>
            <a:spLocks noGrp="1"/>
          </p:cNvSpPr>
          <p:nvPr>
            <p:ph type="ftr" sz="quarter" idx="11"/>
          </p:nvPr>
        </p:nvSpPr>
        <p:spPr/>
        <p:txBody>
          <a:bodyPr/>
          <a:lstStyle/>
          <a:p>
            <a:r>
              <a:rPr lang="en-US" altLang="zh-CN"/>
              <a:t>FCPPN/L 2025, Qingdao</a:t>
            </a:r>
            <a:endParaRPr lang="zh-CN" altLang="en-US" dirty="0"/>
          </a:p>
        </p:txBody>
      </p:sp>
      <p:sp>
        <p:nvSpPr>
          <p:cNvPr id="6" name="灯片编号占位符 5">
            <a:extLst>
              <a:ext uri="{FF2B5EF4-FFF2-40B4-BE49-F238E27FC236}">
                <a16:creationId xmlns:a16="http://schemas.microsoft.com/office/drawing/2014/main" id="{F184B272-F0C8-E083-306B-85381604AEEA}"/>
              </a:ext>
            </a:extLst>
          </p:cNvPr>
          <p:cNvSpPr>
            <a:spLocks noGrp="1"/>
          </p:cNvSpPr>
          <p:nvPr>
            <p:ph type="sldNum" sz="quarter" idx="12"/>
          </p:nvPr>
        </p:nvSpPr>
        <p:spPr/>
        <p:txBody>
          <a:bodyPr/>
          <a:lstStyle/>
          <a:p>
            <a:fld id="{285A7373-D188-4B52-8601-AB1D7F01AC5B}" type="slidenum">
              <a:rPr lang="zh-CN" altLang="en-US" smtClean="0"/>
              <a:t>15</a:t>
            </a:fld>
            <a:endParaRPr lang="zh-CN" altLang="en-US"/>
          </a:p>
        </p:txBody>
      </p:sp>
      <p:pic>
        <p:nvPicPr>
          <p:cNvPr id="7" name="图片 6">
            <a:extLst>
              <a:ext uri="{FF2B5EF4-FFF2-40B4-BE49-F238E27FC236}">
                <a16:creationId xmlns:a16="http://schemas.microsoft.com/office/drawing/2014/main" id="{71CB3151-8C2F-CE8D-BBBE-DCF8B1560AB3}"/>
              </a:ext>
            </a:extLst>
          </p:cNvPr>
          <p:cNvPicPr>
            <a:picLocks noChangeAspect="1"/>
          </p:cNvPicPr>
          <p:nvPr/>
        </p:nvPicPr>
        <p:blipFill rotWithShape="1">
          <a:blip r:embed="rId2"/>
          <a:srcRect t="23546"/>
          <a:stretch>
            <a:fillRect/>
          </a:stretch>
        </p:blipFill>
        <p:spPr>
          <a:xfrm>
            <a:off x="5553080" y="889386"/>
            <a:ext cx="3555064" cy="792622"/>
          </a:xfrm>
          <a:prstGeom prst="rect">
            <a:avLst/>
          </a:prstGeom>
        </p:spPr>
      </p:pic>
      <p:grpSp>
        <p:nvGrpSpPr>
          <p:cNvPr id="8" name="组合 7">
            <a:extLst>
              <a:ext uri="{FF2B5EF4-FFF2-40B4-BE49-F238E27FC236}">
                <a16:creationId xmlns:a16="http://schemas.microsoft.com/office/drawing/2014/main" id="{52A81CDE-9C2F-5208-25B8-96642BA364AD}"/>
              </a:ext>
            </a:extLst>
          </p:cNvPr>
          <p:cNvGrpSpPr/>
          <p:nvPr/>
        </p:nvGrpSpPr>
        <p:grpSpPr>
          <a:xfrm>
            <a:off x="536218" y="2120275"/>
            <a:ext cx="3890965" cy="1400227"/>
            <a:chOff x="132090" y="5335353"/>
            <a:chExt cx="3890965" cy="1400227"/>
          </a:xfrm>
        </p:grpSpPr>
        <p:pic>
          <p:nvPicPr>
            <p:cNvPr id="9" name="图片 8">
              <a:extLst>
                <a:ext uri="{FF2B5EF4-FFF2-40B4-BE49-F238E27FC236}">
                  <a16:creationId xmlns:a16="http://schemas.microsoft.com/office/drawing/2014/main" id="{0E20A47C-C45D-ABB2-3F05-8105FFFEFDAB}"/>
                </a:ext>
              </a:extLst>
            </p:cNvPr>
            <p:cNvPicPr>
              <a:picLocks noChangeAspect="1"/>
            </p:cNvPicPr>
            <p:nvPr/>
          </p:nvPicPr>
          <p:blipFill rotWithShape="1">
            <a:blip r:embed="rId3"/>
            <a:srcRect r="52899" b="68418"/>
            <a:stretch>
              <a:fillRect/>
            </a:stretch>
          </p:blipFill>
          <p:spPr>
            <a:xfrm>
              <a:off x="1223612" y="5335353"/>
              <a:ext cx="2799443" cy="1173723"/>
            </a:xfrm>
            <a:prstGeom prst="rect">
              <a:avLst/>
            </a:prstGeom>
          </p:spPr>
        </p:pic>
        <p:sp>
          <p:nvSpPr>
            <p:cNvPr id="10" name="对话气泡: 圆角矩形 9">
              <a:extLst>
                <a:ext uri="{FF2B5EF4-FFF2-40B4-BE49-F238E27FC236}">
                  <a16:creationId xmlns:a16="http://schemas.microsoft.com/office/drawing/2014/main" id="{AA0D4B23-6BE9-D636-2A20-9C16B4A06947}"/>
                </a:ext>
              </a:extLst>
            </p:cNvPr>
            <p:cNvSpPr/>
            <p:nvPr/>
          </p:nvSpPr>
          <p:spPr>
            <a:xfrm>
              <a:off x="132090" y="5873587"/>
              <a:ext cx="1239828" cy="287892"/>
            </a:xfrm>
            <a:prstGeom prst="wedgeRoundRectCallout">
              <a:avLst>
                <a:gd name="adj1" fmla="val 91066"/>
                <a:gd name="adj2" fmla="val -76919"/>
                <a:gd name="adj3" fmla="val 16667"/>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接地屏蔽条</a:t>
              </a:r>
            </a:p>
          </p:txBody>
        </p:sp>
        <p:sp>
          <p:nvSpPr>
            <p:cNvPr id="11" name="矩形 10">
              <a:extLst>
                <a:ext uri="{FF2B5EF4-FFF2-40B4-BE49-F238E27FC236}">
                  <a16:creationId xmlns:a16="http://schemas.microsoft.com/office/drawing/2014/main" id="{0C5C50CB-2B9F-5FBE-740B-2916C635DDEA}"/>
                </a:ext>
              </a:extLst>
            </p:cNvPr>
            <p:cNvSpPr/>
            <p:nvPr/>
          </p:nvSpPr>
          <p:spPr>
            <a:xfrm>
              <a:off x="3284871" y="5760080"/>
              <a:ext cx="140492" cy="4357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cxnSp>
          <p:nvCxnSpPr>
            <p:cNvPr id="12" name="直接连接符 11">
              <a:extLst>
                <a:ext uri="{FF2B5EF4-FFF2-40B4-BE49-F238E27FC236}">
                  <a16:creationId xmlns:a16="http://schemas.microsoft.com/office/drawing/2014/main" id="{7645E5AA-F596-8E90-2F2F-B0DF4180E61D}"/>
                </a:ext>
              </a:extLst>
            </p:cNvPr>
            <p:cNvCxnSpPr/>
            <p:nvPr/>
          </p:nvCxnSpPr>
          <p:spPr>
            <a:xfrm flipH="1">
              <a:off x="3369700" y="5436943"/>
              <a:ext cx="2084" cy="3366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对话气泡: 圆角矩形 12">
              <a:extLst>
                <a:ext uri="{FF2B5EF4-FFF2-40B4-BE49-F238E27FC236}">
                  <a16:creationId xmlns:a16="http://schemas.microsoft.com/office/drawing/2014/main" id="{16C1A7DA-BA62-BEA1-D687-BEE4A0D47564}"/>
                </a:ext>
              </a:extLst>
            </p:cNvPr>
            <p:cNvSpPr/>
            <p:nvPr/>
          </p:nvSpPr>
          <p:spPr>
            <a:xfrm>
              <a:off x="2407437" y="6030587"/>
              <a:ext cx="1123787" cy="704993"/>
            </a:xfrm>
            <a:prstGeom prst="wedgeRoundRectCallout">
              <a:avLst>
                <a:gd name="adj1" fmla="val 33109"/>
                <a:gd name="adj2" fmla="val -77794"/>
                <a:gd name="adj3" fmla="val 16667"/>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高压</a:t>
              </a:r>
              <a:r>
                <a:rPr lang="en-US" altLang="zh-CN" sz="1200" dirty="0">
                  <a:solidFill>
                    <a:schemeClr val="tx1"/>
                  </a:solidFill>
                </a:rPr>
                <a:t>pad</a:t>
              </a:r>
              <a:r>
                <a:rPr lang="zh-CN" altLang="en-US" sz="1200" dirty="0">
                  <a:solidFill>
                    <a:schemeClr val="tx1"/>
                  </a:solidFill>
                </a:rPr>
                <a:t>，与屏蔽条间使用</a:t>
              </a:r>
              <a:r>
                <a:rPr lang="en-US" altLang="zh-CN" sz="1200" dirty="0">
                  <a:solidFill>
                    <a:schemeClr val="tx1"/>
                  </a:solidFill>
                </a:rPr>
                <a:t>Mylar</a:t>
              </a:r>
              <a:r>
                <a:rPr lang="zh-CN" altLang="en-US" sz="1200" dirty="0">
                  <a:solidFill>
                    <a:schemeClr val="tx1"/>
                  </a:solidFill>
                </a:rPr>
                <a:t>绝缘</a:t>
              </a:r>
            </a:p>
          </p:txBody>
        </p:sp>
      </p:grpSp>
      <p:grpSp>
        <p:nvGrpSpPr>
          <p:cNvPr id="14" name="组合 13">
            <a:extLst>
              <a:ext uri="{FF2B5EF4-FFF2-40B4-BE49-F238E27FC236}">
                <a16:creationId xmlns:a16="http://schemas.microsoft.com/office/drawing/2014/main" id="{A8DF2C58-CF23-CC88-5E9B-A22BBF5699E2}"/>
              </a:ext>
            </a:extLst>
          </p:cNvPr>
          <p:cNvGrpSpPr/>
          <p:nvPr/>
        </p:nvGrpSpPr>
        <p:grpSpPr>
          <a:xfrm>
            <a:off x="5268867" y="1504316"/>
            <a:ext cx="3770114" cy="2206358"/>
            <a:chOff x="220632" y="2929827"/>
            <a:chExt cx="3770114" cy="2206358"/>
          </a:xfrm>
        </p:grpSpPr>
        <p:graphicFrame>
          <p:nvGraphicFramePr>
            <p:cNvPr id="15" name="图表 14">
              <a:extLst>
                <a:ext uri="{FF2B5EF4-FFF2-40B4-BE49-F238E27FC236}">
                  <a16:creationId xmlns:a16="http://schemas.microsoft.com/office/drawing/2014/main" id="{257A105E-F9D9-4513-69A9-A1CCC691CA6F}"/>
                </a:ext>
              </a:extLst>
            </p:cNvPr>
            <p:cNvGraphicFramePr/>
            <p:nvPr>
              <p:extLst>
                <p:ext uri="{D42A27DB-BD31-4B8C-83A1-F6EECF244321}">
                  <p14:modId xmlns:p14="http://schemas.microsoft.com/office/powerpoint/2010/main" val="3376589174"/>
                </p:ext>
              </p:extLst>
            </p:nvPr>
          </p:nvGraphicFramePr>
          <p:xfrm>
            <a:off x="220632" y="2929827"/>
            <a:ext cx="3770114" cy="2206358"/>
          </p:xfrm>
          <a:graphic>
            <a:graphicData uri="http://schemas.openxmlformats.org/drawingml/2006/chart">
              <c:chart xmlns:c="http://schemas.openxmlformats.org/drawingml/2006/chart" xmlns:r="http://schemas.openxmlformats.org/officeDocument/2006/relationships" r:id="rId4"/>
            </a:graphicData>
          </a:graphic>
        </p:graphicFrame>
        <p:sp>
          <p:nvSpPr>
            <p:cNvPr id="16" name="箭头: 下 15">
              <a:extLst>
                <a:ext uri="{FF2B5EF4-FFF2-40B4-BE49-F238E27FC236}">
                  <a16:creationId xmlns:a16="http://schemas.microsoft.com/office/drawing/2014/main" id="{7D9065C9-751D-08C3-03D4-55581DD0C2BD}"/>
                </a:ext>
              </a:extLst>
            </p:cNvPr>
            <p:cNvSpPr/>
            <p:nvPr/>
          </p:nvSpPr>
          <p:spPr>
            <a:xfrm>
              <a:off x="1308052" y="3722449"/>
              <a:ext cx="85942" cy="3389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7" name="文本框 16">
            <a:extLst>
              <a:ext uri="{FF2B5EF4-FFF2-40B4-BE49-F238E27FC236}">
                <a16:creationId xmlns:a16="http://schemas.microsoft.com/office/drawing/2014/main" id="{13A8108B-D377-3A65-6A3C-D1E35C23F1BE}"/>
              </a:ext>
            </a:extLst>
          </p:cNvPr>
          <p:cNvSpPr txBox="1"/>
          <p:nvPr/>
        </p:nvSpPr>
        <p:spPr>
          <a:xfrm>
            <a:off x="1097280" y="4244340"/>
            <a:ext cx="5814060" cy="584775"/>
          </a:xfrm>
          <a:prstGeom prst="rect">
            <a:avLst/>
          </a:prstGeom>
          <a:noFill/>
          <a:ln>
            <a:noFill/>
          </a:ln>
        </p:spPr>
        <p:txBody>
          <a:bodyPr wrap="square" rtlCol="0">
            <a:spAutoFit/>
          </a:bodyPr>
          <a:lstStyle/>
          <a:p>
            <a:pPr algn="l"/>
            <a:r>
              <a:rPr lang="zh-CN" altLang="en-US" sz="1600" dirty="0">
                <a:ea typeface="楷体" panose="02010609060101010101" pitchFamily="49" charset="-122"/>
              </a:rPr>
              <a:t>下面两页主要是后端的处理，包括能损效应和动量效应，此外还有延时矫正和时间游走，有点拿不准讲这些是否合适</a:t>
            </a:r>
          </a:p>
        </p:txBody>
      </p:sp>
    </p:spTree>
    <p:extLst>
      <p:ext uri="{BB962C8B-B14F-4D97-AF65-F5344CB8AC3E}">
        <p14:creationId xmlns:p14="http://schemas.microsoft.com/office/powerpoint/2010/main" val="1925420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78D385-74A4-8F70-C3F4-8294B058E480}"/>
              </a:ext>
            </a:extLst>
          </p:cNvPr>
          <p:cNvSpPr>
            <a:spLocks noGrp="1"/>
          </p:cNvSpPr>
          <p:nvPr>
            <p:ph type="title"/>
          </p:nvPr>
        </p:nvSpPr>
        <p:spPr/>
        <p:txBody>
          <a:bodyPr/>
          <a:lstStyle/>
          <a:p>
            <a:r>
              <a:rPr lang="zh-CN" altLang="en-US" dirty="0"/>
              <a:t>效率和能损效应</a:t>
            </a:r>
          </a:p>
        </p:txBody>
      </p:sp>
      <p:sp>
        <p:nvSpPr>
          <p:cNvPr id="20" name="内容占位符 19">
            <a:extLst>
              <a:ext uri="{FF2B5EF4-FFF2-40B4-BE49-F238E27FC236}">
                <a16:creationId xmlns:a16="http://schemas.microsoft.com/office/drawing/2014/main" id="{EFB77F27-4F17-55DB-4F6A-E3F25D79A2EB}"/>
              </a:ext>
            </a:extLst>
          </p:cNvPr>
          <p:cNvSpPr>
            <a:spLocks noGrp="1"/>
          </p:cNvSpPr>
          <p:nvPr>
            <p:ph idx="1"/>
          </p:nvPr>
        </p:nvSpPr>
        <p:spPr>
          <a:xfrm>
            <a:off x="1645186" y="947084"/>
            <a:ext cx="5704848" cy="1888342"/>
          </a:xfrm>
        </p:spPr>
        <p:txBody>
          <a:bodyPr>
            <a:normAutofit/>
          </a:bodyPr>
          <a:lstStyle/>
          <a:p>
            <a:r>
              <a:rPr lang="zh-CN" altLang="en-US" sz="1800" dirty="0"/>
              <a:t>效率扫描：坪区电压</a:t>
            </a:r>
            <a:r>
              <a:rPr lang="en-US" altLang="zh-CN" sz="1800" dirty="0"/>
              <a:t>6000V</a:t>
            </a:r>
            <a:r>
              <a:rPr lang="zh-CN" altLang="en-US" sz="1800" dirty="0"/>
              <a:t>，低于北京实验室测试结果，为低气压导致。探测器探测效率达到</a:t>
            </a:r>
            <a:r>
              <a:rPr lang="en-US" altLang="zh-CN" sz="1800" b="1" dirty="0">
                <a:solidFill>
                  <a:srgbClr val="824D91"/>
                </a:solidFill>
              </a:rPr>
              <a:t>98%</a:t>
            </a:r>
            <a:r>
              <a:rPr lang="zh-CN" altLang="en-US" sz="1800" dirty="0"/>
              <a:t>以上。</a:t>
            </a:r>
            <a:endParaRPr lang="en-US" altLang="zh-CN" sz="1800" dirty="0"/>
          </a:p>
          <a:p>
            <a:r>
              <a:rPr lang="zh-CN" altLang="en-US" sz="1800" dirty="0"/>
              <a:t>通过时间谱分析确定了次级粒子的能损效应，评估得到下游</a:t>
            </a:r>
            <a:r>
              <a:rPr lang="en-US" altLang="zh-CN" sz="1800" dirty="0"/>
              <a:t>MRPC</a:t>
            </a:r>
            <a:r>
              <a:rPr lang="zh-CN" altLang="en-US" sz="1800" dirty="0"/>
              <a:t>的本征效率</a:t>
            </a:r>
            <a:r>
              <a:rPr lang="en-US" altLang="zh-CN" sz="1800" dirty="0"/>
              <a:t>&gt;95%</a:t>
            </a:r>
          </a:p>
          <a:p>
            <a:r>
              <a:rPr lang="zh-CN" altLang="en-US" sz="1800" dirty="0"/>
              <a:t>两探测器具有相似的簇团大小曲线，也说明了探测器</a:t>
            </a:r>
            <a:r>
              <a:rPr lang="zh-CN" altLang="en-US" sz="1800" b="1" dirty="0">
                <a:solidFill>
                  <a:srgbClr val="824D91"/>
                </a:solidFill>
              </a:rPr>
              <a:t>性能的一致性</a:t>
            </a:r>
            <a:r>
              <a:rPr lang="zh-CN" altLang="en-US" sz="1800" dirty="0"/>
              <a:t>。</a:t>
            </a:r>
          </a:p>
        </p:txBody>
      </p:sp>
      <p:sp>
        <p:nvSpPr>
          <p:cNvPr id="4" name="日期占位符 3">
            <a:extLst>
              <a:ext uri="{FF2B5EF4-FFF2-40B4-BE49-F238E27FC236}">
                <a16:creationId xmlns:a16="http://schemas.microsoft.com/office/drawing/2014/main" id="{B940E0EA-928F-A5A9-6D08-CB0806FF1BC8}"/>
              </a:ext>
            </a:extLst>
          </p:cNvPr>
          <p:cNvSpPr>
            <a:spLocks noGrp="1"/>
          </p:cNvSpPr>
          <p:nvPr>
            <p:ph type="dt" sz="half" idx="10"/>
          </p:nvPr>
        </p:nvSpPr>
        <p:spPr/>
        <p:txBody>
          <a:bodyPr/>
          <a:lstStyle/>
          <a:p>
            <a:fld id="{DBAFA22C-5948-4584-A645-DF79095F8FE1}"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DD6978F5-2CF8-A0DC-1F33-D78986E68EE1}"/>
              </a:ext>
            </a:extLst>
          </p:cNvPr>
          <p:cNvSpPr>
            <a:spLocks noGrp="1"/>
          </p:cNvSpPr>
          <p:nvPr>
            <p:ph type="ftr" sz="quarter" idx="11"/>
          </p:nvPr>
        </p:nvSpPr>
        <p:spPr/>
        <p:txBody>
          <a:bodyPr/>
          <a:lstStyle/>
          <a:p>
            <a:r>
              <a:rPr lang="en-US" altLang="zh-CN"/>
              <a:t>FCPPN/L 2025, Qingdao</a:t>
            </a:r>
            <a:endParaRPr lang="zh-CN" altLang="en-US"/>
          </a:p>
        </p:txBody>
      </p:sp>
      <p:sp>
        <p:nvSpPr>
          <p:cNvPr id="6" name="灯片编号占位符 5">
            <a:extLst>
              <a:ext uri="{FF2B5EF4-FFF2-40B4-BE49-F238E27FC236}">
                <a16:creationId xmlns:a16="http://schemas.microsoft.com/office/drawing/2014/main" id="{1C1AF0CD-5196-8DDC-E042-24EB1275B972}"/>
              </a:ext>
            </a:extLst>
          </p:cNvPr>
          <p:cNvSpPr>
            <a:spLocks noGrp="1"/>
          </p:cNvSpPr>
          <p:nvPr>
            <p:ph type="sldNum" sz="quarter" idx="12"/>
          </p:nvPr>
        </p:nvSpPr>
        <p:spPr/>
        <p:txBody>
          <a:bodyPr/>
          <a:lstStyle/>
          <a:p>
            <a:fld id="{FE072604-A6DB-4258-B967-8F71F3967BB4}" type="slidenum">
              <a:rPr lang="zh-CN" altLang="en-US" smtClean="0"/>
              <a:pPr/>
              <a:t>16</a:t>
            </a:fld>
            <a:endParaRPr lang="zh-CN" altLang="en-US"/>
          </a:p>
        </p:txBody>
      </p:sp>
      <p:pic>
        <p:nvPicPr>
          <p:cNvPr id="16" name="图片 15">
            <a:extLst>
              <a:ext uri="{FF2B5EF4-FFF2-40B4-BE49-F238E27FC236}">
                <a16:creationId xmlns:a16="http://schemas.microsoft.com/office/drawing/2014/main" id="{279A0659-F689-7018-241E-8A7F17680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921" y="3323896"/>
            <a:ext cx="4356604" cy="3180832"/>
          </a:xfrm>
          <a:prstGeom prst="rect">
            <a:avLst/>
          </a:prstGeom>
        </p:spPr>
      </p:pic>
      <p:pic>
        <p:nvPicPr>
          <p:cNvPr id="18" name="图片 17">
            <a:extLst>
              <a:ext uri="{FF2B5EF4-FFF2-40B4-BE49-F238E27FC236}">
                <a16:creationId xmlns:a16="http://schemas.microsoft.com/office/drawing/2014/main" id="{BFF99E18-8233-0F32-7698-512030A97EE7}"/>
              </a:ext>
            </a:extLst>
          </p:cNvPr>
          <p:cNvPicPr>
            <a:picLocks noChangeAspect="1"/>
          </p:cNvPicPr>
          <p:nvPr/>
        </p:nvPicPr>
        <p:blipFill>
          <a:blip r:embed="rId4"/>
          <a:stretch>
            <a:fillRect/>
          </a:stretch>
        </p:blipFill>
        <p:spPr>
          <a:xfrm>
            <a:off x="7563223" y="1032296"/>
            <a:ext cx="3046136" cy="2023730"/>
          </a:xfrm>
          <a:prstGeom prst="rect">
            <a:avLst/>
          </a:prstGeom>
        </p:spPr>
      </p:pic>
      <p:pic>
        <p:nvPicPr>
          <p:cNvPr id="7" name="图片 6">
            <a:extLst>
              <a:ext uri="{FF2B5EF4-FFF2-40B4-BE49-F238E27FC236}">
                <a16:creationId xmlns:a16="http://schemas.microsoft.com/office/drawing/2014/main" id="{13DAD7B0-A5BE-BF10-1D49-5CE529B8CF10}"/>
              </a:ext>
            </a:extLst>
          </p:cNvPr>
          <p:cNvPicPr>
            <a:picLocks noChangeAspect="1"/>
          </p:cNvPicPr>
          <p:nvPr/>
        </p:nvPicPr>
        <p:blipFill>
          <a:blip r:embed="rId5"/>
          <a:stretch>
            <a:fillRect/>
          </a:stretch>
        </p:blipFill>
        <p:spPr>
          <a:xfrm>
            <a:off x="1582642" y="3349367"/>
            <a:ext cx="4356605" cy="3054973"/>
          </a:xfrm>
          <a:prstGeom prst="rect">
            <a:avLst/>
          </a:prstGeom>
        </p:spPr>
      </p:pic>
    </p:spTree>
    <p:extLst>
      <p:ext uri="{BB962C8B-B14F-4D97-AF65-F5344CB8AC3E}">
        <p14:creationId xmlns:p14="http://schemas.microsoft.com/office/powerpoint/2010/main" val="2923799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A1A9CBF-D109-D9A8-C786-EF723A6DB583}"/>
              </a:ext>
            </a:extLst>
          </p:cNvPr>
          <p:cNvPicPr>
            <a:picLocks noChangeAspect="1"/>
          </p:cNvPicPr>
          <p:nvPr/>
        </p:nvPicPr>
        <p:blipFill>
          <a:blip r:embed="rId3"/>
          <a:stretch>
            <a:fillRect/>
          </a:stretch>
        </p:blipFill>
        <p:spPr>
          <a:xfrm>
            <a:off x="1876084" y="3507181"/>
            <a:ext cx="4085879" cy="3001990"/>
          </a:xfrm>
          <a:prstGeom prst="rect">
            <a:avLst/>
          </a:prstGeom>
        </p:spPr>
      </p:pic>
      <p:sp>
        <p:nvSpPr>
          <p:cNvPr id="2" name="标题 1">
            <a:extLst>
              <a:ext uri="{FF2B5EF4-FFF2-40B4-BE49-F238E27FC236}">
                <a16:creationId xmlns:a16="http://schemas.microsoft.com/office/drawing/2014/main" id="{93F42881-CB26-685E-42B9-5B378A651638}"/>
              </a:ext>
            </a:extLst>
          </p:cNvPr>
          <p:cNvSpPr>
            <a:spLocks noGrp="1"/>
          </p:cNvSpPr>
          <p:nvPr>
            <p:ph type="title"/>
          </p:nvPr>
        </p:nvSpPr>
        <p:spPr/>
        <p:txBody>
          <a:bodyPr/>
          <a:lstStyle/>
          <a:p>
            <a:r>
              <a:rPr lang="zh-CN" altLang="en-US" dirty="0"/>
              <a:t>时间分辨和动量效应</a:t>
            </a:r>
          </a:p>
        </p:txBody>
      </p:sp>
      <p:sp>
        <p:nvSpPr>
          <p:cNvPr id="4" name="日期占位符 3">
            <a:extLst>
              <a:ext uri="{FF2B5EF4-FFF2-40B4-BE49-F238E27FC236}">
                <a16:creationId xmlns:a16="http://schemas.microsoft.com/office/drawing/2014/main" id="{862190EA-B8EE-E219-9907-AB71C2FCD0BC}"/>
              </a:ext>
            </a:extLst>
          </p:cNvPr>
          <p:cNvSpPr>
            <a:spLocks noGrp="1"/>
          </p:cNvSpPr>
          <p:nvPr>
            <p:ph type="dt" sz="half" idx="10"/>
          </p:nvPr>
        </p:nvSpPr>
        <p:spPr/>
        <p:txBody>
          <a:bodyPr/>
          <a:lstStyle/>
          <a:p>
            <a:fld id="{2DDC3E0F-C8D8-4817-B9E5-933D178009DF}"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0CCAF442-183A-198A-497B-A1D35D0F9775}"/>
              </a:ext>
            </a:extLst>
          </p:cNvPr>
          <p:cNvSpPr>
            <a:spLocks noGrp="1"/>
          </p:cNvSpPr>
          <p:nvPr>
            <p:ph type="ftr" sz="quarter" idx="11"/>
          </p:nvPr>
        </p:nvSpPr>
        <p:spPr/>
        <p:txBody>
          <a:bodyPr/>
          <a:lstStyle/>
          <a:p>
            <a:r>
              <a:rPr lang="en-US" altLang="zh-CN"/>
              <a:t>FCPPN/L 2025, Qingdao</a:t>
            </a:r>
            <a:endParaRPr lang="zh-CN" altLang="en-US"/>
          </a:p>
        </p:txBody>
      </p:sp>
      <p:sp>
        <p:nvSpPr>
          <p:cNvPr id="6" name="灯片编号占位符 5">
            <a:extLst>
              <a:ext uri="{FF2B5EF4-FFF2-40B4-BE49-F238E27FC236}">
                <a16:creationId xmlns:a16="http://schemas.microsoft.com/office/drawing/2014/main" id="{53C760A6-E32B-7C03-6D5F-2B62003E684D}"/>
              </a:ext>
            </a:extLst>
          </p:cNvPr>
          <p:cNvSpPr>
            <a:spLocks noGrp="1"/>
          </p:cNvSpPr>
          <p:nvPr>
            <p:ph type="sldNum" sz="quarter" idx="12"/>
          </p:nvPr>
        </p:nvSpPr>
        <p:spPr/>
        <p:txBody>
          <a:bodyPr/>
          <a:lstStyle/>
          <a:p>
            <a:fld id="{FE072604-A6DB-4258-B967-8F71F3967BB4}" type="slidenum">
              <a:rPr lang="zh-CN" altLang="en-US" smtClean="0"/>
              <a:pPr/>
              <a:t>17</a:t>
            </a:fld>
            <a:endParaRPr lang="zh-CN" altLang="en-US"/>
          </a:p>
        </p:txBody>
      </p:sp>
      <p:grpSp>
        <p:nvGrpSpPr>
          <p:cNvPr id="17" name="组合 16">
            <a:extLst>
              <a:ext uri="{FF2B5EF4-FFF2-40B4-BE49-F238E27FC236}">
                <a16:creationId xmlns:a16="http://schemas.microsoft.com/office/drawing/2014/main" id="{63115000-8E11-5AAF-32C1-4DB70A4675D0}"/>
              </a:ext>
            </a:extLst>
          </p:cNvPr>
          <p:cNvGrpSpPr/>
          <p:nvPr/>
        </p:nvGrpSpPr>
        <p:grpSpPr>
          <a:xfrm>
            <a:off x="6850203" y="3517956"/>
            <a:ext cx="3337359" cy="2955951"/>
            <a:chOff x="391840" y="3334604"/>
            <a:chExt cx="3525492" cy="3122582"/>
          </a:xfrm>
        </p:grpSpPr>
        <p:pic>
          <p:nvPicPr>
            <p:cNvPr id="7" name="图片 6">
              <a:extLst>
                <a:ext uri="{FF2B5EF4-FFF2-40B4-BE49-F238E27FC236}">
                  <a16:creationId xmlns:a16="http://schemas.microsoft.com/office/drawing/2014/main" id="{326429FD-DC80-3AA0-26A6-A7F4E207BBA7}"/>
                </a:ext>
              </a:extLst>
            </p:cNvPr>
            <p:cNvPicPr>
              <a:picLocks noChangeAspect="1"/>
            </p:cNvPicPr>
            <p:nvPr/>
          </p:nvPicPr>
          <p:blipFill rotWithShape="1">
            <a:blip r:embed="rId4"/>
            <a:srcRect l="220" t="5815"/>
            <a:stretch/>
          </p:blipFill>
          <p:spPr>
            <a:xfrm>
              <a:off x="391840" y="3334604"/>
              <a:ext cx="3525492" cy="3122582"/>
            </a:xfrm>
            <a:prstGeom prst="rect">
              <a:avLst/>
            </a:prstGeom>
          </p:spPr>
        </p:pic>
        <p:sp>
          <p:nvSpPr>
            <p:cNvPr id="16" name="文本框 15">
              <a:extLst>
                <a:ext uri="{FF2B5EF4-FFF2-40B4-BE49-F238E27FC236}">
                  <a16:creationId xmlns:a16="http://schemas.microsoft.com/office/drawing/2014/main" id="{C38F6ADC-AEC5-4244-2601-0BF728EC910B}"/>
                </a:ext>
              </a:extLst>
            </p:cNvPr>
            <p:cNvSpPr txBox="1"/>
            <p:nvPr/>
          </p:nvSpPr>
          <p:spPr>
            <a:xfrm>
              <a:off x="2398371" y="4799503"/>
              <a:ext cx="1006873" cy="552715"/>
            </a:xfrm>
            <a:prstGeom prst="rect">
              <a:avLst/>
            </a:prstGeom>
            <a:noFill/>
          </p:spPr>
          <p:txBody>
            <a:bodyPr wrap="square" rtlCol="0">
              <a:spAutoFit/>
            </a:bodyPr>
            <a:lstStyle/>
            <a:p>
              <a:r>
                <a:rPr lang="en-US" altLang="zh-CN" sz="1400" dirty="0"/>
                <a:t>82.35/</a:t>
              </a:r>
              <a:r>
                <a:rPr lang="zh-CN" altLang="en-US" sz="1400" dirty="0"/>
                <a:t>√</a:t>
              </a:r>
              <a:r>
                <a:rPr lang="en-US" altLang="zh-CN" sz="1400" dirty="0"/>
                <a:t>2 = 58.24 ps</a:t>
              </a:r>
              <a:endParaRPr lang="zh-CN" altLang="en-US" sz="1400" dirty="0"/>
            </a:p>
          </p:txBody>
        </p:sp>
      </p:grpSp>
      <p:sp>
        <p:nvSpPr>
          <p:cNvPr id="20" name="内容占位符 19">
            <a:extLst>
              <a:ext uri="{FF2B5EF4-FFF2-40B4-BE49-F238E27FC236}">
                <a16:creationId xmlns:a16="http://schemas.microsoft.com/office/drawing/2014/main" id="{7F180480-A515-FAEF-6705-364D177FB586}"/>
              </a:ext>
            </a:extLst>
          </p:cNvPr>
          <p:cNvSpPr>
            <a:spLocks noGrp="1"/>
          </p:cNvSpPr>
          <p:nvPr>
            <p:ph idx="1"/>
          </p:nvPr>
        </p:nvSpPr>
        <p:spPr>
          <a:xfrm>
            <a:off x="1645186" y="947084"/>
            <a:ext cx="4816386" cy="1977546"/>
          </a:xfrm>
        </p:spPr>
        <p:txBody>
          <a:bodyPr>
            <a:normAutofit/>
          </a:bodyPr>
          <a:lstStyle/>
          <a:p>
            <a:r>
              <a:rPr lang="zh-CN" altLang="en-US" dirty="0"/>
              <a:t>原始时间分辨包含动量分散的贡献</a:t>
            </a:r>
            <a:endParaRPr lang="en-US" altLang="zh-CN" dirty="0"/>
          </a:p>
          <a:p>
            <a:r>
              <a:rPr lang="zh-CN" altLang="en-US" dirty="0"/>
              <a:t>将</a:t>
            </a:r>
            <a:r>
              <a:rPr lang="en-US" altLang="zh-CN" dirty="0"/>
              <a:t>iTOF</a:t>
            </a:r>
            <a:r>
              <a:rPr lang="zh-CN" altLang="en-US" dirty="0"/>
              <a:t>相对飞行时间作为筛选粒子飞行速度的依据，筛选快径迹进行速度拟合，得到校正后的时间谱</a:t>
            </a:r>
            <a:endParaRPr lang="en-US" altLang="zh-CN" dirty="0"/>
          </a:p>
          <a:p>
            <a:pPr>
              <a:buFont typeface="Wingdings" panose="05000000000000000000" pitchFamily="2" charset="2"/>
              <a:buChar char="ü"/>
            </a:pPr>
            <a:r>
              <a:rPr lang="zh-CN" altLang="en-US" dirty="0"/>
              <a:t>时间分辨在</a:t>
            </a:r>
            <a:r>
              <a:rPr lang="en-US" altLang="zh-CN" dirty="0"/>
              <a:t>6400V</a:t>
            </a:r>
            <a:r>
              <a:rPr lang="zh-CN" altLang="en-US" dirty="0"/>
              <a:t>达到</a:t>
            </a:r>
            <a:r>
              <a:rPr lang="en-US" altLang="zh-CN" b="1" dirty="0">
                <a:solidFill>
                  <a:srgbClr val="824D91"/>
                </a:solidFill>
              </a:rPr>
              <a:t>58 ps</a:t>
            </a:r>
          </a:p>
        </p:txBody>
      </p:sp>
      <p:sp>
        <p:nvSpPr>
          <p:cNvPr id="28" name="弧形 27">
            <a:extLst>
              <a:ext uri="{FF2B5EF4-FFF2-40B4-BE49-F238E27FC236}">
                <a16:creationId xmlns:a16="http://schemas.microsoft.com/office/drawing/2014/main" id="{0B1B48AE-267B-0A9E-9135-8AD6C94771DB}"/>
              </a:ext>
            </a:extLst>
          </p:cNvPr>
          <p:cNvSpPr/>
          <p:nvPr/>
        </p:nvSpPr>
        <p:spPr>
          <a:xfrm flipH="1">
            <a:off x="5552283" y="4868965"/>
            <a:ext cx="1793633" cy="771180"/>
          </a:xfrm>
          <a:prstGeom prst="arc">
            <a:avLst/>
          </a:prstGeom>
          <a:ln w="38100">
            <a:solidFill>
              <a:srgbClr val="8B5999"/>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A9096809-B25C-C407-07D2-EB3251B160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3132" y="239440"/>
            <a:ext cx="3893682" cy="3189561"/>
          </a:xfrm>
          <a:prstGeom prst="rect">
            <a:avLst/>
          </a:prstGeom>
        </p:spPr>
      </p:pic>
    </p:spTree>
    <p:extLst>
      <p:ext uri="{BB962C8B-B14F-4D97-AF65-F5344CB8AC3E}">
        <p14:creationId xmlns:p14="http://schemas.microsoft.com/office/powerpoint/2010/main" val="2555971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5F872E-8295-EEC3-BA06-92BFEDB387A7}"/>
              </a:ext>
            </a:extLst>
          </p:cNvPr>
          <p:cNvSpPr>
            <a:spLocks noGrp="1"/>
          </p:cNvSpPr>
          <p:nvPr>
            <p:ph type="title"/>
          </p:nvPr>
        </p:nvSpPr>
        <p:spPr/>
        <p:txBody>
          <a:bodyPr/>
          <a:lstStyle/>
          <a:p>
            <a:r>
              <a:rPr lang="en-US" altLang="zh-CN" dirty="0"/>
              <a:t>Material</a:t>
            </a:r>
            <a:endParaRPr lang="zh-CN" altLang="en-US" dirty="0"/>
          </a:p>
        </p:txBody>
      </p:sp>
      <p:sp>
        <p:nvSpPr>
          <p:cNvPr id="4" name="日期占位符 3">
            <a:extLst>
              <a:ext uri="{FF2B5EF4-FFF2-40B4-BE49-F238E27FC236}">
                <a16:creationId xmlns:a16="http://schemas.microsoft.com/office/drawing/2014/main" id="{D9CD3AEF-87D0-8452-B631-D1887DCF95BF}"/>
              </a:ext>
            </a:extLst>
          </p:cNvPr>
          <p:cNvSpPr>
            <a:spLocks noGrp="1"/>
          </p:cNvSpPr>
          <p:nvPr>
            <p:ph type="dt" sz="half" idx="10"/>
          </p:nvPr>
        </p:nvSpPr>
        <p:spPr/>
        <p:txBody>
          <a:bodyPr/>
          <a:lstStyle/>
          <a:p>
            <a:fld id="{FAB5B567-2571-4C6D-9D75-59F7C2E9F4FA}"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97D62F62-3BA2-6249-B91C-CD62B39B2573}"/>
              </a:ext>
            </a:extLst>
          </p:cNvPr>
          <p:cNvSpPr>
            <a:spLocks noGrp="1"/>
          </p:cNvSpPr>
          <p:nvPr>
            <p:ph type="ftr" sz="quarter" idx="11"/>
          </p:nvPr>
        </p:nvSpPr>
        <p:spPr/>
        <p:txBody>
          <a:bodyPr/>
          <a:lstStyle/>
          <a:p>
            <a:r>
              <a:rPr lang="en-US" altLang="zh-CN"/>
              <a:t>FCPPN/L 2025, Qingdao</a:t>
            </a:r>
            <a:endParaRPr lang="zh-CN" altLang="en-US" dirty="0"/>
          </a:p>
        </p:txBody>
      </p:sp>
      <p:sp>
        <p:nvSpPr>
          <p:cNvPr id="6" name="灯片编号占位符 5">
            <a:extLst>
              <a:ext uri="{FF2B5EF4-FFF2-40B4-BE49-F238E27FC236}">
                <a16:creationId xmlns:a16="http://schemas.microsoft.com/office/drawing/2014/main" id="{89E50332-198C-FB1B-20E8-56E5CC3953A4}"/>
              </a:ext>
            </a:extLst>
          </p:cNvPr>
          <p:cNvSpPr>
            <a:spLocks noGrp="1"/>
          </p:cNvSpPr>
          <p:nvPr>
            <p:ph type="sldNum" sz="quarter" idx="12"/>
          </p:nvPr>
        </p:nvSpPr>
        <p:spPr/>
        <p:txBody>
          <a:bodyPr/>
          <a:lstStyle/>
          <a:p>
            <a:fld id="{285A7373-D188-4B52-8601-AB1D7F01AC5B}" type="slidenum">
              <a:rPr lang="zh-CN" altLang="en-US" smtClean="0"/>
              <a:t>18</a:t>
            </a:fld>
            <a:endParaRPr lang="zh-CN" altLang="en-US"/>
          </a:p>
        </p:txBody>
      </p:sp>
      <p:pic>
        <p:nvPicPr>
          <p:cNvPr id="7" name="内容占位符 6" descr="表格&#10;&#10;AI 生成的内容可能不正确。">
            <a:extLst>
              <a:ext uri="{FF2B5EF4-FFF2-40B4-BE49-F238E27FC236}">
                <a16:creationId xmlns:a16="http://schemas.microsoft.com/office/drawing/2014/main" id="{16D5E23D-1F43-B8A0-7F24-6E1DE3D5D2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2753" y="1634645"/>
            <a:ext cx="6833612" cy="3928347"/>
          </a:xfrm>
          <a:prstGeom prst="rect">
            <a:avLst/>
          </a:prstGeom>
        </p:spPr>
      </p:pic>
      <p:graphicFrame>
        <p:nvGraphicFramePr>
          <p:cNvPr id="8" name="图表 7">
            <a:extLst>
              <a:ext uri="{FF2B5EF4-FFF2-40B4-BE49-F238E27FC236}">
                <a16:creationId xmlns:a16="http://schemas.microsoft.com/office/drawing/2014/main" id="{41B9B26B-B531-D2AC-C4EF-503F5E6542EB}"/>
              </a:ext>
            </a:extLst>
          </p:cNvPr>
          <p:cNvGraphicFramePr>
            <a:graphicFrameLocks/>
          </p:cNvGraphicFramePr>
          <p:nvPr>
            <p:extLst>
              <p:ext uri="{D42A27DB-BD31-4B8C-83A1-F6EECF244321}">
                <p14:modId xmlns:p14="http://schemas.microsoft.com/office/powerpoint/2010/main" val="3801337982"/>
              </p:ext>
            </p:extLst>
          </p:nvPr>
        </p:nvGraphicFramePr>
        <p:xfrm>
          <a:off x="175417" y="1012508"/>
          <a:ext cx="4780698" cy="28859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图表 8">
            <a:extLst>
              <a:ext uri="{FF2B5EF4-FFF2-40B4-BE49-F238E27FC236}">
                <a16:creationId xmlns:a16="http://schemas.microsoft.com/office/drawing/2014/main" id="{D6C0A2AF-5D90-EFFA-51C3-24BFA81B368F}"/>
              </a:ext>
            </a:extLst>
          </p:cNvPr>
          <p:cNvGraphicFramePr>
            <a:graphicFrameLocks/>
          </p:cNvGraphicFramePr>
          <p:nvPr>
            <p:extLst>
              <p:ext uri="{D42A27DB-BD31-4B8C-83A1-F6EECF244321}">
                <p14:modId xmlns:p14="http://schemas.microsoft.com/office/powerpoint/2010/main" val="1728123452"/>
              </p:ext>
            </p:extLst>
          </p:nvPr>
        </p:nvGraphicFramePr>
        <p:xfrm>
          <a:off x="175417" y="3548902"/>
          <a:ext cx="4780698" cy="2885920"/>
        </p:xfrm>
        <a:graphic>
          <a:graphicData uri="http://schemas.openxmlformats.org/drawingml/2006/chart">
            <c:chart xmlns:c="http://schemas.openxmlformats.org/drawingml/2006/chart" xmlns:r="http://schemas.openxmlformats.org/officeDocument/2006/relationships" r:id="rId4"/>
          </a:graphicData>
        </a:graphic>
      </p:graphicFrame>
      <p:sp>
        <p:nvSpPr>
          <p:cNvPr id="14" name="文本框 13">
            <a:extLst>
              <a:ext uri="{FF2B5EF4-FFF2-40B4-BE49-F238E27FC236}">
                <a16:creationId xmlns:a16="http://schemas.microsoft.com/office/drawing/2014/main" id="{D9CF950D-B3A2-7790-5CBA-062D5015F09F}"/>
              </a:ext>
            </a:extLst>
          </p:cNvPr>
          <p:cNvSpPr txBox="1"/>
          <p:nvPr/>
        </p:nvSpPr>
        <p:spPr>
          <a:xfrm flipH="1">
            <a:off x="8379559" y="323727"/>
            <a:ext cx="2049781" cy="830997"/>
          </a:xfrm>
          <a:prstGeom prst="rect">
            <a:avLst/>
          </a:prstGeom>
          <a:noFill/>
          <a:ln>
            <a:noFill/>
          </a:ln>
        </p:spPr>
        <p:txBody>
          <a:bodyPr wrap="square" rtlCol="0">
            <a:spAutoFit/>
          </a:bodyPr>
          <a:lstStyle/>
          <a:p>
            <a:pPr algn="l"/>
            <a:r>
              <a:rPr lang="zh-CN" altLang="en-US" sz="1600" dirty="0">
                <a:ea typeface="楷体" panose="02010609060101010101" pitchFamily="49" charset="-122"/>
              </a:rPr>
              <a:t>这几页是或许可以用来展示的素材，感觉不是很美观</a:t>
            </a:r>
          </a:p>
        </p:txBody>
      </p:sp>
    </p:spTree>
    <p:extLst>
      <p:ext uri="{BB962C8B-B14F-4D97-AF65-F5344CB8AC3E}">
        <p14:creationId xmlns:p14="http://schemas.microsoft.com/office/powerpoint/2010/main" val="525449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A513B-DF17-7404-F264-0FAB5EC2D83F}"/>
              </a:ext>
            </a:extLst>
          </p:cNvPr>
          <p:cNvSpPr>
            <a:spLocks noGrp="1"/>
          </p:cNvSpPr>
          <p:nvPr>
            <p:ph type="title"/>
          </p:nvPr>
        </p:nvSpPr>
        <p:spPr/>
        <p:txBody>
          <a:bodyPr/>
          <a:lstStyle/>
          <a:p>
            <a:r>
              <a:rPr lang="en-US" altLang="zh-CN" dirty="0"/>
              <a:t>Material</a:t>
            </a:r>
            <a:endParaRPr lang="zh-CN" altLang="en-US" dirty="0"/>
          </a:p>
        </p:txBody>
      </p:sp>
      <p:sp>
        <p:nvSpPr>
          <p:cNvPr id="4" name="日期占位符 3">
            <a:extLst>
              <a:ext uri="{FF2B5EF4-FFF2-40B4-BE49-F238E27FC236}">
                <a16:creationId xmlns:a16="http://schemas.microsoft.com/office/drawing/2014/main" id="{6276DD9A-B466-1E21-276F-0851892357B2}"/>
              </a:ext>
            </a:extLst>
          </p:cNvPr>
          <p:cNvSpPr>
            <a:spLocks noGrp="1"/>
          </p:cNvSpPr>
          <p:nvPr>
            <p:ph type="dt" sz="half" idx="10"/>
          </p:nvPr>
        </p:nvSpPr>
        <p:spPr/>
        <p:txBody>
          <a:bodyPr/>
          <a:lstStyle/>
          <a:p>
            <a:fld id="{D891621A-8C3E-4B14-8906-28455B90F0EA}"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DE473818-A269-DFEE-EE50-FBB478EBB0F7}"/>
              </a:ext>
            </a:extLst>
          </p:cNvPr>
          <p:cNvSpPr>
            <a:spLocks noGrp="1"/>
          </p:cNvSpPr>
          <p:nvPr>
            <p:ph type="ftr" sz="quarter" idx="11"/>
          </p:nvPr>
        </p:nvSpPr>
        <p:spPr/>
        <p:txBody>
          <a:bodyPr/>
          <a:lstStyle/>
          <a:p>
            <a:r>
              <a:rPr lang="en-US" altLang="zh-CN"/>
              <a:t>FCPPN/L 2025, Qingdao</a:t>
            </a:r>
            <a:endParaRPr lang="zh-CN" altLang="en-US" dirty="0"/>
          </a:p>
        </p:txBody>
      </p:sp>
      <p:sp>
        <p:nvSpPr>
          <p:cNvPr id="6" name="灯片编号占位符 5">
            <a:extLst>
              <a:ext uri="{FF2B5EF4-FFF2-40B4-BE49-F238E27FC236}">
                <a16:creationId xmlns:a16="http://schemas.microsoft.com/office/drawing/2014/main" id="{F4C4E167-ABC7-4450-4954-BA40E4F94DCA}"/>
              </a:ext>
            </a:extLst>
          </p:cNvPr>
          <p:cNvSpPr>
            <a:spLocks noGrp="1"/>
          </p:cNvSpPr>
          <p:nvPr>
            <p:ph type="sldNum" sz="quarter" idx="12"/>
          </p:nvPr>
        </p:nvSpPr>
        <p:spPr/>
        <p:txBody>
          <a:bodyPr/>
          <a:lstStyle/>
          <a:p>
            <a:fld id="{285A7373-D188-4B52-8601-AB1D7F01AC5B}" type="slidenum">
              <a:rPr lang="zh-CN" altLang="en-US" smtClean="0"/>
              <a:t>19</a:t>
            </a:fld>
            <a:endParaRPr lang="zh-CN" altLang="en-US"/>
          </a:p>
        </p:txBody>
      </p:sp>
      <p:pic>
        <p:nvPicPr>
          <p:cNvPr id="9" name="内容占位符 8">
            <a:extLst>
              <a:ext uri="{FF2B5EF4-FFF2-40B4-BE49-F238E27FC236}">
                <a16:creationId xmlns:a16="http://schemas.microsoft.com/office/drawing/2014/main" id="{394401BB-8827-E911-6E53-E0D8E3D1F27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28800" r="28640"/>
          <a:stretch/>
        </p:blipFill>
        <p:spPr>
          <a:xfrm>
            <a:off x="329527" y="982619"/>
            <a:ext cx="4359971" cy="5232400"/>
          </a:xfrm>
          <a:prstGeom prst="rect">
            <a:avLst/>
          </a:prstGeom>
        </p:spPr>
      </p:pic>
      <p:pic>
        <p:nvPicPr>
          <p:cNvPr id="10" name="图片 9" descr="图片包含 室内, 金属, 长凳, 桌子&#10;&#10;AI 生成的内容可能不正确。">
            <a:extLst>
              <a:ext uri="{FF2B5EF4-FFF2-40B4-BE49-F238E27FC236}">
                <a16:creationId xmlns:a16="http://schemas.microsoft.com/office/drawing/2014/main" id="{79B2D760-E0D7-3C2B-B374-9B6B47516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0140" y="-67079"/>
            <a:ext cx="3327064" cy="4437819"/>
          </a:xfrm>
          <a:prstGeom prst="rect">
            <a:avLst/>
          </a:prstGeom>
        </p:spPr>
      </p:pic>
      <p:pic>
        <p:nvPicPr>
          <p:cNvPr id="13" name="内容占位符 7" descr="房间的摆设布局&#10;&#10;AI 生成的内容可能不正确。">
            <a:extLst>
              <a:ext uri="{FF2B5EF4-FFF2-40B4-BE49-F238E27FC236}">
                <a16:creationId xmlns:a16="http://schemas.microsoft.com/office/drawing/2014/main" id="{CA212F8D-7B89-F643-3F05-F89328130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949" y="2573464"/>
            <a:ext cx="4860324" cy="3645243"/>
          </a:xfrm>
          <a:prstGeom prst="rect">
            <a:avLst/>
          </a:prstGeom>
        </p:spPr>
      </p:pic>
    </p:spTree>
    <p:extLst>
      <p:ext uri="{BB962C8B-B14F-4D97-AF65-F5344CB8AC3E}">
        <p14:creationId xmlns:p14="http://schemas.microsoft.com/office/powerpoint/2010/main" val="967513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AAA01-0AE1-23D7-36C3-DE9968981FC2}"/>
              </a:ext>
            </a:extLst>
          </p:cNvPr>
          <p:cNvSpPr>
            <a:spLocks noGrp="1"/>
          </p:cNvSpPr>
          <p:nvPr>
            <p:ph type="title"/>
          </p:nvPr>
        </p:nvSpPr>
        <p:spPr/>
        <p:txBody>
          <a:bodyPr/>
          <a:lstStyle/>
          <a:p>
            <a:r>
              <a:rPr lang="en-US" altLang="zh-CN" dirty="0"/>
              <a:t>Outline</a:t>
            </a:r>
            <a:endParaRPr lang="zh-CN" altLang="en-US" dirty="0"/>
          </a:p>
        </p:txBody>
      </p:sp>
      <p:sp>
        <p:nvSpPr>
          <p:cNvPr id="3" name="内容占位符 2">
            <a:extLst>
              <a:ext uri="{FF2B5EF4-FFF2-40B4-BE49-F238E27FC236}">
                <a16:creationId xmlns:a16="http://schemas.microsoft.com/office/drawing/2014/main" id="{453F174A-2C9E-14C8-BF59-AF559539B44C}"/>
              </a:ext>
            </a:extLst>
          </p:cNvPr>
          <p:cNvSpPr>
            <a:spLocks noGrp="1"/>
          </p:cNvSpPr>
          <p:nvPr>
            <p:ph idx="1"/>
          </p:nvPr>
        </p:nvSpPr>
        <p:spPr/>
        <p:txBody>
          <a:bodyPr/>
          <a:lstStyle/>
          <a:p>
            <a:r>
              <a:rPr lang="en-US" altLang="zh-CN" dirty="0"/>
              <a:t>CSR External-target Experiment (CEE) at Lanzhou, China</a:t>
            </a:r>
          </a:p>
          <a:p>
            <a:r>
              <a:rPr lang="en-US" altLang="zh-CN" dirty="0"/>
              <a:t>Multigap Resistive Plate Detector (MRPC)</a:t>
            </a:r>
          </a:p>
          <a:p>
            <a:r>
              <a:rPr lang="en-US" altLang="zh-CN" dirty="0"/>
              <a:t>Gas-related challenges and the sealed MRPC</a:t>
            </a:r>
          </a:p>
          <a:p>
            <a:r>
              <a:rPr lang="en-US" altLang="zh-CN" dirty="0"/>
              <a:t>CEE-</a:t>
            </a:r>
            <a:r>
              <a:rPr lang="en-US" altLang="zh-CN" dirty="0" err="1"/>
              <a:t>eTOF</a:t>
            </a:r>
            <a:r>
              <a:rPr lang="en-US" altLang="zh-CN" dirty="0"/>
              <a:t> physical functions</a:t>
            </a:r>
          </a:p>
          <a:p>
            <a:pPr lvl="1"/>
            <a:r>
              <a:rPr lang="en-US" altLang="zh-CN" dirty="0"/>
              <a:t>Particle identification</a:t>
            </a:r>
          </a:p>
          <a:p>
            <a:pPr lvl="1"/>
            <a:r>
              <a:rPr lang="en-US" altLang="zh-CN" dirty="0"/>
              <a:t>Participation in global triggers</a:t>
            </a:r>
          </a:p>
          <a:p>
            <a:r>
              <a:rPr lang="en-US" altLang="zh-CN" dirty="0"/>
              <a:t>The results of Cosmic Test and Beam Test</a:t>
            </a:r>
          </a:p>
          <a:p>
            <a:r>
              <a:rPr lang="en-US" altLang="zh-CN" dirty="0"/>
              <a:t>Conclusion</a:t>
            </a:r>
            <a:endParaRPr lang="zh-CN" altLang="en-US" dirty="0"/>
          </a:p>
        </p:txBody>
      </p:sp>
      <p:sp>
        <p:nvSpPr>
          <p:cNvPr id="4" name="日期占位符 3">
            <a:extLst>
              <a:ext uri="{FF2B5EF4-FFF2-40B4-BE49-F238E27FC236}">
                <a16:creationId xmlns:a16="http://schemas.microsoft.com/office/drawing/2014/main" id="{A37B2728-8821-B5E8-95C2-8A175F323AA4}"/>
              </a:ext>
            </a:extLst>
          </p:cNvPr>
          <p:cNvSpPr>
            <a:spLocks noGrp="1"/>
          </p:cNvSpPr>
          <p:nvPr>
            <p:ph type="dt" sz="half" idx="10"/>
          </p:nvPr>
        </p:nvSpPr>
        <p:spPr/>
        <p:txBody>
          <a:bodyPr/>
          <a:lstStyle/>
          <a:p>
            <a:fld id="{7FBAEAFA-E06D-4180-84A3-F38C4B121E6B}"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BA05E46F-3BD2-06FF-4B41-CB3D56332162}"/>
              </a:ext>
            </a:extLst>
          </p:cNvPr>
          <p:cNvSpPr>
            <a:spLocks noGrp="1"/>
          </p:cNvSpPr>
          <p:nvPr>
            <p:ph type="ftr" sz="quarter" idx="11"/>
          </p:nvPr>
        </p:nvSpPr>
        <p:spPr/>
        <p:txBody>
          <a:bodyPr/>
          <a:lstStyle/>
          <a:p>
            <a:r>
              <a:rPr lang="en-US" altLang="zh-CN"/>
              <a:t>FCPPN/L 2025, Qingdao</a:t>
            </a:r>
            <a:endParaRPr lang="zh-CN" altLang="en-US"/>
          </a:p>
        </p:txBody>
      </p:sp>
      <p:sp>
        <p:nvSpPr>
          <p:cNvPr id="6" name="灯片编号占位符 5">
            <a:extLst>
              <a:ext uri="{FF2B5EF4-FFF2-40B4-BE49-F238E27FC236}">
                <a16:creationId xmlns:a16="http://schemas.microsoft.com/office/drawing/2014/main" id="{29AC3437-F963-484E-C3D5-B581A840190A}"/>
              </a:ext>
            </a:extLst>
          </p:cNvPr>
          <p:cNvSpPr>
            <a:spLocks noGrp="1"/>
          </p:cNvSpPr>
          <p:nvPr>
            <p:ph type="sldNum" sz="quarter" idx="12"/>
          </p:nvPr>
        </p:nvSpPr>
        <p:spPr/>
        <p:txBody>
          <a:bodyPr/>
          <a:lstStyle/>
          <a:p>
            <a:fld id="{7445DBAF-3FD0-4FD9-83D4-0C529D79B267}" type="slidenum">
              <a:rPr lang="zh-CN" altLang="en-US" smtClean="0"/>
              <a:t>2</a:t>
            </a:fld>
            <a:endParaRPr lang="zh-CN" altLang="en-US"/>
          </a:p>
        </p:txBody>
      </p:sp>
    </p:spTree>
    <p:extLst>
      <p:ext uri="{BB962C8B-B14F-4D97-AF65-F5344CB8AC3E}">
        <p14:creationId xmlns:p14="http://schemas.microsoft.com/office/powerpoint/2010/main" val="953745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24E41-F394-607C-8FD3-608E1F383D3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2B5508A-CC97-4E39-6FD3-6285143304F7}"/>
              </a:ext>
            </a:extLst>
          </p:cNvPr>
          <p:cNvSpPr>
            <a:spLocks noGrp="1"/>
          </p:cNvSpPr>
          <p:nvPr>
            <p:ph type="title"/>
          </p:nvPr>
        </p:nvSpPr>
        <p:spPr/>
        <p:txBody>
          <a:bodyPr/>
          <a:lstStyle/>
          <a:p>
            <a:r>
              <a:rPr lang="en-US" altLang="zh-CN" dirty="0"/>
              <a:t>Material</a:t>
            </a:r>
            <a:endParaRPr lang="zh-CN" altLang="en-US" dirty="0"/>
          </a:p>
        </p:txBody>
      </p:sp>
      <p:sp>
        <p:nvSpPr>
          <p:cNvPr id="4" name="日期占位符 3">
            <a:extLst>
              <a:ext uri="{FF2B5EF4-FFF2-40B4-BE49-F238E27FC236}">
                <a16:creationId xmlns:a16="http://schemas.microsoft.com/office/drawing/2014/main" id="{A21FFBFF-6B6B-5340-76F8-6FD9B4893556}"/>
              </a:ext>
            </a:extLst>
          </p:cNvPr>
          <p:cNvSpPr>
            <a:spLocks noGrp="1"/>
          </p:cNvSpPr>
          <p:nvPr>
            <p:ph type="dt" sz="half" idx="10"/>
          </p:nvPr>
        </p:nvSpPr>
        <p:spPr/>
        <p:txBody>
          <a:bodyPr/>
          <a:lstStyle/>
          <a:p>
            <a:fld id="{1DF639B0-0F09-4F8F-B8CB-FB885FF5DCFC}"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8796AF47-9F0B-379C-320B-8587E5481B93}"/>
              </a:ext>
            </a:extLst>
          </p:cNvPr>
          <p:cNvSpPr>
            <a:spLocks noGrp="1"/>
          </p:cNvSpPr>
          <p:nvPr>
            <p:ph type="ftr" sz="quarter" idx="11"/>
          </p:nvPr>
        </p:nvSpPr>
        <p:spPr/>
        <p:txBody>
          <a:bodyPr/>
          <a:lstStyle/>
          <a:p>
            <a:r>
              <a:rPr lang="en-US" altLang="zh-CN"/>
              <a:t>FCPPN/L 2025, Qingdao</a:t>
            </a:r>
            <a:endParaRPr lang="zh-CN" altLang="en-US" dirty="0"/>
          </a:p>
        </p:txBody>
      </p:sp>
      <p:sp>
        <p:nvSpPr>
          <p:cNvPr id="6" name="灯片编号占位符 5">
            <a:extLst>
              <a:ext uri="{FF2B5EF4-FFF2-40B4-BE49-F238E27FC236}">
                <a16:creationId xmlns:a16="http://schemas.microsoft.com/office/drawing/2014/main" id="{56D66F85-68DB-5086-14EF-36B29578E1B7}"/>
              </a:ext>
            </a:extLst>
          </p:cNvPr>
          <p:cNvSpPr>
            <a:spLocks noGrp="1"/>
          </p:cNvSpPr>
          <p:nvPr>
            <p:ph type="sldNum" sz="quarter" idx="12"/>
          </p:nvPr>
        </p:nvSpPr>
        <p:spPr/>
        <p:txBody>
          <a:bodyPr/>
          <a:lstStyle/>
          <a:p>
            <a:fld id="{285A7373-D188-4B52-8601-AB1D7F01AC5B}" type="slidenum">
              <a:rPr lang="zh-CN" altLang="en-US" smtClean="0"/>
              <a:t>20</a:t>
            </a:fld>
            <a:endParaRPr lang="zh-CN" altLang="en-US"/>
          </a:p>
        </p:txBody>
      </p:sp>
      <p:pic>
        <p:nvPicPr>
          <p:cNvPr id="11" name="图片 11">
            <a:extLst>
              <a:ext uri="{FF2B5EF4-FFF2-40B4-BE49-F238E27FC236}">
                <a16:creationId xmlns:a16="http://schemas.microsoft.com/office/drawing/2014/main" id="{229A9D55-291D-6E70-2B35-BB44217F5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46" y="1529000"/>
            <a:ext cx="3506788"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7">
            <a:extLst>
              <a:ext uri="{FF2B5EF4-FFF2-40B4-BE49-F238E27FC236}">
                <a16:creationId xmlns:a16="http://schemas.microsoft.com/office/drawing/2014/main" id="{EF47903D-BA86-A73F-7278-12CDC11237BD}"/>
              </a:ext>
            </a:extLst>
          </p:cNvPr>
          <p:cNvSpPr txBox="1"/>
          <p:nvPr/>
        </p:nvSpPr>
        <p:spPr>
          <a:xfrm>
            <a:off x="2011261" y="5116750"/>
            <a:ext cx="1620957" cy="338554"/>
          </a:xfrm>
          <a:prstGeom prst="rect">
            <a:avLst/>
          </a:prstGeom>
          <a:noFill/>
          <a:ln>
            <a:noFill/>
          </a:ln>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dirty="0">
                <a:ea typeface="楷体" panose="02010609060101010101" pitchFamily="49" charset="-122"/>
              </a:rPr>
              <a:t>占有率模拟结果</a:t>
            </a:r>
          </a:p>
        </p:txBody>
      </p:sp>
      <p:pic>
        <p:nvPicPr>
          <p:cNvPr id="14" name="图片 13" descr="图标&#10;&#10;AI 生成的内容可能不正确。">
            <a:extLst>
              <a:ext uri="{FF2B5EF4-FFF2-40B4-BE49-F238E27FC236}">
                <a16:creationId xmlns:a16="http://schemas.microsoft.com/office/drawing/2014/main" id="{5342E864-0E85-98C8-73B1-BAF22DD3C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049" y="1529000"/>
            <a:ext cx="2585485" cy="4419632"/>
          </a:xfrm>
          <a:prstGeom prst="rect">
            <a:avLst/>
          </a:prstGeom>
        </p:spPr>
      </p:pic>
      <p:pic>
        <p:nvPicPr>
          <p:cNvPr id="15" name="内容占位符 15" descr="图片包含 图表&#10;&#10;AI 生成的内容可能不正确。">
            <a:extLst>
              <a:ext uri="{FF2B5EF4-FFF2-40B4-BE49-F238E27FC236}">
                <a16:creationId xmlns:a16="http://schemas.microsoft.com/office/drawing/2014/main" id="{503E40E6-6172-E5A6-0375-0578AF3A7F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9859" y="1529000"/>
            <a:ext cx="2585485" cy="4419632"/>
          </a:xfrm>
          <a:prstGeom prst="rect">
            <a:avLst/>
          </a:prstGeom>
        </p:spPr>
      </p:pic>
      <p:sp>
        <p:nvSpPr>
          <p:cNvPr id="16" name="文本框 7">
            <a:extLst>
              <a:ext uri="{FF2B5EF4-FFF2-40B4-BE49-F238E27FC236}">
                <a16:creationId xmlns:a16="http://schemas.microsoft.com/office/drawing/2014/main" id="{A4480B47-5023-F9C0-D6A7-E336F3ADA910}"/>
              </a:ext>
            </a:extLst>
          </p:cNvPr>
          <p:cNvSpPr txBox="1"/>
          <p:nvPr/>
        </p:nvSpPr>
        <p:spPr>
          <a:xfrm>
            <a:off x="6423944" y="5080602"/>
            <a:ext cx="1425390" cy="338554"/>
          </a:xfrm>
          <a:prstGeom prst="rect">
            <a:avLst/>
          </a:prstGeom>
          <a:noFill/>
          <a:ln>
            <a:noFill/>
          </a:ln>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ea typeface="楷体" panose="02010609060101010101" pitchFamily="49" charset="-122"/>
              </a:rPr>
              <a:t>123321</a:t>
            </a:r>
            <a:r>
              <a:rPr lang="zh-CN" altLang="en-US" sz="1600" dirty="0">
                <a:ea typeface="楷体" panose="02010609060101010101" pitchFamily="49" charset="-122"/>
              </a:rPr>
              <a:t>式气路</a:t>
            </a:r>
          </a:p>
        </p:txBody>
      </p:sp>
      <p:sp>
        <p:nvSpPr>
          <p:cNvPr id="17" name="文本框 16">
            <a:extLst>
              <a:ext uri="{FF2B5EF4-FFF2-40B4-BE49-F238E27FC236}">
                <a16:creationId xmlns:a16="http://schemas.microsoft.com/office/drawing/2014/main" id="{4E3F075B-9275-B37C-8538-734B9340DAD0}"/>
              </a:ext>
            </a:extLst>
          </p:cNvPr>
          <p:cNvSpPr txBox="1"/>
          <p:nvPr/>
        </p:nvSpPr>
        <p:spPr>
          <a:xfrm>
            <a:off x="8236894" y="5080602"/>
            <a:ext cx="1425390" cy="338554"/>
          </a:xfrm>
          <a:prstGeom prst="rect">
            <a:avLst/>
          </a:prstGeom>
          <a:noFill/>
          <a:ln>
            <a:noFill/>
          </a:ln>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600" dirty="0">
                <a:ea typeface="楷体" panose="02010609060101010101" pitchFamily="49" charset="-122"/>
              </a:rPr>
              <a:t>112233</a:t>
            </a:r>
            <a:r>
              <a:rPr lang="zh-CN" altLang="en-US" sz="1600" dirty="0">
                <a:ea typeface="楷体" panose="02010609060101010101" pitchFamily="49" charset="-122"/>
              </a:rPr>
              <a:t>式气路</a:t>
            </a:r>
          </a:p>
        </p:txBody>
      </p:sp>
    </p:spTree>
    <p:extLst>
      <p:ext uri="{BB962C8B-B14F-4D97-AF65-F5344CB8AC3E}">
        <p14:creationId xmlns:p14="http://schemas.microsoft.com/office/powerpoint/2010/main" val="328296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3BF1A0-C872-F45B-4EE1-20FD0F4D60CA}"/>
              </a:ext>
            </a:extLst>
          </p:cNvPr>
          <p:cNvSpPr>
            <a:spLocks noGrp="1"/>
          </p:cNvSpPr>
          <p:nvPr>
            <p:ph type="title"/>
          </p:nvPr>
        </p:nvSpPr>
        <p:spPr/>
        <p:txBody>
          <a:bodyPr/>
          <a:lstStyle/>
          <a:p>
            <a:r>
              <a:rPr lang="en-US" altLang="zh-CN" dirty="0"/>
              <a:t>Material</a:t>
            </a:r>
            <a:endParaRPr lang="zh-CN" altLang="en-US" dirty="0"/>
          </a:p>
        </p:txBody>
      </p:sp>
      <p:pic>
        <p:nvPicPr>
          <p:cNvPr id="8" name="内容占位符 7" descr="图表&#10;&#10;AI 生成的内容可能不正确。">
            <a:extLst>
              <a:ext uri="{FF2B5EF4-FFF2-40B4-BE49-F238E27FC236}">
                <a16:creationId xmlns:a16="http://schemas.microsoft.com/office/drawing/2014/main" id="{DF03D9CF-9C5F-3C1D-19BC-4ECE63847E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527" y="812800"/>
            <a:ext cx="6979260" cy="5232400"/>
          </a:xfrm>
        </p:spPr>
      </p:pic>
      <p:sp>
        <p:nvSpPr>
          <p:cNvPr id="4" name="日期占位符 3">
            <a:extLst>
              <a:ext uri="{FF2B5EF4-FFF2-40B4-BE49-F238E27FC236}">
                <a16:creationId xmlns:a16="http://schemas.microsoft.com/office/drawing/2014/main" id="{D7972ED4-D10E-5AA8-CDD6-8500723FC084}"/>
              </a:ext>
            </a:extLst>
          </p:cNvPr>
          <p:cNvSpPr>
            <a:spLocks noGrp="1"/>
          </p:cNvSpPr>
          <p:nvPr>
            <p:ph type="dt" sz="half" idx="10"/>
          </p:nvPr>
        </p:nvSpPr>
        <p:spPr/>
        <p:txBody>
          <a:bodyPr/>
          <a:lstStyle/>
          <a:p>
            <a:fld id="{B7C0EEC4-D102-47AC-97AC-6DE03695A84A}"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52A6A909-8189-AE72-AC3D-BD4257C29B1A}"/>
              </a:ext>
            </a:extLst>
          </p:cNvPr>
          <p:cNvSpPr>
            <a:spLocks noGrp="1"/>
          </p:cNvSpPr>
          <p:nvPr>
            <p:ph type="ftr" sz="quarter" idx="11"/>
          </p:nvPr>
        </p:nvSpPr>
        <p:spPr/>
        <p:txBody>
          <a:bodyPr/>
          <a:lstStyle/>
          <a:p>
            <a:r>
              <a:rPr lang="en-US" altLang="zh-CN"/>
              <a:t>FCPPN/L 2025, Qingdao</a:t>
            </a:r>
            <a:endParaRPr lang="zh-CN" altLang="en-US" dirty="0"/>
          </a:p>
        </p:txBody>
      </p:sp>
      <p:sp>
        <p:nvSpPr>
          <p:cNvPr id="6" name="灯片编号占位符 5">
            <a:extLst>
              <a:ext uri="{FF2B5EF4-FFF2-40B4-BE49-F238E27FC236}">
                <a16:creationId xmlns:a16="http://schemas.microsoft.com/office/drawing/2014/main" id="{67F00B51-CF12-1690-81BF-58C6D38B3189}"/>
              </a:ext>
            </a:extLst>
          </p:cNvPr>
          <p:cNvSpPr>
            <a:spLocks noGrp="1"/>
          </p:cNvSpPr>
          <p:nvPr>
            <p:ph type="sldNum" sz="quarter" idx="12"/>
          </p:nvPr>
        </p:nvSpPr>
        <p:spPr/>
        <p:txBody>
          <a:bodyPr/>
          <a:lstStyle/>
          <a:p>
            <a:fld id="{285A7373-D188-4B52-8601-AB1D7F01AC5B}" type="slidenum">
              <a:rPr lang="zh-CN" altLang="en-US" smtClean="0"/>
              <a:t>21</a:t>
            </a:fld>
            <a:endParaRPr lang="zh-CN" altLang="en-US"/>
          </a:p>
        </p:txBody>
      </p:sp>
    </p:spTree>
    <p:extLst>
      <p:ext uri="{BB962C8B-B14F-4D97-AF65-F5344CB8AC3E}">
        <p14:creationId xmlns:p14="http://schemas.microsoft.com/office/powerpoint/2010/main" val="128379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843F4-5721-0B5B-F99C-F2DC5D8AD52A}"/>
              </a:ext>
            </a:extLst>
          </p:cNvPr>
          <p:cNvSpPr>
            <a:spLocks noGrp="1"/>
          </p:cNvSpPr>
          <p:nvPr>
            <p:ph type="title"/>
          </p:nvPr>
        </p:nvSpPr>
        <p:spPr/>
        <p:txBody>
          <a:bodyPr/>
          <a:lstStyle/>
          <a:p>
            <a:r>
              <a:rPr lang="en-US" altLang="zh-CN" dirty="0"/>
              <a:t>Backup: facility</a:t>
            </a:r>
            <a:endParaRPr lang="zh-CN" altLang="en-US" dirty="0"/>
          </a:p>
        </p:txBody>
      </p:sp>
      <p:sp>
        <p:nvSpPr>
          <p:cNvPr id="4" name="日期占位符 3">
            <a:extLst>
              <a:ext uri="{FF2B5EF4-FFF2-40B4-BE49-F238E27FC236}">
                <a16:creationId xmlns:a16="http://schemas.microsoft.com/office/drawing/2014/main" id="{81A99150-3A4A-86B7-D4BD-79DD163B4348}"/>
              </a:ext>
            </a:extLst>
          </p:cNvPr>
          <p:cNvSpPr>
            <a:spLocks noGrp="1"/>
          </p:cNvSpPr>
          <p:nvPr>
            <p:ph type="dt" sz="half" idx="10"/>
          </p:nvPr>
        </p:nvSpPr>
        <p:spPr/>
        <p:txBody>
          <a:bodyPr/>
          <a:lstStyle/>
          <a:p>
            <a:fld id="{3FB93C7B-AF13-45F5-9B77-6648B73C86D8}"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2592A32C-6A1D-4193-746D-54BBFDC90987}"/>
              </a:ext>
            </a:extLst>
          </p:cNvPr>
          <p:cNvSpPr>
            <a:spLocks noGrp="1"/>
          </p:cNvSpPr>
          <p:nvPr>
            <p:ph type="ftr" sz="quarter" idx="11"/>
          </p:nvPr>
        </p:nvSpPr>
        <p:spPr/>
        <p:txBody>
          <a:bodyPr/>
          <a:lstStyle/>
          <a:p>
            <a:r>
              <a:rPr lang="en-US" altLang="zh-CN"/>
              <a:t>FCPPN/L 2025, Qingdao</a:t>
            </a:r>
            <a:endParaRPr lang="zh-CN" altLang="en-US"/>
          </a:p>
        </p:txBody>
      </p:sp>
      <p:sp>
        <p:nvSpPr>
          <p:cNvPr id="6" name="灯片编号占位符 5">
            <a:extLst>
              <a:ext uri="{FF2B5EF4-FFF2-40B4-BE49-F238E27FC236}">
                <a16:creationId xmlns:a16="http://schemas.microsoft.com/office/drawing/2014/main" id="{B7802F7F-A7D3-9B99-6D35-07FCF1924AA7}"/>
              </a:ext>
            </a:extLst>
          </p:cNvPr>
          <p:cNvSpPr>
            <a:spLocks noGrp="1"/>
          </p:cNvSpPr>
          <p:nvPr>
            <p:ph type="sldNum" sz="quarter" idx="12"/>
          </p:nvPr>
        </p:nvSpPr>
        <p:spPr/>
        <p:txBody>
          <a:bodyPr/>
          <a:lstStyle/>
          <a:p>
            <a:fld id="{7445DBAF-3FD0-4FD9-83D4-0C529D79B267}" type="slidenum">
              <a:rPr lang="zh-CN" altLang="en-US" smtClean="0"/>
              <a:t>22</a:t>
            </a:fld>
            <a:endParaRPr lang="zh-CN" altLang="en-US"/>
          </a:p>
        </p:txBody>
      </p:sp>
      <p:grpSp>
        <p:nvGrpSpPr>
          <p:cNvPr id="20" name="组合 19">
            <a:extLst>
              <a:ext uri="{FF2B5EF4-FFF2-40B4-BE49-F238E27FC236}">
                <a16:creationId xmlns:a16="http://schemas.microsoft.com/office/drawing/2014/main" id="{6A97B460-47C1-CEDE-D49E-87A15551EC6D}"/>
              </a:ext>
            </a:extLst>
          </p:cNvPr>
          <p:cNvGrpSpPr/>
          <p:nvPr/>
        </p:nvGrpSpPr>
        <p:grpSpPr>
          <a:xfrm>
            <a:off x="626329" y="1943622"/>
            <a:ext cx="5122250" cy="3424589"/>
            <a:chOff x="514361" y="985679"/>
            <a:chExt cx="5122250" cy="3424589"/>
          </a:xfrm>
        </p:grpSpPr>
        <p:pic>
          <p:nvPicPr>
            <p:cNvPr id="18" name="图片 17">
              <a:extLst>
                <a:ext uri="{FF2B5EF4-FFF2-40B4-BE49-F238E27FC236}">
                  <a16:creationId xmlns:a16="http://schemas.microsoft.com/office/drawing/2014/main" id="{ABB8DB97-7A5A-8BCF-0187-15661F875BE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084" b="97436" l="1143" r="97079">
                          <a14:foregroundMark x1="53270" y1="71605" x2="53270" y2="71605"/>
                          <a14:foregroundMark x1="79746" y1="88224" x2="79746" y2="88224"/>
                          <a14:foregroundMark x1="78794" y1="84615" x2="78794" y2="84615"/>
                          <a14:foregroundMark x1="78667" y1="84995" x2="78667" y2="84995"/>
                          <a14:foregroundMark x1="78667" y1="84995" x2="78667" y2="84995"/>
                          <a14:foregroundMark x1="72889" y1="83096" x2="87111" y2="86800"/>
                          <a14:foregroundMark x1="66540" y1="85565" x2="91746" y2="95537"/>
                          <a14:foregroundMark x1="61333" y1="95062" x2="83365" y2="72650"/>
                          <a14:foregroundMark x1="83365" y1="72650" x2="84952" y2="72270"/>
                          <a14:foregroundMark x1="41905" y1="19278" x2="25397" y2="29915"/>
                          <a14:foregroundMark x1="25397" y1="29915" x2="14222" y2="67521"/>
                          <a14:foregroundMark x1="14222" y1="67521" x2="68571" y2="77398"/>
                          <a14:foregroundMark x1="76733" y1="49680" x2="82413" y2="30389"/>
                          <a14:foregroundMark x1="68571" y1="77398" x2="72642" y2="63570"/>
                          <a14:foregroundMark x1="82413" y1="30389" x2="46921" y2="17759"/>
                          <a14:foregroundMark x1="46921" y1="17759" x2="36254" y2="21462"/>
                          <a14:foregroundMark x1="21270" y1="7028" x2="11746" y2="18708"/>
                          <a14:foregroundMark x1="11746" y1="18708" x2="6159" y2="64577"/>
                          <a14:foregroundMark x1="6159" y1="64577" x2="27556" y2="83191"/>
                          <a14:foregroundMark x1="27556" y1="83191" x2="38095" y2="37227"/>
                          <a14:foregroundMark x1="38095" y1="37227" x2="24317" y2="4463"/>
                          <a14:foregroundMark x1="24317" y1="4463" x2="20698" y2="4084"/>
                          <a14:foregroundMark x1="85714" y1="12631" x2="65651" y2="10731"/>
                          <a14:foregroundMark x1="65651" y1="10731" x2="65333" y2="10921"/>
                          <a14:foregroundMark x1="5143" y1="4274" x2="11746" y2="88794"/>
                          <a14:foregroundMark x1="11746" y1="88794" x2="31937" y2="97436"/>
                          <a14:foregroundMark x1="31937" y1="97436" x2="32127" y2="97341"/>
                          <a14:foregroundMark x1="13968" y1="97626" x2="1143" y2="65052"/>
                          <a14:foregroundMark x1="1143" y1="65052" x2="1206" y2="44065"/>
                          <a14:foregroundMark x1="1206" y1="44065" x2="7619" y2="13485"/>
                          <a14:foregroundMark x1="7619" y1="13485" x2="8825" y2="12631"/>
                          <a14:foregroundMark x1="5270" y1="15859" x2="4635" y2="80817"/>
                          <a14:foregroundMark x1="1397" y1="16239" x2="1206" y2="40456"/>
                          <a14:foregroundMark x1="89333" y1="14530" x2="97079" y2="95916"/>
                          <a14:foregroundMark x1="69841" y1="57740" x2="69841" y2="57740"/>
                          <a14:foregroundMark x1="70286" y1="56790" x2="70286" y2="56790"/>
                          <a14:foregroundMark x1="70667" y1="56220" x2="70667" y2="56220"/>
                          <a14:foregroundMark x1="70349" y1="56790" x2="70349" y2="56790"/>
                          <a14:backgroundMark x1="76698" y1="53941" x2="78921" y2="55651"/>
                          <a14:backgroundMark x1="72508" y1="57645" x2="80952" y2="58974"/>
                          <a14:backgroundMark x1="76063" y1="59259" x2="74476" y2="60684"/>
                          <a14:backgroundMark x1="74286" y1="59734" x2="73651" y2="59734"/>
                          <a14:backgroundMark x1="72381" y1="52327" x2="76190" y2="56885"/>
                          <a14:backgroundMark x1="74413" y1="52612" x2="77206" y2="52232"/>
                          <a14:backgroundMark x1="72508" y1="60969" x2="74667" y2="60684"/>
                          <a14:backgroundMark x1="76762" y1="50427" x2="76762" y2="50237"/>
                          <a14:backgroundMark x1="76508" y1="50522" x2="77333" y2="50522"/>
                        </a14:backgroundRemoval>
                      </a14:imgEffect>
                    </a14:imgLayer>
                  </a14:imgProps>
                </a:ext>
                <a:ext uri="{28A0092B-C50C-407E-A947-70E740481C1C}">
                  <a14:useLocalDpi xmlns:a14="http://schemas.microsoft.com/office/drawing/2010/main" val="0"/>
                </a:ext>
              </a:extLst>
            </a:blip>
            <a:stretch>
              <a:fillRect/>
            </a:stretch>
          </p:blipFill>
          <p:spPr>
            <a:xfrm>
              <a:off x="514361" y="985679"/>
              <a:ext cx="5122250" cy="3424589"/>
            </a:xfrm>
            <a:prstGeom prst="rect">
              <a:avLst/>
            </a:prstGeom>
          </p:spPr>
        </p:pic>
        <p:sp>
          <p:nvSpPr>
            <p:cNvPr id="19" name="爆炸形: 8 pt  18">
              <a:extLst>
                <a:ext uri="{FF2B5EF4-FFF2-40B4-BE49-F238E27FC236}">
                  <a16:creationId xmlns:a16="http://schemas.microsoft.com/office/drawing/2014/main" id="{6317C691-9DBD-CC03-1AE8-EDDED784D6FA}"/>
                </a:ext>
              </a:extLst>
            </p:cNvPr>
            <p:cNvSpPr/>
            <p:nvPr/>
          </p:nvSpPr>
          <p:spPr>
            <a:xfrm>
              <a:off x="4136571" y="2774302"/>
              <a:ext cx="186613" cy="242596"/>
            </a:xfrm>
            <a:prstGeom prst="irregularSeal1">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a:extLst>
              <a:ext uri="{FF2B5EF4-FFF2-40B4-BE49-F238E27FC236}">
                <a16:creationId xmlns:a16="http://schemas.microsoft.com/office/drawing/2014/main" id="{1470C84E-5E66-73B5-1ED4-FBA65FBD382D}"/>
              </a:ext>
            </a:extLst>
          </p:cNvPr>
          <p:cNvPicPr>
            <a:picLocks noChangeAspect="1"/>
          </p:cNvPicPr>
          <p:nvPr/>
        </p:nvPicPr>
        <p:blipFill>
          <a:blip r:embed="rId4"/>
          <a:stretch>
            <a:fillRect/>
          </a:stretch>
        </p:blipFill>
        <p:spPr>
          <a:xfrm>
            <a:off x="6394331" y="2134535"/>
            <a:ext cx="3742073" cy="2899326"/>
          </a:xfrm>
          <a:prstGeom prst="rect">
            <a:avLst/>
          </a:prstGeom>
        </p:spPr>
      </p:pic>
      <p:sp>
        <p:nvSpPr>
          <p:cNvPr id="3" name="文本框 2">
            <a:extLst>
              <a:ext uri="{FF2B5EF4-FFF2-40B4-BE49-F238E27FC236}">
                <a16:creationId xmlns:a16="http://schemas.microsoft.com/office/drawing/2014/main" id="{3B384BBE-1DFC-4DAC-D947-903F03590175}"/>
              </a:ext>
            </a:extLst>
          </p:cNvPr>
          <p:cNvSpPr txBox="1"/>
          <p:nvPr/>
        </p:nvSpPr>
        <p:spPr>
          <a:xfrm>
            <a:off x="1111624" y="5368211"/>
            <a:ext cx="4056047" cy="584775"/>
          </a:xfrm>
          <a:prstGeom prst="rect">
            <a:avLst/>
          </a:prstGeom>
          <a:noFill/>
          <a:ln>
            <a:noFill/>
          </a:ln>
        </p:spPr>
        <p:txBody>
          <a:bodyPr wrap="none" rtlCol="0">
            <a:spAutoFit/>
          </a:bodyPr>
          <a:lstStyle/>
          <a:p>
            <a:pPr algn="l"/>
            <a:r>
              <a:rPr lang="en-US" altLang="zh-CN" sz="1600" dirty="0">
                <a:ea typeface="楷体" panose="02010609060101010101" pitchFamily="49" charset="-122"/>
              </a:rPr>
              <a:t>HIRFL</a:t>
            </a:r>
            <a:r>
              <a:rPr lang="zh-CN" altLang="en-US" sz="1600" dirty="0">
                <a:ea typeface="楷体" panose="02010609060101010101" pitchFamily="49" charset="-122"/>
              </a:rPr>
              <a:t>：</a:t>
            </a:r>
            <a:r>
              <a:rPr lang="en-US" altLang="zh-CN" sz="1600" dirty="0">
                <a:ea typeface="楷体" panose="02010609060101010101" pitchFamily="49" charset="-122"/>
              </a:rPr>
              <a:t>Heavy Ion Research Facility in Lanzhou</a:t>
            </a:r>
          </a:p>
          <a:p>
            <a:pPr algn="l"/>
            <a:r>
              <a:rPr lang="en-US" altLang="zh-CN" sz="1600" dirty="0">
                <a:ea typeface="楷体" panose="02010609060101010101" pitchFamily="49" charset="-122"/>
              </a:rPr>
              <a:t>CSR: Cooler Storage Ring</a:t>
            </a:r>
            <a:endParaRPr lang="zh-CN" altLang="en-US" sz="1600" dirty="0">
              <a:ea typeface="楷体" panose="02010609060101010101" pitchFamily="49" charset="-122"/>
            </a:endParaRPr>
          </a:p>
        </p:txBody>
      </p:sp>
    </p:spTree>
    <p:extLst>
      <p:ext uri="{BB962C8B-B14F-4D97-AF65-F5344CB8AC3E}">
        <p14:creationId xmlns:p14="http://schemas.microsoft.com/office/powerpoint/2010/main" val="3820711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01F75D-CCD0-20B3-A2CF-A8A2C76BD2D7}"/>
              </a:ext>
            </a:extLst>
          </p:cNvPr>
          <p:cNvSpPr>
            <a:spLocks noGrp="1"/>
          </p:cNvSpPr>
          <p:nvPr>
            <p:ph type="title"/>
          </p:nvPr>
        </p:nvSpPr>
        <p:spPr/>
        <p:txBody>
          <a:bodyPr/>
          <a:lstStyle/>
          <a:p>
            <a:r>
              <a:rPr lang="en-US" altLang="zh-CN" dirty="0"/>
              <a:t>Backup: time-slewing correction</a:t>
            </a:r>
            <a:endParaRPr lang="zh-CN" altLang="en-US" dirty="0"/>
          </a:p>
        </p:txBody>
      </p:sp>
      <p:sp>
        <p:nvSpPr>
          <p:cNvPr id="4" name="日期占位符 3">
            <a:extLst>
              <a:ext uri="{FF2B5EF4-FFF2-40B4-BE49-F238E27FC236}">
                <a16:creationId xmlns:a16="http://schemas.microsoft.com/office/drawing/2014/main" id="{4FB0733D-0528-D64C-9BC9-238B6979A477}"/>
              </a:ext>
            </a:extLst>
          </p:cNvPr>
          <p:cNvSpPr>
            <a:spLocks noGrp="1"/>
          </p:cNvSpPr>
          <p:nvPr>
            <p:ph type="dt" sz="half" idx="10"/>
          </p:nvPr>
        </p:nvSpPr>
        <p:spPr/>
        <p:txBody>
          <a:bodyPr/>
          <a:lstStyle/>
          <a:p>
            <a:fld id="{BD2D6D16-6BDC-4573-A0CF-2240BEBBEEE6}"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FB05D5B3-615A-6C53-8A5B-749D0BFD305E}"/>
              </a:ext>
            </a:extLst>
          </p:cNvPr>
          <p:cNvSpPr>
            <a:spLocks noGrp="1"/>
          </p:cNvSpPr>
          <p:nvPr>
            <p:ph type="ftr" sz="quarter" idx="11"/>
          </p:nvPr>
        </p:nvSpPr>
        <p:spPr/>
        <p:txBody>
          <a:bodyPr/>
          <a:lstStyle/>
          <a:p>
            <a:r>
              <a:rPr lang="en-US" altLang="zh-CN"/>
              <a:t>FCPPN/L 2025, Qingdao</a:t>
            </a:r>
            <a:endParaRPr lang="zh-CN" altLang="en-US"/>
          </a:p>
        </p:txBody>
      </p:sp>
      <p:sp>
        <p:nvSpPr>
          <p:cNvPr id="6" name="灯片编号占位符 5">
            <a:extLst>
              <a:ext uri="{FF2B5EF4-FFF2-40B4-BE49-F238E27FC236}">
                <a16:creationId xmlns:a16="http://schemas.microsoft.com/office/drawing/2014/main" id="{89C8A491-3EEB-FD74-E0D4-665579872D80}"/>
              </a:ext>
            </a:extLst>
          </p:cNvPr>
          <p:cNvSpPr>
            <a:spLocks noGrp="1"/>
          </p:cNvSpPr>
          <p:nvPr>
            <p:ph type="sldNum" sz="quarter" idx="12"/>
          </p:nvPr>
        </p:nvSpPr>
        <p:spPr/>
        <p:txBody>
          <a:bodyPr/>
          <a:lstStyle/>
          <a:p>
            <a:fld id="{7445DBAF-3FD0-4FD9-83D4-0C529D79B267}" type="slidenum">
              <a:rPr lang="zh-CN" altLang="en-US" smtClean="0"/>
              <a:t>23</a:t>
            </a:fld>
            <a:endParaRPr lang="zh-CN" altLang="en-US"/>
          </a:p>
        </p:txBody>
      </p:sp>
      <p:pic>
        <p:nvPicPr>
          <p:cNvPr id="7" name="内容占位符 6">
            <a:extLst>
              <a:ext uri="{FF2B5EF4-FFF2-40B4-BE49-F238E27FC236}">
                <a16:creationId xmlns:a16="http://schemas.microsoft.com/office/drawing/2014/main" id="{2D0E1CF2-8692-3861-FA0D-25C5710812BB}"/>
              </a:ext>
            </a:extLst>
          </p:cNvPr>
          <p:cNvPicPr>
            <a:picLocks noGrp="1" noChangeAspect="1"/>
          </p:cNvPicPr>
          <p:nvPr>
            <p:ph idx="1"/>
          </p:nvPr>
        </p:nvPicPr>
        <p:blipFill>
          <a:blip r:embed="rId2"/>
          <a:stretch>
            <a:fillRect/>
          </a:stretch>
        </p:blipFill>
        <p:spPr>
          <a:xfrm>
            <a:off x="691994" y="985744"/>
            <a:ext cx="4470945" cy="1887233"/>
          </a:xfrm>
          <a:prstGeom prst="rect">
            <a:avLst/>
          </a:prstGeom>
        </p:spPr>
      </p:pic>
      <p:pic>
        <p:nvPicPr>
          <p:cNvPr id="10" name="图片 9">
            <a:extLst>
              <a:ext uri="{FF2B5EF4-FFF2-40B4-BE49-F238E27FC236}">
                <a16:creationId xmlns:a16="http://schemas.microsoft.com/office/drawing/2014/main" id="{FD229F95-ADE7-F954-6ED8-47A1DE2A5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786" y="3428999"/>
            <a:ext cx="5621349" cy="2443540"/>
          </a:xfrm>
          <a:prstGeom prst="rect">
            <a:avLst/>
          </a:prstGeom>
        </p:spPr>
      </p:pic>
      <p:pic>
        <p:nvPicPr>
          <p:cNvPr id="12" name="图片 11">
            <a:extLst>
              <a:ext uri="{FF2B5EF4-FFF2-40B4-BE49-F238E27FC236}">
                <a16:creationId xmlns:a16="http://schemas.microsoft.com/office/drawing/2014/main" id="{2BF3BE33-54DE-61DE-FDD4-369F83E49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5956" y="1650556"/>
            <a:ext cx="4577844" cy="3556887"/>
          </a:xfrm>
          <a:prstGeom prst="rect">
            <a:avLst/>
          </a:prstGeom>
        </p:spPr>
      </p:pic>
    </p:spTree>
    <p:extLst>
      <p:ext uri="{BB962C8B-B14F-4D97-AF65-F5344CB8AC3E}">
        <p14:creationId xmlns:p14="http://schemas.microsoft.com/office/powerpoint/2010/main" val="868319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EEE9C1-2F5C-3C44-EA1E-8D0C0F93309B}"/>
              </a:ext>
            </a:extLst>
          </p:cNvPr>
          <p:cNvSpPr>
            <a:spLocks noGrp="1"/>
          </p:cNvSpPr>
          <p:nvPr>
            <p:ph type="title"/>
          </p:nvPr>
        </p:nvSpPr>
        <p:spPr/>
        <p:txBody>
          <a:bodyPr/>
          <a:lstStyle/>
          <a:p>
            <a:r>
              <a:rPr lang="en-US" altLang="zh-CN" dirty="0"/>
              <a:t>CSR External-target Experiment (CEE)</a:t>
            </a:r>
            <a:endParaRPr lang="zh-CN" altLang="en-US" dirty="0"/>
          </a:p>
        </p:txBody>
      </p:sp>
      <p:sp>
        <p:nvSpPr>
          <p:cNvPr id="14" name="内容占位符 13">
            <a:extLst>
              <a:ext uri="{FF2B5EF4-FFF2-40B4-BE49-F238E27FC236}">
                <a16:creationId xmlns:a16="http://schemas.microsoft.com/office/drawing/2014/main" id="{CCD9837B-06F5-A4A6-DABF-752A1B9D9E4F}"/>
              </a:ext>
            </a:extLst>
          </p:cNvPr>
          <p:cNvSpPr>
            <a:spLocks noGrp="1"/>
          </p:cNvSpPr>
          <p:nvPr>
            <p:ph idx="1"/>
          </p:nvPr>
        </p:nvSpPr>
        <p:spPr>
          <a:xfrm>
            <a:off x="280894" y="890494"/>
            <a:ext cx="4006989" cy="5231747"/>
          </a:xfrm>
        </p:spPr>
        <p:txBody>
          <a:bodyPr>
            <a:normAutofit/>
          </a:bodyPr>
          <a:lstStyle/>
          <a:p>
            <a:r>
              <a:rPr lang="en-US" altLang="zh-CN" sz="1600" dirty="0"/>
              <a:t>CEE is under construction for the studies of the Equation of State (</a:t>
            </a:r>
            <a:r>
              <a:rPr lang="en-US" altLang="zh-CN" sz="1600" dirty="0" err="1"/>
              <a:t>EoS</a:t>
            </a:r>
            <a:r>
              <a:rPr lang="en-US" altLang="zh-CN" sz="1600" dirty="0"/>
              <a:t>) of nuclear matters</a:t>
            </a:r>
          </a:p>
          <a:p>
            <a:pPr lvl="1"/>
            <a:r>
              <a:rPr lang="en-US" altLang="zh-CN" dirty="0"/>
              <a:t>QCD phase structure</a:t>
            </a:r>
          </a:p>
          <a:p>
            <a:pPr lvl="1"/>
            <a:r>
              <a:rPr lang="en-US" altLang="zh-CN" dirty="0" err="1"/>
              <a:t>EoS</a:t>
            </a:r>
            <a:r>
              <a:rPr lang="en-US" altLang="zh-CN" dirty="0"/>
              <a:t> and Asymmetry energy</a:t>
            </a:r>
          </a:p>
          <a:p>
            <a:pPr lvl="1"/>
            <a:r>
              <a:rPr lang="en-US" altLang="zh-CN" dirty="0"/>
              <a:t>Hyperon and features</a:t>
            </a:r>
          </a:p>
          <a:p>
            <a:pPr lvl="1"/>
            <a:r>
              <a:rPr lang="en-US" altLang="zh-CN" dirty="0"/>
              <a:t>Take data from 2025</a:t>
            </a:r>
          </a:p>
          <a:p>
            <a:endParaRPr lang="en-US" altLang="zh-CN" sz="1600" dirty="0"/>
          </a:p>
          <a:p>
            <a:endParaRPr lang="en-US" altLang="zh-CN" sz="1600" dirty="0"/>
          </a:p>
          <a:p>
            <a:r>
              <a:rPr lang="en-US" altLang="zh-CN" sz="1600" dirty="0"/>
              <a:t>CEE is a spectrometer which measures the secondary particles in heavy ion collisions with Time-Of-Flight (TOF) methods </a:t>
            </a:r>
          </a:p>
          <a:p>
            <a:pPr lvl="1"/>
            <a:r>
              <a:rPr lang="en-US" altLang="zh-CN" dirty="0"/>
              <a:t>Front angle: </a:t>
            </a:r>
            <a:r>
              <a:rPr lang="en-US" altLang="zh-CN" dirty="0" err="1"/>
              <a:t>MWDC+eTOF</a:t>
            </a:r>
            <a:endParaRPr lang="en-US" altLang="zh-CN" dirty="0"/>
          </a:p>
          <a:p>
            <a:pPr lvl="1"/>
            <a:r>
              <a:rPr lang="en-US" altLang="zh-CN" dirty="0"/>
              <a:t>Large angle: </a:t>
            </a:r>
            <a:r>
              <a:rPr lang="en-US" altLang="zh-CN" dirty="0" err="1"/>
              <a:t>TPC+iTOF</a:t>
            </a:r>
            <a:endParaRPr lang="en-US" altLang="zh-CN" dirty="0"/>
          </a:p>
          <a:p>
            <a:pPr lvl="1"/>
            <a:r>
              <a:rPr lang="en-US" altLang="zh-CN" dirty="0"/>
              <a:t>Multigap Resistive Plate Chamber (MRPC) technology</a:t>
            </a:r>
          </a:p>
        </p:txBody>
      </p:sp>
      <p:sp>
        <p:nvSpPr>
          <p:cNvPr id="4" name="日期占位符 3">
            <a:extLst>
              <a:ext uri="{FF2B5EF4-FFF2-40B4-BE49-F238E27FC236}">
                <a16:creationId xmlns:a16="http://schemas.microsoft.com/office/drawing/2014/main" id="{4B8F3C64-89D8-B543-E4C7-31A77FD223A8}"/>
              </a:ext>
            </a:extLst>
          </p:cNvPr>
          <p:cNvSpPr>
            <a:spLocks noGrp="1"/>
          </p:cNvSpPr>
          <p:nvPr>
            <p:ph type="dt" sz="half" idx="10"/>
          </p:nvPr>
        </p:nvSpPr>
        <p:spPr/>
        <p:txBody>
          <a:bodyPr/>
          <a:lstStyle/>
          <a:p>
            <a:fld id="{CE37BF4C-B7DA-4163-BE15-593D676F5AD8}"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C0C83837-7B0F-3607-17FD-04AD1145B9FA}"/>
              </a:ext>
            </a:extLst>
          </p:cNvPr>
          <p:cNvSpPr>
            <a:spLocks noGrp="1"/>
          </p:cNvSpPr>
          <p:nvPr>
            <p:ph type="ftr" sz="quarter" idx="11"/>
          </p:nvPr>
        </p:nvSpPr>
        <p:spPr/>
        <p:txBody>
          <a:bodyPr/>
          <a:lstStyle/>
          <a:p>
            <a:r>
              <a:rPr lang="en-US" altLang="zh-CN"/>
              <a:t>FCPPN/L 2025, Qingdao</a:t>
            </a:r>
            <a:endParaRPr lang="zh-CN" altLang="en-US"/>
          </a:p>
        </p:txBody>
      </p:sp>
      <p:sp>
        <p:nvSpPr>
          <p:cNvPr id="6" name="灯片编号占位符 5">
            <a:extLst>
              <a:ext uri="{FF2B5EF4-FFF2-40B4-BE49-F238E27FC236}">
                <a16:creationId xmlns:a16="http://schemas.microsoft.com/office/drawing/2014/main" id="{49C2FCE1-E2A7-C2F5-D871-0F8AA3419E37}"/>
              </a:ext>
            </a:extLst>
          </p:cNvPr>
          <p:cNvSpPr>
            <a:spLocks noGrp="1"/>
          </p:cNvSpPr>
          <p:nvPr>
            <p:ph type="sldNum" sz="quarter" idx="12"/>
          </p:nvPr>
        </p:nvSpPr>
        <p:spPr/>
        <p:txBody>
          <a:bodyPr/>
          <a:lstStyle/>
          <a:p>
            <a:fld id="{7445DBAF-3FD0-4FD9-83D4-0C529D79B267}" type="slidenum">
              <a:rPr lang="zh-CN" altLang="en-US" smtClean="0"/>
              <a:t>3</a:t>
            </a:fld>
            <a:endParaRPr lang="zh-CN" altLang="en-US"/>
          </a:p>
        </p:txBody>
      </p:sp>
      <p:grpSp>
        <p:nvGrpSpPr>
          <p:cNvPr id="7" name="组合 6">
            <a:extLst>
              <a:ext uri="{FF2B5EF4-FFF2-40B4-BE49-F238E27FC236}">
                <a16:creationId xmlns:a16="http://schemas.microsoft.com/office/drawing/2014/main" id="{3783529B-73A8-1DDA-23BA-6E78F4D25D1F}"/>
              </a:ext>
            </a:extLst>
          </p:cNvPr>
          <p:cNvGrpSpPr/>
          <p:nvPr/>
        </p:nvGrpSpPr>
        <p:grpSpPr>
          <a:xfrm>
            <a:off x="4287883" y="3752381"/>
            <a:ext cx="3790161" cy="2533993"/>
            <a:chOff x="514361" y="985679"/>
            <a:chExt cx="5122250" cy="3424589"/>
          </a:xfrm>
        </p:grpSpPr>
        <p:pic>
          <p:nvPicPr>
            <p:cNvPr id="8" name="图片 7">
              <a:extLst>
                <a:ext uri="{FF2B5EF4-FFF2-40B4-BE49-F238E27FC236}">
                  <a16:creationId xmlns:a16="http://schemas.microsoft.com/office/drawing/2014/main" id="{17D3AC7D-6305-C857-818E-ABDD5E5343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84" b="97436" l="1143" r="97079">
                          <a14:foregroundMark x1="53270" y1="71605" x2="53270" y2="71605"/>
                          <a14:foregroundMark x1="79746" y1="88224" x2="79746" y2="88224"/>
                          <a14:foregroundMark x1="78794" y1="84615" x2="78794" y2="84615"/>
                          <a14:foregroundMark x1="78667" y1="84995" x2="78667" y2="84995"/>
                          <a14:foregroundMark x1="78667" y1="84995" x2="78667" y2="84995"/>
                          <a14:foregroundMark x1="72889" y1="83096" x2="87111" y2="86800"/>
                          <a14:foregroundMark x1="66540" y1="85565" x2="91746" y2="95537"/>
                          <a14:foregroundMark x1="61333" y1="95062" x2="83365" y2="72650"/>
                          <a14:foregroundMark x1="83365" y1="72650" x2="84952" y2="72270"/>
                          <a14:foregroundMark x1="41905" y1="19278" x2="25397" y2="29915"/>
                          <a14:foregroundMark x1="25397" y1="29915" x2="14222" y2="67521"/>
                          <a14:foregroundMark x1="14222" y1="67521" x2="68571" y2="77398"/>
                          <a14:foregroundMark x1="76733" y1="49680" x2="82413" y2="30389"/>
                          <a14:foregroundMark x1="68571" y1="77398" x2="72642" y2="63570"/>
                          <a14:foregroundMark x1="82413" y1="30389" x2="46921" y2="17759"/>
                          <a14:foregroundMark x1="46921" y1="17759" x2="36254" y2="21462"/>
                          <a14:foregroundMark x1="21270" y1="7028" x2="11746" y2="18708"/>
                          <a14:foregroundMark x1="11746" y1="18708" x2="6159" y2="64577"/>
                          <a14:foregroundMark x1="6159" y1="64577" x2="27556" y2="83191"/>
                          <a14:foregroundMark x1="27556" y1="83191" x2="38095" y2="37227"/>
                          <a14:foregroundMark x1="38095" y1="37227" x2="24317" y2="4463"/>
                          <a14:foregroundMark x1="24317" y1="4463" x2="20698" y2="4084"/>
                          <a14:foregroundMark x1="85714" y1="12631" x2="65651" y2="10731"/>
                          <a14:foregroundMark x1="65651" y1="10731" x2="65333" y2="10921"/>
                          <a14:foregroundMark x1="5143" y1="4274" x2="11746" y2="88794"/>
                          <a14:foregroundMark x1="11746" y1="88794" x2="31937" y2="97436"/>
                          <a14:foregroundMark x1="31937" y1="97436" x2="32127" y2="97341"/>
                          <a14:foregroundMark x1="13968" y1="97626" x2="1143" y2="65052"/>
                          <a14:foregroundMark x1="1143" y1="65052" x2="1206" y2="44065"/>
                          <a14:foregroundMark x1="1206" y1="44065" x2="7619" y2="13485"/>
                          <a14:foregroundMark x1="7619" y1="13485" x2="8825" y2="12631"/>
                          <a14:foregroundMark x1="5270" y1="15859" x2="4635" y2="80817"/>
                          <a14:foregroundMark x1="1397" y1="16239" x2="1206" y2="40456"/>
                          <a14:foregroundMark x1="89333" y1="14530" x2="97079" y2="95916"/>
                          <a14:foregroundMark x1="69841" y1="57740" x2="69841" y2="57740"/>
                          <a14:foregroundMark x1="70286" y1="56790" x2="70286" y2="56790"/>
                          <a14:foregroundMark x1="70667" y1="56220" x2="70667" y2="56220"/>
                          <a14:foregroundMark x1="70349" y1="56790" x2="70349" y2="56790"/>
                          <a14:backgroundMark x1="76698" y1="53941" x2="78921" y2="55651"/>
                          <a14:backgroundMark x1="72508" y1="57645" x2="80952" y2="58974"/>
                          <a14:backgroundMark x1="76063" y1="59259" x2="74476" y2="60684"/>
                          <a14:backgroundMark x1="74286" y1="59734" x2="73651" y2="59734"/>
                          <a14:backgroundMark x1="72381" y1="52327" x2="76190" y2="56885"/>
                          <a14:backgroundMark x1="74413" y1="52612" x2="77206" y2="52232"/>
                          <a14:backgroundMark x1="72508" y1="60969" x2="74667" y2="60684"/>
                          <a14:backgroundMark x1="76762" y1="50427" x2="76762" y2="50237"/>
                          <a14:backgroundMark x1="76508" y1="50522" x2="77333" y2="50522"/>
                        </a14:backgroundRemoval>
                      </a14:imgEffect>
                    </a14:imgLayer>
                  </a14:imgProps>
                </a:ext>
                <a:ext uri="{28A0092B-C50C-407E-A947-70E740481C1C}">
                  <a14:useLocalDpi xmlns:a14="http://schemas.microsoft.com/office/drawing/2010/main" val="0"/>
                </a:ext>
              </a:extLst>
            </a:blip>
            <a:stretch>
              <a:fillRect/>
            </a:stretch>
          </p:blipFill>
          <p:spPr>
            <a:xfrm>
              <a:off x="514361" y="985679"/>
              <a:ext cx="5122250" cy="3424589"/>
            </a:xfrm>
            <a:prstGeom prst="rect">
              <a:avLst/>
            </a:prstGeom>
          </p:spPr>
        </p:pic>
        <p:sp>
          <p:nvSpPr>
            <p:cNvPr id="9" name="爆炸形: 8 pt  8">
              <a:extLst>
                <a:ext uri="{FF2B5EF4-FFF2-40B4-BE49-F238E27FC236}">
                  <a16:creationId xmlns:a16="http://schemas.microsoft.com/office/drawing/2014/main" id="{2417EDFB-C95B-16F1-E097-CDF7605B6DA3}"/>
                </a:ext>
              </a:extLst>
            </p:cNvPr>
            <p:cNvSpPr/>
            <p:nvPr/>
          </p:nvSpPr>
          <p:spPr>
            <a:xfrm>
              <a:off x="4136571" y="2774302"/>
              <a:ext cx="186613" cy="242596"/>
            </a:xfrm>
            <a:prstGeom prst="irregularSeal1">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a:extLst>
              <a:ext uri="{FF2B5EF4-FFF2-40B4-BE49-F238E27FC236}">
                <a16:creationId xmlns:a16="http://schemas.microsoft.com/office/drawing/2014/main" id="{AC6BE51B-0383-C39C-817B-9392DE3B8EAE}"/>
              </a:ext>
            </a:extLst>
          </p:cNvPr>
          <p:cNvPicPr>
            <a:picLocks noChangeAspect="1"/>
          </p:cNvPicPr>
          <p:nvPr/>
        </p:nvPicPr>
        <p:blipFill>
          <a:blip r:embed="rId5"/>
          <a:stretch>
            <a:fillRect/>
          </a:stretch>
        </p:blipFill>
        <p:spPr>
          <a:xfrm>
            <a:off x="8153400" y="3429000"/>
            <a:ext cx="3649114" cy="2827302"/>
          </a:xfrm>
          <a:prstGeom prst="rect">
            <a:avLst/>
          </a:prstGeom>
        </p:spPr>
      </p:pic>
      <p:pic>
        <p:nvPicPr>
          <p:cNvPr id="11" name="图片 10">
            <a:extLst>
              <a:ext uri="{FF2B5EF4-FFF2-40B4-BE49-F238E27FC236}">
                <a16:creationId xmlns:a16="http://schemas.microsoft.com/office/drawing/2014/main" id="{D88BC9BE-DBEA-D921-000C-330379EF809D}"/>
              </a:ext>
            </a:extLst>
          </p:cNvPr>
          <p:cNvPicPr>
            <a:picLocks noChangeAspect="1"/>
          </p:cNvPicPr>
          <p:nvPr/>
        </p:nvPicPr>
        <p:blipFill>
          <a:blip r:embed="rId6"/>
          <a:stretch>
            <a:fillRect/>
          </a:stretch>
        </p:blipFill>
        <p:spPr>
          <a:xfrm>
            <a:off x="7900015" y="949831"/>
            <a:ext cx="4011091" cy="1249226"/>
          </a:xfrm>
          <a:prstGeom prst="rect">
            <a:avLst/>
          </a:prstGeom>
        </p:spPr>
      </p:pic>
      <p:pic>
        <p:nvPicPr>
          <p:cNvPr id="13" name="图片 12">
            <a:extLst>
              <a:ext uri="{FF2B5EF4-FFF2-40B4-BE49-F238E27FC236}">
                <a16:creationId xmlns:a16="http://schemas.microsoft.com/office/drawing/2014/main" id="{0B042671-75DF-0037-7D0E-565268231AD8}"/>
              </a:ext>
            </a:extLst>
          </p:cNvPr>
          <p:cNvPicPr>
            <a:picLocks noChangeAspect="1"/>
          </p:cNvPicPr>
          <p:nvPr/>
        </p:nvPicPr>
        <p:blipFill>
          <a:blip r:embed="rId7"/>
          <a:stretch>
            <a:fillRect/>
          </a:stretch>
        </p:blipFill>
        <p:spPr>
          <a:xfrm>
            <a:off x="4314528" y="726207"/>
            <a:ext cx="3790162" cy="2859787"/>
          </a:xfrm>
          <a:prstGeom prst="rect">
            <a:avLst/>
          </a:prstGeom>
        </p:spPr>
      </p:pic>
      <p:pic>
        <p:nvPicPr>
          <p:cNvPr id="12" name="图片 11">
            <a:extLst>
              <a:ext uri="{FF2B5EF4-FFF2-40B4-BE49-F238E27FC236}">
                <a16:creationId xmlns:a16="http://schemas.microsoft.com/office/drawing/2014/main" id="{2274786F-E7E6-1095-4421-38CF1B028E3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8158549" y="2560229"/>
            <a:ext cx="3606321" cy="512431"/>
          </a:xfrm>
          <a:prstGeom prst="rect">
            <a:avLst/>
          </a:prstGeom>
          <a:noFill/>
        </p:spPr>
      </p:pic>
      <p:cxnSp>
        <p:nvCxnSpPr>
          <p:cNvPr id="17" name="直接箭头连接符 16">
            <a:extLst>
              <a:ext uri="{FF2B5EF4-FFF2-40B4-BE49-F238E27FC236}">
                <a16:creationId xmlns:a16="http://schemas.microsoft.com/office/drawing/2014/main" id="{3198C77A-8285-7FF9-0AB3-B10DA614CEA8}"/>
              </a:ext>
            </a:extLst>
          </p:cNvPr>
          <p:cNvCxnSpPr/>
          <p:nvPr/>
        </p:nvCxnSpPr>
        <p:spPr>
          <a:xfrm flipV="1">
            <a:off x="8545905" y="4919784"/>
            <a:ext cx="908423" cy="53446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爆炸形: 8 pt  17">
            <a:extLst>
              <a:ext uri="{FF2B5EF4-FFF2-40B4-BE49-F238E27FC236}">
                <a16:creationId xmlns:a16="http://schemas.microsoft.com/office/drawing/2014/main" id="{10D83EE3-2974-C879-0F5D-ED7EA7230D66}"/>
              </a:ext>
            </a:extLst>
          </p:cNvPr>
          <p:cNvSpPr/>
          <p:nvPr/>
        </p:nvSpPr>
        <p:spPr>
          <a:xfrm>
            <a:off x="9785590" y="4575787"/>
            <a:ext cx="119530" cy="113553"/>
          </a:xfrm>
          <a:prstGeom prst="irregularSeal1">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E9DFBB74-6F47-8EDF-DA4F-D96FEE66E371}"/>
              </a:ext>
            </a:extLst>
          </p:cNvPr>
          <p:cNvSpPr txBox="1"/>
          <p:nvPr/>
        </p:nvSpPr>
        <p:spPr>
          <a:xfrm>
            <a:off x="6975955" y="4689340"/>
            <a:ext cx="570990" cy="400110"/>
          </a:xfrm>
          <a:prstGeom prst="rect">
            <a:avLst/>
          </a:prstGeom>
          <a:noFill/>
          <a:ln>
            <a:noFill/>
          </a:ln>
        </p:spPr>
        <p:txBody>
          <a:bodyPr wrap="none" rtlCol="0">
            <a:spAutoFit/>
          </a:bodyPr>
          <a:lstStyle/>
          <a:p>
            <a:pPr algn="l"/>
            <a:r>
              <a:rPr lang="en-US" altLang="zh-CN" sz="2000" dirty="0">
                <a:solidFill>
                  <a:srgbClr val="FF0000"/>
                </a:solidFill>
                <a:ea typeface="楷体" panose="02010609060101010101" pitchFamily="49" charset="-122"/>
              </a:rPr>
              <a:t>CEE</a:t>
            </a:r>
            <a:endParaRPr lang="zh-CN" altLang="en-US" sz="2000" dirty="0">
              <a:solidFill>
                <a:srgbClr val="FF0000"/>
              </a:solidFill>
              <a:ea typeface="楷体" panose="02010609060101010101" pitchFamily="49" charset="-122"/>
            </a:endParaRPr>
          </a:p>
        </p:txBody>
      </p:sp>
      <p:grpSp>
        <p:nvGrpSpPr>
          <p:cNvPr id="16" name="组合 15">
            <a:extLst>
              <a:ext uri="{FF2B5EF4-FFF2-40B4-BE49-F238E27FC236}">
                <a16:creationId xmlns:a16="http://schemas.microsoft.com/office/drawing/2014/main" id="{044683D7-911D-3BBE-2CCA-AB49FF359DB5}"/>
              </a:ext>
            </a:extLst>
          </p:cNvPr>
          <p:cNvGrpSpPr/>
          <p:nvPr/>
        </p:nvGrpSpPr>
        <p:grpSpPr>
          <a:xfrm>
            <a:off x="8119053" y="3423411"/>
            <a:ext cx="3685312" cy="2827302"/>
            <a:chOff x="4433725" y="3376481"/>
            <a:chExt cx="4391347" cy="2787602"/>
          </a:xfrm>
        </p:grpSpPr>
        <p:pic>
          <p:nvPicPr>
            <p:cNvPr id="19" name="图片 18">
              <a:extLst>
                <a:ext uri="{FF2B5EF4-FFF2-40B4-BE49-F238E27FC236}">
                  <a16:creationId xmlns:a16="http://schemas.microsoft.com/office/drawing/2014/main" id="{376EBA23-78E7-E7CE-3E7B-1F7A3C31D300}"/>
                </a:ext>
              </a:extLst>
            </p:cNvPr>
            <p:cNvPicPr>
              <a:picLocks noChangeAspect="1"/>
            </p:cNvPicPr>
            <p:nvPr/>
          </p:nvPicPr>
          <p:blipFill>
            <a:blip r:embed="rId9"/>
            <a:stretch>
              <a:fillRect/>
            </a:stretch>
          </p:blipFill>
          <p:spPr>
            <a:xfrm>
              <a:off x="4433725" y="3376481"/>
              <a:ext cx="4391347" cy="2787602"/>
            </a:xfrm>
            <a:prstGeom prst="rect">
              <a:avLst/>
            </a:prstGeom>
          </p:spPr>
        </p:pic>
        <p:sp>
          <p:nvSpPr>
            <p:cNvPr id="20" name="等腰三角形 19">
              <a:extLst>
                <a:ext uri="{FF2B5EF4-FFF2-40B4-BE49-F238E27FC236}">
                  <a16:creationId xmlns:a16="http://schemas.microsoft.com/office/drawing/2014/main" id="{ED83D37D-742C-DACF-2731-C2E411E62E20}"/>
                </a:ext>
              </a:extLst>
            </p:cNvPr>
            <p:cNvSpPr/>
            <p:nvPr/>
          </p:nvSpPr>
          <p:spPr>
            <a:xfrm rot="16200000">
              <a:off x="5806771" y="3746576"/>
              <a:ext cx="1784209" cy="1966260"/>
            </a:xfrm>
            <a:prstGeom prst="triangle">
              <a:avLst/>
            </a:prstGeom>
            <a:solidFill>
              <a:srgbClr val="8B5999">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1B909FF0-F612-25A0-B5D5-0B6F0EBE5E42}"/>
                </a:ext>
              </a:extLst>
            </p:cNvPr>
            <p:cNvSpPr txBox="1"/>
            <p:nvPr/>
          </p:nvSpPr>
          <p:spPr>
            <a:xfrm>
              <a:off x="6085659" y="4462505"/>
              <a:ext cx="543739" cy="307777"/>
            </a:xfrm>
            <a:prstGeom prst="rect">
              <a:avLst/>
            </a:prstGeom>
            <a:noFill/>
          </p:spPr>
          <p:txBody>
            <a:bodyPr wrap="none" rtlCol="0">
              <a:spAutoFit/>
            </a:bodyPr>
            <a:lstStyle/>
            <a:p>
              <a:r>
                <a:rPr lang="en-US" altLang="zh-CN" sz="1400" dirty="0"/>
                <a:t>25°</a:t>
              </a:r>
              <a:endParaRPr lang="zh-CN" altLang="en-US" sz="1400" dirty="0"/>
            </a:p>
          </p:txBody>
        </p:sp>
      </p:grpSp>
      <p:pic>
        <p:nvPicPr>
          <p:cNvPr id="27" name="图片 26" descr="图表&#10;&#10;AI 生成的内容可能不正确。">
            <a:extLst>
              <a:ext uri="{FF2B5EF4-FFF2-40B4-BE49-F238E27FC236}">
                <a16:creationId xmlns:a16="http://schemas.microsoft.com/office/drawing/2014/main" id="{649CF803-621F-52D6-E18E-4F823E80CE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3642" y="3611644"/>
            <a:ext cx="3685311" cy="2863376"/>
          </a:xfrm>
          <a:prstGeom prst="rect">
            <a:avLst/>
          </a:prstGeom>
        </p:spPr>
      </p:pic>
    </p:spTree>
    <p:extLst>
      <p:ext uri="{BB962C8B-B14F-4D97-AF65-F5344CB8AC3E}">
        <p14:creationId xmlns:p14="http://schemas.microsoft.com/office/powerpoint/2010/main" val="7714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2EEA7-78DC-439E-8389-055111C160D2}"/>
              </a:ext>
            </a:extLst>
          </p:cNvPr>
          <p:cNvSpPr>
            <a:spLocks noGrp="1"/>
          </p:cNvSpPr>
          <p:nvPr>
            <p:ph type="title"/>
          </p:nvPr>
        </p:nvSpPr>
        <p:spPr/>
        <p:txBody>
          <a:bodyPr/>
          <a:lstStyle/>
          <a:p>
            <a:r>
              <a:rPr lang="en-US" altLang="zh-CN" dirty="0"/>
              <a:t>Multigap Resistive Plate Chamber</a:t>
            </a:r>
            <a:endParaRPr lang="zh-CN" altLang="en-US" dirty="0"/>
          </a:p>
        </p:txBody>
      </p:sp>
      <p:sp>
        <p:nvSpPr>
          <p:cNvPr id="4" name="日期占位符 3">
            <a:extLst>
              <a:ext uri="{FF2B5EF4-FFF2-40B4-BE49-F238E27FC236}">
                <a16:creationId xmlns:a16="http://schemas.microsoft.com/office/drawing/2014/main" id="{9B90469B-C690-429B-8A30-C6BAF8E7E9C6}"/>
              </a:ext>
            </a:extLst>
          </p:cNvPr>
          <p:cNvSpPr>
            <a:spLocks noGrp="1"/>
          </p:cNvSpPr>
          <p:nvPr>
            <p:ph type="dt" sz="half" idx="10"/>
          </p:nvPr>
        </p:nvSpPr>
        <p:spPr/>
        <p:txBody>
          <a:bodyPr/>
          <a:lstStyle/>
          <a:p>
            <a:fld id="{A0A02174-BFF5-4216-AA61-5E56DAC29278}"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6F3AE002-7831-454D-A36E-90354C4A7388}"/>
              </a:ext>
            </a:extLst>
          </p:cNvPr>
          <p:cNvSpPr>
            <a:spLocks noGrp="1"/>
          </p:cNvSpPr>
          <p:nvPr>
            <p:ph type="ftr" sz="quarter" idx="11"/>
          </p:nvPr>
        </p:nvSpPr>
        <p:spPr/>
        <p:txBody>
          <a:bodyPr/>
          <a:lstStyle/>
          <a:p>
            <a:r>
              <a:rPr lang="en-US" altLang="zh-CN"/>
              <a:t>FCPPN/L 2025, Qingdao</a:t>
            </a:r>
            <a:endParaRPr lang="zh-CN" altLang="en-US"/>
          </a:p>
        </p:txBody>
      </p:sp>
      <p:sp>
        <p:nvSpPr>
          <p:cNvPr id="6" name="灯片编号占位符 5">
            <a:extLst>
              <a:ext uri="{FF2B5EF4-FFF2-40B4-BE49-F238E27FC236}">
                <a16:creationId xmlns:a16="http://schemas.microsoft.com/office/drawing/2014/main" id="{757B34FB-6344-4322-8ED4-14A815B53E73}"/>
              </a:ext>
            </a:extLst>
          </p:cNvPr>
          <p:cNvSpPr>
            <a:spLocks noGrp="1"/>
          </p:cNvSpPr>
          <p:nvPr>
            <p:ph type="sldNum" sz="quarter" idx="12"/>
          </p:nvPr>
        </p:nvSpPr>
        <p:spPr/>
        <p:txBody>
          <a:bodyPr/>
          <a:lstStyle/>
          <a:p>
            <a:fld id="{A96199E2-1ACB-4F94-807E-0C5EF10C204A}" type="slidenum">
              <a:rPr lang="zh-CN" altLang="en-US" smtClean="0"/>
              <a:t>4</a:t>
            </a:fld>
            <a:endParaRPr lang="zh-CN" altLang="en-US"/>
          </a:p>
        </p:txBody>
      </p:sp>
      <p:pic>
        <p:nvPicPr>
          <p:cNvPr id="7" name="内容占位符 6" descr="屏幕剪辑">
            <a:extLst>
              <a:ext uri="{FF2B5EF4-FFF2-40B4-BE49-F238E27FC236}">
                <a16:creationId xmlns:a16="http://schemas.microsoft.com/office/drawing/2014/main" id="{03D14A44-2FD2-439A-84FD-FDFD569754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98447" y="1474147"/>
            <a:ext cx="3155353" cy="3378741"/>
          </a:xfrm>
          <a:prstGeom prst="rect">
            <a:avLst/>
          </a:prstGeom>
        </p:spPr>
      </p:pic>
      <p:sp>
        <p:nvSpPr>
          <p:cNvPr id="8" name="文本框 7">
            <a:extLst>
              <a:ext uri="{FF2B5EF4-FFF2-40B4-BE49-F238E27FC236}">
                <a16:creationId xmlns:a16="http://schemas.microsoft.com/office/drawing/2014/main" id="{3CDEED2B-BF08-4E8D-8542-1087164690A9}"/>
              </a:ext>
            </a:extLst>
          </p:cNvPr>
          <p:cNvSpPr txBox="1"/>
          <p:nvPr/>
        </p:nvSpPr>
        <p:spPr>
          <a:xfrm>
            <a:off x="7820324" y="903758"/>
            <a:ext cx="3084049" cy="369332"/>
          </a:xfrm>
          <a:prstGeom prst="rect">
            <a:avLst/>
          </a:prstGeom>
          <a:noFill/>
        </p:spPr>
        <p:txBody>
          <a:bodyPr wrap="none" rtlCol="0">
            <a:spAutoFit/>
          </a:bodyPr>
          <a:lstStyle/>
          <a:p>
            <a:r>
              <a:rPr lang="en-US" altLang="zh-CN" dirty="0"/>
              <a:t>First proposed by E. C. Zeballos</a:t>
            </a:r>
            <a:endParaRPr lang="zh-CN" altLang="en-US" dirty="0"/>
          </a:p>
        </p:txBody>
      </p:sp>
      <p:sp>
        <p:nvSpPr>
          <p:cNvPr id="9" name="文本框 8">
            <a:extLst>
              <a:ext uri="{FF2B5EF4-FFF2-40B4-BE49-F238E27FC236}">
                <a16:creationId xmlns:a16="http://schemas.microsoft.com/office/drawing/2014/main" id="{B9BD7246-42EE-4408-BD3D-307474569E73}"/>
              </a:ext>
            </a:extLst>
          </p:cNvPr>
          <p:cNvSpPr txBox="1"/>
          <p:nvPr/>
        </p:nvSpPr>
        <p:spPr>
          <a:xfrm>
            <a:off x="7726113" y="5093550"/>
            <a:ext cx="3902364" cy="1200329"/>
          </a:xfrm>
          <a:prstGeom prst="rect">
            <a:avLst/>
          </a:prstGeom>
          <a:solidFill>
            <a:schemeClr val="accent6">
              <a:lumMod val="20000"/>
              <a:lumOff val="80000"/>
            </a:schemeClr>
          </a:solidFill>
          <a:ln w="19050">
            <a:solidFill>
              <a:schemeClr val="accent6">
                <a:lumMod val="50000"/>
              </a:schemeClr>
            </a:solidFill>
          </a:ln>
        </p:spPr>
        <p:txBody>
          <a:bodyPr wrap="square" rtlCol="0">
            <a:spAutoFit/>
          </a:bodyPr>
          <a:lstStyle/>
          <a:p>
            <a:r>
              <a:rPr lang="en-US" altLang="zh-CN" dirty="0"/>
              <a:t>The multigap structure brings:</a:t>
            </a:r>
          </a:p>
          <a:p>
            <a:pPr marL="285750" indent="-285750">
              <a:buFont typeface="Arial" panose="020B0604020202020204" pitchFamily="34" charset="0"/>
              <a:buChar char="•"/>
            </a:pPr>
            <a:r>
              <a:rPr lang="en-US" altLang="zh-CN" dirty="0"/>
              <a:t>Narrow gap thus high time precision</a:t>
            </a:r>
          </a:p>
          <a:p>
            <a:pPr marL="285750" indent="-285750">
              <a:buFont typeface="Arial" panose="020B0604020202020204" pitchFamily="34" charset="0"/>
              <a:buChar char="•"/>
            </a:pPr>
            <a:r>
              <a:rPr lang="en-US" altLang="zh-CN" dirty="0"/>
              <a:t>Necessary gap thickness for good efficiency</a:t>
            </a:r>
            <a:endParaRPr lang="zh-CN" altLang="en-US" dirty="0"/>
          </a:p>
        </p:txBody>
      </p:sp>
      <p:pic>
        <p:nvPicPr>
          <p:cNvPr id="11" name="图片 10" descr="屏幕剪辑">
            <a:extLst>
              <a:ext uri="{FF2B5EF4-FFF2-40B4-BE49-F238E27FC236}">
                <a16:creationId xmlns:a16="http://schemas.microsoft.com/office/drawing/2014/main" id="{61A9E129-EC27-544E-8999-B20F9B8C6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0885" y="2503336"/>
            <a:ext cx="4836257" cy="1629055"/>
          </a:xfrm>
          <a:prstGeom prst="rect">
            <a:avLst/>
          </a:prstGeom>
        </p:spPr>
      </p:pic>
      <p:pic>
        <p:nvPicPr>
          <p:cNvPr id="16" name="图片 15">
            <a:extLst>
              <a:ext uri="{FF2B5EF4-FFF2-40B4-BE49-F238E27FC236}">
                <a16:creationId xmlns:a16="http://schemas.microsoft.com/office/drawing/2014/main" id="{69A32AEF-5D17-DB95-F08A-0F619DBB6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1943" y="4794032"/>
            <a:ext cx="4733518" cy="1499847"/>
          </a:xfrm>
          <a:prstGeom prst="rect">
            <a:avLst/>
          </a:prstGeom>
        </p:spPr>
      </p:pic>
      <p:sp>
        <p:nvSpPr>
          <p:cNvPr id="18" name="文本框 17">
            <a:extLst>
              <a:ext uri="{FF2B5EF4-FFF2-40B4-BE49-F238E27FC236}">
                <a16:creationId xmlns:a16="http://schemas.microsoft.com/office/drawing/2014/main" id="{36D2C113-144E-BC73-5FD2-4FAD5E9EE8B0}"/>
              </a:ext>
            </a:extLst>
          </p:cNvPr>
          <p:cNvSpPr txBox="1"/>
          <p:nvPr/>
        </p:nvSpPr>
        <p:spPr>
          <a:xfrm>
            <a:off x="533400" y="808196"/>
            <a:ext cx="6096000" cy="2031325"/>
          </a:xfrm>
          <a:prstGeom prst="rect">
            <a:avLst/>
          </a:prstGeom>
          <a:noFill/>
          <a:ln>
            <a:noFill/>
          </a:ln>
        </p:spPr>
        <p:txBody>
          <a:bodyPr wrap="square">
            <a:spAutoFit/>
          </a:bodyPr>
          <a:lstStyle/>
          <a:p>
            <a:r>
              <a:rPr lang="zh-CN" altLang="en-US" dirty="0"/>
              <a:t>In 1981, the first Resistive Plate Chamber (RPC) gas detector.</a:t>
            </a:r>
            <a:endParaRPr lang="en-US" altLang="zh-CN" dirty="0"/>
          </a:p>
          <a:p>
            <a:r>
              <a:rPr lang="en-US" altLang="zh-CN" dirty="0"/>
              <a:t>Utilizes avalanche to generate signals with high count rate compared to streaming.</a:t>
            </a:r>
          </a:p>
          <a:p>
            <a:r>
              <a:rPr lang="en-US" altLang="zh-CN" dirty="0"/>
              <a:t>Resistive materials electrically shocked and the discharge is limited to localization.</a:t>
            </a:r>
          </a:p>
          <a:p>
            <a:r>
              <a:rPr lang="en-US" altLang="zh-CN" dirty="0"/>
              <a:t>Materials are cheap and readily available, making it easy to build large area detectors.</a:t>
            </a:r>
            <a:endParaRPr lang="zh-CN" altLang="en-US" dirty="0"/>
          </a:p>
        </p:txBody>
      </p:sp>
      <p:sp>
        <p:nvSpPr>
          <p:cNvPr id="20" name="文本框 19">
            <a:extLst>
              <a:ext uri="{FF2B5EF4-FFF2-40B4-BE49-F238E27FC236}">
                <a16:creationId xmlns:a16="http://schemas.microsoft.com/office/drawing/2014/main" id="{F1406561-BE22-F39C-07A8-D64E6F100C48}"/>
              </a:ext>
            </a:extLst>
          </p:cNvPr>
          <p:cNvSpPr txBox="1"/>
          <p:nvPr/>
        </p:nvSpPr>
        <p:spPr>
          <a:xfrm>
            <a:off x="533400" y="4047971"/>
            <a:ext cx="6096000" cy="646331"/>
          </a:xfrm>
          <a:prstGeom prst="rect">
            <a:avLst/>
          </a:prstGeom>
          <a:noFill/>
          <a:ln>
            <a:noFill/>
          </a:ln>
        </p:spPr>
        <p:txBody>
          <a:bodyPr wrap="square">
            <a:spAutoFit/>
          </a:bodyPr>
          <a:lstStyle/>
          <a:p>
            <a:r>
              <a:rPr lang="zh-CN" altLang="en-US" dirty="0"/>
              <a:t>In 1996, the design of the multi-gap resistive plate chamber (MRPC) detector was first proposed.</a:t>
            </a:r>
          </a:p>
        </p:txBody>
      </p:sp>
    </p:spTree>
    <p:extLst>
      <p:ext uri="{BB962C8B-B14F-4D97-AF65-F5344CB8AC3E}">
        <p14:creationId xmlns:p14="http://schemas.microsoft.com/office/powerpoint/2010/main" val="456790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FCFDB1-FA77-494D-8825-AF8173C9A03A}"/>
              </a:ext>
            </a:extLst>
          </p:cNvPr>
          <p:cNvSpPr>
            <a:spLocks noGrp="1"/>
          </p:cNvSpPr>
          <p:nvPr>
            <p:ph type="title"/>
          </p:nvPr>
        </p:nvSpPr>
        <p:spPr/>
        <p:txBody>
          <a:bodyPr/>
          <a:lstStyle/>
          <a:p>
            <a:r>
              <a:rPr lang="en-US" altLang="zh-CN" dirty="0"/>
              <a:t>Gas-related challenges of MRPC</a:t>
            </a:r>
            <a:endParaRPr lang="zh-CN" altLang="en-US" dirty="0"/>
          </a:p>
        </p:txBody>
      </p:sp>
      <p:sp>
        <p:nvSpPr>
          <p:cNvPr id="4" name="日期占位符 3">
            <a:extLst>
              <a:ext uri="{FF2B5EF4-FFF2-40B4-BE49-F238E27FC236}">
                <a16:creationId xmlns:a16="http://schemas.microsoft.com/office/drawing/2014/main" id="{B0606F1A-016E-4230-93B2-67DE1BDEDFC7}"/>
              </a:ext>
            </a:extLst>
          </p:cNvPr>
          <p:cNvSpPr>
            <a:spLocks noGrp="1"/>
          </p:cNvSpPr>
          <p:nvPr>
            <p:ph type="dt" sz="half" idx="10"/>
          </p:nvPr>
        </p:nvSpPr>
        <p:spPr/>
        <p:txBody>
          <a:bodyPr/>
          <a:lstStyle/>
          <a:p>
            <a:fld id="{BCCEBD01-C799-4650-A66B-37133B47EA9E}"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B9E4D6F8-275D-40D9-B7A8-22AE373586FB}"/>
              </a:ext>
            </a:extLst>
          </p:cNvPr>
          <p:cNvSpPr>
            <a:spLocks noGrp="1"/>
          </p:cNvSpPr>
          <p:nvPr>
            <p:ph type="ftr" sz="quarter" idx="11"/>
          </p:nvPr>
        </p:nvSpPr>
        <p:spPr/>
        <p:txBody>
          <a:bodyPr/>
          <a:lstStyle/>
          <a:p>
            <a:r>
              <a:rPr lang="en-US" altLang="zh-CN"/>
              <a:t>FCPPN/L 2025, Qingdao</a:t>
            </a:r>
            <a:endParaRPr lang="zh-CN" altLang="en-US"/>
          </a:p>
        </p:txBody>
      </p:sp>
      <p:sp>
        <p:nvSpPr>
          <p:cNvPr id="6" name="灯片编号占位符 5">
            <a:extLst>
              <a:ext uri="{FF2B5EF4-FFF2-40B4-BE49-F238E27FC236}">
                <a16:creationId xmlns:a16="http://schemas.microsoft.com/office/drawing/2014/main" id="{E27F91C9-4A6D-4B85-8527-785040F1692A}"/>
              </a:ext>
            </a:extLst>
          </p:cNvPr>
          <p:cNvSpPr>
            <a:spLocks noGrp="1"/>
          </p:cNvSpPr>
          <p:nvPr>
            <p:ph type="sldNum" sz="quarter" idx="12"/>
          </p:nvPr>
        </p:nvSpPr>
        <p:spPr/>
        <p:txBody>
          <a:bodyPr/>
          <a:lstStyle/>
          <a:p>
            <a:fld id="{A96199E2-1ACB-4F94-807E-0C5EF10C204A}" type="slidenum">
              <a:rPr lang="zh-CN" altLang="en-US" smtClean="0"/>
              <a:t>5</a:t>
            </a:fld>
            <a:endParaRPr lang="zh-CN" altLang="en-US"/>
          </a:p>
        </p:txBody>
      </p:sp>
      <p:pic>
        <p:nvPicPr>
          <p:cNvPr id="7" name="图片 1">
            <a:extLst>
              <a:ext uri="{FF2B5EF4-FFF2-40B4-BE49-F238E27FC236}">
                <a16:creationId xmlns:a16="http://schemas.microsoft.com/office/drawing/2014/main" id="{AD595472-8330-40B2-9F7C-A90CC72F1B81}"/>
              </a:ext>
            </a:extLst>
          </p:cNvPr>
          <p:cNvPicPr>
            <a:picLocks noGrp="1"/>
          </p:cNvPicPr>
          <p:nvPr>
            <p:ph idx="1"/>
          </p:nvPr>
        </p:nvPicPr>
        <p:blipFill rotWithShape="1">
          <a:blip r:embed="rId3"/>
          <a:srcRect t="15801" r="76991"/>
          <a:stretch>
            <a:fillRect/>
          </a:stretch>
        </p:blipFill>
        <p:spPr>
          <a:xfrm>
            <a:off x="48634" y="1669582"/>
            <a:ext cx="822965" cy="1009400"/>
          </a:xfrm>
          <a:prstGeom prst="rect">
            <a:avLst/>
          </a:prstGeom>
          <a:ln>
            <a:noFill/>
          </a:ln>
        </p:spPr>
      </p:pic>
      <p:sp>
        <p:nvSpPr>
          <p:cNvPr id="8" name="文本框 7">
            <a:extLst>
              <a:ext uri="{FF2B5EF4-FFF2-40B4-BE49-F238E27FC236}">
                <a16:creationId xmlns:a16="http://schemas.microsoft.com/office/drawing/2014/main" id="{35DFE244-D519-4E02-A36A-F6D188A66AA7}"/>
              </a:ext>
            </a:extLst>
          </p:cNvPr>
          <p:cNvSpPr txBox="1"/>
          <p:nvPr/>
        </p:nvSpPr>
        <p:spPr>
          <a:xfrm>
            <a:off x="85451" y="758830"/>
            <a:ext cx="4271048" cy="923330"/>
          </a:xfrm>
          <a:prstGeom prst="rect">
            <a:avLst/>
          </a:prstGeom>
          <a:noFill/>
        </p:spPr>
        <p:txBody>
          <a:bodyPr wrap="square" rtlCol="0">
            <a:spAutoFit/>
          </a:bodyPr>
          <a:lstStyle/>
          <a:p>
            <a:pPr indent="-285750">
              <a:buFont typeface="Wingdings" panose="05000000000000000000" pitchFamily="2" charset="2"/>
              <a:buChar char="p"/>
            </a:pPr>
            <a:r>
              <a:rPr lang="en-US" altLang="zh-CN" dirty="0"/>
              <a:t>Regulations against greenhouse gases causes uncertainty: </a:t>
            </a:r>
          </a:p>
          <a:p>
            <a:r>
              <a:rPr lang="en-US" altLang="zh-CN" sz="1600" dirty="0"/>
              <a:t>              availability, cost, eco-impact, …</a:t>
            </a:r>
            <a:endParaRPr lang="zh-CN" altLang="en-US" sz="1600" dirty="0"/>
          </a:p>
        </p:txBody>
      </p:sp>
      <p:sp>
        <p:nvSpPr>
          <p:cNvPr id="15" name="文本框 14">
            <a:extLst>
              <a:ext uri="{FF2B5EF4-FFF2-40B4-BE49-F238E27FC236}">
                <a16:creationId xmlns:a16="http://schemas.microsoft.com/office/drawing/2014/main" id="{12DF9661-FA09-482B-81F2-3676DF1E932E}"/>
              </a:ext>
            </a:extLst>
          </p:cNvPr>
          <p:cNvSpPr txBox="1"/>
          <p:nvPr/>
        </p:nvSpPr>
        <p:spPr>
          <a:xfrm>
            <a:off x="5162549" y="785789"/>
            <a:ext cx="6819900" cy="646331"/>
          </a:xfrm>
          <a:prstGeom prst="rect">
            <a:avLst/>
          </a:prstGeom>
          <a:solidFill>
            <a:schemeClr val="bg1">
              <a:lumMod val="95000"/>
            </a:schemeClr>
          </a:solidFill>
          <a:ln>
            <a:solidFill>
              <a:schemeClr val="accent6">
                <a:lumMod val="50000"/>
              </a:schemeClr>
            </a:solidFill>
          </a:ln>
        </p:spPr>
        <p:txBody>
          <a:bodyPr wrap="square" rtlCol="0">
            <a:spAutoFit/>
          </a:bodyPr>
          <a:lstStyle/>
          <a:p>
            <a:r>
              <a:rPr lang="en-US" altLang="zh-CN" b="1" dirty="0"/>
              <a:t>Motivation: A wise design of the gas volume </a:t>
            </a:r>
            <a:r>
              <a:rPr lang="en-US" altLang="zh-CN" dirty="0"/>
              <a:t>shall promote the gas exchange and decrease the gas consume.</a:t>
            </a:r>
            <a:endParaRPr lang="zh-CN" altLang="en-US" dirty="0"/>
          </a:p>
        </p:txBody>
      </p:sp>
      <p:sp>
        <p:nvSpPr>
          <p:cNvPr id="16" name="文本框 15">
            <a:extLst>
              <a:ext uri="{FF2B5EF4-FFF2-40B4-BE49-F238E27FC236}">
                <a16:creationId xmlns:a16="http://schemas.microsoft.com/office/drawing/2014/main" id="{941D5C01-FF67-4781-A9F9-BB49379D80D2}"/>
              </a:ext>
            </a:extLst>
          </p:cNvPr>
          <p:cNvSpPr txBox="1"/>
          <p:nvPr/>
        </p:nvSpPr>
        <p:spPr>
          <a:xfrm>
            <a:off x="85451" y="2866078"/>
            <a:ext cx="4716730" cy="369332"/>
          </a:xfrm>
          <a:prstGeom prst="rect">
            <a:avLst/>
          </a:prstGeom>
          <a:noFill/>
        </p:spPr>
        <p:txBody>
          <a:bodyPr wrap="square" rtlCol="0">
            <a:spAutoFit/>
          </a:bodyPr>
          <a:lstStyle/>
          <a:p>
            <a:pPr indent="-285750">
              <a:buFont typeface="Wingdings" panose="05000000000000000000" pitchFamily="2" charset="2"/>
              <a:buChar char="p"/>
            </a:pPr>
            <a:r>
              <a:rPr lang="en-US" altLang="zh-CN" dirty="0"/>
              <a:t>Gas pollution effect in high rate conditions</a:t>
            </a:r>
            <a:endParaRPr lang="zh-CN" altLang="en-US" dirty="0"/>
          </a:p>
        </p:txBody>
      </p:sp>
      <p:pic>
        <p:nvPicPr>
          <p:cNvPr id="17" name="图片 16">
            <a:extLst>
              <a:ext uri="{FF2B5EF4-FFF2-40B4-BE49-F238E27FC236}">
                <a16:creationId xmlns:a16="http://schemas.microsoft.com/office/drawing/2014/main" id="{DBFE9F01-C6C2-4E6F-A0E3-103EE61E0AB2}"/>
              </a:ext>
            </a:extLst>
          </p:cNvPr>
          <p:cNvPicPr>
            <a:picLocks noChangeAspect="1"/>
          </p:cNvPicPr>
          <p:nvPr/>
        </p:nvPicPr>
        <p:blipFill rotWithShape="1">
          <a:blip r:embed="rId4"/>
          <a:srcRect l="19377" t="21906" r="18750"/>
          <a:stretch/>
        </p:blipFill>
        <p:spPr>
          <a:xfrm>
            <a:off x="5677028" y="4694194"/>
            <a:ext cx="1211211" cy="859803"/>
          </a:xfrm>
          <a:prstGeom prst="rect">
            <a:avLst/>
          </a:prstGeom>
        </p:spPr>
      </p:pic>
      <p:sp>
        <p:nvSpPr>
          <p:cNvPr id="18" name="文本框 17">
            <a:extLst>
              <a:ext uri="{FF2B5EF4-FFF2-40B4-BE49-F238E27FC236}">
                <a16:creationId xmlns:a16="http://schemas.microsoft.com/office/drawing/2014/main" id="{4CABA91E-0926-49A3-8AE2-858912238C14}"/>
              </a:ext>
            </a:extLst>
          </p:cNvPr>
          <p:cNvSpPr txBox="1"/>
          <p:nvPr/>
        </p:nvSpPr>
        <p:spPr>
          <a:xfrm>
            <a:off x="48634" y="3217014"/>
            <a:ext cx="5767103" cy="584775"/>
          </a:xfrm>
          <a:prstGeom prst="rect">
            <a:avLst/>
          </a:prstGeom>
          <a:noFill/>
        </p:spPr>
        <p:txBody>
          <a:bodyPr wrap="square" rtlCol="0">
            <a:spAutoFit/>
          </a:bodyPr>
          <a:lstStyle/>
          <a:p>
            <a:r>
              <a:rPr lang="en-US" altLang="zh-CN" sz="1600" dirty="0"/>
              <a:t>Narrow gap of MRPC and large gas volume --- </a:t>
            </a:r>
          </a:p>
          <a:p>
            <a:r>
              <a:rPr lang="en-US" altLang="zh-CN" sz="1600" dirty="0"/>
              <a:t>	ionization products exchanged slowly by </a:t>
            </a:r>
            <a:r>
              <a:rPr lang="en-US" altLang="zh-CN" sz="1600" b="1" dirty="0"/>
              <a:t>diffusion</a:t>
            </a:r>
            <a:endParaRPr lang="zh-CN" altLang="en-US" sz="1600" b="1" dirty="0"/>
          </a:p>
        </p:txBody>
      </p:sp>
      <p:pic>
        <p:nvPicPr>
          <p:cNvPr id="19" name="图片 18">
            <a:extLst>
              <a:ext uri="{FF2B5EF4-FFF2-40B4-BE49-F238E27FC236}">
                <a16:creationId xmlns:a16="http://schemas.microsoft.com/office/drawing/2014/main" id="{3BC75006-A2D0-4F51-A59A-8211216B2939}"/>
              </a:ext>
            </a:extLst>
          </p:cNvPr>
          <p:cNvPicPr/>
          <p:nvPr/>
        </p:nvPicPr>
        <p:blipFill>
          <a:blip r:embed="rId5"/>
          <a:stretch>
            <a:fillRect/>
          </a:stretch>
        </p:blipFill>
        <p:spPr>
          <a:xfrm>
            <a:off x="126210" y="4112239"/>
            <a:ext cx="2750352" cy="2104293"/>
          </a:xfrm>
          <a:prstGeom prst="rect">
            <a:avLst/>
          </a:prstGeom>
        </p:spPr>
      </p:pic>
      <p:sp>
        <p:nvSpPr>
          <p:cNvPr id="20" name="文本框 19">
            <a:extLst>
              <a:ext uri="{FF2B5EF4-FFF2-40B4-BE49-F238E27FC236}">
                <a16:creationId xmlns:a16="http://schemas.microsoft.com/office/drawing/2014/main" id="{0199059A-AF1B-4F53-B103-D7121C1B1717}"/>
              </a:ext>
            </a:extLst>
          </p:cNvPr>
          <p:cNvSpPr txBox="1"/>
          <p:nvPr/>
        </p:nvSpPr>
        <p:spPr>
          <a:xfrm>
            <a:off x="1501386" y="6216704"/>
            <a:ext cx="3458767" cy="338554"/>
          </a:xfrm>
          <a:prstGeom prst="rect">
            <a:avLst/>
          </a:prstGeom>
          <a:noFill/>
        </p:spPr>
        <p:txBody>
          <a:bodyPr wrap="none" rtlCol="0">
            <a:spAutoFit/>
          </a:bodyPr>
          <a:lstStyle/>
          <a:p>
            <a:r>
              <a:rPr lang="en-US" altLang="zh-CN" sz="1600" dirty="0"/>
              <a:t>Pollution caused noise and current rise</a:t>
            </a:r>
            <a:endParaRPr lang="zh-CN" altLang="en-US" sz="1600" dirty="0"/>
          </a:p>
        </p:txBody>
      </p:sp>
      <p:sp>
        <p:nvSpPr>
          <p:cNvPr id="21" name="文本框 20">
            <a:extLst>
              <a:ext uri="{FF2B5EF4-FFF2-40B4-BE49-F238E27FC236}">
                <a16:creationId xmlns:a16="http://schemas.microsoft.com/office/drawing/2014/main" id="{0E78A471-3FE2-4E15-AB9F-7B1B49266D02}"/>
              </a:ext>
            </a:extLst>
          </p:cNvPr>
          <p:cNvSpPr txBox="1"/>
          <p:nvPr/>
        </p:nvSpPr>
        <p:spPr>
          <a:xfrm>
            <a:off x="413544" y="3849367"/>
            <a:ext cx="4388637" cy="369332"/>
          </a:xfrm>
          <a:prstGeom prst="rect">
            <a:avLst/>
          </a:prstGeom>
          <a:noFill/>
        </p:spPr>
        <p:txBody>
          <a:bodyPr wrap="none" rtlCol="0">
            <a:spAutoFit/>
          </a:bodyPr>
          <a:lstStyle/>
          <a:p>
            <a:r>
              <a:rPr lang="en-US" altLang="zh-CN" dirty="0"/>
              <a:t>…observed in HEP experiments and lab tests.</a:t>
            </a:r>
            <a:endParaRPr lang="zh-CN" altLang="en-US" dirty="0"/>
          </a:p>
        </p:txBody>
      </p:sp>
      <p:pic>
        <p:nvPicPr>
          <p:cNvPr id="3" name="图片 2">
            <a:extLst>
              <a:ext uri="{FF2B5EF4-FFF2-40B4-BE49-F238E27FC236}">
                <a16:creationId xmlns:a16="http://schemas.microsoft.com/office/drawing/2014/main" id="{2C5F0057-6A5D-E8ED-EC97-FC08B75B45B6}"/>
              </a:ext>
            </a:extLst>
          </p:cNvPr>
          <p:cNvPicPr>
            <a:picLocks noChangeAspect="1"/>
          </p:cNvPicPr>
          <p:nvPr/>
        </p:nvPicPr>
        <p:blipFill rotWithShape="1">
          <a:blip r:embed="rId6"/>
          <a:srcRect l="62347" t="11316" b="9851"/>
          <a:stretch/>
        </p:blipFill>
        <p:spPr bwMode="auto">
          <a:xfrm>
            <a:off x="3318993" y="1729738"/>
            <a:ext cx="822965" cy="937313"/>
          </a:xfrm>
          <a:prstGeom prst="rect">
            <a:avLst/>
          </a:prstGeom>
          <a:ln>
            <a:noFill/>
          </a:ln>
          <a:extLst>
            <a:ext uri="{53640926-AAD7-44D8-BBD7-CCE9431645EC}">
              <a14:shadowObscured xmlns:a14="http://schemas.microsoft.com/office/drawing/2010/main"/>
            </a:ext>
          </a:extLst>
        </p:spPr>
      </p:pic>
      <p:sp>
        <p:nvSpPr>
          <p:cNvPr id="10" name="箭头: 右 9">
            <a:extLst>
              <a:ext uri="{FF2B5EF4-FFF2-40B4-BE49-F238E27FC236}">
                <a16:creationId xmlns:a16="http://schemas.microsoft.com/office/drawing/2014/main" id="{D3AC36F0-7EFB-5C64-DAB6-453ECF4699EA}"/>
              </a:ext>
            </a:extLst>
          </p:cNvPr>
          <p:cNvSpPr/>
          <p:nvPr/>
        </p:nvSpPr>
        <p:spPr>
          <a:xfrm>
            <a:off x="2873876" y="1971596"/>
            <a:ext cx="376517" cy="427427"/>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3ED49548-3084-ABBD-7194-0C3F9B49B8E5}"/>
              </a:ext>
            </a:extLst>
          </p:cNvPr>
          <p:cNvGrpSpPr/>
          <p:nvPr/>
        </p:nvGrpSpPr>
        <p:grpSpPr>
          <a:xfrm>
            <a:off x="7208463" y="3892334"/>
            <a:ext cx="4789061" cy="2352817"/>
            <a:chOff x="6343116" y="162203"/>
            <a:chExt cx="5848884" cy="2873497"/>
          </a:xfrm>
        </p:grpSpPr>
        <p:pic>
          <p:nvPicPr>
            <p:cNvPr id="24" name="图片 23">
              <a:extLst>
                <a:ext uri="{FF2B5EF4-FFF2-40B4-BE49-F238E27FC236}">
                  <a16:creationId xmlns:a16="http://schemas.microsoft.com/office/drawing/2014/main" id="{6B3CDB98-B0DD-5F2D-1AEB-E53AAE0FF054}"/>
                </a:ext>
              </a:extLst>
            </p:cNvPr>
            <p:cNvPicPr>
              <a:picLocks noChangeAspect="1"/>
            </p:cNvPicPr>
            <p:nvPr/>
          </p:nvPicPr>
          <p:blipFill>
            <a:blip r:embed="rId7"/>
            <a:stretch>
              <a:fillRect/>
            </a:stretch>
          </p:blipFill>
          <p:spPr>
            <a:xfrm>
              <a:off x="6343116" y="162203"/>
              <a:ext cx="2611048" cy="2854097"/>
            </a:xfrm>
            <a:prstGeom prst="rect">
              <a:avLst/>
            </a:prstGeom>
          </p:spPr>
        </p:pic>
        <p:grpSp>
          <p:nvGrpSpPr>
            <p:cNvPr id="25" name="组合 24">
              <a:extLst>
                <a:ext uri="{FF2B5EF4-FFF2-40B4-BE49-F238E27FC236}">
                  <a16:creationId xmlns:a16="http://schemas.microsoft.com/office/drawing/2014/main" id="{73945928-03CB-E961-4F22-B59340D382E5}"/>
                </a:ext>
              </a:extLst>
            </p:cNvPr>
            <p:cNvGrpSpPr/>
            <p:nvPr/>
          </p:nvGrpSpPr>
          <p:grpSpPr>
            <a:xfrm>
              <a:off x="9201726" y="1141515"/>
              <a:ext cx="2272937" cy="1894185"/>
              <a:chOff x="778050" y="3881452"/>
              <a:chExt cx="2272937" cy="1894185"/>
            </a:xfrm>
          </p:grpSpPr>
          <p:pic>
            <p:nvPicPr>
              <p:cNvPr id="33" name="图片 32">
                <a:extLst>
                  <a:ext uri="{FF2B5EF4-FFF2-40B4-BE49-F238E27FC236}">
                    <a16:creationId xmlns:a16="http://schemas.microsoft.com/office/drawing/2014/main" id="{F9A1E9EE-78CF-75D2-38D9-5AD936CEBF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050" y="3881452"/>
                <a:ext cx="2272937" cy="1768676"/>
              </a:xfrm>
              <a:prstGeom prst="rect">
                <a:avLst/>
              </a:prstGeom>
            </p:spPr>
          </p:pic>
          <p:cxnSp>
            <p:nvCxnSpPr>
              <p:cNvPr id="34" name="直接连接符 33">
                <a:extLst>
                  <a:ext uri="{FF2B5EF4-FFF2-40B4-BE49-F238E27FC236}">
                    <a16:creationId xmlns:a16="http://schemas.microsoft.com/office/drawing/2014/main" id="{522BBCEF-67DF-160E-6531-D4538FDAD3BF}"/>
                  </a:ext>
                </a:extLst>
              </p:cNvPr>
              <p:cNvCxnSpPr>
                <a:cxnSpLocks/>
              </p:cNvCxnSpPr>
              <p:nvPr/>
            </p:nvCxnSpPr>
            <p:spPr>
              <a:xfrm flipV="1">
                <a:off x="1560230" y="4510690"/>
                <a:ext cx="966016" cy="65966"/>
              </a:xfrm>
              <a:prstGeom prst="line">
                <a:avLst/>
              </a:prstGeom>
              <a:ln w="57150">
                <a:solidFill>
                  <a:srgbClr val="753182"/>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2A199B63-FE69-0208-2B52-13EE778A042E}"/>
                  </a:ext>
                </a:extLst>
              </p:cNvPr>
              <p:cNvCxnSpPr>
                <a:cxnSpLocks/>
              </p:cNvCxnSpPr>
              <p:nvPr/>
            </p:nvCxnSpPr>
            <p:spPr>
              <a:xfrm flipH="1">
                <a:off x="1540254" y="4547449"/>
                <a:ext cx="13471" cy="886017"/>
              </a:xfrm>
              <a:prstGeom prst="line">
                <a:avLst/>
              </a:prstGeom>
              <a:ln w="57150">
                <a:solidFill>
                  <a:srgbClr val="753182"/>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09995BFF-56A6-E29F-FEE5-54AAFF295B53}"/>
                  </a:ext>
                </a:extLst>
              </p:cNvPr>
              <p:cNvCxnSpPr>
                <a:cxnSpLocks/>
              </p:cNvCxnSpPr>
              <p:nvPr/>
            </p:nvCxnSpPr>
            <p:spPr>
              <a:xfrm flipV="1">
                <a:off x="2084971" y="5031337"/>
                <a:ext cx="795234" cy="54304"/>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55ECC874-0C97-90E3-B880-A1293539D2FB}"/>
                  </a:ext>
                </a:extLst>
              </p:cNvPr>
              <p:cNvCxnSpPr>
                <a:cxnSpLocks/>
              </p:cNvCxnSpPr>
              <p:nvPr/>
            </p:nvCxnSpPr>
            <p:spPr>
              <a:xfrm>
                <a:off x="2092519" y="5052658"/>
                <a:ext cx="0" cy="722979"/>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26" name="图片 25">
              <a:extLst>
                <a:ext uri="{FF2B5EF4-FFF2-40B4-BE49-F238E27FC236}">
                  <a16:creationId xmlns:a16="http://schemas.microsoft.com/office/drawing/2014/main" id="{722E3C44-4D91-AF57-7644-5C44DACA1A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75591" y="289029"/>
              <a:ext cx="1236089" cy="966070"/>
            </a:xfrm>
            <a:prstGeom prst="rect">
              <a:avLst/>
            </a:prstGeom>
          </p:spPr>
        </p:pic>
        <p:sp>
          <p:nvSpPr>
            <p:cNvPr id="27" name="文本框 26">
              <a:extLst>
                <a:ext uri="{FF2B5EF4-FFF2-40B4-BE49-F238E27FC236}">
                  <a16:creationId xmlns:a16="http://schemas.microsoft.com/office/drawing/2014/main" id="{9CBAE776-229F-F566-1615-10CAF0057018}"/>
                </a:ext>
              </a:extLst>
            </p:cNvPr>
            <p:cNvSpPr txBox="1"/>
            <p:nvPr/>
          </p:nvSpPr>
          <p:spPr>
            <a:xfrm>
              <a:off x="8784680" y="276886"/>
              <a:ext cx="1276502" cy="261610"/>
            </a:xfrm>
            <a:prstGeom prst="rect">
              <a:avLst/>
            </a:prstGeom>
            <a:noFill/>
          </p:spPr>
          <p:txBody>
            <a:bodyPr wrap="square" rtlCol="0">
              <a:spAutoFit/>
            </a:bodyPr>
            <a:lstStyle/>
            <a:p>
              <a:r>
                <a:rPr lang="en-US" altLang="zh-CN" sz="1050" dirty="0">
                  <a:latin typeface="Arial" panose="020B0604020202020204" pitchFamily="34" charset="0"/>
                  <a:cs typeface="Arial" panose="020B0604020202020204" pitchFamily="34" charset="0"/>
                </a:rPr>
                <a:t>Gas tube</a:t>
              </a:r>
              <a:endParaRPr lang="zh-CN" altLang="en-US" sz="1050" dirty="0">
                <a:latin typeface="Arial" panose="020B0604020202020204" pitchFamily="34" charset="0"/>
                <a:cs typeface="Arial" panose="020B0604020202020204" pitchFamily="34" charset="0"/>
              </a:endParaRPr>
            </a:p>
          </p:txBody>
        </p:sp>
        <p:pic>
          <p:nvPicPr>
            <p:cNvPr id="28" name="图片 27">
              <a:extLst>
                <a:ext uri="{FF2B5EF4-FFF2-40B4-BE49-F238E27FC236}">
                  <a16:creationId xmlns:a16="http://schemas.microsoft.com/office/drawing/2014/main" id="{B37960BF-ECCB-2D35-49D3-75C7F1A1B833}"/>
                </a:ext>
              </a:extLst>
            </p:cNvPr>
            <p:cNvPicPr>
              <a:picLocks noChangeAspect="1"/>
            </p:cNvPicPr>
            <p:nvPr/>
          </p:nvPicPr>
          <p:blipFill rotWithShape="1">
            <a:blip r:embed="rId10">
              <a:extLst>
                <a:ext uri="{28A0092B-C50C-407E-A947-70E740481C1C}">
                  <a14:useLocalDpi xmlns:a14="http://schemas.microsoft.com/office/drawing/2010/main" val="0"/>
                </a:ext>
              </a:extLst>
            </a:blip>
            <a:srcRect l="19551" r="22545"/>
            <a:stretch/>
          </p:blipFill>
          <p:spPr>
            <a:xfrm>
              <a:off x="10449111" y="280201"/>
              <a:ext cx="1025552" cy="1055714"/>
            </a:xfrm>
            <a:prstGeom prst="rect">
              <a:avLst/>
            </a:prstGeom>
          </p:spPr>
        </p:pic>
        <p:sp>
          <p:nvSpPr>
            <p:cNvPr id="29" name="文本框 28">
              <a:extLst>
                <a:ext uri="{FF2B5EF4-FFF2-40B4-BE49-F238E27FC236}">
                  <a16:creationId xmlns:a16="http://schemas.microsoft.com/office/drawing/2014/main" id="{DBA4FBF9-EA5E-02B2-F675-615683617814}"/>
                </a:ext>
              </a:extLst>
            </p:cNvPr>
            <p:cNvSpPr txBox="1"/>
            <p:nvPr/>
          </p:nvSpPr>
          <p:spPr>
            <a:xfrm>
              <a:off x="10444667" y="267095"/>
              <a:ext cx="1072647" cy="261610"/>
            </a:xfrm>
            <a:prstGeom prst="rect">
              <a:avLst/>
            </a:prstGeom>
            <a:noFill/>
          </p:spPr>
          <p:txBody>
            <a:bodyPr wrap="square" rtlCol="0">
              <a:spAutoFit/>
            </a:bodyPr>
            <a:lstStyle/>
            <a:p>
              <a:r>
                <a:rPr lang="en-US" altLang="zh-CN" sz="1050" dirty="0">
                  <a:latin typeface="Arial" panose="020B0604020202020204" pitchFamily="34" charset="0"/>
                  <a:cs typeface="Arial" panose="020B0604020202020204" pitchFamily="34" charset="0"/>
                </a:rPr>
                <a:t>Inlet/outlet</a:t>
              </a:r>
              <a:endParaRPr lang="zh-CN" altLang="en-US" sz="1050" dirty="0">
                <a:latin typeface="Arial" panose="020B0604020202020204" pitchFamily="34" charset="0"/>
                <a:cs typeface="Arial" panose="020B0604020202020204" pitchFamily="34" charset="0"/>
              </a:endParaRPr>
            </a:p>
          </p:txBody>
        </p:sp>
        <p:cxnSp>
          <p:nvCxnSpPr>
            <p:cNvPr id="30" name="直接箭头连接符 29">
              <a:extLst>
                <a:ext uri="{FF2B5EF4-FFF2-40B4-BE49-F238E27FC236}">
                  <a16:creationId xmlns:a16="http://schemas.microsoft.com/office/drawing/2014/main" id="{AA9A580C-0B80-C177-9CAE-C32A424A0BFD}"/>
                </a:ext>
              </a:extLst>
            </p:cNvPr>
            <p:cNvCxnSpPr/>
            <p:nvPr/>
          </p:nvCxnSpPr>
          <p:spPr>
            <a:xfrm>
              <a:off x="11105927" y="1948724"/>
              <a:ext cx="232805" cy="818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96D180AD-8E1A-F58C-E3CF-40C5DBBA4F97}"/>
                </a:ext>
              </a:extLst>
            </p:cNvPr>
            <p:cNvCxnSpPr/>
            <p:nvPr/>
          </p:nvCxnSpPr>
          <p:spPr>
            <a:xfrm>
              <a:off x="10842596" y="2163454"/>
              <a:ext cx="418353" cy="316753"/>
            </a:xfrm>
            <a:prstGeom prst="line">
              <a:avLst/>
            </a:prstGeom>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90D589B7-2BA5-BA8E-7A75-2830DCFE36FD}"/>
                </a:ext>
              </a:extLst>
            </p:cNvPr>
            <p:cNvSpPr txBox="1"/>
            <p:nvPr/>
          </p:nvSpPr>
          <p:spPr>
            <a:xfrm flipH="1">
              <a:off x="10692285" y="2727991"/>
              <a:ext cx="1499715" cy="276999"/>
            </a:xfrm>
            <a:prstGeom prst="rect">
              <a:avLst/>
            </a:prstGeom>
            <a:noFill/>
          </p:spPr>
          <p:txBody>
            <a:bodyPr wrap="square" rtlCol="0">
              <a:spAutoFit/>
            </a:bodyPr>
            <a:lstStyle/>
            <a:p>
              <a:r>
                <a:rPr lang="en-US" altLang="zh-CN" sz="1200" dirty="0"/>
                <a:t>Fishline hook</a:t>
              </a:r>
              <a:endParaRPr lang="zh-CN" altLang="en-US" sz="1200" dirty="0"/>
            </a:p>
          </p:txBody>
        </p:sp>
      </p:grpSp>
      <p:pic>
        <p:nvPicPr>
          <p:cNvPr id="38" name="图片 5">
            <a:extLst>
              <a:ext uri="{FF2B5EF4-FFF2-40B4-BE49-F238E27FC236}">
                <a16:creationId xmlns:a16="http://schemas.microsoft.com/office/drawing/2014/main" id="{8FA32700-E2A4-28BA-01BC-7831C5B89F98}"/>
              </a:ext>
            </a:extLst>
          </p:cNvPr>
          <p:cNvPicPr>
            <a:picLocks noChangeAspect="1"/>
          </p:cNvPicPr>
          <p:nvPr/>
        </p:nvPicPr>
        <p:blipFill rotWithShape="1">
          <a:blip r:embed="rId11">
            <a:extLst>
              <a:ext uri="{28A0092B-C50C-407E-A947-70E740481C1C}">
                <a14:useLocalDpi xmlns:a14="http://schemas.microsoft.com/office/drawing/2010/main" val="0"/>
              </a:ext>
            </a:extLst>
          </a:blip>
          <a:srcRect t="1" b="55139"/>
          <a:stretch/>
        </p:blipFill>
        <p:spPr>
          <a:xfrm>
            <a:off x="9395332" y="2044095"/>
            <a:ext cx="2652470" cy="1228895"/>
          </a:xfrm>
          <a:prstGeom prst="rect">
            <a:avLst/>
          </a:prstGeom>
        </p:spPr>
      </p:pic>
      <p:pic>
        <p:nvPicPr>
          <p:cNvPr id="39" name="Picture 7" descr="TOFrConst%5F10traydetseta0all">
            <a:extLst>
              <a:ext uri="{FF2B5EF4-FFF2-40B4-BE49-F238E27FC236}">
                <a16:creationId xmlns:a16="http://schemas.microsoft.com/office/drawing/2014/main" id="{DA618CD1-B945-5B3A-9461-A13F38C2ADD4}"/>
              </a:ext>
            </a:extLst>
          </p:cNvPr>
          <p:cNvPicPr>
            <a:picLocks noChangeAspect="1" noChangeArrowheads="1"/>
          </p:cNvPicPr>
          <p:nvPr/>
        </p:nvPicPr>
        <p:blipFill>
          <a:blip r:embed="rId12"/>
          <a:srcRect/>
          <a:stretch>
            <a:fillRect/>
          </a:stretch>
        </p:blipFill>
        <p:spPr bwMode="auto">
          <a:xfrm>
            <a:off x="7760879" y="1801682"/>
            <a:ext cx="1238634" cy="1776504"/>
          </a:xfrm>
          <a:prstGeom prst="rect">
            <a:avLst/>
          </a:prstGeom>
          <a:noFill/>
          <a:ln w="9525">
            <a:noFill/>
            <a:miter lim="800000"/>
            <a:headEnd/>
            <a:tailEnd/>
          </a:ln>
        </p:spPr>
      </p:pic>
      <p:sp>
        <p:nvSpPr>
          <p:cNvPr id="40" name="箭头: 右 39">
            <a:extLst>
              <a:ext uri="{FF2B5EF4-FFF2-40B4-BE49-F238E27FC236}">
                <a16:creationId xmlns:a16="http://schemas.microsoft.com/office/drawing/2014/main" id="{667796A4-4D42-4485-0B2A-07057B8DF1CF}"/>
              </a:ext>
            </a:extLst>
          </p:cNvPr>
          <p:cNvSpPr/>
          <p:nvPr/>
        </p:nvSpPr>
        <p:spPr>
          <a:xfrm>
            <a:off x="9093325" y="2482867"/>
            <a:ext cx="209007" cy="276999"/>
          </a:xfrm>
          <a:prstGeom prst="rightArrow">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图表, 折线图&#10;&#10;AI 生成的内容可能不正确。">
            <a:extLst>
              <a:ext uri="{FF2B5EF4-FFF2-40B4-BE49-F238E27FC236}">
                <a16:creationId xmlns:a16="http://schemas.microsoft.com/office/drawing/2014/main" id="{D02D96BA-C30F-A99A-EB80-69B0608AFD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87833" y="4114757"/>
            <a:ext cx="2927904" cy="2237316"/>
          </a:xfrm>
          <a:prstGeom prst="rect">
            <a:avLst/>
          </a:prstGeom>
        </p:spPr>
      </p:pic>
      <p:pic>
        <p:nvPicPr>
          <p:cNvPr id="9" name="Picture 6">
            <a:extLst>
              <a:ext uri="{FF2B5EF4-FFF2-40B4-BE49-F238E27FC236}">
                <a16:creationId xmlns:a16="http://schemas.microsoft.com/office/drawing/2014/main" id="{ECE3F813-E72E-AB58-4A16-69AD5E81D1F0}"/>
              </a:ext>
            </a:extLst>
          </p:cNvPr>
          <p:cNvPicPr>
            <a:picLocks noChangeAspect="1"/>
          </p:cNvPicPr>
          <p:nvPr/>
        </p:nvPicPr>
        <p:blipFill>
          <a:blip r:embed="rId14"/>
          <a:stretch>
            <a:fillRect/>
          </a:stretch>
        </p:blipFill>
        <p:spPr>
          <a:xfrm>
            <a:off x="4537778" y="1599652"/>
            <a:ext cx="2968940" cy="1787547"/>
          </a:xfrm>
          <a:prstGeom prst="rect">
            <a:avLst/>
          </a:prstGeom>
        </p:spPr>
      </p:pic>
      <p:pic>
        <p:nvPicPr>
          <p:cNvPr id="11" name="图片 1">
            <a:extLst>
              <a:ext uri="{FF2B5EF4-FFF2-40B4-BE49-F238E27FC236}">
                <a16:creationId xmlns:a16="http://schemas.microsoft.com/office/drawing/2014/main" id="{625144A7-81E9-A867-416A-BB2DA1D22502}"/>
              </a:ext>
            </a:extLst>
          </p:cNvPr>
          <p:cNvPicPr>
            <a:picLocks/>
          </p:cNvPicPr>
          <p:nvPr/>
        </p:nvPicPr>
        <p:blipFill rotWithShape="1">
          <a:blip r:embed="rId3"/>
          <a:srcRect l="72158" t="15801"/>
          <a:stretch>
            <a:fillRect/>
          </a:stretch>
        </p:blipFill>
        <p:spPr>
          <a:xfrm>
            <a:off x="1899368" y="1679125"/>
            <a:ext cx="995795" cy="1009400"/>
          </a:xfrm>
          <a:prstGeom prst="rect">
            <a:avLst/>
          </a:prstGeom>
          <a:ln>
            <a:noFill/>
          </a:ln>
        </p:spPr>
      </p:pic>
      <p:pic>
        <p:nvPicPr>
          <p:cNvPr id="14" name="图片 1">
            <a:extLst>
              <a:ext uri="{FF2B5EF4-FFF2-40B4-BE49-F238E27FC236}">
                <a16:creationId xmlns:a16="http://schemas.microsoft.com/office/drawing/2014/main" id="{0A638B98-661E-C36E-0565-7196DE76B2B1}"/>
              </a:ext>
            </a:extLst>
          </p:cNvPr>
          <p:cNvPicPr>
            <a:picLocks/>
          </p:cNvPicPr>
          <p:nvPr/>
        </p:nvPicPr>
        <p:blipFill rotWithShape="1">
          <a:blip r:embed="rId3"/>
          <a:srcRect l="36233" t="15801" r="38010"/>
          <a:stretch>
            <a:fillRect/>
          </a:stretch>
        </p:blipFill>
        <p:spPr>
          <a:xfrm>
            <a:off x="924859" y="1663409"/>
            <a:ext cx="921248" cy="1009400"/>
          </a:xfrm>
          <a:prstGeom prst="rect">
            <a:avLst/>
          </a:prstGeom>
          <a:ln>
            <a:noFill/>
          </a:ln>
        </p:spPr>
      </p:pic>
      <p:sp>
        <p:nvSpPr>
          <p:cNvPr id="41" name="文本框 40">
            <a:extLst>
              <a:ext uri="{FF2B5EF4-FFF2-40B4-BE49-F238E27FC236}">
                <a16:creationId xmlns:a16="http://schemas.microsoft.com/office/drawing/2014/main" id="{124E915F-028D-9246-8E89-ECC9DA70E1E5}"/>
              </a:ext>
            </a:extLst>
          </p:cNvPr>
          <p:cNvSpPr txBox="1"/>
          <p:nvPr/>
        </p:nvSpPr>
        <p:spPr>
          <a:xfrm>
            <a:off x="5228712" y="1724875"/>
            <a:ext cx="2485261" cy="954107"/>
          </a:xfrm>
          <a:prstGeom prst="rect">
            <a:avLst/>
          </a:prstGeom>
          <a:noFill/>
          <a:ln>
            <a:noFill/>
          </a:ln>
        </p:spPr>
        <p:txBody>
          <a:bodyPr wrap="square">
            <a:spAutoFit/>
          </a:bodyPr>
          <a:lstStyle/>
          <a:p>
            <a:r>
              <a:rPr lang="zh-CN" altLang="en-US" sz="1400" dirty="0"/>
              <a:t>RPC type detectors accounted for 87% of the GHG emissions of all detectors during CERN's Run 2 period</a:t>
            </a:r>
          </a:p>
        </p:txBody>
      </p:sp>
    </p:spTree>
    <p:extLst>
      <p:ext uri="{BB962C8B-B14F-4D97-AF65-F5344CB8AC3E}">
        <p14:creationId xmlns:p14="http://schemas.microsoft.com/office/powerpoint/2010/main" val="1494364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0825DB-EF6C-9DF6-B511-5CDD73F5FD97}"/>
              </a:ext>
            </a:extLst>
          </p:cNvPr>
          <p:cNvSpPr>
            <a:spLocks noGrp="1"/>
          </p:cNvSpPr>
          <p:nvPr>
            <p:ph type="title"/>
          </p:nvPr>
        </p:nvSpPr>
        <p:spPr/>
        <p:txBody>
          <a:bodyPr/>
          <a:lstStyle/>
          <a:p>
            <a:r>
              <a:rPr lang="en-US" altLang="zh-CN" dirty="0"/>
              <a:t>The sealed MRPC for eTOF</a:t>
            </a:r>
            <a:endParaRPr lang="zh-CN" altLang="en-US" dirty="0"/>
          </a:p>
        </p:txBody>
      </p:sp>
      <p:pic>
        <p:nvPicPr>
          <p:cNvPr id="8" name="内容占位符 7">
            <a:extLst>
              <a:ext uri="{FF2B5EF4-FFF2-40B4-BE49-F238E27FC236}">
                <a16:creationId xmlns:a16="http://schemas.microsoft.com/office/drawing/2014/main" id="{8C971C62-17A5-C867-B894-B3223FD91B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42421" y="-3122"/>
            <a:ext cx="5349579" cy="4190658"/>
          </a:xfrm>
        </p:spPr>
      </p:pic>
      <p:sp>
        <p:nvSpPr>
          <p:cNvPr id="4" name="日期占位符 3">
            <a:extLst>
              <a:ext uri="{FF2B5EF4-FFF2-40B4-BE49-F238E27FC236}">
                <a16:creationId xmlns:a16="http://schemas.microsoft.com/office/drawing/2014/main" id="{1B62121D-ADC5-D623-EF9D-9BC8E97088B0}"/>
              </a:ext>
            </a:extLst>
          </p:cNvPr>
          <p:cNvSpPr>
            <a:spLocks noGrp="1"/>
          </p:cNvSpPr>
          <p:nvPr>
            <p:ph type="dt" sz="half" idx="10"/>
          </p:nvPr>
        </p:nvSpPr>
        <p:spPr/>
        <p:txBody>
          <a:bodyPr/>
          <a:lstStyle/>
          <a:p>
            <a:fld id="{B4F4DAF6-B5DF-413A-B985-4F6FF0948F7D}"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CA81D6F8-5E00-139D-C038-E2692DFD099A}"/>
              </a:ext>
            </a:extLst>
          </p:cNvPr>
          <p:cNvSpPr>
            <a:spLocks noGrp="1"/>
          </p:cNvSpPr>
          <p:nvPr>
            <p:ph type="ftr" sz="quarter" idx="11"/>
          </p:nvPr>
        </p:nvSpPr>
        <p:spPr/>
        <p:txBody>
          <a:bodyPr/>
          <a:lstStyle/>
          <a:p>
            <a:r>
              <a:rPr lang="en-US" altLang="zh-CN"/>
              <a:t>FCPPN/L 2025, Qingdao</a:t>
            </a:r>
            <a:endParaRPr lang="zh-CN" altLang="en-US"/>
          </a:p>
        </p:txBody>
      </p:sp>
      <p:sp>
        <p:nvSpPr>
          <p:cNvPr id="6" name="灯片编号占位符 5">
            <a:extLst>
              <a:ext uri="{FF2B5EF4-FFF2-40B4-BE49-F238E27FC236}">
                <a16:creationId xmlns:a16="http://schemas.microsoft.com/office/drawing/2014/main" id="{9EFE8FA3-DB37-8D4E-5958-88D49E63576D}"/>
              </a:ext>
            </a:extLst>
          </p:cNvPr>
          <p:cNvSpPr>
            <a:spLocks noGrp="1"/>
          </p:cNvSpPr>
          <p:nvPr>
            <p:ph type="sldNum" sz="quarter" idx="12"/>
          </p:nvPr>
        </p:nvSpPr>
        <p:spPr/>
        <p:txBody>
          <a:bodyPr/>
          <a:lstStyle/>
          <a:p>
            <a:fld id="{7445DBAF-3FD0-4FD9-83D4-0C529D79B267}" type="slidenum">
              <a:rPr lang="zh-CN" altLang="en-US" smtClean="0"/>
              <a:t>6</a:t>
            </a:fld>
            <a:endParaRPr lang="zh-CN" altLang="en-US"/>
          </a:p>
        </p:txBody>
      </p:sp>
      <p:pic>
        <p:nvPicPr>
          <p:cNvPr id="10" name="图片 9">
            <a:extLst>
              <a:ext uri="{FF2B5EF4-FFF2-40B4-BE49-F238E27FC236}">
                <a16:creationId xmlns:a16="http://schemas.microsoft.com/office/drawing/2014/main" id="{0E4A494A-BCA4-22AA-8AEC-FEA0F405AA49}"/>
              </a:ext>
            </a:extLst>
          </p:cNvPr>
          <p:cNvPicPr>
            <a:picLocks noChangeAspect="1"/>
          </p:cNvPicPr>
          <p:nvPr/>
        </p:nvPicPr>
        <p:blipFill>
          <a:blip r:embed="rId4"/>
          <a:stretch>
            <a:fillRect/>
          </a:stretch>
        </p:blipFill>
        <p:spPr>
          <a:xfrm>
            <a:off x="6492975" y="4137749"/>
            <a:ext cx="2889509" cy="2385085"/>
          </a:xfrm>
          <a:prstGeom prst="rect">
            <a:avLst/>
          </a:prstGeom>
        </p:spPr>
      </p:pic>
      <p:sp>
        <p:nvSpPr>
          <p:cNvPr id="3" name="文本框 2">
            <a:extLst>
              <a:ext uri="{FF2B5EF4-FFF2-40B4-BE49-F238E27FC236}">
                <a16:creationId xmlns:a16="http://schemas.microsoft.com/office/drawing/2014/main" id="{A537DF87-76C6-B6BB-F229-D9A883C2FBA4}"/>
              </a:ext>
            </a:extLst>
          </p:cNvPr>
          <p:cNvSpPr txBox="1"/>
          <p:nvPr/>
        </p:nvSpPr>
        <p:spPr>
          <a:xfrm>
            <a:off x="267206" y="749277"/>
            <a:ext cx="6531795" cy="2800767"/>
          </a:xfrm>
          <a:prstGeom prst="rect">
            <a:avLst/>
          </a:prstGeom>
          <a:noFill/>
          <a:ln>
            <a:noFill/>
          </a:ln>
        </p:spPr>
        <p:txBody>
          <a:bodyPr wrap="square" rtlCol="0">
            <a:spAutoFit/>
          </a:bodyPr>
          <a:lstStyle/>
          <a:p>
            <a:pPr algn="l"/>
            <a:r>
              <a:rPr lang="en-US" altLang="zh-CN" sz="1600" b="1" dirty="0">
                <a:ea typeface="楷体" panose="02010609060101010101" pitchFamily="49" charset="-122"/>
              </a:rPr>
              <a:t>Features of the </a:t>
            </a:r>
            <a:r>
              <a:rPr lang="en-US" altLang="zh-CN" sz="1600" b="1" i="1" dirty="0">
                <a:ea typeface="楷体" panose="02010609060101010101" pitchFamily="49" charset="-122"/>
              </a:rPr>
              <a:t>Sealed MRPC</a:t>
            </a:r>
            <a:r>
              <a:rPr lang="en-US" altLang="zh-CN" sz="1600" b="1" dirty="0">
                <a:ea typeface="楷体" panose="02010609060101010101" pitchFamily="49" charset="-122"/>
              </a:rPr>
              <a:t>:</a:t>
            </a:r>
          </a:p>
          <a:p>
            <a:pPr marL="342900" indent="-342900" algn="l">
              <a:buAutoNum type="arabicPeriod"/>
            </a:pPr>
            <a:r>
              <a:rPr lang="en-US" altLang="zh-CN" sz="1600" dirty="0">
                <a:ea typeface="楷体" panose="02010609060101010101" pitchFamily="49" charset="-122"/>
              </a:rPr>
              <a:t>Novel structure: 3D-printed sealing frame</a:t>
            </a:r>
          </a:p>
          <a:p>
            <a:pPr marL="342900" indent="-342900" algn="l">
              <a:buAutoNum type="arabicPeriod"/>
            </a:pPr>
            <a:r>
              <a:rPr lang="en-US" altLang="zh-CN" sz="1600" dirty="0">
                <a:ea typeface="楷体" panose="02010609060101010101" pitchFamily="49" charset="-122"/>
              </a:rPr>
              <a:t>Gas saving: 10 sccm/m</a:t>
            </a:r>
            <a:r>
              <a:rPr lang="en-US" altLang="zh-CN" sz="1600" baseline="30000" dirty="0">
                <a:ea typeface="楷体" panose="02010609060101010101" pitchFamily="49" charset="-122"/>
              </a:rPr>
              <a:t>2</a:t>
            </a:r>
            <a:r>
              <a:rPr lang="en-US" altLang="zh-CN" sz="1600" dirty="0">
                <a:ea typeface="楷体" panose="02010609060101010101" pitchFamily="49" charset="-122"/>
              </a:rPr>
              <a:t> active area in common rate conditions </a:t>
            </a:r>
          </a:p>
          <a:p>
            <a:pPr marL="342900" indent="-342900" algn="l">
              <a:buAutoNum type="arabicPeriod"/>
            </a:pPr>
            <a:r>
              <a:rPr lang="en-US" altLang="zh-CN" sz="1600" dirty="0">
                <a:ea typeface="楷体" panose="02010609060101010101" pitchFamily="49" charset="-122"/>
              </a:rPr>
              <a:t>Fast preparation: 2 h from gas-purging to working HV.</a:t>
            </a:r>
          </a:p>
          <a:p>
            <a:pPr marL="342900" indent="-342900" algn="l">
              <a:buAutoNum type="arabicPeriod"/>
            </a:pPr>
            <a:r>
              <a:rPr lang="en-US" altLang="zh-CN" sz="1600" dirty="0">
                <a:ea typeface="楷体" panose="02010609060101010101" pitchFamily="49" charset="-122"/>
              </a:rPr>
              <a:t>Promoted gas exchange: invisible gas pollution effect at 10 kHz/cm</a:t>
            </a:r>
            <a:r>
              <a:rPr lang="en-US" altLang="zh-CN" sz="1600" baseline="30000" dirty="0">
                <a:ea typeface="楷体" panose="02010609060101010101" pitchFamily="49" charset="-122"/>
              </a:rPr>
              <a:t>2</a:t>
            </a:r>
            <a:r>
              <a:rPr lang="en-US" altLang="zh-CN" sz="1600" dirty="0">
                <a:ea typeface="楷体" panose="02010609060101010101" pitchFamily="49" charset="-122"/>
              </a:rPr>
              <a:t> counting rate (MRPC built with low resistive glass).</a:t>
            </a:r>
          </a:p>
          <a:p>
            <a:pPr algn="l"/>
            <a:endParaRPr lang="en-US" altLang="zh-CN" sz="1600" dirty="0">
              <a:ea typeface="楷体" panose="02010609060101010101" pitchFamily="49" charset="-122"/>
            </a:endParaRPr>
          </a:p>
          <a:p>
            <a:pPr algn="l"/>
            <a:r>
              <a:rPr lang="en-US" altLang="zh-CN" sz="1600" b="1" dirty="0">
                <a:ea typeface="楷体" panose="02010609060101010101" pitchFamily="49" charset="-122"/>
              </a:rPr>
              <a:t>Cosmic test results:</a:t>
            </a:r>
          </a:p>
          <a:p>
            <a:pPr marL="342900" indent="-342900" algn="l">
              <a:buAutoNum type="arabicPeriod"/>
            </a:pPr>
            <a:r>
              <a:rPr lang="en-US" altLang="zh-CN" sz="1600" dirty="0">
                <a:ea typeface="楷体" panose="02010609060101010101" pitchFamily="49" charset="-122"/>
              </a:rPr>
              <a:t>Over 97% efficiency at 6.9 kV (110 kV/cm).</a:t>
            </a:r>
          </a:p>
          <a:p>
            <a:pPr marL="342900" indent="-342900" algn="l">
              <a:buAutoNum type="arabicPeriod"/>
            </a:pPr>
            <a:r>
              <a:rPr lang="en-US" altLang="zh-CN" sz="1600" dirty="0">
                <a:ea typeface="楷体" panose="02010609060101010101" pitchFamily="49" charset="-122"/>
              </a:rPr>
              <a:t>56 ps time resolution at working point.</a:t>
            </a:r>
          </a:p>
          <a:p>
            <a:pPr marL="342900" indent="-342900" algn="l">
              <a:buAutoNum type="arabicPeriod"/>
            </a:pPr>
            <a:r>
              <a:rPr lang="en-US" altLang="zh-CN" sz="1600" dirty="0">
                <a:ea typeface="楷体" panose="02010609060101010101" pitchFamily="49" charset="-122"/>
              </a:rPr>
              <a:t>Stable behavior in tested 7 days.</a:t>
            </a:r>
            <a:endParaRPr lang="zh-CN" altLang="en-US" sz="1600" dirty="0">
              <a:ea typeface="楷体" panose="02010609060101010101" pitchFamily="49" charset="-122"/>
            </a:endParaRPr>
          </a:p>
        </p:txBody>
      </p:sp>
      <p:graphicFrame>
        <p:nvGraphicFramePr>
          <p:cNvPr id="7" name="表格 8">
            <a:extLst>
              <a:ext uri="{FF2B5EF4-FFF2-40B4-BE49-F238E27FC236}">
                <a16:creationId xmlns:a16="http://schemas.microsoft.com/office/drawing/2014/main" id="{8A4C3C53-1486-820B-7C80-19F3504DF8C3}"/>
              </a:ext>
            </a:extLst>
          </p:cNvPr>
          <p:cNvGraphicFramePr>
            <a:graphicFrameLocks noGrp="1"/>
          </p:cNvGraphicFramePr>
          <p:nvPr/>
        </p:nvGraphicFramePr>
        <p:xfrm>
          <a:off x="84306" y="3817239"/>
          <a:ext cx="3583959" cy="2438400"/>
        </p:xfrm>
        <a:graphic>
          <a:graphicData uri="http://schemas.openxmlformats.org/drawingml/2006/table">
            <a:tbl>
              <a:tblPr firstRow="1" bandRow="1">
                <a:tableStyleId>{9D7B26C5-4107-4FEC-AEDC-1716B250A1EF}</a:tableStyleId>
              </a:tblPr>
              <a:tblGrid>
                <a:gridCol w="1970312">
                  <a:extLst>
                    <a:ext uri="{9D8B030D-6E8A-4147-A177-3AD203B41FA5}">
                      <a16:colId xmlns:a16="http://schemas.microsoft.com/office/drawing/2014/main" val="3902354889"/>
                    </a:ext>
                  </a:extLst>
                </a:gridCol>
                <a:gridCol w="1613647">
                  <a:extLst>
                    <a:ext uri="{9D8B030D-6E8A-4147-A177-3AD203B41FA5}">
                      <a16:colId xmlns:a16="http://schemas.microsoft.com/office/drawing/2014/main" val="1624695520"/>
                    </a:ext>
                  </a:extLst>
                </a:gridCol>
              </a:tblGrid>
              <a:tr h="263025">
                <a:tc>
                  <a:txBody>
                    <a:bodyPr/>
                    <a:lstStyle/>
                    <a:p>
                      <a:r>
                        <a:rPr lang="en-US" altLang="zh-CN" sz="1400" dirty="0"/>
                        <a:t>Detector parameters</a:t>
                      </a:r>
                      <a:endParaRPr lang="zh-CN" altLang="en-US" sz="1400" dirty="0"/>
                    </a:p>
                  </a:txBody>
                  <a:tcPr/>
                </a:tc>
                <a:tc>
                  <a:txBody>
                    <a:bodyPr/>
                    <a:lstStyle/>
                    <a:p>
                      <a:r>
                        <a:rPr lang="en-US" altLang="zh-CN" sz="1400" dirty="0"/>
                        <a:t>values</a:t>
                      </a:r>
                      <a:endParaRPr lang="zh-CN" altLang="en-US" sz="1400" dirty="0"/>
                    </a:p>
                  </a:txBody>
                  <a:tcPr/>
                </a:tc>
                <a:extLst>
                  <a:ext uri="{0D108BD9-81ED-4DB2-BD59-A6C34878D82A}">
                    <a16:rowId xmlns:a16="http://schemas.microsoft.com/office/drawing/2014/main" val="2047192428"/>
                  </a:ext>
                </a:extLst>
              </a:tr>
              <a:tr h="263025">
                <a:tc>
                  <a:txBody>
                    <a:bodyPr/>
                    <a:lstStyle/>
                    <a:p>
                      <a:r>
                        <a:rPr lang="en-US" altLang="zh-CN" sz="1400" dirty="0"/>
                        <a:t>Gas gaps</a:t>
                      </a:r>
                      <a:endParaRPr lang="zh-CN" altLang="en-US" sz="1400" dirty="0"/>
                    </a:p>
                  </a:txBody>
                  <a:tcPr/>
                </a:tc>
                <a:tc>
                  <a:txBody>
                    <a:bodyPr/>
                    <a:lstStyle/>
                    <a:p>
                      <a:r>
                        <a:rPr lang="en-US" altLang="zh-CN" sz="1400" dirty="0"/>
                        <a:t>2x5</a:t>
                      </a:r>
                      <a:endParaRPr lang="zh-CN" altLang="en-US" sz="1400" dirty="0"/>
                    </a:p>
                  </a:txBody>
                  <a:tcPr/>
                </a:tc>
                <a:extLst>
                  <a:ext uri="{0D108BD9-81ED-4DB2-BD59-A6C34878D82A}">
                    <a16:rowId xmlns:a16="http://schemas.microsoft.com/office/drawing/2014/main" val="1562863831"/>
                  </a:ext>
                </a:extLst>
              </a:tr>
              <a:tr h="263025">
                <a:tc>
                  <a:txBody>
                    <a:bodyPr/>
                    <a:lstStyle/>
                    <a:p>
                      <a:r>
                        <a:rPr lang="en-US" altLang="zh-CN" sz="1400" dirty="0"/>
                        <a:t>Gas gap thickness</a:t>
                      </a:r>
                      <a:endParaRPr lang="zh-CN" altLang="en-US" sz="1400" dirty="0"/>
                    </a:p>
                  </a:txBody>
                  <a:tcPr/>
                </a:tc>
                <a:tc>
                  <a:txBody>
                    <a:bodyPr/>
                    <a:lstStyle/>
                    <a:p>
                      <a:r>
                        <a:rPr lang="en-US" altLang="zh-CN" sz="1400" dirty="0"/>
                        <a:t>0.25 mm</a:t>
                      </a:r>
                      <a:endParaRPr lang="zh-CN" altLang="en-US" sz="1400" dirty="0"/>
                    </a:p>
                  </a:txBody>
                  <a:tcPr/>
                </a:tc>
                <a:extLst>
                  <a:ext uri="{0D108BD9-81ED-4DB2-BD59-A6C34878D82A}">
                    <a16:rowId xmlns:a16="http://schemas.microsoft.com/office/drawing/2014/main" val="464430606"/>
                  </a:ext>
                </a:extLst>
              </a:tr>
              <a:tr h="263025">
                <a:tc>
                  <a:txBody>
                    <a:bodyPr/>
                    <a:lstStyle/>
                    <a:p>
                      <a:r>
                        <a:rPr lang="en-US" altLang="zh-CN" sz="1400" dirty="0"/>
                        <a:t>Glass thickness</a:t>
                      </a:r>
                      <a:endParaRPr lang="zh-CN" altLang="en-US" sz="1400" dirty="0"/>
                    </a:p>
                  </a:txBody>
                  <a:tcPr/>
                </a:tc>
                <a:tc>
                  <a:txBody>
                    <a:bodyPr/>
                    <a:lstStyle/>
                    <a:p>
                      <a:r>
                        <a:rPr lang="en-US" altLang="zh-CN" sz="1400" dirty="0"/>
                        <a:t>0.5 mm</a:t>
                      </a:r>
                      <a:endParaRPr lang="zh-CN" altLang="en-US" sz="1400" dirty="0"/>
                    </a:p>
                  </a:txBody>
                  <a:tcPr/>
                </a:tc>
                <a:extLst>
                  <a:ext uri="{0D108BD9-81ED-4DB2-BD59-A6C34878D82A}">
                    <a16:rowId xmlns:a16="http://schemas.microsoft.com/office/drawing/2014/main" val="1588219088"/>
                  </a:ext>
                </a:extLst>
              </a:tr>
              <a:tr h="263025">
                <a:tc>
                  <a:txBody>
                    <a:bodyPr/>
                    <a:lstStyle/>
                    <a:p>
                      <a:r>
                        <a:rPr lang="en-US" altLang="zh-CN" sz="1400" dirty="0"/>
                        <a:t>Readout strips</a:t>
                      </a:r>
                      <a:endParaRPr lang="zh-CN" altLang="en-US" sz="1400" dirty="0"/>
                    </a:p>
                  </a:txBody>
                  <a:tcPr/>
                </a:tc>
                <a:tc>
                  <a:txBody>
                    <a:bodyPr/>
                    <a:lstStyle/>
                    <a:p>
                      <a:r>
                        <a:rPr lang="en-US" altLang="zh-CN" sz="1400" dirty="0"/>
                        <a:t>32 or 16</a:t>
                      </a:r>
                      <a:endParaRPr lang="zh-CN" altLang="en-US" sz="1400" dirty="0"/>
                    </a:p>
                  </a:txBody>
                  <a:tcPr/>
                </a:tc>
                <a:extLst>
                  <a:ext uri="{0D108BD9-81ED-4DB2-BD59-A6C34878D82A}">
                    <a16:rowId xmlns:a16="http://schemas.microsoft.com/office/drawing/2014/main" val="3176220034"/>
                  </a:ext>
                </a:extLst>
              </a:tr>
              <a:tr h="263025">
                <a:tc>
                  <a:txBody>
                    <a:bodyPr/>
                    <a:lstStyle/>
                    <a:p>
                      <a:r>
                        <a:rPr lang="en-US" altLang="zh-CN" sz="1400" dirty="0"/>
                        <a:t>Strip size</a:t>
                      </a:r>
                      <a:endParaRPr lang="zh-CN" altLang="en-US" sz="1400" dirty="0"/>
                    </a:p>
                  </a:txBody>
                  <a:tcPr/>
                </a:tc>
                <a:tc>
                  <a:txBody>
                    <a:bodyPr/>
                    <a:lstStyle/>
                    <a:p>
                      <a:r>
                        <a:rPr lang="en-US" altLang="zh-CN" sz="1400" dirty="0"/>
                        <a:t>48 cm x 1.5 cm</a:t>
                      </a:r>
                      <a:endParaRPr lang="zh-CN" altLang="en-US" sz="1400" dirty="0"/>
                    </a:p>
                  </a:txBody>
                  <a:tcPr/>
                </a:tc>
                <a:extLst>
                  <a:ext uri="{0D108BD9-81ED-4DB2-BD59-A6C34878D82A}">
                    <a16:rowId xmlns:a16="http://schemas.microsoft.com/office/drawing/2014/main" val="132543692"/>
                  </a:ext>
                </a:extLst>
              </a:tr>
              <a:tr h="263025">
                <a:tc>
                  <a:txBody>
                    <a:bodyPr/>
                    <a:lstStyle/>
                    <a:p>
                      <a:r>
                        <a:rPr lang="en-US" altLang="zh-CN" sz="1400" dirty="0"/>
                        <a:t>Strip gap</a:t>
                      </a:r>
                      <a:endParaRPr lang="zh-CN" altLang="en-US" sz="1400" dirty="0"/>
                    </a:p>
                  </a:txBody>
                  <a:tcPr/>
                </a:tc>
                <a:tc>
                  <a:txBody>
                    <a:bodyPr/>
                    <a:lstStyle/>
                    <a:p>
                      <a:r>
                        <a:rPr lang="en-US" altLang="zh-CN" sz="1400" dirty="0"/>
                        <a:t>0.2 cm</a:t>
                      </a:r>
                      <a:endParaRPr lang="zh-CN" altLang="en-US" sz="1400" dirty="0"/>
                    </a:p>
                  </a:txBody>
                  <a:tcPr/>
                </a:tc>
                <a:extLst>
                  <a:ext uri="{0D108BD9-81ED-4DB2-BD59-A6C34878D82A}">
                    <a16:rowId xmlns:a16="http://schemas.microsoft.com/office/drawing/2014/main" val="493117196"/>
                  </a:ext>
                </a:extLst>
              </a:tr>
              <a:tr h="263025">
                <a:tc>
                  <a:txBody>
                    <a:bodyPr/>
                    <a:lstStyle/>
                    <a:p>
                      <a:r>
                        <a:rPr lang="en-US" altLang="zh-CN" sz="1400" dirty="0"/>
                        <a:t>Gas flow</a:t>
                      </a:r>
                      <a:endParaRPr lang="zh-CN" altLang="en-US" sz="1400" dirty="0"/>
                    </a:p>
                  </a:txBody>
                  <a:tcPr/>
                </a:tc>
                <a:tc>
                  <a:txBody>
                    <a:bodyPr/>
                    <a:lstStyle/>
                    <a:p>
                      <a:r>
                        <a:rPr lang="en-US" altLang="zh-CN" sz="1400" dirty="0"/>
                        <a:t>10 sccm</a:t>
                      </a:r>
                      <a:endParaRPr lang="zh-CN" altLang="en-US" sz="1400" dirty="0"/>
                    </a:p>
                  </a:txBody>
                  <a:tcPr/>
                </a:tc>
                <a:extLst>
                  <a:ext uri="{0D108BD9-81ED-4DB2-BD59-A6C34878D82A}">
                    <a16:rowId xmlns:a16="http://schemas.microsoft.com/office/drawing/2014/main" val="790315964"/>
                  </a:ext>
                </a:extLst>
              </a:tr>
            </a:tbl>
          </a:graphicData>
        </a:graphic>
      </p:graphicFrame>
      <p:grpSp>
        <p:nvGrpSpPr>
          <p:cNvPr id="9" name="组合 8">
            <a:extLst>
              <a:ext uri="{FF2B5EF4-FFF2-40B4-BE49-F238E27FC236}">
                <a16:creationId xmlns:a16="http://schemas.microsoft.com/office/drawing/2014/main" id="{1C4FB800-F512-3D31-C910-0651C62A51DB}"/>
              </a:ext>
            </a:extLst>
          </p:cNvPr>
          <p:cNvGrpSpPr/>
          <p:nvPr/>
        </p:nvGrpSpPr>
        <p:grpSpPr>
          <a:xfrm>
            <a:off x="3699349" y="3975939"/>
            <a:ext cx="2907302" cy="2472422"/>
            <a:chOff x="3896857" y="774666"/>
            <a:chExt cx="2907302" cy="2472422"/>
          </a:xfrm>
        </p:grpSpPr>
        <p:pic>
          <p:nvPicPr>
            <p:cNvPr id="11" name="内容占位符 4">
              <a:extLst>
                <a:ext uri="{FF2B5EF4-FFF2-40B4-BE49-F238E27FC236}">
                  <a16:creationId xmlns:a16="http://schemas.microsoft.com/office/drawing/2014/main" id="{FE10EEE3-8F4E-404C-DB18-2E13C887B470}"/>
                </a:ext>
              </a:extLst>
            </p:cNvPr>
            <p:cNvPicPr>
              <a:picLocks noChangeAspect="1"/>
            </p:cNvPicPr>
            <p:nvPr/>
          </p:nvPicPr>
          <p:blipFill>
            <a:blip r:embed="rId5"/>
            <a:stretch>
              <a:fillRect/>
            </a:stretch>
          </p:blipFill>
          <p:spPr>
            <a:xfrm>
              <a:off x="3896857" y="774666"/>
              <a:ext cx="2907302" cy="2472422"/>
            </a:xfrm>
            <a:prstGeom prst="rect">
              <a:avLst/>
            </a:prstGeom>
          </p:spPr>
        </p:pic>
        <p:sp>
          <p:nvSpPr>
            <p:cNvPr id="13" name="文本框 12">
              <a:extLst>
                <a:ext uri="{FF2B5EF4-FFF2-40B4-BE49-F238E27FC236}">
                  <a16:creationId xmlns:a16="http://schemas.microsoft.com/office/drawing/2014/main" id="{EFA96407-F80B-92B9-EBCC-D5F4170992F4}"/>
                </a:ext>
              </a:extLst>
            </p:cNvPr>
            <p:cNvSpPr txBox="1"/>
            <p:nvPr/>
          </p:nvSpPr>
          <p:spPr>
            <a:xfrm>
              <a:off x="5679462" y="1749267"/>
              <a:ext cx="1011021" cy="523220"/>
            </a:xfrm>
            <a:prstGeom prst="rect">
              <a:avLst/>
            </a:prstGeom>
            <a:noFill/>
          </p:spPr>
          <p:txBody>
            <a:bodyPr wrap="square" rtlCol="0">
              <a:spAutoFit/>
            </a:bodyPr>
            <a:lstStyle/>
            <a:p>
              <a:r>
                <a:rPr lang="en-US" altLang="zh-CN" sz="1400" dirty="0"/>
                <a:t>79.73/</a:t>
              </a:r>
              <a:r>
                <a:rPr lang="zh-CN" altLang="en-US" sz="1400" dirty="0"/>
                <a:t>√</a:t>
              </a:r>
              <a:r>
                <a:rPr lang="en-US" altLang="zh-CN" sz="1400" dirty="0"/>
                <a:t>2 = 56.38 ps</a:t>
              </a:r>
              <a:endParaRPr lang="zh-CN" altLang="en-US" sz="1400" dirty="0"/>
            </a:p>
          </p:txBody>
        </p:sp>
      </p:grpSp>
      <p:pic>
        <p:nvPicPr>
          <p:cNvPr id="15" name="图片 14">
            <a:extLst>
              <a:ext uri="{FF2B5EF4-FFF2-40B4-BE49-F238E27FC236}">
                <a16:creationId xmlns:a16="http://schemas.microsoft.com/office/drawing/2014/main" id="{E15DA740-3C7C-AFB1-0981-AC86BAFBA3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9407" y="2194452"/>
            <a:ext cx="2613299" cy="1734581"/>
          </a:xfrm>
          <a:prstGeom prst="rect">
            <a:avLst/>
          </a:prstGeom>
        </p:spPr>
      </p:pic>
      <p:pic>
        <p:nvPicPr>
          <p:cNvPr id="14" name="图片 13">
            <a:extLst>
              <a:ext uri="{FF2B5EF4-FFF2-40B4-BE49-F238E27FC236}">
                <a16:creationId xmlns:a16="http://schemas.microsoft.com/office/drawing/2014/main" id="{FE156C1C-EB4E-0FA3-3D97-2602906431F4}"/>
              </a:ext>
            </a:extLst>
          </p:cNvPr>
          <p:cNvPicPr>
            <a:picLocks noChangeAspect="1"/>
          </p:cNvPicPr>
          <p:nvPr/>
        </p:nvPicPr>
        <p:blipFill>
          <a:blip r:embed="rId7"/>
          <a:stretch>
            <a:fillRect/>
          </a:stretch>
        </p:blipFill>
        <p:spPr>
          <a:xfrm>
            <a:off x="9328764" y="4359190"/>
            <a:ext cx="2797586" cy="2010506"/>
          </a:xfrm>
          <a:prstGeom prst="rect">
            <a:avLst/>
          </a:prstGeom>
        </p:spPr>
      </p:pic>
      <p:pic>
        <p:nvPicPr>
          <p:cNvPr id="16" name="图片 15" descr="木柜子&#10;&#10;AI 生成的内容可能不正确。">
            <a:extLst>
              <a:ext uri="{FF2B5EF4-FFF2-40B4-BE49-F238E27FC236}">
                <a16:creationId xmlns:a16="http://schemas.microsoft.com/office/drawing/2014/main" id="{69CB26D3-C4B4-8567-B3A5-618CFEC9C3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7210" y="77584"/>
            <a:ext cx="2477975" cy="1792623"/>
          </a:xfrm>
          <a:prstGeom prst="rect">
            <a:avLst/>
          </a:prstGeom>
        </p:spPr>
      </p:pic>
    </p:spTree>
    <p:extLst>
      <p:ext uri="{BB962C8B-B14F-4D97-AF65-F5344CB8AC3E}">
        <p14:creationId xmlns:p14="http://schemas.microsoft.com/office/powerpoint/2010/main" val="446305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0F0998-A290-A72A-A5B3-467560CD15AD}"/>
              </a:ext>
            </a:extLst>
          </p:cNvPr>
          <p:cNvSpPr>
            <a:spLocks noGrp="1"/>
          </p:cNvSpPr>
          <p:nvPr>
            <p:ph type="title"/>
          </p:nvPr>
        </p:nvSpPr>
        <p:spPr/>
        <p:txBody>
          <a:bodyPr/>
          <a:lstStyle/>
          <a:p>
            <a:r>
              <a:rPr lang="en-US" altLang="zh-CN" sz="3200" dirty="0"/>
              <a:t>CEE-</a:t>
            </a:r>
            <a:r>
              <a:rPr lang="en-US" altLang="zh-CN" sz="3200" dirty="0" err="1"/>
              <a:t>eTOF</a:t>
            </a:r>
            <a:r>
              <a:rPr lang="en-US" altLang="zh-CN" sz="3200" dirty="0"/>
              <a:t> Physical Functions</a:t>
            </a:r>
            <a:endParaRPr lang="zh-CN" altLang="en-US" sz="3200" dirty="0"/>
          </a:p>
        </p:txBody>
      </p:sp>
      <p:sp>
        <p:nvSpPr>
          <p:cNvPr id="4" name="日期占位符 3">
            <a:extLst>
              <a:ext uri="{FF2B5EF4-FFF2-40B4-BE49-F238E27FC236}">
                <a16:creationId xmlns:a16="http://schemas.microsoft.com/office/drawing/2014/main" id="{2D98AF6A-D937-99D5-90B5-22D4F9B38E99}"/>
              </a:ext>
            </a:extLst>
          </p:cNvPr>
          <p:cNvSpPr>
            <a:spLocks noGrp="1"/>
          </p:cNvSpPr>
          <p:nvPr>
            <p:ph type="dt" sz="half" idx="10"/>
          </p:nvPr>
        </p:nvSpPr>
        <p:spPr/>
        <p:txBody>
          <a:bodyPr/>
          <a:lstStyle/>
          <a:p>
            <a:fld id="{F8A8B87A-50EA-408E-A6AA-0017E31DD46B}"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32C6C21C-635E-B2C0-6E63-A8B0B5D0CBA5}"/>
              </a:ext>
            </a:extLst>
          </p:cNvPr>
          <p:cNvSpPr>
            <a:spLocks noGrp="1"/>
          </p:cNvSpPr>
          <p:nvPr>
            <p:ph type="ftr" sz="quarter" idx="11"/>
          </p:nvPr>
        </p:nvSpPr>
        <p:spPr/>
        <p:txBody>
          <a:bodyPr/>
          <a:lstStyle/>
          <a:p>
            <a:r>
              <a:rPr lang="en-US" altLang="zh-CN"/>
              <a:t>FCPPN/L 2025, Qingdao</a:t>
            </a:r>
            <a:endParaRPr lang="zh-CN" altLang="en-US" dirty="0"/>
          </a:p>
        </p:txBody>
      </p:sp>
      <p:sp>
        <p:nvSpPr>
          <p:cNvPr id="6" name="灯片编号占位符 5">
            <a:extLst>
              <a:ext uri="{FF2B5EF4-FFF2-40B4-BE49-F238E27FC236}">
                <a16:creationId xmlns:a16="http://schemas.microsoft.com/office/drawing/2014/main" id="{2366C5F6-1077-9966-9328-AAFC271DB638}"/>
              </a:ext>
            </a:extLst>
          </p:cNvPr>
          <p:cNvSpPr>
            <a:spLocks noGrp="1"/>
          </p:cNvSpPr>
          <p:nvPr>
            <p:ph type="sldNum" sz="quarter" idx="12"/>
          </p:nvPr>
        </p:nvSpPr>
        <p:spPr/>
        <p:txBody>
          <a:bodyPr/>
          <a:lstStyle/>
          <a:p>
            <a:fld id="{285A7373-D188-4B52-8601-AB1D7F01AC5B}" type="slidenum">
              <a:rPr lang="zh-CN" altLang="en-US" smtClean="0"/>
              <a:t>7</a:t>
            </a:fld>
            <a:endParaRPr lang="zh-CN" altLang="en-US"/>
          </a:p>
        </p:txBody>
      </p:sp>
      <p:sp>
        <p:nvSpPr>
          <p:cNvPr id="7" name="内容占位符 2">
            <a:extLst>
              <a:ext uri="{FF2B5EF4-FFF2-40B4-BE49-F238E27FC236}">
                <a16:creationId xmlns:a16="http://schemas.microsoft.com/office/drawing/2014/main" id="{C42E1040-E0B8-DCE4-8D03-C3F7CF0A8A1F}"/>
              </a:ext>
            </a:extLst>
          </p:cNvPr>
          <p:cNvSpPr>
            <a:spLocks noGrp="1"/>
          </p:cNvSpPr>
          <p:nvPr>
            <p:ph idx="1"/>
          </p:nvPr>
        </p:nvSpPr>
        <p:spPr>
          <a:xfrm>
            <a:off x="330200" y="890588"/>
            <a:ext cx="11466513" cy="5232400"/>
          </a:xfrm>
        </p:spPr>
        <p:txBody>
          <a:bodyPr>
            <a:normAutofit/>
          </a:bodyPr>
          <a:lstStyle/>
          <a:p>
            <a:r>
              <a:rPr lang="en-US" altLang="zh-CN" dirty="0"/>
              <a:t>Particle identification (core functionality)</a:t>
            </a:r>
          </a:p>
          <a:p>
            <a:pPr lvl="1"/>
            <a:r>
              <a:rPr lang="en-US" altLang="zh-CN" dirty="0"/>
              <a:t>Effective coverage of particles in the anterior horn region </a:t>
            </a:r>
          </a:p>
          <a:p>
            <a:pPr lvl="1"/>
            <a:r>
              <a:rPr lang="en-US" altLang="zh-CN" dirty="0"/>
              <a:t>Ability to discriminate typical particles in the CEE energy region</a:t>
            </a:r>
          </a:p>
          <a:p>
            <a:pPr lvl="1"/>
            <a:endParaRPr lang="en-US" altLang="zh-CN" dirty="0"/>
          </a:p>
          <a:p>
            <a:r>
              <a:rPr lang="en-US" altLang="zh-CN" dirty="0"/>
              <a:t>Participation in global triggering </a:t>
            </a:r>
          </a:p>
          <a:p>
            <a:pPr lvl="1"/>
            <a:r>
              <a:rPr lang="en-US" altLang="zh-CN" dirty="0"/>
              <a:t>First large-scale physics experiment to </a:t>
            </a:r>
          </a:p>
          <a:p>
            <a:pPr marL="457200" lvl="1" indent="0">
              <a:buNone/>
            </a:pPr>
            <a:r>
              <a:rPr lang="en-US" altLang="zh-CN" dirty="0"/>
              <a:t>    generate triggers primarily using MRPC </a:t>
            </a:r>
          </a:p>
          <a:p>
            <a:pPr lvl="1"/>
            <a:r>
              <a:rPr lang="en-US" altLang="zh-CN" dirty="0"/>
              <a:t>Effective incorporation of real events (nuclear reactions), </a:t>
            </a:r>
          </a:p>
          <a:p>
            <a:pPr marL="457200" lvl="1" indent="0">
              <a:buNone/>
            </a:pPr>
            <a:r>
              <a:rPr lang="en-US" altLang="zh-CN" dirty="0"/>
              <a:t>     reduction of chance conformity</a:t>
            </a:r>
          </a:p>
          <a:p>
            <a:pPr marL="457200" lvl="1" indent="0">
              <a:buNone/>
            </a:pPr>
            <a:endParaRPr lang="en-US" altLang="zh-CN" dirty="0"/>
          </a:p>
          <a:p>
            <a:r>
              <a:rPr lang="en-US" altLang="zh-CN" dirty="0"/>
              <a:t>Conducted central example selection </a:t>
            </a:r>
          </a:p>
          <a:p>
            <a:pPr lvl="1"/>
            <a:r>
              <a:rPr lang="en-US" altLang="zh-CN" dirty="0"/>
              <a:t>Ability to predict collision parameters</a:t>
            </a:r>
            <a:endParaRPr lang="zh-CN" altLang="en-US" dirty="0"/>
          </a:p>
        </p:txBody>
      </p:sp>
      <p:sp>
        <p:nvSpPr>
          <p:cNvPr id="8" name="箭头: 右 7">
            <a:extLst>
              <a:ext uri="{FF2B5EF4-FFF2-40B4-BE49-F238E27FC236}">
                <a16:creationId xmlns:a16="http://schemas.microsoft.com/office/drawing/2014/main" id="{6AB73A30-84A7-D6A1-022E-9367F0A05D37}"/>
              </a:ext>
            </a:extLst>
          </p:cNvPr>
          <p:cNvSpPr/>
          <p:nvPr/>
        </p:nvSpPr>
        <p:spPr>
          <a:xfrm>
            <a:off x="7126840" y="1302369"/>
            <a:ext cx="1267548" cy="428187"/>
          </a:xfrm>
          <a:prstGeom prst="rightArrow">
            <a:avLst/>
          </a:prstGeom>
          <a:gradFill>
            <a:gsLst>
              <a:gs pos="0">
                <a:schemeClr val="accent1">
                  <a:lumMod val="5000"/>
                  <a:lumOff val="95000"/>
                </a:schemeClr>
              </a:gs>
              <a:gs pos="75000">
                <a:srgbClr val="824D91"/>
              </a:gs>
              <a:gs pos="83000">
                <a:srgbClr val="8B5999"/>
              </a:gs>
              <a:gs pos="100000">
                <a:srgbClr val="824D9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zh-CN" altLang="en-US" dirty="0">
              <a:solidFill>
                <a:schemeClr val="tx1"/>
              </a:solidFill>
            </a:endParaRPr>
          </a:p>
        </p:txBody>
      </p:sp>
      <p:sp>
        <p:nvSpPr>
          <p:cNvPr id="9" name="箭头: 右 8">
            <a:extLst>
              <a:ext uri="{FF2B5EF4-FFF2-40B4-BE49-F238E27FC236}">
                <a16:creationId xmlns:a16="http://schemas.microsoft.com/office/drawing/2014/main" id="{98DB0FCD-9F28-E9F7-796A-DB9E3CD6193A}"/>
              </a:ext>
            </a:extLst>
          </p:cNvPr>
          <p:cNvSpPr/>
          <p:nvPr/>
        </p:nvSpPr>
        <p:spPr>
          <a:xfrm>
            <a:off x="7126840" y="2794924"/>
            <a:ext cx="1267548" cy="428187"/>
          </a:xfrm>
          <a:prstGeom prst="rightArrow">
            <a:avLst/>
          </a:prstGeom>
          <a:gradFill>
            <a:gsLst>
              <a:gs pos="0">
                <a:schemeClr val="accent1">
                  <a:lumMod val="5000"/>
                  <a:lumOff val="95000"/>
                </a:schemeClr>
              </a:gs>
              <a:gs pos="75000">
                <a:srgbClr val="824D91"/>
              </a:gs>
              <a:gs pos="83000">
                <a:srgbClr val="8B5999"/>
              </a:gs>
              <a:gs pos="100000">
                <a:srgbClr val="824D9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zh-CN" altLang="en-US" dirty="0">
              <a:solidFill>
                <a:schemeClr val="tx1"/>
              </a:solidFill>
            </a:endParaRPr>
          </a:p>
        </p:txBody>
      </p:sp>
      <p:sp>
        <p:nvSpPr>
          <p:cNvPr id="10" name="箭头: 右 9">
            <a:extLst>
              <a:ext uri="{FF2B5EF4-FFF2-40B4-BE49-F238E27FC236}">
                <a16:creationId xmlns:a16="http://schemas.microsoft.com/office/drawing/2014/main" id="{5E0C68FE-1BE5-51C9-DAC5-4E42024B4160}"/>
              </a:ext>
            </a:extLst>
          </p:cNvPr>
          <p:cNvSpPr/>
          <p:nvPr/>
        </p:nvSpPr>
        <p:spPr>
          <a:xfrm>
            <a:off x="7126907" y="4185856"/>
            <a:ext cx="1267548" cy="428187"/>
          </a:xfrm>
          <a:prstGeom prst="rightArrow">
            <a:avLst/>
          </a:prstGeom>
          <a:gradFill>
            <a:gsLst>
              <a:gs pos="0">
                <a:schemeClr val="accent1">
                  <a:lumMod val="5000"/>
                  <a:lumOff val="95000"/>
                </a:schemeClr>
              </a:gs>
              <a:gs pos="75000">
                <a:srgbClr val="824D91"/>
              </a:gs>
              <a:gs pos="83000">
                <a:srgbClr val="8B5999"/>
              </a:gs>
              <a:gs pos="100000">
                <a:srgbClr val="824D9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zh-CN" altLang="en-US" dirty="0">
              <a:solidFill>
                <a:schemeClr val="tx1"/>
              </a:solidFill>
            </a:endParaRPr>
          </a:p>
        </p:txBody>
      </p:sp>
      <p:sp>
        <p:nvSpPr>
          <p:cNvPr id="11" name="矩形: 圆角 10">
            <a:extLst>
              <a:ext uri="{FF2B5EF4-FFF2-40B4-BE49-F238E27FC236}">
                <a16:creationId xmlns:a16="http://schemas.microsoft.com/office/drawing/2014/main" id="{357D2224-F901-4406-E929-16138099C62B}"/>
              </a:ext>
            </a:extLst>
          </p:cNvPr>
          <p:cNvSpPr/>
          <p:nvPr/>
        </p:nvSpPr>
        <p:spPr>
          <a:xfrm>
            <a:off x="8610600" y="1234844"/>
            <a:ext cx="2821578" cy="627017"/>
          </a:xfrm>
          <a:prstGeom prst="roundRect">
            <a:avLst/>
          </a:prstGeom>
          <a:solidFill>
            <a:schemeClr val="bg1">
              <a:alpha val="20000"/>
            </a:schemeClr>
          </a:solidFill>
          <a:ln w="19050">
            <a:solidFill>
              <a:srgbClr val="8B5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Acceptance, Efficiency, Time Resolution</a:t>
            </a:r>
            <a:endParaRPr lang="zh-CN" altLang="en-US" dirty="0">
              <a:solidFill>
                <a:schemeClr val="tx1"/>
              </a:solidFill>
            </a:endParaRPr>
          </a:p>
        </p:txBody>
      </p:sp>
      <p:sp>
        <p:nvSpPr>
          <p:cNvPr id="12" name="矩形: 圆角 11">
            <a:extLst>
              <a:ext uri="{FF2B5EF4-FFF2-40B4-BE49-F238E27FC236}">
                <a16:creationId xmlns:a16="http://schemas.microsoft.com/office/drawing/2014/main" id="{99FB6221-F229-E178-CB84-090C3A49B592}"/>
              </a:ext>
            </a:extLst>
          </p:cNvPr>
          <p:cNvSpPr/>
          <p:nvPr/>
        </p:nvSpPr>
        <p:spPr>
          <a:xfrm>
            <a:off x="8610600" y="2660642"/>
            <a:ext cx="2821578" cy="627017"/>
          </a:xfrm>
          <a:prstGeom prst="roundRect">
            <a:avLst/>
          </a:prstGeom>
          <a:solidFill>
            <a:schemeClr val="bg1">
              <a:alpha val="20000"/>
            </a:schemeClr>
          </a:solidFill>
          <a:ln w="19050">
            <a:solidFill>
              <a:srgbClr val="8B5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Noise Rate, Noise Multiples</a:t>
            </a:r>
            <a:endParaRPr lang="zh-CN" altLang="en-US" dirty="0">
              <a:solidFill>
                <a:schemeClr val="tx1"/>
              </a:solidFill>
            </a:endParaRPr>
          </a:p>
        </p:txBody>
      </p:sp>
      <p:sp>
        <p:nvSpPr>
          <p:cNvPr id="13" name="矩形: 圆角 12">
            <a:extLst>
              <a:ext uri="{FF2B5EF4-FFF2-40B4-BE49-F238E27FC236}">
                <a16:creationId xmlns:a16="http://schemas.microsoft.com/office/drawing/2014/main" id="{92F714AA-4541-21FF-D519-730C449D8A9D}"/>
              </a:ext>
            </a:extLst>
          </p:cNvPr>
          <p:cNvSpPr/>
          <p:nvPr/>
        </p:nvSpPr>
        <p:spPr>
          <a:xfrm>
            <a:off x="8610600" y="4086440"/>
            <a:ext cx="2821578" cy="627017"/>
          </a:xfrm>
          <a:prstGeom prst="roundRect">
            <a:avLst/>
          </a:prstGeom>
          <a:solidFill>
            <a:schemeClr val="bg1">
              <a:alpha val="20000"/>
            </a:schemeClr>
          </a:solidFill>
          <a:ln w="19050">
            <a:solidFill>
              <a:srgbClr val="8B5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Regression Accuracy, Classification Performance</a:t>
            </a:r>
            <a:endParaRPr lang="zh-CN" altLang="en-US" dirty="0">
              <a:solidFill>
                <a:schemeClr val="tx1"/>
              </a:solidFill>
            </a:endParaRPr>
          </a:p>
        </p:txBody>
      </p:sp>
    </p:spTree>
    <p:extLst>
      <p:ext uri="{BB962C8B-B14F-4D97-AF65-F5344CB8AC3E}">
        <p14:creationId xmlns:p14="http://schemas.microsoft.com/office/powerpoint/2010/main" val="2994048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A26DC-5EE4-3176-C205-208BB60D6C63}"/>
              </a:ext>
            </a:extLst>
          </p:cNvPr>
          <p:cNvSpPr>
            <a:spLocks noGrp="1"/>
          </p:cNvSpPr>
          <p:nvPr>
            <p:ph type="title"/>
          </p:nvPr>
        </p:nvSpPr>
        <p:spPr/>
        <p:txBody>
          <a:bodyPr/>
          <a:lstStyle/>
          <a:p>
            <a:r>
              <a:rPr lang="en-US" altLang="zh-CN" dirty="0"/>
              <a:t>Acceptance</a:t>
            </a:r>
            <a:endParaRPr lang="zh-CN" altLang="en-US" dirty="0"/>
          </a:p>
        </p:txBody>
      </p:sp>
      <p:pic>
        <p:nvPicPr>
          <p:cNvPr id="10" name="内容占位符 9" descr="图表&#10;&#10;AI 生成的内容可能不正确。">
            <a:extLst>
              <a:ext uri="{FF2B5EF4-FFF2-40B4-BE49-F238E27FC236}">
                <a16:creationId xmlns:a16="http://schemas.microsoft.com/office/drawing/2014/main" id="{4F446B4F-E02B-844F-CA01-225B1A818DF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31728" y="185737"/>
            <a:ext cx="4930745" cy="3064272"/>
          </a:xfrm>
        </p:spPr>
      </p:pic>
      <p:sp>
        <p:nvSpPr>
          <p:cNvPr id="4" name="日期占位符 3">
            <a:extLst>
              <a:ext uri="{FF2B5EF4-FFF2-40B4-BE49-F238E27FC236}">
                <a16:creationId xmlns:a16="http://schemas.microsoft.com/office/drawing/2014/main" id="{4E1D14EE-214A-6325-B3E2-9E1320E58C10}"/>
              </a:ext>
            </a:extLst>
          </p:cNvPr>
          <p:cNvSpPr>
            <a:spLocks noGrp="1"/>
          </p:cNvSpPr>
          <p:nvPr>
            <p:ph type="dt" sz="half" idx="10"/>
          </p:nvPr>
        </p:nvSpPr>
        <p:spPr/>
        <p:txBody>
          <a:bodyPr/>
          <a:lstStyle/>
          <a:p>
            <a:fld id="{2DBDC5B4-D57D-4178-B81A-B81A5901F073}"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83FC5ACC-6F8E-1584-4878-B9BD800138EE}"/>
              </a:ext>
            </a:extLst>
          </p:cNvPr>
          <p:cNvSpPr>
            <a:spLocks noGrp="1"/>
          </p:cNvSpPr>
          <p:nvPr>
            <p:ph type="ftr" sz="quarter" idx="11"/>
          </p:nvPr>
        </p:nvSpPr>
        <p:spPr/>
        <p:txBody>
          <a:bodyPr/>
          <a:lstStyle/>
          <a:p>
            <a:r>
              <a:rPr lang="en-US" altLang="zh-CN"/>
              <a:t>FCPPN/L 2025, Qingdao</a:t>
            </a:r>
            <a:endParaRPr lang="zh-CN" altLang="en-US" dirty="0"/>
          </a:p>
        </p:txBody>
      </p:sp>
      <p:sp>
        <p:nvSpPr>
          <p:cNvPr id="6" name="灯片编号占位符 5">
            <a:extLst>
              <a:ext uri="{FF2B5EF4-FFF2-40B4-BE49-F238E27FC236}">
                <a16:creationId xmlns:a16="http://schemas.microsoft.com/office/drawing/2014/main" id="{4C7845DE-345E-DEB5-C0ED-5EB147F8F193}"/>
              </a:ext>
            </a:extLst>
          </p:cNvPr>
          <p:cNvSpPr>
            <a:spLocks noGrp="1"/>
          </p:cNvSpPr>
          <p:nvPr>
            <p:ph type="sldNum" sz="quarter" idx="12"/>
          </p:nvPr>
        </p:nvSpPr>
        <p:spPr/>
        <p:txBody>
          <a:bodyPr/>
          <a:lstStyle/>
          <a:p>
            <a:fld id="{285A7373-D188-4B52-8601-AB1D7F01AC5B}" type="slidenum">
              <a:rPr lang="zh-CN" altLang="en-US" smtClean="0"/>
              <a:t>8</a:t>
            </a:fld>
            <a:endParaRPr lang="zh-CN" altLang="en-US"/>
          </a:p>
        </p:txBody>
      </p:sp>
      <p:pic>
        <p:nvPicPr>
          <p:cNvPr id="11" name="内容占位符 3">
            <a:extLst>
              <a:ext uri="{FF2B5EF4-FFF2-40B4-BE49-F238E27FC236}">
                <a16:creationId xmlns:a16="http://schemas.microsoft.com/office/drawing/2014/main" id="{AB2AF4BC-734E-1103-40D8-6B1DE5F31B6C}"/>
              </a:ext>
            </a:extLst>
          </p:cNvPr>
          <p:cNvPicPr>
            <a:picLocks noChangeAspect="1"/>
          </p:cNvPicPr>
          <p:nvPr/>
        </p:nvPicPr>
        <p:blipFill>
          <a:blip r:embed="rId4"/>
          <a:stretch>
            <a:fillRect/>
          </a:stretch>
        </p:blipFill>
        <p:spPr>
          <a:xfrm>
            <a:off x="8607283" y="3523813"/>
            <a:ext cx="3329853" cy="2295865"/>
          </a:xfrm>
          <a:prstGeom prst="rect">
            <a:avLst/>
          </a:prstGeom>
        </p:spPr>
      </p:pic>
      <p:sp>
        <p:nvSpPr>
          <p:cNvPr id="12" name="文本框 11">
            <a:extLst>
              <a:ext uri="{FF2B5EF4-FFF2-40B4-BE49-F238E27FC236}">
                <a16:creationId xmlns:a16="http://schemas.microsoft.com/office/drawing/2014/main" id="{D2AD8219-55CF-46F5-74EA-22D184B40BAE}"/>
              </a:ext>
            </a:extLst>
          </p:cNvPr>
          <p:cNvSpPr txBox="1"/>
          <p:nvPr/>
        </p:nvSpPr>
        <p:spPr>
          <a:xfrm>
            <a:off x="9067426" y="5468448"/>
            <a:ext cx="1479636" cy="338554"/>
          </a:xfrm>
          <a:prstGeom prst="rect">
            <a:avLst/>
          </a:prstGeom>
          <a:noFill/>
          <a:ln>
            <a:noFill/>
          </a:ln>
        </p:spPr>
        <p:txBody>
          <a:bodyPr wrap="none" rtlCol="0">
            <a:spAutoFit/>
          </a:bodyPr>
          <a:lstStyle/>
          <a:p>
            <a:pPr algn="l"/>
            <a:r>
              <a:rPr lang="en-US" altLang="zh-CN" sz="1600" dirty="0">
                <a:ea typeface="楷体" panose="02010609060101010101" pitchFamily="49" charset="-122"/>
              </a:rPr>
              <a:t>Detector layout</a:t>
            </a:r>
            <a:endParaRPr lang="zh-CN" altLang="en-US" sz="1600" dirty="0">
              <a:ea typeface="楷体" panose="02010609060101010101" pitchFamily="49" charset="-122"/>
            </a:endParaRPr>
          </a:p>
        </p:txBody>
      </p:sp>
      <p:grpSp>
        <p:nvGrpSpPr>
          <p:cNvPr id="17" name="组合 16">
            <a:extLst>
              <a:ext uri="{FF2B5EF4-FFF2-40B4-BE49-F238E27FC236}">
                <a16:creationId xmlns:a16="http://schemas.microsoft.com/office/drawing/2014/main" id="{82F5A870-F3C2-8BB9-64FA-910AEEAFAA5D}"/>
              </a:ext>
            </a:extLst>
          </p:cNvPr>
          <p:cNvGrpSpPr/>
          <p:nvPr/>
        </p:nvGrpSpPr>
        <p:grpSpPr>
          <a:xfrm>
            <a:off x="4747260" y="3425643"/>
            <a:ext cx="3685312" cy="2827302"/>
            <a:chOff x="4433725" y="3376481"/>
            <a:chExt cx="4391347" cy="2787602"/>
          </a:xfrm>
        </p:grpSpPr>
        <p:pic>
          <p:nvPicPr>
            <p:cNvPr id="18" name="图片 17">
              <a:extLst>
                <a:ext uri="{FF2B5EF4-FFF2-40B4-BE49-F238E27FC236}">
                  <a16:creationId xmlns:a16="http://schemas.microsoft.com/office/drawing/2014/main" id="{9B12CEF1-2D15-686B-E48D-95E07D37A774}"/>
                </a:ext>
              </a:extLst>
            </p:cNvPr>
            <p:cNvPicPr>
              <a:picLocks noChangeAspect="1"/>
            </p:cNvPicPr>
            <p:nvPr/>
          </p:nvPicPr>
          <p:blipFill>
            <a:blip r:embed="rId5"/>
            <a:stretch>
              <a:fillRect/>
            </a:stretch>
          </p:blipFill>
          <p:spPr>
            <a:xfrm>
              <a:off x="4433725" y="3376481"/>
              <a:ext cx="4391347" cy="2787602"/>
            </a:xfrm>
            <a:prstGeom prst="rect">
              <a:avLst/>
            </a:prstGeom>
          </p:spPr>
        </p:pic>
        <p:sp>
          <p:nvSpPr>
            <p:cNvPr id="19" name="等腰三角形 18">
              <a:extLst>
                <a:ext uri="{FF2B5EF4-FFF2-40B4-BE49-F238E27FC236}">
                  <a16:creationId xmlns:a16="http://schemas.microsoft.com/office/drawing/2014/main" id="{C6D2AF08-D935-D488-A234-B5E07C60C9F7}"/>
                </a:ext>
              </a:extLst>
            </p:cNvPr>
            <p:cNvSpPr/>
            <p:nvPr/>
          </p:nvSpPr>
          <p:spPr>
            <a:xfrm rot="16200000">
              <a:off x="5806771" y="3746576"/>
              <a:ext cx="1784209" cy="1966260"/>
            </a:xfrm>
            <a:prstGeom prst="triangle">
              <a:avLst/>
            </a:prstGeom>
            <a:solidFill>
              <a:srgbClr val="8B5999">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E0166854-FBB8-55E9-D04B-ED9023F3B902}"/>
                </a:ext>
              </a:extLst>
            </p:cNvPr>
            <p:cNvSpPr txBox="1"/>
            <p:nvPr/>
          </p:nvSpPr>
          <p:spPr>
            <a:xfrm>
              <a:off x="6085659" y="4462505"/>
              <a:ext cx="543739" cy="307777"/>
            </a:xfrm>
            <a:prstGeom prst="rect">
              <a:avLst/>
            </a:prstGeom>
            <a:noFill/>
          </p:spPr>
          <p:txBody>
            <a:bodyPr wrap="none" rtlCol="0">
              <a:spAutoFit/>
            </a:bodyPr>
            <a:lstStyle/>
            <a:p>
              <a:r>
                <a:rPr lang="en-US" altLang="zh-CN" sz="1400" dirty="0"/>
                <a:t>25°</a:t>
              </a:r>
              <a:endParaRPr lang="zh-CN" altLang="en-US" sz="1400" dirty="0"/>
            </a:p>
          </p:txBody>
        </p:sp>
      </p:grpSp>
      <p:sp>
        <p:nvSpPr>
          <p:cNvPr id="23" name="内容占位符 2">
            <a:extLst>
              <a:ext uri="{FF2B5EF4-FFF2-40B4-BE49-F238E27FC236}">
                <a16:creationId xmlns:a16="http://schemas.microsoft.com/office/drawing/2014/main" id="{3E890C64-0836-D613-E0D3-1C559B7986B4}"/>
              </a:ext>
            </a:extLst>
          </p:cNvPr>
          <p:cNvSpPr txBox="1">
            <a:spLocks/>
          </p:cNvSpPr>
          <p:nvPr/>
        </p:nvSpPr>
        <p:spPr>
          <a:xfrm>
            <a:off x="329527" y="850438"/>
            <a:ext cx="6876592" cy="5539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楷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楷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Sensitive area design: distribution of charged particles in the z = 225 cm plane where the </a:t>
            </a:r>
            <a:r>
              <a:rPr lang="en-US" altLang="zh-CN" dirty="0" err="1"/>
              <a:t>eTOF</a:t>
            </a:r>
            <a:r>
              <a:rPr lang="en-US" altLang="zh-CN" dirty="0"/>
              <a:t> is located </a:t>
            </a:r>
          </a:p>
          <a:p>
            <a:pPr lvl="1">
              <a:buFont typeface="Wingdings" panose="05000000000000000000" pitchFamily="2" charset="2"/>
              <a:buChar char="ü"/>
            </a:pPr>
            <a:r>
              <a:rPr lang="en-US" altLang="zh-CN" sz="2000" dirty="0"/>
              <a:t>Sensitive area 3.2 × 1.6 m2, offset -15 cm </a:t>
            </a:r>
          </a:p>
          <a:p>
            <a:r>
              <a:rPr lang="en-US" altLang="zh-CN" dirty="0"/>
              <a:t>Coverage: proportion of the MWDC trajectory that is covered by the </a:t>
            </a:r>
            <a:r>
              <a:rPr lang="en-US" altLang="zh-CN" dirty="0" err="1"/>
              <a:t>eTOF</a:t>
            </a:r>
            <a:r>
              <a:rPr lang="en-US" altLang="zh-CN" dirty="0"/>
              <a:t> detector model </a:t>
            </a:r>
          </a:p>
          <a:p>
            <a:pPr lvl="1">
              <a:buFont typeface="Wingdings" panose="05000000000000000000" pitchFamily="2" charset="2"/>
              <a:buChar char="ü"/>
            </a:pPr>
            <a:r>
              <a:rPr lang="en-US" altLang="zh-CN" sz="2000" dirty="0"/>
              <a:t>Coverage &gt;98%, including energy loss effects</a:t>
            </a:r>
          </a:p>
          <a:p>
            <a:pPr lvl="1"/>
            <a:endParaRPr lang="zh-CN" altLang="en-US" sz="2000" dirty="0"/>
          </a:p>
        </p:txBody>
      </p:sp>
      <p:graphicFrame>
        <p:nvGraphicFramePr>
          <p:cNvPr id="25" name="表格 24">
            <a:extLst>
              <a:ext uri="{FF2B5EF4-FFF2-40B4-BE49-F238E27FC236}">
                <a16:creationId xmlns:a16="http://schemas.microsoft.com/office/drawing/2014/main" id="{7CEC5595-3846-4E88-0AEB-6737B4CC9306}"/>
              </a:ext>
            </a:extLst>
          </p:cNvPr>
          <p:cNvGraphicFramePr>
            <a:graphicFrameLocks noGrp="1"/>
          </p:cNvGraphicFramePr>
          <p:nvPr>
            <p:extLst>
              <p:ext uri="{D42A27DB-BD31-4B8C-83A1-F6EECF244321}">
                <p14:modId xmlns:p14="http://schemas.microsoft.com/office/powerpoint/2010/main" val="1170438914"/>
              </p:ext>
            </p:extLst>
          </p:nvPr>
        </p:nvGraphicFramePr>
        <p:xfrm>
          <a:off x="490035" y="3250009"/>
          <a:ext cx="4027153" cy="3201046"/>
        </p:xfrm>
        <a:graphic>
          <a:graphicData uri="http://schemas.openxmlformats.org/drawingml/2006/table">
            <a:tbl>
              <a:tblPr firstRow="1">
                <a:tableStyleId>{9D7B26C5-4107-4FEC-AEDC-1716B250A1EF}</a:tableStyleId>
              </a:tblPr>
              <a:tblGrid>
                <a:gridCol w="972000">
                  <a:extLst>
                    <a:ext uri="{9D8B030D-6E8A-4147-A177-3AD203B41FA5}">
                      <a16:colId xmlns:a16="http://schemas.microsoft.com/office/drawing/2014/main" val="633749595"/>
                    </a:ext>
                  </a:extLst>
                </a:gridCol>
                <a:gridCol w="3055153">
                  <a:extLst>
                    <a:ext uri="{9D8B030D-6E8A-4147-A177-3AD203B41FA5}">
                      <a16:colId xmlns:a16="http://schemas.microsoft.com/office/drawing/2014/main" val="3643375637"/>
                    </a:ext>
                  </a:extLst>
                </a:gridCol>
              </a:tblGrid>
              <a:tr h="39454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Simulation Condition</a:t>
                      </a:r>
                    </a:p>
                  </a:txBody>
                  <a:tcPr anchor="ctr"/>
                </a:tc>
                <a:tc hMerge="1">
                  <a:txBody>
                    <a:bodyPr/>
                    <a:lstStyle/>
                    <a:p>
                      <a:endParaRPr lang="zh-CN" altLang="en-US" dirty="0"/>
                    </a:p>
                  </a:txBody>
                  <a:tcPr/>
                </a:tc>
                <a:extLst>
                  <a:ext uri="{0D108BD9-81ED-4DB2-BD59-A6C34878D82A}">
                    <a16:rowId xmlns:a16="http://schemas.microsoft.com/office/drawing/2014/main" val="146254872"/>
                  </a:ext>
                </a:extLst>
              </a:tr>
              <a:tr h="946900">
                <a:tc>
                  <a:txBody>
                    <a:bodyPr/>
                    <a:lstStyle/>
                    <a:p>
                      <a:r>
                        <a:rPr lang="en-US" altLang="zh-CN" sz="1400" dirty="0"/>
                        <a:t>Physical model</a:t>
                      </a:r>
                      <a:endParaRPr lang="zh-CN" altLang="en-US" sz="1400" dirty="0"/>
                    </a:p>
                  </a:txBody>
                  <a:tcPr anchor="ctr"/>
                </a:tc>
                <a:tc>
                  <a:txBody>
                    <a:bodyPr/>
                    <a:lstStyle/>
                    <a:p>
                      <a:r>
                        <a:rPr lang="en-US" altLang="zh-CN" sz="1400" dirty="0"/>
                        <a:t>The IQMD model, UU@500AMeV,has the most accurate estimation for the highest percentage of baryon products</a:t>
                      </a:r>
                      <a:endParaRPr lang="zh-CN" altLang="en-US" sz="1400" dirty="0"/>
                    </a:p>
                  </a:txBody>
                  <a:tcPr anchor="ctr"/>
                </a:tc>
                <a:extLst>
                  <a:ext uri="{0D108BD9-81ED-4DB2-BD59-A6C34878D82A}">
                    <a16:rowId xmlns:a16="http://schemas.microsoft.com/office/drawing/2014/main" val="1794154309"/>
                  </a:ext>
                </a:extLst>
              </a:tr>
              <a:tr h="670722">
                <a:tc>
                  <a:txBody>
                    <a:bodyPr/>
                    <a:lstStyle/>
                    <a:p>
                      <a:r>
                        <a:rPr lang="en-US" altLang="zh-CN" sz="1400" dirty="0"/>
                        <a:t>Incident generation</a:t>
                      </a:r>
                      <a:endParaRPr lang="zh-CN" altLang="en-US" sz="1400" dirty="0"/>
                    </a:p>
                  </a:txBody>
                  <a:tcPr anchor="ctr"/>
                </a:tc>
                <a:tc>
                  <a:txBody>
                    <a:bodyPr/>
                    <a:lstStyle/>
                    <a:p>
                      <a:r>
                        <a:rPr lang="fr-FR" altLang="zh-CN" sz="1400" dirty="0"/>
                        <a:t>10k instances, minimum bias collision (bdb distribution)</a:t>
                      </a:r>
                      <a:endParaRPr lang="zh-CN" altLang="en-US" sz="1400" dirty="0"/>
                    </a:p>
                  </a:txBody>
                  <a:tcPr anchor="ctr"/>
                </a:tc>
                <a:extLst>
                  <a:ext uri="{0D108BD9-81ED-4DB2-BD59-A6C34878D82A}">
                    <a16:rowId xmlns:a16="http://schemas.microsoft.com/office/drawing/2014/main" val="347837693"/>
                  </a:ext>
                </a:extLst>
              </a:tr>
              <a:tr h="394542">
                <a:tc>
                  <a:txBody>
                    <a:bodyPr/>
                    <a:lstStyle/>
                    <a:p>
                      <a:r>
                        <a:rPr lang="en-US" altLang="zh-CN" sz="1400" dirty="0"/>
                        <a:t>Geometry</a:t>
                      </a:r>
                      <a:endParaRPr lang="zh-CN" altLang="en-US" sz="1400" dirty="0"/>
                    </a:p>
                  </a:txBody>
                  <a:tcPr anchor="ctr"/>
                </a:tc>
                <a:tc>
                  <a:txBody>
                    <a:bodyPr/>
                    <a:lstStyle/>
                    <a:p>
                      <a:r>
                        <a:rPr lang="en-US" altLang="zh-CN" sz="1400" dirty="0"/>
                        <a:t>Sensitive volume/complete structure of each detector</a:t>
                      </a:r>
                    </a:p>
                  </a:txBody>
                  <a:tcPr anchor="ctr"/>
                </a:tc>
                <a:extLst>
                  <a:ext uri="{0D108BD9-81ED-4DB2-BD59-A6C34878D82A}">
                    <a16:rowId xmlns:a16="http://schemas.microsoft.com/office/drawing/2014/main" val="3610262697"/>
                  </a:ext>
                </a:extLst>
              </a:tr>
              <a:tr h="670722">
                <a:tc>
                  <a:txBody>
                    <a:bodyPr/>
                    <a:lstStyle/>
                    <a:p>
                      <a:r>
                        <a:rPr lang="en-US" altLang="zh-CN" sz="1400" dirty="0"/>
                        <a:t>Transport model</a:t>
                      </a:r>
                      <a:endParaRPr lang="zh-CN" altLang="en-US" sz="1400" dirty="0"/>
                    </a:p>
                  </a:txBody>
                  <a:tcPr anchor="ctr"/>
                </a:tc>
                <a:tc>
                  <a:txBody>
                    <a:bodyPr/>
                    <a:lstStyle/>
                    <a:p>
                      <a:r>
                        <a:rPr lang="en-US" altLang="zh-CN" sz="1400" dirty="0"/>
                        <a:t>Geant4 </a:t>
                      </a:r>
                      <a:r>
                        <a:rPr lang="en-US" altLang="zh-CN" sz="1400" dirty="0" err="1"/>
                        <a:t>EMStandard</a:t>
                      </a:r>
                      <a:r>
                        <a:rPr lang="en-US" altLang="zh-CN" sz="1400" dirty="0"/>
                        <a:t>, based on the Landau model</a:t>
                      </a:r>
                      <a:endParaRPr lang="zh-CN" altLang="en-US" sz="1400" dirty="0"/>
                    </a:p>
                  </a:txBody>
                  <a:tcPr anchor="ctr"/>
                </a:tc>
                <a:extLst>
                  <a:ext uri="{0D108BD9-81ED-4DB2-BD59-A6C34878D82A}">
                    <a16:rowId xmlns:a16="http://schemas.microsoft.com/office/drawing/2014/main" val="3481019207"/>
                  </a:ext>
                </a:extLst>
              </a:tr>
            </a:tbl>
          </a:graphicData>
        </a:graphic>
      </p:graphicFrame>
    </p:spTree>
    <p:extLst>
      <p:ext uri="{BB962C8B-B14F-4D97-AF65-F5344CB8AC3E}">
        <p14:creationId xmlns:p14="http://schemas.microsoft.com/office/powerpoint/2010/main" val="2320930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F88C7E-D6DA-FB8B-61F2-49BF2B0BE30F}"/>
              </a:ext>
            </a:extLst>
          </p:cNvPr>
          <p:cNvSpPr>
            <a:spLocks noGrp="1"/>
          </p:cNvSpPr>
          <p:nvPr>
            <p:ph type="title"/>
          </p:nvPr>
        </p:nvSpPr>
        <p:spPr/>
        <p:txBody>
          <a:bodyPr/>
          <a:lstStyle/>
          <a:p>
            <a:r>
              <a:rPr lang="en-US" altLang="zh-CN" dirty="0"/>
              <a:t>Particle Identification</a:t>
            </a:r>
            <a:endParaRPr lang="zh-CN" altLang="en-US" dirty="0"/>
          </a:p>
        </p:txBody>
      </p:sp>
      <p:sp>
        <p:nvSpPr>
          <p:cNvPr id="4" name="日期占位符 3">
            <a:extLst>
              <a:ext uri="{FF2B5EF4-FFF2-40B4-BE49-F238E27FC236}">
                <a16:creationId xmlns:a16="http://schemas.microsoft.com/office/drawing/2014/main" id="{C1BDE49C-9B61-ECB9-F9E3-52D24D701BA9}"/>
              </a:ext>
            </a:extLst>
          </p:cNvPr>
          <p:cNvSpPr>
            <a:spLocks noGrp="1"/>
          </p:cNvSpPr>
          <p:nvPr>
            <p:ph type="dt" sz="half" idx="10"/>
          </p:nvPr>
        </p:nvSpPr>
        <p:spPr/>
        <p:txBody>
          <a:bodyPr/>
          <a:lstStyle/>
          <a:p>
            <a:fld id="{C0E949D5-6ABE-496D-A3E9-4C27CDD3A202}" type="datetime3">
              <a:rPr lang="en-US" altLang="zh-CN" smtClean="0"/>
              <a:t>25 July 2025</a:t>
            </a:fld>
            <a:endParaRPr lang="zh-CN" altLang="en-US"/>
          </a:p>
        </p:txBody>
      </p:sp>
      <p:sp>
        <p:nvSpPr>
          <p:cNvPr id="5" name="页脚占位符 4">
            <a:extLst>
              <a:ext uri="{FF2B5EF4-FFF2-40B4-BE49-F238E27FC236}">
                <a16:creationId xmlns:a16="http://schemas.microsoft.com/office/drawing/2014/main" id="{2570CE4F-0C4B-2161-FBAA-D78EC8AE7638}"/>
              </a:ext>
            </a:extLst>
          </p:cNvPr>
          <p:cNvSpPr>
            <a:spLocks noGrp="1"/>
          </p:cNvSpPr>
          <p:nvPr>
            <p:ph type="ftr" sz="quarter" idx="11"/>
          </p:nvPr>
        </p:nvSpPr>
        <p:spPr/>
        <p:txBody>
          <a:bodyPr/>
          <a:lstStyle/>
          <a:p>
            <a:r>
              <a:rPr lang="en-US" altLang="zh-CN"/>
              <a:t>FCPPN/L 2025, Qingdao</a:t>
            </a:r>
            <a:endParaRPr lang="zh-CN" altLang="en-US" dirty="0"/>
          </a:p>
        </p:txBody>
      </p:sp>
      <p:sp>
        <p:nvSpPr>
          <p:cNvPr id="6" name="灯片编号占位符 5">
            <a:extLst>
              <a:ext uri="{FF2B5EF4-FFF2-40B4-BE49-F238E27FC236}">
                <a16:creationId xmlns:a16="http://schemas.microsoft.com/office/drawing/2014/main" id="{78508CA4-8752-3FEE-3E07-36DF3CDF1E1C}"/>
              </a:ext>
            </a:extLst>
          </p:cNvPr>
          <p:cNvSpPr>
            <a:spLocks noGrp="1"/>
          </p:cNvSpPr>
          <p:nvPr>
            <p:ph type="sldNum" sz="quarter" idx="12"/>
          </p:nvPr>
        </p:nvSpPr>
        <p:spPr/>
        <p:txBody>
          <a:bodyPr/>
          <a:lstStyle/>
          <a:p>
            <a:fld id="{285A7373-D188-4B52-8601-AB1D7F01AC5B}" type="slidenum">
              <a:rPr lang="zh-CN" altLang="en-US" smtClean="0"/>
              <a:t>9</a:t>
            </a:fld>
            <a:endParaRPr lang="zh-CN" altLang="en-US"/>
          </a:p>
        </p:txBody>
      </p:sp>
      <mc:AlternateContent xmlns:mc="http://schemas.openxmlformats.org/markup-compatibility/2006" xmlns:a14="http://schemas.microsoft.com/office/drawing/2010/main">
        <mc:Choice Requires="a14">
          <p:sp>
            <p:nvSpPr>
              <p:cNvPr id="7" name="内容占位符 4">
                <a:extLst>
                  <a:ext uri="{FF2B5EF4-FFF2-40B4-BE49-F238E27FC236}">
                    <a16:creationId xmlns:a16="http://schemas.microsoft.com/office/drawing/2014/main" id="{FE8D1A36-3092-9D52-105E-7B93954309C4}"/>
                  </a:ext>
                </a:extLst>
              </p:cNvPr>
              <p:cNvSpPr txBox="1">
                <a:spLocks/>
              </p:cNvSpPr>
              <p:nvPr/>
            </p:nvSpPr>
            <p:spPr>
              <a:xfrm>
                <a:off x="329526" y="890494"/>
                <a:ext cx="7595190" cy="55945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楷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楷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楷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dirty="0"/>
              </a:p>
              <a:p>
                <a:r>
                  <a:rPr lang="en-US" altLang="zh-CN" dirty="0"/>
                  <a:t>Timing detectors for CEE</a:t>
                </a:r>
                <a:r>
                  <a:rPr lang="zh-CN" altLang="en-US" dirty="0"/>
                  <a:t>：</a:t>
                </a:r>
                <a:endParaRPr lang="en-US" altLang="zh-CN" dirty="0"/>
              </a:p>
              <a:p>
                <a:pPr lvl="1"/>
                <a:r>
                  <a:rPr lang="en-US" altLang="zh-CN" sz="2000" dirty="0"/>
                  <a:t>Scintillator detector T0</a:t>
                </a:r>
              </a:p>
              <a:p>
                <a:pPr lvl="1"/>
                <a:r>
                  <a:rPr lang="en-US" altLang="zh-CN" sz="2000" dirty="0"/>
                  <a:t>MRPC TOF</a:t>
                </a:r>
              </a:p>
              <a:p>
                <a:r>
                  <a:rPr lang="en-US" altLang="zh-CN" dirty="0"/>
                  <a:t>Forward high-momentum </a:t>
                </a:r>
              </a:p>
              <a:p>
                <a:pPr marL="0" indent="0">
                  <a:buNone/>
                </a:pPr>
                <a:r>
                  <a:rPr lang="en-US" altLang="zh-CN" dirty="0"/>
                  <a:t>   particle identification:</a:t>
                </a:r>
              </a:p>
              <a:p>
                <a:pPr lvl="1"/>
                <a:r>
                  <a:rPr lang="en-US" altLang="zh-CN" sz="2000" dirty="0"/>
                  <a:t>Extended flight distance:</a:t>
                </a:r>
                <a:r>
                  <a:rPr lang="zh-CN" altLang="en-US" sz="2000" dirty="0"/>
                  <a:t> </a:t>
                </a:r>
                <a:r>
                  <a:rPr lang="en-US" altLang="zh-CN" sz="2000" dirty="0"/>
                  <a:t>2.6 m</a:t>
                </a:r>
              </a:p>
              <a:p>
                <a:pPr lvl="1"/>
                <a:r>
                  <a:rPr lang="en-US" altLang="zh-CN" sz="2000" dirty="0"/>
                  <a:t>Time resolution : </a:t>
                </a:r>
              </a:p>
              <a:p>
                <a:pPr marL="457200" lvl="1" indent="0">
                  <a:buNone/>
                </a:pPr>
                <a:r>
                  <a:rPr lang="en-US" altLang="zh-CN" sz="2000" dirty="0"/>
                  <a:t>    better than 80 </a:t>
                </a:r>
                <a:r>
                  <a:rPr lang="en-US" altLang="zh-CN" sz="2000" dirty="0" err="1"/>
                  <a:t>ps</a:t>
                </a:r>
                <a:endParaRPr lang="en-US" altLang="zh-CN" sz="2000" dirty="0"/>
              </a:p>
              <a:p>
                <a:pPr lvl="1"/>
                <a:r>
                  <a:rPr lang="en-US" altLang="zh-CN" sz="2000" dirty="0"/>
                  <a:t>T0 30 </a:t>
                </a:r>
                <a:r>
                  <a:rPr lang="en-US" altLang="zh-CN" sz="2000" dirty="0" err="1"/>
                  <a:t>ps</a:t>
                </a:r>
                <a:r>
                  <a:rPr lang="en-US" altLang="zh-CN" sz="2000" dirty="0"/>
                  <a:t> + </a:t>
                </a:r>
                <a:r>
                  <a:rPr lang="en-US" altLang="zh-CN" sz="2000" dirty="0" err="1"/>
                  <a:t>eTOF</a:t>
                </a:r>
                <a:r>
                  <a:rPr lang="en-US" altLang="zh-CN" sz="2000" dirty="0"/>
                  <a:t> 60 </a:t>
                </a:r>
                <a:r>
                  <a:rPr lang="en-US" altLang="zh-CN" sz="2000" dirty="0" err="1"/>
                  <a:t>ps</a:t>
                </a:r>
                <a:endParaRPr lang="en-US" altLang="zh-CN" sz="2000" dirty="0"/>
              </a:p>
              <a:p>
                <a:pPr lvl="1"/>
                <a:endParaRPr lang="en-US" altLang="zh-CN" sz="2000" dirty="0"/>
              </a:p>
              <a:p>
                <a:r>
                  <a:rPr lang="en-US" altLang="zh-CN" dirty="0"/>
                  <a:t>Reaction system: </a:t>
                </a:r>
                <a:r>
                  <a:rPr lang="en-US" altLang="zh-CN" dirty="0" err="1"/>
                  <a:t>UrQMD</a:t>
                </a:r>
                <a:r>
                  <a:rPr lang="en-US" altLang="zh-CN" dirty="0"/>
                  <a:t> model Au-Au@1.28 </a:t>
                </a:r>
                <a:r>
                  <a:rPr lang="en-US" altLang="zh-CN" dirty="0" err="1"/>
                  <a:t>AGeV</a:t>
                </a:r>
                <a:r>
                  <a:rPr lang="en-US" altLang="zh-CN" dirty="0"/>
                  <a:t> to obtain sufficient K meson yield.</a:t>
                </a:r>
              </a:p>
              <a:p>
                <a:r>
                  <a:rPr lang="en-US" altLang="zh-CN" dirty="0"/>
                  <a:t>Simulation setup: momentum resolution </a:t>
                </a:r>
                <a14:m>
                  <m:oMath xmlns:m="http://schemas.openxmlformats.org/officeDocument/2006/math">
                    <m:f>
                      <m:fPr>
                        <m:ctrlPr>
                          <a:rPr lang="en-US" altLang="zh-CN" i="1">
                            <a:latin typeface="Cambria Math" panose="02040503050406030204" pitchFamily="18" charset="0"/>
                          </a:rPr>
                        </m:ctrlPr>
                      </m:fPr>
                      <m:num>
                        <m:r>
                          <m:rPr>
                            <m:sty m:val="p"/>
                          </m:rPr>
                          <a:rPr lang="en-US" altLang="zh-CN">
                            <a:latin typeface="Cambria Math" panose="02040503050406030204" pitchFamily="18" charset="0"/>
                          </a:rPr>
                          <m:t>Δ</m:t>
                        </m:r>
                        <m:r>
                          <a:rPr lang="en-US" altLang="zh-CN" i="1">
                            <a:latin typeface="Cambria Math" panose="02040503050406030204" pitchFamily="18" charset="0"/>
                          </a:rPr>
                          <m:t>𝑝</m:t>
                        </m:r>
                      </m:num>
                      <m:den>
                        <m:r>
                          <a:rPr lang="en-US" altLang="zh-CN" i="1">
                            <a:latin typeface="Cambria Math" panose="02040503050406030204" pitchFamily="18" charset="0"/>
                          </a:rPr>
                          <m:t>𝑝</m:t>
                        </m:r>
                      </m:den>
                    </m:f>
                    <m:r>
                      <a:rPr lang="en-US" altLang="zh-CN" i="1">
                        <a:latin typeface="Cambria Math" panose="02040503050406030204" pitchFamily="18" charset="0"/>
                      </a:rPr>
                      <m:t>=</m:t>
                    </m:r>
                  </m:oMath>
                </a14:m>
                <a:r>
                  <a:rPr lang="en-US" altLang="zh-CN" dirty="0"/>
                  <a:t>5%</a:t>
                </a:r>
                <a:r>
                  <a:rPr lang="zh-CN" altLang="en-US" dirty="0"/>
                  <a:t>，</a:t>
                </a:r>
                <a:r>
                  <a:rPr lang="en-US" altLang="zh-CN" dirty="0"/>
                  <a:t> time-of-flight resolution 80 ps</a:t>
                </a:r>
              </a:p>
              <a:p>
                <a:endParaRPr lang="en-US" altLang="zh-CN" sz="2200" dirty="0"/>
              </a:p>
            </p:txBody>
          </p:sp>
        </mc:Choice>
        <mc:Fallback xmlns="">
          <p:sp>
            <p:nvSpPr>
              <p:cNvPr id="7" name="内容占位符 4">
                <a:extLst>
                  <a:ext uri="{FF2B5EF4-FFF2-40B4-BE49-F238E27FC236}">
                    <a16:creationId xmlns:a16="http://schemas.microsoft.com/office/drawing/2014/main" id="{FE8D1A36-3092-9D52-105E-7B93954309C4}"/>
                  </a:ext>
                </a:extLst>
              </p:cNvPr>
              <p:cNvSpPr txBox="1">
                <a:spLocks noRot="1" noChangeAspect="1" noMove="1" noResize="1" noEditPoints="1" noAdjustHandles="1" noChangeArrowheads="1" noChangeShapeType="1" noTextEdit="1"/>
              </p:cNvSpPr>
              <p:nvPr/>
            </p:nvSpPr>
            <p:spPr>
              <a:xfrm>
                <a:off x="329526" y="890494"/>
                <a:ext cx="7595190" cy="5594533"/>
              </a:xfrm>
              <a:prstGeom prst="rect">
                <a:avLst/>
              </a:prstGeom>
              <a:blipFill>
                <a:blip r:embed="rId3"/>
                <a:stretch>
                  <a:fillRect l="-7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BA74E067-4B32-9B89-7E71-2DC3C2F34116}"/>
                  </a:ext>
                </a:extLst>
              </p:cNvPr>
              <p:cNvSpPr txBox="1"/>
              <p:nvPr/>
            </p:nvSpPr>
            <p:spPr>
              <a:xfrm>
                <a:off x="3656213" y="744223"/>
                <a:ext cx="3959033" cy="5731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ea typeface="楷体" panose="02010609060101010101" pitchFamily="49" charset="-122"/>
                            </a:rPr>
                          </m:ctrlPr>
                        </m:sSubPr>
                        <m:e>
                          <m:r>
                            <a:rPr lang="en-US" altLang="zh-CN" i="1">
                              <a:latin typeface="Cambria Math" panose="02040503050406030204" pitchFamily="18" charset="0"/>
                              <a:ea typeface="楷体" panose="02010609060101010101" pitchFamily="49" charset="-122"/>
                            </a:rPr>
                            <m:t>𝑛</m:t>
                          </m:r>
                        </m:e>
                        <m:sub>
                          <m:r>
                            <a:rPr lang="en-US" altLang="zh-CN" i="1">
                              <a:latin typeface="Cambria Math" panose="02040503050406030204" pitchFamily="18" charset="0"/>
                              <a:ea typeface="楷体" panose="02010609060101010101" pitchFamily="49" charset="-122"/>
                            </a:rPr>
                            <m:t>𝜎</m:t>
                          </m:r>
                          <m:r>
                            <a:rPr lang="en-US" altLang="zh-CN" i="1">
                              <a:latin typeface="Cambria Math" panose="02040503050406030204" pitchFamily="18" charset="0"/>
                              <a:ea typeface="楷体" panose="02010609060101010101" pitchFamily="49" charset="-122"/>
                            </a:rPr>
                            <m:t>𝑇𝑂𝐹</m:t>
                          </m:r>
                        </m:sub>
                      </m:sSub>
                      <m:r>
                        <a:rPr lang="en-US" altLang="zh-CN" i="1">
                          <a:latin typeface="Cambria Math" panose="02040503050406030204" pitchFamily="18" charset="0"/>
                          <a:ea typeface="楷体" panose="02010609060101010101" pitchFamily="49" charset="-122"/>
                        </a:rPr>
                        <m:t>=</m:t>
                      </m:r>
                      <m:f>
                        <m:fPr>
                          <m:ctrlPr>
                            <a:rPr lang="en-US" altLang="zh-CN" i="1">
                              <a:latin typeface="Cambria Math" panose="02040503050406030204" pitchFamily="18" charset="0"/>
                              <a:ea typeface="楷体" panose="02010609060101010101" pitchFamily="49" charset="-122"/>
                            </a:rPr>
                          </m:ctrlPr>
                        </m:fPr>
                        <m:num>
                          <m:r>
                            <a:rPr lang="en-US" altLang="zh-CN" i="1">
                              <a:latin typeface="Cambria Math" panose="02040503050406030204" pitchFamily="18" charset="0"/>
                              <a:ea typeface="楷体" panose="02010609060101010101" pitchFamily="49" charset="-122"/>
                            </a:rPr>
                            <m:t>|</m:t>
                          </m:r>
                          <m:sSub>
                            <m:sSubPr>
                              <m:ctrlPr>
                                <a:rPr lang="en-US" altLang="zh-CN" i="1">
                                  <a:latin typeface="Cambria Math" panose="02040503050406030204" pitchFamily="18" charset="0"/>
                                  <a:ea typeface="楷体" panose="02010609060101010101" pitchFamily="49" charset="-122"/>
                                </a:rPr>
                              </m:ctrlPr>
                            </m:sSubPr>
                            <m:e>
                              <m:r>
                                <a:rPr lang="en-US" altLang="zh-CN" i="1">
                                  <a:latin typeface="Cambria Math" panose="02040503050406030204" pitchFamily="18" charset="0"/>
                                  <a:ea typeface="楷体" panose="02010609060101010101" pitchFamily="49" charset="-122"/>
                                </a:rPr>
                                <m:t>𝑡</m:t>
                              </m:r>
                            </m:e>
                            <m:sub>
                              <m:r>
                                <a:rPr lang="en-US" altLang="zh-CN" i="1">
                                  <a:latin typeface="Cambria Math" panose="02040503050406030204" pitchFamily="18" charset="0"/>
                                  <a:ea typeface="楷体" panose="02010609060101010101" pitchFamily="49" charset="-122"/>
                                </a:rPr>
                                <m:t>1</m:t>
                              </m:r>
                            </m:sub>
                          </m:sSub>
                          <m:r>
                            <a:rPr lang="en-US" altLang="zh-CN" i="1">
                              <a:latin typeface="Cambria Math" panose="02040503050406030204" pitchFamily="18" charset="0"/>
                              <a:ea typeface="楷体" panose="02010609060101010101" pitchFamily="49" charset="-122"/>
                            </a:rPr>
                            <m:t>−</m:t>
                          </m:r>
                          <m:sSub>
                            <m:sSubPr>
                              <m:ctrlPr>
                                <a:rPr lang="en-US" altLang="zh-CN" i="1">
                                  <a:latin typeface="Cambria Math" panose="02040503050406030204" pitchFamily="18" charset="0"/>
                                  <a:ea typeface="楷体" panose="02010609060101010101" pitchFamily="49" charset="-122"/>
                                </a:rPr>
                              </m:ctrlPr>
                            </m:sSubPr>
                            <m:e>
                              <m:r>
                                <a:rPr lang="en-US" altLang="zh-CN" i="1">
                                  <a:latin typeface="Cambria Math" panose="02040503050406030204" pitchFamily="18" charset="0"/>
                                  <a:ea typeface="楷体" panose="02010609060101010101" pitchFamily="49" charset="-122"/>
                                </a:rPr>
                                <m:t>𝑡</m:t>
                              </m:r>
                            </m:e>
                            <m:sub>
                              <m:r>
                                <a:rPr lang="en-US" altLang="zh-CN" i="1">
                                  <a:latin typeface="Cambria Math" panose="02040503050406030204" pitchFamily="18" charset="0"/>
                                  <a:ea typeface="楷体" panose="02010609060101010101" pitchFamily="49" charset="-122"/>
                                </a:rPr>
                                <m:t>2</m:t>
                              </m:r>
                            </m:sub>
                          </m:sSub>
                          <m:r>
                            <a:rPr lang="en-US" altLang="zh-CN" i="1">
                              <a:latin typeface="Cambria Math" panose="02040503050406030204" pitchFamily="18" charset="0"/>
                              <a:ea typeface="楷体" panose="02010609060101010101" pitchFamily="49" charset="-122"/>
                            </a:rPr>
                            <m:t>|</m:t>
                          </m:r>
                        </m:num>
                        <m:den>
                          <m:sSub>
                            <m:sSubPr>
                              <m:ctrlPr>
                                <a:rPr lang="en-US" altLang="zh-CN" i="1">
                                  <a:latin typeface="Cambria Math" panose="02040503050406030204" pitchFamily="18" charset="0"/>
                                  <a:ea typeface="楷体" panose="02010609060101010101" pitchFamily="49" charset="-122"/>
                                </a:rPr>
                              </m:ctrlPr>
                            </m:sSubPr>
                            <m:e>
                              <m:r>
                                <a:rPr lang="en-US" altLang="zh-CN" i="1">
                                  <a:latin typeface="Cambria Math" panose="02040503050406030204" pitchFamily="18" charset="0"/>
                                  <a:ea typeface="楷体" panose="02010609060101010101" pitchFamily="49" charset="-122"/>
                                </a:rPr>
                                <m:t>𝜎</m:t>
                              </m:r>
                            </m:e>
                            <m:sub>
                              <m:r>
                                <a:rPr lang="en-US" altLang="zh-CN" i="1">
                                  <a:latin typeface="Cambria Math" panose="02040503050406030204" pitchFamily="18" charset="0"/>
                                  <a:ea typeface="楷体" panose="02010609060101010101" pitchFamily="49" charset="-122"/>
                                </a:rPr>
                                <m:t>𝑇𝑂𝐹</m:t>
                              </m:r>
                            </m:sub>
                          </m:sSub>
                        </m:den>
                      </m:f>
                      <m:r>
                        <a:rPr lang="en-US" altLang="zh-CN" i="1">
                          <a:latin typeface="Cambria Math" panose="02040503050406030204" pitchFamily="18" charset="0"/>
                          <a:ea typeface="楷体" panose="02010609060101010101" pitchFamily="49" charset="-122"/>
                        </a:rPr>
                        <m:t>=</m:t>
                      </m:r>
                      <m:f>
                        <m:fPr>
                          <m:ctrlPr>
                            <a:rPr lang="en-US" altLang="zh-CN" i="1">
                              <a:latin typeface="Cambria Math" panose="02040503050406030204" pitchFamily="18" charset="0"/>
                              <a:ea typeface="楷体" panose="02010609060101010101" pitchFamily="49" charset="-122"/>
                            </a:rPr>
                          </m:ctrlPr>
                        </m:fPr>
                        <m:num>
                          <m:r>
                            <a:rPr lang="en-US" altLang="zh-CN" i="1">
                              <a:latin typeface="Cambria Math" panose="02040503050406030204" pitchFamily="18" charset="0"/>
                              <a:ea typeface="楷体" panose="02010609060101010101" pitchFamily="49" charset="-122"/>
                            </a:rPr>
                            <m:t>𝐿𝑐</m:t>
                          </m:r>
                        </m:num>
                        <m:den>
                          <m:r>
                            <a:rPr lang="en-US" altLang="zh-CN" i="1">
                              <a:latin typeface="Cambria Math" panose="02040503050406030204" pitchFamily="18" charset="0"/>
                              <a:ea typeface="楷体" panose="02010609060101010101" pitchFamily="49" charset="-122"/>
                            </a:rPr>
                            <m:t>2</m:t>
                          </m:r>
                          <m:sSup>
                            <m:sSupPr>
                              <m:ctrlPr>
                                <a:rPr lang="en-US" altLang="zh-CN" i="1">
                                  <a:latin typeface="Cambria Math" panose="02040503050406030204" pitchFamily="18" charset="0"/>
                                  <a:ea typeface="楷体" panose="02010609060101010101" pitchFamily="49" charset="-122"/>
                                </a:rPr>
                              </m:ctrlPr>
                            </m:sSupPr>
                            <m:e>
                              <m:r>
                                <a:rPr lang="en-US" altLang="zh-CN" i="1">
                                  <a:latin typeface="Cambria Math" panose="02040503050406030204" pitchFamily="18" charset="0"/>
                                  <a:ea typeface="楷体" panose="02010609060101010101" pitchFamily="49" charset="-122"/>
                                </a:rPr>
                                <m:t>𝑝</m:t>
                              </m:r>
                            </m:e>
                            <m:sup>
                              <m:r>
                                <a:rPr lang="en-US" altLang="zh-CN" i="1">
                                  <a:latin typeface="Cambria Math" panose="02040503050406030204" pitchFamily="18" charset="0"/>
                                  <a:ea typeface="楷体" panose="02010609060101010101" pitchFamily="49" charset="-122"/>
                                </a:rPr>
                                <m:t>2</m:t>
                              </m:r>
                            </m:sup>
                          </m:sSup>
                          <m:sSub>
                            <m:sSubPr>
                              <m:ctrlPr>
                                <a:rPr lang="en-US" altLang="zh-CN" b="1" i="1">
                                  <a:solidFill>
                                    <a:srgbClr val="824D91"/>
                                  </a:solidFill>
                                  <a:latin typeface="Cambria Math" panose="02040503050406030204" pitchFamily="18" charset="0"/>
                                  <a:ea typeface="楷体" panose="02010609060101010101" pitchFamily="49" charset="-122"/>
                                </a:rPr>
                              </m:ctrlPr>
                            </m:sSubPr>
                            <m:e>
                              <m:r>
                                <a:rPr lang="en-US" altLang="zh-CN" b="1" i="1">
                                  <a:solidFill>
                                    <a:srgbClr val="824D91"/>
                                  </a:solidFill>
                                  <a:latin typeface="Cambria Math" panose="02040503050406030204" pitchFamily="18" charset="0"/>
                                  <a:ea typeface="楷体" panose="02010609060101010101" pitchFamily="49" charset="-122"/>
                                </a:rPr>
                                <m:t>𝝈</m:t>
                              </m:r>
                            </m:e>
                            <m:sub>
                              <m:r>
                                <a:rPr lang="en-US" altLang="zh-CN" b="1" i="1">
                                  <a:solidFill>
                                    <a:srgbClr val="824D91"/>
                                  </a:solidFill>
                                  <a:latin typeface="Cambria Math" panose="02040503050406030204" pitchFamily="18" charset="0"/>
                                  <a:ea typeface="楷体" panose="02010609060101010101" pitchFamily="49" charset="-122"/>
                                </a:rPr>
                                <m:t>𝑻𝑶𝑭</m:t>
                              </m:r>
                            </m:sub>
                          </m:sSub>
                        </m:den>
                      </m:f>
                      <m:r>
                        <a:rPr lang="en-US" altLang="zh-CN" i="1">
                          <a:latin typeface="Cambria Math" panose="02040503050406030204" pitchFamily="18" charset="0"/>
                          <a:ea typeface="楷体" panose="02010609060101010101" pitchFamily="49" charset="-122"/>
                        </a:rPr>
                        <m:t>|</m:t>
                      </m:r>
                      <m:sSubSup>
                        <m:sSubSupPr>
                          <m:ctrlPr>
                            <a:rPr lang="en-US" altLang="zh-CN" i="1">
                              <a:latin typeface="Cambria Math" panose="02040503050406030204" pitchFamily="18" charset="0"/>
                              <a:ea typeface="楷体" panose="02010609060101010101" pitchFamily="49" charset="-122"/>
                            </a:rPr>
                          </m:ctrlPr>
                        </m:sSubSupPr>
                        <m:e>
                          <m:r>
                            <a:rPr lang="en-US" altLang="zh-CN" i="1">
                              <a:latin typeface="Cambria Math" panose="02040503050406030204" pitchFamily="18" charset="0"/>
                              <a:ea typeface="楷体" panose="02010609060101010101" pitchFamily="49" charset="-122"/>
                            </a:rPr>
                            <m:t>𝑚</m:t>
                          </m:r>
                        </m:e>
                        <m:sub>
                          <m:r>
                            <a:rPr lang="en-US" altLang="zh-CN" i="1">
                              <a:latin typeface="Cambria Math" panose="02040503050406030204" pitchFamily="18" charset="0"/>
                              <a:ea typeface="楷体" panose="02010609060101010101" pitchFamily="49" charset="-122"/>
                            </a:rPr>
                            <m:t>1</m:t>
                          </m:r>
                        </m:sub>
                        <m:sup>
                          <m:r>
                            <a:rPr lang="en-US" altLang="zh-CN" i="1">
                              <a:latin typeface="Cambria Math" panose="02040503050406030204" pitchFamily="18" charset="0"/>
                              <a:ea typeface="楷体" panose="02010609060101010101" pitchFamily="49" charset="-122"/>
                            </a:rPr>
                            <m:t>2</m:t>
                          </m:r>
                        </m:sup>
                      </m:sSubSup>
                      <m:r>
                        <a:rPr lang="en-US" altLang="zh-CN" i="1">
                          <a:latin typeface="Cambria Math" panose="02040503050406030204" pitchFamily="18" charset="0"/>
                          <a:ea typeface="楷体" panose="02010609060101010101" pitchFamily="49" charset="-122"/>
                        </a:rPr>
                        <m:t>−</m:t>
                      </m:r>
                      <m:sSubSup>
                        <m:sSubSupPr>
                          <m:ctrlPr>
                            <a:rPr lang="en-US" altLang="zh-CN" i="1">
                              <a:latin typeface="Cambria Math" panose="02040503050406030204" pitchFamily="18" charset="0"/>
                              <a:ea typeface="楷体" panose="02010609060101010101" pitchFamily="49" charset="-122"/>
                            </a:rPr>
                          </m:ctrlPr>
                        </m:sSubSupPr>
                        <m:e>
                          <m:r>
                            <a:rPr lang="en-US" altLang="zh-CN" i="1">
                              <a:latin typeface="Cambria Math" panose="02040503050406030204" pitchFamily="18" charset="0"/>
                              <a:ea typeface="楷体" panose="02010609060101010101" pitchFamily="49" charset="-122"/>
                            </a:rPr>
                            <m:t>𝑚</m:t>
                          </m:r>
                        </m:e>
                        <m:sub>
                          <m:r>
                            <a:rPr lang="en-US" altLang="zh-CN" i="1">
                              <a:latin typeface="Cambria Math" panose="02040503050406030204" pitchFamily="18" charset="0"/>
                              <a:ea typeface="楷体" panose="02010609060101010101" pitchFamily="49" charset="-122"/>
                            </a:rPr>
                            <m:t>2</m:t>
                          </m:r>
                        </m:sub>
                        <m:sup>
                          <m:r>
                            <a:rPr lang="en-US" altLang="zh-CN" i="1">
                              <a:latin typeface="Cambria Math" panose="02040503050406030204" pitchFamily="18" charset="0"/>
                              <a:ea typeface="楷体" panose="02010609060101010101" pitchFamily="49" charset="-122"/>
                            </a:rPr>
                            <m:t>2</m:t>
                          </m:r>
                        </m:sup>
                      </m:sSubSup>
                      <m:r>
                        <a:rPr lang="en-US" altLang="zh-CN" i="1">
                          <a:latin typeface="Cambria Math" panose="02040503050406030204" pitchFamily="18" charset="0"/>
                          <a:ea typeface="楷体" panose="02010609060101010101" pitchFamily="49" charset="-122"/>
                        </a:rPr>
                        <m:t>|</m:t>
                      </m:r>
                    </m:oMath>
                  </m:oMathPara>
                </a14:m>
                <a:endParaRPr lang="zh-CN" altLang="en-US" dirty="0">
                  <a:ea typeface="楷体" panose="02010609060101010101" pitchFamily="49" charset="-122"/>
                </a:endParaRPr>
              </a:p>
            </p:txBody>
          </p:sp>
        </mc:Choice>
        <mc:Fallback xmlns="">
          <p:sp>
            <p:nvSpPr>
              <p:cNvPr id="10" name="文本框 9">
                <a:extLst>
                  <a:ext uri="{FF2B5EF4-FFF2-40B4-BE49-F238E27FC236}">
                    <a16:creationId xmlns:a16="http://schemas.microsoft.com/office/drawing/2014/main" id="{BA74E067-4B32-9B89-7E71-2DC3C2F34116}"/>
                  </a:ext>
                </a:extLst>
              </p:cNvPr>
              <p:cNvSpPr txBox="1">
                <a:spLocks noRot="1" noChangeAspect="1" noMove="1" noResize="1" noEditPoints="1" noAdjustHandles="1" noChangeArrowheads="1" noChangeShapeType="1" noTextEdit="1"/>
              </p:cNvSpPr>
              <p:nvPr/>
            </p:nvSpPr>
            <p:spPr>
              <a:xfrm>
                <a:off x="3656213" y="744223"/>
                <a:ext cx="3959033" cy="573106"/>
              </a:xfrm>
              <a:prstGeom prst="rect">
                <a:avLst/>
              </a:prstGeom>
              <a:blipFill>
                <a:blip r:embed="rId4"/>
                <a:stretch>
                  <a:fillRect/>
                </a:stretch>
              </a:blipFill>
            </p:spPr>
            <p:txBody>
              <a:bodyPr/>
              <a:lstStyle/>
              <a:p>
                <a:r>
                  <a:rPr lang="zh-CN" altLang="en-US">
                    <a:noFill/>
                  </a:rPr>
                  <a:t> </a:t>
                </a:r>
              </a:p>
            </p:txBody>
          </p:sp>
        </mc:Fallback>
      </mc:AlternateContent>
      <p:pic>
        <p:nvPicPr>
          <p:cNvPr id="12" name="图片 11">
            <a:extLst>
              <a:ext uri="{FF2B5EF4-FFF2-40B4-BE49-F238E27FC236}">
                <a16:creationId xmlns:a16="http://schemas.microsoft.com/office/drawing/2014/main" id="{65C8DB5D-A2B1-2925-F6D6-A65995F935C5}"/>
              </a:ext>
            </a:extLst>
          </p:cNvPr>
          <p:cNvPicPr>
            <a:picLocks noChangeAspect="1"/>
          </p:cNvPicPr>
          <p:nvPr/>
        </p:nvPicPr>
        <p:blipFill rotWithShape="1">
          <a:blip r:embed="rId5"/>
          <a:srcRect t="6832" b="1"/>
          <a:stretch/>
        </p:blipFill>
        <p:spPr>
          <a:xfrm>
            <a:off x="4329293" y="1701360"/>
            <a:ext cx="3595423" cy="2996330"/>
          </a:xfrm>
          <a:prstGeom prst="rect">
            <a:avLst/>
          </a:prstGeom>
        </p:spPr>
      </p:pic>
      <p:grpSp>
        <p:nvGrpSpPr>
          <p:cNvPr id="13" name="组合 12">
            <a:extLst>
              <a:ext uri="{FF2B5EF4-FFF2-40B4-BE49-F238E27FC236}">
                <a16:creationId xmlns:a16="http://schemas.microsoft.com/office/drawing/2014/main" id="{CAA6D365-061C-0DD5-8469-DC7415E6B50D}"/>
              </a:ext>
            </a:extLst>
          </p:cNvPr>
          <p:cNvGrpSpPr/>
          <p:nvPr/>
        </p:nvGrpSpPr>
        <p:grpSpPr>
          <a:xfrm>
            <a:off x="7870164" y="1917050"/>
            <a:ext cx="4224072" cy="4468510"/>
            <a:chOff x="4896991" y="2958852"/>
            <a:chExt cx="3341704" cy="3535082"/>
          </a:xfrm>
        </p:grpSpPr>
        <p:pic>
          <p:nvPicPr>
            <p:cNvPr id="14" name="图片 13">
              <a:extLst>
                <a:ext uri="{FF2B5EF4-FFF2-40B4-BE49-F238E27FC236}">
                  <a16:creationId xmlns:a16="http://schemas.microsoft.com/office/drawing/2014/main" id="{13EFCDBC-1152-61CF-A343-9B4D0994D75E}"/>
                </a:ext>
              </a:extLst>
            </p:cNvPr>
            <p:cNvPicPr>
              <a:picLocks noChangeAspect="1"/>
            </p:cNvPicPr>
            <p:nvPr/>
          </p:nvPicPr>
          <p:blipFill>
            <a:blip r:embed="rId6"/>
            <a:stretch>
              <a:fillRect/>
            </a:stretch>
          </p:blipFill>
          <p:spPr>
            <a:xfrm>
              <a:off x="4896991" y="2958852"/>
              <a:ext cx="3341704" cy="3535082"/>
            </a:xfrm>
            <a:prstGeom prst="rect">
              <a:avLst/>
            </a:prstGeom>
          </p:spPr>
        </p:pic>
        <p:cxnSp>
          <p:nvCxnSpPr>
            <p:cNvPr id="15" name="直接箭头连接符 14">
              <a:extLst>
                <a:ext uri="{FF2B5EF4-FFF2-40B4-BE49-F238E27FC236}">
                  <a16:creationId xmlns:a16="http://schemas.microsoft.com/office/drawing/2014/main" id="{E591605E-A9A4-1D6F-45E8-EC39C0D689F1}"/>
                </a:ext>
              </a:extLst>
            </p:cNvPr>
            <p:cNvCxnSpPr/>
            <p:nvPr/>
          </p:nvCxnSpPr>
          <p:spPr>
            <a:xfrm>
              <a:off x="6831106" y="4279153"/>
              <a:ext cx="848659" cy="0"/>
            </a:xfrm>
            <a:prstGeom prst="straightConnector1">
              <a:avLst/>
            </a:prstGeom>
            <a:ln>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520DEE8A-38F7-6C80-63C8-4366309B54CF}"/>
                </a:ext>
              </a:extLst>
            </p:cNvPr>
            <p:cNvSpPr txBox="1"/>
            <p:nvPr/>
          </p:nvSpPr>
          <p:spPr>
            <a:xfrm>
              <a:off x="7028329" y="3932518"/>
              <a:ext cx="336313" cy="292182"/>
            </a:xfrm>
            <a:prstGeom prst="rect">
              <a:avLst/>
            </a:prstGeom>
            <a:noFill/>
          </p:spPr>
          <p:txBody>
            <a:bodyPr wrap="none" rtlCol="0">
              <a:spAutoFit/>
            </a:bodyPr>
            <a:lstStyle/>
            <a:p>
              <a:r>
                <a:rPr lang="en-US" altLang="zh-CN" dirty="0"/>
                <a:t>3σ</a:t>
              </a:r>
              <a:endParaRPr lang="zh-CN" altLang="en-US" dirty="0"/>
            </a:p>
          </p:txBody>
        </p:sp>
      </p:gr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F4372813-C158-D006-1896-34C75AF05055}"/>
                  </a:ext>
                </a:extLst>
              </p:cNvPr>
              <p:cNvSpPr txBox="1"/>
              <p:nvPr/>
            </p:nvSpPr>
            <p:spPr>
              <a:xfrm>
                <a:off x="8978809" y="463418"/>
                <a:ext cx="2672336" cy="1200329"/>
              </a:xfrm>
              <a:prstGeom prst="rect">
                <a:avLst/>
              </a:prstGeom>
              <a:solidFill>
                <a:schemeClr val="bg1">
                  <a:lumMod val="85000"/>
                </a:schemeClr>
              </a:solidFill>
            </p:spPr>
            <p:txBody>
              <a:bodyPr wrap="square">
                <a:spAutoFit/>
              </a:bodyPr>
              <a:lstStyle/>
              <a:p>
                <a:pPr>
                  <a:buFont typeface="Wingdings" panose="05000000000000000000" pitchFamily="2" charset="2"/>
                  <a:buChar char="ü"/>
                </a:pPr>
                <a14:m>
                  <m:oMath xmlns:m="http://schemas.openxmlformats.org/officeDocument/2006/math">
                    <m:r>
                      <a:rPr lang="en-US" altLang="zh-CN" i="1">
                        <a:latin typeface="Cambria Math" panose="02040503050406030204" pitchFamily="18" charset="0"/>
                      </a:rPr>
                      <m:t>𝜋</m:t>
                    </m:r>
                  </m:oMath>
                </a14:m>
                <a:r>
                  <a:rPr lang="en-US" altLang="zh-CN" dirty="0"/>
                  <a:t>/K@1.4 GeV/c</a:t>
                </a:r>
                <a:r>
                  <a:rPr lang="zh-CN" altLang="en-US" dirty="0"/>
                  <a:t>，</a:t>
                </a:r>
                <a:r>
                  <a:rPr lang="en-US" altLang="zh-CN" dirty="0"/>
                  <a:t> (</a:t>
                </a:r>
                <a14:m>
                  <m:oMath xmlns:m="http://schemas.openxmlformats.org/officeDocument/2006/math">
                    <m:r>
                      <a:rPr lang="en-US" altLang="zh-CN" i="1">
                        <a:latin typeface="Cambria Math" panose="02040503050406030204" pitchFamily="18" charset="0"/>
                      </a:rPr>
                      <m:t>𝜋</m:t>
                    </m:r>
                  </m:oMath>
                </a14:m>
                <a:r>
                  <a:rPr lang="en-US" altLang="zh-CN" dirty="0"/>
                  <a:t>+K)/p@2.2 GeV/c</a:t>
                </a:r>
                <a:r>
                  <a:rPr lang="zh-CN" altLang="en-US" dirty="0"/>
                  <a:t>，</a:t>
                </a:r>
                <a:r>
                  <a:rPr lang="en-US" altLang="zh-CN" dirty="0"/>
                  <a:t>significantly beyond the CEE energy region</a:t>
                </a:r>
              </a:p>
            </p:txBody>
          </p:sp>
        </mc:Choice>
        <mc:Fallback xmlns="">
          <p:sp>
            <p:nvSpPr>
              <p:cNvPr id="17" name="文本框 16">
                <a:extLst>
                  <a:ext uri="{FF2B5EF4-FFF2-40B4-BE49-F238E27FC236}">
                    <a16:creationId xmlns:a16="http://schemas.microsoft.com/office/drawing/2014/main" id="{F4372813-C158-D006-1896-34C75AF05055}"/>
                  </a:ext>
                </a:extLst>
              </p:cNvPr>
              <p:cNvSpPr txBox="1">
                <a:spLocks noRot="1" noChangeAspect="1" noMove="1" noResize="1" noEditPoints="1" noAdjustHandles="1" noChangeArrowheads="1" noChangeShapeType="1" noTextEdit="1"/>
              </p:cNvSpPr>
              <p:nvPr/>
            </p:nvSpPr>
            <p:spPr>
              <a:xfrm>
                <a:off x="8978809" y="463418"/>
                <a:ext cx="2672336" cy="1200329"/>
              </a:xfrm>
              <a:prstGeom prst="rect">
                <a:avLst/>
              </a:prstGeom>
              <a:blipFill>
                <a:blip r:embed="rId7"/>
                <a:stretch>
                  <a:fillRect l="-2055" t="-4061" b="-710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25333016"/>
      </p:ext>
    </p:extLst>
  </p:cSld>
  <p:clrMapOvr>
    <a:masterClrMapping/>
  </p:clrMapOvr>
</p:sld>
</file>

<file path=ppt/theme/theme1.xml><?xml version="1.0" encoding="utf-8"?>
<a:theme xmlns:a="http://schemas.openxmlformats.org/drawingml/2006/main" name="清华大学">
  <a:themeElements>
    <a:clrScheme name="自定义 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824D91"/>
      </a:accent6>
      <a:hlink>
        <a:srgbClr val="0563C1"/>
      </a:hlink>
      <a:folHlink>
        <a:srgbClr val="954F72"/>
      </a:folHlink>
    </a:clrScheme>
    <a:fontScheme name="自定义 2">
      <a:majorFont>
        <a:latin typeface="Arial"/>
        <a:ea typeface="黑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wrap="none" rtlCol="0">
        <a:spAutoFit/>
      </a:bodyPr>
      <a:lstStyle>
        <a:defPPr algn="l">
          <a:defRPr sz="1600" dirty="0" smtClean="0">
            <a:ea typeface="楷体" panose="02010609060101010101" pitchFamily="49" charset="-122"/>
          </a:defRPr>
        </a:defPPr>
      </a:lstStyle>
    </a:txDef>
  </a:objectDefaults>
  <a:extraClrSchemeLst/>
  <a:extLst>
    <a:ext uri="{05A4C25C-085E-4340-85A3-A5531E510DB2}">
      <thm15:themeFamily xmlns:thm15="http://schemas.microsoft.com/office/thememl/2012/main" name="清华大学" id="{D18AAFDA-C9D7-4245-89B1-FCCB6839E3D7}" vid="{A874EE3F-0B21-45EE-B74D-9549184A8E75}"/>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5430</TotalTime>
  <Words>4073</Words>
  <Application>Microsoft Office PowerPoint</Application>
  <PresentationFormat>宽屏</PresentationFormat>
  <Paragraphs>333</Paragraphs>
  <Slides>23</Slides>
  <Notes>18</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23</vt:i4>
      </vt:variant>
    </vt:vector>
  </HeadingPairs>
  <TitlesOfParts>
    <vt:vector size="31" baseType="lpstr">
      <vt:lpstr>等线</vt:lpstr>
      <vt:lpstr>楷体</vt:lpstr>
      <vt:lpstr>微软雅黑</vt:lpstr>
      <vt:lpstr>Arial</vt:lpstr>
      <vt:lpstr>Calibri</vt:lpstr>
      <vt:lpstr>Cambria Math</vt:lpstr>
      <vt:lpstr>Wingdings</vt:lpstr>
      <vt:lpstr>清华大学</vt:lpstr>
      <vt:lpstr>Introduction of CEE experiment and eTOF</vt:lpstr>
      <vt:lpstr>Outline</vt:lpstr>
      <vt:lpstr>CSR External-target Experiment (CEE)</vt:lpstr>
      <vt:lpstr>Multigap Resistive Plate Chamber</vt:lpstr>
      <vt:lpstr>Gas-related challenges of MRPC</vt:lpstr>
      <vt:lpstr>The sealed MRPC for eTOF</vt:lpstr>
      <vt:lpstr>CEE-eTOF Physical Functions</vt:lpstr>
      <vt:lpstr>Acceptance</vt:lpstr>
      <vt:lpstr>Particle Identification</vt:lpstr>
      <vt:lpstr>Participation in global triggers</vt:lpstr>
      <vt:lpstr>Beamtime setup</vt:lpstr>
      <vt:lpstr>The result of Cosmic Test</vt:lpstr>
      <vt:lpstr>Reconstruction and analysis</vt:lpstr>
      <vt:lpstr>Conclusion </vt:lpstr>
      <vt:lpstr>Material</vt:lpstr>
      <vt:lpstr>效率和能损效应</vt:lpstr>
      <vt:lpstr>时间分辨和动量效应</vt:lpstr>
      <vt:lpstr>Material</vt:lpstr>
      <vt:lpstr>Material</vt:lpstr>
      <vt:lpstr>Material</vt:lpstr>
      <vt:lpstr>Material</vt:lpstr>
      <vt:lpstr>Backup: facility</vt:lpstr>
      <vt:lpstr>Backup: time-slewing correction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CEE eTOF子系统 11月工作进展</dc:title>
  <dc:creator>S.H. zhang</dc:creator>
  <cp:lastModifiedBy>S.H. zhang</cp:lastModifiedBy>
  <cp:revision>588</cp:revision>
  <dcterms:created xsi:type="dcterms:W3CDTF">2023-04-25T17:06:39Z</dcterms:created>
  <dcterms:modified xsi:type="dcterms:W3CDTF">2025-07-24T23:00:10Z</dcterms:modified>
</cp:coreProperties>
</file>