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4" r:id="rId2"/>
    <p:sldMasterId id="2147483660" r:id="rId3"/>
  </p:sldMasterIdLst>
  <p:notesMasterIdLst>
    <p:notesMasterId r:id="rId42"/>
  </p:notesMasterIdLst>
  <p:handoutMasterIdLst>
    <p:handoutMasterId r:id="rId43"/>
  </p:handoutMasterIdLst>
  <p:sldIdLst>
    <p:sldId id="258" r:id="rId4"/>
    <p:sldId id="377" r:id="rId5"/>
    <p:sldId id="340" r:id="rId6"/>
    <p:sldId id="341" r:id="rId7"/>
    <p:sldId id="342" r:id="rId8"/>
    <p:sldId id="373" r:id="rId9"/>
    <p:sldId id="321" r:id="rId10"/>
    <p:sldId id="343" r:id="rId11"/>
    <p:sldId id="344" r:id="rId12"/>
    <p:sldId id="322" r:id="rId13"/>
    <p:sldId id="336" r:id="rId14"/>
    <p:sldId id="345" r:id="rId15"/>
    <p:sldId id="374" r:id="rId16"/>
    <p:sldId id="334" r:id="rId17"/>
    <p:sldId id="323" r:id="rId18"/>
    <p:sldId id="347" r:id="rId19"/>
    <p:sldId id="348" r:id="rId20"/>
    <p:sldId id="355" r:id="rId21"/>
    <p:sldId id="349" r:id="rId22"/>
    <p:sldId id="356" r:id="rId23"/>
    <p:sldId id="359" r:id="rId24"/>
    <p:sldId id="350" r:id="rId25"/>
    <p:sldId id="357" r:id="rId26"/>
    <p:sldId id="351" r:id="rId27"/>
    <p:sldId id="361" r:id="rId28"/>
    <p:sldId id="363" r:id="rId29"/>
    <p:sldId id="375" r:id="rId30"/>
    <p:sldId id="353" r:id="rId31"/>
    <p:sldId id="354" r:id="rId32"/>
    <p:sldId id="366" r:id="rId33"/>
    <p:sldId id="367" r:id="rId34"/>
    <p:sldId id="368" r:id="rId35"/>
    <p:sldId id="376" r:id="rId36"/>
    <p:sldId id="370" r:id="rId37"/>
    <p:sldId id="372" r:id="rId38"/>
    <p:sldId id="371" r:id="rId39"/>
    <p:sldId id="369" r:id="rId40"/>
    <p:sldId id="291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0033CC"/>
    <a:srgbClr val="993300"/>
    <a:srgbClr val="CC6600"/>
    <a:srgbClr val="FF00FF"/>
    <a:srgbClr val="CC3300"/>
    <a:srgbClr val="8BA5BD"/>
    <a:srgbClr val="76D6FF"/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7"/>
    <p:restoredTop sz="94278"/>
  </p:normalViewPr>
  <p:slideViewPr>
    <p:cSldViewPr snapToGrid="0">
      <p:cViewPr>
        <p:scale>
          <a:sx n="86" d="100"/>
          <a:sy n="86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F32B400-AB7E-4002-5C4D-CF312E6A45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280C6B6-5F69-286F-AD3A-2D23D4A9BF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4D3A5-215B-1148-88C1-542D79C20712}" type="datetimeFigureOut">
              <a:rPr kumimoji="1" lang="zh-CN" altLang="en-US" smtClean="0"/>
              <a:t>2025/7/15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304B86-F963-AB80-857B-2FFBE4CEBC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8C0BEC3-57B0-60C1-163B-3145E070CC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C8C13-ED87-5A4D-8642-3B2A386DDA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71155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AD4FF-1D67-436A-90D1-F9599A08D983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78C55-A735-4EFA-9CBB-9AF172FA24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39991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78C55-A735-4EFA-9CBB-9AF172FA24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48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8BAB7A2-8C4F-11DE-66D3-E6D47725F821}"/>
              </a:ext>
            </a:extLst>
          </p:cNvPr>
          <p:cNvSpPr/>
          <p:nvPr userDrawn="1"/>
        </p:nvSpPr>
        <p:spPr>
          <a:xfrm>
            <a:off x="0" y="6536306"/>
            <a:ext cx="12192000" cy="319090"/>
          </a:xfrm>
          <a:prstGeom prst="rect">
            <a:avLst/>
          </a:prstGeom>
          <a:solidFill>
            <a:srgbClr val="8BA5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50E40FDE-30BF-BAA8-3D85-9F9946679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8473" y="6513288"/>
            <a:ext cx="8880764" cy="365125"/>
          </a:xfrm>
          <a:prstGeom prst="rect">
            <a:avLst/>
          </a:prstGeom>
        </p:spPr>
        <p:txBody>
          <a:bodyPr/>
          <a:lstStyle/>
          <a:p>
            <a:r>
              <a:rPr lang="en" altLang="zh-CN" dirty="0"/>
              <a:t>Ping Chen     Recent progress on long lifetime MCP-PMT    FTCF2024</a:t>
            </a:r>
            <a:r>
              <a:rPr lang="zh-CN" altLang="en" dirty="0"/>
              <a:t>，  </a:t>
            </a:r>
            <a:r>
              <a:rPr lang="en" altLang="zh-CN" dirty="0"/>
              <a:t>Guangzhou  20/11/2024 </a:t>
            </a:r>
            <a:endParaRPr lang="zh-CN" altLang="en-US" dirty="0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E25685C1-53B1-F263-85E8-B2575B72F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6373" y="6317643"/>
            <a:ext cx="10965627" cy="756413"/>
          </a:xfrm>
        </p:spPr>
        <p:txBody>
          <a:bodyPr/>
          <a:lstStyle/>
          <a:p>
            <a:fld id="{3F396388-36FE-4A07-B33D-5D4B9F1CED0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061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D654-773C-9C5C-474A-74A6BB638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6F0903-BEB1-213C-C748-EE471A604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E385E3-6F1F-3A82-BD02-787C53B1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5DD9B0-E711-1192-B9E9-8632BECBD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29A3A0-1C32-7A7B-A449-CF31171C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45A00E-805C-FA5F-BD3B-E23A8068BB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2828F18-3447-9A0F-AF24-C5882A54A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07A5A1-B526-DCEF-EE3A-883A7D4FA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B00E40-1042-5356-83BA-3B3DEE82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6680C-844D-CE01-5221-14F27E5B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17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CCD289-66D9-29AC-26C4-5B9D2D2E73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FEC18F9-6E50-CE54-D9A8-5712B0979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6661" y="6492875"/>
            <a:ext cx="10090673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Ping Chen     Recent progress on long lifetime MCP-PMT    FTCF2024</a:t>
            </a:r>
            <a:r>
              <a:rPr lang="zh-CN" altLang="en-US"/>
              <a:t>，  </a:t>
            </a:r>
            <a:r>
              <a:rPr lang="en-US" altLang="zh-CN"/>
              <a:t>Guangzhou  20/11/2024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8833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0BA4A-8E5C-B8D0-8252-6A4251EF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6DBBD9F-B5D9-D98E-401B-B5A95233D4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ADEE8E-599E-58FD-F502-5F5EF75D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9526" y="6538911"/>
            <a:ext cx="8437419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Ping Chen  </a:t>
            </a:r>
            <a:r>
              <a:rPr lang="en-US" altLang="zh-CN">
                <a:sym typeface="Wingdings" panose="05000000000000000000" pitchFamily="2" charset="2"/>
              </a:rPr>
              <a:t>   Recent progress on long lifetime MCP-PMT    FTCF2024</a:t>
            </a:r>
            <a:r>
              <a:rPr lang="zh-CN" altLang="en-US">
                <a:sym typeface="Wingdings" panose="05000000000000000000" pitchFamily="2" charset="2"/>
              </a:rPr>
              <a:t>，</a:t>
            </a:r>
            <a:r>
              <a:rPr lang="en-US" altLang="zh-CN">
                <a:sym typeface="Wingdings" panose="05000000000000000000" pitchFamily="2" charset="2"/>
              </a:rPr>
              <a:t>  Guangzhou  20/11/2024</a:t>
            </a:r>
            <a:endParaRPr lang="zh-CN" altLang="en-US"/>
          </a:p>
          <a:p>
            <a:endParaRPr kumimoji="1"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99171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5A406A-6740-46B9-52A1-46873B5A1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99321E1-45E8-776C-8EC8-381D76B3F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8D702D-BBA0-E341-0890-E72188BD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FF694-DFE5-4F0A-71D5-247A838DF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Ping Chen     Recent progress on long lifetime MCP-PMT    FTCF2024</a:t>
            </a:r>
            <a:r>
              <a:rPr kumimoji="1" lang="zh-CN" altLang="en"/>
              <a:t>，  </a:t>
            </a:r>
            <a:r>
              <a:rPr kumimoji="1" lang="en" altLang="zh-CN"/>
              <a:t>Guangzhou  20/11/2024 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B022B8-290C-565C-FAD1-785D81CD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DF55-8840-A74B-A29C-78703C2F83F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9512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55C09-1247-3672-D4A5-93BAA4CC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3CBBDC-7DD8-6A99-7000-EB424D0E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50139-E146-DC67-27D8-715A8630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DBFF92-C767-21B8-DA6B-E91573AD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Ping Chen     Recent progress on long lifetime MCP-PMT    FTCF2024</a:t>
            </a:r>
            <a:r>
              <a:rPr kumimoji="1" lang="zh-CN" altLang="en"/>
              <a:t>，  </a:t>
            </a:r>
            <a:r>
              <a:rPr kumimoji="1" lang="en" altLang="zh-CN"/>
              <a:t>Guangzhou  20/11/2024 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DA6D3-D7CB-81A3-ECB9-551F544B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DF55-8840-A74B-A29C-78703C2F83F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5420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9C2F73-11EE-B5EA-1B5B-0F0A5D32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D6BA37-7A86-3F0F-22F0-E1FE46A76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2E5C2-E38A-78EE-E9BF-1B477FA9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C998BE-F834-D52E-78E7-DAA058FE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Ping Chen     Recent progress on long lifetime MCP-PMT    FTCF2024</a:t>
            </a:r>
            <a:r>
              <a:rPr kumimoji="1" lang="zh-CN" altLang="en"/>
              <a:t>，  </a:t>
            </a:r>
            <a:r>
              <a:rPr kumimoji="1" lang="en" altLang="zh-CN"/>
              <a:t>Guangzhou  20/11/2024 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546D4A-8AF1-708D-54EC-70DDC6F5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DF55-8840-A74B-A29C-78703C2F83F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7731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A22C2-BE5C-D69C-3D22-4ABE44BFE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E187CF-0834-4356-7E32-DD81A897B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1B43D2-647F-1930-D763-B4C53A932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BF90D2-7E25-73CA-E1A3-BBF8E94BC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2A98C0-DFF8-164E-CA8E-F6A8B125B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Ping Chen     Recent progress on long lifetime MCP-PMT    FTCF2024</a:t>
            </a:r>
            <a:r>
              <a:rPr kumimoji="1" lang="zh-CN" altLang="en"/>
              <a:t>，  </a:t>
            </a:r>
            <a:r>
              <a:rPr kumimoji="1" lang="en" altLang="zh-CN"/>
              <a:t>Guangzhou  20/11/2024 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A4570A-534E-B44F-A8FB-263F59A7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DF55-8840-A74B-A29C-78703C2F83F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2098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DE53E1-0E2A-C808-261F-B04F049F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ABB48F-1D1B-ADAE-B34D-EBAC1DE5B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A459194-3EC0-88B7-D60E-E1390FC12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3298D8C-932A-2FB7-A95A-280B41307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F3BABD5-97D8-38E4-C61E-46CB0DB86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11B42FD-8CE4-3BCD-4C3A-D6F18FD1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42FB30D-3753-C15C-AAF1-DFF30C9D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Ping Chen     Recent progress on long lifetime MCP-PMT    FTCF2024</a:t>
            </a:r>
            <a:r>
              <a:rPr kumimoji="1" lang="zh-CN" altLang="en"/>
              <a:t>，  </a:t>
            </a:r>
            <a:r>
              <a:rPr kumimoji="1" lang="en" altLang="zh-CN"/>
              <a:t>Guangzhou  20/11/2024 </a:t>
            </a:r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D0E1E94-581A-DEA9-A1A4-4EE4FBA46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DF55-8840-A74B-A29C-78703C2F83F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6012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4B9FD7-B91A-3F6D-FE77-804FC65D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C7666E-9BE2-F05A-B87E-0E9BF74B8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60B231-4B01-8207-80BD-D225A65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Ping Chen     Recent progress on long lifetime MCP-PMT    FTCF2024</a:t>
            </a:r>
            <a:r>
              <a:rPr kumimoji="1" lang="zh-CN" altLang="en"/>
              <a:t>，  </a:t>
            </a:r>
            <a:r>
              <a:rPr kumimoji="1" lang="en" altLang="zh-CN"/>
              <a:t>Guangzhou  20/11/2024 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614465B-194E-2A1C-2A81-854AAD37B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DF55-8840-A74B-A29C-78703C2F83F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535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2233E0-4B96-4002-1EE9-713A9635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44BB85-7FDA-65FF-2D9A-A47E35BB1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42F997-9E22-4463-F788-7677FA59D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C607EA-B7EC-51B6-1D43-1ABB133A9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FAE057-C41E-B2A1-7738-DD51704F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550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3BC4C13-CA20-3FA7-1EA9-39D9BC4C4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CB567EF-2720-58B4-5AB8-8E13F4E5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Ping Chen     Recent progress on long lifetime MCP-PMT    FTCF2024</a:t>
            </a:r>
            <a:r>
              <a:rPr kumimoji="1" lang="zh-CN" altLang="en"/>
              <a:t>，  </a:t>
            </a:r>
            <a:r>
              <a:rPr kumimoji="1" lang="en" altLang="zh-CN"/>
              <a:t>Guangzhou  20/11/2024 </a:t>
            </a:r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DE4B73-3EA0-76AD-735E-3D03BF63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DF55-8840-A74B-A29C-78703C2F83F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5864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39FCEF-8E2E-E3D6-7A2A-E77429B9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DB9689-1C58-811F-82C8-914268EE2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CD4113-D60A-B1F1-ACD0-08C9678EF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3FBD4-1C3D-ABBD-BA84-18871881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57806B-127E-5E9F-D817-6F88EA25F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Ping Chen     Recent progress on long lifetime MCP-PMT    FTCF2024</a:t>
            </a:r>
            <a:r>
              <a:rPr kumimoji="1" lang="zh-CN" altLang="en"/>
              <a:t>，  </a:t>
            </a:r>
            <a:r>
              <a:rPr kumimoji="1" lang="en" altLang="zh-CN"/>
              <a:t>Guangzhou  20/11/2024 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5943DF-C5E4-1FE2-B499-2CBE3A57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DF55-8840-A74B-A29C-78703C2F83F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3281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4234B-B9B9-9B88-170A-25FB8457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C186E73-2DCA-788A-18CC-1F05B3D819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A39308-48A0-7C18-A1D1-6E8D97CCE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0309F7-0C75-C597-011F-3FA2BEA1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3348D3-8EAB-9CA5-E460-195EED5B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Ping Chen     Recent progress on long lifetime MCP-PMT    FTCF2024</a:t>
            </a:r>
            <a:r>
              <a:rPr kumimoji="1" lang="zh-CN" altLang="en"/>
              <a:t>，  </a:t>
            </a:r>
            <a:r>
              <a:rPr kumimoji="1" lang="en" altLang="zh-CN"/>
              <a:t>Guangzhou  20/11/2024 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40EAED6-48E2-15DA-C5C5-E2C1F5C4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DF55-8840-A74B-A29C-78703C2F83F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6604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B8E4A8-4141-6792-0F0D-05ECEA4C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0C6ADFC-86DE-3410-C3E7-A4B2C5A8D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3F6400-B034-62AF-1737-FAED33485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2A0C88-FBD4-54BD-EFE5-B77EE07E6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Ping Chen     Recent progress on long lifetime MCP-PMT    FTCF2024</a:t>
            </a:r>
            <a:r>
              <a:rPr kumimoji="1" lang="zh-CN" altLang="en"/>
              <a:t>，  </a:t>
            </a:r>
            <a:r>
              <a:rPr kumimoji="1" lang="en" altLang="zh-CN"/>
              <a:t>Guangzhou  20/11/2024 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4AD61F-A57F-FF1F-A05D-A1D64969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DF55-8840-A74B-A29C-78703C2F83F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910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44BC78-53D5-2005-8B2B-63D817856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4D84E0-72E6-F8FD-DABF-D25B6E2F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A1E0C5-63E8-5D42-B1EE-4B269622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CB5E82-1E37-23CD-9CA9-489859DC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zh-CN"/>
              <a:t>Ping Chen     Recent progress on long lifetime MCP-PMT    FTCF2024</a:t>
            </a:r>
            <a:r>
              <a:rPr kumimoji="1" lang="zh-CN" altLang="en"/>
              <a:t>，  </a:t>
            </a:r>
            <a:r>
              <a:rPr kumimoji="1" lang="en" altLang="zh-CN"/>
              <a:t>Guangzhou  20/11/2024 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0672D8-8466-08CA-DE96-7AD149EA7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DF55-8840-A74B-A29C-78703C2F83F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880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F2C62D-04DF-18F9-0305-2D33FD1A8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DF49039-B394-AE25-3AB1-59C25A971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4F2A4-4B48-C63C-8AE8-475572CBB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F9489C-84F0-CDBE-671A-C496E2539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2A091-34D4-11CD-89AB-641D5396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E7C8-C05A-4FF3-849A-C5C6967A99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9F1DAA-DFF5-A585-1707-B4BF71C70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23AA99-D47C-DD5E-32DF-141A91AC2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4EBE9B-9262-C24A-5C3E-EE4CD649F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33004B-4FDE-8206-5A17-2018C225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101A90-FF43-21AD-7DD2-A18C82A71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E7C8-C05A-4FF3-849A-C5C6967A99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665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9843FC-8882-002D-8E0E-73DD790D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E0CEC9-D57F-4F31-9D17-DC309D52B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5226-59EC-83C5-AB6B-F1F2C386F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AC2608-0008-E6DD-9E2F-B71CD2085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DC6696-A23D-336B-0A89-35F3017C3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E7C8-C05A-4FF3-849A-C5C6967A99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534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DE9CC2-C42C-98BC-7B09-AB5E8A59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53519A-BE51-6677-97FF-2B5FAAECF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2209753-5D43-3D53-EA1E-EBE6FDE9E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3201D9-B027-21BB-E3D1-661443842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861C66-0C9D-852A-9C27-8038780E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ACFC23-4161-7786-B0DF-D07B4B2A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E7C8-C05A-4FF3-849A-C5C6967A99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827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E7947F-5DD4-1939-371A-56A97DC8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43E47B-839D-D5F2-FF7C-C2957FCF5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8DE782B-6273-85AD-3BB3-C5B53BDA1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F92FAE8-AE59-26A7-A0CA-0E2887E6D1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E66E78E-9418-242A-5E8C-568743E3E2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3346C2-D848-5713-EE88-908AA03A7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7A4C6B8-2602-ECF8-E14D-6F83BFF23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025638-D146-879C-3CF3-A402AAD4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E7C8-C05A-4FF3-849A-C5C6967A99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85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6E0BC7-A61D-E15C-71F3-D57A28AF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132676-2727-8E9F-C908-6ADEB301F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E6FAA8-9554-F93D-9A08-AFE8CDD68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C34A14-B1E3-57D6-7784-212EE7E3F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351829-B2AE-166B-74FE-C6AE36E9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478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E9715D-8AEC-4153-1C6C-6F508003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73201A2-F8D9-CE22-C756-F23E81CA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C482C00-6E5D-645A-FAF9-E5C336ED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119CCFC-9A9D-B8BE-161C-5A7C45DA1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E7C8-C05A-4FF3-849A-C5C6967A99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853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1E6BDD-D338-84F8-527C-D2FA42FF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1CA20CD-A422-F1FA-F9D9-F0EC364DC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0D86E7-9CCD-24D5-2EBB-F0C614DC7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E7C8-C05A-4FF3-849A-C5C6967A99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983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D45FCB-78FA-F5F1-15D1-02270838E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B9F22A-6AB6-74BE-EC7E-DAAEAE82B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EF230B-6F20-8C86-1B65-5ECC95396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7D770F-CD10-4440-8535-95D171FF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F9A7A-6B6B-E6D6-C57B-411AF3427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057C90-1624-3578-F16F-80F8A597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E7C8-C05A-4FF3-849A-C5C6967A99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8110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C16A42-82FC-8879-1387-69D3DFA08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2D045EC-D24A-3D39-4422-68B2004EF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C53944-57B8-6512-C3F8-637E5AD73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CCAE72-EAA1-B599-08F8-C68467E1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8FFCC-A400-C762-4A21-A8E9A976E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901EB4-59A0-FFEB-46F2-1DCDA3BC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E7C8-C05A-4FF3-849A-C5C6967A99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075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703B1B-D8C3-2E59-1127-26904E50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2E83CC-76A7-A5E1-ECF1-B5FE6E01F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E19F83-F45B-8DC6-5E6F-C1D805F28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2C35E3-C919-80F7-229A-DDE9F0A0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7583BA-7E13-A470-A648-289B2E6D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E7C8-C05A-4FF3-849A-C5C6967A99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47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386710-74FD-560F-69E8-A01F90B39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9B4C0F-8AD7-9A15-2271-F7E146943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17A530-ECCD-CCE4-CC03-DF8A2051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91558-79EA-8088-C45C-C3C84C3E2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015C3A-8781-BA23-A143-7304FB996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E7C8-C05A-4FF3-849A-C5C6967A99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971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521025-C75F-14D6-D552-BB2B74F1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094A3F-A48F-2407-8C3A-72AF86AC4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DF5A06-22E2-167B-70DE-25C48C9B9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5FDC4EA-F7F3-F217-4038-12B81F0E2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288BD5-6DC5-9DE7-182F-E09F0D9E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77C8CC-CEB2-5B52-10A9-E58FA478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21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BAF5A2-AA41-399A-F776-BB779DF48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1697AB-4BBB-305F-4A95-4EF3D75EF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3420F8-0771-65B0-894F-E0AC6BE70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AC9A26-1BFB-451D-FE9A-99837DF2B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E101DB1-1813-BE1D-CA10-7D65A04649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9B0C3-4265-C743-65B1-1E7759191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C31FE6-9259-0215-B927-87CCB7552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D80260B-EF71-70F9-515E-1FD26218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345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7B9074-E0C9-5B44-B6F1-194728C6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E14861-AB4C-7ED4-DA66-A9D0576D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3FAB8E6-AFAB-EE41-F190-A4C2D65BC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EC9F70-BB12-CFDF-D82C-72F4E09A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012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81B9D1-F527-A39C-2C76-4D6F82107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437992"/>
            <a:ext cx="8224157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34460F-A213-7612-C6DC-A45EBC66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2356" y="6437991"/>
            <a:ext cx="2743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3F396388-36FE-4A07-B33D-5D4B9F1CED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693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375560-D416-F919-19FA-2E289F47D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055840-3C8E-2FE9-0BD9-667870319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A3CB03-A371-6BB5-5B34-7DB011F60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A8AE63-8D7D-D222-74F3-77757C7E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97B2CB-6B64-76E3-D9E2-5B3E4188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784A6C-A8C2-534A-E53C-4C2D1BAA8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23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6756D9-7A54-620D-227A-7C75061E2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942274-3FC5-EA33-2F21-BCF9BF075D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C9EA4A-CBA1-7C7D-224F-400F3BAEE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7F2C28-6FD9-49C5-FFCA-E928EBBD1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58BFB-8DDA-C92B-E0EF-637777A5E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41FD2C-E4F9-2DFE-CB52-78452A138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36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95E975-B15A-AF3A-2515-F18AAFBA0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006" y="6160705"/>
            <a:ext cx="10965627" cy="756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3F396388-36FE-4A07-B33D-5D4B9F1CED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2" name="图片 8" descr="图片包含 赌场  描述已自动生成">
            <a:extLst>
              <a:ext uri="{FF2B5EF4-FFF2-40B4-BE49-F238E27FC236}">
                <a16:creationId xmlns:a16="http://schemas.microsoft.com/office/drawing/2014/main" id="{47BE88F0-9134-4358-9D3D-E9E7D9707E6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11315333" y="42158"/>
            <a:ext cx="811696" cy="74402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BB40E1B6-B07E-F26A-66C3-3B393DA12AB1}"/>
              </a:ext>
            </a:extLst>
          </p:cNvPr>
          <p:cNvGrpSpPr/>
          <p:nvPr userDrawn="1"/>
        </p:nvGrpSpPr>
        <p:grpSpPr>
          <a:xfrm>
            <a:off x="10713170" y="42158"/>
            <a:ext cx="680802" cy="765032"/>
            <a:chOff x="10681032" y="-5153"/>
            <a:chExt cx="680802" cy="872698"/>
          </a:xfrm>
        </p:grpSpPr>
        <p:pic>
          <p:nvPicPr>
            <p:cNvPr id="8" name="图片 34">
              <a:extLst>
                <a:ext uri="{FF2B5EF4-FFF2-40B4-BE49-F238E27FC236}">
                  <a16:creationId xmlns:a16="http://schemas.microsoft.com/office/drawing/2014/main" id="{6302F46C-27EC-C900-109E-6E520EE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2183" y="-5153"/>
              <a:ext cx="591012" cy="620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68BFD94-7A9F-8307-685F-C59B871BFE96}"/>
                </a:ext>
              </a:extLst>
            </p:cNvPr>
            <p:cNvSpPr txBox="1"/>
            <p:nvPr userDrawn="1"/>
          </p:nvSpPr>
          <p:spPr>
            <a:xfrm>
              <a:off x="10681032" y="569120"/>
              <a:ext cx="680802" cy="298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XIOPM</a:t>
              </a:r>
              <a:endParaRPr kumimoji="1"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92C24164-628F-1997-431F-1216215D1645}"/>
              </a:ext>
            </a:extLst>
          </p:cNvPr>
          <p:cNvCxnSpPr/>
          <p:nvPr userDrawn="1"/>
        </p:nvCxnSpPr>
        <p:spPr>
          <a:xfrm>
            <a:off x="0" y="853618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20329B9E-5662-0CBC-9CDA-7FCD9C34DDA2}"/>
              </a:ext>
            </a:extLst>
          </p:cNvPr>
          <p:cNvSpPr txBox="1"/>
          <p:nvPr userDrawn="1"/>
        </p:nvSpPr>
        <p:spPr>
          <a:xfrm>
            <a:off x="2084343" y="6538911"/>
            <a:ext cx="8519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latin typeface="Garamond" panose="02020404030301010803" pitchFamily="18" charset="0"/>
                <a:cs typeface="Arial" panose="020B0604020202020204" pitchFamily="34" charset="0"/>
              </a:rPr>
              <a:t>FCPPN/L2025;      Qingdao 20/07/2025-26/07/2025;        R&amp;D on photodetectors;        Ping Chen  chenping1@opt.ac.cn </a:t>
            </a:r>
            <a:endParaRPr kumimoji="1" lang="zh-CN" altLang="en-US" sz="12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8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CB3E434-F735-73DE-7182-D5D612869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61E2C50-B738-2488-63B1-9950F3276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01E62-79C6-F918-2040-8EAF7CDA9F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22E58A-75E6-EA03-BF6C-E0CE634A1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en" altLang="zh-CN"/>
              <a:t>Ping Chen     Recent progress on long lifetime MCP-PMT    FTCF2024</a:t>
            </a:r>
            <a:r>
              <a:rPr kumimoji="1" lang="zh-CN" altLang="en"/>
              <a:t>，  </a:t>
            </a:r>
            <a:r>
              <a:rPr kumimoji="1" lang="en" altLang="zh-CN"/>
              <a:t>Guangzhou  20/11/2024 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3F37AE-9DBA-CE62-8476-1B3D167BD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F1DF55-8840-A74B-A29C-78703C2F83F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109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02A771A-B73E-338F-957C-E0AB9CB7F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379393-633E-A5EA-A545-7E43CBF04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6E29FA-3CAD-A5E9-B5CA-C8ABDF14C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7F4475-41AC-1232-7B4F-7EF8A46F0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" altLang="zh-CN"/>
              <a:t>Ping Chen     Recent progress on long lifetime MCP-PMT    FTCF2024</a:t>
            </a:r>
            <a:r>
              <a:rPr lang="zh-CN" altLang="en"/>
              <a:t>，  </a:t>
            </a:r>
            <a:r>
              <a:rPr lang="en" altLang="zh-CN"/>
              <a:t>Guangzhou  20/11/2024 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D4085B-EF1A-49EF-6A2E-825FA9306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CE7C8-C05A-4FF3-849A-C5C6967A99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55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24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image" Target="../media/image24.png"/><Relationship Id="rId2" Type="http://schemas.openxmlformats.org/officeDocument/2006/relationships/tags" Target="../tags/tag32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tif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350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34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11" Type="http://schemas.openxmlformats.org/officeDocument/2006/relationships/image" Target="../media/image68.jpg"/><Relationship Id="rId5" Type="http://schemas.microsoft.com/office/2007/relationships/hdphoto" Target="../media/hdphoto1.wdp"/><Relationship Id="rId10" Type="http://schemas.openxmlformats.org/officeDocument/2006/relationships/image" Target="../media/image320.png"/><Relationship Id="rId4" Type="http://schemas.openxmlformats.org/officeDocument/2006/relationships/image" Target="../media/image64.png"/><Relationship Id="rId9" Type="http://schemas.openxmlformats.org/officeDocument/2006/relationships/image" Target="../media/image310.png"/><Relationship Id="rId14" Type="http://schemas.openxmlformats.org/officeDocument/2006/relationships/image" Target="../media/image3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18" Type="http://schemas.openxmlformats.org/officeDocument/2006/relationships/image" Target="../media/image71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image" Target="../media/image24.png"/><Relationship Id="rId2" Type="http://schemas.openxmlformats.org/officeDocument/2006/relationships/tags" Target="../tags/tag47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5" Type="http://schemas.openxmlformats.org/officeDocument/2006/relationships/tags" Target="../tags/tag60.xml"/><Relationship Id="rId10" Type="http://schemas.openxmlformats.org/officeDocument/2006/relationships/tags" Target="../tags/tag55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5" Type="http://schemas.openxmlformats.org/officeDocument/2006/relationships/tags" Target="../tags/tag65.xml"/><Relationship Id="rId10" Type="http://schemas.openxmlformats.org/officeDocument/2006/relationships/tags" Target="../tags/tag70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A3A39A90-3FDD-0E11-217F-87BE2C51D8D4}"/>
              </a:ext>
            </a:extLst>
          </p:cNvPr>
          <p:cNvSpPr txBox="1"/>
          <p:nvPr/>
        </p:nvSpPr>
        <p:spPr>
          <a:xfrm>
            <a:off x="4460169" y="3326851"/>
            <a:ext cx="2443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3200" b="1">
                <a:solidFill>
                  <a:srgbClr val="002060"/>
                </a:solidFill>
                <a:latin typeface="Arial Black"/>
                <a:cs typeface="Arial Black"/>
              </a:defRPr>
            </a:lvl1pPr>
          </a:lstStyle>
          <a:p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Ping</a:t>
            </a:r>
            <a:r>
              <a:rPr lang="zh-CN" alt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20A5ED-3490-FDB5-06B8-BB63E8C625A5}"/>
              </a:ext>
            </a:extLst>
          </p:cNvPr>
          <p:cNvSpPr txBox="1"/>
          <p:nvPr/>
        </p:nvSpPr>
        <p:spPr>
          <a:xfrm>
            <a:off x="2637072" y="4804587"/>
            <a:ext cx="6410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Xi’an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Institute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Optics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Precision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Mechanics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Chinese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Academy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Sciences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(XIOPM-CAS)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50321A0-1F95-4CD1-5ACD-973A3AFEB8C5}"/>
              </a:ext>
            </a:extLst>
          </p:cNvPr>
          <p:cNvSpPr txBox="1"/>
          <p:nvPr/>
        </p:nvSpPr>
        <p:spPr>
          <a:xfrm>
            <a:off x="119336" y="2031250"/>
            <a:ext cx="11953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" altLang="zh-CN" sz="6000" b="1" dirty="0">
                <a:solidFill>
                  <a:srgbClr val="C00000"/>
                </a:solidFill>
                <a:latin typeface="Garamond" panose="02020404030301010803" pitchFamily="18" charset="0"/>
              </a:rPr>
              <a:t>R&amp;D on Photodetectors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C356ED1-7325-5ED8-9211-F53D5CEC158C}"/>
              </a:ext>
            </a:extLst>
          </p:cNvPr>
          <p:cNvSpPr txBox="1"/>
          <p:nvPr/>
        </p:nvSpPr>
        <p:spPr>
          <a:xfrm>
            <a:off x="4086515" y="4352399"/>
            <a:ext cx="3012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1" lang="en-US" altLang="zh-CN" sz="24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chenping1@opt.ac.cn</a:t>
            </a:r>
            <a:endParaRPr kumimoji="1" lang="zh-CN" alt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4D6890C-F90E-5289-FA09-783B0402B590}"/>
              </a:ext>
            </a:extLst>
          </p:cNvPr>
          <p:cNvSpPr txBox="1"/>
          <p:nvPr/>
        </p:nvSpPr>
        <p:spPr>
          <a:xfrm>
            <a:off x="4717182" y="5804463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2000">
                <a:solidFill>
                  <a:srgbClr val="121880"/>
                </a:solidFill>
                <a:latin typeface="Cooper Black"/>
                <a:cs typeface="Cooper Black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25/07/2025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16th Workshop of the France-China Particle Physics Network/Laboratory (FCPPN/L 2025)">
            <a:extLst>
              <a:ext uri="{FF2B5EF4-FFF2-40B4-BE49-F238E27FC236}">
                <a16:creationId xmlns:a16="http://schemas.microsoft.com/office/drawing/2014/main" id="{A8FBD78A-272C-A4D6-D4E8-E6136329D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5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8A1A787-500F-3F93-BD47-21EFBCC069F3}"/>
              </a:ext>
            </a:extLst>
          </p:cNvPr>
          <p:cNvSpPr txBox="1"/>
          <p:nvPr/>
        </p:nvSpPr>
        <p:spPr>
          <a:xfrm>
            <a:off x="3441273" y="389983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On behalf of the XIOPM Photodetector Group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310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B6A4E30-3D83-BFAC-E0D8-8E3555CC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F52B0A1-6B8B-D1BD-8EFD-E4525091F72A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    Microchannel plate (MCP)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4810E55-A723-B76F-DE3D-48DFB3C8D7F1}"/>
              </a:ext>
            </a:extLst>
          </p:cNvPr>
          <p:cNvSpPr txBox="1"/>
          <p:nvPr/>
        </p:nvSpPr>
        <p:spPr>
          <a:xfrm>
            <a:off x="0" y="1003127"/>
            <a:ext cx="12543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MCP is an excellent secondary electron emission multiplier </a:t>
            </a:r>
          </a:p>
          <a:p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Which is the best micro channel plate for smooth operations?">
            <a:extLst>
              <a:ext uri="{FF2B5EF4-FFF2-40B4-BE49-F238E27FC236}">
                <a16:creationId xmlns:a16="http://schemas.microsoft.com/office/drawing/2014/main" id="{856875F0-0408-E472-8ABE-5EF72F781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921" y="2369602"/>
            <a:ext cx="4857392" cy="253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94B8201-536C-5215-D1E2-4771E01227F6}"/>
              </a:ext>
            </a:extLst>
          </p:cNvPr>
          <p:cNvSpPr txBox="1"/>
          <p:nvPr/>
        </p:nvSpPr>
        <p:spPr>
          <a:xfrm>
            <a:off x="247782" y="1721152"/>
            <a:ext cx="669635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Two-dimensional array of glass capillaries (channels with ~2-25 </a:t>
            </a:r>
            <a:r>
              <a:rPr kumimoji="1" lang="el-GR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diameter) bundled in parallel in a MCP plate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electrons, ions, UV light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Able to detect soft or hard X-rays, neutrons </a:t>
            </a:r>
            <a:r>
              <a:rPr kumimoji="1"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coated with proper photocathode like </a:t>
            </a:r>
            <a:r>
              <a:rPr kumimoji="1"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Au, </a:t>
            </a:r>
            <a:r>
              <a:rPr kumimoji="1"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CsTe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doped with proper material like B, Li for neutron detection and Pb for hard X-ray…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BCAD7EC-BE2C-6DD7-3919-A531374758D9}"/>
              </a:ext>
            </a:extLst>
          </p:cNvPr>
          <p:cNvSpPr txBox="1"/>
          <p:nvPr/>
        </p:nvSpPr>
        <p:spPr>
          <a:xfrm>
            <a:off x="7460974" y="5330825"/>
            <a:ext cx="6407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500"/>
              </a:spcBef>
              <a:spcAft>
                <a:spcPts val="750"/>
              </a:spcAft>
            </a:pPr>
            <a:r>
              <a:rPr lang="en" altLang="zh-CN" sz="1600" b="1" i="0" u="none" strike="noStrike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and Operation Principle of MCPs</a:t>
            </a:r>
          </a:p>
        </p:txBody>
      </p:sp>
    </p:spTree>
    <p:extLst>
      <p:ext uri="{BB962C8B-B14F-4D97-AF65-F5344CB8AC3E}">
        <p14:creationId xmlns:p14="http://schemas.microsoft.com/office/powerpoint/2010/main" val="1804107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1D52CC8-E207-C4CE-F63D-5197BA00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A735DC3-2B28-6824-AAD3-9E95BBCFCCB2}"/>
              </a:ext>
            </a:extLst>
          </p:cNvPr>
          <p:cNvSpPr txBox="1"/>
          <p:nvPr/>
        </p:nvSpPr>
        <p:spPr>
          <a:xfrm>
            <a:off x="20242" y="0"/>
            <a:ext cx="106477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Microchannel plate (MCP) detectors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423A125-8F96-BB24-8ECE-D88F348A2056}"/>
              </a:ext>
            </a:extLst>
          </p:cNvPr>
          <p:cNvSpPr txBox="1"/>
          <p:nvPr/>
        </p:nvSpPr>
        <p:spPr>
          <a:xfrm>
            <a:off x="0" y="948089"/>
            <a:ext cx="1254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MCP-PMTs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59C04EEB-AF44-F9BC-05CC-93740DD7C1F2}"/>
              </a:ext>
            </a:extLst>
          </p:cNvPr>
          <p:cNvSpPr txBox="1"/>
          <p:nvPr/>
        </p:nvSpPr>
        <p:spPr>
          <a:xfrm>
            <a:off x="356911" y="1437494"/>
            <a:ext cx="92253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2-stage MCPs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photon sensitive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timing resolution </a:t>
            </a:r>
          </a:p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&lt;30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single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P.E.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&lt;10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multi P.Es</a:t>
            </a: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C21C311B-69A9-A172-A9EA-A31C2C57E82D}"/>
              </a:ext>
            </a:extLst>
          </p:cNvPr>
          <p:cNvGrpSpPr/>
          <p:nvPr/>
        </p:nvGrpSpPr>
        <p:grpSpPr>
          <a:xfrm>
            <a:off x="7537378" y="975353"/>
            <a:ext cx="4089847" cy="2741474"/>
            <a:chOff x="-103011" y="3332324"/>
            <a:chExt cx="4191735" cy="2875594"/>
          </a:xfrm>
        </p:grpSpPr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09E5AF08-7C81-2C46-6719-57090A3356D8}"/>
                </a:ext>
              </a:extLst>
            </p:cNvPr>
            <p:cNvGrpSpPr/>
            <p:nvPr/>
          </p:nvGrpSpPr>
          <p:grpSpPr>
            <a:xfrm>
              <a:off x="-103011" y="3332324"/>
              <a:ext cx="3998713" cy="2875594"/>
              <a:chOff x="1012347" y="3768447"/>
              <a:chExt cx="3998713" cy="2875594"/>
            </a:xfrm>
          </p:grpSpPr>
          <p:grpSp>
            <p:nvGrpSpPr>
              <p:cNvPr id="85" name="组合 84">
                <a:extLst>
                  <a:ext uri="{FF2B5EF4-FFF2-40B4-BE49-F238E27FC236}">
                    <a16:creationId xmlns:a16="http://schemas.microsoft.com/office/drawing/2014/main" id="{4A9494FF-6DA9-4DEB-C2B5-80598BCC5107}"/>
                  </a:ext>
                </a:extLst>
              </p:cNvPr>
              <p:cNvGrpSpPr/>
              <p:nvPr/>
            </p:nvGrpSpPr>
            <p:grpSpPr>
              <a:xfrm>
                <a:off x="1012347" y="3768447"/>
                <a:ext cx="3998713" cy="1911060"/>
                <a:chOff x="3890209" y="1049938"/>
                <a:chExt cx="3998713" cy="1911060"/>
              </a:xfrm>
            </p:grpSpPr>
            <p:grpSp>
              <p:nvGrpSpPr>
                <p:cNvPr id="93" name="组合 92">
                  <a:extLst>
                    <a:ext uri="{FF2B5EF4-FFF2-40B4-BE49-F238E27FC236}">
                      <a16:creationId xmlns:a16="http://schemas.microsoft.com/office/drawing/2014/main" id="{541AA16A-87AF-8C04-5681-B5F9ED7CED61}"/>
                    </a:ext>
                  </a:extLst>
                </p:cNvPr>
                <p:cNvGrpSpPr/>
                <p:nvPr/>
              </p:nvGrpSpPr>
              <p:grpSpPr>
                <a:xfrm>
                  <a:off x="3890209" y="1049938"/>
                  <a:ext cx="3881366" cy="1911060"/>
                  <a:chOff x="3890209" y="1049938"/>
                  <a:chExt cx="3881366" cy="1911060"/>
                </a:xfrm>
              </p:grpSpPr>
              <p:grpSp>
                <p:nvGrpSpPr>
                  <p:cNvPr id="104" name="组合 103">
                    <a:extLst>
                      <a:ext uri="{FF2B5EF4-FFF2-40B4-BE49-F238E27FC236}">
                        <a16:creationId xmlns:a16="http://schemas.microsoft.com/office/drawing/2014/main" id="{4C7A4F7C-0A74-C03C-047C-58792B24E85C}"/>
                      </a:ext>
                    </a:extLst>
                  </p:cNvPr>
                  <p:cNvGrpSpPr/>
                  <p:nvPr/>
                </p:nvGrpSpPr>
                <p:grpSpPr>
                  <a:xfrm>
                    <a:off x="3890209" y="1049938"/>
                    <a:ext cx="3881366" cy="1911060"/>
                    <a:chOff x="3890209" y="1049938"/>
                    <a:chExt cx="3881366" cy="1911060"/>
                  </a:xfrm>
                </p:grpSpPr>
                <p:sp>
                  <p:nvSpPr>
                    <p:cNvPr id="107" name="流程图: 磁盘 28">
                      <a:extLst>
                        <a:ext uri="{FF2B5EF4-FFF2-40B4-BE49-F238E27FC236}">
                          <a16:creationId xmlns:a16="http://schemas.microsoft.com/office/drawing/2014/main" id="{9AA5A35A-90D3-BFE2-F043-E52557B6A683}"/>
                        </a:ext>
                      </a:extLst>
                    </p:cNvPr>
                    <p:cNvSpPr/>
                    <p:nvPr>
                      <p:custDataLst>
                        <p:tags r:id="rId23"/>
                      </p:custDataLst>
                    </p:nvPr>
                  </p:nvSpPr>
                  <p:spPr>
                    <a:xfrm>
                      <a:off x="5035360" y="2105406"/>
                      <a:ext cx="2736215" cy="213360"/>
                    </a:xfrm>
                    <a:prstGeom prst="flowChartMagneticDisk">
                      <a:avLst/>
                    </a:prstGeom>
                    <a:pattFill prst="wdUpDiag">
                      <a:fgClr>
                        <a:schemeClr val="accent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  <p:sp>
                  <p:nvSpPr>
                    <p:cNvPr id="108" name="流程图: 磁盘 26">
                      <a:extLst>
                        <a:ext uri="{FF2B5EF4-FFF2-40B4-BE49-F238E27FC236}">
                          <a16:creationId xmlns:a16="http://schemas.microsoft.com/office/drawing/2014/main" id="{E22ACDBB-E2B4-5E12-9C39-85ED2DF30307}"/>
                        </a:ext>
                      </a:extLst>
                    </p:cNvPr>
                    <p:cNvSpPr/>
                    <p:nvPr>
                      <p:custDataLst>
                        <p:tags r:id="rId24"/>
                      </p:custDataLst>
                    </p:nvPr>
                  </p:nvSpPr>
                  <p:spPr>
                    <a:xfrm>
                      <a:off x="5035360" y="1958975"/>
                      <a:ext cx="2736215" cy="213360"/>
                    </a:xfrm>
                    <a:prstGeom prst="flowChartMagneticDisk">
                      <a:avLst/>
                    </a:prstGeom>
                    <a:pattFill prst="wdDnDiag">
                      <a:fgClr>
                        <a:schemeClr val="accent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  <p:sp>
                  <p:nvSpPr>
                    <p:cNvPr id="109" name="椭圆 108">
                      <a:extLst>
                        <a:ext uri="{FF2B5EF4-FFF2-40B4-BE49-F238E27FC236}">
                          <a16:creationId xmlns:a16="http://schemas.microsoft.com/office/drawing/2014/main" id="{E5BA2149-F4A9-3D77-D411-5AC5B5924EFF}"/>
                        </a:ext>
                      </a:extLst>
                    </p:cNvPr>
                    <p:cNvSpPr/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5029454" y="1857122"/>
                      <a:ext cx="2736215" cy="213360"/>
                    </a:xfrm>
                    <a:prstGeom prst="ellipse">
                      <a:avLst/>
                    </a:prstGeom>
                    <a:pattFill prst="pct80">
                      <a:fgClr>
                        <a:srgbClr val="0070C0"/>
                      </a:fgClr>
                      <a:bgClr>
                        <a:schemeClr val="bg1"/>
                      </a:bgClr>
                    </a:patt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 extrusionH="127000" prstMaterial="matte">
                      <a:extrusionClr>
                        <a:srgbClr val="0627E5"/>
                      </a:extrusionClr>
                    </a:sp3d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  <p:sp>
                  <p:nvSpPr>
                    <p:cNvPr id="110" name="文本框 109">
                      <a:extLst>
                        <a:ext uri="{FF2B5EF4-FFF2-40B4-BE49-F238E27FC236}">
                          <a16:creationId xmlns:a16="http://schemas.microsoft.com/office/drawing/2014/main" id="{3CADCBD2-1EA6-4C94-1146-91CB8D375C1C}"/>
                        </a:ext>
                      </a:extLst>
                    </p:cNvPr>
                    <p:cNvSpPr txBox="1"/>
                    <p:nvPr>
                      <p:custDataLst>
                        <p:tags r:id="rId26"/>
                      </p:custDataLst>
                    </p:nvPr>
                  </p:nvSpPr>
                  <p:spPr>
                    <a:xfrm>
                      <a:off x="6385686" y="1049938"/>
                      <a:ext cx="1008632" cy="3511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r>
                        <a:rPr lang="en-US" altLang="zh-CN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photon</a:t>
                      </a:r>
                      <a:endParaRPr lang="zh-CN" altLang="en-US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  <p:sp>
                  <p:nvSpPr>
                    <p:cNvPr id="111" name="文本框 110">
                      <a:extLst>
                        <a:ext uri="{FF2B5EF4-FFF2-40B4-BE49-F238E27FC236}">
                          <a16:creationId xmlns:a16="http://schemas.microsoft.com/office/drawing/2014/main" id="{B5B065A7-D3C6-1260-ED17-71DCC3E9A841}"/>
                        </a:ext>
                      </a:extLst>
                    </p:cNvPr>
                    <p:cNvSpPr txBox="1"/>
                    <p:nvPr>
                      <p:custDataLst>
                        <p:tags r:id="rId27"/>
                      </p:custDataLst>
                    </p:nvPr>
                  </p:nvSpPr>
                  <p:spPr>
                    <a:xfrm>
                      <a:off x="6370828" y="1612831"/>
                      <a:ext cx="1198461" cy="3511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electron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  <p:sp>
                  <p:nvSpPr>
                    <p:cNvPr id="112" name="文本框 111">
                      <a:extLst>
                        <a:ext uri="{FF2B5EF4-FFF2-40B4-BE49-F238E27FC236}">
                          <a16:creationId xmlns:a16="http://schemas.microsoft.com/office/drawing/2014/main" id="{00B3591F-8344-D217-9D53-0ADF4A8A96D6}"/>
                        </a:ext>
                      </a:extLst>
                    </p:cNvPr>
                    <p:cNvSpPr txBox="1"/>
                    <p:nvPr>
                      <p:custDataLst>
                        <p:tags r:id="rId28"/>
                      </p:custDataLst>
                    </p:nvPr>
                  </p:nvSpPr>
                  <p:spPr>
                    <a:xfrm>
                      <a:off x="4174817" y="1387855"/>
                      <a:ext cx="868045" cy="354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PC</a:t>
                      </a:r>
                      <a:endParaRPr lang="zh-CN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  <p:sp>
                  <p:nvSpPr>
                    <p:cNvPr id="113" name="文本框 112">
                      <a:extLst>
                        <a:ext uri="{FF2B5EF4-FFF2-40B4-BE49-F238E27FC236}">
                          <a16:creationId xmlns:a16="http://schemas.microsoft.com/office/drawing/2014/main" id="{61B59259-90C6-A801-2D20-4BDDCD0C3D89}"/>
                        </a:ext>
                      </a:extLst>
                    </p:cNvPr>
                    <p:cNvSpPr txBox="1"/>
                    <p:nvPr>
                      <p:custDataLst>
                        <p:tags r:id="rId29"/>
                      </p:custDataLst>
                    </p:nvPr>
                  </p:nvSpPr>
                  <p:spPr>
                    <a:xfrm>
                      <a:off x="4135603" y="1933004"/>
                      <a:ext cx="868045" cy="354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MCP</a:t>
                      </a:r>
                    </a:p>
                  </p:txBody>
                </p:sp>
                <p:sp>
                  <p:nvSpPr>
                    <p:cNvPr id="114" name="文本框 113">
                      <a:extLst>
                        <a:ext uri="{FF2B5EF4-FFF2-40B4-BE49-F238E27FC236}">
                          <a16:creationId xmlns:a16="http://schemas.microsoft.com/office/drawing/2014/main" id="{C0270464-4AD3-3045-7EEF-310B22FB768D}"/>
                        </a:ext>
                      </a:extLst>
                    </p:cNvPr>
                    <p:cNvSpPr txBox="1"/>
                    <p:nvPr>
                      <p:custDataLst>
                        <p:tags r:id="rId30"/>
                      </p:custDataLst>
                    </p:nvPr>
                  </p:nvSpPr>
                  <p:spPr>
                    <a:xfrm>
                      <a:off x="3890209" y="2606668"/>
                      <a:ext cx="1132205" cy="354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anode</a:t>
                      </a:r>
                      <a:endParaRPr lang="zh-CN" alt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</p:grpSp>
              <p:pic>
                <p:nvPicPr>
                  <p:cNvPr id="105" name="图片 33">
                    <a:extLst>
                      <a:ext uri="{FF2B5EF4-FFF2-40B4-BE49-F238E27FC236}">
                        <a16:creationId xmlns:a16="http://schemas.microsoft.com/office/drawing/2014/main" id="{CB45C0BD-0A95-2EC0-5087-0C7139EE42C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270675" y="1117050"/>
                    <a:ext cx="150061" cy="3910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106" name="直接箭头连接符 375">
                    <a:extLst>
                      <a:ext uri="{FF2B5EF4-FFF2-40B4-BE49-F238E27FC236}">
                        <a16:creationId xmlns:a16="http://schemas.microsoft.com/office/drawing/2014/main" id="{E284C610-2E78-2EE4-682A-AFC00C9CC0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6345021" y="1639570"/>
                    <a:ext cx="0" cy="320710"/>
                  </a:xfrm>
                  <a:prstGeom prst="straightConnector1">
                    <a:avLst/>
                  </a:prstGeom>
                  <a:noFill/>
                  <a:ln w="22225" algn="ctr">
                    <a:solidFill>
                      <a:srgbClr val="FF0000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94" name="直线连接符 93">
                  <a:extLst>
                    <a:ext uri="{FF2B5EF4-FFF2-40B4-BE49-F238E27FC236}">
                      <a16:creationId xmlns:a16="http://schemas.microsoft.com/office/drawing/2014/main" id="{98B227F0-7B5C-765D-E7AF-95E976E911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25755" y="1554033"/>
                  <a:ext cx="0" cy="1253550"/>
                </a:xfrm>
                <a:prstGeom prst="line">
                  <a:avLst/>
                </a:prstGeom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线连接符 94">
                  <a:extLst>
                    <a:ext uri="{FF2B5EF4-FFF2-40B4-BE49-F238E27FC236}">
                      <a16:creationId xmlns:a16="http://schemas.microsoft.com/office/drawing/2014/main" id="{95075A46-E7F7-BCB5-2FC4-9106C0430D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7050" y="1551948"/>
                  <a:ext cx="0" cy="1321200"/>
                </a:xfrm>
                <a:prstGeom prst="line">
                  <a:avLst/>
                </a:prstGeom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线连接符 95">
                  <a:extLst>
                    <a:ext uri="{FF2B5EF4-FFF2-40B4-BE49-F238E27FC236}">
                      <a16:creationId xmlns:a16="http://schemas.microsoft.com/office/drawing/2014/main" id="{D8654F22-6DB1-A48D-E381-370F3F230D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19976" y="1982534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线连接符 96">
                  <a:extLst>
                    <a:ext uri="{FF2B5EF4-FFF2-40B4-BE49-F238E27FC236}">
                      <a16:creationId xmlns:a16="http://schemas.microsoft.com/office/drawing/2014/main" id="{05577037-6CE0-3443-D0A5-EBBFABBFD9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26072" y="2290382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线连接符 97">
                  <a:extLst>
                    <a:ext uri="{FF2B5EF4-FFF2-40B4-BE49-F238E27FC236}">
                      <a16:creationId xmlns:a16="http://schemas.microsoft.com/office/drawing/2014/main" id="{D0E716DD-7621-5F08-637F-DFB8D0B0C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23024" y="2150174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线连接符 98">
                  <a:extLst>
                    <a:ext uri="{FF2B5EF4-FFF2-40B4-BE49-F238E27FC236}">
                      <a16:creationId xmlns:a16="http://schemas.microsoft.com/office/drawing/2014/main" id="{19F63D8A-B84E-9907-CB52-FBAA5FDA11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11149" y="2812461"/>
                  <a:ext cx="180000" cy="0"/>
                </a:xfrm>
                <a:prstGeom prst="line">
                  <a:avLst/>
                </a:prstGeom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线连接符 99">
                  <a:extLst>
                    <a:ext uri="{FF2B5EF4-FFF2-40B4-BE49-F238E27FC236}">
                      <a16:creationId xmlns:a16="http://schemas.microsoft.com/office/drawing/2014/main" id="{2BD71D8A-7127-ADC9-BDF5-E49DA9CE07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75952" y="2287334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线连接符 100">
                  <a:extLst>
                    <a:ext uri="{FF2B5EF4-FFF2-40B4-BE49-F238E27FC236}">
                      <a16:creationId xmlns:a16="http://schemas.microsoft.com/office/drawing/2014/main" id="{7C19A3F7-4ECB-6362-D54B-7544919DD6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82048" y="2156270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线连接符 101">
                  <a:extLst>
                    <a:ext uri="{FF2B5EF4-FFF2-40B4-BE49-F238E27FC236}">
                      <a16:creationId xmlns:a16="http://schemas.microsoft.com/office/drawing/2014/main" id="{FA38E3E5-11C8-45FC-FBB6-4A65002920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79000" y="1988630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线连接符 102">
                  <a:extLst>
                    <a:ext uri="{FF2B5EF4-FFF2-40B4-BE49-F238E27FC236}">
                      <a16:creationId xmlns:a16="http://schemas.microsoft.com/office/drawing/2014/main" id="{879C153C-E04A-A8E2-E3E2-BED068C603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59247" y="2846110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0729ED2E-771C-5D75-DEA1-2B99F7E7F0D1}"/>
                  </a:ext>
                </a:extLst>
              </p:cNvPr>
              <p:cNvSpPr/>
              <p:nvPr/>
            </p:nvSpPr>
            <p:spPr>
              <a:xfrm>
                <a:off x="3416563" y="5774793"/>
                <a:ext cx="65201" cy="3053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87" name="直线连接符 86">
                <a:extLst>
                  <a:ext uri="{FF2B5EF4-FFF2-40B4-BE49-F238E27FC236}">
                    <a16:creationId xmlns:a16="http://schemas.microsoft.com/office/drawing/2014/main" id="{F847CC92-8460-33B8-589D-01B1FFD36D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3187" y="4293954"/>
                <a:ext cx="108000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F2953343-AB80-0040-F239-F5678ECD6A1A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2145623" y="4130114"/>
                <a:ext cx="2736215" cy="306705"/>
              </a:xfrm>
              <a:prstGeom prst="ellipse">
                <a:avLst/>
              </a:prstGeom>
              <a:solidFill>
                <a:schemeClr val="accent1">
                  <a:lumMod val="75000"/>
                  <a:alpha val="73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89" name="直线连接符 88">
                <a:extLst>
                  <a:ext uri="{FF2B5EF4-FFF2-40B4-BE49-F238E27FC236}">
                    <a16:creationId xmlns:a16="http://schemas.microsoft.com/office/drawing/2014/main" id="{AD333695-CAF6-35D4-269B-33B6BC3CF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8088" y="4295342"/>
                <a:ext cx="135001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线连接符 89">
                <a:extLst>
                  <a:ext uri="{FF2B5EF4-FFF2-40B4-BE49-F238E27FC236}">
                    <a16:creationId xmlns:a16="http://schemas.microsoft.com/office/drawing/2014/main" id="{A2582541-4D46-4AB8-25ED-4EF0891EEA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7637" y="5576495"/>
                <a:ext cx="144000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C005E7FD-7094-88BA-3E9B-4A7CDE31706F}"/>
                  </a:ext>
                </a:extLst>
              </p:cNvPr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3785516" y="6165316"/>
                <a:ext cx="1072121" cy="41667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600" b="1" dirty="0">
                    <a:solidFill>
                      <a:srgbClr val="7030A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signal</a:t>
                </a:r>
                <a:endParaRPr lang="zh-CN" altLang="en-US" sz="1600" b="1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2" name="任意形状 91">
                <a:extLst>
                  <a:ext uri="{FF2B5EF4-FFF2-40B4-BE49-F238E27FC236}">
                    <a16:creationId xmlns:a16="http://schemas.microsoft.com/office/drawing/2014/main" id="{40827E3B-8AA6-954E-FBBA-F45D3CFFC6F2}"/>
                  </a:ext>
                </a:extLst>
              </p:cNvPr>
              <p:cNvSpPr/>
              <p:nvPr/>
            </p:nvSpPr>
            <p:spPr>
              <a:xfrm>
                <a:off x="3111024" y="6101751"/>
                <a:ext cx="670723" cy="542290"/>
              </a:xfrm>
              <a:custGeom>
                <a:avLst/>
                <a:gdLst>
                  <a:gd name="connsiteX0" fmla="*/ 0 w 1246909"/>
                  <a:gd name="connsiteY0" fmla="*/ 0 h 712580"/>
                  <a:gd name="connsiteX1" fmla="*/ 296883 w 1246909"/>
                  <a:gd name="connsiteY1" fmla="*/ 166255 h 712580"/>
                  <a:gd name="connsiteX2" fmla="*/ 486889 w 1246909"/>
                  <a:gd name="connsiteY2" fmla="*/ 712520 h 712580"/>
                  <a:gd name="connsiteX3" fmla="*/ 914400 w 1246909"/>
                  <a:gd name="connsiteY3" fmla="*/ 130629 h 712580"/>
                  <a:gd name="connsiteX4" fmla="*/ 1246909 w 1246909"/>
                  <a:gd name="connsiteY4" fmla="*/ 23751 h 712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6909" h="712580">
                    <a:moveTo>
                      <a:pt x="0" y="0"/>
                    </a:moveTo>
                    <a:cubicBezTo>
                      <a:pt x="107867" y="23751"/>
                      <a:pt x="215735" y="47502"/>
                      <a:pt x="296883" y="166255"/>
                    </a:cubicBezTo>
                    <a:cubicBezTo>
                      <a:pt x="378031" y="285008"/>
                      <a:pt x="383970" y="718458"/>
                      <a:pt x="486889" y="712520"/>
                    </a:cubicBezTo>
                    <a:cubicBezTo>
                      <a:pt x="589808" y="706582"/>
                      <a:pt x="787730" y="245424"/>
                      <a:pt x="914400" y="130629"/>
                    </a:cubicBezTo>
                    <a:cubicBezTo>
                      <a:pt x="1041070" y="15834"/>
                      <a:pt x="1143989" y="19792"/>
                      <a:pt x="1246909" y="23751"/>
                    </a:cubicBezTo>
                  </a:path>
                </a:pathLst>
              </a:custGeom>
              <a:noFill/>
              <a:ln w="412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F1426951-C931-1564-C327-08D0F730A2A7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042140" y="4856676"/>
              <a:ext cx="2711960" cy="5422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extrusionH="127000" prstMaterial="matte">
              <a:extrusionClr>
                <a:srgbClr val="0627E5"/>
              </a:extrusion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3B0D542A-E785-8421-09D5-16AD5C4A218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74410" y="4921445"/>
              <a:ext cx="2412365" cy="41722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scene3d>
              <a:camera prst="orthographicFront"/>
              <a:lightRig rig="threePt" dir="t"/>
            </a:scene3d>
            <a:sp3d extrusionH="127000" prstMaterial="matte">
              <a:extrusionClr>
                <a:srgbClr val="0627E5"/>
              </a:extrusion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1" name="流程图: 摘录 37">
              <a:extLst>
                <a:ext uri="{FF2B5EF4-FFF2-40B4-BE49-F238E27FC236}">
                  <a16:creationId xmlns:a16="http://schemas.microsoft.com/office/drawing/2014/main" id="{7EF8BABA-6371-19A1-7107-2E0B2A7E4F3E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2218390" y="4599248"/>
              <a:ext cx="248533" cy="437827"/>
            </a:xfrm>
            <a:prstGeom prst="flowChartExtra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B569808E-4931-A8AC-A7CC-5A6E381B7E7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V="1">
              <a:off x="2218390" y="4984799"/>
              <a:ext cx="248533" cy="1170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31AECDFC-88E4-ED2C-968A-2209F463EE58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2369797" y="4597593"/>
              <a:ext cx="1718927" cy="3511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electron cloud</a:t>
              </a:r>
              <a:endParaRPr lang="zh-CN" altLang="en-US" sz="1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AAF3DCC9-FFB3-79DD-C1AD-33576536F036}"/>
                </a:ext>
              </a:extLst>
            </p:cNvPr>
            <p:cNvSpPr txBox="1"/>
            <p:nvPr/>
          </p:nvSpPr>
          <p:spPr>
            <a:xfrm>
              <a:off x="1120468" y="4545303"/>
              <a:ext cx="1029449" cy="367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800" dirty="0">
                  <a:latin typeface="Garamond" panose="02020404030301010803" pitchFamily="18" charset="0"/>
                </a:rPr>
                <a:t>&lt; </a:t>
              </a:r>
              <a:r>
                <a:rPr kumimoji="1" lang="en-US" altLang="zh-CN" dirty="0"/>
                <a:t>10</a:t>
              </a:r>
              <a:r>
                <a:rPr kumimoji="1" lang="en-US" altLang="zh-CN" baseline="30000" dirty="0"/>
                <a:t>-5</a:t>
              </a:r>
              <a:r>
                <a:rPr kumimoji="1" lang="en-US" altLang="zh-CN" dirty="0"/>
                <a:t>pa</a:t>
              </a:r>
              <a:endParaRPr kumimoji="1" lang="zh-CN" altLang="en-US" dirty="0"/>
            </a:p>
          </p:txBody>
        </p:sp>
      </p:grpSp>
      <p:sp>
        <p:nvSpPr>
          <p:cNvPr id="117" name="文本框 116">
            <a:extLst>
              <a:ext uri="{FF2B5EF4-FFF2-40B4-BE49-F238E27FC236}">
                <a16:creationId xmlns:a16="http://schemas.microsoft.com/office/drawing/2014/main" id="{CD148825-7788-B0E2-0B96-20CC001C7FAD}"/>
              </a:ext>
            </a:extLst>
          </p:cNvPr>
          <p:cNvSpPr txBox="1"/>
          <p:nvPr/>
        </p:nvSpPr>
        <p:spPr>
          <a:xfrm>
            <a:off x="7542" y="2906046"/>
            <a:ext cx="1254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Image intensifier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CD27D60C-F959-9247-6AA3-5D08FE082CED}"/>
              </a:ext>
            </a:extLst>
          </p:cNvPr>
          <p:cNvSpPr txBox="1"/>
          <p:nvPr/>
        </p:nvSpPr>
        <p:spPr>
          <a:xfrm>
            <a:off x="356911" y="3414898"/>
            <a:ext cx="92253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one-stage MCP for high spatial resolution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 anode with phosphor screen for imaging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 </a:t>
            </a:r>
          </a:p>
          <a:p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&lt; 8</a:t>
            </a:r>
            <a:r>
              <a:rPr kumimoji="1"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viewed with naked eye, &lt; 20 </a:t>
            </a:r>
            <a:r>
              <a:rPr kumimoji="1"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with CMOS </a:t>
            </a: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B52979B8-9266-C047-8E93-A9297D94A8C3}"/>
              </a:ext>
            </a:extLst>
          </p:cNvPr>
          <p:cNvSpPr txBox="1"/>
          <p:nvPr/>
        </p:nvSpPr>
        <p:spPr>
          <a:xfrm>
            <a:off x="20242" y="4882933"/>
            <a:ext cx="1254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Position sensitive MCP detectors</a:t>
            </a: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08BA5820-03DC-15A3-2C7D-2AB1F39B4237}"/>
              </a:ext>
            </a:extLst>
          </p:cNvPr>
          <p:cNvSpPr txBox="1"/>
          <p:nvPr/>
        </p:nvSpPr>
        <p:spPr>
          <a:xfrm>
            <a:off x="356911" y="5309765"/>
            <a:ext cx="6945589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 single anode with position sensitive anodes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Anodes could be WSZ, resistive strip line, cross strip, pixelated chip… </a:t>
            </a:r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8898DC31-0199-0277-93DB-BC314497563D}"/>
              </a:ext>
            </a:extLst>
          </p:cNvPr>
          <p:cNvGrpSpPr/>
          <p:nvPr/>
        </p:nvGrpSpPr>
        <p:grpSpPr>
          <a:xfrm>
            <a:off x="7416688" y="3864464"/>
            <a:ext cx="4730490" cy="2670323"/>
            <a:chOff x="6723265" y="3708151"/>
            <a:chExt cx="4929506" cy="2786529"/>
          </a:xfrm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1EC5B821-4FB6-EE12-2D74-1AB1F2F90F51}"/>
                </a:ext>
              </a:extLst>
            </p:cNvPr>
            <p:cNvGrpSpPr/>
            <p:nvPr/>
          </p:nvGrpSpPr>
          <p:grpSpPr>
            <a:xfrm>
              <a:off x="6723265" y="3708151"/>
              <a:ext cx="4171780" cy="1909454"/>
              <a:chOff x="3717142" y="1049938"/>
              <a:chExt cx="4171780" cy="1909454"/>
            </a:xfrm>
          </p:grpSpPr>
          <p:grpSp>
            <p:nvGrpSpPr>
              <p:cNvPr id="3082" name="组合 3081">
                <a:extLst>
                  <a:ext uri="{FF2B5EF4-FFF2-40B4-BE49-F238E27FC236}">
                    <a16:creationId xmlns:a16="http://schemas.microsoft.com/office/drawing/2014/main" id="{11D0DED3-344D-302B-801F-E9DCF1BF3BAF}"/>
                  </a:ext>
                </a:extLst>
              </p:cNvPr>
              <p:cNvGrpSpPr/>
              <p:nvPr/>
            </p:nvGrpSpPr>
            <p:grpSpPr>
              <a:xfrm>
                <a:off x="3717142" y="1049938"/>
                <a:ext cx="4054433" cy="1909454"/>
                <a:chOff x="3717142" y="1049938"/>
                <a:chExt cx="4054433" cy="1909454"/>
              </a:xfrm>
            </p:grpSpPr>
            <p:grpSp>
              <p:nvGrpSpPr>
                <p:cNvPr id="3092" name="组合 3091">
                  <a:extLst>
                    <a:ext uri="{FF2B5EF4-FFF2-40B4-BE49-F238E27FC236}">
                      <a16:creationId xmlns:a16="http://schemas.microsoft.com/office/drawing/2014/main" id="{696873E1-1A3C-DFE7-BB18-3F0CBD55F631}"/>
                    </a:ext>
                  </a:extLst>
                </p:cNvPr>
                <p:cNvGrpSpPr/>
                <p:nvPr/>
              </p:nvGrpSpPr>
              <p:grpSpPr>
                <a:xfrm>
                  <a:off x="3717142" y="1049938"/>
                  <a:ext cx="4054433" cy="1909454"/>
                  <a:chOff x="3717142" y="1049938"/>
                  <a:chExt cx="4054433" cy="1909454"/>
                </a:xfrm>
              </p:grpSpPr>
              <p:sp>
                <p:nvSpPr>
                  <p:cNvPr id="3095" name="流程图: 磁盘 28">
                    <a:extLst>
                      <a:ext uri="{FF2B5EF4-FFF2-40B4-BE49-F238E27FC236}">
                        <a16:creationId xmlns:a16="http://schemas.microsoft.com/office/drawing/2014/main" id="{809E2AF5-0283-3EA6-AFF5-C97E0059FA67}"/>
                      </a:ext>
                    </a:extLst>
                  </p:cNvPr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5035360" y="2105406"/>
                    <a:ext cx="2736215" cy="213360"/>
                  </a:xfrm>
                  <a:prstGeom prst="flowChartMagneticDisk">
                    <a:avLst/>
                  </a:prstGeom>
                  <a:pattFill prst="wdUpDiag">
                    <a:fgClr>
                      <a:schemeClr val="accent1">
                        <a:lumMod val="75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096" name="流程图: 磁盘 26">
                    <a:extLst>
                      <a:ext uri="{FF2B5EF4-FFF2-40B4-BE49-F238E27FC236}">
                        <a16:creationId xmlns:a16="http://schemas.microsoft.com/office/drawing/2014/main" id="{3DAB8E6B-4236-F117-6072-7A373C12024A}"/>
                      </a:ext>
                    </a:extLst>
                  </p:cNvPr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5035360" y="1958975"/>
                    <a:ext cx="2736215" cy="213360"/>
                  </a:xfrm>
                  <a:prstGeom prst="flowChartMagneticDisk">
                    <a:avLst/>
                  </a:prstGeom>
                  <a:pattFill prst="wdDnDiag">
                    <a:fgClr>
                      <a:schemeClr val="accent1">
                        <a:lumMod val="75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097" name="椭圆 3096">
                    <a:extLst>
                      <a:ext uri="{FF2B5EF4-FFF2-40B4-BE49-F238E27FC236}">
                        <a16:creationId xmlns:a16="http://schemas.microsoft.com/office/drawing/2014/main" id="{C9719F6B-9E6B-CE9F-F28D-A1ED3D983FE1}"/>
                      </a:ext>
                    </a:extLst>
                  </p:cNvPr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5029454" y="1857122"/>
                    <a:ext cx="2736215" cy="213360"/>
                  </a:xfrm>
                  <a:prstGeom prst="ellipse">
                    <a:avLst/>
                  </a:prstGeom>
                  <a:pattFill prst="pct80">
                    <a:fgClr>
                      <a:srgbClr val="0070C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 extrusionH="127000" prstMaterial="matte">
                    <a:extrusionClr>
                      <a:srgbClr val="0627E5"/>
                    </a:extrusionClr>
                  </a:sp3d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098" name="文本框 3097">
                    <a:extLst>
                      <a:ext uri="{FF2B5EF4-FFF2-40B4-BE49-F238E27FC236}">
                        <a16:creationId xmlns:a16="http://schemas.microsoft.com/office/drawing/2014/main" id="{008DFDF4-18B7-5133-CC05-AAF7DC8DF46D}"/>
                      </a:ext>
                    </a:extLst>
                  </p:cNvPr>
                  <p:cNvSpPr txBox="1"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6385686" y="1049938"/>
                    <a:ext cx="1013479" cy="3511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photon</a:t>
                    </a:r>
                    <a:endParaRPr lang="zh-CN" altLang="en-US" sz="1600" b="1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099" name="文本框 3098">
                    <a:extLst>
                      <a:ext uri="{FF2B5EF4-FFF2-40B4-BE49-F238E27FC236}">
                        <a16:creationId xmlns:a16="http://schemas.microsoft.com/office/drawing/2014/main" id="{2F14423D-C933-442A-7E4C-4309B0FBD0C9}"/>
                      </a:ext>
                    </a:extLst>
                  </p:cNvPr>
                  <p:cNvSpPr txBox="1"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6274032" y="1612604"/>
                    <a:ext cx="1348090" cy="3511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sz="1600" b="1" dirty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electron</a:t>
                    </a:r>
                    <a:endParaRPr lang="zh-CN" altLang="en-US" sz="16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100" name="文本框 3099">
                    <a:extLst>
                      <a:ext uri="{FF2B5EF4-FFF2-40B4-BE49-F238E27FC236}">
                        <a16:creationId xmlns:a16="http://schemas.microsoft.com/office/drawing/2014/main" id="{9C3CBB39-6545-3B49-2492-36290DFD8D11}"/>
                      </a:ext>
                    </a:extLst>
                  </p:cNvPr>
                  <p:cNvSpPr txBox="1"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4174817" y="1387855"/>
                    <a:ext cx="868045" cy="354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PC</a:t>
                    </a:r>
                    <a:endParaRPr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101" name="文本框 3100">
                    <a:extLst>
                      <a:ext uri="{FF2B5EF4-FFF2-40B4-BE49-F238E27FC236}">
                        <a16:creationId xmlns:a16="http://schemas.microsoft.com/office/drawing/2014/main" id="{2F92D59D-0FEC-5FE1-3CA6-DBB1D0FF3FDD}"/>
                      </a:ext>
                    </a:extLst>
                  </p:cNvPr>
                  <p:cNvSpPr txBox="1"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4135603" y="1933004"/>
                    <a:ext cx="868045" cy="354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MCP</a:t>
                    </a:r>
                  </a:p>
                </p:txBody>
              </p:sp>
              <p:sp>
                <p:nvSpPr>
                  <p:cNvPr id="3102" name="文本框 3101">
                    <a:extLst>
                      <a:ext uri="{FF2B5EF4-FFF2-40B4-BE49-F238E27FC236}">
                        <a16:creationId xmlns:a16="http://schemas.microsoft.com/office/drawing/2014/main" id="{EFC3EE09-B731-F115-886A-840B0058BF7D}"/>
                      </a:ext>
                    </a:extLst>
                  </p:cNvPr>
                  <p:cNvSpPr txBox="1"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3717142" y="2605062"/>
                    <a:ext cx="1306586" cy="354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algn="ctr"/>
                    <a:r>
                      <a:rPr lang="en-US" altLang="zh-CN" dirty="0">
                        <a:solidFill>
                          <a:srgbClr val="C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Pixelated</a:t>
                    </a:r>
                  </a:p>
                  <a:p>
                    <a:pPr algn="ctr"/>
                    <a:r>
                      <a:rPr lang="en-US" altLang="zh-CN" dirty="0">
                        <a:solidFill>
                          <a:srgbClr val="C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anode</a:t>
                    </a:r>
                    <a:endParaRPr lang="zh-CN" altLang="en-US" dirty="0">
                      <a:solidFill>
                        <a:srgbClr val="C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p:grpSp>
            <p:pic>
              <p:nvPicPr>
                <p:cNvPr id="3093" name="图片 33">
                  <a:extLst>
                    <a:ext uri="{FF2B5EF4-FFF2-40B4-BE49-F238E27FC236}">
                      <a16:creationId xmlns:a16="http://schemas.microsoft.com/office/drawing/2014/main" id="{CB21DD8C-70A8-CED7-F87F-81533CF503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0675" y="1117050"/>
                  <a:ext cx="150061" cy="3910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094" name="直接箭头连接符 375">
                  <a:extLst>
                    <a:ext uri="{FF2B5EF4-FFF2-40B4-BE49-F238E27FC236}">
                      <a16:creationId xmlns:a16="http://schemas.microsoft.com/office/drawing/2014/main" id="{0D521670-0A88-11D2-0562-6A81AF080D3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345021" y="1639570"/>
                  <a:ext cx="0" cy="320710"/>
                </a:xfrm>
                <a:prstGeom prst="straightConnector1">
                  <a:avLst/>
                </a:prstGeom>
                <a:noFill/>
                <a:ln w="222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3083" name="直线连接符 3082">
                <a:extLst>
                  <a:ext uri="{FF2B5EF4-FFF2-40B4-BE49-F238E27FC236}">
                    <a16:creationId xmlns:a16="http://schemas.microsoft.com/office/drawing/2014/main" id="{6492DF67-2BFB-8CD1-3354-854EC4EE26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5755" y="1554033"/>
                <a:ext cx="0" cy="126000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4" name="直线连接符 3083">
                <a:extLst>
                  <a:ext uri="{FF2B5EF4-FFF2-40B4-BE49-F238E27FC236}">
                    <a16:creationId xmlns:a16="http://schemas.microsoft.com/office/drawing/2014/main" id="{2CC351E7-32E9-D174-25E8-49DFAAFA50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7050" y="1551948"/>
                <a:ext cx="0" cy="132120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5" name="直线连接符 3084">
                <a:extLst>
                  <a:ext uri="{FF2B5EF4-FFF2-40B4-BE49-F238E27FC236}">
                    <a16:creationId xmlns:a16="http://schemas.microsoft.com/office/drawing/2014/main" id="{4170EBA8-BA6A-126A-9393-5F515EBF5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9976" y="1982534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6" name="直线连接符 3085">
                <a:extLst>
                  <a:ext uri="{FF2B5EF4-FFF2-40B4-BE49-F238E27FC236}">
                    <a16:creationId xmlns:a16="http://schemas.microsoft.com/office/drawing/2014/main" id="{373680FB-83D0-8BD6-1997-F99A6AFB05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6072" y="2290382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7" name="直线连接符 3086">
                <a:extLst>
                  <a:ext uri="{FF2B5EF4-FFF2-40B4-BE49-F238E27FC236}">
                    <a16:creationId xmlns:a16="http://schemas.microsoft.com/office/drawing/2014/main" id="{97991DBF-8D0C-2FF8-FB8A-EFBF8D94F6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3024" y="2150174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8" name="直线连接符 3087">
                <a:extLst>
                  <a:ext uri="{FF2B5EF4-FFF2-40B4-BE49-F238E27FC236}">
                    <a16:creationId xmlns:a16="http://schemas.microsoft.com/office/drawing/2014/main" id="{04DDB0B6-0415-7C6F-52D4-584BD9035C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1149" y="2812461"/>
                <a:ext cx="180000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9" name="直线连接符 3088">
                <a:extLst>
                  <a:ext uri="{FF2B5EF4-FFF2-40B4-BE49-F238E27FC236}">
                    <a16:creationId xmlns:a16="http://schemas.microsoft.com/office/drawing/2014/main" id="{451FA7AE-8D80-64DB-B87D-6D0D33203F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5952" y="2287334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0" name="直线连接符 3089">
                <a:extLst>
                  <a:ext uri="{FF2B5EF4-FFF2-40B4-BE49-F238E27FC236}">
                    <a16:creationId xmlns:a16="http://schemas.microsoft.com/office/drawing/2014/main" id="{F0B6A36D-F9AD-7133-933C-5D089CC5F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2048" y="2156270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1" name="直线连接符 3090">
                <a:extLst>
                  <a:ext uri="{FF2B5EF4-FFF2-40B4-BE49-F238E27FC236}">
                    <a16:creationId xmlns:a16="http://schemas.microsoft.com/office/drawing/2014/main" id="{A4641EA5-9762-77D1-EE28-9E49FF79F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9000" y="1988630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5" name="直线连接符 124">
              <a:extLst>
                <a:ext uri="{FF2B5EF4-FFF2-40B4-BE49-F238E27FC236}">
                  <a16:creationId xmlns:a16="http://schemas.microsoft.com/office/drawing/2014/main" id="{613A6A65-9CF6-B5F2-C79C-8B0F5BE96A85}"/>
                </a:ext>
              </a:extLst>
            </p:cNvPr>
            <p:cNvCxnSpPr>
              <a:cxnSpLocks/>
            </p:cNvCxnSpPr>
            <p:nvPr/>
          </p:nvCxnSpPr>
          <p:spPr>
            <a:xfrm>
              <a:off x="7927172" y="4233658"/>
              <a:ext cx="108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B58A80CD-E938-08EA-88BD-DA27B276B55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029608" y="4069818"/>
              <a:ext cx="2736215" cy="306705"/>
            </a:xfrm>
            <a:prstGeom prst="ellipse">
              <a:avLst/>
            </a:prstGeom>
            <a:solidFill>
              <a:schemeClr val="accent1">
                <a:lumMod val="75000"/>
                <a:alpha val="7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27" name="直线连接符 126">
              <a:extLst>
                <a:ext uri="{FF2B5EF4-FFF2-40B4-BE49-F238E27FC236}">
                  <a16:creationId xmlns:a16="http://schemas.microsoft.com/office/drawing/2014/main" id="{F3B536A9-D8F3-FF0A-9CDE-50004B982E2F}"/>
                </a:ext>
              </a:extLst>
            </p:cNvPr>
            <p:cNvCxnSpPr>
              <a:cxnSpLocks/>
            </p:cNvCxnSpPr>
            <p:nvPr/>
          </p:nvCxnSpPr>
          <p:spPr>
            <a:xfrm>
              <a:off x="10742073" y="4235046"/>
              <a:ext cx="135001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2" name="文本框 3071">
              <a:extLst>
                <a:ext uri="{FF2B5EF4-FFF2-40B4-BE49-F238E27FC236}">
                  <a16:creationId xmlns:a16="http://schemas.microsoft.com/office/drawing/2014/main" id="{D73111FE-7933-44D3-4F0B-252485946CE0}"/>
                </a:ext>
              </a:extLst>
            </p:cNvPr>
            <p:cNvSpPr txBox="1"/>
            <p:nvPr/>
          </p:nvSpPr>
          <p:spPr>
            <a:xfrm>
              <a:off x="8240821" y="5357568"/>
              <a:ext cx="2333409" cy="36933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schemeClr val="bg1"/>
              </a:bgClr>
            </a:pattFill>
          </p:spPr>
          <p:txBody>
            <a:bodyPr wrap="square" rtlCol="0">
              <a:spAutoFit/>
            </a:bodyPr>
            <a:lstStyle/>
            <a:p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073" name="椭圆 3072">
              <a:extLst>
                <a:ext uri="{FF2B5EF4-FFF2-40B4-BE49-F238E27FC236}">
                  <a16:creationId xmlns:a16="http://schemas.microsoft.com/office/drawing/2014/main" id="{3D93C749-EC63-B014-E2A1-C441A2B203F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041483" y="5232503"/>
              <a:ext cx="2711960" cy="5422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extrusionH="127000" prstMaterial="matte">
              <a:extrusionClr>
                <a:srgbClr val="0627E5"/>
              </a:extrusion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3075" name="直线连接符 3074">
              <a:extLst>
                <a:ext uri="{FF2B5EF4-FFF2-40B4-BE49-F238E27FC236}">
                  <a16:creationId xmlns:a16="http://schemas.microsoft.com/office/drawing/2014/main" id="{F26036B6-E456-EED8-358E-CCCB8E6CB6FA}"/>
                </a:ext>
              </a:extLst>
            </p:cNvPr>
            <p:cNvCxnSpPr>
              <a:cxnSpLocks/>
            </p:cNvCxnSpPr>
            <p:nvPr/>
          </p:nvCxnSpPr>
          <p:spPr>
            <a:xfrm>
              <a:off x="10746468" y="5512549"/>
              <a:ext cx="144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6" name="文本框 3075">
              <a:extLst>
                <a:ext uri="{FF2B5EF4-FFF2-40B4-BE49-F238E27FC236}">
                  <a16:creationId xmlns:a16="http://schemas.microsoft.com/office/drawing/2014/main" id="{B0B911A3-ECF1-DC95-3155-62705E5FB194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9286648" y="4907202"/>
              <a:ext cx="1651259" cy="2958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electro</a:t>
              </a:r>
              <a:r>
                <a:rPr lang="zh-CN" altLang="en-US" sz="16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6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cloud</a:t>
              </a:r>
              <a:endParaRPr lang="zh-CN" altLang="en-US" sz="1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077" name="椭圆 3076">
              <a:extLst>
                <a:ext uri="{FF2B5EF4-FFF2-40B4-BE49-F238E27FC236}">
                  <a16:creationId xmlns:a16="http://schemas.microsoft.com/office/drawing/2014/main" id="{72DAE8EB-58C6-68CC-678A-E099681A46C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224499" y="5291385"/>
              <a:ext cx="2412365" cy="417225"/>
            </a:xfrm>
            <a:prstGeom prst="ellipse">
              <a:avLst/>
            </a:prstGeom>
            <a:pattFill prst="smGrid">
              <a:fgClr>
                <a:srgbClr val="7030A0"/>
              </a:fgClr>
              <a:bgClr>
                <a:schemeClr val="bg1"/>
              </a:bgClr>
            </a:pattFill>
            <a:ln>
              <a:noFill/>
            </a:ln>
            <a:scene3d>
              <a:camera prst="orthographicFront"/>
              <a:lightRig rig="threePt" dir="t"/>
            </a:scene3d>
            <a:sp3d extrusionH="127000" prstMaterial="matte">
              <a:extrusionClr>
                <a:srgbClr val="0627E5"/>
              </a:extrusion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078" name="流程图: 摘录 37">
              <a:extLst>
                <a:ext uri="{FF2B5EF4-FFF2-40B4-BE49-F238E27FC236}">
                  <a16:creationId xmlns:a16="http://schemas.microsoft.com/office/drawing/2014/main" id="{2F27431C-07CC-D2C8-91FF-93901998882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9222579" y="4971425"/>
              <a:ext cx="248533" cy="437827"/>
            </a:xfrm>
            <a:prstGeom prst="flowChartExtra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079" name="椭圆 3078">
              <a:extLst>
                <a:ext uri="{FF2B5EF4-FFF2-40B4-BE49-F238E27FC236}">
                  <a16:creationId xmlns:a16="http://schemas.microsoft.com/office/drawing/2014/main" id="{81ED7E96-33B6-7848-9489-964BCD02D2E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V="1">
              <a:off x="9222579" y="5356976"/>
              <a:ext cx="248533" cy="1170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080" name="椭圆 3079">
              <a:extLst>
                <a:ext uri="{FF2B5EF4-FFF2-40B4-BE49-F238E27FC236}">
                  <a16:creationId xmlns:a16="http://schemas.microsoft.com/office/drawing/2014/main" id="{A12F2A01-45E1-9D32-AE46-3471C5B84CF1}"/>
                </a:ext>
              </a:extLst>
            </p:cNvPr>
            <p:cNvSpPr/>
            <p:nvPr/>
          </p:nvSpPr>
          <p:spPr>
            <a:xfrm>
              <a:off x="8163572" y="5977257"/>
              <a:ext cx="2410658" cy="517423"/>
            </a:xfrm>
            <a:prstGeom prst="ellipse">
              <a:avLst/>
            </a:prstGeom>
            <a:pattFill prst="pct80">
              <a:fgClr>
                <a:srgbClr val="7030A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081" name="文本框 3080">
              <a:extLst>
                <a:ext uri="{FF2B5EF4-FFF2-40B4-BE49-F238E27FC236}">
                  <a16:creationId xmlns:a16="http://schemas.microsoft.com/office/drawing/2014/main" id="{E74D8E65-F3B9-5667-5929-C18BB85EF1C7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0582101" y="6054839"/>
              <a:ext cx="1070670" cy="2818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00" b="1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image</a:t>
              </a:r>
              <a:endParaRPr lang="zh-CN" altLang="en-US" sz="16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871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7C5FCA7-19C1-5880-ADC3-91222851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1EDA249-8258-3639-9F94-61B8BEA9C88E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PMT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applications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B60FF37-79C2-4C11-58D0-F3329081A1B3}"/>
              </a:ext>
            </a:extLst>
          </p:cNvPr>
          <p:cNvSpPr txBox="1"/>
          <p:nvPr/>
        </p:nvSpPr>
        <p:spPr>
          <a:xfrm>
            <a:off x="165100" y="986189"/>
            <a:ext cx="1254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Large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aperture PMTs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D06DB3-8B4D-38CB-93E2-296F4AD0A16E}"/>
              </a:ext>
            </a:extLst>
          </p:cNvPr>
          <p:cNvSpPr txBox="1"/>
          <p:nvPr/>
        </p:nvSpPr>
        <p:spPr>
          <a:xfrm>
            <a:off x="165100" y="3328231"/>
            <a:ext cx="1254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Small PMTs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7EA09B6-41B0-341F-8DEE-134D02605C8D}"/>
              </a:ext>
            </a:extLst>
          </p:cNvPr>
          <p:cNvSpPr txBox="1"/>
          <p:nvPr/>
        </p:nvSpPr>
        <p:spPr>
          <a:xfrm>
            <a:off x="479066" y="1613118"/>
            <a:ext cx="92253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coverage for rare instances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Neutrino, comic rays, dark matter…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8FF0FAB-1176-DC50-4738-DA271AA594E2}"/>
              </a:ext>
            </a:extLst>
          </p:cNvPr>
          <p:cNvSpPr txBox="1"/>
          <p:nvPr/>
        </p:nvSpPr>
        <p:spPr>
          <a:xfrm>
            <a:off x="479065" y="4105907"/>
            <a:ext cx="92253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PID, TOF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satellites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Lidar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Fluorescence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lifetime measurements…</a:t>
            </a: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48F13B00-3912-2A28-7DFF-F9C66E20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80" b="3870"/>
          <a:stretch/>
        </p:blipFill>
        <p:spPr>
          <a:xfrm>
            <a:off x="7489913" y="993709"/>
            <a:ext cx="3620880" cy="2571719"/>
          </a:xfrm>
          <a:prstGeom prst="rect">
            <a:avLst/>
          </a:prstGeom>
        </p:spPr>
      </p:pic>
      <p:pic>
        <p:nvPicPr>
          <p:cNvPr id="10244" name="Picture 4" descr="The upgraded LHCb detector highlighting the locations of the RICH-1 ...">
            <a:extLst>
              <a:ext uri="{FF2B5EF4-FFF2-40B4-BE49-F238E27FC236}">
                <a16:creationId xmlns:a16="http://schemas.microsoft.com/office/drawing/2014/main" id="{09A03FAF-4AC4-0C73-44E9-76BAA95B4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79" y="3949014"/>
            <a:ext cx="4559300" cy="24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142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8A2C7-CE07-00BD-AC21-E3FD6747D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21F7D5-AD17-67A9-1588-C405C58E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1AAA127-989B-FADF-0785-555A54962B47}"/>
              </a:ext>
            </a:extLst>
          </p:cNvPr>
          <p:cNvSpPr txBox="1"/>
          <p:nvPr/>
        </p:nvSpPr>
        <p:spPr>
          <a:xfrm>
            <a:off x="4639924" y="99412"/>
            <a:ext cx="1907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C743E5F-2B94-EA83-566F-A275EA213DF3}"/>
              </a:ext>
            </a:extLst>
          </p:cNvPr>
          <p:cNvSpPr txBox="1"/>
          <p:nvPr/>
        </p:nvSpPr>
        <p:spPr>
          <a:xfrm>
            <a:off x="4425213" y="3635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Outline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6945416-80DF-AF42-4FA8-B72BC8181C4E}"/>
              </a:ext>
            </a:extLst>
          </p:cNvPr>
          <p:cNvSpPr txBox="1"/>
          <p:nvPr/>
        </p:nvSpPr>
        <p:spPr>
          <a:xfrm>
            <a:off x="3039760" y="1570927"/>
            <a:ext cx="6386531" cy="3716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Introduction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Overview of MCP detectors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latin typeface="Garamond" panose="02020404030301010803" pitchFamily="18" charset="0"/>
              </a:rPr>
              <a:t>  MCP detector characteristics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kumimoji="1" lang="en-US" altLang="zh-CN" sz="3200" b="1" dirty="0">
                <a:latin typeface="Garamond" panose="02020404030301010803" pitchFamily="18" charset="0"/>
              </a:rPr>
              <a:t> </a:t>
            </a: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Prototypes and applications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Future plans</a:t>
            </a:r>
          </a:p>
        </p:txBody>
      </p:sp>
    </p:spTree>
    <p:extLst>
      <p:ext uri="{BB962C8B-B14F-4D97-AF65-F5344CB8AC3E}">
        <p14:creationId xmlns:p14="http://schemas.microsoft.com/office/powerpoint/2010/main" val="187172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C031B6C-4D5F-B0FA-BA9B-F61559939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D4A86F9-5818-E3B8-E3B2-E5EAC858EB0C}"/>
              </a:ext>
            </a:extLst>
          </p:cNvPr>
          <p:cNvGrpSpPr/>
          <p:nvPr/>
        </p:nvGrpSpPr>
        <p:grpSpPr>
          <a:xfrm>
            <a:off x="3422578" y="2181853"/>
            <a:ext cx="4089847" cy="2741474"/>
            <a:chOff x="-103011" y="3332324"/>
            <a:chExt cx="4191735" cy="2875594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D9C045F7-02E1-B4A2-9D62-4718EA39DD64}"/>
                </a:ext>
              </a:extLst>
            </p:cNvPr>
            <p:cNvGrpSpPr/>
            <p:nvPr/>
          </p:nvGrpSpPr>
          <p:grpSpPr>
            <a:xfrm>
              <a:off x="-103011" y="3332324"/>
              <a:ext cx="3998713" cy="2875594"/>
              <a:chOff x="1012347" y="3768447"/>
              <a:chExt cx="3998713" cy="2875594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29BF4EE-3D1F-A730-B7DD-6C662308D9E0}"/>
                  </a:ext>
                </a:extLst>
              </p:cNvPr>
              <p:cNvGrpSpPr/>
              <p:nvPr/>
            </p:nvGrpSpPr>
            <p:grpSpPr>
              <a:xfrm>
                <a:off x="1012347" y="3768447"/>
                <a:ext cx="3998713" cy="1911060"/>
                <a:chOff x="3890209" y="1049938"/>
                <a:chExt cx="3998713" cy="1911060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FDB265E3-9830-592C-2F97-DC7DD898DEC3}"/>
                    </a:ext>
                  </a:extLst>
                </p:cNvPr>
                <p:cNvGrpSpPr/>
                <p:nvPr/>
              </p:nvGrpSpPr>
              <p:grpSpPr>
                <a:xfrm>
                  <a:off x="3890209" y="1049938"/>
                  <a:ext cx="3881366" cy="1911060"/>
                  <a:chOff x="3890209" y="1049938"/>
                  <a:chExt cx="3881366" cy="1911060"/>
                </a:xfrm>
              </p:grpSpPr>
              <p:grpSp>
                <p:nvGrpSpPr>
                  <p:cNvPr id="30" name="组合 29">
                    <a:extLst>
                      <a:ext uri="{FF2B5EF4-FFF2-40B4-BE49-F238E27FC236}">
                        <a16:creationId xmlns:a16="http://schemas.microsoft.com/office/drawing/2014/main" id="{4D2B04F7-6147-1FED-5013-58E0D157EB23}"/>
                      </a:ext>
                    </a:extLst>
                  </p:cNvPr>
                  <p:cNvGrpSpPr/>
                  <p:nvPr/>
                </p:nvGrpSpPr>
                <p:grpSpPr>
                  <a:xfrm>
                    <a:off x="3890209" y="1049938"/>
                    <a:ext cx="3881366" cy="1911060"/>
                    <a:chOff x="3890209" y="1049938"/>
                    <a:chExt cx="3881366" cy="1911060"/>
                  </a:xfrm>
                </p:grpSpPr>
                <p:sp>
                  <p:nvSpPr>
                    <p:cNvPr id="33" name="流程图: 磁盘 28">
                      <a:extLst>
                        <a:ext uri="{FF2B5EF4-FFF2-40B4-BE49-F238E27FC236}">
                          <a16:creationId xmlns:a16="http://schemas.microsoft.com/office/drawing/2014/main" id="{C408CD0A-CB61-21B0-8AB7-1EFF9A3687F9}"/>
                        </a:ext>
                      </a:extLst>
                    </p:cNvPr>
                    <p:cNvSpPr/>
                    <p:nvPr>
                      <p:custDataLst>
                        <p:tags r:id="rId8"/>
                      </p:custDataLst>
                    </p:nvPr>
                  </p:nvSpPr>
                  <p:spPr>
                    <a:xfrm>
                      <a:off x="5035360" y="2105406"/>
                      <a:ext cx="2736215" cy="213360"/>
                    </a:xfrm>
                    <a:prstGeom prst="flowChartMagneticDisk">
                      <a:avLst/>
                    </a:prstGeom>
                    <a:pattFill prst="wdUpDiag">
                      <a:fgClr>
                        <a:schemeClr val="accent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流程图: 磁盘 26">
                      <a:extLst>
                        <a:ext uri="{FF2B5EF4-FFF2-40B4-BE49-F238E27FC236}">
                          <a16:creationId xmlns:a16="http://schemas.microsoft.com/office/drawing/2014/main" id="{F67E25E2-D932-E996-EFCE-BFF70FB46232}"/>
                        </a:ext>
                      </a:extLst>
                    </p:cNvPr>
                    <p:cNvSpPr/>
                    <p:nvPr>
                      <p:custDataLst>
                        <p:tags r:id="rId9"/>
                      </p:custDataLst>
                    </p:nvPr>
                  </p:nvSpPr>
                  <p:spPr>
                    <a:xfrm>
                      <a:off x="5035360" y="1958975"/>
                      <a:ext cx="2736215" cy="213360"/>
                    </a:xfrm>
                    <a:prstGeom prst="flowChartMagneticDisk">
                      <a:avLst/>
                    </a:prstGeom>
                    <a:pattFill prst="wdDnDiag">
                      <a:fgClr>
                        <a:schemeClr val="accent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5" name="椭圆 34">
                      <a:extLst>
                        <a:ext uri="{FF2B5EF4-FFF2-40B4-BE49-F238E27FC236}">
                          <a16:creationId xmlns:a16="http://schemas.microsoft.com/office/drawing/2014/main" id="{E816D625-19FD-BD20-9983-393DB66C7115}"/>
                        </a:ext>
                      </a:extLst>
                    </p:cNvPr>
                    <p:cNvSpPr/>
                    <p:nvPr>
                      <p:custDataLst>
                        <p:tags r:id="rId10"/>
                      </p:custDataLst>
                    </p:nvPr>
                  </p:nvSpPr>
                  <p:spPr>
                    <a:xfrm>
                      <a:off x="5029454" y="1857122"/>
                      <a:ext cx="2736215" cy="213360"/>
                    </a:xfrm>
                    <a:prstGeom prst="ellipse">
                      <a:avLst/>
                    </a:prstGeom>
                    <a:pattFill prst="pct80">
                      <a:fgClr>
                        <a:srgbClr val="0070C0"/>
                      </a:fgClr>
                      <a:bgClr>
                        <a:schemeClr val="bg1"/>
                      </a:bgClr>
                    </a:patt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 extrusionH="127000" prstMaterial="matte">
                      <a:extrusionClr>
                        <a:srgbClr val="0627E5"/>
                      </a:extrusionClr>
                    </a:sp3d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6" name="文本框 35">
                      <a:extLst>
                        <a:ext uri="{FF2B5EF4-FFF2-40B4-BE49-F238E27FC236}">
                          <a16:creationId xmlns:a16="http://schemas.microsoft.com/office/drawing/2014/main" id="{4C98927F-1E01-08D9-E509-3D10C8F44805}"/>
                        </a:ext>
                      </a:extLst>
                    </p:cNvPr>
                    <p:cNvSpPr txBox="1"/>
                    <p:nvPr>
                      <p:custDataLst>
                        <p:tags r:id="rId11"/>
                      </p:custDataLst>
                    </p:nvPr>
                  </p:nvSpPr>
                  <p:spPr>
                    <a:xfrm>
                      <a:off x="6385686" y="1049938"/>
                      <a:ext cx="1008632" cy="3511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photon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7" name="文本框 36">
                      <a:extLst>
                        <a:ext uri="{FF2B5EF4-FFF2-40B4-BE49-F238E27FC236}">
                          <a16:creationId xmlns:a16="http://schemas.microsoft.com/office/drawing/2014/main" id="{4068A789-D9BA-1B3F-CD74-42D89A98AA0D}"/>
                        </a:ext>
                      </a:extLst>
                    </p:cNvPr>
                    <p:cNvSpPr txBox="1"/>
                    <p:nvPr>
                      <p:custDataLst>
                        <p:tags r:id="rId12"/>
                      </p:custDataLst>
                    </p:nvPr>
                  </p:nvSpPr>
                  <p:spPr>
                    <a:xfrm>
                      <a:off x="6370828" y="1612831"/>
                      <a:ext cx="1198461" cy="3511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electron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8" name="文本框 37">
                      <a:extLst>
                        <a:ext uri="{FF2B5EF4-FFF2-40B4-BE49-F238E27FC236}">
                          <a16:creationId xmlns:a16="http://schemas.microsoft.com/office/drawing/2014/main" id="{9B99F84E-D311-2D6A-B55B-216E841C78D6}"/>
                        </a:ext>
                      </a:extLst>
                    </p:cNvPr>
                    <p:cNvSpPr txBox="1"/>
                    <p:nvPr>
                      <p:custDataLst>
                        <p:tags r:id="rId13"/>
                      </p:custDataLst>
                    </p:nvPr>
                  </p:nvSpPr>
                  <p:spPr>
                    <a:xfrm>
                      <a:off x="4174817" y="1387855"/>
                      <a:ext cx="868045" cy="354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r>
                        <a:rPr lang="en-US" altLang="zh-CN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PC</a:t>
                      </a:r>
                      <a:endParaRPr lang="zh-CN" alt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9" name="文本框 38">
                      <a:extLst>
                        <a:ext uri="{FF2B5EF4-FFF2-40B4-BE49-F238E27FC236}">
                          <a16:creationId xmlns:a16="http://schemas.microsoft.com/office/drawing/2014/main" id="{5B74EFBF-8719-ACB9-21BD-DD73A61D6501}"/>
                        </a:ext>
                      </a:extLst>
                    </p:cNvPr>
                    <p:cNvSpPr txBox="1"/>
                    <p:nvPr>
                      <p:custDataLst>
                        <p:tags r:id="rId14"/>
                      </p:custDataLst>
                    </p:nvPr>
                  </p:nvSpPr>
                  <p:spPr>
                    <a:xfrm>
                      <a:off x="4135603" y="1933004"/>
                      <a:ext cx="868045" cy="354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r>
                        <a:rPr lang="en-US" altLang="zh-CN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MCP</a:t>
                      </a:r>
                    </a:p>
                  </p:txBody>
                </p:sp>
                <p:sp>
                  <p:nvSpPr>
                    <p:cNvPr id="40" name="文本框 39">
                      <a:extLst>
                        <a:ext uri="{FF2B5EF4-FFF2-40B4-BE49-F238E27FC236}">
                          <a16:creationId xmlns:a16="http://schemas.microsoft.com/office/drawing/2014/main" id="{9B597EDE-CACB-944D-4A88-1AF351757EF8}"/>
                        </a:ext>
                      </a:extLst>
                    </p:cNvPr>
                    <p:cNvSpPr txBox="1"/>
                    <p:nvPr>
                      <p:custDataLst>
                        <p:tags r:id="rId15"/>
                      </p:custDataLst>
                    </p:nvPr>
                  </p:nvSpPr>
                  <p:spPr>
                    <a:xfrm>
                      <a:off x="3890209" y="2606668"/>
                      <a:ext cx="1132205" cy="354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anode</a:t>
                      </a:r>
                      <a:endParaRPr lang="zh-CN" alt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pic>
                <p:nvPicPr>
                  <p:cNvPr id="31" name="图片 33">
                    <a:extLst>
                      <a:ext uri="{FF2B5EF4-FFF2-40B4-BE49-F238E27FC236}">
                        <a16:creationId xmlns:a16="http://schemas.microsoft.com/office/drawing/2014/main" id="{043B2592-DBE3-B413-A2C7-C6413B2994A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270675" y="1117050"/>
                    <a:ext cx="150061" cy="3910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32" name="直接箭头连接符 375">
                    <a:extLst>
                      <a:ext uri="{FF2B5EF4-FFF2-40B4-BE49-F238E27FC236}">
                        <a16:creationId xmlns:a16="http://schemas.microsoft.com/office/drawing/2014/main" id="{5B3F82E6-2B5A-F86E-E68F-CD5EC41091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6345021" y="1639570"/>
                    <a:ext cx="0" cy="320710"/>
                  </a:xfrm>
                  <a:prstGeom prst="straightConnector1">
                    <a:avLst/>
                  </a:prstGeom>
                  <a:noFill/>
                  <a:ln w="22225" algn="ctr">
                    <a:solidFill>
                      <a:srgbClr val="FF0000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20" name="直线连接符 19">
                  <a:extLst>
                    <a:ext uri="{FF2B5EF4-FFF2-40B4-BE49-F238E27FC236}">
                      <a16:creationId xmlns:a16="http://schemas.microsoft.com/office/drawing/2014/main" id="{494E893E-9AAD-EBB7-3A74-B537EED070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25755" y="1554033"/>
                  <a:ext cx="0" cy="1253550"/>
                </a:xfrm>
                <a:prstGeom prst="line">
                  <a:avLst/>
                </a:prstGeom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线连接符 20">
                  <a:extLst>
                    <a:ext uri="{FF2B5EF4-FFF2-40B4-BE49-F238E27FC236}">
                      <a16:creationId xmlns:a16="http://schemas.microsoft.com/office/drawing/2014/main" id="{F5389ECF-419E-B53A-A3D4-8EC41C29A0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7050" y="1551948"/>
                  <a:ext cx="0" cy="1321200"/>
                </a:xfrm>
                <a:prstGeom prst="line">
                  <a:avLst/>
                </a:prstGeom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线连接符 21">
                  <a:extLst>
                    <a:ext uri="{FF2B5EF4-FFF2-40B4-BE49-F238E27FC236}">
                      <a16:creationId xmlns:a16="http://schemas.microsoft.com/office/drawing/2014/main" id="{64B7F5AE-C7E4-396E-75F0-29F7B0429A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19976" y="1982534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线连接符 22">
                  <a:extLst>
                    <a:ext uri="{FF2B5EF4-FFF2-40B4-BE49-F238E27FC236}">
                      <a16:creationId xmlns:a16="http://schemas.microsoft.com/office/drawing/2014/main" id="{EFB59C83-C535-1C83-3DDD-B0323A49F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26072" y="2290382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线连接符 23">
                  <a:extLst>
                    <a:ext uri="{FF2B5EF4-FFF2-40B4-BE49-F238E27FC236}">
                      <a16:creationId xmlns:a16="http://schemas.microsoft.com/office/drawing/2014/main" id="{A5C411DD-2D9C-D860-BE62-676034AAFE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23024" y="2150174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线连接符 24">
                  <a:extLst>
                    <a:ext uri="{FF2B5EF4-FFF2-40B4-BE49-F238E27FC236}">
                      <a16:creationId xmlns:a16="http://schemas.microsoft.com/office/drawing/2014/main" id="{6A1DDFA2-301D-4B95-4CFB-EA8CB33D58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11149" y="2812461"/>
                  <a:ext cx="180000" cy="0"/>
                </a:xfrm>
                <a:prstGeom prst="line">
                  <a:avLst/>
                </a:prstGeom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线连接符 25">
                  <a:extLst>
                    <a:ext uri="{FF2B5EF4-FFF2-40B4-BE49-F238E27FC236}">
                      <a16:creationId xmlns:a16="http://schemas.microsoft.com/office/drawing/2014/main" id="{0CEE5AD8-23C2-E580-B3B8-38105FE3C4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75952" y="2287334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线连接符 26">
                  <a:extLst>
                    <a:ext uri="{FF2B5EF4-FFF2-40B4-BE49-F238E27FC236}">
                      <a16:creationId xmlns:a16="http://schemas.microsoft.com/office/drawing/2014/main" id="{E55EDF93-25B4-DA12-3AFA-2C6923B58C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82048" y="2156270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线连接符 27">
                  <a:extLst>
                    <a:ext uri="{FF2B5EF4-FFF2-40B4-BE49-F238E27FC236}">
                      <a16:creationId xmlns:a16="http://schemas.microsoft.com/office/drawing/2014/main" id="{11DAD153-D129-9F4F-1B17-00BCA2D040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79000" y="1988630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线连接符 28">
                  <a:extLst>
                    <a:ext uri="{FF2B5EF4-FFF2-40B4-BE49-F238E27FC236}">
                      <a16:creationId xmlns:a16="http://schemas.microsoft.com/office/drawing/2014/main" id="{0CA620B1-1819-147F-C232-0B3AB6D276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59247" y="2846110"/>
                  <a:ext cx="10687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8689AB9A-7BEA-0D6A-55CD-E349CD1787F7}"/>
                  </a:ext>
                </a:extLst>
              </p:cNvPr>
              <p:cNvSpPr/>
              <p:nvPr/>
            </p:nvSpPr>
            <p:spPr>
              <a:xfrm>
                <a:off x="3416563" y="5774793"/>
                <a:ext cx="65201" cy="30537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直线连接符 12">
                <a:extLst>
                  <a:ext uri="{FF2B5EF4-FFF2-40B4-BE49-F238E27FC236}">
                    <a16:creationId xmlns:a16="http://schemas.microsoft.com/office/drawing/2014/main" id="{6B8FC836-028C-EFB0-9E35-5801AE4990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3187" y="4293954"/>
                <a:ext cx="108000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AF0F41F0-96FA-4A80-DF52-ABAA2157F932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2145623" y="4130114"/>
                <a:ext cx="2736215" cy="306705"/>
              </a:xfrm>
              <a:prstGeom prst="ellipse">
                <a:avLst/>
              </a:prstGeom>
              <a:solidFill>
                <a:schemeClr val="accent1">
                  <a:lumMod val="75000"/>
                  <a:alpha val="73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" name="直线连接符 14">
                <a:extLst>
                  <a:ext uri="{FF2B5EF4-FFF2-40B4-BE49-F238E27FC236}">
                    <a16:creationId xmlns:a16="http://schemas.microsoft.com/office/drawing/2014/main" id="{D452F0EF-2576-65D1-1161-284A209D60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8088" y="4295342"/>
                <a:ext cx="135001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线连接符 15">
                <a:extLst>
                  <a:ext uri="{FF2B5EF4-FFF2-40B4-BE49-F238E27FC236}">
                    <a16:creationId xmlns:a16="http://schemas.microsoft.com/office/drawing/2014/main" id="{693FFE45-5615-8E80-3F4E-5CCB4BC051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7637" y="5576495"/>
                <a:ext cx="144000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0789646-0E36-2064-39E8-2AC56005E973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785516" y="6165316"/>
                <a:ext cx="1072121" cy="41667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signal</a:t>
                </a:r>
                <a:endParaRPr lang="zh-CN" altLang="en-US" sz="1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任意形状 17">
                <a:extLst>
                  <a:ext uri="{FF2B5EF4-FFF2-40B4-BE49-F238E27FC236}">
                    <a16:creationId xmlns:a16="http://schemas.microsoft.com/office/drawing/2014/main" id="{F09D5D71-A7F0-3B9D-AC22-EA43CD7D5B02}"/>
                  </a:ext>
                </a:extLst>
              </p:cNvPr>
              <p:cNvSpPr/>
              <p:nvPr/>
            </p:nvSpPr>
            <p:spPr>
              <a:xfrm>
                <a:off x="3111024" y="6101751"/>
                <a:ext cx="670723" cy="542290"/>
              </a:xfrm>
              <a:custGeom>
                <a:avLst/>
                <a:gdLst>
                  <a:gd name="connsiteX0" fmla="*/ 0 w 1246909"/>
                  <a:gd name="connsiteY0" fmla="*/ 0 h 712580"/>
                  <a:gd name="connsiteX1" fmla="*/ 296883 w 1246909"/>
                  <a:gd name="connsiteY1" fmla="*/ 166255 h 712580"/>
                  <a:gd name="connsiteX2" fmla="*/ 486889 w 1246909"/>
                  <a:gd name="connsiteY2" fmla="*/ 712520 h 712580"/>
                  <a:gd name="connsiteX3" fmla="*/ 914400 w 1246909"/>
                  <a:gd name="connsiteY3" fmla="*/ 130629 h 712580"/>
                  <a:gd name="connsiteX4" fmla="*/ 1246909 w 1246909"/>
                  <a:gd name="connsiteY4" fmla="*/ 23751 h 712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6909" h="712580">
                    <a:moveTo>
                      <a:pt x="0" y="0"/>
                    </a:moveTo>
                    <a:cubicBezTo>
                      <a:pt x="107867" y="23751"/>
                      <a:pt x="215735" y="47502"/>
                      <a:pt x="296883" y="166255"/>
                    </a:cubicBezTo>
                    <a:cubicBezTo>
                      <a:pt x="378031" y="285008"/>
                      <a:pt x="383970" y="718458"/>
                      <a:pt x="486889" y="712520"/>
                    </a:cubicBezTo>
                    <a:cubicBezTo>
                      <a:pt x="589808" y="706582"/>
                      <a:pt x="787730" y="245424"/>
                      <a:pt x="914400" y="130629"/>
                    </a:cubicBezTo>
                    <a:cubicBezTo>
                      <a:pt x="1041070" y="15834"/>
                      <a:pt x="1143989" y="19792"/>
                      <a:pt x="1246909" y="23751"/>
                    </a:cubicBezTo>
                  </a:path>
                </a:pathLst>
              </a:custGeom>
              <a:noFill/>
              <a:ln w="412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7030A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6BB52740-8238-34BF-3D7C-3E4B338BA24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042140" y="4856676"/>
              <a:ext cx="2711960" cy="5422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extrusionH="127000" prstMaterial="matte">
              <a:extrusionClr>
                <a:srgbClr val="0627E5"/>
              </a:extrusion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935921D-EB12-73B4-6F7A-F164AC5D330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174410" y="4921445"/>
              <a:ext cx="2412365" cy="41722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scene3d>
              <a:camera prst="orthographicFront"/>
              <a:lightRig rig="threePt" dir="t"/>
            </a:scene3d>
            <a:sp3d extrusionH="127000" prstMaterial="matte">
              <a:extrusionClr>
                <a:srgbClr val="0627E5"/>
              </a:extrusion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流程图: 摘录 37">
              <a:extLst>
                <a:ext uri="{FF2B5EF4-FFF2-40B4-BE49-F238E27FC236}">
                  <a16:creationId xmlns:a16="http://schemas.microsoft.com/office/drawing/2014/main" id="{FB573A88-4D3F-3E28-B5C9-52A1DD75051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218390" y="4599248"/>
              <a:ext cx="248533" cy="437827"/>
            </a:xfrm>
            <a:prstGeom prst="flowChartExtra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D551C47-A839-6D0B-7213-16764464FDF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 flipV="1">
              <a:off x="2218390" y="4984799"/>
              <a:ext cx="248533" cy="1170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22D3F65-2FD6-CC1B-5E80-BAAE3BF7CBA4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2369797" y="4597593"/>
              <a:ext cx="1718927" cy="3511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electron cloud</a:t>
              </a:r>
              <a:endPara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D7F1947-E8B2-2C3E-B912-D2766DFDE8F0}"/>
                </a:ext>
              </a:extLst>
            </p:cNvPr>
            <p:cNvSpPr txBox="1"/>
            <p:nvPr/>
          </p:nvSpPr>
          <p:spPr>
            <a:xfrm>
              <a:off x="1120468" y="4545303"/>
              <a:ext cx="972948" cy="387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</a:t>
              </a:r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kumimoji="1" lang="en-US" altLang="zh-C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-5</a:t>
              </a:r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4E3EC2B8-49F5-17B9-12C8-5A58AB7C95F9}"/>
              </a:ext>
            </a:extLst>
          </p:cNvPr>
          <p:cNvSpPr txBox="1"/>
          <p:nvPr/>
        </p:nvSpPr>
        <p:spPr>
          <a:xfrm>
            <a:off x="291581" y="1180140"/>
            <a:ext cx="3718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Photocathode sensitivity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8496969-E6A5-45FD-6AEA-88210D03172B}"/>
              </a:ext>
            </a:extLst>
          </p:cNvPr>
          <p:cNvSpPr txBox="1"/>
          <p:nvPr/>
        </p:nvSpPr>
        <p:spPr>
          <a:xfrm>
            <a:off x="291581" y="1871160"/>
            <a:ext cx="3326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kumimoji="1" sz="2400">
                <a:latin typeface="Garamond" panose="02020404030301010803" pitchFamily="18" charset="0"/>
              </a:defRPr>
            </a:lvl1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wavelength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A591ED5-A049-C228-7725-D82DEECBBCA2}"/>
              </a:ext>
            </a:extLst>
          </p:cNvPr>
          <p:cNvSpPr txBox="1"/>
          <p:nvPr/>
        </p:nvSpPr>
        <p:spPr>
          <a:xfrm>
            <a:off x="279500" y="2578479"/>
            <a:ext cx="3197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kumimoji="1" sz="2400">
                <a:latin typeface="Garamond" panose="02020404030301010803" pitchFamily="18" charset="0"/>
              </a:defRPr>
            </a:lvl1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efficiency 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4DC02F13-CED9-21A6-62E9-CE9C6C6A9F52}"/>
              </a:ext>
            </a:extLst>
          </p:cNvPr>
          <p:cNvSpPr txBox="1"/>
          <p:nvPr/>
        </p:nvSpPr>
        <p:spPr>
          <a:xfrm>
            <a:off x="288635" y="3324793"/>
            <a:ext cx="3194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kumimoji="1" sz="2400">
                <a:latin typeface="Garamond" panose="02020404030301010803" pitchFamily="18" charset="0"/>
              </a:defRPr>
            </a:lvl1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efficiency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73169E2-8B5C-7AB5-EFA4-991464C50307}"/>
              </a:ext>
            </a:extLst>
          </p:cNvPr>
          <p:cNvSpPr txBox="1"/>
          <p:nvPr/>
        </p:nvSpPr>
        <p:spPr>
          <a:xfrm>
            <a:off x="305828" y="4037333"/>
            <a:ext cx="3223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kumimoji="1" sz="2400">
                <a:latin typeface="Garamond" panose="02020404030301010803" pitchFamily="18" charset="0"/>
              </a:defRPr>
            </a:lvl1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efficiency 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981DC08-8C3C-33E0-F011-C57AD8B23E19}"/>
              </a:ext>
            </a:extLst>
          </p:cNvPr>
          <p:cNvSpPr txBox="1"/>
          <p:nvPr/>
        </p:nvSpPr>
        <p:spPr>
          <a:xfrm>
            <a:off x="345001" y="4763604"/>
            <a:ext cx="3446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kumimoji="1" sz="2400">
                <a:latin typeface="Garamond" panose="02020404030301010803" pitchFamily="18" charset="0"/>
              </a:defRPr>
            </a:lvl1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</a:t>
            </a:r>
          </a:p>
          <a:p>
            <a:pPr marL="0" indent="0"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Current gain, pulse gain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29575195-F943-5017-6D2A-25A56BC20063}"/>
              </a:ext>
            </a:extLst>
          </p:cNvPr>
          <p:cNvSpPr txBox="1"/>
          <p:nvPr/>
        </p:nvSpPr>
        <p:spPr>
          <a:xfrm>
            <a:off x="7667021" y="981961"/>
            <a:ext cx="253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kumimoji="1" sz="2400">
                <a:latin typeface="Garamond" panose="02020404030301010803" pitchFamily="18" charset="0"/>
              </a:defRPr>
            </a:lvl1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range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76FF1E8D-38FC-F411-8E7E-6A50EFD0F66B}"/>
              </a:ext>
            </a:extLst>
          </p:cNvPr>
          <p:cNvSpPr txBox="1"/>
          <p:nvPr/>
        </p:nvSpPr>
        <p:spPr>
          <a:xfrm>
            <a:off x="7740380" y="2714403"/>
            <a:ext cx="2614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D20B1EE-2B5E-84AD-B85E-59B5DE6F6CD0}"/>
              </a:ext>
            </a:extLst>
          </p:cNvPr>
          <p:cNvSpPr txBox="1"/>
          <p:nvPr/>
        </p:nvSpPr>
        <p:spPr>
          <a:xfrm>
            <a:off x="7672648" y="4528134"/>
            <a:ext cx="2983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kumimoji="1" sz="2400">
                <a:latin typeface="Garamond" panose="02020404030301010803" pitchFamily="18" charset="0"/>
              </a:defRPr>
            </a:lvl1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resolution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AC9CFECF-7FBC-02DE-D2CE-728E19C660D6}"/>
              </a:ext>
            </a:extLst>
          </p:cNvPr>
          <p:cNvSpPr txBox="1"/>
          <p:nvPr/>
        </p:nvSpPr>
        <p:spPr>
          <a:xfrm>
            <a:off x="7993424" y="1457048"/>
            <a:ext cx="3275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Counting rate</a:t>
            </a:r>
          </a:p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output current</a:t>
            </a:r>
          </a:p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Recovery time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DDD9435-6ECD-045B-C0AD-A0D161E111B0}"/>
              </a:ext>
            </a:extLst>
          </p:cNvPr>
          <p:cNvSpPr txBox="1"/>
          <p:nvPr/>
        </p:nvSpPr>
        <p:spPr>
          <a:xfrm>
            <a:off x="7974614" y="3203394"/>
            <a:ext cx="43332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Rise time, Transit time, TTS</a:t>
            </a:r>
          </a:p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 width, fall time, after pulse,</a:t>
            </a:r>
          </a:p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 pulse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DDE5ACE-6972-98F4-5B70-482A583A9C7F}"/>
              </a:ext>
            </a:extLst>
          </p:cNvPr>
          <p:cNvSpPr txBox="1"/>
          <p:nvPr/>
        </p:nvSpPr>
        <p:spPr>
          <a:xfrm>
            <a:off x="7667021" y="5036285"/>
            <a:ext cx="335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kumimoji="1" sz="2400">
                <a:latin typeface="Garamond" panose="02020404030301010803" pitchFamily="18" charset="0"/>
              </a:defRPr>
            </a:lvl1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effects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2CFD575-8798-05DA-8225-24C12906F3E9}"/>
              </a:ext>
            </a:extLst>
          </p:cNvPr>
          <p:cNvSpPr txBox="1"/>
          <p:nvPr/>
        </p:nvSpPr>
        <p:spPr>
          <a:xfrm>
            <a:off x="7667021" y="5618622"/>
            <a:ext cx="318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kumimoji="1" sz="2400">
                <a:latin typeface="Garamond" panose="02020404030301010803" pitchFamily="18" charset="0"/>
              </a:defRPr>
            </a:lvl1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resistance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A5AC8E7-2763-6C90-F302-F90ECE516B08}"/>
              </a:ext>
            </a:extLst>
          </p:cNvPr>
          <p:cNvSpPr txBox="1"/>
          <p:nvPr/>
        </p:nvSpPr>
        <p:spPr>
          <a:xfrm>
            <a:off x="4296748" y="5676259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kumimoji="1" sz="2400">
                <a:latin typeface="Garamond" panose="02020404030301010803" pitchFamily="18" charset="0"/>
              </a:defRPr>
            </a:lvl1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C6691BA-B877-9F2D-266D-3660AA0E77DC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PMT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characteristics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43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C9506A0-E0CC-B152-3FBB-017AC352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0CB7679-95FA-0A17-D1F6-072080F0B12F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Gain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263D9D1-72C7-FB0D-2012-374B4506CA6D}"/>
              </a:ext>
            </a:extLst>
          </p:cNvPr>
          <p:cNvSpPr txBox="1"/>
          <p:nvPr/>
        </p:nvSpPr>
        <p:spPr>
          <a:xfrm>
            <a:off x="152400" y="871886"/>
            <a:ext cx="576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Determined by the secondary electron emission yield, L/D, basis angle, supply voltage, resistance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08D4042-3285-605D-4011-B22F1438CDB3}"/>
              </a:ext>
            </a:extLst>
          </p:cNvPr>
          <p:cNvSpPr txBox="1"/>
          <p:nvPr/>
        </p:nvSpPr>
        <p:spPr>
          <a:xfrm>
            <a:off x="161472" y="2041589"/>
            <a:ext cx="5936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Vary with different input intensities</a:t>
            </a:r>
          </a:p>
          <a:p>
            <a:pPr algn="just"/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because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limited maximum output charge.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BC7099-33CE-8EE3-0F93-E5E21F347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44" y="4039455"/>
            <a:ext cx="4242226" cy="24333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218EA5E-11A4-DE31-846E-23851ABDE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615" y="1468288"/>
            <a:ext cx="5865762" cy="455172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B1A57E5-5988-F3E5-4B46-DE0B32344598}"/>
              </a:ext>
            </a:extLst>
          </p:cNvPr>
          <p:cNvSpPr txBox="1"/>
          <p:nvPr/>
        </p:nvSpPr>
        <p:spPr>
          <a:xfrm>
            <a:off x="209731" y="3032279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Single P.E. gain could be one magnitude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than the current gain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CB2458E-8FD5-A5BB-DFCC-240ACE8C0389}"/>
              </a:ext>
            </a:extLst>
          </p:cNvPr>
          <p:cNvSpPr txBox="1"/>
          <p:nvPr/>
        </p:nvSpPr>
        <p:spPr>
          <a:xfrm>
            <a:off x="2173934" y="6220587"/>
            <a:ext cx="9557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channel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8D33E1C-E539-178F-E05E-0622ADCCD4AD}"/>
              </a:ext>
            </a:extLst>
          </p:cNvPr>
          <p:cNvSpPr txBox="1"/>
          <p:nvPr/>
        </p:nvSpPr>
        <p:spPr>
          <a:xfrm rot="16200000">
            <a:off x="32341" y="5001092"/>
            <a:ext cx="10775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Counting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B0320A7-4752-AE1C-F177-B66503DC1436}"/>
              </a:ext>
            </a:extLst>
          </p:cNvPr>
          <p:cNvSpPr txBox="1"/>
          <p:nvPr/>
        </p:nvSpPr>
        <p:spPr>
          <a:xfrm>
            <a:off x="1303757" y="6495350"/>
            <a:ext cx="849637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1" lang="en-US" altLang="zh-CN" sz="1800" dirty="0">
                <a:latin typeface="Garamond" panose="02020404030301010803" pitchFamily="18" charset="0"/>
              </a:rPr>
              <a:t>Single photoelectron spectrum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5EBD76C-D726-2B34-D26E-733231429B15}"/>
              </a:ext>
            </a:extLst>
          </p:cNvPr>
          <p:cNvSpPr txBox="1"/>
          <p:nvPr/>
        </p:nvSpPr>
        <p:spPr>
          <a:xfrm rot="16200000">
            <a:off x="6045023" y="3244333"/>
            <a:ext cx="6303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Gain</a:t>
            </a:r>
            <a:endParaRPr kumimoji="1"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556F144-A7D1-6DE9-5AE5-E3F5772C824F}"/>
              </a:ext>
            </a:extLst>
          </p:cNvPr>
          <p:cNvSpPr txBox="1"/>
          <p:nvPr/>
        </p:nvSpPr>
        <p:spPr>
          <a:xfrm>
            <a:off x="8177055" y="5492761"/>
            <a:ext cx="16230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Supply voltage</a:t>
            </a:r>
            <a:endParaRPr kumimoji="1"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938611F-6318-0F1D-2B82-B10B5626EF5D}"/>
              </a:ext>
            </a:extLst>
          </p:cNvPr>
          <p:cNvSpPr txBox="1"/>
          <p:nvPr/>
        </p:nvSpPr>
        <p:spPr>
          <a:xfrm>
            <a:off x="1560625" y="537317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Gain 1.2e7</a:t>
            </a:r>
            <a:endParaRPr kumimoji="1"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3C0E8D1-9E05-E5CC-31C4-FE8D8C985B5B}"/>
              </a:ext>
            </a:extLst>
          </p:cNvPr>
          <p:cNvSpPr txBox="1"/>
          <p:nvPr/>
        </p:nvSpPr>
        <p:spPr>
          <a:xfrm>
            <a:off x="9678075" y="1887549"/>
            <a:ext cx="151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Input current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629FFA7-A5A9-246A-BAD6-9154AB497F60}"/>
              </a:ext>
            </a:extLst>
          </p:cNvPr>
          <p:cNvSpPr txBox="1"/>
          <p:nvPr/>
        </p:nvSpPr>
        <p:spPr>
          <a:xfrm>
            <a:off x="10219831" y="2224894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kumimoji="1"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7FEC2ED-E68E-2DAB-1202-5791FBAFC424}"/>
              </a:ext>
            </a:extLst>
          </p:cNvPr>
          <p:cNvSpPr txBox="1"/>
          <p:nvPr/>
        </p:nvSpPr>
        <p:spPr>
          <a:xfrm>
            <a:off x="10268818" y="2566136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1" lang="en-US" altLang="zh-CN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B325266-5FB3-5E7A-F604-C8FFB4222BDC}"/>
              </a:ext>
            </a:extLst>
          </p:cNvPr>
          <p:cNvSpPr txBox="1"/>
          <p:nvPr/>
        </p:nvSpPr>
        <p:spPr>
          <a:xfrm>
            <a:off x="11335618" y="2562239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1" lang="en-US" altLang="zh-CN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endParaRPr lang="zh-CN" alt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C194180-1D6F-82AA-6A53-B6F84AED8A5C}"/>
              </a:ext>
            </a:extLst>
          </p:cNvPr>
          <p:cNvSpPr txBox="1"/>
          <p:nvPr/>
        </p:nvSpPr>
        <p:spPr>
          <a:xfrm>
            <a:off x="10671589" y="3178292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 </a:t>
            </a:r>
            <a:r>
              <a:rPr kumimoji="1" lang="en-US" altLang="zh-CN" dirty="0" err="1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endParaRPr lang="zh-CN" altLang="en-US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563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02D0446-E09A-0030-10CC-E4994CE6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916D629-401F-2F0B-8F90-F90C3B1BADF8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Time performance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4" name="组合 9">
            <a:extLst>
              <a:ext uri="{FF2B5EF4-FFF2-40B4-BE49-F238E27FC236}">
                <a16:creationId xmlns:a16="http://schemas.microsoft.com/office/drawing/2014/main" id="{5E8E51B8-6A95-ACEA-2417-1B7708C54283}"/>
              </a:ext>
            </a:extLst>
          </p:cNvPr>
          <p:cNvGrpSpPr>
            <a:grpSpLocks/>
          </p:cNvGrpSpPr>
          <p:nvPr/>
        </p:nvGrpSpPr>
        <p:grpSpPr bwMode="auto">
          <a:xfrm>
            <a:off x="6876566" y="1114957"/>
            <a:ext cx="3995056" cy="2014422"/>
            <a:chOff x="4326823" y="1815982"/>
            <a:chExt cx="3203530" cy="1406960"/>
          </a:xfrm>
        </p:grpSpPr>
        <p:pic>
          <p:nvPicPr>
            <p:cNvPr id="5" name="图片 48">
              <a:extLst>
                <a:ext uri="{FF2B5EF4-FFF2-40B4-BE49-F238E27FC236}">
                  <a16:creationId xmlns:a16="http://schemas.microsoft.com/office/drawing/2014/main" id="{B7B0B1ED-6717-D10A-6D3B-FA5E8CDEC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6823" y="1815982"/>
              <a:ext cx="3203530" cy="140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本框 11">
              <a:extLst>
                <a:ext uri="{FF2B5EF4-FFF2-40B4-BE49-F238E27FC236}">
                  <a16:creationId xmlns:a16="http://schemas.microsoft.com/office/drawing/2014/main" id="{578B42C6-4EB7-1486-966D-3E2FDF1C71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8119" y="1839443"/>
              <a:ext cx="1873876" cy="25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 dirty="0"/>
                <a:t>Photocathode</a:t>
              </a:r>
              <a:endParaRPr lang="zh-CN" altLang="en-US" b="1" dirty="0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EC33A5B2-EF89-1CAA-C7BA-92F6B9CCFF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8588" y="2916449"/>
              <a:ext cx="626469" cy="232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 b="1"/>
                <a:t>MCP</a:t>
              </a:r>
              <a:endParaRPr lang="zh-CN" altLang="en-US" sz="1600" b="1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2EAE4501-8D72-8887-2DCC-AC0B58DD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3375188"/>
            <a:ext cx="4413188" cy="299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12">
            <a:extLst>
              <a:ext uri="{FF2B5EF4-FFF2-40B4-BE49-F238E27FC236}">
                <a16:creationId xmlns:a16="http://schemas.microsoft.com/office/drawing/2014/main" id="{3D5C582F-063E-B86E-1EA4-EE392B736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7547" y="1952891"/>
            <a:ext cx="25588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1600" b="1" dirty="0">
                <a:solidFill>
                  <a:srgbClr val="011893"/>
                </a:solidFill>
              </a:rPr>
              <a:t>Electron trajectories</a:t>
            </a:r>
            <a:endParaRPr lang="zh-CN" altLang="en-US" sz="1600" b="1" dirty="0">
              <a:solidFill>
                <a:srgbClr val="011893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C7275A8-FEF5-A5C1-C2D8-47E320A0E604}"/>
              </a:ext>
            </a:extLst>
          </p:cNvPr>
          <p:cNvSpPr txBox="1"/>
          <p:nvPr/>
        </p:nvSpPr>
        <p:spPr>
          <a:xfrm>
            <a:off x="206676" y="1061299"/>
            <a:ext cx="6321123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Delayed pulses worsen time performance, which caused by the electron  backscattering on the MCP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surface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6A12C0F0-95B3-967E-A7DC-375D1D64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6" y="3429000"/>
            <a:ext cx="5671642" cy="254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A06592D3-BD19-2FE8-9913-7840BC144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59" y="6185723"/>
            <a:ext cx="7977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1400" i="1" dirty="0"/>
              <a:t>Ref. Albert Lehmann, Status/Limitations of MCP-PMT Performance</a:t>
            </a:r>
            <a:endParaRPr lang="zh-CN" altLang="en-US" sz="1400" i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8ECB45A-D50C-8BF2-A5E1-97AA1164E504}"/>
              </a:ext>
            </a:extLst>
          </p:cNvPr>
          <p:cNvSpPr txBox="1"/>
          <p:nvPr/>
        </p:nvSpPr>
        <p:spPr>
          <a:xfrm>
            <a:off x="193976" y="2504146"/>
            <a:ext cx="605992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20000"/>
              </a:lnSpc>
              <a:buFont typeface="Wingdings" pitchFamily="2" charset="2"/>
              <a:buChar char="l"/>
              <a:defRPr kumimoji="1"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Larger open area ratio could minimize </a:t>
            </a:r>
          </a:p>
          <a:p>
            <a:pPr marL="0" indent="0"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late pulses </a:t>
            </a:r>
          </a:p>
        </p:txBody>
      </p:sp>
    </p:spTree>
    <p:extLst>
      <p:ext uri="{BB962C8B-B14F-4D97-AF65-F5344CB8AC3E}">
        <p14:creationId xmlns:p14="http://schemas.microsoft.com/office/powerpoint/2010/main" val="2030591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5099081-8D42-5E87-3C2D-29B9E655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3" name="图片 23">
            <a:extLst>
              <a:ext uri="{FF2B5EF4-FFF2-40B4-BE49-F238E27FC236}">
                <a16:creationId xmlns:a16="http://schemas.microsoft.com/office/drawing/2014/main" id="{D83726A8-B59E-F49D-F135-F28BCA3EA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03" y="4189615"/>
            <a:ext cx="4644767" cy="215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4F5D6F4-B65C-81B7-2369-50DDCCB48772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Time performance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99275A8-A39F-018F-FE69-93DDD993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077" y="1022589"/>
            <a:ext cx="495589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44DB3D3-C6F9-B9E1-7F4F-DD8EDBAF7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7389" y="2161833"/>
            <a:ext cx="690563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input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8" name="文本框 19">
            <a:extLst>
              <a:ext uri="{FF2B5EF4-FFF2-40B4-BE49-F238E27FC236}">
                <a16:creationId xmlns:a16="http://schemas.microsoft.com/office/drawing/2014/main" id="{692D6CD4-461A-9C96-B8AF-049CD2CA0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97" y="2348930"/>
            <a:ext cx="83661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1400" b="1">
                <a:solidFill>
                  <a:srgbClr val="FF00FF"/>
                </a:solidFill>
                <a:latin typeface="微软雅黑" panose="020B0503020204020204" pitchFamily="34" charset="-122"/>
              </a:rPr>
              <a:t>output</a:t>
            </a:r>
            <a:endParaRPr lang="zh-CN" altLang="en-US" sz="1400" b="1">
              <a:solidFill>
                <a:srgbClr val="FF00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9" name="文本框 18">
            <a:extLst>
              <a:ext uri="{FF2B5EF4-FFF2-40B4-BE49-F238E27FC236}">
                <a16:creationId xmlns:a16="http://schemas.microsoft.com/office/drawing/2014/main" id="{5C2E23AE-AC1E-A036-3E91-3D8B9F4ED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2647" y="1400815"/>
            <a:ext cx="2364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" altLang="zh-CN" dirty="0">
                <a:solidFill>
                  <a:srgbClr val="0000FF"/>
                </a:solidFill>
              </a:rPr>
              <a:t>Impedance mismatch</a:t>
            </a:r>
            <a:endParaRPr lang="zh-CN" altLang="en-US" dirty="0">
              <a:solidFill>
                <a:srgbClr val="0000FF"/>
              </a:solidFill>
            </a:endParaRPr>
          </a:p>
        </p:txBody>
      </p:sp>
      <p:grpSp>
        <p:nvGrpSpPr>
          <p:cNvPr id="10" name="组合 10">
            <a:extLst>
              <a:ext uri="{FF2B5EF4-FFF2-40B4-BE49-F238E27FC236}">
                <a16:creationId xmlns:a16="http://schemas.microsoft.com/office/drawing/2014/main" id="{A37A28FD-C814-EC95-155C-BDC10A7A9632}"/>
              </a:ext>
            </a:extLst>
          </p:cNvPr>
          <p:cNvGrpSpPr>
            <a:grpSpLocks/>
          </p:cNvGrpSpPr>
          <p:nvPr/>
        </p:nvGrpSpPr>
        <p:grpSpPr bwMode="auto">
          <a:xfrm>
            <a:off x="5580529" y="3920214"/>
            <a:ext cx="3808837" cy="2351088"/>
            <a:chOff x="8836025" y="3117850"/>
            <a:chExt cx="3248025" cy="2847975"/>
          </a:xfrm>
        </p:grpSpPr>
        <p:pic>
          <p:nvPicPr>
            <p:cNvPr id="11" name="图片 16">
              <a:extLst>
                <a:ext uri="{FF2B5EF4-FFF2-40B4-BE49-F238E27FC236}">
                  <a16:creationId xmlns:a16="http://schemas.microsoft.com/office/drawing/2014/main" id="{93A3711F-0FA1-6370-0FCE-DA7A98290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4" r="41071"/>
            <a:stretch>
              <a:fillRect/>
            </a:stretch>
          </p:blipFill>
          <p:spPr bwMode="auto">
            <a:xfrm>
              <a:off x="8836025" y="3117850"/>
              <a:ext cx="3248025" cy="284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8">
              <a:extLst>
                <a:ext uri="{FF2B5EF4-FFF2-40B4-BE49-F238E27FC236}">
                  <a16:creationId xmlns:a16="http://schemas.microsoft.com/office/drawing/2014/main" id="{8DF0ED72-864A-94E9-F03C-CCB0AD86FD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31375" y="4846638"/>
              <a:ext cx="665242" cy="355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pitchFamily="34" charset="-122"/>
                </a:rPr>
                <a:t>input</a:t>
              </a:r>
              <a:endPara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3" name="文本框 19">
              <a:extLst>
                <a:ext uri="{FF2B5EF4-FFF2-40B4-BE49-F238E27FC236}">
                  <a16:creationId xmlns:a16="http://schemas.microsoft.com/office/drawing/2014/main" id="{6B7AF214-AFF7-3302-70DE-A5218E6C3D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36250" y="4867275"/>
              <a:ext cx="804636" cy="355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400" b="1" dirty="0">
                  <a:solidFill>
                    <a:srgbClr val="FF00FF"/>
                  </a:solidFill>
                  <a:latin typeface="微软雅黑" panose="020B0503020204020204" pitchFamily="34" charset="-122"/>
                </a:rPr>
                <a:t>output</a:t>
              </a:r>
              <a:endParaRPr lang="zh-CN" altLang="en-US" sz="1400" b="1" dirty="0">
                <a:solidFill>
                  <a:srgbClr val="FF00FF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DB945BE6-2DE5-CA44-4F40-820605508D96}"/>
              </a:ext>
            </a:extLst>
          </p:cNvPr>
          <p:cNvSpPr txBox="1"/>
          <p:nvPr/>
        </p:nvSpPr>
        <p:spPr>
          <a:xfrm>
            <a:off x="164326" y="1130492"/>
            <a:ext cx="5416204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TTS could deteriorate as it becomes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saturated 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92EA16E-137D-FEB1-4582-E36CA95D0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035" y="1821876"/>
            <a:ext cx="3387131" cy="1910080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C1FB05A2-0499-78CF-A00B-51B1BCE23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666" y="4911092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" altLang="zh-CN" dirty="0">
                <a:solidFill>
                  <a:srgbClr val="0000FF"/>
                </a:solidFill>
              </a:rPr>
              <a:t>impedance matched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53DAC44-1709-2556-A83A-DBCE402D3B55}"/>
              </a:ext>
            </a:extLst>
          </p:cNvPr>
          <p:cNvSpPr txBox="1"/>
          <p:nvPr/>
        </p:nvSpPr>
        <p:spPr>
          <a:xfrm>
            <a:off x="166939" y="2143116"/>
            <a:ext cx="5078624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20000"/>
              </a:lnSpc>
              <a:buFont typeface="Wingdings" pitchFamily="2" charset="2"/>
              <a:buChar char="l"/>
              <a:defRPr kumimoji="1"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waveform is usually not perfect because of impedance mismatch between the metal anode and the coaxial line.</a:t>
            </a:r>
          </a:p>
        </p:txBody>
      </p:sp>
    </p:spTree>
    <p:extLst>
      <p:ext uri="{BB962C8B-B14F-4D97-AF65-F5344CB8AC3E}">
        <p14:creationId xmlns:p14="http://schemas.microsoft.com/office/powerpoint/2010/main" val="2204711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1BC89DA-7C24-2835-012F-B6D22C79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103373C-9379-39F0-1CEF-7ED0810DF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185" y="1004572"/>
            <a:ext cx="7131504" cy="29008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F019B2-D0B1-95C8-235B-3EF6D2F70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288" y="3974246"/>
            <a:ext cx="7131503" cy="275548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7E244CC-3F39-B10F-8698-772F0B1FCE31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Lifetime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AAC21CC-7209-73B4-1EF4-666FF2AB6C00}"/>
              </a:ext>
            </a:extLst>
          </p:cNvPr>
          <p:cNvSpPr txBox="1"/>
          <p:nvPr/>
        </p:nvSpPr>
        <p:spPr>
          <a:xfrm>
            <a:off x="150311" y="1073830"/>
            <a:ext cx="5416204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photocathode sensitivity</a:t>
            </a:r>
          </a:p>
          <a:p>
            <a:pPr>
              <a:lnSpc>
                <a:spcPct val="120000"/>
              </a:lnSpc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and MCP gain decrease as </a:t>
            </a:r>
          </a:p>
          <a:p>
            <a:pPr>
              <a:lnSpc>
                <a:spcPct val="120000"/>
              </a:lnSpc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illuminated for a long time.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B45B604-1547-0C0B-364E-3B9AD0EE5CB9}"/>
              </a:ext>
            </a:extLst>
          </p:cNvPr>
          <p:cNvSpPr txBox="1"/>
          <p:nvPr/>
        </p:nvSpPr>
        <p:spPr>
          <a:xfrm>
            <a:off x="150311" y="2557091"/>
            <a:ext cx="5416204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Photocathode QE decreases</a:t>
            </a:r>
          </a:p>
          <a:p>
            <a:pPr>
              <a:lnSpc>
                <a:spcPct val="120000"/>
              </a:lnSpc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more significantly at longer</a:t>
            </a:r>
          </a:p>
          <a:p>
            <a:pPr>
              <a:lnSpc>
                <a:spcPct val="120000"/>
              </a:lnSpc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wavelengths.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403014B-5619-F308-C2D3-AA08064168C6}"/>
              </a:ext>
            </a:extLst>
          </p:cNvPr>
          <p:cNvSpPr txBox="1"/>
          <p:nvPr/>
        </p:nvSpPr>
        <p:spPr>
          <a:xfrm>
            <a:off x="150311" y="4164840"/>
            <a:ext cx="5416204" cy="1891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QE could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by 80%</a:t>
            </a:r>
          </a:p>
          <a:p>
            <a:pPr>
              <a:lnSpc>
                <a:spcPct val="120000"/>
              </a:lnSpc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while gain decreases by less</a:t>
            </a:r>
          </a:p>
          <a:p>
            <a:pPr>
              <a:lnSpc>
                <a:spcPct val="120000"/>
              </a:lnSpc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than 20% for an integrated</a:t>
            </a:r>
          </a:p>
          <a:p>
            <a:pPr>
              <a:lnSpc>
                <a:spcPct val="120000"/>
              </a:lnSpc>
            </a:pP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current of 39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kumimoji="1"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285773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01EF6B4-AB7D-4B8C-05FE-4D814C7A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27314A6-4AC9-F798-895E-C38F9D6B1C61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Lifetime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E4F0BC-1FDE-5E90-1A35-CF77F76EB678}"/>
              </a:ext>
            </a:extLst>
          </p:cNvPr>
          <p:cNvSpPr txBox="1"/>
          <p:nvPr/>
        </p:nvSpPr>
        <p:spPr>
          <a:xfrm>
            <a:off x="164324" y="1070285"/>
            <a:ext cx="628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Coated Al</a:t>
            </a:r>
            <a:r>
              <a:rPr kumimoji="1"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1"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by ALD technique and optimized the electron scrubbing volume to  improve the lifetime.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261D458-2C46-8122-B38D-60129ED44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206" y="941478"/>
            <a:ext cx="5741794" cy="32145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43B8E27-C47A-DBCD-9461-F2392E4E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181" y="4255613"/>
            <a:ext cx="4972494" cy="216094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45CBFC1-0C8C-A7EF-D498-EF9EB2F4A1D9}"/>
              </a:ext>
            </a:extLst>
          </p:cNvPr>
          <p:cNvSpPr txBox="1"/>
          <p:nvPr/>
        </p:nvSpPr>
        <p:spPr>
          <a:xfrm>
            <a:off x="164325" y="2427555"/>
            <a:ext cx="6285880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Lifetime increased from 373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kumimoji="1"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>
              <a:lnSpc>
                <a:spcPct val="120000"/>
              </a:lnSpc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to 11000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kumimoji="1"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as increase the  </a:t>
            </a:r>
          </a:p>
          <a:p>
            <a:pPr algn="just">
              <a:lnSpc>
                <a:spcPct val="120000"/>
              </a:lnSpc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thickness of  the ALD-layer from 1 nm</a:t>
            </a:r>
          </a:p>
          <a:p>
            <a:pPr algn="just">
              <a:lnSpc>
                <a:spcPct val="120000"/>
              </a:lnSpc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to 6 nm.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BCA4B7C-84B4-BF3C-84B9-8CDBCE823D35}"/>
              </a:ext>
            </a:extLst>
          </p:cNvPr>
          <p:cNvSpPr txBox="1"/>
          <p:nvPr/>
        </p:nvSpPr>
        <p:spPr>
          <a:xfrm>
            <a:off x="255529" y="4215602"/>
            <a:ext cx="6423042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Lifetime increased from 117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kumimoji="1"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120000"/>
              </a:lnSpc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to 373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kumimoji="1"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as increase the  scrubbing   volume from 0.43 </a:t>
            </a:r>
            <a:r>
              <a:rPr lang="en-US" altLang="zh-CN" sz="24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PingFang SC" panose="020B0400000000000000" pitchFamily="34" charset="-122"/>
                <a:cs typeface="Times New Roman" panose="02020603050405020304" pitchFamily="18" charset="0"/>
              </a:rPr>
              <a:t>µ</a:t>
            </a:r>
            <a:r>
              <a:rPr lang="en-US" altLang="zh-CN" sz="24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PingFang SC" panose="020B0400000000000000" pitchFamily="34" charset="-122"/>
                <a:cs typeface="Times New Roman" panose="02020603050405020304" pitchFamily="18" charset="0"/>
              </a:rPr>
              <a:t>A·h</a:t>
            </a:r>
            <a:r>
              <a:rPr lang="en-US" altLang="zh-CN" sz="24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PingFang SC" panose="020B0400000000000000" pitchFamily="34" charset="-122"/>
                <a:cs typeface="Times New Roman" panose="02020603050405020304" pitchFamily="18" charset="0"/>
              </a:rPr>
              <a:t>/cm</a:t>
            </a:r>
            <a:r>
              <a:rPr lang="en-US" altLang="zh-CN" sz="2400" b="0" i="0" u="none" strike="noStrike" baseline="30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PingFang SC" panose="020B0400000000000000" pitchFamily="34" charset="-122"/>
                <a:cs typeface="Times New Roman" panose="02020603050405020304" pitchFamily="18" charset="0"/>
              </a:rPr>
              <a:t>2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0.75 </a:t>
            </a:r>
            <a:r>
              <a:rPr lang="en-US" altLang="zh-CN" sz="24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PingFang SC" panose="020B0400000000000000" pitchFamily="34" charset="-122"/>
                <a:cs typeface="Times New Roman" panose="02020603050405020304" pitchFamily="18" charset="0"/>
              </a:rPr>
              <a:t>µ</a:t>
            </a:r>
            <a:r>
              <a:rPr lang="en-US" altLang="zh-CN" sz="2400" b="0" i="0" u="none" strike="noStrike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PingFang SC" panose="020B0400000000000000" pitchFamily="34" charset="-122"/>
                <a:cs typeface="Times New Roman" panose="02020603050405020304" pitchFamily="18" charset="0"/>
              </a:rPr>
              <a:t>A·h</a:t>
            </a:r>
            <a:r>
              <a:rPr lang="en-US" altLang="zh-CN" sz="24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PingFang SC" panose="020B0400000000000000" pitchFamily="34" charset="-122"/>
                <a:cs typeface="Times New Roman" panose="02020603050405020304" pitchFamily="18" charset="0"/>
              </a:rPr>
              <a:t>/cm</a:t>
            </a:r>
            <a:r>
              <a:rPr lang="en-US" altLang="zh-CN" sz="2400" b="0" i="0" u="none" strike="noStrike" baseline="30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PingFang SC" panose="020B0400000000000000" pitchFamily="34" charset="-122"/>
                <a:cs typeface="Times New Roman" panose="02020603050405020304" pitchFamily="18" charset="0"/>
              </a:rPr>
              <a:t>2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BD3ABF6-BB3C-EA86-FA34-CCDE4185156B}"/>
              </a:ext>
            </a:extLst>
          </p:cNvPr>
          <p:cNvSpPr txBox="1"/>
          <p:nvPr/>
        </p:nvSpPr>
        <p:spPr>
          <a:xfrm>
            <a:off x="255529" y="5609171"/>
            <a:ext cx="610347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Lifetime increased more than 400 times.</a:t>
            </a:r>
          </a:p>
        </p:txBody>
      </p:sp>
    </p:spTree>
    <p:extLst>
      <p:ext uri="{BB962C8B-B14F-4D97-AF65-F5344CB8AC3E}">
        <p14:creationId xmlns:p14="http://schemas.microsoft.com/office/powerpoint/2010/main" val="3771132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60A8972-623F-9FE7-4B10-A36A65D2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E703AF2-64E0-4324-0DFA-293A97F1A2FE}"/>
              </a:ext>
            </a:extLst>
          </p:cNvPr>
          <p:cNvSpPr txBox="1"/>
          <p:nvPr/>
        </p:nvSpPr>
        <p:spPr>
          <a:xfrm>
            <a:off x="4425213" y="3635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Outline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DE77EDF-E4D9-12FA-99D5-28F681588B3E}"/>
              </a:ext>
            </a:extLst>
          </p:cNvPr>
          <p:cNvSpPr txBox="1"/>
          <p:nvPr/>
        </p:nvSpPr>
        <p:spPr>
          <a:xfrm>
            <a:off x="3039760" y="1570927"/>
            <a:ext cx="6386531" cy="3716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latin typeface="Garamond" panose="02020404030301010803" pitchFamily="18" charset="0"/>
              </a:rPr>
              <a:t>  Introduction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latin typeface="Garamond" panose="02020404030301010803" pitchFamily="18" charset="0"/>
              </a:rPr>
              <a:t>  Overview of MCP detectors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latin typeface="Garamond" panose="02020404030301010803" pitchFamily="18" charset="0"/>
              </a:rPr>
              <a:t>  MCP detector characteristics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latin typeface="Garamond" panose="02020404030301010803" pitchFamily="18" charset="0"/>
              </a:rPr>
              <a:t>  Prototypes and applications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latin typeface="Garamond" panose="02020404030301010803" pitchFamily="18" charset="0"/>
              </a:rPr>
              <a:t>  Future plans</a:t>
            </a:r>
          </a:p>
        </p:txBody>
      </p:sp>
    </p:spTree>
    <p:extLst>
      <p:ext uri="{BB962C8B-B14F-4D97-AF65-F5344CB8AC3E}">
        <p14:creationId xmlns:p14="http://schemas.microsoft.com/office/powerpoint/2010/main" val="2801475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A332F12-F947-9599-C232-60C01CF4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4465719-1BC4-F303-E0F8-B7A4F73CAD9F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Lifetime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F3C1B2B-3443-B0A4-C85D-CC3DDF83DEFB}"/>
              </a:ext>
            </a:extLst>
          </p:cNvPr>
          <p:cNvGrpSpPr/>
          <p:nvPr/>
        </p:nvGrpSpPr>
        <p:grpSpPr>
          <a:xfrm>
            <a:off x="150813" y="3428999"/>
            <a:ext cx="12041187" cy="3014085"/>
            <a:chOff x="46038" y="2234556"/>
            <a:chExt cx="12041187" cy="3259782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F2C44B86-60A0-A0E9-8EA7-609339488F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2"/>
            <a:stretch/>
          </p:blipFill>
          <p:spPr bwMode="auto">
            <a:xfrm>
              <a:off x="46038" y="2295331"/>
              <a:ext cx="3941762" cy="3168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F933D5B4-9702-0560-772B-1816F7929A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9"/>
            <a:stretch/>
          </p:blipFill>
          <p:spPr bwMode="auto">
            <a:xfrm>
              <a:off x="3911600" y="2295331"/>
              <a:ext cx="3981450" cy="3168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A018590-3040-0D40-D52E-E31077022F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7"/>
            <a:stretch/>
          </p:blipFill>
          <p:spPr bwMode="auto">
            <a:xfrm>
              <a:off x="8048625" y="2295331"/>
              <a:ext cx="4038600" cy="3199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8F36A65-262E-B015-365F-E24504296AFD}"/>
                </a:ext>
              </a:extLst>
            </p:cNvPr>
            <p:cNvSpPr/>
            <p:nvPr/>
          </p:nvSpPr>
          <p:spPr>
            <a:xfrm rot="16200000">
              <a:off x="3680334" y="3492705"/>
              <a:ext cx="770511" cy="209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Gain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8B83873-851F-2312-C1AB-0CD8990EEE3A}"/>
                </a:ext>
              </a:extLst>
            </p:cNvPr>
            <p:cNvSpPr/>
            <p:nvPr/>
          </p:nvSpPr>
          <p:spPr>
            <a:xfrm>
              <a:off x="5710744" y="5205047"/>
              <a:ext cx="770511" cy="209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HV(-V)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71A3560-7D8F-064B-64D0-AEE3023C716C}"/>
                </a:ext>
              </a:extLst>
            </p:cNvPr>
            <p:cNvSpPr/>
            <p:nvPr/>
          </p:nvSpPr>
          <p:spPr>
            <a:xfrm rot="16200000">
              <a:off x="7256556" y="3519691"/>
              <a:ext cx="1949267" cy="155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Dark current (</a:t>
              </a:r>
              <a:r>
                <a:rPr lang="en-US" altLang="zh-CN" sz="1400" dirty="0" err="1">
                  <a:solidFill>
                    <a:schemeClr val="tx1"/>
                  </a:solidFill>
                </a:rPr>
                <a:t>nA</a:t>
              </a:r>
              <a:r>
                <a:rPr lang="zh-CN" altLang="en-US" sz="1400" dirty="0">
                  <a:solidFill>
                    <a:schemeClr val="tx1"/>
                  </a:solidFill>
                </a:rPr>
                <a:t>）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4EBF5FD-C1F9-B87C-29AE-123D2F32BC64}"/>
                </a:ext>
              </a:extLst>
            </p:cNvPr>
            <p:cNvSpPr/>
            <p:nvPr/>
          </p:nvSpPr>
          <p:spPr>
            <a:xfrm>
              <a:off x="9864542" y="5284788"/>
              <a:ext cx="770511" cy="209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HV(-V)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57C7C2B-AC26-6D35-308F-81FCCBE83161}"/>
                </a:ext>
              </a:extLst>
            </p:cNvPr>
            <p:cNvSpPr/>
            <p:nvPr/>
          </p:nvSpPr>
          <p:spPr>
            <a:xfrm>
              <a:off x="1267316" y="5284788"/>
              <a:ext cx="1946578" cy="134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Wavelength(nm)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112BAD-E937-DA3B-A119-7A545A0F98F4}"/>
                </a:ext>
              </a:extLst>
            </p:cNvPr>
            <p:cNvSpPr/>
            <p:nvPr/>
          </p:nvSpPr>
          <p:spPr>
            <a:xfrm rot="16200000">
              <a:off x="-1097109" y="3409457"/>
              <a:ext cx="2559352" cy="209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Spectral response(mA/W)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431C580-1613-5ED3-C0B0-DC2690D1C906}"/>
                </a:ext>
              </a:extLst>
            </p:cNvPr>
            <p:cNvSpPr/>
            <p:nvPr/>
          </p:nvSpPr>
          <p:spPr>
            <a:xfrm>
              <a:off x="2071394" y="2622846"/>
              <a:ext cx="815928" cy="176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Pre-test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73CEA4E-53A5-5037-3865-E83A7C173CEF}"/>
                </a:ext>
              </a:extLst>
            </p:cNvPr>
            <p:cNvSpPr/>
            <p:nvPr/>
          </p:nvSpPr>
          <p:spPr>
            <a:xfrm>
              <a:off x="2043401" y="2799549"/>
              <a:ext cx="914402" cy="176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Post-test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FBEB06F-13E4-0399-1605-9C4DD50690F8}"/>
                </a:ext>
              </a:extLst>
            </p:cNvPr>
            <p:cNvSpPr/>
            <p:nvPr/>
          </p:nvSpPr>
          <p:spPr>
            <a:xfrm>
              <a:off x="6052047" y="4200045"/>
              <a:ext cx="1375120" cy="176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Pre-test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EEFC249-B1D5-4012-E7B7-1A5299A67655}"/>
                </a:ext>
              </a:extLst>
            </p:cNvPr>
            <p:cNvSpPr/>
            <p:nvPr/>
          </p:nvSpPr>
          <p:spPr>
            <a:xfrm>
              <a:off x="6024053" y="4395410"/>
              <a:ext cx="1487089" cy="176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Post-test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EB116C8-F7C1-9B71-BABB-46F3445733D3}"/>
                </a:ext>
              </a:extLst>
            </p:cNvPr>
            <p:cNvSpPr/>
            <p:nvPr/>
          </p:nvSpPr>
          <p:spPr>
            <a:xfrm>
              <a:off x="9433931" y="2660170"/>
              <a:ext cx="815928" cy="176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Pre-test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A915C5A-1EB6-2017-824B-FEDBC1E2765B}"/>
                </a:ext>
              </a:extLst>
            </p:cNvPr>
            <p:cNvSpPr/>
            <p:nvPr/>
          </p:nvSpPr>
          <p:spPr>
            <a:xfrm>
              <a:off x="9405938" y="2836873"/>
              <a:ext cx="914402" cy="1767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Post-test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92897D68-CA29-6A6B-D334-7ABF2C64A0B8}"/>
              </a:ext>
            </a:extLst>
          </p:cNvPr>
          <p:cNvSpPr txBox="1"/>
          <p:nvPr/>
        </p:nvSpPr>
        <p:spPr>
          <a:xfrm>
            <a:off x="0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Lifetime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6A190DD-7ECD-F29A-BAE3-E21D9E85F6C6}"/>
              </a:ext>
            </a:extLst>
          </p:cNvPr>
          <p:cNvSpPr txBox="1"/>
          <p:nvPr/>
        </p:nvSpPr>
        <p:spPr>
          <a:xfrm>
            <a:off x="340710" y="1056512"/>
            <a:ext cx="11202835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degradation in photocathode and MCP, dark current decreased.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82C3EA9-7091-ED71-BBCA-49BBECB3844D}"/>
              </a:ext>
            </a:extLst>
          </p:cNvPr>
          <p:cNvSpPr txBox="1"/>
          <p:nvPr/>
        </p:nvSpPr>
        <p:spPr>
          <a:xfrm>
            <a:off x="392118" y="2667687"/>
            <a:ext cx="11109205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to optimize the ALD and scrubbing processes.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C7B536F-5553-FA46-ED8D-E84F76ECCD0C}"/>
              </a:ext>
            </a:extLst>
          </p:cNvPr>
          <p:cNvSpPr txBox="1"/>
          <p:nvPr/>
        </p:nvSpPr>
        <p:spPr>
          <a:xfrm>
            <a:off x="358867" y="1645214"/>
            <a:ext cx="12010471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increase in gain may be due to the multiplication from both the ALD layer and the MCP, which requires further study.</a:t>
            </a:r>
          </a:p>
        </p:txBody>
      </p:sp>
    </p:spTree>
    <p:extLst>
      <p:ext uri="{BB962C8B-B14F-4D97-AF65-F5344CB8AC3E}">
        <p14:creationId xmlns:p14="http://schemas.microsoft.com/office/powerpoint/2010/main" val="2033621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71E0798-6C1A-62A6-772B-D68AEA68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4D64A80-1E4E-1C57-DFCA-1E4ED4E35D5A}"/>
              </a:ext>
            </a:extLst>
          </p:cNvPr>
          <p:cNvSpPr txBox="1"/>
          <p:nvPr/>
        </p:nvSpPr>
        <p:spPr>
          <a:xfrm>
            <a:off x="0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Rate capability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4E976B-9459-5888-380D-915353A32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4" y="4534930"/>
            <a:ext cx="5377375" cy="190306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045FE8E-8A04-593F-A3BA-72FEE3758A12}"/>
              </a:ext>
            </a:extLst>
          </p:cNvPr>
          <p:cNvSpPr txBox="1"/>
          <p:nvPr/>
        </p:nvSpPr>
        <p:spPr>
          <a:xfrm>
            <a:off x="454002" y="1374428"/>
            <a:ext cx="6109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LD driven by a pulse generator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ns pulse 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~3500 photons/cm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/pulse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C8911B3-06AE-E086-F971-E59E7D9A8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075" y="1152538"/>
            <a:ext cx="5579410" cy="435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6B31F7B-B420-6605-68D7-3C878C532B02}"/>
              </a:ext>
            </a:extLst>
          </p:cNvPr>
          <p:cNvSpPr txBox="1"/>
          <p:nvPr/>
        </p:nvSpPr>
        <p:spPr>
          <a:xfrm>
            <a:off x="135588" y="905163"/>
            <a:ext cx="11202835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setup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F1BECFD-E835-AB02-77A4-A7DD2D1BF0E1}"/>
              </a:ext>
            </a:extLst>
          </p:cNvPr>
          <p:cNvSpPr txBox="1"/>
          <p:nvPr/>
        </p:nvSpPr>
        <p:spPr>
          <a:xfrm>
            <a:off x="135588" y="2531867"/>
            <a:ext cx="11202835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Counting rate of ALD-MCP PMT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F807A2A-1CEC-E9DF-5D62-C6903DA1A78F}"/>
              </a:ext>
            </a:extLst>
          </p:cNvPr>
          <p:cNvSpPr txBox="1"/>
          <p:nvPr/>
        </p:nvSpPr>
        <p:spPr>
          <a:xfrm>
            <a:off x="454002" y="3046553"/>
            <a:ext cx="64174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MHz@4e3 gain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 kHz@2e4 gain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kHz@3e5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kHz@1e6 gain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07936E8-1217-80C4-1423-15751202599A}"/>
              </a:ext>
            </a:extLst>
          </p:cNvPr>
          <p:cNvSpPr txBox="1"/>
          <p:nvPr/>
        </p:nvSpPr>
        <p:spPr>
          <a:xfrm>
            <a:off x="6847015" y="5737104"/>
            <a:ext cx="7173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52.5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MHz for single P.E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1e6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66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1E511D3-B86E-5E90-9151-E82989EE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C52C291-B7BD-1272-508B-3AEBFB763388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Saturation recovery behaviors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214D68D1-E338-5308-EE11-07007C6501F5}"/>
              </a:ext>
            </a:extLst>
          </p:cNvPr>
          <p:cNvGrpSpPr>
            <a:grpSpLocks/>
          </p:cNvGrpSpPr>
          <p:nvPr/>
        </p:nvGrpSpPr>
        <p:grpSpPr bwMode="auto">
          <a:xfrm>
            <a:off x="6503604" y="1876337"/>
            <a:ext cx="5538399" cy="4207164"/>
            <a:chOff x="1059899" y="2990306"/>
            <a:chExt cx="5254965" cy="3146242"/>
          </a:xfrm>
        </p:grpSpPr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8F533C77-D293-1B85-9E48-5D3580C35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899" y="2990306"/>
              <a:ext cx="5254965" cy="3146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本框 35">
              <a:extLst>
                <a:ext uri="{FF2B5EF4-FFF2-40B4-BE49-F238E27FC236}">
                  <a16:creationId xmlns:a16="http://schemas.microsoft.com/office/drawing/2014/main" id="{5F1B5C02-3877-C4BB-7400-49E6D21CC1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8226" y="3135174"/>
              <a:ext cx="686261" cy="27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rgbClr val="C00000"/>
                  </a:solidFill>
                </a:rPr>
                <a:t>0 nm</a:t>
              </a:r>
              <a:endParaRPr lang="zh-CN" altLang="en-US" sz="18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7" name="直接连接符 9">
              <a:extLst>
                <a:ext uri="{FF2B5EF4-FFF2-40B4-BE49-F238E27FC236}">
                  <a16:creationId xmlns:a16="http://schemas.microsoft.com/office/drawing/2014/main" id="{46ED4449-2A27-9796-5303-72898B4092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1010" y="3415918"/>
              <a:ext cx="436339" cy="153275"/>
            </a:xfrm>
            <a:prstGeom prst="line">
              <a:avLst/>
            </a:prstGeom>
            <a:ln w="15875">
              <a:solidFill>
                <a:schemeClr val="tx1"/>
              </a:solidFill>
              <a:prstDash val="solid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11">
              <a:extLst>
                <a:ext uri="{FF2B5EF4-FFF2-40B4-BE49-F238E27FC236}">
                  <a16:creationId xmlns:a16="http://schemas.microsoft.com/office/drawing/2014/main" id="{E241F7EC-2288-D777-D3AA-C99C9F84F8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4615" y="3911325"/>
              <a:ext cx="544565" cy="104008"/>
            </a:xfrm>
            <a:prstGeom prst="line">
              <a:avLst/>
            </a:prstGeom>
            <a:ln w="15875">
              <a:solidFill>
                <a:schemeClr val="tx1"/>
              </a:solidFill>
              <a:prstDash val="solid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12">
              <a:extLst>
                <a:ext uri="{FF2B5EF4-FFF2-40B4-BE49-F238E27FC236}">
                  <a16:creationId xmlns:a16="http://schemas.microsoft.com/office/drawing/2014/main" id="{645DD0D9-68F5-6355-9CFB-97EEE664980C}"/>
                </a:ext>
              </a:extLst>
            </p:cNvPr>
            <p:cNvCxnSpPr>
              <a:cxnSpLocks/>
            </p:cNvCxnSpPr>
            <p:nvPr/>
          </p:nvCxnSpPr>
          <p:spPr>
            <a:xfrm>
              <a:off x="2229769" y="4304091"/>
              <a:ext cx="267988" cy="428349"/>
            </a:xfrm>
            <a:prstGeom prst="line">
              <a:avLst/>
            </a:prstGeom>
            <a:ln w="15875">
              <a:solidFill>
                <a:schemeClr val="tx1"/>
              </a:solidFill>
              <a:prstDash val="solid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3">
              <a:extLst>
                <a:ext uri="{FF2B5EF4-FFF2-40B4-BE49-F238E27FC236}">
                  <a16:creationId xmlns:a16="http://schemas.microsoft.com/office/drawing/2014/main" id="{15A1659C-DFB1-3D6B-AF63-722990961D98}"/>
                </a:ext>
              </a:extLst>
            </p:cNvPr>
            <p:cNvCxnSpPr>
              <a:cxnSpLocks/>
            </p:cNvCxnSpPr>
            <p:nvPr/>
          </p:nvCxnSpPr>
          <p:spPr>
            <a:xfrm>
              <a:off x="3054347" y="4386203"/>
              <a:ext cx="285166" cy="426980"/>
            </a:xfrm>
            <a:prstGeom prst="line">
              <a:avLst/>
            </a:prstGeom>
            <a:ln w="15875">
              <a:solidFill>
                <a:schemeClr val="tx1"/>
              </a:solidFill>
              <a:prstDash val="solid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35">
              <a:extLst>
                <a:ext uri="{FF2B5EF4-FFF2-40B4-BE49-F238E27FC236}">
                  <a16:creationId xmlns:a16="http://schemas.microsoft.com/office/drawing/2014/main" id="{330ABC7F-7CFE-6E1E-73F8-965F3FB203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3490" y="3682962"/>
              <a:ext cx="686261" cy="27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rgbClr val="C00000"/>
                  </a:solidFill>
                </a:rPr>
                <a:t>1 nm</a:t>
              </a:r>
              <a:endParaRPr lang="zh-CN" altLang="en-US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文本框 16">
              <a:extLst>
                <a:ext uri="{FF2B5EF4-FFF2-40B4-BE49-F238E27FC236}">
                  <a16:creationId xmlns:a16="http://schemas.microsoft.com/office/drawing/2014/main" id="{AD2F74CC-C26D-F6FE-702D-E170D3BAB9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3811" y="4744950"/>
              <a:ext cx="868776" cy="27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rgbClr val="C00000"/>
                  </a:solidFill>
                </a:rPr>
                <a:t>4.5 nm</a:t>
              </a:r>
              <a:endParaRPr lang="zh-CN" altLang="en-US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文本框 35">
              <a:extLst>
                <a:ext uri="{FF2B5EF4-FFF2-40B4-BE49-F238E27FC236}">
                  <a16:creationId xmlns:a16="http://schemas.microsoft.com/office/drawing/2014/main" id="{A538670D-28DF-7EA8-8A61-679EEB02EB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067" y="4786320"/>
              <a:ext cx="686261" cy="27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rgbClr val="C00000"/>
                  </a:solidFill>
                </a:rPr>
                <a:t>6 nm</a:t>
              </a:r>
              <a:endParaRPr lang="zh-CN" altLang="en-US" sz="1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CF0DC439-34A3-4147-0268-85160459A472}"/>
              </a:ext>
            </a:extLst>
          </p:cNvPr>
          <p:cNvSpPr txBox="1"/>
          <p:nvPr/>
        </p:nvSpPr>
        <p:spPr>
          <a:xfrm>
            <a:off x="149995" y="892433"/>
            <a:ext cx="11202835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setup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D144065-C319-A9D8-FD12-237BF8F72E93}"/>
              </a:ext>
            </a:extLst>
          </p:cNvPr>
          <p:cNvSpPr txBox="1"/>
          <p:nvPr/>
        </p:nvSpPr>
        <p:spPr>
          <a:xfrm>
            <a:off x="393750" y="1425723"/>
            <a:ext cx="6109854" cy="1651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MCP-PMTs with different thickness of ALD films were operated at 1E5 gain.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Illuminated by LD at rates of 10 Hz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phase (1) and (3), 500 kHz for phase (2).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EF64D0B-15B2-CD4F-BE4D-73AEFEBCAF0F}"/>
              </a:ext>
            </a:extLst>
          </p:cNvPr>
          <p:cNvSpPr txBox="1"/>
          <p:nvPr/>
        </p:nvSpPr>
        <p:spPr>
          <a:xfrm>
            <a:off x="149995" y="3760986"/>
            <a:ext cx="6353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MCP without the ALD layer appears to exhibit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superlinearity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 long recovery time.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1F51EB7-3BE0-3B2C-83CC-AFDD08915E75}"/>
              </a:ext>
            </a:extLst>
          </p:cNvPr>
          <p:cNvSpPr txBox="1"/>
          <p:nvPr/>
        </p:nvSpPr>
        <p:spPr>
          <a:xfrm>
            <a:off x="7840404" y="5049560"/>
            <a:ext cx="1318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0033CC"/>
                </a:solidFill>
              </a:rPr>
              <a:t>saturated</a:t>
            </a:r>
            <a:endParaRPr kumimoji="1" lang="zh-CN" altLang="en-US" sz="2000" b="1" dirty="0">
              <a:solidFill>
                <a:srgbClr val="0033CC"/>
              </a:solidFill>
            </a:endParaRPr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03F5826D-AF15-499C-2B99-57344ACA5001}"/>
              </a:ext>
            </a:extLst>
          </p:cNvPr>
          <p:cNvCxnSpPr>
            <a:cxnSpLocks/>
          </p:cNvCxnSpPr>
          <p:nvPr/>
        </p:nvCxnSpPr>
        <p:spPr>
          <a:xfrm flipH="1">
            <a:off x="7563993" y="5258366"/>
            <a:ext cx="295789" cy="48506"/>
          </a:xfrm>
          <a:prstGeom prst="straightConnector1">
            <a:avLst/>
          </a:prstGeom>
          <a:ln w="28575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CA04FCC4-068F-E861-6A29-A891CA1733EC}"/>
              </a:ext>
            </a:extLst>
          </p:cNvPr>
          <p:cNvSpPr txBox="1"/>
          <p:nvPr/>
        </p:nvSpPr>
        <p:spPr>
          <a:xfrm>
            <a:off x="149995" y="3111293"/>
            <a:ext cx="11202835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Longer recovery time for thicker ALD-layer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4CA720B-6133-B332-C27F-E6D04515DF1E}"/>
              </a:ext>
            </a:extLst>
          </p:cNvPr>
          <p:cNvSpPr txBox="1"/>
          <p:nvPr/>
        </p:nvSpPr>
        <p:spPr>
          <a:xfrm>
            <a:off x="149995" y="4647303"/>
            <a:ext cx="6353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MCP with the  ALD layer of 1 nm is fast.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BCFAE90-803C-3025-676F-6AADACFD6B43}"/>
              </a:ext>
            </a:extLst>
          </p:cNvPr>
          <p:cNvSpPr txBox="1"/>
          <p:nvPr/>
        </p:nvSpPr>
        <p:spPr>
          <a:xfrm>
            <a:off x="146629" y="5620768"/>
            <a:ext cx="660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research will be conducted to confirm the phenomena and causes.</a:t>
            </a:r>
          </a:p>
        </p:txBody>
      </p:sp>
    </p:spTree>
    <p:extLst>
      <p:ext uri="{BB962C8B-B14F-4D97-AF65-F5344CB8AC3E}">
        <p14:creationId xmlns:p14="http://schemas.microsoft.com/office/powerpoint/2010/main" val="1041368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D11E31B-5EE6-0593-DFF4-32867AB2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5E9203-534A-BC17-3C3C-DEE5DF36A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017" y="977515"/>
            <a:ext cx="7908966" cy="286198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5600C12-1D2F-DBA9-938A-023A6A0FCEC2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Saturation recovery behaviors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EA5F7FC-CE0A-993A-752B-4239A752087D}"/>
              </a:ext>
            </a:extLst>
          </p:cNvPr>
          <p:cNvSpPr txBox="1"/>
          <p:nvPr/>
        </p:nvSpPr>
        <p:spPr>
          <a:xfrm>
            <a:off x="189017" y="1397300"/>
            <a:ext cx="3367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Heavier saturation, longer recovery time.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6FECCF-02BC-728C-54E5-9627BDFA4A05}"/>
              </a:ext>
            </a:extLst>
          </p:cNvPr>
          <p:cNvSpPr txBox="1"/>
          <p:nvPr/>
        </p:nvSpPr>
        <p:spPr>
          <a:xfrm>
            <a:off x="261753" y="2506002"/>
            <a:ext cx="3582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higher supply voltage appears to be more effective in the recovery of the ALD-MCP.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F35A615-1011-F64B-1E54-D9A2CA5C9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718" y="3986021"/>
            <a:ext cx="7569529" cy="246949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EC6797F-7006-CACE-76B5-A0B7FE55F050}"/>
              </a:ext>
            </a:extLst>
          </p:cNvPr>
          <p:cNvSpPr txBox="1"/>
          <p:nvPr/>
        </p:nvSpPr>
        <p:spPr>
          <a:xfrm>
            <a:off x="189017" y="4606173"/>
            <a:ext cx="3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buFont typeface="Wingdings" pitchFamily="2" charset="2"/>
              <a:buChar char="l"/>
              <a:defRPr kumimoji="1"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super-linearity can be lower for none ALD-MCP.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095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A733FCA-805A-6FA2-8F56-B3A2AE176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46EFBF4-5AE2-16BD-046C-E0823A7772BF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Magnetic field effects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0819D4F-DCB8-4D11-39F1-737F9A35191B}"/>
              </a:ext>
            </a:extLst>
          </p:cNvPr>
          <p:cNvSpPr txBox="1"/>
          <p:nvPr/>
        </p:nvSpPr>
        <p:spPr>
          <a:xfrm>
            <a:off x="158360" y="1008412"/>
            <a:ext cx="11616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figure out how magnetic field decreases gain, electron trajectories in the MCP channel under the magnetic fields are simulated with CST program. 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596D019-B20A-B0F4-00E7-05691643837F}"/>
              </a:ext>
            </a:extLst>
          </p:cNvPr>
          <p:cNvGrpSpPr/>
          <p:nvPr/>
        </p:nvGrpSpPr>
        <p:grpSpPr>
          <a:xfrm>
            <a:off x="1467633" y="3247316"/>
            <a:ext cx="8347079" cy="2888023"/>
            <a:chOff x="4167328" y="1807744"/>
            <a:chExt cx="7213435" cy="324251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CDB1316-9CB0-109D-A79C-CE9F255B74E9}"/>
                </a:ext>
              </a:extLst>
            </p:cNvPr>
            <p:cNvGrpSpPr/>
            <p:nvPr/>
          </p:nvGrpSpPr>
          <p:grpSpPr>
            <a:xfrm>
              <a:off x="4167328" y="1807744"/>
              <a:ext cx="7213435" cy="3242512"/>
              <a:chOff x="427223" y="1177969"/>
              <a:chExt cx="4387348" cy="1893661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BFD121D-8C35-A2BB-822A-7658493FC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23" y="1177969"/>
                <a:ext cx="4387348" cy="1893661"/>
              </a:xfrm>
              <a:prstGeom prst="rect">
                <a:avLst/>
              </a:prstGeom>
              <a:noFill/>
            </p:spPr>
          </p:pic>
          <p:cxnSp>
            <p:nvCxnSpPr>
              <p:cNvPr id="11" name="直接箭头连接符 2">
                <a:extLst>
                  <a:ext uri="{FF2B5EF4-FFF2-40B4-BE49-F238E27FC236}">
                    <a16:creationId xmlns:a16="http://schemas.microsoft.com/office/drawing/2014/main" id="{742FECB1-E0C2-693F-BBAF-A939C3831B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2080" y="1376366"/>
                <a:ext cx="2016380" cy="0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5">
                <a:extLst>
                  <a:ext uri="{FF2B5EF4-FFF2-40B4-BE49-F238E27FC236}">
                    <a16:creationId xmlns:a16="http://schemas.microsoft.com/office/drawing/2014/main" id="{6A394E34-D964-FC02-2F37-39DD4B6421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0661" y="1754870"/>
                <a:ext cx="907258" cy="0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箭头连接符 20">
                <a:extLst>
                  <a:ext uri="{FF2B5EF4-FFF2-40B4-BE49-F238E27FC236}">
                    <a16:creationId xmlns:a16="http://schemas.microsoft.com/office/drawing/2014/main" id="{2CEA9653-FFB5-5271-56F4-2ADE722297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0661" y="2143014"/>
                <a:ext cx="492920" cy="0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22">
                <a:extLst>
                  <a:ext uri="{FF2B5EF4-FFF2-40B4-BE49-F238E27FC236}">
                    <a16:creationId xmlns:a16="http://schemas.microsoft.com/office/drawing/2014/main" id="{CC748DFB-8CAE-3B41-6CBD-7AFEF18E78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0661" y="2529065"/>
                <a:ext cx="381002" cy="111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24">
                <a:extLst>
                  <a:ext uri="{FF2B5EF4-FFF2-40B4-BE49-F238E27FC236}">
                    <a16:creationId xmlns:a16="http://schemas.microsoft.com/office/drawing/2014/main" id="{8B162A26-37B1-5242-C0B7-C0D900907A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0661" y="2917977"/>
                <a:ext cx="313137" cy="111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线连接符 6">
              <a:extLst>
                <a:ext uri="{FF2B5EF4-FFF2-40B4-BE49-F238E27FC236}">
                  <a16:creationId xmlns:a16="http://schemas.microsoft.com/office/drawing/2014/main" id="{DD0CDAE0-B692-ECCF-C58E-A13B506B7108}"/>
                </a:ext>
              </a:extLst>
            </p:cNvPr>
            <p:cNvCxnSpPr>
              <a:cxnSpLocks/>
            </p:cNvCxnSpPr>
            <p:nvPr/>
          </p:nvCxnSpPr>
          <p:spPr>
            <a:xfrm>
              <a:off x="11000935" y="2147459"/>
              <a:ext cx="225083" cy="103371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线连接符 7">
              <a:extLst>
                <a:ext uri="{FF2B5EF4-FFF2-40B4-BE49-F238E27FC236}">
                  <a16:creationId xmlns:a16="http://schemas.microsoft.com/office/drawing/2014/main" id="{22E8506A-118F-01D8-4321-7A4052130270}"/>
                </a:ext>
              </a:extLst>
            </p:cNvPr>
            <p:cNvCxnSpPr>
              <a:cxnSpLocks/>
            </p:cNvCxnSpPr>
            <p:nvPr/>
          </p:nvCxnSpPr>
          <p:spPr>
            <a:xfrm>
              <a:off x="4802705" y="2476748"/>
              <a:ext cx="655560" cy="290686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任意形状 8">
              <a:extLst>
                <a:ext uri="{FF2B5EF4-FFF2-40B4-BE49-F238E27FC236}">
                  <a16:creationId xmlns:a16="http://schemas.microsoft.com/office/drawing/2014/main" id="{3AC49872-0B1D-06C4-5827-95534011919C}"/>
                </a:ext>
              </a:extLst>
            </p:cNvPr>
            <p:cNvSpPr/>
            <p:nvPr/>
          </p:nvSpPr>
          <p:spPr>
            <a:xfrm>
              <a:off x="4979963" y="3976018"/>
              <a:ext cx="393895" cy="427169"/>
            </a:xfrm>
            <a:custGeom>
              <a:avLst/>
              <a:gdLst>
                <a:gd name="connsiteX0" fmla="*/ 0 w 393895"/>
                <a:gd name="connsiteY0" fmla="*/ 103612 h 427169"/>
                <a:gd name="connsiteX1" fmla="*/ 154745 w 393895"/>
                <a:gd name="connsiteY1" fmla="*/ 5138 h 427169"/>
                <a:gd name="connsiteX2" fmla="*/ 337625 w 393895"/>
                <a:gd name="connsiteY2" fmla="*/ 244289 h 427169"/>
                <a:gd name="connsiteX3" fmla="*/ 393895 w 393895"/>
                <a:gd name="connsiteY3" fmla="*/ 427169 h 42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895" h="427169">
                  <a:moveTo>
                    <a:pt x="0" y="103612"/>
                  </a:moveTo>
                  <a:cubicBezTo>
                    <a:pt x="49237" y="42652"/>
                    <a:pt x="98474" y="-18308"/>
                    <a:pt x="154745" y="5138"/>
                  </a:cubicBezTo>
                  <a:cubicBezTo>
                    <a:pt x="211016" y="28584"/>
                    <a:pt x="297767" y="173951"/>
                    <a:pt x="337625" y="244289"/>
                  </a:cubicBezTo>
                  <a:cubicBezTo>
                    <a:pt x="377483" y="314627"/>
                    <a:pt x="385689" y="370898"/>
                    <a:pt x="393895" y="427169"/>
                  </a:cubicBezTo>
                </a:path>
              </a:pathLst>
            </a:cu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861CEA6-46E6-F003-E9FD-5194C70D93E7}"/>
              </a:ext>
            </a:extLst>
          </p:cNvPr>
          <p:cNvSpPr txBox="1"/>
          <p:nvPr/>
        </p:nvSpPr>
        <p:spPr>
          <a:xfrm>
            <a:off x="158360" y="1812817"/>
            <a:ext cx="1096562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buFont typeface="Wingdings" pitchFamily="2" charset="2"/>
              <a:buChar char="l"/>
              <a:defRPr kumimoji="1"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 move in a spiral under the influence of a magnetic field.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Shorter accelerating distance, lower striking energy.</a:t>
            </a:r>
          </a:p>
        </p:txBody>
      </p:sp>
    </p:spTree>
    <p:extLst>
      <p:ext uri="{BB962C8B-B14F-4D97-AF65-F5344CB8AC3E}">
        <p14:creationId xmlns:p14="http://schemas.microsoft.com/office/powerpoint/2010/main" val="781162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038CD1-934B-3169-A6D3-88C1084E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E110668-5A5E-7A0E-B74B-76C693018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17" y="3268344"/>
            <a:ext cx="4963087" cy="33290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DE365F-A6E7-3CC5-17FC-C7B10208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597" y="2949573"/>
            <a:ext cx="5436028" cy="36478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E49AEC-13C7-FAA1-6B75-17A431842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08" y="1839409"/>
            <a:ext cx="2853545" cy="146240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BBA38AD-3986-B468-B5C6-05C95ADA0E17}"/>
              </a:ext>
            </a:extLst>
          </p:cNvPr>
          <p:cNvSpPr txBox="1"/>
          <p:nvPr/>
        </p:nvSpPr>
        <p:spPr>
          <a:xfrm>
            <a:off x="158360" y="1008412"/>
            <a:ext cx="11616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Fewer secondary electrons are emitted when primary electrons strike the MCP with lower energy.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23CE999-FBFC-9384-934B-69DAD6F5B570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Magnetic field effects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15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2DC5341-82DD-8D35-96E5-6C632EEF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54089A-C018-8987-4422-F9FF9FC34419}"/>
              </a:ext>
            </a:extLst>
          </p:cNvPr>
          <p:cNvSpPr txBox="1"/>
          <p:nvPr/>
        </p:nvSpPr>
        <p:spPr>
          <a:xfrm>
            <a:off x="20242" y="0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Magnetic field effects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671B5B6-737C-BFF5-1848-48CB8EC1C73D}"/>
              </a:ext>
            </a:extLst>
          </p:cNvPr>
          <p:cNvSpPr txBox="1"/>
          <p:nvPr/>
        </p:nvSpPr>
        <p:spPr>
          <a:xfrm>
            <a:off x="144912" y="1176461"/>
            <a:ext cx="1219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 number of electron collisions with the MCP channel increases and then decreases.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C4873A1-A786-05A4-F213-C68800751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59" y="2864222"/>
            <a:ext cx="5400698" cy="34661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EA1650-D884-411F-5F59-5A4DA83D0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219" y="2864222"/>
            <a:ext cx="4886274" cy="34704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D5B4680-83EE-634D-A95B-F1E714273D20}"/>
              </a:ext>
            </a:extLst>
          </p:cNvPr>
          <p:cNvSpPr txBox="1"/>
          <p:nvPr/>
        </p:nvSpPr>
        <p:spPr>
          <a:xfrm>
            <a:off x="144912" y="1763358"/>
            <a:ext cx="11732290" cy="524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 is the result of the combined effect of the number of collisions and the collision energy.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62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426D6-9E44-8644-DC93-4C0699819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8479764-D9EA-89D4-5AC2-AEDF0DCB5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DD76E0-59E3-1693-5458-F3AD2BDFB04E}"/>
              </a:ext>
            </a:extLst>
          </p:cNvPr>
          <p:cNvSpPr txBox="1"/>
          <p:nvPr/>
        </p:nvSpPr>
        <p:spPr>
          <a:xfrm>
            <a:off x="4639924" y="99412"/>
            <a:ext cx="1907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A14D72-A582-856C-9C22-675B5024171D}"/>
              </a:ext>
            </a:extLst>
          </p:cNvPr>
          <p:cNvSpPr txBox="1"/>
          <p:nvPr/>
        </p:nvSpPr>
        <p:spPr>
          <a:xfrm>
            <a:off x="4425213" y="3635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Outline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7C860C9-20E4-EB88-060C-41CB2FD8EB4B}"/>
              </a:ext>
            </a:extLst>
          </p:cNvPr>
          <p:cNvSpPr txBox="1"/>
          <p:nvPr/>
        </p:nvSpPr>
        <p:spPr>
          <a:xfrm>
            <a:off x="3039760" y="1570927"/>
            <a:ext cx="6386531" cy="3716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Introduction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Overview of MCP detectors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MCP detector characteristics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latin typeface="Garamond" panose="02020404030301010803" pitchFamily="18" charset="0"/>
              </a:rPr>
              <a:t>  Prototypes and applications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Future plans</a:t>
            </a:r>
          </a:p>
        </p:txBody>
      </p:sp>
    </p:spTree>
    <p:extLst>
      <p:ext uri="{BB962C8B-B14F-4D97-AF65-F5344CB8AC3E}">
        <p14:creationId xmlns:p14="http://schemas.microsoft.com/office/powerpoint/2010/main" val="1622895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B906316-61A6-B979-4830-DC15C209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A55F9BD-5EF3-139B-E069-1C33A3736B8D}"/>
              </a:ext>
            </a:extLst>
          </p:cNvPr>
          <p:cNvSpPr txBox="1"/>
          <p:nvPr/>
        </p:nvSpPr>
        <p:spPr>
          <a:xfrm>
            <a:off x="20242" y="448887"/>
            <a:ext cx="9779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C8DBDDE-358C-D539-BF19-5110B3546EBF}"/>
              </a:ext>
            </a:extLst>
          </p:cNvPr>
          <p:cNvSpPr txBox="1"/>
          <p:nvPr/>
        </p:nvSpPr>
        <p:spPr>
          <a:xfrm>
            <a:off x="249381" y="1049051"/>
            <a:ext cx="9779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200" indent="-313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Solar-blind MCP-PMT</a:t>
            </a:r>
            <a:r>
              <a:rPr lang="zh-CN" alt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fast X-ray  detections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871A5CA-DB5D-DFE0-2C7B-B9C2CE368CCB}"/>
              </a:ext>
            </a:extLst>
          </p:cNvPr>
          <p:cNvSpPr txBox="1"/>
          <p:nvPr/>
        </p:nvSpPr>
        <p:spPr>
          <a:xfrm>
            <a:off x="-2245659" y="0"/>
            <a:ext cx="13946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MCP-PMT prototypes and applications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57AB0E85-9F63-0903-9F9A-49C7E146A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9377" r="11662" b="4858"/>
          <a:stretch>
            <a:fillRect/>
          </a:stretch>
        </p:blipFill>
        <p:spPr bwMode="auto">
          <a:xfrm>
            <a:off x="7989633" y="4062816"/>
            <a:ext cx="3815923" cy="226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A084C9C8-77AA-C654-0D2C-9BACA2DB5AF6}"/>
              </a:ext>
            </a:extLst>
          </p:cNvPr>
          <p:cNvSpPr txBox="1"/>
          <p:nvPr/>
        </p:nvSpPr>
        <p:spPr>
          <a:xfrm>
            <a:off x="2899393" y="1738379"/>
            <a:ext cx="50074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Photocathode : </a:t>
            </a:r>
            <a:r>
              <a:rPr kumimoji="1"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CsTe</a:t>
            </a:r>
            <a:endParaRPr kumimoji="1"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Peak wavelength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250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Gain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＞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1E6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Rise time: 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350 </a:t>
            </a:r>
            <a:r>
              <a:rPr kumimoji="1"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ps</a:t>
            </a:r>
            <a:endParaRPr kumimoji="1"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TTS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@ SPE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：＜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 </a:t>
            </a:r>
            <a:r>
              <a:rPr kumimoji="1"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ps</a:t>
            </a:r>
            <a:endParaRPr kumimoji="1"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5D8D549B-7032-9424-C563-FE779B7EF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34" y="1697569"/>
            <a:ext cx="2051238" cy="2093670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13F6079E-C018-41C8-756C-8D1802E54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209" y="3791239"/>
            <a:ext cx="3302498" cy="2437051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B3AE806-87A3-BEE2-2574-A8B41F9E1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65" y="3978093"/>
            <a:ext cx="2880935" cy="211334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C33B714-E580-DCCB-A218-0A7568807A35}"/>
              </a:ext>
            </a:extLst>
          </p:cNvPr>
          <p:cNvSpPr txBox="1"/>
          <p:nvPr/>
        </p:nvSpPr>
        <p:spPr>
          <a:xfrm>
            <a:off x="7457361" y="1326953"/>
            <a:ext cx="9779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200" indent="-3132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Solar-blind MCP-PMT+BaF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BC917B72-45F8-C6CD-6D60-DA9D208A1D05}"/>
              </a:ext>
            </a:extLst>
          </p:cNvPr>
          <p:cNvSpPr txBox="1"/>
          <p:nvPr/>
        </p:nvSpPr>
        <p:spPr>
          <a:xfrm>
            <a:off x="7491004" y="1753681"/>
            <a:ext cx="455796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Better than 1 ns time resolution for X-ray detection.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fast and slow components of BaF</a:t>
            </a:r>
            <a:r>
              <a:rPr kumimoji="1" lang="en-US" altLang="zh-CN" sz="20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  <a:r>
              <a:rPr kumimoji="1"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fluorescence have difference wavelengths.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</a:t>
            </a:r>
            <a:r>
              <a:rPr kumimoji="1"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CsTe</a:t>
            </a:r>
            <a:r>
              <a:rPr kumimoji="1"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cathode is mainly  sensitive to the fast component of BaF</a:t>
            </a:r>
            <a:r>
              <a:rPr kumimoji="1" lang="en-US" altLang="zh-CN" sz="20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F3841F3-8105-4DC3-E93F-E01CE8F9AB2C}"/>
              </a:ext>
            </a:extLst>
          </p:cNvPr>
          <p:cNvSpPr txBox="1"/>
          <p:nvPr/>
        </p:nvSpPr>
        <p:spPr>
          <a:xfrm>
            <a:off x="58653" y="6153800"/>
            <a:ext cx="9741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Spectrum response of </a:t>
            </a:r>
            <a:r>
              <a:rPr kumimoji="1"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CsTe</a:t>
            </a:r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MCP-PMT</a:t>
            </a:r>
            <a:endParaRPr kumimoji="1" lang="en-US" altLang="zh-CN" sz="1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BDF4076-2153-BFA7-615A-76682F965BCB}"/>
              </a:ext>
            </a:extLst>
          </p:cNvPr>
          <p:cNvSpPr txBox="1"/>
          <p:nvPr/>
        </p:nvSpPr>
        <p:spPr>
          <a:xfrm>
            <a:off x="4847886" y="6181695"/>
            <a:ext cx="9741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BaF</a:t>
            </a:r>
            <a:r>
              <a:rPr kumimoji="1" lang="en-US" altLang="zh-CN" sz="18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  <a:r>
              <a:rPr kumimoji="1"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fluorescence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E3A5FAF-9B42-AFBE-98D2-83FF224DB6DD}"/>
              </a:ext>
            </a:extLst>
          </p:cNvPr>
          <p:cNvSpPr txBox="1"/>
          <p:nvPr/>
        </p:nvSpPr>
        <p:spPr>
          <a:xfrm>
            <a:off x="7135707" y="6239631"/>
            <a:ext cx="9741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x-ray pulses detection in DCI laser fusion experiment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4229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F256F69-DBA1-0B10-81DA-630721702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1EA9199-DAEF-86A4-93B7-48DDDB195F6B}"/>
              </a:ext>
            </a:extLst>
          </p:cNvPr>
          <p:cNvSpPr txBox="1"/>
          <p:nvPr/>
        </p:nvSpPr>
        <p:spPr>
          <a:xfrm>
            <a:off x="151266" y="996524"/>
            <a:ext cx="12469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13200" indent="-313200">
              <a:buFont typeface="Arial" panose="020B0604020202020204" pitchFamily="34" charset="0"/>
              <a:buChar char="•"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 </a:t>
            </a:r>
            <a:r>
              <a:rPr lang="en" altLang="zh-CN" dirty="0"/>
              <a:t>Gated MCP-PMT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neutron detection in strong </a:t>
            </a:r>
            <a:r>
              <a:rPr lang="el-GR" altLang="zh-CN" dirty="0"/>
              <a:t>γ</a:t>
            </a:r>
            <a:r>
              <a:rPr lang="en-US" altLang="zh-CN" dirty="0"/>
              <a:t> rays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C310B7F-83BB-6002-31ED-144F42F93637}"/>
              </a:ext>
            </a:extLst>
          </p:cNvPr>
          <p:cNvSpPr txBox="1"/>
          <p:nvPr/>
        </p:nvSpPr>
        <p:spPr>
          <a:xfrm>
            <a:off x="-2245659" y="0"/>
            <a:ext cx="13946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MCP-PMT prototypes and applications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C1B637D-8ECB-9058-7739-2A3F1D93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761" y="1453905"/>
            <a:ext cx="4934239" cy="30797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C2BBBA-540D-5439-A887-167603F30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445" y="4659887"/>
            <a:ext cx="4178542" cy="1591762"/>
          </a:xfrm>
          <a:prstGeom prst="rect">
            <a:avLst/>
          </a:prstGeom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3CAAACFB-5600-73E3-9CB1-BAFDDC945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4" y="4779749"/>
            <a:ext cx="3387436" cy="179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5A4AD99-F031-4216-EAE7-791BDF3B1EF3}"/>
              </a:ext>
            </a:extLst>
          </p:cNvPr>
          <p:cNvSpPr txBox="1"/>
          <p:nvPr/>
        </p:nvSpPr>
        <p:spPr>
          <a:xfrm>
            <a:off x="412326" y="1462195"/>
            <a:ext cx="6178688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200" indent="-313200" algn="just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yield and spectrum detection are key</a:t>
            </a: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to optimize the nuclear fusion experiment.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intensity of the </a:t>
            </a:r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rays produced together </a:t>
            </a: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with neutron is about 5 orders of magnitude</a:t>
            </a: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higher than that of neutrons.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F77DC60-8A81-536E-754C-5EDCDFBEC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127" y="4533659"/>
            <a:ext cx="3241537" cy="212842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EB3007F-DEFF-DA5B-5A75-5E7A882F6E47}"/>
              </a:ext>
            </a:extLst>
          </p:cNvPr>
          <p:cNvSpPr txBox="1"/>
          <p:nvPr/>
        </p:nvSpPr>
        <p:spPr>
          <a:xfrm>
            <a:off x="5685317" y="4779749"/>
            <a:ext cx="9056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gamma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DC5124-7D17-668E-4629-2C2A512E8831}"/>
              </a:ext>
            </a:extLst>
          </p:cNvPr>
          <p:cNvSpPr txBox="1"/>
          <p:nvPr/>
        </p:nvSpPr>
        <p:spPr>
          <a:xfrm>
            <a:off x="5117029" y="5517688"/>
            <a:ext cx="8853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neutron</a:t>
            </a:r>
            <a:endParaRPr kumimoji="1" lang="zh-CN" altLang="en-US" sz="1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4052324-6AD3-DA21-EC40-472886C4D393}"/>
              </a:ext>
            </a:extLst>
          </p:cNvPr>
          <p:cNvSpPr txBox="1"/>
          <p:nvPr/>
        </p:nvSpPr>
        <p:spPr>
          <a:xfrm>
            <a:off x="382345" y="3439035"/>
            <a:ext cx="7004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MCP-PMT with a gating function is developed.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4378979-64F8-66B4-21A5-4B4929EACF7A}"/>
              </a:ext>
            </a:extLst>
          </p:cNvPr>
          <p:cNvSpPr txBox="1"/>
          <p:nvPr/>
        </p:nvSpPr>
        <p:spPr>
          <a:xfrm>
            <a:off x="382345" y="3846402"/>
            <a:ext cx="7712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Photoelectron trajectory is controlled by the electric field between the photocathode and the gating electrode. </a:t>
            </a:r>
          </a:p>
        </p:txBody>
      </p:sp>
    </p:spTree>
    <p:extLst>
      <p:ext uri="{BB962C8B-B14F-4D97-AF65-F5344CB8AC3E}">
        <p14:creationId xmlns:p14="http://schemas.microsoft.com/office/powerpoint/2010/main" val="3720228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CA922B1-1965-53AD-096B-2D9839F0F3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460141A-EF7F-06A8-7FF7-A2093FD531E1}"/>
              </a:ext>
            </a:extLst>
          </p:cNvPr>
          <p:cNvSpPr txBox="1"/>
          <p:nvPr/>
        </p:nvSpPr>
        <p:spPr>
          <a:xfrm>
            <a:off x="4866795" y="-529"/>
            <a:ext cx="6102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48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altLang="zh-CN" dirty="0"/>
              <a:t> Preface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22AE2A0-7DC6-E6B8-6B6D-0BB31BA255B1}"/>
              </a:ext>
            </a:extLst>
          </p:cNvPr>
          <p:cNvSpPr txBox="1"/>
          <p:nvPr/>
        </p:nvSpPr>
        <p:spPr>
          <a:xfrm>
            <a:off x="0" y="1016014"/>
            <a:ext cx="11828537" cy="886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n"/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2013.03-2015.02   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&amp;PhD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XIOPM </a:t>
            </a:r>
          </a:p>
          <a:p>
            <a:pPr>
              <a:lnSpc>
                <a:spcPct val="110000"/>
              </a:lnSpc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aperture MCP-PMT simulations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E9505B5-1035-CB02-8A90-4AB2E576CD48}"/>
              </a:ext>
            </a:extLst>
          </p:cNvPr>
          <p:cNvSpPr txBox="1"/>
          <p:nvPr/>
        </p:nvSpPr>
        <p:spPr>
          <a:xfrm>
            <a:off x="194613" y="1917395"/>
            <a:ext cx="6815410" cy="15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 getting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know MCP-PMTs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Learnt a lot from the collaboration meetings held very two months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Inspired a lot 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39AB176-9830-CB1D-88EA-EF2FE9F791B8}"/>
              </a:ext>
            </a:extLst>
          </p:cNvPr>
          <p:cNvGrpSpPr/>
          <p:nvPr/>
        </p:nvGrpSpPr>
        <p:grpSpPr>
          <a:xfrm>
            <a:off x="2242912" y="3803937"/>
            <a:ext cx="7270940" cy="2643465"/>
            <a:chOff x="-1524001" y="2864679"/>
            <a:chExt cx="7261029" cy="2716194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5D7ED619-F871-F05C-2F33-291E3B5FA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001" y="2864679"/>
              <a:ext cx="7261029" cy="2716194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0F75B59-6A0F-1A53-23A2-BC9FB3DF88E3}"/>
                </a:ext>
              </a:extLst>
            </p:cNvPr>
            <p:cNvSpPr txBox="1"/>
            <p:nvPr/>
          </p:nvSpPr>
          <p:spPr>
            <a:xfrm>
              <a:off x="1763445" y="3884276"/>
              <a:ext cx="518490" cy="264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MCP</a:t>
              </a:r>
              <a:endParaRPr kumimoji="1"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FE703947-CE1E-90FE-8109-5DC93D1FC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0" y="3560113"/>
            <a:ext cx="2980216" cy="21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8AE5D7E-6573-D23E-8E6A-65B5365B0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42" y="3854378"/>
            <a:ext cx="6157612" cy="246027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12A4713-1453-9062-AD63-BCB69C5AF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660" y="1041718"/>
            <a:ext cx="3297450" cy="238728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09F7860-D422-2A6B-9C78-D82367EEF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4748" y="1132064"/>
            <a:ext cx="1491282" cy="2228058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A0BF0E80-0BC3-8680-3E2F-C9660A27E674}"/>
              </a:ext>
            </a:extLst>
          </p:cNvPr>
          <p:cNvSpPr txBox="1"/>
          <p:nvPr/>
        </p:nvSpPr>
        <p:spPr>
          <a:xfrm>
            <a:off x="125214" y="5846078"/>
            <a:ext cx="449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33CC"/>
                </a:solidFill>
                <a:latin typeface="+mj-lt"/>
              </a:rPr>
              <a:t>Proposed and Patented</a:t>
            </a:r>
            <a:r>
              <a:rPr kumimoji="1" lang="zh-CN" altLang="en-US" dirty="0">
                <a:solidFill>
                  <a:srgbClr val="0033CC"/>
                </a:solidFill>
                <a:latin typeface="+mj-lt"/>
              </a:rPr>
              <a:t> </a:t>
            </a:r>
            <a:r>
              <a:rPr kumimoji="1" lang="en-US" altLang="zh-CN" dirty="0">
                <a:solidFill>
                  <a:srgbClr val="0033CC"/>
                </a:solidFill>
                <a:latin typeface="+mj-lt"/>
              </a:rPr>
              <a:t>by</a:t>
            </a:r>
            <a:r>
              <a:rPr kumimoji="1" lang="zh-CN" altLang="en-US" dirty="0">
                <a:solidFill>
                  <a:srgbClr val="0033CC"/>
                </a:solidFill>
                <a:latin typeface="+mj-lt"/>
              </a:rPr>
              <a:t> </a:t>
            </a:r>
            <a:r>
              <a:rPr kumimoji="1" lang="en-US" altLang="zh-CN" dirty="0">
                <a:solidFill>
                  <a:srgbClr val="0033CC"/>
                </a:solidFill>
                <a:latin typeface="+mj-lt"/>
              </a:rPr>
              <a:t>Yifang</a:t>
            </a:r>
            <a:r>
              <a:rPr kumimoji="1" lang="zh-CN" altLang="en-US" dirty="0">
                <a:solidFill>
                  <a:srgbClr val="0033CC"/>
                </a:solidFill>
                <a:latin typeface="+mj-lt"/>
              </a:rPr>
              <a:t> </a:t>
            </a:r>
            <a:r>
              <a:rPr kumimoji="1" lang="en-US" altLang="zh-CN" dirty="0">
                <a:solidFill>
                  <a:srgbClr val="0033CC"/>
                </a:solidFill>
                <a:latin typeface="+mj-lt"/>
              </a:rPr>
              <a:t>Wang et. al </a:t>
            </a:r>
            <a:r>
              <a:rPr kumimoji="1" lang="zh-CN" altLang="en-US" dirty="0">
                <a:solidFill>
                  <a:srgbClr val="0033CC"/>
                </a:solidFill>
                <a:latin typeface="+mj-lt"/>
              </a:rPr>
              <a:t> </a:t>
            </a:r>
          </a:p>
        </p:txBody>
      </p:sp>
      <p:pic>
        <p:nvPicPr>
          <p:cNvPr id="29" name="图片 28" descr="Fig. 3 (color online, two thirds column. widness 6cm).pdf">
            <a:extLst>
              <a:ext uri="{FF2B5EF4-FFF2-40B4-BE49-F238E27FC236}">
                <a16:creationId xmlns:a16="http://schemas.microsoft.com/office/drawing/2014/main" id="{4EC717E4-D89C-72B4-1964-FB7DC52AC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60" y="3462101"/>
            <a:ext cx="1553773" cy="2064179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34E7B0BC-C0AF-220C-F63F-D9185C987699}"/>
              </a:ext>
            </a:extLst>
          </p:cNvPr>
          <p:cNvSpPr txBox="1"/>
          <p:nvPr/>
        </p:nvSpPr>
        <p:spPr>
          <a:xfrm>
            <a:off x="-1139687" y="26371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8140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EBA5791-BAF3-5DC7-508C-6B1E4E96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C0BAA5F-CD5F-C230-1336-6ADF8A3569AB}"/>
              </a:ext>
            </a:extLst>
          </p:cNvPr>
          <p:cNvSpPr txBox="1"/>
          <p:nvPr/>
        </p:nvSpPr>
        <p:spPr>
          <a:xfrm>
            <a:off x="151266" y="996524"/>
            <a:ext cx="12469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13200" indent="-313200">
              <a:buFont typeface="Arial" panose="020B0604020202020204" pitchFamily="34" charset="0"/>
              <a:buChar char="•"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 </a:t>
            </a:r>
            <a:r>
              <a:rPr lang="en" altLang="zh-CN" dirty="0"/>
              <a:t>Gated MCP-PMT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neutron detection in strong </a:t>
            </a:r>
            <a:r>
              <a:rPr lang="el-GR" altLang="zh-CN" dirty="0"/>
              <a:t>γ</a:t>
            </a:r>
            <a:r>
              <a:rPr lang="en-US" altLang="zh-CN" dirty="0"/>
              <a:t> rays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1573AAC-2FA6-E428-5BD3-234AFA8CE84B}"/>
              </a:ext>
            </a:extLst>
          </p:cNvPr>
          <p:cNvSpPr txBox="1"/>
          <p:nvPr/>
        </p:nvSpPr>
        <p:spPr>
          <a:xfrm>
            <a:off x="-2245659" y="0"/>
            <a:ext cx="13946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MCP-PMT prototypes and applications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C5FE498-8134-A00E-89EF-468DFC128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0" y="1556931"/>
            <a:ext cx="1728862" cy="2174755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089E555D-3226-085D-BE6D-2EA0DC8C0EDD}"/>
              </a:ext>
            </a:extLst>
          </p:cNvPr>
          <p:cNvSpPr txBox="1"/>
          <p:nvPr/>
        </p:nvSpPr>
        <p:spPr>
          <a:xfrm>
            <a:off x="2223742" y="1490146"/>
            <a:ext cx="50074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Photocathode : </a:t>
            </a:r>
            <a:r>
              <a:rPr kumimoji="1"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bialkali</a:t>
            </a:r>
            <a:endParaRPr kumimoji="1"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Gain: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＞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1E6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Rise time: 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350 </a:t>
            </a:r>
            <a:r>
              <a:rPr kumimoji="1"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ps</a:t>
            </a:r>
            <a:endParaRPr kumimoji="1"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Gating response time: 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Gating width: 5 ns ~10 </a:t>
            </a:r>
            <a:r>
              <a:rPr kumimoji="1"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ms</a:t>
            </a:r>
            <a:endParaRPr kumimoji="1"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Gating noise: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＜</a:t>
            </a:r>
            <a:r>
              <a:rPr lang="zh-CN" altLang="en-US" sz="2400" b="0" i="0" u="none" strike="noStrike" dirty="0">
                <a:solidFill>
                  <a:srgbClr val="333333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en-US" altLang="zh-CN" sz="2400" b="0" i="0" u="none" strike="noStrike" dirty="0">
                <a:solidFill>
                  <a:srgbClr val="333333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±</a:t>
            </a:r>
            <a:r>
              <a:rPr kumimoji="1" lang="en-US" altLang="zh-CN" sz="24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1" lang="zh-CN" altLang="en-US" sz="24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mV</a:t>
            </a:r>
            <a:endParaRPr kumimoji="1"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21FF5A-1929-57F4-C2B3-14ADE0AE2D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2DBF5"/>
              </a:clrFrom>
              <a:clrTo>
                <a:srgbClr val="C2DB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749" y="1590729"/>
            <a:ext cx="5267742" cy="30021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EA363C0-887D-2248-60C3-0A950EC2A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2" b="96422" l="5366" r="92670">
                        <a14:foregroundMark x1="19764" y1="74388" x2="19764" y2="74388"/>
                        <a14:foregroundMark x1="15838" y1="69115" x2="15838" y2="69115"/>
                        <a14:foregroundMark x1="11518" y1="80885" x2="11518" y2="80885"/>
                        <a14:foregroundMark x1="15445" y1="90678" x2="23429" y2="94915"/>
                        <a14:foregroundMark x1="23429" y1="94915" x2="23429" y2="94915"/>
                        <a14:foregroundMark x1="35471" y1="95292" x2="46859" y2="95574"/>
                        <a14:foregroundMark x1="46859" y1="95574" x2="63089" y2="95198"/>
                        <a14:foregroundMark x1="76963" y1="93503" x2="83770" y2="90866"/>
                        <a14:foregroundMark x1="12827" y1="94821" x2="11257" y2="90866"/>
                        <a14:foregroundMark x1="6021" y1="92561" x2="7461" y2="96798"/>
                        <a14:foregroundMark x1="5759" y1="96422" x2="5759" y2="96422"/>
                        <a14:foregroundMark x1="32853" y1="8663" x2="32853" y2="10640"/>
                        <a14:foregroundMark x1="73037" y1="4049" x2="73037" y2="3202"/>
                        <a14:foregroundMark x1="55759" y1="4049" x2="55759" y2="3202"/>
                        <a14:foregroundMark x1="92016" y1="70339" x2="92670" y2="78814"/>
                        <a14:backgroundMark x1="11387" y1="28625" x2="11387" y2="28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5222" y="3883645"/>
            <a:ext cx="900200" cy="12513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517FF38-7450-C04E-CB8B-E338C6C02F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13" t="11471"/>
          <a:stretch/>
        </p:blipFill>
        <p:spPr>
          <a:xfrm>
            <a:off x="10325422" y="993766"/>
            <a:ext cx="1778069" cy="12758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2A4785FA-226A-D26A-D785-BE4874192E72}"/>
              </a:ext>
            </a:extLst>
          </p:cNvPr>
          <p:cNvGrpSpPr/>
          <p:nvPr/>
        </p:nvGrpSpPr>
        <p:grpSpPr>
          <a:xfrm>
            <a:off x="6835749" y="4725383"/>
            <a:ext cx="2589473" cy="1963340"/>
            <a:chOff x="-506493" y="825791"/>
            <a:chExt cx="3801319" cy="3074111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D3F07BA-5496-6FA6-148B-14D051FD5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4900" y="874745"/>
              <a:ext cx="2928313" cy="2822311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BE9A21BE-7414-AE30-9613-BD772D223EB6}"/>
                </a:ext>
              </a:extLst>
            </p:cNvPr>
            <p:cNvGrpSpPr/>
            <p:nvPr/>
          </p:nvGrpSpPr>
          <p:grpSpPr>
            <a:xfrm>
              <a:off x="-506493" y="825791"/>
              <a:ext cx="2286595" cy="785900"/>
              <a:chOff x="2288823" y="1281632"/>
              <a:chExt cx="3833383" cy="1317529"/>
            </a:xfrm>
          </p:grpSpPr>
          <p:cxnSp>
            <p:nvCxnSpPr>
              <p:cNvPr id="18" name="直接箭头连接符 29">
                <a:extLst>
                  <a:ext uri="{FF2B5EF4-FFF2-40B4-BE49-F238E27FC236}">
                    <a16:creationId xmlns:a16="http://schemas.microsoft.com/office/drawing/2014/main" id="{D99022A1-3D29-8D7E-D37B-7D2528F656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0727" y="1871981"/>
                <a:ext cx="451479" cy="30226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9" name="直接箭头连接符 30">
                <a:extLst>
                  <a:ext uri="{FF2B5EF4-FFF2-40B4-BE49-F238E27FC236}">
                    <a16:creationId xmlns:a16="http://schemas.microsoft.com/office/drawing/2014/main" id="{BC7CDA10-11EC-E084-7EA3-26D39CF343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13810" y="1900931"/>
                <a:ext cx="239340" cy="69823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ED7F1C8E-BC85-7A20-CADE-BEB3AF3F3017}"/>
                  </a:ext>
                </a:extLst>
              </p:cNvPr>
              <p:cNvSpPr txBox="1"/>
              <p:nvPr/>
            </p:nvSpPr>
            <p:spPr>
              <a:xfrm>
                <a:off x="2288823" y="1281632"/>
                <a:ext cx="3608433" cy="969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/>
                    <a:ea typeface="微软雅黑"/>
                  </a:rPr>
                  <a:t>Gated PMT</a:t>
                </a:r>
                <a:endPara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28B3E237-C7F6-EA37-876D-7BFB72800954}"/>
                </a:ext>
              </a:extLst>
            </p:cNvPr>
            <p:cNvGrpSpPr/>
            <p:nvPr/>
          </p:nvGrpSpPr>
          <p:grpSpPr>
            <a:xfrm>
              <a:off x="1142414" y="3099665"/>
              <a:ext cx="2152412" cy="800237"/>
              <a:chOff x="2480605" y="454486"/>
              <a:chExt cx="3608431" cy="1341563"/>
            </a:xfrm>
          </p:grpSpPr>
          <p:cxnSp>
            <p:nvCxnSpPr>
              <p:cNvPr id="15" name="直接箭头连接符 26">
                <a:extLst>
                  <a:ext uri="{FF2B5EF4-FFF2-40B4-BE49-F238E27FC236}">
                    <a16:creationId xmlns:a16="http://schemas.microsoft.com/office/drawing/2014/main" id="{324C5472-E4AF-4896-DD40-3890EAC2C7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92995" y="454486"/>
                <a:ext cx="0" cy="616135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6" name="直接箭头连接符 27">
                <a:extLst>
                  <a:ext uri="{FF2B5EF4-FFF2-40B4-BE49-F238E27FC236}">
                    <a16:creationId xmlns:a16="http://schemas.microsoft.com/office/drawing/2014/main" id="{5D6FCC9F-265B-9A5F-418A-9F46FDF522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65541" y="867921"/>
                <a:ext cx="584122" cy="36222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66F8D8D-6A65-EA54-7F37-08246683BCA7}"/>
                  </a:ext>
                </a:extLst>
              </p:cNvPr>
              <p:cNvSpPr txBox="1"/>
              <p:nvPr/>
            </p:nvSpPr>
            <p:spPr>
              <a:xfrm>
                <a:off x="2480605" y="826580"/>
                <a:ext cx="3608431" cy="969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/>
                    <a:ea typeface="微软雅黑"/>
                  </a:rPr>
                  <a:t>Gated PMT</a:t>
                </a:r>
                <a:endPara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75B5A9AB-4631-E242-4932-F1DBDC420F6A}"/>
              </a:ext>
            </a:extLst>
          </p:cNvPr>
          <p:cNvSpPr txBox="1"/>
          <p:nvPr/>
        </p:nvSpPr>
        <p:spPr>
          <a:xfrm>
            <a:off x="7024721" y="5334743"/>
            <a:ext cx="2400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/>
                <a:ea typeface="微软雅黑"/>
              </a:rPr>
              <a:t>Liquid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/>
                <a:ea typeface="微软雅黑"/>
              </a:rPr>
              <a:t>scintillator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03DD634-712B-43E4-AD20-507BD9C5A5B2}"/>
              </a:ext>
            </a:extLst>
          </p:cNvPr>
          <p:cNvSpPr txBox="1"/>
          <p:nvPr/>
        </p:nvSpPr>
        <p:spPr>
          <a:xfrm>
            <a:off x="6618960" y="2003152"/>
            <a:ext cx="7629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nTOF</a:t>
            </a:r>
            <a:endParaRPr kumimoji="1"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DA65854-662C-F9C3-3938-A3990E5039E7}"/>
              </a:ext>
            </a:extLst>
          </p:cNvPr>
          <p:cNvSpPr txBox="1"/>
          <p:nvPr/>
        </p:nvSpPr>
        <p:spPr>
          <a:xfrm>
            <a:off x="9684448" y="4633074"/>
            <a:ext cx="7629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nTOF</a:t>
            </a:r>
            <a:endParaRPr kumimoji="1"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9F32901-DCCF-0E33-25CC-D088CA5381A4}"/>
              </a:ext>
            </a:extLst>
          </p:cNvPr>
          <p:cNvGrpSpPr>
            <a:grpSpLocks noChangeAspect="1"/>
          </p:cNvGrpSpPr>
          <p:nvPr/>
        </p:nvGrpSpPr>
        <p:grpSpPr>
          <a:xfrm>
            <a:off x="955159" y="4017364"/>
            <a:ext cx="4992906" cy="2420627"/>
            <a:chOff x="221116" y="2274563"/>
            <a:chExt cx="4500197" cy="2641043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21FDB727-B1B1-C1FF-3B19-4121306C5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7" t="6645" r="7488" b="486"/>
            <a:stretch/>
          </p:blipFill>
          <p:spPr>
            <a:xfrm>
              <a:off x="221116" y="2274563"/>
              <a:ext cx="4500197" cy="2501025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21E12DA3-B33D-68FB-BA25-E1E9A94F92C7}"/>
                </a:ext>
              </a:extLst>
            </p:cNvPr>
            <p:cNvSpPr txBox="1"/>
            <p:nvPr/>
          </p:nvSpPr>
          <p:spPr>
            <a:xfrm>
              <a:off x="3143452" y="3435089"/>
              <a:ext cx="1423651" cy="714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No gating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saturated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41" name="直接箭头连接符 27">
              <a:extLst>
                <a:ext uri="{FF2B5EF4-FFF2-40B4-BE49-F238E27FC236}">
                  <a16:creationId xmlns:a16="http://schemas.microsoft.com/office/drawing/2014/main" id="{C8FD725C-65F9-71AC-D7B6-666BB5C987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44645" y="2749750"/>
              <a:ext cx="828799" cy="657306"/>
            </a:xfrm>
            <a:prstGeom prst="straightConnector1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2" name="直接连接符 30">
              <a:extLst>
                <a:ext uri="{FF2B5EF4-FFF2-40B4-BE49-F238E27FC236}">
                  <a16:creationId xmlns:a16="http://schemas.microsoft.com/office/drawing/2014/main" id="{5EABCDAC-DA90-6D65-A3AF-9A7CF6563B29}"/>
                </a:ext>
              </a:extLst>
            </p:cNvPr>
            <p:cNvCxnSpPr>
              <a:cxnSpLocks/>
            </p:cNvCxnSpPr>
            <p:nvPr/>
          </p:nvCxnSpPr>
          <p:spPr>
            <a:xfrm>
              <a:off x="1339128" y="2278719"/>
              <a:ext cx="0" cy="2636887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AA3CA281-DBB8-1C58-CAC3-BBE74FBDF204}"/>
                    </a:ext>
                  </a:extLst>
                </p:cNvPr>
                <p:cNvSpPr txBox="1"/>
                <p:nvPr/>
              </p:nvSpPr>
              <p:spPr>
                <a:xfrm>
                  <a:off x="594831" y="3669358"/>
                  <a:ext cx="1179746" cy="454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zh-CN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71DC5C8B-7B47-A2CF-371B-E1DF838EC0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831" y="3669358"/>
                  <a:ext cx="1179746" cy="454511"/>
                </a:xfrm>
                <a:prstGeom prst="rect">
                  <a:avLst/>
                </a:prstGeom>
                <a:blipFill>
                  <a:blip r:embed="rId9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直接连接符 34">
              <a:extLst>
                <a:ext uri="{FF2B5EF4-FFF2-40B4-BE49-F238E27FC236}">
                  <a16:creationId xmlns:a16="http://schemas.microsoft.com/office/drawing/2014/main" id="{9AAB80B9-151D-85CF-26E4-609DEB5414E2}"/>
                </a:ext>
              </a:extLst>
            </p:cNvPr>
            <p:cNvCxnSpPr>
              <a:cxnSpLocks/>
            </p:cNvCxnSpPr>
            <p:nvPr/>
          </p:nvCxnSpPr>
          <p:spPr>
            <a:xfrm>
              <a:off x="3029968" y="2325558"/>
              <a:ext cx="0" cy="2450030"/>
            </a:xfrm>
            <a:prstGeom prst="line">
              <a:avLst/>
            </a:prstGeom>
            <a:noFill/>
            <a:ln w="28575" cap="flat" cmpd="sng" algn="ctr">
              <a:solidFill>
                <a:srgbClr val="ED7D31">
                  <a:lumMod val="75000"/>
                </a:srgbClr>
              </a:solidFill>
              <a:prstDash val="sysDash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FB6C392E-A0EB-7975-6A11-7847F2D54FE6}"/>
                    </a:ext>
                  </a:extLst>
                </p:cNvPr>
                <p:cNvSpPr txBox="1"/>
                <p:nvPr/>
              </p:nvSpPr>
              <p:spPr>
                <a:xfrm>
                  <a:off x="2256721" y="3461096"/>
                  <a:ext cx="1179746" cy="4766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zh-CN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650A429-EC4A-4E15-1F18-24EE1D4ECE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721" y="3461096"/>
                  <a:ext cx="1179746" cy="476672"/>
                </a:xfrm>
                <a:prstGeom prst="rect">
                  <a:avLst/>
                </a:prstGeom>
                <a:blipFill>
                  <a:blip r:embed="rId10"/>
                  <a:stretch>
                    <a:fillRect b="-63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770CADA4-5215-E664-34EC-D76E42A7E2AF}"/>
              </a:ext>
            </a:extLst>
          </p:cNvPr>
          <p:cNvSpPr txBox="1"/>
          <p:nvPr/>
        </p:nvSpPr>
        <p:spPr>
          <a:xfrm>
            <a:off x="9425222" y="5406486"/>
            <a:ext cx="272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DCI laser fusion facility 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40EB5E34-8E7D-B9F5-0094-BD314C8CCF7C}"/>
              </a:ext>
            </a:extLst>
          </p:cNvPr>
          <p:cNvGrpSpPr>
            <a:grpSpLocks noChangeAspect="1"/>
          </p:cNvGrpSpPr>
          <p:nvPr/>
        </p:nvGrpSpPr>
        <p:grpSpPr>
          <a:xfrm>
            <a:off x="740333" y="3737524"/>
            <a:ext cx="5207732" cy="2821648"/>
            <a:chOff x="6938269" y="1997278"/>
            <a:chExt cx="4772104" cy="2801591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0766210A-7DA7-7CBE-2D5B-881415242E2B}"/>
                </a:ext>
              </a:extLst>
            </p:cNvPr>
            <p:cNvGrpSpPr/>
            <p:nvPr/>
          </p:nvGrpSpPr>
          <p:grpSpPr>
            <a:xfrm>
              <a:off x="6938269" y="2059131"/>
              <a:ext cx="4772104" cy="2739738"/>
              <a:chOff x="6027126" y="1223474"/>
              <a:chExt cx="6117197" cy="3511976"/>
            </a:xfrm>
          </p:grpSpPr>
          <p:pic>
            <p:nvPicPr>
              <p:cNvPr id="53" name="图片 52">
                <a:extLst>
                  <a:ext uri="{FF2B5EF4-FFF2-40B4-BE49-F238E27FC236}">
                    <a16:creationId xmlns:a16="http://schemas.microsoft.com/office/drawing/2014/main" id="{A3D0FB02-4087-BC52-276A-2ED379AD87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09" t="5640" r="7124" b="487"/>
              <a:stretch/>
            </p:blipFill>
            <p:spPr>
              <a:xfrm>
                <a:off x="6027126" y="1396505"/>
                <a:ext cx="6117197" cy="3338945"/>
              </a:xfrm>
              <a:prstGeom prst="rect">
                <a:avLst/>
              </a:prstGeom>
            </p:spPr>
          </p:pic>
          <p:cxnSp>
            <p:nvCxnSpPr>
              <p:cNvPr id="54" name="直接连接符 38">
                <a:extLst>
                  <a:ext uri="{FF2B5EF4-FFF2-40B4-BE49-F238E27FC236}">
                    <a16:creationId xmlns:a16="http://schemas.microsoft.com/office/drawing/2014/main" id="{346831AA-A439-FABA-8D66-DBB3599C5D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7306" y="1223474"/>
                <a:ext cx="0" cy="338013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ysDash"/>
                <a:miter lim="800000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文本框 54">
                    <a:extLst>
                      <a:ext uri="{FF2B5EF4-FFF2-40B4-BE49-F238E27FC236}">
                        <a16:creationId xmlns:a16="http://schemas.microsoft.com/office/drawing/2014/main" id="{E56F4F1D-7686-F3C2-99A9-F25BFF3A5C3B}"/>
                      </a:ext>
                    </a:extLst>
                  </p:cNvPr>
                  <p:cNvSpPr txBox="1"/>
                  <p:nvPr/>
                </p:nvSpPr>
                <p:spPr>
                  <a:xfrm>
                    <a:off x="7718065" y="3435239"/>
                    <a:ext cx="1512277" cy="5343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kumimoji="0" lang="en-US" altLang="zh-CN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𝒈𝒂𝒕𝒆</m:t>
                              </m:r>
                            </m:sub>
                          </m:sSub>
                        </m:oMath>
                      </m:oMathPara>
                    </a14:m>
                    <a:endParaRPr kumimoji="0" lang="zh-CN" alt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755F9734-FF78-C9A3-8113-1723F1D689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18065" y="3435239"/>
                    <a:ext cx="1512277" cy="53430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975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6" name="直接连接符 40">
                <a:extLst>
                  <a:ext uri="{FF2B5EF4-FFF2-40B4-BE49-F238E27FC236}">
                    <a16:creationId xmlns:a16="http://schemas.microsoft.com/office/drawing/2014/main" id="{2B7F83A4-48B6-D0AC-8388-07D910F4C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1164" y="1342624"/>
                <a:ext cx="0" cy="1987062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>
                    <a:lumMod val="75000"/>
                  </a:srgbClr>
                </a:solidFill>
                <a:prstDash val="sysDash"/>
                <a:miter lim="800000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文本框 56">
                    <a:extLst>
                      <a:ext uri="{FF2B5EF4-FFF2-40B4-BE49-F238E27FC236}">
                        <a16:creationId xmlns:a16="http://schemas.microsoft.com/office/drawing/2014/main" id="{0B47F00E-78E5-C4D2-74D4-7E2ACA8D5197}"/>
                      </a:ext>
                    </a:extLst>
                  </p:cNvPr>
                  <p:cNvSpPr txBox="1"/>
                  <p:nvPr/>
                </p:nvSpPr>
                <p:spPr>
                  <a:xfrm>
                    <a:off x="8339972" y="2677723"/>
                    <a:ext cx="1512277" cy="4967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kumimoji="0" lang="en-US" altLang="zh-CN" sz="24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oMath>
                      </m:oMathPara>
                    </a14:m>
                    <a:endParaRPr kumimoji="0" lang="zh-CN" alt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421D0344-02FC-C95C-DFA0-C536E38116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39972" y="2677723"/>
                    <a:ext cx="1512277" cy="49670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B00D2875-C3F4-7139-D371-C434E350A6B3}"/>
                </a:ext>
              </a:extLst>
            </p:cNvPr>
            <p:cNvSpPr txBox="1"/>
            <p:nvPr/>
          </p:nvSpPr>
          <p:spPr>
            <a:xfrm>
              <a:off x="9568693" y="3221492"/>
              <a:ext cx="1888103" cy="702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Gating ON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kern="0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neutron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50" name="直接连接符 32">
              <a:extLst>
                <a:ext uri="{FF2B5EF4-FFF2-40B4-BE49-F238E27FC236}">
                  <a16:creationId xmlns:a16="http://schemas.microsoft.com/office/drawing/2014/main" id="{062E8F2A-86C8-4DD3-27E6-8B6407328ACF}"/>
                </a:ext>
              </a:extLst>
            </p:cNvPr>
            <p:cNvCxnSpPr>
              <a:cxnSpLocks/>
            </p:cNvCxnSpPr>
            <p:nvPr/>
          </p:nvCxnSpPr>
          <p:spPr>
            <a:xfrm>
              <a:off x="8034541" y="1997278"/>
              <a:ext cx="0" cy="2636887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A3CE30F2-FB0E-93EC-5548-3E78CCFE79EA}"/>
                    </a:ext>
                  </a:extLst>
                </p:cNvPr>
                <p:cNvSpPr txBox="1"/>
                <p:nvPr/>
              </p:nvSpPr>
              <p:spPr>
                <a:xfrm>
                  <a:off x="7177040" y="3392235"/>
                  <a:ext cx="1179746" cy="3563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kumimoji="0" lang="en-US" altLang="zh-CN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𝜸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12C0754E-A1A7-A3C2-7666-95D0595836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7040" y="3392235"/>
                  <a:ext cx="1179746" cy="356378"/>
                </a:xfrm>
                <a:prstGeom prst="rect">
                  <a:avLst/>
                </a:prstGeom>
                <a:blipFill>
                  <a:blip r:embed="rId14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直接箭头连接符 36">
              <a:extLst>
                <a:ext uri="{FF2B5EF4-FFF2-40B4-BE49-F238E27FC236}">
                  <a16:creationId xmlns:a16="http://schemas.microsoft.com/office/drawing/2014/main" id="{4E59A70F-0068-89A2-C456-6CC454ACDC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66591" y="2928759"/>
              <a:ext cx="554805" cy="343111"/>
            </a:xfrm>
            <a:prstGeom prst="straightConnector1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0" name="文本框 59">
            <a:extLst>
              <a:ext uri="{FF2B5EF4-FFF2-40B4-BE49-F238E27FC236}">
                <a16:creationId xmlns:a16="http://schemas.microsoft.com/office/drawing/2014/main" id="{FD1CE059-9136-5F8F-3DF3-E53CB8F6AEE1}"/>
              </a:ext>
            </a:extLst>
          </p:cNvPr>
          <p:cNvSpPr txBox="1"/>
          <p:nvPr/>
        </p:nvSpPr>
        <p:spPr>
          <a:xfrm>
            <a:off x="6096000" y="4056597"/>
            <a:ext cx="97810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Single neutron sensitive</a:t>
            </a:r>
          </a:p>
        </p:txBody>
      </p:sp>
    </p:spTree>
    <p:extLst>
      <p:ext uri="{BB962C8B-B14F-4D97-AF65-F5344CB8AC3E}">
        <p14:creationId xmlns:p14="http://schemas.microsoft.com/office/powerpoint/2010/main" val="11705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75972B2-AAB0-8652-83DB-211EA683F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029A4AA-12AB-A303-EDB4-1AF4C7FD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938" y="2839720"/>
            <a:ext cx="9482080" cy="37021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747BA83-E825-D52D-1E13-70449E4F4899}"/>
              </a:ext>
            </a:extLst>
          </p:cNvPr>
          <p:cNvSpPr txBox="1"/>
          <p:nvPr/>
        </p:nvSpPr>
        <p:spPr>
          <a:xfrm>
            <a:off x="-2245659" y="0"/>
            <a:ext cx="13946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MCP-PMT prototypes and applications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2EAB0E4-43A9-1639-0D26-36785B119E42}"/>
              </a:ext>
            </a:extLst>
          </p:cNvPr>
          <p:cNvSpPr txBox="1"/>
          <p:nvPr/>
        </p:nvSpPr>
        <p:spPr>
          <a:xfrm>
            <a:off x="151266" y="996524"/>
            <a:ext cx="124695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13200" indent="-313200">
              <a:buFont typeface="Arial" panose="020B0604020202020204" pitchFamily="34" charset="0"/>
              <a:buChar char="•"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b="0" dirty="0"/>
              <a:t> More than 30 </a:t>
            </a:r>
            <a:r>
              <a:rPr lang="en" altLang="zh-CN" b="0" dirty="0"/>
              <a:t>gated MCP-PMTs</a:t>
            </a:r>
            <a:r>
              <a:rPr lang="zh-CN" altLang="en-US" b="0" dirty="0"/>
              <a:t> </a:t>
            </a:r>
            <a:r>
              <a:rPr lang="en-US" altLang="zh-CN" b="0" dirty="0"/>
              <a:t>were delivered to the DCI laser nuclear fusion exp.</a:t>
            </a:r>
          </a:p>
          <a:p>
            <a:pPr marL="0" indent="0">
              <a:buNone/>
            </a:pPr>
            <a:r>
              <a:rPr lang="en-US" altLang="zh-CN" b="0" dirty="0"/>
              <a:t>     for neutron yield detection.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5C9144-7B21-DB54-2054-14A3F70E78AE}"/>
              </a:ext>
            </a:extLst>
          </p:cNvPr>
          <p:cNvSpPr txBox="1"/>
          <p:nvPr/>
        </p:nvSpPr>
        <p:spPr>
          <a:xfrm>
            <a:off x="151266" y="1918122"/>
            <a:ext cx="116542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13200" indent="-313200">
              <a:buFont typeface="Arial" panose="020B0604020202020204" pitchFamily="34" charset="0"/>
              <a:buChar char="•"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b="0" dirty="0"/>
              <a:t>About 500  gated MCP-PMTs are set to be delivered before the end of 2026 for the the neutron energy spectrum detection.</a:t>
            </a:r>
            <a:endParaRPr lang="zh-CN" altLang="en-US" b="0" dirty="0"/>
          </a:p>
        </p:txBody>
      </p:sp>
    </p:spTree>
    <p:extLst>
      <p:ext uri="{BB962C8B-B14F-4D97-AF65-F5344CB8AC3E}">
        <p14:creationId xmlns:p14="http://schemas.microsoft.com/office/powerpoint/2010/main" val="1444852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A8CAEE-F4A1-C157-D8CD-EBD4578E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7D3412F-6CE0-0D81-A756-AF15E36FB6DE}"/>
              </a:ext>
            </a:extLst>
          </p:cNvPr>
          <p:cNvSpPr txBox="1"/>
          <p:nvPr/>
        </p:nvSpPr>
        <p:spPr>
          <a:xfrm>
            <a:off x="-2245659" y="0"/>
            <a:ext cx="13946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MCP-PMT prototypes and applications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7415C30-FE60-1DB6-723E-30F1F7856C48}"/>
              </a:ext>
            </a:extLst>
          </p:cNvPr>
          <p:cNvSpPr txBox="1"/>
          <p:nvPr/>
        </p:nvSpPr>
        <p:spPr>
          <a:xfrm>
            <a:off x="151266" y="1026504"/>
            <a:ext cx="12469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13200" indent="-313200">
              <a:buFont typeface="Arial" panose="020B0604020202020204" pitchFamily="34" charset="0"/>
              <a:buChar char="•"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 </a:t>
            </a:r>
            <a:r>
              <a:rPr lang="en" altLang="zh-CN" dirty="0"/>
              <a:t>Large current MCP-PMT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strong radiation detection</a:t>
            </a:r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9B0B6F7-6998-A026-3FA4-6A24AAE139BA}"/>
              </a:ext>
            </a:extLst>
          </p:cNvPr>
          <p:cNvGrpSpPr/>
          <p:nvPr/>
        </p:nvGrpSpPr>
        <p:grpSpPr>
          <a:xfrm>
            <a:off x="6580683" y="3809591"/>
            <a:ext cx="4710432" cy="2584383"/>
            <a:chOff x="300329" y="2867019"/>
            <a:chExt cx="4942014" cy="325094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F23E1FE-F8F9-9C8E-8535-C88ECC9ED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329" y="2867019"/>
              <a:ext cx="4942014" cy="325094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67C570C-55DA-8BA8-0713-C9181320C2EF}"/>
                </a:ext>
              </a:extLst>
            </p:cNvPr>
            <p:cNvSpPr txBox="1"/>
            <p:nvPr/>
          </p:nvSpPr>
          <p:spPr>
            <a:xfrm>
              <a:off x="2077563" y="3716894"/>
              <a:ext cx="1019598" cy="412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8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100ns</a:t>
              </a:r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8" name="直线箭头连接符 7">
              <a:extLst>
                <a:ext uri="{FF2B5EF4-FFF2-40B4-BE49-F238E27FC236}">
                  <a16:creationId xmlns:a16="http://schemas.microsoft.com/office/drawing/2014/main" id="{D466973B-5155-6DF5-68C0-12B0648B9977}"/>
                </a:ext>
              </a:extLst>
            </p:cNvPr>
            <p:cNvCxnSpPr>
              <a:cxnSpLocks/>
            </p:cNvCxnSpPr>
            <p:nvPr/>
          </p:nvCxnSpPr>
          <p:spPr>
            <a:xfrm>
              <a:off x="1939411" y="4100052"/>
              <a:ext cx="11577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760D4BC-5A5C-34E4-5DC7-D0DCE32FEC41}"/>
                </a:ext>
              </a:extLst>
            </p:cNvPr>
            <p:cNvSpPr txBox="1"/>
            <p:nvPr/>
          </p:nvSpPr>
          <p:spPr>
            <a:xfrm>
              <a:off x="2375336" y="5219233"/>
              <a:ext cx="1980354" cy="412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8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250mA</a:t>
              </a:r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C4C81032-55A9-45D9-E591-B1ED92E551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r="11963"/>
          <a:stretch/>
        </p:blipFill>
        <p:spPr>
          <a:xfrm>
            <a:off x="446774" y="2210448"/>
            <a:ext cx="5164545" cy="3858409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E2DBA949-01FD-D61F-A4E2-2CB957912655}"/>
              </a:ext>
            </a:extLst>
          </p:cNvPr>
          <p:cNvSpPr txBox="1"/>
          <p:nvPr/>
        </p:nvSpPr>
        <p:spPr>
          <a:xfrm>
            <a:off x="5686490" y="1520404"/>
            <a:ext cx="63041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Photocathode : </a:t>
            </a:r>
            <a:r>
              <a:rPr kumimoji="1"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bialkali</a:t>
            </a:r>
            <a:endParaRPr kumimoji="1"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Gain: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＞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1E4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Maximum output current: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＞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250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@100ns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Nonlinearity</a:t>
            </a:r>
            <a:r>
              <a:rPr lang="zh-CN" altLang="en-US" sz="2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＜ 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Time resolution (FWHM) : </a:t>
            </a:r>
            <a:r>
              <a:rPr lang="zh-CN" altLang="en-US" sz="2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＜</a:t>
            </a:r>
            <a:r>
              <a:rPr kumimoji="1" lang="zh-CN" altLang="en-US" sz="24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1ns</a:t>
            </a:r>
            <a:endParaRPr kumimoji="1"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66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E0742-F994-8D3E-AD81-CAE73D54E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3FDFEB-FB68-1C17-4291-A4169671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BCB6BAC-BC82-190D-447E-A84E87F75BF0}"/>
              </a:ext>
            </a:extLst>
          </p:cNvPr>
          <p:cNvSpPr txBox="1"/>
          <p:nvPr/>
        </p:nvSpPr>
        <p:spPr>
          <a:xfrm>
            <a:off x="4639924" y="99412"/>
            <a:ext cx="1907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7F8ED6-4396-0F8F-26FA-4017631D32DC}"/>
              </a:ext>
            </a:extLst>
          </p:cNvPr>
          <p:cNvSpPr txBox="1"/>
          <p:nvPr/>
        </p:nvSpPr>
        <p:spPr>
          <a:xfrm>
            <a:off x="4425213" y="3635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Outline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B365CAD-1386-519A-5076-E37B1BD3265D}"/>
              </a:ext>
            </a:extLst>
          </p:cNvPr>
          <p:cNvSpPr txBox="1"/>
          <p:nvPr/>
        </p:nvSpPr>
        <p:spPr>
          <a:xfrm>
            <a:off x="3039760" y="1570927"/>
            <a:ext cx="6386531" cy="3716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Introduction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Overview of MCP detectors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MCP detector characteristics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Prototypes and applications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latin typeface="Garamond" panose="02020404030301010803" pitchFamily="18" charset="0"/>
              </a:rPr>
              <a:t>  Future plans</a:t>
            </a:r>
          </a:p>
        </p:txBody>
      </p:sp>
    </p:spTree>
    <p:extLst>
      <p:ext uri="{BB962C8B-B14F-4D97-AF65-F5344CB8AC3E}">
        <p14:creationId xmlns:p14="http://schemas.microsoft.com/office/powerpoint/2010/main" val="2014978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CBC7939-11F7-F125-DCC6-7AD6F9FC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89FF765-576C-9DD3-6D48-31BDE3553C02}"/>
              </a:ext>
            </a:extLst>
          </p:cNvPr>
          <p:cNvSpPr txBox="1"/>
          <p:nvPr/>
        </p:nvSpPr>
        <p:spPr>
          <a:xfrm>
            <a:off x="-1559359" y="54884"/>
            <a:ext cx="139462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latin typeface="Garamond" panose="02020404030301010803" pitchFamily="18" charset="0"/>
              </a:rPr>
              <a:t>Position</a:t>
            </a:r>
            <a:r>
              <a:rPr lang="zh-CN" altLang="en-US" sz="44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400" b="1" dirty="0">
                <a:solidFill>
                  <a:srgbClr val="C00000"/>
                </a:solidFill>
                <a:latin typeface="Garamond" panose="02020404030301010803" pitchFamily="18" charset="0"/>
              </a:rPr>
              <a:t>sensitive</a:t>
            </a:r>
            <a:r>
              <a:rPr lang="zh-CN" altLang="en-US" sz="44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400" b="1" dirty="0">
                <a:solidFill>
                  <a:srgbClr val="C00000"/>
                </a:solidFill>
                <a:latin typeface="Garamond" panose="02020404030301010803" pitchFamily="18" charset="0"/>
              </a:rPr>
              <a:t>Hybrid MCP detectors</a:t>
            </a:r>
            <a:endParaRPr lang="zh-CN" altLang="en-US" sz="4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144F1A9-4D5F-2EF7-2EBD-8F0D89DA730E}"/>
              </a:ext>
            </a:extLst>
          </p:cNvPr>
          <p:cNvGrpSpPr/>
          <p:nvPr/>
        </p:nvGrpSpPr>
        <p:grpSpPr>
          <a:xfrm>
            <a:off x="6520721" y="1349116"/>
            <a:ext cx="5536516" cy="2787246"/>
            <a:chOff x="6723265" y="3708151"/>
            <a:chExt cx="4929506" cy="2786529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827D170-07DA-9329-C244-20394C54792D}"/>
                </a:ext>
              </a:extLst>
            </p:cNvPr>
            <p:cNvGrpSpPr/>
            <p:nvPr/>
          </p:nvGrpSpPr>
          <p:grpSpPr>
            <a:xfrm>
              <a:off x="6723265" y="3708151"/>
              <a:ext cx="4171780" cy="1909454"/>
              <a:chOff x="3717142" y="1049938"/>
              <a:chExt cx="4171780" cy="1909454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287C4C8D-A350-536E-4458-3FF8BD1E0364}"/>
                  </a:ext>
                </a:extLst>
              </p:cNvPr>
              <p:cNvGrpSpPr/>
              <p:nvPr/>
            </p:nvGrpSpPr>
            <p:grpSpPr>
              <a:xfrm>
                <a:off x="3717142" y="1049938"/>
                <a:ext cx="4054433" cy="1909454"/>
                <a:chOff x="3717142" y="1049938"/>
                <a:chExt cx="4054433" cy="1909454"/>
              </a:xfrm>
            </p:grpSpPr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18626D06-9D50-3E75-13CE-AAFA29DD492A}"/>
                    </a:ext>
                  </a:extLst>
                </p:cNvPr>
                <p:cNvGrpSpPr/>
                <p:nvPr/>
              </p:nvGrpSpPr>
              <p:grpSpPr>
                <a:xfrm>
                  <a:off x="3717142" y="1049938"/>
                  <a:ext cx="4054433" cy="1909454"/>
                  <a:chOff x="3717142" y="1049938"/>
                  <a:chExt cx="4054433" cy="1909454"/>
                </a:xfrm>
              </p:grpSpPr>
              <p:sp>
                <p:nvSpPr>
                  <p:cNvPr id="31" name="流程图: 磁盘 28">
                    <a:extLst>
                      <a:ext uri="{FF2B5EF4-FFF2-40B4-BE49-F238E27FC236}">
                        <a16:creationId xmlns:a16="http://schemas.microsoft.com/office/drawing/2014/main" id="{83F7CB1E-BA49-129C-A0F2-8AD8024F60E4}"/>
                      </a:ext>
                    </a:extLst>
                  </p:cNvPr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5035360" y="2105406"/>
                    <a:ext cx="2736215" cy="213360"/>
                  </a:xfrm>
                  <a:prstGeom prst="flowChartMagneticDisk">
                    <a:avLst/>
                  </a:prstGeom>
                  <a:pattFill prst="wdUpDiag">
                    <a:fgClr>
                      <a:schemeClr val="accent1">
                        <a:lumMod val="75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2" name="流程图: 磁盘 26">
                    <a:extLst>
                      <a:ext uri="{FF2B5EF4-FFF2-40B4-BE49-F238E27FC236}">
                        <a16:creationId xmlns:a16="http://schemas.microsoft.com/office/drawing/2014/main" id="{91DDA70E-78DA-8994-0150-C9B962969B3B}"/>
                      </a:ext>
                    </a:extLst>
                  </p:cNvPr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5035360" y="1958975"/>
                    <a:ext cx="2736215" cy="213360"/>
                  </a:xfrm>
                  <a:prstGeom prst="flowChartMagneticDisk">
                    <a:avLst/>
                  </a:prstGeom>
                  <a:pattFill prst="wdDnDiag">
                    <a:fgClr>
                      <a:schemeClr val="accent1">
                        <a:lumMod val="75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3" name="椭圆 32">
                    <a:extLst>
                      <a:ext uri="{FF2B5EF4-FFF2-40B4-BE49-F238E27FC236}">
                        <a16:creationId xmlns:a16="http://schemas.microsoft.com/office/drawing/2014/main" id="{B2DD2B44-0E2A-53E7-12E6-7F076B8F9A9D}"/>
                      </a:ext>
                    </a:extLst>
                  </p:cNvPr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5029454" y="1857122"/>
                    <a:ext cx="2736215" cy="213360"/>
                  </a:xfrm>
                  <a:prstGeom prst="ellipse">
                    <a:avLst/>
                  </a:prstGeom>
                  <a:pattFill prst="pct80">
                    <a:fgClr>
                      <a:srgbClr val="0070C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 extrusionH="127000" prstMaterial="matte">
                    <a:extrusionClr>
                      <a:srgbClr val="0627E5"/>
                    </a:extrusionClr>
                  </a:sp3d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4" name="文本框 33">
                    <a:extLst>
                      <a:ext uri="{FF2B5EF4-FFF2-40B4-BE49-F238E27FC236}">
                        <a16:creationId xmlns:a16="http://schemas.microsoft.com/office/drawing/2014/main" id="{FFF0902F-94C4-E05B-A7DF-626B859535B5}"/>
                      </a:ext>
                    </a:extLst>
                  </p:cNvPr>
                  <p:cNvSpPr txBox="1"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6385686" y="1049938"/>
                    <a:ext cx="1013479" cy="3511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photon</a:t>
                    </a:r>
                    <a:endParaRPr lang="zh-CN" altLang="en-US" sz="1600" b="1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5" name="文本框 34">
                    <a:extLst>
                      <a:ext uri="{FF2B5EF4-FFF2-40B4-BE49-F238E27FC236}">
                        <a16:creationId xmlns:a16="http://schemas.microsoft.com/office/drawing/2014/main" id="{5019CD9D-946B-0A36-41B5-B4120E791ABD}"/>
                      </a:ext>
                    </a:extLst>
                  </p:cNvPr>
                  <p:cNvSpPr txBox="1"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6274032" y="1612604"/>
                    <a:ext cx="1348090" cy="3511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sz="1600" b="1" dirty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electron</a:t>
                    </a:r>
                    <a:endParaRPr lang="zh-CN" altLang="en-US" sz="16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6" name="文本框 35">
                    <a:extLst>
                      <a:ext uri="{FF2B5EF4-FFF2-40B4-BE49-F238E27FC236}">
                        <a16:creationId xmlns:a16="http://schemas.microsoft.com/office/drawing/2014/main" id="{6275AAFB-DF5D-67F6-FC12-51F53EF0B1D6}"/>
                      </a:ext>
                    </a:extLst>
                  </p:cNvPr>
                  <p:cNvSpPr txBox="1"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4174817" y="1387855"/>
                    <a:ext cx="868045" cy="354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PC</a:t>
                    </a:r>
                    <a:endParaRPr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9F116EE7-1479-42D4-2806-C97C1EE58C25}"/>
                      </a:ext>
                    </a:extLst>
                  </p:cNvPr>
                  <p:cNvSpPr txBox="1"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4135603" y="1933004"/>
                    <a:ext cx="868045" cy="354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MCP</a:t>
                    </a:r>
                  </a:p>
                </p:txBody>
              </p:sp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E036B5DC-D40F-790C-724F-4ABC4D5F84B9}"/>
                      </a:ext>
                    </a:extLst>
                  </p:cNvPr>
                  <p:cNvSpPr txBox="1"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3717142" y="2605062"/>
                    <a:ext cx="1306586" cy="354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algn="ctr"/>
                    <a:r>
                      <a:rPr lang="en-US" altLang="zh-CN" dirty="0">
                        <a:solidFill>
                          <a:srgbClr val="C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Pixelated</a:t>
                    </a:r>
                  </a:p>
                  <a:p>
                    <a:pPr algn="ctr"/>
                    <a:r>
                      <a:rPr lang="en-US" altLang="zh-CN" dirty="0">
                        <a:solidFill>
                          <a:srgbClr val="C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anode</a:t>
                    </a:r>
                    <a:endParaRPr lang="zh-CN" altLang="en-US" dirty="0">
                      <a:solidFill>
                        <a:srgbClr val="C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p:grpSp>
            <p:pic>
              <p:nvPicPr>
                <p:cNvPr id="29" name="图片 33">
                  <a:extLst>
                    <a:ext uri="{FF2B5EF4-FFF2-40B4-BE49-F238E27FC236}">
                      <a16:creationId xmlns:a16="http://schemas.microsoft.com/office/drawing/2014/main" id="{DE66FC52-1259-44EB-6EB9-48E16DDA6E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0675" y="1117050"/>
                  <a:ext cx="150061" cy="3910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0" name="直接箭头连接符 375">
                  <a:extLst>
                    <a:ext uri="{FF2B5EF4-FFF2-40B4-BE49-F238E27FC236}">
                      <a16:creationId xmlns:a16="http://schemas.microsoft.com/office/drawing/2014/main" id="{C524689B-88E4-3D5B-0C16-DE7F85F8F34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345021" y="1639570"/>
                  <a:ext cx="0" cy="320710"/>
                </a:xfrm>
                <a:prstGeom prst="straightConnector1">
                  <a:avLst/>
                </a:prstGeom>
                <a:noFill/>
                <a:ln w="222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9" name="直线连接符 18">
                <a:extLst>
                  <a:ext uri="{FF2B5EF4-FFF2-40B4-BE49-F238E27FC236}">
                    <a16:creationId xmlns:a16="http://schemas.microsoft.com/office/drawing/2014/main" id="{C711AE92-4502-1B8A-1B51-2CC43E47CB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5755" y="1554033"/>
                <a:ext cx="0" cy="126000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线连接符 19">
                <a:extLst>
                  <a:ext uri="{FF2B5EF4-FFF2-40B4-BE49-F238E27FC236}">
                    <a16:creationId xmlns:a16="http://schemas.microsoft.com/office/drawing/2014/main" id="{1AD139C7-2EA3-E27C-5BC2-21EF32C348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7050" y="1551948"/>
                <a:ext cx="0" cy="132120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线连接符 20">
                <a:extLst>
                  <a:ext uri="{FF2B5EF4-FFF2-40B4-BE49-F238E27FC236}">
                    <a16:creationId xmlns:a16="http://schemas.microsoft.com/office/drawing/2014/main" id="{FBF0EB09-FFB0-9F09-24DF-6623C4AC3A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9976" y="1982534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线连接符 21">
                <a:extLst>
                  <a:ext uri="{FF2B5EF4-FFF2-40B4-BE49-F238E27FC236}">
                    <a16:creationId xmlns:a16="http://schemas.microsoft.com/office/drawing/2014/main" id="{218BC377-B486-267D-8E8F-F6D3DE11D4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6072" y="2290382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22">
                <a:extLst>
                  <a:ext uri="{FF2B5EF4-FFF2-40B4-BE49-F238E27FC236}">
                    <a16:creationId xmlns:a16="http://schemas.microsoft.com/office/drawing/2014/main" id="{AA5424B0-B04B-550B-7BF0-D4BA6E8A1B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3024" y="2150174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线连接符 23">
                <a:extLst>
                  <a:ext uri="{FF2B5EF4-FFF2-40B4-BE49-F238E27FC236}">
                    <a16:creationId xmlns:a16="http://schemas.microsoft.com/office/drawing/2014/main" id="{2E0E0960-DF99-2DA1-81C6-9C5E96691E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1149" y="2812461"/>
                <a:ext cx="180000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线连接符 24">
                <a:extLst>
                  <a:ext uri="{FF2B5EF4-FFF2-40B4-BE49-F238E27FC236}">
                    <a16:creationId xmlns:a16="http://schemas.microsoft.com/office/drawing/2014/main" id="{CC09AB25-8715-144D-9A4F-F2DC71A4E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5952" y="2287334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线连接符 25">
                <a:extLst>
                  <a:ext uri="{FF2B5EF4-FFF2-40B4-BE49-F238E27FC236}">
                    <a16:creationId xmlns:a16="http://schemas.microsoft.com/office/drawing/2014/main" id="{ED34FFCD-3066-5D15-7399-A216080FF5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2048" y="2156270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线连接符 26">
                <a:extLst>
                  <a:ext uri="{FF2B5EF4-FFF2-40B4-BE49-F238E27FC236}">
                    <a16:creationId xmlns:a16="http://schemas.microsoft.com/office/drawing/2014/main" id="{8A7E9462-1944-6548-082E-E4877F5A56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9000" y="1988630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DD2F6323-4CC8-161B-A892-EC11A9FD264F}"/>
                </a:ext>
              </a:extLst>
            </p:cNvPr>
            <p:cNvCxnSpPr>
              <a:cxnSpLocks/>
            </p:cNvCxnSpPr>
            <p:nvPr/>
          </p:nvCxnSpPr>
          <p:spPr>
            <a:xfrm>
              <a:off x="7927172" y="4233658"/>
              <a:ext cx="108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D592E42F-A824-2A77-E223-17220B732E49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029608" y="4069818"/>
              <a:ext cx="2736215" cy="306705"/>
            </a:xfrm>
            <a:prstGeom prst="ellipse">
              <a:avLst/>
            </a:prstGeom>
            <a:solidFill>
              <a:schemeClr val="accent1">
                <a:lumMod val="75000"/>
                <a:alpha val="7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8" name="直线连接符 7">
              <a:extLst>
                <a:ext uri="{FF2B5EF4-FFF2-40B4-BE49-F238E27FC236}">
                  <a16:creationId xmlns:a16="http://schemas.microsoft.com/office/drawing/2014/main" id="{1070D488-76AB-EED0-F551-F2E752D0A15A}"/>
                </a:ext>
              </a:extLst>
            </p:cNvPr>
            <p:cNvCxnSpPr>
              <a:cxnSpLocks/>
            </p:cNvCxnSpPr>
            <p:nvPr/>
          </p:nvCxnSpPr>
          <p:spPr>
            <a:xfrm>
              <a:off x="10742073" y="4235046"/>
              <a:ext cx="135001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CE540B7-B516-B2C7-BCF1-B727BAC37643}"/>
                </a:ext>
              </a:extLst>
            </p:cNvPr>
            <p:cNvSpPr txBox="1"/>
            <p:nvPr/>
          </p:nvSpPr>
          <p:spPr>
            <a:xfrm>
              <a:off x="8240821" y="5357568"/>
              <a:ext cx="2333409" cy="36933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schemeClr val="bg1"/>
              </a:bgClr>
            </a:pattFill>
          </p:spPr>
          <p:txBody>
            <a:bodyPr wrap="square" rtlCol="0">
              <a:spAutoFit/>
            </a:bodyPr>
            <a:lstStyle/>
            <a:p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A9B17331-A40E-BF2B-F9AF-6B5B2C0FD06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041483" y="5232503"/>
              <a:ext cx="2711960" cy="5422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extrusionH="127000" prstMaterial="matte">
              <a:extrusionClr>
                <a:srgbClr val="0627E5"/>
              </a:extrusion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1" name="直线连接符 10">
              <a:extLst>
                <a:ext uri="{FF2B5EF4-FFF2-40B4-BE49-F238E27FC236}">
                  <a16:creationId xmlns:a16="http://schemas.microsoft.com/office/drawing/2014/main" id="{BAE9CB78-A845-F062-BB68-BA59ED1C2B98}"/>
                </a:ext>
              </a:extLst>
            </p:cNvPr>
            <p:cNvCxnSpPr>
              <a:cxnSpLocks/>
            </p:cNvCxnSpPr>
            <p:nvPr/>
          </p:nvCxnSpPr>
          <p:spPr>
            <a:xfrm>
              <a:off x="10746468" y="5512549"/>
              <a:ext cx="144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E7C6908-2DBE-2925-F797-9F106D3ACB2F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9286648" y="4907202"/>
              <a:ext cx="1651259" cy="2958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electro</a:t>
              </a:r>
              <a:r>
                <a:rPr lang="zh-CN" altLang="en-US" sz="16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6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cloud</a:t>
              </a:r>
              <a:endParaRPr lang="zh-CN" altLang="en-US" sz="1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6059347C-1D87-0A65-16C3-206A7F98E1C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224499" y="5291385"/>
              <a:ext cx="2412365" cy="417225"/>
            </a:xfrm>
            <a:prstGeom prst="ellipse">
              <a:avLst/>
            </a:prstGeom>
            <a:pattFill prst="smGrid">
              <a:fgClr>
                <a:srgbClr val="7030A0"/>
              </a:fgClr>
              <a:bgClr>
                <a:schemeClr val="bg1"/>
              </a:bgClr>
            </a:pattFill>
            <a:ln>
              <a:noFill/>
            </a:ln>
            <a:scene3d>
              <a:camera prst="orthographicFront"/>
              <a:lightRig rig="threePt" dir="t"/>
            </a:scene3d>
            <a:sp3d extrusionH="127000" prstMaterial="matte">
              <a:extrusionClr>
                <a:srgbClr val="0627E5"/>
              </a:extrusion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流程图: 摘录 37">
              <a:extLst>
                <a:ext uri="{FF2B5EF4-FFF2-40B4-BE49-F238E27FC236}">
                  <a16:creationId xmlns:a16="http://schemas.microsoft.com/office/drawing/2014/main" id="{FB4ACD4D-B4F0-F09B-0B39-57DFEBE0B9E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9222579" y="4971425"/>
              <a:ext cx="248533" cy="437827"/>
            </a:xfrm>
            <a:prstGeom prst="flowChartExtra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9F0144B4-6D14-F082-4DEC-C283D36F176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V="1">
              <a:off x="9222579" y="5356976"/>
              <a:ext cx="248533" cy="1170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E04F397B-D639-0A9C-6B98-04D744C72835}"/>
                </a:ext>
              </a:extLst>
            </p:cNvPr>
            <p:cNvSpPr/>
            <p:nvPr/>
          </p:nvSpPr>
          <p:spPr>
            <a:xfrm>
              <a:off x="8163572" y="5977257"/>
              <a:ext cx="2410658" cy="517423"/>
            </a:xfrm>
            <a:prstGeom prst="ellipse">
              <a:avLst/>
            </a:prstGeom>
            <a:pattFill prst="pct80">
              <a:fgClr>
                <a:srgbClr val="7030A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78E2EA8-B372-D07C-06EE-D4F192935A7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0582101" y="6054839"/>
              <a:ext cx="1070670" cy="2818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00" b="1" dirty="0">
                  <a:solidFill>
                    <a:srgbClr val="7030A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image</a:t>
              </a:r>
              <a:endParaRPr lang="zh-CN" altLang="en-US" sz="16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4F1090E8-E4A7-BF1A-0CBB-5A4C5D353A63}"/>
              </a:ext>
            </a:extLst>
          </p:cNvPr>
          <p:cNvSpPr txBox="1"/>
          <p:nvPr/>
        </p:nvSpPr>
        <p:spPr>
          <a:xfrm>
            <a:off x="382250" y="956051"/>
            <a:ext cx="116542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13200" indent="-313200">
              <a:buFont typeface="Arial" panose="020B0604020202020204" pitchFamily="34" charset="0"/>
              <a:buChar char="•"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MCP + Chip anode</a:t>
            </a:r>
            <a:endParaRPr lang="zh-CN" altLang="en-US" dirty="0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7B9373C-40D7-D0EB-54ED-D058A58826C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54840" y="4620614"/>
            <a:ext cx="3099506" cy="16422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TextBox 4">
            <a:extLst>
              <a:ext uri="{FF2B5EF4-FFF2-40B4-BE49-F238E27FC236}">
                <a16:creationId xmlns:a16="http://schemas.microsoft.com/office/drawing/2014/main" id="{13924645-2680-AF2F-6308-8DA4F5797F6A}"/>
              </a:ext>
            </a:extLst>
          </p:cNvPr>
          <p:cNvSpPr txBox="1"/>
          <p:nvPr/>
        </p:nvSpPr>
        <p:spPr>
          <a:xfrm>
            <a:off x="605491" y="1323612"/>
            <a:ext cx="63041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Expected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Single photon/x-ray/UV/ ion/ electron sensitive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 </a:t>
            </a:r>
            <a:r>
              <a:rPr kumimoji="1"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ps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timing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 µm</a:t>
            </a:r>
            <a:r>
              <a:rPr kumimoji="1"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 resolution 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DCD3482-0B74-D79E-C764-70E5E1A00E00}"/>
              </a:ext>
            </a:extLst>
          </p:cNvPr>
          <p:cNvSpPr txBox="1"/>
          <p:nvPr/>
        </p:nvSpPr>
        <p:spPr>
          <a:xfrm>
            <a:off x="382250" y="2866622"/>
            <a:ext cx="69779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630"/>
              </a:spcBef>
              <a:buFont typeface="Arial" panose="020B0604020202020204" pitchFamily="34" charset="0"/>
              <a:buChar char="•"/>
              <a:tabLst>
                <a:tab pos="210820" algn="l"/>
              </a:tabLst>
            </a:pPr>
            <a:r>
              <a:rPr lang="en-US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Chip</a:t>
            </a:r>
            <a:r>
              <a:rPr lang="zh-CN" altLang="en-US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667385" lvl="1" indent="-172720">
              <a:buFont typeface="Arial"/>
              <a:buChar char="•"/>
              <a:tabLst>
                <a:tab pos="210820" algn="l"/>
              </a:tabLst>
            </a:pPr>
            <a:r>
              <a:rPr lang="en-US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electrons with nearly 0 eV</a:t>
            </a:r>
          </a:p>
          <a:p>
            <a:pPr marL="667385" lvl="1" indent="-172720">
              <a:buFont typeface="Arial"/>
              <a:buChar char="•"/>
              <a:tabLst>
                <a:tab pos="210820" algn="l"/>
              </a:tabLst>
            </a:pPr>
            <a:r>
              <a:rPr lang="en-US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×</a:t>
            </a:r>
            <a:r>
              <a:rPr lang="zh-CN" altLang="en-US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70, 20 </a:t>
            </a:r>
            <a:r>
              <a:rPr lang="el-GR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is ready</a:t>
            </a:r>
          </a:p>
          <a:p>
            <a:pPr marL="667385" lvl="1" indent="-172720">
              <a:buFont typeface="Arial"/>
              <a:buChar char="•"/>
              <a:tabLst>
                <a:tab pos="210820" algn="l"/>
              </a:tabLst>
            </a:pPr>
            <a:r>
              <a:rPr lang="en-US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altLang="zh-CN" sz="2000" spc="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eramic</a:t>
            </a:r>
            <a:r>
              <a:rPr lang="en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base is being fabricated</a:t>
            </a:r>
          </a:p>
          <a:p>
            <a:pPr marL="667385" lvl="1" indent="-172720">
              <a:buFont typeface="Arial"/>
              <a:buChar char="•"/>
              <a:tabLst>
                <a:tab pos="210820" algn="l"/>
              </a:tabLst>
            </a:pPr>
            <a:r>
              <a:rPr lang="en" altLang="zh-CN" sz="20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r>
              <a:rPr lang="zh-CN" altLang="en-US" sz="20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MCP-PMT</a:t>
            </a:r>
            <a:r>
              <a:rPr lang="zh-CN" altLang="en-US" sz="20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zh-CN" altLang="en-US" sz="20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chip is expected in Sep.</a:t>
            </a:r>
            <a:endParaRPr lang="en" altLang="zh-CN" sz="2000" b="1" spc="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7385" lvl="1" indent="-172720">
              <a:buFont typeface="Arial"/>
              <a:buChar char="•"/>
              <a:tabLst>
                <a:tab pos="210820" algn="l"/>
              </a:tabLst>
            </a:pPr>
            <a:r>
              <a:rPr lang="en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1.3k</a:t>
            </a:r>
            <a:r>
              <a:rPr lang="en-US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×1.3k, 10</a:t>
            </a:r>
            <a:r>
              <a:rPr lang="el-GR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</a:t>
            </a:r>
            <a:r>
              <a:rPr lang="en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is expected in Sep</a:t>
            </a:r>
            <a:r>
              <a:rPr lang="en-US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" altLang="zh-CN" sz="2000" spc="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7385" lvl="1" indent="-172720">
              <a:buFont typeface="Arial"/>
              <a:buChar char="•"/>
              <a:tabLst>
                <a:tab pos="210820" algn="l"/>
              </a:tabLst>
            </a:pPr>
            <a:r>
              <a:rPr lang="en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Output frequency 200 Hz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70A058B-6B4B-AEE1-A046-74B0D16ABB78}"/>
              </a:ext>
            </a:extLst>
          </p:cNvPr>
          <p:cNvSpPr txBox="1"/>
          <p:nvPr/>
        </p:nvSpPr>
        <p:spPr>
          <a:xfrm>
            <a:off x="382250" y="5036280"/>
            <a:ext cx="69779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630"/>
              </a:spcBef>
              <a:buFont typeface="Arial" panose="020B0604020202020204" pitchFamily="34" charset="0"/>
              <a:buChar char="•"/>
              <a:tabLst>
                <a:tab pos="210820" algn="l"/>
              </a:tabLst>
            </a:pPr>
            <a:r>
              <a:rPr lang="en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Chip 2 </a:t>
            </a:r>
            <a:endParaRPr lang="en-US" altLang="zh-CN" sz="2000" spc="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7385" lvl="1" indent="-172720">
              <a:buFont typeface="Arial"/>
              <a:buChar char="•"/>
              <a:tabLst>
                <a:tab pos="210820" algn="l"/>
              </a:tabLst>
            </a:pPr>
            <a:r>
              <a:rPr lang="en-US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electrons with nearly 0 eV</a:t>
            </a:r>
          </a:p>
          <a:p>
            <a:pPr marL="667385" lvl="1" indent="-172720">
              <a:buFont typeface="Arial"/>
              <a:buChar char="•"/>
              <a:tabLst>
                <a:tab pos="210820" algn="l"/>
              </a:tabLst>
            </a:pPr>
            <a:r>
              <a:rPr lang="en-US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× 400</a:t>
            </a:r>
            <a:r>
              <a:rPr lang="zh-CN" altLang="en-US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l-GR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is expected end of 2025</a:t>
            </a:r>
          </a:p>
          <a:p>
            <a:pPr marL="667385" lvl="1" indent="-172720">
              <a:buFont typeface="Arial"/>
              <a:buChar char="•"/>
              <a:tabLst>
                <a:tab pos="210820" algn="l"/>
              </a:tabLst>
            </a:pPr>
            <a:r>
              <a:rPr lang="en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</a:t>
            </a:r>
            <a:r>
              <a:rPr lang="en-US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∽50 </a:t>
            </a:r>
            <a:r>
              <a:rPr lang="en-US" altLang="zh-CN" sz="2000" spc="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en-US" altLang="zh-CN" sz="2000" spc="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7385" lvl="1" indent="-172720">
              <a:buFont typeface="Arial"/>
              <a:buChar char="•"/>
              <a:tabLst>
                <a:tab pos="210820" algn="l"/>
              </a:tabLst>
            </a:pPr>
            <a:r>
              <a:rPr lang="en-US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Counting mode output</a:t>
            </a:r>
          </a:p>
        </p:txBody>
      </p:sp>
    </p:spTree>
    <p:extLst>
      <p:ext uri="{BB962C8B-B14F-4D97-AF65-F5344CB8AC3E}">
        <p14:creationId xmlns:p14="http://schemas.microsoft.com/office/powerpoint/2010/main" val="1193564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4016C64-972A-7914-C0DD-EA087F7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A32FAEB-2F53-EA75-C21A-1C74489FE69B}"/>
              </a:ext>
            </a:extLst>
          </p:cNvPr>
          <p:cNvSpPr txBox="1"/>
          <p:nvPr/>
        </p:nvSpPr>
        <p:spPr>
          <a:xfrm>
            <a:off x="-1559359" y="54884"/>
            <a:ext cx="139462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latin typeface="Garamond" panose="02020404030301010803" pitchFamily="18" charset="0"/>
              </a:rPr>
              <a:t>Large dynamic Hybrid MCP detectors</a:t>
            </a:r>
            <a:endParaRPr lang="zh-CN" altLang="en-US" sz="4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4091B30-2E41-DF8E-11E4-F2133EF38401}"/>
              </a:ext>
            </a:extLst>
          </p:cNvPr>
          <p:cNvGrpSpPr/>
          <p:nvPr/>
        </p:nvGrpSpPr>
        <p:grpSpPr>
          <a:xfrm>
            <a:off x="5413756" y="2157504"/>
            <a:ext cx="5991506" cy="3087848"/>
            <a:chOff x="6282825" y="3708151"/>
            <a:chExt cx="4655082" cy="2066642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610B8C5-27FA-C566-C6B4-448049FB6F45}"/>
                </a:ext>
              </a:extLst>
            </p:cNvPr>
            <p:cNvGrpSpPr/>
            <p:nvPr/>
          </p:nvGrpSpPr>
          <p:grpSpPr>
            <a:xfrm>
              <a:off x="6282825" y="3708151"/>
              <a:ext cx="4612220" cy="1904303"/>
              <a:chOff x="3276702" y="1049938"/>
              <a:chExt cx="4612220" cy="1904303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CB052E04-0113-53A1-ABDF-B57EA35BFACA}"/>
                  </a:ext>
                </a:extLst>
              </p:cNvPr>
              <p:cNvGrpSpPr/>
              <p:nvPr/>
            </p:nvGrpSpPr>
            <p:grpSpPr>
              <a:xfrm>
                <a:off x="3276702" y="1049938"/>
                <a:ext cx="4494873" cy="1904303"/>
                <a:chOff x="3276702" y="1049938"/>
                <a:chExt cx="4494873" cy="1904303"/>
              </a:xfrm>
            </p:grpSpPr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2684DB55-FE77-6225-6996-9760112AF36D}"/>
                    </a:ext>
                  </a:extLst>
                </p:cNvPr>
                <p:cNvGrpSpPr/>
                <p:nvPr/>
              </p:nvGrpSpPr>
              <p:grpSpPr>
                <a:xfrm>
                  <a:off x="3276702" y="1049938"/>
                  <a:ext cx="4494873" cy="1904303"/>
                  <a:chOff x="3276702" y="1049938"/>
                  <a:chExt cx="4494873" cy="1904303"/>
                </a:xfrm>
              </p:grpSpPr>
              <p:sp>
                <p:nvSpPr>
                  <p:cNvPr id="31" name="流程图: 磁盘 28">
                    <a:extLst>
                      <a:ext uri="{FF2B5EF4-FFF2-40B4-BE49-F238E27FC236}">
                        <a16:creationId xmlns:a16="http://schemas.microsoft.com/office/drawing/2014/main" id="{7F6942CC-D90E-CADC-AC1D-935DFB76C08F}"/>
                      </a:ext>
                    </a:extLst>
                  </p:cNvPr>
                  <p:cNvSpPr/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5035360" y="2105406"/>
                    <a:ext cx="2736215" cy="213360"/>
                  </a:xfrm>
                  <a:prstGeom prst="flowChartMagneticDisk">
                    <a:avLst/>
                  </a:prstGeom>
                  <a:pattFill prst="wdUpDiag">
                    <a:fgClr>
                      <a:schemeClr val="accent1">
                        <a:lumMod val="75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4" name="文本框 33">
                    <a:extLst>
                      <a:ext uri="{FF2B5EF4-FFF2-40B4-BE49-F238E27FC236}">
                        <a16:creationId xmlns:a16="http://schemas.microsoft.com/office/drawing/2014/main" id="{3D1B485C-ACBC-E304-E648-6CA01B00462F}"/>
                      </a:ext>
                    </a:extLst>
                  </p:cNvPr>
                  <p:cNvSpPr txBox="1"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6385686" y="1049938"/>
                    <a:ext cx="1013479" cy="3511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photon</a:t>
                    </a:r>
                    <a:endParaRPr lang="zh-CN" altLang="en-US" sz="1600" b="1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5" name="文本框 34">
                    <a:extLst>
                      <a:ext uri="{FF2B5EF4-FFF2-40B4-BE49-F238E27FC236}">
                        <a16:creationId xmlns:a16="http://schemas.microsoft.com/office/drawing/2014/main" id="{A440EDC9-B1F9-1767-3744-A81D3BA246C1}"/>
                      </a:ext>
                    </a:extLst>
                  </p:cNvPr>
                  <p:cNvSpPr txBox="1"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6274032" y="1612604"/>
                    <a:ext cx="1348090" cy="3511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sz="1600" b="1" dirty="0">
                        <a:solidFill>
                          <a:srgbClr val="FF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electron</a:t>
                    </a:r>
                    <a:endParaRPr lang="zh-CN" altLang="en-US" sz="1600" b="1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6" name="文本框 35">
                    <a:extLst>
                      <a:ext uri="{FF2B5EF4-FFF2-40B4-BE49-F238E27FC236}">
                        <a16:creationId xmlns:a16="http://schemas.microsoft.com/office/drawing/2014/main" id="{199A5DC8-164A-94B0-B72B-95121E45631C}"/>
                      </a:ext>
                    </a:extLst>
                  </p:cNvPr>
                  <p:cNvSpPr txBox="1"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4333416" y="1425934"/>
                    <a:ext cx="868045" cy="354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PC</a:t>
                    </a:r>
                    <a:endParaRPr lang="zh-CN" altLang="en-US" dirty="0"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7F4E9BFE-31F8-4047-02C8-9A2B0BB3BDD2}"/>
                      </a:ext>
                    </a:extLst>
                  </p:cNvPr>
                  <p:cNvSpPr txBox="1"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4135603" y="1959300"/>
                    <a:ext cx="868045" cy="3280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en-US" altLang="zh-CN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MCP</a:t>
                    </a:r>
                  </a:p>
                </p:txBody>
              </p:sp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AA33E2F8-06DC-F268-66A7-E47C8376E4F9}"/>
                      </a:ext>
                    </a:extLst>
                  </p:cNvPr>
                  <p:cNvSpPr txBox="1"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3276702" y="2605063"/>
                    <a:ext cx="1747026" cy="3491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algn="ctr"/>
                    <a:r>
                      <a:rPr lang="en-US" altLang="zh-CN" dirty="0">
                        <a:solidFill>
                          <a:srgbClr val="C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Large dynamic chip anode</a:t>
                    </a:r>
                    <a:endParaRPr lang="zh-CN" altLang="en-US" dirty="0">
                      <a:solidFill>
                        <a:srgbClr val="C0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p:grpSp>
            <p:pic>
              <p:nvPicPr>
                <p:cNvPr id="29" name="图片 33">
                  <a:extLst>
                    <a:ext uri="{FF2B5EF4-FFF2-40B4-BE49-F238E27FC236}">
                      <a16:creationId xmlns:a16="http://schemas.microsoft.com/office/drawing/2014/main" id="{1E6F741D-AD99-AB64-559A-57182C6044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0675" y="1117050"/>
                  <a:ext cx="150061" cy="3910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0" name="直接箭头连接符 375">
                  <a:extLst>
                    <a:ext uri="{FF2B5EF4-FFF2-40B4-BE49-F238E27FC236}">
                      <a16:creationId xmlns:a16="http://schemas.microsoft.com/office/drawing/2014/main" id="{0F938C19-0EF6-4FFC-D205-FC0AE5DE20A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345021" y="1639570"/>
                  <a:ext cx="0" cy="320710"/>
                </a:xfrm>
                <a:prstGeom prst="straightConnector1">
                  <a:avLst/>
                </a:prstGeom>
                <a:noFill/>
                <a:ln w="22225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9" name="直线连接符 18">
                <a:extLst>
                  <a:ext uri="{FF2B5EF4-FFF2-40B4-BE49-F238E27FC236}">
                    <a16:creationId xmlns:a16="http://schemas.microsoft.com/office/drawing/2014/main" id="{D01D7781-B77A-E521-579D-83402EBBD7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5755" y="1554033"/>
                <a:ext cx="0" cy="126000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线连接符 19">
                <a:extLst>
                  <a:ext uri="{FF2B5EF4-FFF2-40B4-BE49-F238E27FC236}">
                    <a16:creationId xmlns:a16="http://schemas.microsoft.com/office/drawing/2014/main" id="{7387B422-6D14-37C2-EB17-215391963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7050" y="1551948"/>
                <a:ext cx="0" cy="132120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线连接符 20">
                <a:extLst>
                  <a:ext uri="{FF2B5EF4-FFF2-40B4-BE49-F238E27FC236}">
                    <a16:creationId xmlns:a16="http://schemas.microsoft.com/office/drawing/2014/main" id="{F8ACA1E6-1681-624B-6906-36DDAD2553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9976" y="1982534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线连接符 21">
                <a:extLst>
                  <a:ext uri="{FF2B5EF4-FFF2-40B4-BE49-F238E27FC236}">
                    <a16:creationId xmlns:a16="http://schemas.microsoft.com/office/drawing/2014/main" id="{AFCEECA3-3BE9-B37A-1840-F5739826A8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6072" y="2290382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22">
                <a:extLst>
                  <a:ext uri="{FF2B5EF4-FFF2-40B4-BE49-F238E27FC236}">
                    <a16:creationId xmlns:a16="http://schemas.microsoft.com/office/drawing/2014/main" id="{B7A726A3-CE1D-B349-0747-4FCE279D6F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3024" y="2150174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线连接符 23">
                <a:extLst>
                  <a:ext uri="{FF2B5EF4-FFF2-40B4-BE49-F238E27FC236}">
                    <a16:creationId xmlns:a16="http://schemas.microsoft.com/office/drawing/2014/main" id="{0292FABA-0C0A-DC51-7327-4A708B1772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1149" y="2812461"/>
                <a:ext cx="180000" cy="0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线连接符 24">
                <a:extLst>
                  <a:ext uri="{FF2B5EF4-FFF2-40B4-BE49-F238E27FC236}">
                    <a16:creationId xmlns:a16="http://schemas.microsoft.com/office/drawing/2014/main" id="{1CE6DE83-CBF9-A956-5207-979B963112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5952" y="2287334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线连接符 25">
                <a:extLst>
                  <a:ext uri="{FF2B5EF4-FFF2-40B4-BE49-F238E27FC236}">
                    <a16:creationId xmlns:a16="http://schemas.microsoft.com/office/drawing/2014/main" id="{5669AA2A-6E10-03A4-B063-6FC0B31CC6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2048" y="2156270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线连接符 26">
                <a:extLst>
                  <a:ext uri="{FF2B5EF4-FFF2-40B4-BE49-F238E27FC236}">
                    <a16:creationId xmlns:a16="http://schemas.microsoft.com/office/drawing/2014/main" id="{3B97B8DB-0823-6B2B-8956-843996C561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9000" y="1988630"/>
                <a:ext cx="1068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060C470E-2B50-EC4E-AAC7-46E713DE872C}"/>
                </a:ext>
              </a:extLst>
            </p:cNvPr>
            <p:cNvCxnSpPr>
              <a:cxnSpLocks/>
            </p:cNvCxnSpPr>
            <p:nvPr/>
          </p:nvCxnSpPr>
          <p:spPr>
            <a:xfrm>
              <a:off x="7927172" y="4233658"/>
              <a:ext cx="108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DAD5B8A6-E85E-CD3C-256B-53CBF8E1C1A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029608" y="4069818"/>
              <a:ext cx="2736215" cy="306705"/>
            </a:xfrm>
            <a:prstGeom prst="ellipse">
              <a:avLst/>
            </a:prstGeom>
            <a:solidFill>
              <a:schemeClr val="accent1">
                <a:lumMod val="75000"/>
                <a:alpha val="7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8" name="直线连接符 7">
              <a:extLst>
                <a:ext uri="{FF2B5EF4-FFF2-40B4-BE49-F238E27FC236}">
                  <a16:creationId xmlns:a16="http://schemas.microsoft.com/office/drawing/2014/main" id="{C426ECA1-B5F4-DB95-1EF5-3142433096B4}"/>
                </a:ext>
              </a:extLst>
            </p:cNvPr>
            <p:cNvCxnSpPr>
              <a:cxnSpLocks/>
            </p:cNvCxnSpPr>
            <p:nvPr/>
          </p:nvCxnSpPr>
          <p:spPr>
            <a:xfrm>
              <a:off x="10742073" y="4235046"/>
              <a:ext cx="135001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BBF62C0-2026-BEDC-591D-D9779C8AF414}"/>
                </a:ext>
              </a:extLst>
            </p:cNvPr>
            <p:cNvSpPr txBox="1"/>
            <p:nvPr/>
          </p:nvSpPr>
          <p:spPr>
            <a:xfrm>
              <a:off x="8240821" y="5357568"/>
              <a:ext cx="2333409" cy="369332"/>
            </a:xfrm>
            <a:prstGeom prst="rect">
              <a:avLst/>
            </a:prstGeom>
            <a:pattFill prst="ltVert">
              <a:fgClr>
                <a:schemeClr val="tx1"/>
              </a:fgClr>
              <a:bgClr>
                <a:schemeClr val="bg1"/>
              </a:bgClr>
            </a:pattFill>
          </p:spPr>
          <p:txBody>
            <a:bodyPr wrap="square" rtlCol="0">
              <a:spAutoFit/>
            </a:bodyPr>
            <a:lstStyle/>
            <a:p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9D6479F9-88EF-F477-83ED-8401F7A9612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041483" y="5232503"/>
              <a:ext cx="2711960" cy="5422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extrusionH="127000" prstMaterial="matte">
              <a:extrusionClr>
                <a:srgbClr val="0627E5"/>
              </a:extrusion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1" name="直线连接符 10">
              <a:extLst>
                <a:ext uri="{FF2B5EF4-FFF2-40B4-BE49-F238E27FC236}">
                  <a16:creationId xmlns:a16="http://schemas.microsoft.com/office/drawing/2014/main" id="{7EB6F4A6-CF54-CA6C-F3BE-25B4CEECCB17}"/>
                </a:ext>
              </a:extLst>
            </p:cNvPr>
            <p:cNvCxnSpPr>
              <a:cxnSpLocks/>
            </p:cNvCxnSpPr>
            <p:nvPr/>
          </p:nvCxnSpPr>
          <p:spPr>
            <a:xfrm>
              <a:off x="10746468" y="5512549"/>
              <a:ext cx="14400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2A19A24-6225-2C7A-59CD-AC375A9F01E4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9286648" y="4907202"/>
              <a:ext cx="1651259" cy="2958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electro</a:t>
              </a:r>
              <a:r>
                <a:rPr lang="zh-CN" altLang="en-US" sz="16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6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cloud</a:t>
              </a:r>
              <a:endParaRPr lang="zh-CN" altLang="en-US" sz="1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D2A2D844-017B-2646-A76A-84DB4EE269F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224499" y="5291385"/>
              <a:ext cx="2412365" cy="417225"/>
            </a:xfrm>
            <a:prstGeom prst="ellipse">
              <a:avLst/>
            </a:prstGeom>
            <a:pattFill prst="smGrid">
              <a:fgClr>
                <a:srgbClr val="7030A0"/>
              </a:fgClr>
              <a:bgClr>
                <a:schemeClr val="bg1"/>
              </a:bgClr>
            </a:pattFill>
            <a:ln>
              <a:noFill/>
            </a:ln>
            <a:scene3d>
              <a:camera prst="orthographicFront"/>
              <a:lightRig rig="threePt" dir="t"/>
            </a:scene3d>
            <a:sp3d extrusionH="127000" prstMaterial="matte">
              <a:extrusionClr>
                <a:srgbClr val="0627E5"/>
              </a:extrusionClr>
            </a:sp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流程图: 摘录 37">
              <a:extLst>
                <a:ext uri="{FF2B5EF4-FFF2-40B4-BE49-F238E27FC236}">
                  <a16:creationId xmlns:a16="http://schemas.microsoft.com/office/drawing/2014/main" id="{BB5015D0-2749-7CB9-5F9B-FEAB4E3F2CB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9222579" y="4971425"/>
              <a:ext cx="248533" cy="437827"/>
            </a:xfrm>
            <a:prstGeom prst="flowChartExtra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7356DF04-D128-BDF4-4B98-E0D5CDB2128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V="1">
              <a:off x="9222579" y="5356976"/>
              <a:ext cx="248533" cy="1170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FB7E6F6E-D466-6B58-6ECB-75F78B5C3003}"/>
              </a:ext>
            </a:extLst>
          </p:cNvPr>
          <p:cNvSpPr txBox="1"/>
          <p:nvPr/>
        </p:nvSpPr>
        <p:spPr>
          <a:xfrm>
            <a:off x="865036" y="1591368"/>
            <a:ext cx="11654290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13200" indent="-313200">
              <a:buFont typeface="Arial" panose="020B0604020202020204" pitchFamily="34" charset="0"/>
              <a:buChar char="•"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b="0" dirty="0"/>
              <a:t>Gain: 10</a:t>
            </a:r>
            <a:r>
              <a:rPr lang="en-US" altLang="zh-CN" b="0" baseline="30000" dirty="0"/>
              <a:t>3 ~</a:t>
            </a:r>
            <a:r>
              <a:rPr lang="en-US" altLang="zh-CN" b="0" dirty="0"/>
              <a:t>10</a:t>
            </a:r>
            <a:r>
              <a:rPr lang="en-US" altLang="zh-CN" b="0" baseline="30000" dirty="0"/>
              <a:t>4</a:t>
            </a:r>
          </a:p>
          <a:p>
            <a:pPr>
              <a:lnSpc>
                <a:spcPct val="150000"/>
              </a:lnSpc>
            </a:pPr>
            <a:r>
              <a:rPr lang="en-US" altLang="zh-CN" b="0" dirty="0"/>
              <a:t>One-stage MCP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Large dynamic chip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   / multi channel readout with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     tens of gain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067168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07D0E1A-81C2-A95B-6072-F290FFB81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FE16DC4-3415-78C1-1967-6EF770D85E8E}"/>
              </a:ext>
            </a:extLst>
          </p:cNvPr>
          <p:cNvSpPr txBox="1"/>
          <p:nvPr/>
        </p:nvSpPr>
        <p:spPr>
          <a:xfrm>
            <a:off x="-2245659" y="0"/>
            <a:ext cx="13946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Improve photocathode QE 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图片 20">
            <a:extLst>
              <a:ext uri="{FF2B5EF4-FFF2-40B4-BE49-F238E27FC236}">
                <a16:creationId xmlns:a16="http://schemas.microsoft.com/office/drawing/2014/main" id="{5F4D1775-EBF3-96DB-E883-DBD1070D4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8" t="3551" r="4942" b="3973"/>
          <a:stretch>
            <a:fillRect/>
          </a:stretch>
        </p:blipFill>
        <p:spPr bwMode="auto">
          <a:xfrm>
            <a:off x="7279514" y="1403258"/>
            <a:ext cx="3094973" cy="1709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567AB6-6DFD-2046-04D3-C672EEE8E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264" y="4001157"/>
            <a:ext cx="4127292" cy="2056767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A5C7B40F-6FDD-B836-7766-F362A0EFC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210" y="1677747"/>
            <a:ext cx="1855790" cy="112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F5B74986-A72F-A3EC-BEB4-2B70F14FF3D2}"/>
              </a:ext>
            </a:extLst>
          </p:cNvPr>
          <p:cNvSpPr txBox="1"/>
          <p:nvPr/>
        </p:nvSpPr>
        <p:spPr>
          <a:xfrm>
            <a:off x="350251" y="940930"/>
            <a:ext cx="6929263" cy="2937343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313200" lvl="1" indent="-313200">
              <a:spcBef>
                <a:spcPts val="630"/>
              </a:spcBef>
              <a:buFont typeface="Arial" panose="020B0604020202020204" pitchFamily="34" charset="0"/>
              <a:buChar char="•"/>
              <a:tabLst>
                <a:tab pos="210820" algn="l"/>
              </a:tabLst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Micro-Nano gratings</a:t>
            </a:r>
            <a:endParaRPr lang="e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10820" algn="l"/>
              </a:tabLst>
            </a:pPr>
            <a:r>
              <a:rPr lang="en-US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Micro-nano gratings, with subwavelength periodic structures, could boost photoelectric conversion efficiency by manipulating light-photocathode interactions and charge carrier dynamics.</a:t>
            </a:r>
          </a:p>
          <a:p>
            <a:pPr marL="285750" lvl="1" indent="-28575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10820" algn="l"/>
              </a:tabLst>
            </a:pPr>
            <a:r>
              <a:rPr lang="en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Dielectric gratings (e.g., </a:t>
            </a:r>
            <a:r>
              <a:rPr lang="en" altLang="zh-CN" sz="2000" spc="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₂/</a:t>
            </a:r>
            <a:r>
              <a:rPr lang="en" altLang="zh-CN" sz="2000" spc="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" altLang="zh-CN"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₂) create photonic bandgaps via Bragg scattering, forcing light to reflect multiple times within the photocathode.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B0B066C-B28A-78E7-1E53-0263F33CAEA0}"/>
              </a:ext>
            </a:extLst>
          </p:cNvPr>
          <p:cNvSpPr txBox="1"/>
          <p:nvPr/>
        </p:nvSpPr>
        <p:spPr>
          <a:xfrm>
            <a:off x="198505" y="3757373"/>
            <a:ext cx="7232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200" lvl="1" indent="-313200">
              <a:spcBef>
                <a:spcPts val="630"/>
              </a:spcBef>
              <a:buFont typeface="Arial" panose="020B0604020202020204" pitchFamily="34" charset="0"/>
              <a:buChar char="•"/>
              <a:tabLst>
                <a:tab pos="210820" algn="l"/>
              </a:tabLst>
            </a:pP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Localized surface plasmons 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E83E0A-5F45-9999-4501-1B44233D7D14}"/>
              </a:ext>
            </a:extLst>
          </p:cNvPr>
          <p:cNvSpPr txBox="1"/>
          <p:nvPr/>
        </p:nvSpPr>
        <p:spPr>
          <a:xfrm>
            <a:off x="350251" y="4356065"/>
            <a:ext cx="66191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When light interacts with metallic nanostructures (such as nanoparticles, nanorods, or </a:t>
            </a:r>
            <a:r>
              <a:rPr lang="en" altLang="zh-CN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nanogratings</a:t>
            </a:r>
            <a:r>
              <a:rPr lang="en" altLang="zh-C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on the photocathode surface, it excites localized surface plasmons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E3B6A90-9A08-7857-E3ED-437173CD2DAC}"/>
              </a:ext>
            </a:extLst>
          </p:cNvPr>
          <p:cNvSpPr txBox="1"/>
          <p:nvPr/>
        </p:nvSpPr>
        <p:spPr>
          <a:xfrm>
            <a:off x="350251" y="5358270"/>
            <a:ext cx="6619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electromagnetic field could be enhanced </a:t>
            </a:r>
            <a:r>
              <a:rPr lang="en-US" altLang="zh-C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dramatically.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9CCF1F8-A5D3-25B7-5F73-8D00010F26FF}"/>
              </a:ext>
            </a:extLst>
          </p:cNvPr>
          <p:cNvSpPr txBox="1"/>
          <p:nvPr/>
        </p:nvSpPr>
        <p:spPr>
          <a:xfrm>
            <a:off x="322008" y="5740877"/>
            <a:ext cx="723275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0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" altLang="zh-CN" dirty="0"/>
              <a:t>localized surface plasmons can modify the density of states near the material's surface, reducing the energy barrier for electron emission and promoting the escape of photoexcited electrons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7082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20CD817-BE67-D45F-A2BA-052EE1B4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2E68C-AB1A-F8E1-AC34-DADFBA3F55DB}"/>
              </a:ext>
            </a:extLst>
          </p:cNvPr>
          <p:cNvSpPr txBox="1"/>
          <p:nvPr/>
        </p:nvSpPr>
        <p:spPr>
          <a:xfrm>
            <a:off x="-2245659" y="0"/>
            <a:ext cx="13946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       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New photocathode material 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E4731FDD-DBD0-0298-F106-05CB61FCFEDC}"/>
              </a:ext>
            </a:extLst>
          </p:cNvPr>
          <p:cNvSpPr txBox="1"/>
          <p:nvPr/>
        </p:nvSpPr>
        <p:spPr>
          <a:xfrm>
            <a:off x="515143" y="2713088"/>
            <a:ext cx="6929263" cy="921406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313200" lvl="1" indent="-313200">
              <a:spcBef>
                <a:spcPts val="630"/>
              </a:spcBef>
              <a:buFont typeface="Arial" panose="020B0604020202020204" pitchFamily="34" charset="0"/>
              <a:buChar char="•"/>
              <a:tabLst>
                <a:tab pos="210820" algn="l"/>
              </a:tabLst>
            </a:pP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3200" lvl="1" indent="-313200">
              <a:spcBef>
                <a:spcPts val="630"/>
              </a:spcBef>
              <a:buFont typeface="Arial" panose="020B0604020202020204" pitchFamily="34" charset="0"/>
              <a:buChar char="•"/>
              <a:tabLst>
                <a:tab pos="210820" algn="l"/>
              </a:tabLst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survive in atmosphere </a:t>
            </a:r>
            <a:endParaRPr lang="e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E75A48-BB6F-FC1D-C20D-5F49AAFED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85" r="1035" b="6785"/>
          <a:stretch>
            <a:fillRect/>
          </a:stretch>
        </p:blipFill>
        <p:spPr>
          <a:xfrm>
            <a:off x="410211" y="2713088"/>
            <a:ext cx="10494848" cy="3609161"/>
          </a:xfrm>
          <a:prstGeom prst="rect">
            <a:avLst/>
          </a:prstGeom>
          <a:ln>
            <a:noFill/>
          </a:ln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7259880A-C807-4315-30C5-AEE1EEF78DDC}"/>
              </a:ext>
            </a:extLst>
          </p:cNvPr>
          <p:cNvSpPr txBox="1"/>
          <p:nvPr/>
        </p:nvSpPr>
        <p:spPr>
          <a:xfrm>
            <a:off x="713702" y="1841894"/>
            <a:ext cx="6929263" cy="921406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313200" lvl="1" indent="-313200">
              <a:spcBef>
                <a:spcPts val="630"/>
              </a:spcBef>
              <a:buFont typeface="Arial" panose="020B0604020202020204" pitchFamily="34" charset="0"/>
              <a:buChar char="•"/>
              <a:tabLst>
                <a:tab pos="210820" algn="l"/>
              </a:tabLst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survive in atmosphere</a:t>
            </a:r>
          </a:p>
          <a:p>
            <a:pPr marL="313200" lvl="1" indent="-313200">
              <a:spcBef>
                <a:spcPts val="630"/>
              </a:spcBef>
              <a:buFont typeface="Arial" panose="020B0604020202020204" pitchFamily="34" charset="0"/>
              <a:buChar char="•"/>
              <a:tabLst>
                <a:tab pos="210820" algn="l"/>
              </a:tabLst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QE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3BBDE7-CCBF-21F8-AF93-2E33149578C2}"/>
              </a:ext>
            </a:extLst>
          </p:cNvPr>
          <p:cNvSpPr txBox="1"/>
          <p:nvPr/>
        </p:nvSpPr>
        <p:spPr>
          <a:xfrm>
            <a:off x="410211" y="1024886"/>
            <a:ext cx="7232754" cy="53668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>
            <a:defPPr>
              <a:defRPr lang="zh-CN"/>
            </a:defPPr>
            <a:lvl2pPr marL="313200" lvl="1" indent="-313200">
              <a:spcBef>
                <a:spcPts val="630"/>
              </a:spcBef>
              <a:buFont typeface="Arial" panose="020B0604020202020204" pitchFamily="34" charset="0"/>
              <a:buChar char="•"/>
              <a:tabLst>
                <a:tab pos="210820" algn="l"/>
              </a:tabLst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AI-assisted design of new materials</a:t>
            </a:r>
          </a:p>
        </p:txBody>
      </p:sp>
    </p:spTree>
    <p:extLst>
      <p:ext uri="{BB962C8B-B14F-4D97-AF65-F5344CB8AC3E}">
        <p14:creationId xmlns:p14="http://schemas.microsoft.com/office/powerpoint/2010/main" val="3272878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58C3ADD-69F3-489B-465F-0FCBB854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F7DD4CA-7D9A-1EF8-4C0C-408B80A565A2}"/>
              </a:ext>
            </a:extLst>
          </p:cNvPr>
          <p:cNvSpPr txBox="1"/>
          <p:nvPr/>
        </p:nvSpPr>
        <p:spPr>
          <a:xfrm>
            <a:off x="2267067" y="2857620"/>
            <a:ext cx="765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  <a:r>
              <a:rPr lang="zh-CN" alt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677271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F398B35-D154-1CEC-0425-8D536CC2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6D72247-50C2-A5FD-D381-A9A362143656}"/>
              </a:ext>
            </a:extLst>
          </p:cNvPr>
          <p:cNvSpPr txBox="1"/>
          <p:nvPr/>
        </p:nvSpPr>
        <p:spPr>
          <a:xfrm>
            <a:off x="228600" y="1890038"/>
            <a:ext cx="3510898" cy="9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Supervised by Pierre 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Lebercq</a:t>
            </a:r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Optimized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4.6-cell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A81408-BC48-1472-8365-BD3901507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" y="3533641"/>
            <a:ext cx="3022170" cy="25720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3FA8D2-B77D-5CF3-4576-D08592640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773" y="1099116"/>
            <a:ext cx="3377295" cy="25329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C6B8558-76B1-4B87-6D80-F67350107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531" y="2978216"/>
            <a:ext cx="2667318" cy="31274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66C2624-C5C7-F0C5-9683-01B1B7FE2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077" y="2934136"/>
            <a:ext cx="2487468" cy="320029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71E6DFB-96B5-3C67-6C55-FC8D4D85668A}"/>
              </a:ext>
            </a:extLst>
          </p:cNvPr>
          <p:cNvSpPr txBox="1"/>
          <p:nvPr/>
        </p:nvSpPr>
        <p:spPr>
          <a:xfrm>
            <a:off x="4800535" y="-529"/>
            <a:ext cx="6102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48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altLang="zh-CN" dirty="0"/>
              <a:t> Preface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DF0A312-8965-8699-8E79-74EE32AA7085}"/>
              </a:ext>
            </a:extLst>
          </p:cNvPr>
          <p:cNvSpPr txBox="1"/>
          <p:nvPr/>
        </p:nvSpPr>
        <p:spPr>
          <a:xfrm>
            <a:off x="45970" y="1016513"/>
            <a:ext cx="11828537" cy="886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n"/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2015.03-2016.02   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CAS-CNRS joint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at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LAL </a:t>
            </a:r>
          </a:p>
          <a:p>
            <a:pPr>
              <a:lnSpc>
                <a:spcPct val="110000"/>
              </a:lnSpc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kumimoji="1"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gun</a:t>
            </a:r>
            <a:r>
              <a:rPr kumimoji="1"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9870B86-BB4D-6133-489D-C3CED3BE9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0715" y="3685499"/>
            <a:ext cx="1983409" cy="242020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D929FB8-8922-4F5A-455C-0EF1A11D0053}"/>
              </a:ext>
            </a:extLst>
          </p:cNvPr>
          <p:cNvSpPr txBox="1"/>
          <p:nvPr/>
        </p:nvSpPr>
        <p:spPr>
          <a:xfrm>
            <a:off x="5075576" y="2018514"/>
            <a:ext cx="219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vie </a:t>
            </a:r>
            <a:r>
              <a:rPr kumimoji="1" lang="en-US" altLang="zh-C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kumimoji="1"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bellle</a:t>
            </a:r>
            <a:endParaRPr kumimoji="1" lang="zh-CN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3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91511B7-7BDD-B7E0-5053-D60F7203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AC8C633-5A94-BEC3-CFBC-F14082DC0FDE}"/>
              </a:ext>
            </a:extLst>
          </p:cNvPr>
          <p:cNvSpPr txBox="1"/>
          <p:nvPr/>
        </p:nvSpPr>
        <p:spPr>
          <a:xfrm>
            <a:off x="4774031" y="-529"/>
            <a:ext cx="6102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4800" b="1">
                <a:solidFill>
                  <a:srgbClr val="C00000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altLang="zh-CN" dirty="0"/>
              <a:t> Preface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C835A81-825D-DE10-AB31-1462D8F0DDA5}"/>
              </a:ext>
            </a:extLst>
          </p:cNvPr>
          <p:cNvSpPr txBox="1"/>
          <p:nvPr/>
        </p:nvSpPr>
        <p:spPr>
          <a:xfrm>
            <a:off x="45970" y="1016513"/>
            <a:ext cx="11828537" cy="886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n"/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2017.02-  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 at XIOPM</a:t>
            </a:r>
          </a:p>
          <a:p>
            <a:pPr>
              <a:lnSpc>
                <a:spcPct val="110000"/>
              </a:lnSpc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1"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MCPs, MCP-PMTs,  Imaging Intensifier, Hybrid photodetectors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F2E54BF-4705-9E2D-92EE-AFD80E4D2998}"/>
              </a:ext>
            </a:extLst>
          </p:cNvPr>
          <p:cNvSpPr txBox="1"/>
          <p:nvPr/>
        </p:nvSpPr>
        <p:spPr>
          <a:xfrm>
            <a:off x="364958" y="2013016"/>
            <a:ext cx="11827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2024.06-    Joined in CERN DRD4  recommend by Guy</a:t>
            </a:r>
            <a:r>
              <a:rPr lang="en" altLang="zh-CN" sz="24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Wilkinson</a:t>
            </a:r>
            <a:endParaRPr kumimoji="1"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Photon Detectors and Particle Identification Techniques</a:t>
            </a:r>
          </a:p>
          <a:p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1"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Package 2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(vacuum photodetectors )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leaded by Imad </a:t>
            </a:r>
            <a:r>
              <a:rPr kumimoji="1" lang="en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Laktineh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696DD8A-7049-4D51-AFC9-8414584CF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87" y="3576099"/>
            <a:ext cx="2554040" cy="28618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EB4B8D8-94AE-AD91-64D5-02F16BA54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759" y="3569102"/>
            <a:ext cx="4948673" cy="26043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1E7E09A-DF37-D124-AEB5-D5F40F6BE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365" y="3569102"/>
            <a:ext cx="3599082" cy="269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7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DADF2-F8BB-0E94-0366-8B943761B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11B798-31FC-0BBE-DD72-8C07EBA1F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71083D-8BB3-83A7-8886-D35E44D8FC7F}"/>
              </a:ext>
            </a:extLst>
          </p:cNvPr>
          <p:cNvSpPr txBox="1"/>
          <p:nvPr/>
        </p:nvSpPr>
        <p:spPr>
          <a:xfrm>
            <a:off x="4639924" y="99412"/>
            <a:ext cx="1907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D8642A1-5731-4A6B-675E-4031F38375F4}"/>
              </a:ext>
            </a:extLst>
          </p:cNvPr>
          <p:cNvSpPr txBox="1"/>
          <p:nvPr/>
        </p:nvSpPr>
        <p:spPr>
          <a:xfrm>
            <a:off x="4425213" y="3635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Outline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ADDE97A-EAA4-626F-4C74-C8FDFE3D126C}"/>
              </a:ext>
            </a:extLst>
          </p:cNvPr>
          <p:cNvSpPr txBox="1"/>
          <p:nvPr/>
        </p:nvSpPr>
        <p:spPr>
          <a:xfrm>
            <a:off x="3039760" y="1570927"/>
            <a:ext cx="6386531" cy="3716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Introduction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latin typeface="Garamond" panose="02020404030301010803" pitchFamily="18" charset="0"/>
              </a:rPr>
              <a:t>  Overview of MCP detectors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MCP detector characteristics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Prototypes and applications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32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 Future plans</a:t>
            </a:r>
          </a:p>
        </p:txBody>
      </p:sp>
    </p:spTree>
    <p:extLst>
      <p:ext uri="{BB962C8B-B14F-4D97-AF65-F5344CB8AC3E}">
        <p14:creationId xmlns:p14="http://schemas.microsoft.com/office/powerpoint/2010/main" val="1214982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18E0A8-4189-0E66-E9EF-4B235B7C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710E8D7-C938-7B9F-E0F1-F5E0C564D5A4}"/>
              </a:ext>
            </a:extLst>
          </p:cNvPr>
          <p:cNvSpPr txBox="1"/>
          <p:nvPr/>
        </p:nvSpPr>
        <p:spPr>
          <a:xfrm>
            <a:off x="1377084" y="27400"/>
            <a:ext cx="9056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Photomultiplier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tubes (PMTs)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381E333-D586-EB84-2243-BD1F82D4BB70}"/>
              </a:ext>
            </a:extLst>
          </p:cNvPr>
          <p:cNvSpPr txBox="1"/>
          <p:nvPr/>
        </p:nvSpPr>
        <p:spPr>
          <a:xfrm>
            <a:off x="0" y="1003127"/>
            <a:ext cx="12543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PMTs are the most common photodetectors in particle and nuclear detection</a:t>
            </a:r>
          </a:p>
          <a:p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5CA551D-AD42-B456-6B64-4C51878DB77F}"/>
              </a:ext>
            </a:extLst>
          </p:cNvPr>
          <p:cNvSpPr txBox="1"/>
          <p:nvPr/>
        </p:nvSpPr>
        <p:spPr>
          <a:xfrm>
            <a:off x="567966" y="1544435"/>
            <a:ext cx="92253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photon sensitive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gain and low noise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sensitive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scintillation light and Cherenkov light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D8879A7-14F2-4B31-77D2-822596187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228" y="3358578"/>
            <a:ext cx="7671129" cy="26377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11B364B-5F49-F29E-CC73-C62255907A95}"/>
              </a:ext>
            </a:extLst>
          </p:cNvPr>
          <p:cNvSpPr txBox="1"/>
          <p:nvPr/>
        </p:nvSpPr>
        <p:spPr>
          <a:xfrm>
            <a:off x="8143461" y="6245824"/>
            <a:ext cx="61887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effectLst/>
                <a:latin typeface="Palatino Linotype" panose="02040502050505030304" pitchFamily="18" charset="0"/>
              </a:rPr>
              <a:t>Hamamatsu Handbook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C505FA0-969E-163A-CD81-745BF92A91F0}"/>
              </a:ext>
            </a:extLst>
          </p:cNvPr>
          <p:cNvSpPr txBox="1"/>
          <p:nvPr/>
        </p:nvSpPr>
        <p:spPr>
          <a:xfrm>
            <a:off x="3068174" y="6076547"/>
            <a:ext cx="6407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500"/>
              </a:spcBef>
              <a:spcAft>
                <a:spcPts val="750"/>
              </a:spcAft>
            </a:pPr>
            <a:r>
              <a:rPr lang="en" altLang="zh-CN" sz="1600" b="1" i="0" u="none" strike="noStrike" dirty="0">
                <a:solidFill>
                  <a:srgbClr val="444444"/>
                </a:solidFill>
                <a:effectLst/>
                <a:latin typeface="Garamond" panose="02020404030301010803" pitchFamily="18" charset="0"/>
              </a:rPr>
              <a:t>Construction and Operation Principle of dynode PMTs</a:t>
            </a:r>
          </a:p>
        </p:txBody>
      </p:sp>
    </p:spTree>
    <p:extLst>
      <p:ext uri="{BB962C8B-B14F-4D97-AF65-F5344CB8AC3E}">
        <p14:creationId xmlns:p14="http://schemas.microsoft.com/office/powerpoint/2010/main" val="1123280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5328DE1-F086-A034-A4E0-8AEAEF3CB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grpSp>
        <p:nvGrpSpPr>
          <p:cNvPr id="7" name="组合 9">
            <a:extLst>
              <a:ext uri="{FF2B5EF4-FFF2-40B4-BE49-F238E27FC236}">
                <a16:creationId xmlns:a16="http://schemas.microsoft.com/office/drawing/2014/main" id="{E9BFF5AD-1C96-EAE7-62E7-79D9E7FABF35}"/>
              </a:ext>
            </a:extLst>
          </p:cNvPr>
          <p:cNvGrpSpPr>
            <a:grpSpLocks/>
          </p:cNvGrpSpPr>
          <p:nvPr/>
        </p:nvGrpSpPr>
        <p:grpSpPr bwMode="auto">
          <a:xfrm>
            <a:off x="674557" y="2233534"/>
            <a:ext cx="10453587" cy="4204458"/>
            <a:chOff x="663761" y="1268212"/>
            <a:chExt cx="10391410" cy="3832209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C71EA105-CC25-6EF4-4D14-750027FC1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761" y="1268212"/>
              <a:ext cx="10391410" cy="3832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6">
              <a:extLst>
                <a:ext uri="{FF2B5EF4-FFF2-40B4-BE49-F238E27FC236}">
                  <a16:creationId xmlns:a16="http://schemas.microsoft.com/office/drawing/2014/main" id="{A14EE1E2-4B17-267A-46FC-F103ED350A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3689" y="3184316"/>
              <a:ext cx="671955" cy="46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 dirty="0">
                  <a:solidFill>
                    <a:srgbClr val="0070C0"/>
                  </a:solidFill>
                </a:rPr>
                <a:t>PMT</a:t>
              </a:r>
              <a:endParaRPr lang="zh-CN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49B86C40-1C90-1A3E-0D84-7D47DF9410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2137" y="3184316"/>
              <a:ext cx="748897" cy="46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>
                  <a:solidFill>
                    <a:srgbClr val="FF9900"/>
                  </a:solidFill>
                </a:rPr>
                <a:t>SiPM</a:t>
              </a:r>
              <a:endParaRPr lang="zh-CN" altLang="en-US" b="1">
                <a:solidFill>
                  <a:srgbClr val="FF9900"/>
                </a:solidFill>
              </a:endParaRPr>
            </a:p>
          </p:txBody>
        </p:sp>
        <p:sp>
          <p:nvSpPr>
            <p:cNvPr id="11" name="文本框 8">
              <a:extLst>
                <a:ext uri="{FF2B5EF4-FFF2-40B4-BE49-F238E27FC236}">
                  <a16:creationId xmlns:a16="http://schemas.microsoft.com/office/drawing/2014/main" id="{044DAAB0-0401-8766-E402-198492816E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2290" y="3184316"/>
              <a:ext cx="748897" cy="46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b="1" dirty="0" err="1">
                  <a:solidFill>
                    <a:srgbClr val="00B050"/>
                  </a:solidFill>
                </a:rPr>
                <a:t>SiPM</a:t>
              </a:r>
              <a:endParaRPr lang="zh-CN" alt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0151A75-9340-9B51-7837-12ECD4BBA4E6}"/>
              </a:ext>
            </a:extLst>
          </p:cNvPr>
          <p:cNvSpPr txBox="1"/>
          <p:nvPr/>
        </p:nvSpPr>
        <p:spPr>
          <a:xfrm>
            <a:off x="8533205" y="6158888"/>
            <a:ext cx="61887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effectLst/>
                <a:latin typeface="Palatino Linotype" panose="02040502050505030304" pitchFamily="18" charset="0"/>
              </a:rPr>
              <a:t>Hamamatsu website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E99B9B1-9B72-7F6B-87E7-967D7A64B5AE}"/>
              </a:ext>
            </a:extLst>
          </p:cNvPr>
          <p:cNvSpPr txBox="1"/>
          <p:nvPr/>
        </p:nvSpPr>
        <p:spPr>
          <a:xfrm>
            <a:off x="39172" y="1163008"/>
            <a:ext cx="12543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signal-to-noise ratio of PMT is better than that of </a:t>
            </a:r>
            <a:r>
              <a:rPr kumimoji="1"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especially for few</a:t>
            </a:r>
          </a:p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photon detections.</a:t>
            </a:r>
          </a:p>
          <a:p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FA917BF-BCBE-F601-A568-1C2EDBF03F71}"/>
              </a:ext>
            </a:extLst>
          </p:cNvPr>
          <p:cNvSpPr txBox="1"/>
          <p:nvPr/>
        </p:nvSpPr>
        <p:spPr>
          <a:xfrm>
            <a:off x="1377084" y="27400"/>
            <a:ext cx="9056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Photomultiplier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tubes (PMTs)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20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7401CED-07F2-C99A-9E7B-3CF303D8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6388-36FE-4A07-B33D-5D4B9F1CED04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4650EA2-277C-2373-C3F4-671172BA5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610" y="3251199"/>
            <a:ext cx="3799924" cy="3304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1FABD7-AE56-02BF-821D-5CB698C9B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10" y="3190808"/>
            <a:ext cx="3995394" cy="29654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7AFD3FD-4431-E43C-77DE-6E923E869AC9}"/>
              </a:ext>
            </a:extLst>
          </p:cNvPr>
          <p:cNvSpPr txBox="1"/>
          <p:nvPr/>
        </p:nvSpPr>
        <p:spPr>
          <a:xfrm>
            <a:off x="75295" y="6216649"/>
            <a:ext cx="6108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" altLang="zh-CN" sz="16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Pe˜na-RodrÅLıguez</a:t>
            </a:r>
            <a:r>
              <a:rPr lang="en" altLang="zh-CN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DRD4 meeting 2025 (BUW)</a:t>
            </a:r>
            <a:endParaRPr lang="en" altLang="zh-CN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4ED6E23-0842-CA82-0158-41A2FE925362}"/>
              </a:ext>
            </a:extLst>
          </p:cNvPr>
          <p:cNvSpPr txBox="1"/>
          <p:nvPr/>
        </p:nvSpPr>
        <p:spPr>
          <a:xfrm>
            <a:off x="317610" y="1556997"/>
            <a:ext cx="8000780" cy="1543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kumimoji="1" sz="2000">
                <a:latin typeface="Garamond" panose="02020404030301010803" pitchFamily="18" charset="0"/>
              </a:defRPr>
            </a:lvl1pPr>
          </a:lstStyle>
          <a:p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of 6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× 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6mm</a:t>
            </a:r>
            <a:r>
              <a:rPr lang="en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(Hamamatsu, Broadcom, </a:t>
            </a:r>
            <a:r>
              <a:rPr lang="en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OnSemi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before/after neutron irradiation at the ˇ</a:t>
            </a:r>
            <a:r>
              <a:rPr lang="en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Reˇz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Cyclotron (7 samples)</a:t>
            </a:r>
          </a:p>
          <a:p>
            <a:r>
              <a:rPr lang="en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dark current increases drastically with the irradiation dose</a:t>
            </a:r>
          </a:p>
          <a:p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the </a:t>
            </a:r>
            <a:r>
              <a:rPr lang="en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photon resolution after irradiation (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 &gt; 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neq/cm</a:t>
            </a:r>
            <a:r>
              <a:rPr lang="en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0D75851-2199-0052-CB90-D3DFF1585254}"/>
              </a:ext>
            </a:extLst>
          </p:cNvPr>
          <p:cNvSpPr txBox="1"/>
          <p:nvPr/>
        </p:nvSpPr>
        <p:spPr>
          <a:xfrm>
            <a:off x="0" y="945652"/>
            <a:ext cx="12543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radiation resistance assessment by 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kumimoji="1" lang="en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Pe˜na-RodrÅLıguez</a:t>
            </a:r>
            <a:endParaRPr kumimoji="1" lang="e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n"/>
            </a:pPr>
            <a:endParaRPr kumimoji="1"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AABDFBE-5830-B73A-ADDD-D432F46C3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86" y="3429000"/>
            <a:ext cx="3799924" cy="264657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28D3A88-F643-C9BB-62B2-237C8EAEC90A}"/>
              </a:ext>
            </a:extLst>
          </p:cNvPr>
          <p:cNvSpPr txBox="1"/>
          <p:nvPr/>
        </p:nvSpPr>
        <p:spPr>
          <a:xfrm>
            <a:off x="8635169" y="1853593"/>
            <a:ext cx="37999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MCP-PMT radiation resistance assessment by </a:t>
            </a:r>
            <a:r>
              <a:rPr kumimoji="1" lang="en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Photonis</a:t>
            </a:r>
            <a:endParaRPr kumimoji="1" lang="e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n"/>
            </a:pPr>
            <a:endParaRPr kumimoji="1"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3D93631-0AB1-D0FA-8872-F15C81E42D9E}"/>
              </a:ext>
            </a:extLst>
          </p:cNvPr>
          <p:cNvSpPr txBox="1"/>
          <p:nvPr/>
        </p:nvSpPr>
        <p:spPr>
          <a:xfrm>
            <a:off x="1377084" y="27400"/>
            <a:ext cx="9056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Photomultiplier</a:t>
            </a:r>
            <a:r>
              <a:rPr lang="zh-CN" altLang="en-US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Garamond" panose="02020404030301010803" pitchFamily="18" charset="0"/>
              </a:rPr>
              <a:t>tubes (PMTs)</a:t>
            </a:r>
            <a:endParaRPr lang="zh-CN" altLang="en-US" sz="4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554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5.65,&quot;left&quot;:179.15,&quot;top&quot;:80.9,&quot;width&quot;:536.1}"/>
</p:tagLst>
</file>

<file path=ppt/theme/theme1.xml><?xml version="1.0" encoding="utf-8"?>
<a:theme xmlns:a="http://schemas.openxmlformats.org/drawingml/2006/main" name="Office 主题​​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15680</TotalTime>
  <Words>2102</Words>
  <Application>Microsoft Macintosh PowerPoint</Application>
  <PresentationFormat>宽屏</PresentationFormat>
  <Paragraphs>420</Paragraphs>
  <Slides>38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38</vt:i4>
      </vt:variant>
    </vt:vector>
  </HeadingPairs>
  <TitlesOfParts>
    <vt:vector size="53" baseType="lpstr">
      <vt:lpstr>等线</vt:lpstr>
      <vt:lpstr>等线 Light</vt:lpstr>
      <vt:lpstr>微软雅黑</vt:lpstr>
      <vt:lpstr>微软雅黑</vt:lpstr>
      <vt:lpstr>PingFang SC</vt:lpstr>
      <vt:lpstr>Arial</vt:lpstr>
      <vt:lpstr>Cambria</vt:lpstr>
      <vt:lpstr>Cambria Math</vt:lpstr>
      <vt:lpstr>Garamond</vt:lpstr>
      <vt:lpstr>Palatino Linotype</vt:lpstr>
      <vt:lpstr>Times New Roman</vt:lpstr>
      <vt:lpstr>Wingdings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Ping</dc:creator>
  <cp:lastModifiedBy>Ping CHEN</cp:lastModifiedBy>
  <cp:revision>51</cp:revision>
  <dcterms:created xsi:type="dcterms:W3CDTF">2024-01-16T04:03:32Z</dcterms:created>
  <dcterms:modified xsi:type="dcterms:W3CDTF">2025-07-24T19:50:17Z</dcterms:modified>
</cp:coreProperties>
</file>