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7" r:id="rId9"/>
    <p:sldId id="266" r:id="rId10"/>
    <p:sldId id="269" r:id="rId11"/>
    <p:sldId id="268" r:id="rId12"/>
    <p:sldId id="270" r:id="rId13"/>
    <p:sldId id="271" r:id="rId14"/>
    <p:sldId id="273" r:id="rId15"/>
    <p:sldId id="274" r:id="rId16"/>
    <p:sldId id="275" r:id="rId17"/>
    <p:sldId id="276" r:id="rId18"/>
    <p:sldId id="272" r:id="rId19"/>
    <p:sldId id="277" r:id="rId20"/>
    <p:sldId id="27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A404ED4-DDF0-4BD8-A44B-CA04967F1E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4BCB42A-8045-41E1-9445-811EFDF649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31718-A4A5-413B-94EA-397F5173DC8C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4709910-46FE-46E3-8448-0E1F66AE9B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B44E036-1F1E-4DD5-947B-8C223F97B4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5358D-3C54-49E6-BE47-89196DECA6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159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5D4A5-B302-487B-BACD-C3BBAC964093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89F4B-8CF8-47EA-B184-34254F267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8122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E90A20-FD10-4F3E-A4EE-A9424B1E6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A21655-BDCC-454A-92F3-9AA5B355E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F99C4C-FC29-4744-BCEB-D8F34B54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3B20-05C0-4F98-B2A1-51683795AF96}" type="datetime1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A6E57B-C301-462E-9530-C6A69A6F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F3B519-DD77-4C1C-A532-49F4512C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32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1ECB8-5066-470A-A6F2-DBE82C7E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291C88-8699-491F-B42F-339851B8E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D4B996-9740-4F18-B807-D8CBE228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8945-6AEA-4498-BEC1-5C7AFA7628F2}" type="datetime1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C7DFAE-BCA4-48A6-9274-23CBFCD4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80BBC0-F348-480D-9D9A-B6FAD95E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84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F7DD28F-9F42-4A22-9A60-E7237952E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B0724F-5D56-4415-BF13-396F211ED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EA0B87-671A-4654-B7E4-3BEDE061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2808-C1C6-4399-B0E3-941896BF06A9}" type="datetime1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D87F04-C5E2-49D2-9CA6-6F544C67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CAF458-112C-426B-89C4-A73957F28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19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EDF55E-9CBB-4AE7-9AAC-28F28AAE0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A54AE9-234A-42AA-AB27-2ED2A221D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03DB1A-4BB8-4FD3-8A32-DC6BCFCE2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04D2-C375-483E-A2E0-48FFAE262AA9}" type="datetime1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B58054-2235-4D25-BBE9-D3D8DB805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FF6EA2-8B6C-4ABE-BAE5-47E8AB31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46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7562C4-E826-4872-810E-C21CBEF3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9C1AE1-CB3A-45C7-A70E-8B80F5731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5502FF-FDF5-4EAB-B98B-5D856B4A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20CC-F2D9-4E03-9B72-21DFE9AFF8F3}" type="datetime1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3E203F-C1EE-44B3-93E2-89C20B88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3789B1-450D-4E28-9BC3-E01D6482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73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E46CB0-39C8-4CAC-BBAF-4827C563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47AB4-23D8-4520-956E-DAFF92BE5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3928AA4-8F60-472A-B965-38B896903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94D9C-C0D1-4568-872B-A32D5544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CF80-51B9-46A3-9980-F4FF03EB0D9E}" type="datetime1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ACBFB8A-2869-4343-9A23-D4C3CE78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94A228-2CC9-4A16-8439-9ED0D697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78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0AE5B2-301F-4BCA-BF8B-28C8C27F8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51D816-5CF4-48B7-BBBB-E3FAA6209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A70471-7E4F-4083-A9EA-F5464E613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50EBAF3-3C49-4671-B1C6-79777A409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96C864B-AEC0-4815-8068-FB4B47B71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ECF7FE5-3950-4D7F-89D4-7E18FCB3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3F6C-4D8D-448C-B139-84799F4AC85F}" type="datetime1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325F33-AB01-44C9-BE85-E310158E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53490B8-DF6D-49C0-81FF-DBA41B51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5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BD0022-A19D-4C47-BD25-EF266CCC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74F21CC-7260-4AF8-877F-EE6F2B42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163A-9435-4561-A5E8-02013252B4F0}" type="datetime1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1EB896F-162C-435C-BEB1-6BE5BC549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778C219-C35D-4EEC-8E33-D8FCBB6A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36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9D5BF57-6816-483C-8B87-56C28E3C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2111-FEAC-431A-9F1E-7C797310327D}" type="datetime1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B5EA9C-256C-4596-B1CE-FFCCF992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F5CE38-89D9-4B84-974A-1E7A0796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69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039087-E4F6-48C4-BA2F-BB57309F4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3180E7-07CB-4542-AAAF-7C1E83862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B67674-F33A-4D2B-8843-9CC87EE4A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4A5D33-4A85-4DB4-9866-907D0D80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B965-8FD0-481C-AE6D-20DC53EB152A}" type="datetime1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3A210E-6EC2-40AC-B2EE-CF23A3DF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877251-3829-45ED-92B3-0ECB804C1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62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9A844B-3CAD-40B7-80FB-76BA82929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2E17909-42B7-414B-AB1E-14AB1C7B9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C99933A-0FC2-4253-8431-C19A62189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C8CD21-8E3C-45D8-912D-F481796D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009C-CB90-4754-93B4-2F6D4A9B7CE9}" type="datetime1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79FCC3-FCB8-4981-87BA-17A377D02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C49AFC-FD32-4EDB-8C89-390324D3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01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DC241BD-4967-4070-BBD0-C0E044054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14568F-DE7A-4B6E-8C77-36B427876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2A5F34-9ACF-4517-87DC-81A60F640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47F00-6BF3-40CE-9C7C-03B597E1B54A}" type="datetime1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50188E-F761-43F4-B446-285869498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4D88FB-1D2F-4CC1-A0B9-CA7935A30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AD159-DA6D-4B56-874F-485496534F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77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4A44D68-A51C-4345-B10E-1D3533D74264}"/>
              </a:ext>
            </a:extLst>
          </p:cNvPr>
          <p:cNvSpPr/>
          <p:nvPr/>
        </p:nvSpPr>
        <p:spPr>
          <a:xfrm>
            <a:off x="4915426" y="5412768"/>
            <a:ext cx="2121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arXiv: 1510.03321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135BB73-0E62-4801-849C-C4D852D99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1" y="763480"/>
            <a:ext cx="11907638" cy="429527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FC1B19E-C159-423F-8C18-A5548EA79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725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DEFD5E-771C-46C0-BC15-801E68B33A2B}"/>
              </a:ext>
            </a:extLst>
          </p:cNvPr>
          <p:cNvSpPr txBox="1"/>
          <p:nvPr/>
        </p:nvSpPr>
        <p:spPr>
          <a:xfrm>
            <a:off x="488272" y="639193"/>
            <a:ext cx="4873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4.EMD--probe action:</a:t>
            </a:r>
          </a:p>
          <a:p>
            <a:endParaRPr lang="zh-CN" altLang="en-US" sz="20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958E4FB-D7AB-42A1-886C-09AC487FE24D}"/>
                  </a:ext>
                </a:extLst>
              </p:cNvPr>
              <p:cNvSpPr/>
              <p:nvPr/>
            </p:nvSpPr>
            <p:spPr>
              <a:xfrm>
                <a:off x="1941804" y="5147667"/>
                <a:ext cx="8308391" cy="1272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altLang="zh-CN" sz="2000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fixed according to the fitness of the Electric charge susceptibility to lattice data. 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958E4FB-D7AB-42A1-886C-09AC487FE2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04" y="5147667"/>
                <a:ext cx="8308391" cy="1272977"/>
              </a:xfrm>
              <a:prstGeom prst="rect">
                <a:avLst/>
              </a:prstGeom>
              <a:blipFill>
                <a:blip r:embed="rId2"/>
                <a:stretch>
                  <a:fillRect l="-808" b="-7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EF776F36-201A-4E88-AC02-7D1E624B4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63" y="1278400"/>
            <a:ext cx="8717872" cy="418416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81B05FF-947E-42D5-9CD2-53227AD6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707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DEFD5E-771C-46C0-BC15-801E68B33A2B}"/>
              </a:ext>
            </a:extLst>
          </p:cNvPr>
          <p:cNvSpPr txBox="1"/>
          <p:nvPr/>
        </p:nvSpPr>
        <p:spPr>
          <a:xfrm>
            <a:off x="488272" y="639193"/>
            <a:ext cx="4873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4.EMD--probe action:</a:t>
            </a:r>
          </a:p>
          <a:p>
            <a:endParaRPr lang="zh-CN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EEBB879-54AA-49DB-8CAF-674CE918C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289"/>
            <a:ext cx="12192000" cy="509811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ECB737E-36B3-4A92-B68E-0235FA11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898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DEFD5E-771C-46C0-BC15-801E68B33A2B}"/>
              </a:ext>
            </a:extLst>
          </p:cNvPr>
          <p:cNvSpPr txBox="1"/>
          <p:nvPr/>
        </p:nvSpPr>
        <p:spPr>
          <a:xfrm>
            <a:off x="488272" y="639193"/>
            <a:ext cx="4873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5.Emission rate:</a:t>
            </a:r>
          </a:p>
          <a:p>
            <a:endParaRPr lang="zh-CN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CB4A6F-7F65-42D4-9556-6F7B6F101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7" y="1178392"/>
            <a:ext cx="7972147" cy="34072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F590747-92EF-458B-9733-3CAD29949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7" y="4585620"/>
            <a:ext cx="8318376" cy="217729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82446CD-C2B0-461C-BCE5-9626FDC2A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143" y="5715000"/>
            <a:ext cx="3722515" cy="93182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776E37-32D9-4FA5-8E90-46B22FEA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574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DEFD5E-771C-46C0-BC15-801E68B33A2B}"/>
              </a:ext>
            </a:extLst>
          </p:cNvPr>
          <p:cNvSpPr txBox="1"/>
          <p:nvPr/>
        </p:nvSpPr>
        <p:spPr>
          <a:xfrm>
            <a:off x="488272" y="639193"/>
            <a:ext cx="4873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5.Emission rate:</a:t>
            </a:r>
          </a:p>
          <a:p>
            <a:endParaRPr lang="zh-CN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E80AF1E-D630-4AFF-8E7B-849FBD48E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136" r="-1"/>
          <a:stretch/>
        </p:blipFill>
        <p:spPr>
          <a:xfrm>
            <a:off x="225933" y="1249411"/>
            <a:ext cx="7055910" cy="533991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23408B3-9465-466B-8C63-02D2FE6A6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43" y="2949485"/>
            <a:ext cx="4631687" cy="111858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B6D7FEB-FD3C-426F-A344-C0C9811D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3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DEFD5E-771C-46C0-BC15-801E68B33A2B}"/>
              </a:ext>
            </a:extLst>
          </p:cNvPr>
          <p:cNvSpPr txBox="1"/>
          <p:nvPr/>
        </p:nvSpPr>
        <p:spPr>
          <a:xfrm>
            <a:off x="488272" y="639193"/>
            <a:ext cx="4873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5.Emission rate:</a:t>
            </a:r>
          </a:p>
          <a:p>
            <a:endParaRPr lang="zh-CN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15E793B-9661-4F3D-9913-402BFA1FB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75" y="1311555"/>
            <a:ext cx="9506449" cy="4089282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16F7D65-64CF-41E5-83BC-43BF97559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667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DEFD5E-771C-46C0-BC15-801E68B33A2B}"/>
              </a:ext>
            </a:extLst>
          </p:cNvPr>
          <p:cNvSpPr txBox="1"/>
          <p:nvPr/>
        </p:nvSpPr>
        <p:spPr>
          <a:xfrm>
            <a:off x="488272" y="639193"/>
            <a:ext cx="4873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5.Emission rate:</a:t>
            </a:r>
          </a:p>
          <a:p>
            <a:endParaRPr lang="zh-CN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2235AA4-CB70-45DA-9A43-06E60195C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21" y="181322"/>
            <a:ext cx="8330214" cy="456204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18C1BAD-4052-4B73-A765-7E0913959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28" y="4743365"/>
            <a:ext cx="6930501" cy="19823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2E38E18-EBA4-428C-BABE-5A474C6B2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1" y="5196684"/>
            <a:ext cx="3811509" cy="95410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458BDDF-9DE7-4272-A21F-92DF4C81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022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DEFD5E-771C-46C0-BC15-801E68B33A2B}"/>
              </a:ext>
            </a:extLst>
          </p:cNvPr>
          <p:cNvSpPr txBox="1"/>
          <p:nvPr/>
        </p:nvSpPr>
        <p:spPr>
          <a:xfrm>
            <a:off x="488272" y="639193"/>
            <a:ext cx="4873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5.Emission rate:</a:t>
            </a:r>
          </a:p>
          <a:p>
            <a:endParaRPr lang="zh-CN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031093-EBD4-4841-A618-D5D5F62EA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16" y="1353312"/>
            <a:ext cx="8619968" cy="506169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AD7272D-91FF-40A2-AC75-A35C9EE4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17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DEFD5E-771C-46C0-BC15-801E68B33A2B}"/>
              </a:ext>
            </a:extLst>
          </p:cNvPr>
          <p:cNvSpPr txBox="1"/>
          <p:nvPr/>
        </p:nvSpPr>
        <p:spPr>
          <a:xfrm>
            <a:off x="488272" y="639193"/>
            <a:ext cx="4873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5.Emission rate:</a:t>
            </a:r>
          </a:p>
          <a:p>
            <a:endParaRPr lang="zh-CN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A07AA85-4623-4711-BF16-C723237C8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538"/>
            <a:ext cx="12192000" cy="4764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3CC7C16-2DC1-4D96-A049-7B03B633A7FF}"/>
                  </a:ext>
                </a:extLst>
              </p:cNvPr>
              <p:cNvSpPr/>
              <p:nvPr/>
            </p:nvSpPr>
            <p:spPr>
              <a:xfrm>
                <a:off x="1982817" y="5920833"/>
                <a:ext cx="8226365" cy="614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200000"/>
                  </a:lnSpc>
                </a:pP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Increasing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will rise the peak, increasing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altLang="zh-CN" sz="2000" b="0" i="1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similar effect but milder.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3CC7C16-2DC1-4D96-A049-7B03B633A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817" y="5920833"/>
                <a:ext cx="8226365" cy="614079"/>
              </a:xfrm>
              <a:prstGeom prst="rect">
                <a:avLst/>
              </a:prstGeom>
              <a:blipFill>
                <a:blip r:embed="rId3"/>
                <a:stretch>
                  <a:fillRect b="-168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E2017DF-A209-4031-8717-914318BF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541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DEFD5E-771C-46C0-BC15-801E68B33A2B}"/>
              </a:ext>
            </a:extLst>
          </p:cNvPr>
          <p:cNvSpPr txBox="1"/>
          <p:nvPr/>
        </p:nvSpPr>
        <p:spPr>
          <a:xfrm>
            <a:off x="488272" y="639193"/>
            <a:ext cx="313381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5.Emission rate--dileptons:</a:t>
            </a:r>
          </a:p>
          <a:p>
            <a:endParaRPr lang="zh-CN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3B2AA2-9D69-4C4E-AB32-2186FD1D5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65" y="98196"/>
            <a:ext cx="8691239" cy="33308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83AE49-329A-418D-9FCD-BE9F44F9B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98" y="3142128"/>
            <a:ext cx="9387180" cy="3715872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E3A0B53-4604-4F6F-BCDB-9686B1AE1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295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DEFD5E-771C-46C0-BC15-801E68B33A2B}"/>
              </a:ext>
            </a:extLst>
          </p:cNvPr>
          <p:cNvSpPr txBox="1"/>
          <p:nvPr/>
        </p:nvSpPr>
        <p:spPr>
          <a:xfrm>
            <a:off x="488272" y="639193"/>
            <a:ext cx="3133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5.Conclusion:</a:t>
            </a:r>
          </a:p>
          <a:p>
            <a:endParaRPr lang="zh-CN" altLang="en-US" sz="20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3395632-8633-4C37-B84F-FBB4E1384276}"/>
                  </a:ext>
                </a:extLst>
              </p:cNvPr>
              <p:cNvSpPr/>
              <p:nvPr/>
            </p:nvSpPr>
            <p:spPr>
              <a:xfrm>
                <a:off x="1982817" y="2276881"/>
                <a:ext cx="8226365" cy="1845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Increasing T and/or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000" i="1" dirty="0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enhances the peak present in both spectra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zh-CN" sz="2000" b="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 values of the dilepton mass M ≳ 1 GeV the dilepton spectrum is insensitive to variations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000" b="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3395632-8633-4C37-B84F-FBB4E1384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817" y="2276881"/>
                <a:ext cx="8226365" cy="1845185"/>
              </a:xfrm>
              <a:prstGeom prst="rect">
                <a:avLst/>
              </a:prstGeom>
              <a:blipFill>
                <a:blip r:embed="rId2"/>
                <a:stretch>
                  <a:fillRect l="-741" b="-52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3AD47A-216A-41A7-B182-6FF1C0F41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60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DEFD5E-771C-46C0-BC15-801E68B33A2B}"/>
              </a:ext>
            </a:extLst>
          </p:cNvPr>
          <p:cNvSpPr txBox="1"/>
          <p:nvPr/>
        </p:nvSpPr>
        <p:spPr>
          <a:xfrm>
            <a:off x="488272" y="639193"/>
            <a:ext cx="3497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1.Introduction</a:t>
            </a:r>
          </a:p>
          <a:p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0B7C543-8749-4940-8110-B8983B908AE8}"/>
              </a:ext>
            </a:extLst>
          </p:cNvPr>
          <p:cNvSpPr/>
          <p:nvPr/>
        </p:nvSpPr>
        <p:spPr>
          <a:xfrm>
            <a:off x="1571347" y="1593300"/>
            <a:ext cx="9049306" cy="1851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en-US" altLang="zh-CN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of the cleanest observables in ultrarelativistic heavy ion collisions which provide sensitive information about the initial state conditions of the QGP are the spectra of </a:t>
            </a:r>
            <a:r>
              <a:rPr lang="en-US" altLang="zh-CN" sz="20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r>
              <a:rPr lang="en-US" altLang="zh-CN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000" dirty="0">
                <a:solidFill>
                  <a:srgbClr val="231F2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dileptons</a:t>
            </a:r>
            <a:r>
              <a:rPr lang="en-US" altLang="zh-CN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2A2D314-3262-47B6-BE98-159619BE7340}"/>
              </a:ext>
            </a:extLst>
          </p:cNvPr>
          <p:cNvSpPr/>
          <p:nvPr/>
        </p:nvSpPr>
        <p:spPr>
          <a:xfrm>
            <a:off x="1571347" y="3445089"/>
            <a:ext cx="9049306" cy="1229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en-US" altLang="zh-CN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they’re colorless, photons and dileptons escape away from the medium after weakly interacting with the bulk of the plasma, carrying local information about it.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D7236F7-CFF9-45FA-B360-B6064DF2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909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DEFD5E-771C-46C0-BC15-801E68B33A2B}"/>
              </a:ext>
            </a:extLst>
          </p:cNvPr>
          <p:cNvSpPr txBox="1"/>
          <p:nvPr/>
        </p:nvSpPr>
        <p:spPr>
          <a:xfrm>
            <a:off x="2593760" y="2767280"/>
            <a:ext cx="7395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latin typeface="Times New Roman" panose="02020603050405020304" pitchFamily="18" charset="0"/>
              </a:rPr>
              <a:t>Thanks For Listening!</a:t>
            </a:r>
          </a:p>
          <a:p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975434E-ED72-4E4A-8D61-15ED5E27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97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DEFD5E-771C-46C0-BC15-801E68B33A2B}"/>
              </a:ext>
            </a:extLst>
          </p:cNvPr>
          <p:cNvSpPr txBox="1"/>
          <p:nvPr/>
        </p:nvSpPr>
        <p:spPr>
          <a:xfrm>
            <a:off x="488272" y="639193"/>
            <a:ext cx="3497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1.Introduction</a:t>
            </a:r>
          </a:p>
          <a:p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B4FCD7E-22C3-4498-A57F-2FF5B321B4E2}"/>
              </a:ext>
            </a:extLst>
          </p:cNvPr>
          <p:cNvSpPr/>
          <p:nvPr/>
        </p:nvSpPr>
        <p:spPr>
          <a:xfrm>
            <a:off x="1571347" y="1344725"/>
            <a:ext cx="9049306" cy="4922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en-US" altLang="zh-CN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QGP produced at RHIC and LHC is expected to be </a:t>
            </a:r>
            <a:r>
              <a:rPr lang="en-US" altLang="zh-CN" sz="2000" dirty="0">
                <a:solidFill>
                  <a:srgbClr val="231F2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strongly</a:t>
            </a:r>
            <a:r>
              <a:rPr lang="en-US" altLang="zh-CN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231F2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r>
              <a:rPr lang="en-US" altLang="zh-CN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around the QCD crossover transition, nonperturbative methods are required in order to investigate the production of these electromagnetic probes in the plasma for temperatures in the range T ∼ 150 MeV–300 MeV.</a:t>
            </a:r>
          </a:p>
          <a:p>
            <a:pPr indent="457200">
              <a:lnSpc>
                <a:spcPct val="20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lattice gauge theory methods to compute the needed production rates is also challenging at </a:t>
            </a:r>
            <a:r>
              <a:rPr lang="en-US" altLang="zh-CN" sz="20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finite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chemical potential.</a:t>
            </a:r>
          </a:p>
          <a:p>
            <a:pPr indent="457200">
              <a:lnSpc>
                <a:spcPct val="20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Gauge/gravity duality presents itself as a useful approach to study such phenomena.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1E4F869-6A46-4799-AAAF-8AD77313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25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DEFD5E-771C-46C0-BC15-801E68B33A2B}"/>
              </a:ext>
            </a:extLst>
          </p:cNvPr>
          <p:cNvSpPr txBox="1"/>
          <p:nvPr/>
        </p:nvSpPr>
        <p:spPr>
          <a:xfrm>
            <a:off x="488272" y="639193"/>
            <a:ext cx="3497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2.Ouline</a:t>
            </a:r>
          </a:p>
          <a:p>
            <a:endParaRPr lang="zh-CN" altLang="en-US" sz="20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B199CC8-D300-44F6-BAEB-BE5D74FF4517}"/>
                  </a:ext>
                </a:extLst>
              </p:cNvPr>
              <p:cNvSpPr/>
              <p:nvPr/>
            </p:nvSpPr>
            <p:spPr>
              <a:xfrm>
                <a:off x="2362569" y="1434906"/>
                <a:ext cx="7466861" cy="3691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200000"/>
                  </a:lnSpc>
                </a:pP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Holographic model: Einstein-Maxwell-Dilaton</a:t>
                </a:r>
              </a:p>
              <a:p>
                <a:pPr indent="457200">
                  <a:lnSpc>
                    <a:spcPct val="200000"/>
                  </a:lnSpc>
                </a:pP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Fix parameters (functions) according to lattice data (speed of sound, pressure, </a:t>
                </a:r>
                <a:r>
                  <a:rPr lang="en-US" altLang="zh-CN" sz="2000" dirty="0">
                    <a:solidFill>
                      <a:srgbClr val="231F20"/>
                    </a:solidFill>
                    <a:highlight>
                      <a:srgbClr val="C0C0C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dc electric conductivity</a:t>
                </a: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indent="457200">
                  <a:lnSpc>
                    <a:spcPct val="200000"/>
                  </a:lnSpc>
                </a:pP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Calculate correlator using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(different from usual way of using on-shell action as generating function)  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200000"/>
                  </a:lnSpc>
                </a:pP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 Correlator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altLang="zh-CN" sz="2000" b="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emission/production rate</a:t>
                </a:r>
                <a:endParaRPr lang="en-US" altLang="zh-CN" sz="2000" dirty="0">
                  <a:solidFill>
                    <a:srgbClr val="231F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B199CC8-D300-44F6-BAEB-BE5D74FF4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569" y="1434906"/>
                <a:ext cx="7466861" cy="3691844"/>
              </a:xfrm>
              <a:prstGeom prst="rect">
                <a:avLst/>
              </a:prstGeom>
              <a:blipFill>
                <a:blip r:embed="rId2"/>
                <a:stretch>
                  <a:fillRect l="-899" r="-572" b="-1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396922-C9D7-4B73-97C3-854D83A9A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28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DEFD5E-771C-46C0-BC15-801E68B33A2B}"/>
              </a:ext>
            </a:extLst>
          </p:cNvPr>
          <p:cNvSpPr txBox="1"/>
          <p:nvPr/>
        </p:nvSpPr>
        <p:spPr>
          <a:xfrm>
            <a:off x="488272" y="639193"/>
            <a:ext cx="3497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3.Notation:</a:t>
            </a:r>
          </a:p>
          <a:p>
            <a:endParaRPr lang="zh-CN" altLang="en-US" sz="20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958E4FB-D7AB-42A1-886C-09AC487FE24D}"/>
                  </a:ext>
                </a:extLst>
              </p:cNvPr>
              <p:cNvSpPr/>
              <p:nvPr/>
            </p:nvSpPr>
            <p:spPr>
              <a:xfrm>
                <a:off x="2362569" y="1116246"/>
                <a:ext cx="7466861" cy="5538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200000"/>
                  </a:lnSpc>
                </a:pP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this paper, some notations are used, they are not complicated but can be sometimes very troublesome and easily mistaken:</a:t>
                </a:r>
              </a:p>
              <a:p>
                <a:pPr indent="457200">
                  <a:lnSpc>
                    <a:spcPct val="200000"/>
                  </a:lnSpc>
                </a:pP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Quantities with a </a:t>
                </a:r>
                <a:r>
                  <a:rPr lang="en-US" altLang="zh-CN" sz="2000" dirty="0">
                    <a:solidFill>
                      <a:srgbClr val="231F20"/>
                    </a:solidFill>
                    <a:highlight>
                      <a:srgbClr val="C0C0C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tilde</a:t>
                </a: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example, denotes quantities under the so-called “standard coordinates”, where</a:t>
                </a:r>
                <a:r>
                  <a:rPr lang="en-US" altLang="zh-CN" sz="2000" b="0" dirty="0">
                    <a:solidFill>
                      <a:srgbClr val="231F2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zh-CN" sz="20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altLang="zh-CN" sz="2000" i="1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represents the boundary, and the blackening function goes to unity at the boundary.</a:t>
                </a:r>
              </a:p>
              <a:p>
                <a:pPr indent="457200">
                  <a:lnSpc>
                    <a:spcPct val="200000"/>
                  </a:lnSpc>
                </a:pP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Quantities </a:t>
                </a:r>
                <a:r>
                  <a:rPr lang="en-US" altLang="zh-CN" sz="2000" dirty="0">
                    <a:solidFill>
                      <a:srgbClr val="231F20"/>
                    </a:solidFill>
                    <a:highlight>
                      <a:srgbClr val="C0C0C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without</a:t>
                </a: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tilde: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altLang="zh-CN" sz="2000" b="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denotes quantities under the “numerical coordinates”, with which EOMs are solved.</a:t>
                </a:r>
              </a:p>
              <a:p>
                <a:pPr indent="457200">
                  <a:lnSpc>
                    <a:spcPct val="200000"/>
                  </a:lnSpc>
                </a:pPr>
                <a:r>
                  <a:rPr lang="en-US" altLang="zh-CN" sz="2000" b="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</a:t>
                </a: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Quantities with a </a:t>
                </a:r>
                <a:r>
                  <a:rPr lang="en-US" altLang="zh-CN" sz="2000" dirty="0">
                    <a:solidFill>
                      <a:srgbClr val="231F20"/>
                    </a:solidFill>
                    <a:highlight>
                      <a:srgbClr val="C0C0C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hat</a:t>
                </a: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0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sz="2000" b="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example, denotes observables in natural unit and the AdS radius set to 1.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958E4FB-D7AB-42A1-886C-09AC487FE2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569" y="1116246"/>
                <a:ext cx="7466861" cy="5538504"/>
              </a:xfrm>
              <a:prstGeom prst="rect">
                <a:avLst/>
              </a:prstGeom>
              <a:blipFill>
                <a:blip r:embed="rId2"/>
                <a:stretch>
                  <a:fillRect l="-899" r="-1716" b="-9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FD94A46-6B6D-4339-8233-C28BEBE8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15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DEFD5E-771C-46C0-BC15-801E68B33A2B}"/>
              </a:ext>
            </a:extLst>
          </p:cNvPr>
          <p:cNvSpPr txBox="1"/>
          <p:nvPr/>
        </p:nvSpPr>
        <p:spPr>
          <a:xfrm>
            <a:off x="488272" y="639193"/>
            <a:ext cx="5885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4.EMD--</a:t>
            </a:r>
            <a:r>
              <a:rPr lang="en-US" altLang="zh-CN" sz="3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and metric </a:t>
            </a:r>
            <a:r>
              <a:rPr lang="en-US" altLang="zh-CN" sz="3600" dirty="0">
                <a:latin typeface="Times New Roman" panose="02020603050405020304" pitchFamily="18" charset="0"/>
              </a:rPr>
              <a:t>:</a:t>
            </a:r>
          </a:p>
          <a:p>
            <a:endParaRPr lang="zh-CN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3C6CF8-D125-44D1-BEE1-17AEB2164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01" y="1593300"/>
            <a:ext cx="8549196" cy="24749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45D450-580B-4A8C-A8AA-A852F61DE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24" y="4068205"/>
            <a:ext cx="9412350" cy="213538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60921F1-37D5-4DAA-AE84-6B0D8B3D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87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DEFD5E-771C-46C0-BC15-801E68B33A2B}"/>
              </a:ext>
            </a:extLst>
          </p:cNvPr>
          <p:cNvSpPr txBox="1"/>
          <p:nvPr/>
        </p:nvSpPr>
        <p:spPr>
          <a:xfrm>
            <a:off x="488272" y="639193"/>
            <a:ext cx="3497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4.EMD:</a:t>
            </a:r>
          </a:p>
          <a:p>
            <a:endParaRPr lang="zh-CN" altLang="en-US" sz="20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958E4FB-D7AB-42A1-886C-09AC487FE24D}"/>
                  </a:ext>
                </a:extLst>
              </p:cNvPr>
              <p:cNvSpPr/>
              <p:nvPr/>
            </p:nvSpPr>
            <p:spPr>
              <a:xfrm>
                <a:off x="2362569" y="1116246"/>
                <a:ext cx="7466861" cy="3076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200000"/>
                  </a:lnSpc>
                </a:pP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solving EOMs for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altLang="zh-CN" sz="2000" i="1" dirty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zh-CN" sz="2000" i="1" dirty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zh-CN" sz="2000" i="1" dirty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 dirty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zh-CN" sz="2000" i="1" dirty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altLang="zh-CN" sz="20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zh-CN" sz="20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b="0" i="1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altLang="zh-CN" sz="20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zh-CN" sz="20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b="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one can calculate some thermodynamic quantities</a:t>
                </a:r>
                <a:r>
                  <a:rPr lang="en-US" altLang="zh-CN" sz="200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by fitting the results to the lattice data, the parameter/function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zh-CN" sz="20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altLang="zh-CN" sz="2000" b="0" i="1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b="0" i="1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altLang="zh-CN" sz="2000" i="1">
                        <a:solidFill>
                          <a:srgbClr val="231F2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b="0" dirty="0">
                    <a:solidFill>
                      <a:srgbClr val="231F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determined:</a:t>
                </a:r>
              </a:p>
              <a:p>
                <a:pPr indent="457200">
                  <a:lnSpc>
                    <a:spcPct val="200000"/>
                  </a:lnSpc>
                </a:pPr>
                <a:endParaRPr lang="en-US" altLang="zh-CN" sz="2000" b="0" dirty="0">
                  <a:solidFill>
                    <a:srgbClr val="231F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958E4FB-D7AB-42A1-886C-09AC487FE2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569" y="1116246"/>
                <a:ext cx="7466861" cy="3076291"/>
              </a:xfrm>
              <a:prstGeom prst="rect">
                <a:avLst/>
              </a:prstGeom>
              <a:blipFill>
                <a:blip r:embed="rId2"/>
                <a:stretch>
                  <a:fillRect l="-8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E82B9E89-8193-41D7-A4CF-ED510E8D5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01" y="3695542"/>
            <a:ext cx="8549196" cy="262899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91FBDFC-8019-4D20-BD48-B236B4A5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59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DEFD5E-771C-46C0-BC15-801E68B33A2B}"/>
              </a:ext>
            </a:extLst>
          </p:cNvPr>
          <p:cNvSpPr txBox="1"/>
          <p:nvPr/>
        </p:nvSpPr>
        <p:spPr>
          <a:xfrm>
            <a:off x="488272" y="639193"/>
            <a:ext cx="3497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4.EMD:</a:t>
            </a:r>
          </a:p>
          <a:p>
            <a:endParaRPr lang="zh-CN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BC9AB13-5FAE-459F-B0C9-E82D765C4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4" y="1262041"/>
            <a:ext cx="11993732" cy="4693482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D332E54-A183-473B-9CB0-926A0D79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960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DEFD5E-771C-46C0-BC15-801E68B33A2B}"/>
              </a:ext>
            </a:extLst>
          </p:cNvPr>
          <p:cNvSpPr txBox="1"/>
          <p:nvPr/>
        </p:nvSpPr>
        <p:spPr>
          <a:xfrm>
            <a:off x="488272" y="639193"/>
            <a:ext cx="4873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4.EMD--probe action:</a:t>
            </a:r>
          </a:p>
          <a:p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958E4FB-D7AB-42A1-886C-09AC487FE24D}"/>
              </a:ext>
            </a:extLst>
          </p:cNvPr>
          <p:cNvSpPr/>
          <p:nvPr/>
        </p:nvSpPr>
        <p:spPr>
          <a:xfrm>
            <a:off x="1941804" y="4304289"/>
            <a:ext cx="8308391" cy="614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en-US" altLang="zh-CN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action of this part has no influence on the background geometry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A0C7C5B-28F3-4902-A742-623C3A42D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093"/>
            <a:ext cx="12192000" cy="249261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60289F7-EDD0-4796-B3F2-5113EF55B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D159-DA6D-4B56-874F-485496534FB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309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571</Words>
  <Application>Microsoft Office PowerPoint</Application>
  <PresentationFormat>宽屏</PresentationFormat>
  <Paragraphs>59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等线</vt:lpstr>
      <vt:lpstr>等线 Light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syp</dc:creator>
  <cp:lastModifiedBy>syp</cp:lastModifiedBy>
  <cp:revision>220</cp:revision>
  <dcterms:created xsi:type="dcterms:W3CDTF">2025-03-05T12:37:28Z</dcterms:created>
  <dcterms:modified xsi:type="dcterms:W3CDTF">2025-03-05T15:15:38Z</dcterms:modified>
</cp:coreProperties>
</file>