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44" r:id="rId4"/>
    <p:sldId id="340" r:id="rId5"/>
    <p:sldId id="342" r:id="rId6"/>
    <p:sldId id="343" r:id="rId7"/>
    <p:sldId id="345" r:id="rId8"/>
    <p:sldId id="346" r:id="rId9"/>
    <p:sldId id="339" r:id="rId10"/>
    <p:sldId id="34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8B833-DAA6-4F79-B9D2-F6B1FF330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CD85FF-53DB-446E-93A3-5797FE02E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AADE-063A-4D56-9CB7-C97C7B75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3BD025-B758-407D-8A2D-F0F6138B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6EDDC-0372-4C60-8F7A-1AC8BEB0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6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DE177-87AD-4589-94FA-A3322649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01C19B-494C-441F-B2E6-BE69B5925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DFA363-3259-4C79-9001-C6CAA43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81BE3-DE29-4BA7-9137-0C07C9DC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656366-E3B7-4476-88F5-58EE6C27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1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CA9A15-4F78-40F1-85EA-6CFAFE276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C76C1B-89F6-457C-BE35-9C4D7F28D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C53632-0176-4D17-B59C-4C11C0B0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001B45-CB4C-47B1-8827-20317AFF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61F941-4204-404D-8934-5B711723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7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30169-0422-4F11-A650-0AAA24AE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E77B9C-B453-473F-B185-A38284EC7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784D3-EDED-41BB-8FFD-7297D4A9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28DC3-4EA6-4681-92F6-F44045A8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BB6017-74C8-49BA-B07E-A58E3034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FDDB2-5252-46EE-B2C4-150BF77A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C31FD-5FF4-4345-9350-7DA75184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8300B-1943-4DC3-82B6-DB56CF3F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ED4278-54BD-468A-9F0E-04513BA2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14102-0E29-4117-A117-05EA6240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6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EA18C-86FF-4D41-86B1-4C6CEE68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807928-0438-41AC-953F-B4C9E2502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7B458C-A157-4552-91C3-8ECDC9E4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0931F0-19D8-43D3-A864-BA2F4451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E8816B-7194-4B97-BA19-7B670385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66B732-FF6B-4904-A7CA-CAC2BD79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24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51B8D-501B-47B0-BF27-F61B7BB8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4491D-D901-4B8B-886C-16299CF4B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B57381-F229-4F20-AC1A-DD47B8016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3E278F-2A71-4D8F-98ED-22C4C2BD0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CD27D1-6D8C-4E5A-B230-B9905FB55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470CE5-DC79-47AA-93D9-40FD9A35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740A70-6A19-4675-887F-22BBECF7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E3C3A7-3B25-4CDA-8D0A-17C663D0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75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6A60C-9247-4C52-ABE5-7902B58D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80241B-D8A5-4887-A362-339F5986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6EAA6A-32CD-4D82-B504-D17908EC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EA774C-AE02-4419-BC2E-01E4AB8A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B5301D-0C22-454E-9310-5253DFB7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46867B-59DE-4BB8-B0DB-DB840A85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D78A88-9720-4FF4-8504-67FA0CA9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23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6C75E-D526-4CD5-94C9-CD2480D1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1F8BF-1CF6-4861-A0F0-156B9A8F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0D9BC-A1C6-4BBF-8230-DCFC4FEC5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B3442A-1947-4246-9737-4B86D95D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2EC170-2966-45A7-9F80-A747B843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754FD7-BA8C-4FE3-B5B3-A3C16954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7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754FF-A8AD-4039-94ED-01ECC20C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A11285-3C06-4518-9521-43244DBE0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EB1B27-2EBA-4794-BCFE-7572BD4B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ED24B-42C0-4B6F-85F6-72140B99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00D98-92D2-4670-AE2C-86836600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3488F1-B183-42F1-AAAA-BDF7CF1D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7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6AAE30-F684-48E6-A438-ED74CE6D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AC1828-1F9A-4BBE-AF76-5E49BAA75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81FA5F-CFB1-4FCC-9D30-0BD72F6E9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0A08-AAD9-4C3C-86C5-BF6347DBEC9B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8ACD8-9BF0-4C22-810E-C147D8BDB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CBFC3-8BBE-4B40-832B-03FA4F5BA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38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89207D-455D-49E0-AFE4-8B24B873562E}"/>
              </a:ext>
            </a:extLst>
          </p:cNvPr>
          <p:cNvSpPr txBox="1"/>
          <p:nvPr/>
        </p:nvSpPr>
        <p:spPr>
          <a:xfrm>
            <a:off x="2168770" y="2413337"/>
            <a:ext cx="8354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latin typeface="Bodoni MT" panose="02070603080606020203" pitchFamily="18" charset="0"/>
              </a:rPr>
              <a:t>H_recoil</a:t>
            </a:r>
            <a:r>
              <a:rPr lang="en-US" altLang="zh-CN" sz="6000" dirty="0">
                <a:latin typeface="Bodoni MT" panose="02070603080606020203" pitchFamily="18" charset="0"/>
              </a:rPr>
              <a:t> Status Report</a:t>
            </a:r>
            <a:endParaRPr lang="zh-CN" altLang="en-US" sz="60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2D6F27-46A6-44D6-831A-BFFF203D1F58}"/>
              </a:ext>
            </a:extLst>
          </p:cNvPr>
          <p:cNvSpPr txBox="1"/>
          <p:nvPr/>
        </p:nvSpPr>
        <p:spPr>
          <a:xfrm>
            <a:off x="5749490" y="4130637"/>
            <a:ext cx="577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Yuji Li(Fudan university)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D4D9B7-170F-4FA9-88F5-AA5D7C827179}"/>
              </a:ext>
            </a:extLst>
          </p:cNvPr>
          <p:cNvSpPr txBox="1"/>
          <p:nvPr/>
        </p:nvSpPr>
        <p:spPr>
          <a:xfrm>
            <a:off x="8027962" y="1030161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CEPC </a:t>
            </a:r>
            <a:r>
              <a:rPr lang="en-US" altLang="zh-CN" dirty="0" err="1">
                <a:latin typeface="+mn-ea"/>
              </a:rPr>
              <a:t>Trk</a:t>
            </a:r>
            <a:r>
              <a:rPr lang="en-US" altLang="zh-CN" dirty="0">
                <a:latin typeface="+mn-ea"/>
              </a:rPr>
              <a:t> &amp; PID </a:t>
            </a:r>
            <a:r>
              <a:rPr lang="en-PK">
                <a:latin typeface="+mn-ea"/>
              </a:rPr>
              <a:t>meeting</a:t>
            </a:r>
            <a:endParaRPr lang="en-US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0C7D9-F931-48D1-A028-87111D96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23"/>
            <a:ext cx="2168770" cy="16959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3CCB71-D3D2-4805-B289-78F4FBFF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" y="5059904"/>
            <a:ext cx="1746162" cy="11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5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68CF2E5-CAD1-41B4-A6EA-4BB22B291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3" y="818148"/>
            <a:ext cx="6081178" cy="46062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DFDE738-FE11-4189-9DB5-652208294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73" y="818148"/>
            <a:ext cx="5678214" cy="46062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6AC889B-34C8-42D3-A21E-F6C53E83D815}"/>
              </a:ext>
            </a:extLst>
          </p:cNvPr>
          <p:cNvSpPr txBox="1"/>
          <p:nvPr/>
        </p:nvSpPr>
        <p:spPr>
          <a:xfrm>
            <a:off x="3316334" y="5563243"/>
            <a:ext cx="19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S+B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DEA1131-EE81-4FAB-A617-908FEA1A942F}"/>
              </a:ext>
            </a:extLst>
          </p:cNvPr>
          <p:cNvSpPr txBox="1"/>
          <p:nvPr/>
        </p:nvSpPr>
        <p:spPr>
          <a:xfrm>
            <a:off x="8290991" y="5563242"/>
            <a:ext cx="19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9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Status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169578-0B2C-4AE8-9683-39420B8E845E}"/>
              </a:ext>
            </a:extLst>
          </p:cNvPr>
          <p:cNvSpPr txBox="1"/>
          <p:nvPr/>
        </p:nvSpPr>
        <p:spPr>
          <a:xfrm>
            <a:off x="1102599" y="2857648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We use a chi square method to find the best lepton pair.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5CC92D-3AE3-44B6-AA79-0E661977106F}"/>
              </a:ext>
            </a:extLst>
          </p:cNvPr>
          <p:cNvSpPr txBox="1"/>
          <p:nvPr/>
        </p:nvSpPr>
        <p:spPr>
          <a:xfrm>
            <a:off x="1102598" y="971470"/>
            <a:ext cx="9914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In this formula, the width of Z/H should be measured as a constant with H invisible events.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4CB02B-6808-4CD4-B97C-FA4028C23FF2}"/>
              </a:ext>
            </a:extLst>
          </p:cNvPr>
          <p:cNvSpPr txBox="1"/>
          <p:nvPr/>
        </p:nvSpPr>
        <p:spPr>
          <a:xfrm>
            <a:off x="1138706" y="5184353"/>
            <a:ext cx="99145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BKG Inputs: 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cefs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higgs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liugeliang</a:t>
            </a:r>
            <a:r>
              <a:rPr lang="en-US" altLang="zh-CN" sz="2400" dirty="0">
                <a:latin typeface="Bodoni MT" panose="02070603080606020203" pitchFamily="18" charset="0"/>
              </a:rPr>
              <a:t>/CEPC/202501/Production/4fermions/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        /</a:t>
            </a:r>
            <a:r>
              <a:rPr lang="en-US" altLang="zh-CN" sz="2400" dirty="0" err="1">
                <a:latin typeface="Bodoni MT" panose="02070603080606020203" pitchFamily="18" charset="0"/>
              </a:rPr>
              <a:t>cefs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higgs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liugeliang</a:t>
            </a:r>
            <a:r>
              <a:rPr lang="en-US" altLang="zh-CN" sz="2400" dirty="0">
                <a:latin typeface="Bodoni MT" panose="02070603080606020203" pitchFamily="18" charset="0"/>
              </a:rPr>
              <a:t>/CEPC/202501/Production/2fermions/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4A056C-B03E-4BD5-A8C1-39D8974BD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13062"/>
          <a:stretch/>
        </p:blipFill>
        <p:spPr>
          <a:xfrm>
            <a:off x="3294033" y="3380868"/>
            <a:ext cx="5104243" cy="7348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394FA5D-AB9F-4AD9-87F1-423DF662473A}"/>
              </a:ext>
            </a:extLst>
          </p:cNvPr>
          <p:cNvSpPr txBox="1"/>
          <p:nvPr/>
        </p:nvSpPr>
        <p:spPr>
          <a:xfrm>
            <a:off x="1102600" y="4404686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Clear relation between Z boson momenta and H recoil.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A74550-6338-4A5C-802D-009FD4534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33" y="1978330"/>
            <a:ext cx="4872891" cy="7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FA42B4-9F20-4F74-8D00-14EB7ACF766D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Irreducible </a:t>
            </a:r>
            <a:r>
              <a:rPr lang="en-US" altLang="zh-CN" sz="3600" dirty="0" err="1">
                <a:latin typeface="Bodoni MT" panose="02070603080606020203" pitchFamily="18" charset="0"/>
              </a:rPr>
              <a:t>bkgs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B8C8C7-B0B0-4EF8-AB9E-E7EB03075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" r="3589" b="-1"/>
          <a:stretch/>
        </p:blipFill>
        <p:spPr>
          <a:xfrm>
            <a:off x="7922779" y="1684421"/>
            <a:ext cx="3521660" cy="23485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6CD8335-0DA1-4097-B61F-C961D5BF4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5" y="2063980"/>
            <a:ext cx="3390242" cy="19690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DFCFAE3-9D70-4323-B242-3D0F5645F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70" y="2063980"/>
            <a:ext cx="2893216" cy="184844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48BC54C-341D-4619-96B9-EE2B35F96C20}"/>
              </a:ext>
            </a:extLst>
          </p:cNvPr>
          <p:cNvSpPr txBox="1"/>
          <p:nvPr/>
        </p:nvSpPr>
        <p:spPr>
          <a:xfrm>
            <a:off x="2814216" y="4241138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4fermions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996FF5-8985-444E-8AC2-E7536BE7D875}"/>
              </a:ext>
            </a:extLst>
          </p:cNvPr>
          <p:cNvSpPr txBox="1"/>
          <p:nvPr/>
        </p:nvSpPr>
        <p:spPr>
          <a:xfrm>
            <a:off x="8382961" y="4241137"/>
            <a:ext cx="289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2fermions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6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B4DBB-3698-4D40-B948-6862698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0AF272-6F54-4C0E-9273-7730F91CD27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</a:t>
            </a:r>
            <a:r>
              <a:rPr lang="en-US" altLang="zh-CN" sz="3600" dirty="0" err="1">
                <a:latin typeface="Bodoni MT" panose="02070603080606020203" pitchFamily="18" charset="0"/>
              </a:rPr>
              <a:t>eeTo</a:t>
            </a:r>
            <a:r>
              <a:rPr lang="en-US" altLang="zh-CN" sz="3600" dirty="0">
                <a:latin typeface="Bodoni MT" panose="02070603080606020203" pitchFamily="18" charset="0"/>
              </a:rPr>
              <a:t>(anything)To2l2nu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2D2A622-78EF-4BE4-8498-3F8569B2F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6866"/>
            <a:ext cx="5369728" cy="414213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08338CE-6EF0-4F19-BD42-6713D377FB1C}"/>
              </a:ext>
            </a:extLst>
          </p:cNvPr>
          <p:cNvSpPr txBox="1"/>
          <p:nvPr/>
        </p:nvSpPr>
        <p:spPr>
          <a:xfrm>
            <a:off x="7337110" y="5550544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26D2ADD-6D34-4358-9F76-7B2D30D3F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8" y="1267008"/>
            <a:ext cx="5885322" cy="41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B4DBB-3698-4D40-B948-6862698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0AF272-6F54-4C0E-9273-7730F91CD27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</a:t>
            </a:r>
            <a:r>
              <a:rPr lang="en-US" altLang="zh-CN" sz="3600" dirty="0" err="1">
                <a:latin typeface="Bodoni MT" panose="02070603080606020203" pitchFamily="18" charset="0"/>
              </a:rPr>
              <a:t>eeTo</a:t>
            </a:r>
            <a:r>
              <a:rPr lang="en-US" altLang="zh-CN" sz="3600" dirty="0">
                <a:latin typeface="Bodoni MT" panose="02070603080606020203" pitchFamily="18" charset="0"/>
              </a:rPr>
              <a:t>(anything)To2l2q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97D9B9-1472-4B13-B8D1-A91DF59FA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11" y="1246610"/>
            <a:ext cx="5300089" cy="43647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66066ED-6C95-4960-A610-17650C7B49EC}"/>
              </a:ext>
            </a:extLst>
          </p:cNvPr>
          <p:cNvSpPr txBox="1"/>
          <p:nvPr/>
        </p:nvSpPr>
        <p:spPr>
          <a:xfrm>
            <a:off x="7337110" y="5550544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0B9481-8D91-47FD-942E-2E7C4EC4D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9" y="1483782"/>
            <a:ext cx="5597902" cy="38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3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B4DBB-3698-4D40-B948-6862698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0AF272-6F54-4C0E-9273-7730F91CD27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eeToZZ4L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21F41B-4CC0-4BAB-9E5D-F2621961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35" y="1207079"/>
            <a:ext cx="5587104" cy="443172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4A66D8B-B1B0-4C0B-AA45-685FCA542B86}"/>
              </a:ext>
            </a:extLst>
          </p:cNvPr>
          <p:cNvSpPr txBox="1"/>
          <p:nvPr/>
        </p:nvSpPr>
        <p:spPr>
          <a:xfrm>
            <a:off x="7354044" y="5766742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polynomial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F846109-6EA8-43E1-8867-9922BF48A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5" y="1371600"/>
            <a:ext cx="5793121" cy="40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EE70054-2C8B-42C4-923E-17BB6781181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</a:t>
            </a:r>
            <a:r>
              <a:rPr lang="en-US" altLang="zh-CN" sz="3600" dirty="0" err="1">
                <a:latin typeface="Bodoni MT" panose="02070603080606020203" pitchFamily="18" charset="0"/>
              </a:rPr>
              <a:t>Zll_isr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A65C5A-D478-46D0-9477-A7D602F46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3" y="1578543"/>
            <a:ext cx="5690857" cy="41477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91AB383-11B9-4538-9862-FF4567F54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22" y="1457782"/>
            <a:ext cx="5640935" cy="43892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CA195D3-0A77-4ABD-8651-EDBF53E795EA}"/>
              </a:ext>
            </a:extLst>
          </p:cNvPr>
          <p:cNvSpPr txBox="1"/>
          <p:nvPr/>
        </p:nvSpPr>
        <p:spPr>
          <a:xfrm>
            <a:off x="7258610" y="6055898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3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3C2C0F1-BE48-4D61-8AA2-0390C04D3CC2}"/>
              </a:ext>
            </a:extLst>
          </p:cNvPr>
          <p:cNvSpPr txBox="1"/>
          <p:nvPr/>
        </p:nvSpPr>
        <p:spPr>
          <a:xfrm>
            <a:off x="245875" y="351532"/>
            <a:ext cx="45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Combination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298C8E-AEC5-44AD-ADD1-0C904604E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9" y="1398204"/>
            <a:ext cx="5893906" cy="439487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77BEA00-FC90-4C15-95AF-AC812B820AF5}"/>
              </a:ext>
            </a:extLst>
          </p:cNvPr>
          <p:cNvSpPr txBox="1"/>
          <p:nvPr/>
        </p:nvSpPr>
        <p:spPr>
          <a:xfrm>
            <a:off x="2611773" y="5947433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0885D2-E0DC-4682-8055-3E94E1EA0242}"/>
              </a:ext>
            </a:extLst>
          </p:cNvPr>
          <p:cNvSpPr txBox="1"/>
          <p:nvPr/>
        </p:nvSpPr>
        <p:spPr>
          <a:xfrm>
            <a:off x="7461302" y="2159589"/>
            <a:ext cx="3415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Bodoni MT" panose="02070603080606020203" pitchFamily="18" charset="0"/>
              </a:rPr>
              <a:t>Lumi</a:t>
            </a:r>
            <a:r>
              <a:rPr lang="en-US" altLang="zh-CN" sz="2400" dirty="0">
                <a:latin typeface="Bodoni MT" panose="02070603080606020203" pitchFamily="18" charset="0"/>
              </a:rPr>
              <a:t>: 20(fb-1)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zz_l0mumu=2*19.38;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4mu=15.56;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sl0mu_down=136.14;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sl0mu_up=87.39;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zzorww_l0=221.10;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</a:t>
            </a:r>
            <a:r>
              <a:rPr lang="en-US" altLang="zh-CN" sz="2400" dirty="0" err="1">
                <a:latin typeface="Bodoni MT" panose="02070603080606020203" pitchFamily="18" charset="0"/>
              </a:rPr>
              <a:t>ll</a:t>
            </a:r>
            <a:r>
              <a:rPr lang="en-US" altLang="zh-CN" sz="2400" dirty="0">
                <a:latin typeface="Bodoni MT" panose="02070603080606020203" pitchFamily="18" charset="0"/>
              </a:rPr>
              <a:t>=5332.71;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5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E4868D-9C90-4F1D-9062-8E007E3A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F7988B-D1D8-4F5B-B993-73D53D1BB7AB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Summary and plans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26D8645-EFDE-4D4E-BB48-D75CDED35DA2}"/>
              </a:ext>
            </a:extLst>
          </p:cNvPr>
          <p:cNvSpPr txBox="1"/>
          <p:nvPr/>
        </p:nvSpPr>
        <p:spPr>
          <a:xfrm>
            <a:off x="1004945" y="1326826"/>
            <a:ext cx="982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All the </a:t>
            </a:r>
            <a:r>
              <a:rPr lang="en-US" altLang="zh-CN" sz="2800" dirty="0" err="1">
                <a:latin typeface="Bodoni MT" panose="02070603080606020203" pitchFamily="18" charset="0"/>
              </a:rPr>
              <a:t>bkg</a:t>
            </a:r>
            <a:r>
              <a:rPr lang="en-US" altLang="zh-CN" sz="2800" dirty="0">
                <a:latin typeface="Bodoni MT" panose="02070603080606020203" pitchFamily="18" charset="0"/>
              </a:rPr>
              <a:t> from MC for irreducible </a:t>
            </a:r>
            <a:r>
              <a:rPr lang="en-US" altLang="zh-CN" sz="2800" dirty="0" err="1">
                <a:latin typeface="Bodoni MT" panose="02070603080606020203" pitchFamily="18" charset="0"/>
              </a:rPr>
              <a:t>bkg</a:t>
            </a:r>
            <a:r>
              <a:rPr lang="en-US" altLang="zh-CN" sz="2800" dirty="0">
                <a:latin typeface="Bodoni MT" panose="02070603080606020203" pitchFamily="18" charset="0"/>
              </a:rPr>
              <a:t> has been ready.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951062-33A4-40F4-99BA-59432244109F}"/>
              </a:ext>
            </a:extLst>
          </p:cNvPr>
          <p:cNvSpPr txBox="1"/>
          <p:nvPr/>
        </p:nvSpPr>
        <p:spPr>
          <a:xfrm>
            <a:off x="1004944" y="2201367"/>
            <a:ext cx="982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Muon detector has been constructed in CEPCSW, will update the muon selection in this study.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356405-6137-45CA-A417-8DC731FFC9C1}"/>
              </a:ext>
            </a:extLst>
          </p:cNvPr>
          <p:cNvSpPr txBox="1"/>
          <p:nvPr/>
        </p:nvSpPr>
        <p:spPr>
          <a:xfrm>
            <a:off x="1004943" y="3429000"/>
            <a:ext cx="982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Final fit of H recoil shape is debugging.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4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234</Words>
  <Application>Microsoft Office PowerPoint</Application>
  <PresentationFormat>宽屏</PresentationFormat>
  <Paragraphs>40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Bodoni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yuji</dc:creator>
  <cp:lastModifiedBy>yuji</cp:lastModifiedBy>
  <cp:revision>12</cp:revision>
  <dcterms:created xsi:type="dcterms:W3CDTF">2025-02-14T06:07:16Z</dcterms:created>
  <dcterms:modified xsi:type="dcterms:W3CDTF">2025-03-07T05:57:30Z</dcterms:modified>
</cp:coreProperties>
</file>