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3949005" y="10609397"/>
            <a:ext cx="16478253" cy="477734"/>
          </a:xfrm>
          <a:prstGeom prst="rect">
            <a:avLst/>
          </a:prstGeom>
        </p:spPr>
        <p:txBody>
          <a:bodyPr lIns="34289" tIns="34289" rIns="34289" bIns="34289"/>
          <a:lstStyle>
            <a:lvl1pPr defTabSz="726440">
              <a:defRPr sz="2816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xfrm>
            <a:off x="3952874" y="2524124"/>
            <a:ext cx="16478252" cy="1076213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3952874" y="3494221"/>
            <a:ext cx="16478252" cy="701085"/>
          </a:xfrm>
          <a:prstGeom prst="rect">
            <a:avLst/>
          </a:prstGeom>
        </p:spPr>
        <p:txBody>
          <a:bodyPr lIns="34289" tIns="34289" rIns="34289" bIns="34289"/>
          <a:lstStyle>
            <a:lvl1pPr defTabSz="668655">
              <a:defRPr sz="4212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3952874" y="2524124"/>
            <a:ext cx="16478252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3952874" y="3494221"/>
            <a:ext cx="16478252" cy="701085"/>
          </a:xfrm>
          <a:prstGeom prst="rect">
            <a:avLst/>
          </a:prstGeom>
        </p:spPr>
        <p:txBody>
          <a:bodyPr lIns="34289" tIns="34289" rIns="34289" bIns="34289"/>
          <a:lstStyle>
            <a:lvl1pPr defTabSz="668655">
              <a:defRPr sz="4212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2" cy="6192009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b="0" spc="-52"/>
            </a:lvl1pPr>
            <a:lvl2pPr>
              <a:spcBef>
                <a:spcPts val="1800"/>
              </a:spcBef>
              <a:defRPr b="0" spc="-52"/>
            </a:lvl2pPr>
            <a:lvl3pPr>
              <a:spcBef>
                <a:spcPts val="1800"/>
              </a:spcBef>
              <a:defRPr b="0" spc="-52"/>
            </a:lvl3pPr>
            <a:lvl4pPr>
              <a:spcBef>
                <a:spcPts val="1800"/>
              </a:spcBef>
              <a:defRPr b="0" spc="-52"/>
            </a:lvl4pPr>
            <a:lvl5pPr>
              <a:spcBef>
                <a:spcPts val="1800"/>
              </a:spcBef>
              <a:defRPr b="0" spc="-52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quarter" idx="1" hasCustomPrompt="1"/>
          </p:nvPr>
        </p:nvSpPr>
        <p:spPr>
          <a:xfrm>
            <a:off x="3952874" y="5405132"/>
            <a:ext cx="16478252" cy="2905736"/>
          </a:xfrm>
          <a:prstGeom prst="rect">
            <a:avLst/>
          </a:prstGeom>
        </p:spPr>
        <p:txBody>
          <a:bodyPr anchor="ctr"/>
          <a:lstStyle>
            <a:lvl1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sz="half" idx="1" hasCustomPrompt="1"/>
          </p:nvPr>
        </p:nvSpPr>
        <p:spPr>
          <a:xfrm>
            <a:off x="3952874" y="2521445"/>
            <a:ext cx="16478252" cy="5431188"/>
          </a:xfrm>
          <a:prstGeom prst="rect">
            <a:avLst/>
          </a:prstGeom>
        </p:spPr>
        <p:txBody>
          <a:bodyPr anchor="b"/>
          <a:lstStyle>
            <a:lvl1pPr algn="ctr" defTabSz="2438339">
              <a:lnSpc>
                <a:spcPct val="80000"/>
              </a:lnSpc>
              <a:defRPr spc="-246" sz="24600"/>
            </a:lvl1pPr>
            <a:lvl2pPr algn="ctr" defTabSz="2438339">
              <a:lnSpc>
                <a:spcPct val="80000"/>
              </a:lnSpc>
              <a:defRPr spc="-246" sz="24600"/>
            </a:lvl2pPr>
            <a:lvl3pPr algn="ctr" defTabSz="2438339">
              <a:lnSpc>
                <a:spcPct val="80000"/>
              </a:lnSpc>
              <a:defRPr spc="-246" sz="24600"/>
            </a:lvl3pPr>
            <a:lvl4pPr algn="ctr" defTabSz="2438339">
              <a:lnSpc>
                <a:spcPct val="80000"/>
              </a:lnSpc>
              <a:defRPr spc="-246" sz="24600"/>
            </a:lvl4pPr>
            <a:lvl5pPr algn="ctr" defTabSz="2438339">
              <a:lnSpc>
                <a:spcPct val="80000"/>
              </a:lnSpc>
              <a:defRPr spc="-246" sz="24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Fact information"/>
          <p:cNvSpPr txBox="1"/>
          <p:nvPr>
            <p:ph type="body" sz="quarter" idx="21" hasCustomPrompt="1"/>
          </p:nvPr>
        </p:nvSpPr>
        <p:spPr>
          <a:xfrm>
            <a:off x="3952874" y="7911135"/>
            <a:ext cx="16478252" cy="701085"/>
          </a:xfrm>
          <a:prstGeom prst="rect">
            <a:avLst/>
          </a:prstGeom>
        </p:spPr>
        <p:txBody>
          <a:bodyPr lIns="34289" tIns="34289" rIns="34289" bIns="34289"/>
          <a:lstStyle>
            <a:lvl1pPr algn="ctr" defTabSz="668655">
              <a:defRPr sz="4212"/>
            </a:lvl1pPr>
          </a:lstStyle>
          <a:p>
            <a:pPr/>
            <a:r>
              <a:t>Fact information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/>
          <p:nvPr>
            <p:ph type="body" sz="quarter" idx="21" hasCustomPrompt="1"/>
          </p:nvPr>
        </p:nvSpPr>
        <p:spPr>
          <a:xfrm>
            <a:off x="4870518" y="9721090"/>
            <a:ext cx="15150040" cy="477735"/>
          </a:xfrm>
          <a:prstGeom prst="rect">
            <a:avLst/>
          </a:prstGeom>
        </p:spPr>
        <p:txBody>
          <a:bodyPr lIns="34289" tIns="34289" rIns="34289" bIns="34289"/>
          <a:lstStyle>
            <a:lvl1pPr defTabSz="726440">
              <a:defRPr sz="2816"/>
            </a:lvl1pPr>
          </a:lstStyle>
          <a:p>
            <a:pPr/>
            <a:r>
              <a:t>Attribution</a:t>
            </a:r>
          </a:p>
        </p:txBody>
      </p:sp>
      <p:sp>
        <p:nvSpPr>
          <p:cNvPr id="136" name="Body Level One…"/>
          <p:cNvSpPr txBox="1"/>
          <p:nvPr>
            <p:ph type="body" sz="quarter" idx="1" hasCustomPrompt="1"/>
          </p:nvPr>
        </p:nvSpPr>
        <p:spPr>
          <a:xfrm>
            <a:off x="4363441" y="5419395"/>
            <a:ext cx="15657118" cy="2877210"/>
          </a:xfrm>
          <a:prstGeom prst="rect">
            <a:avLst/>
          </a:prstGeom>
        </p:spPr>
        <p:txBody>
          <a:bodyPr/>
          <a:lstStyle>
            <a:lvl1pPr marL="638922" indent="-469899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2" indent="-12699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2" indent="444500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2" indent="901700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2" indent="1358900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salad with fried rice, boiled eggs, and chopsticks"/>
          <p:cNvSpPr/>
          <p:nvPr>
            <p:ph type="pic" sz="quarter" idx="21"/>
          </p:nvPr>
        </p:nvSpPr>
        <p:spPr>
          <a:xfrm>
            <a:off x="14868525" y="2476499"/>
            <a:ext cx="5579325" cy="44622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Bowl with salmon cakes, salad, and hummus "/>
          <p:cNvSpPr/>
          <p:nvPr>
            <p:ph type="pic" sz="half" idx="22"/>
          </p:nvPr>
        </p:nvSpPr>
        <p:spPr>
          <a:xfrm>
            <a:off x="13173075" y="4698206"/>
            <a:ext cx="7829551" cy="91126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Bowl of pappardelle pasta with parsley butter, roasted hazelnuts, and shaved parmesan cheese"/>
          <p:cNvSpPr/>
          <p:nvPr>
            <p:ph type="pic" sz="half" idx="23"/>
          </p:nvPr>
        </p:nvSpPr>
        <p:spPr>
          <a:xfrm>
            <a:off x="2943224" y="2085974"/>
            <a:ext cx="12458702" cy="93440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, and chopsticks"/>
          <p:cNvSpPr/>
          <p:nvPr>
            <p:ph type="pic" idx="21"/>
          </p:nvPr>
        </p:nvSpPr>
        <p:spPr>
          <a:xfrm>
            <a:off x="2047874" y="-2428876"/>
            <a:ext cx="20288252" cy="162306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2181224" y="742949"/>
            <a:ext cx="20059652" cy="12014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3952874" y="7058025"/>
            <a:ext cx="16478252" cy="3486151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3953767" y="2544103"/>
            <a:ext cx="16476467" cy="477734"/>
          </a:xfrm>
          <a:prstGeom prst="rect">
            <a:avLst/>
          </a:prstGeom>
        </p:spPr>
        <p:txBody>
          <a:bodyPr lIns="34289" tIns="34289" rIns="34289" bIns="34289"/>
          <a:lstStyle>
            <a:lvl1pPr defTabSz="726440">
              <a:defRPr sz="2816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3952874" y="10421933"/>
            <a:ext cx="16478252" cy="837714"/>
          </a:xfrm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/>
          <p:nvPr>
            <p:ph type="pic" sz="half" idx="21"/>
          </p:nvPr>
        </p:nvSpPr>
        <p:spPr>
          <a:xfrm>
            <a:off x="11277599" y="1562099"/>
            <a:ext cx="9108630" cy="106013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3952874" y="2666999"/>
            <a:ext cx="7334251" cy="4411706"/>
          </a:xfrm>
          <a:prstGeom prst="rect">
            <a:avLst/>
          </a:prstGeom>
        </p:spPr>
        <p:txBody>
          <a:bodyPr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3952874" y="7009932"/>
            <a:ext cx="7334251" cy="4039069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29884" y="11510264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3952874" y="2524124"/>
            <a:ext cx="16478252" cy="1074873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3952874" y="3494221"/>
            <a:ext cx="16478252" cy="701085"/>
          </a:xfrm>
          <a:prstGeom prst="rect">
            <a:avLst/>
          </a:prstGeom>
        </p:spPr>
        <p:txBody>
          <a:bodyPr lIns="34289" tIns="34289" rIns="34289" bIns="34289"/>
          <a:lstStyle>
            <a:lvl1pPr defTabSz="668655">
              <a:defRPr sz="4212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2" cy="6192009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2" cy="6192009"/>
          </a:xfrm>
          <a:prstGeom prst="rect">
            <a:avLst/>
          </a:prstGeom>
        </p:spPr>
        <p:txBody>
          <a:bodyPr numCol="2" spcCol="823912"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3952874" y="3494221"/>
            <a:ext cx="7334251" cy="701085"/>
          </a:xfrm>
          <a:prstGeom prst="rect">
            <a:avLst/>
          </a:prstGeom>
        </p:spPr>
        <p:txBody>
          <a:bodyPr lIns="34289" tIns="34289" rIns="34289" bIns="34289"/>
          <a:lstStyle>
            <a:lvl1pPr defTabSz="668655">
              <a:defRPr sz="4212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3952874" y="4900878"/>
            <a:ext cx="7334251" cy="6192473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, and shaved parmesan cheese"/>
          <p:cNvSpPr/>
          <p:nvPr>
            <p:ph type="pic" sz="half" idx="22"/>
          </p:nvPr>
        </p:nvSpPr>
        <p:spPr>
          <a:xfrm>
            <a:off x="12191999" y="1409050"/>
            <a:ext cx="8187657" cy="109168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3952874" y="2524124"/>
            <a:ext cx="7334251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/>
          <p:nvPr>
            <p:ph type="body" sz="quarter" idx="21" hasCustomPrompt="1"/>
          </p:nvPr>
        </p:nvSpPr>
        <p:spPr>
          <a:xfrm>
            <a:off x="3952874" y="3494221"/>
            <a:ext cx="7334251" cy="701085"/>
          </a:xfrm>
          <a:prstGeom prst="rect">
            <a:avLst/>
          </a:prstGeom>
        </p:spPr>
        <p:txBody>
          <a:bodyPr lIns="34289" tIns="34289" rIns="34289" bIns="34289"/>
          <a:lstStyle>
            <a:lvl1pPr defTabSz="668655">
              <a:defRPr sz="4212"/>
            </a:lvl1pPr>
          </a:lstStyle>
          <a:p>
            <a:pPr/>
            <a:r>
              <a:t>Slide Subtitle</a:t>
            </a:r>
          </a:p>
        </p:txBody>
      </p:sp>
      <p:sp>
        <p:nvSpPr>
          <p:cNvPr id="72" name="Body Level One…"/>
          <p:cNvSpPr txBox="1"/>
          <p:nvPr>
            <p:ph type="body" sz="quarter" idx="1" hasCustomPrompt="1"/>
          </p:nvPr>
        </p:nvSpPr>
        <p:spPr>
          <a:xfrm>
            <a:off x="3952874" y="4900878"/>
            <a:ext cx="7334251" cy="6192473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Slide Title"/>
          <p:cNvSpPr txBox="1"/>
          <p:nvPr>
            <p:ph type="title" hasCustomPrompt="1"/>
          </p:nvPr>
        </p:nvSpPr>
        <p:spPr>
          <a:xfrm>
            <a:off x="3952874" y="2524124"/>
            <a:ext cx="7334251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/>
          <p:nvPr>
            <p:ph type="body" sz="quarter" idx="21" hasCustomPrompt="1"/>
          </p:nvPr>
        </p:nvSpPr>
        <p:spPr>
          <a:xfrm>
            <a:off x="3952874" y="3494221"/>
            <a:ext cx="7334251" cy="701085"/>
          </a:xfrm>
          <a:prstGeom prst="rect">
            <a:avLst/>
          </a:prstGeom>
        </p:spPr>
        <p:txBody>
          <a:bodyPr lIns="34289" tIns="34289" rIns="34289" bIns="34289"/>
          <a:lstStyle>
            <a:lvl1pPr defTabSz="668655">
              <a:defRPr sz="4212"/>
            </a:lvl1pPr>
          </a:lstStyle>
          <a:p>
            <a:pPr/>
            <a:r>
              <a:t>Slide Subtitle</a:t>
            </a:r>
          </a:p>
        </p:txBody>
      </p:sp>
      <p:sp>
        <p:nvSpPr>
          <p:cNvPr id="82" name="Body Level One…"/>
          <p:cNvSpPr txBox="1"/>
          <p:nvPr>
            <p:ph type="body" sz="quarter" idx="1" hasCustomPrompt="1"/>
          </p:nvPr>
        </p:nvSpPr>
        <p:spPr>
          <a:xfrm>
            <a:off x="3952874" y="4900878"/>
            <a:ext cx="7334251" cy="6192473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Slide Title"/>
          <p:cNvSpPr txBox="1"/>
          <p:nvPr>
            <p:ph type="title" hasCustomPrompt="1"/>
          </p:nvPr>
        </p:nvSpPr>
        <p:spPr>
          <a:xfrm>
            <a:off x="3952874" y="2524124"/>
            <a:ext cx="7334251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3952872" y="5114924"/>
            <a:ext cx="16478254" cy="3486152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2029884" y="11510264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3952872" y="3645743"/>
            <a:ext cx="16478254" cy="3486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3949006" y="7131893"/>
            <a:ext cx="16478252" cy="1428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29884" y="11507088"/>
            <a:ext cx="314859" cy="299112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udget of HLT system"/>
          <p:cNvSpPr txBox="1"/>
          <p:nvPr>
            <p:ph type="ctrTitle"/>
          </p:nvPr>
        </p:nvSpPr>
        <p:spPr>
          <a:xfrm>
            <a:off x="4054956" y="140786"/>
            <a:ext cx="16478254" cy="1453167"/>
          </a:xfrm>
          <a:prstGeom prst="rect">
            <a:avLst/>
          </a:prstGeom>
        </p:spPr>
        <p:txBody>
          <a:bodyPr/>
          <a:lstStyle>
            <a:lvl1pPr algn="ctr" defTabSz="1901904">
              <a:defRPr spc="-177" sz="8892"/>
            </a:lvl1pPr>
          </a:lstStyle>
          <a:p>
            <a:pPr/>
            <a:r>
              <a:t>Budget of HLT system </a:t>
            </a:r>
          </a:p>
        </p:txBody>
      </p:sp>
      <p:graphicFrame>
        <p:nvGraphicFramePr>
          <p:cNvPr id="172" name="Table 1"/>
          <p:cNvGraphicFramePr/>
          <p:nvPr/>
        </p:nvGraphicFramePr>
        <p:xfrm>
          <a:off x="627505" y="1989061"/>
          <a:ext cx="23345855" cy="11368495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{2708684C-4D16-4618-839F-0558EEFCDFE6}</a:tableStyleId>
              </a:tblPr>
              <a:tblGrid>
                <a:gridCol w="2150462"/>
                <a:gridCol w="2388220"/>
                <a:gridCol w="3128865"/>
                <a:gridCol w="4387893"/>
                <a:gridCol w="3889720"/>
                <a:gridCol w="7387992"/>
              </a:tblGrid>
              <a:tr h="2746414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/>
                      </a:pPr>
                      <a:r>
                        <a:rPr b="1" sz="3800"/>
                        <a:t>Phase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C6C6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6C6C6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/>
                      </a:pPr>
                      <a:r>
                        <a:rPr b="1" sz="3800"/>
                        <a:t>L1 rate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6C6C6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/>
                      </a:pPr>
                      <a:r>
                        <a:rPr b="1" sz="3800"/>
                        <a:t>Throughput
1 MB/s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6C6C6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/>
                      </a:pPr>
                      <a:r>
                        <a:rPr b="1" sz="3800"/>
                        <a:t>CPU cores 0.3s/evt/core
0.5s/evt/core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6C6C6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/>
                      </a:pPr>
                      <a:r>
                        <a:rPr b="1" sz="3800"/>
                        <a:t>Cost
（Rack, server, switch）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6C6C6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/>
                      </a:pPr>
                      <a:r>
                        <a:rPr b="1" sz="3800"/>
                        <a:t>Comment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6C6C6C"/>
                      </a:solidFill>
                      <a:miter lim="400000"/>
                    </a:lnR>
                    <a:lnT w="12700">
                      <a:solidFill>
                        <a:srgbClr val="6C6C6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204645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/>
                      </a:pPr>
                      <a:r>
                        <a:rPr b="1" sz="3800"/>
                        <a:t>Higgs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C6C6C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13 kHz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13 GB/s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3900
(6500)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702万
（1,170万）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 rowSpan="3">
                  <a:txBody>
                    <a:bodyPr/>
                    <a:lstStyle/>
                    <a:p>
                      <a:pPr algn="l" defTabSz="914400">
                        <a:defRPr sz="3200"/>
                      </a:pPr>
                      <a:r>
                        <a:t>Belle II HLT Unit:</a:t>
                      </a:r>
                    </a:p>
                    <a:p>
                      <a:pPr marL="406400" indent="-406400" algn="l" defTabSz="914400">
                        <a:buSzPct val="123000"/>
                        <a:buChar char="•"/>
                        <a:defRPr sz="3200"/>
                      </a:pPr>
                      <a:r>
                        <a:t>86.4万/unit (480cores)     </a:t>
                      </a:r>
                    </a:p>
                    <a:p>
                      <a:pPr marL="406400" indent="-406400" algn="l" defTabSz="914400">
                        <a:buSzPct val="123000"/>
                        <a:buChar char="•"/>
                        <a:defRPr sz="3200"/>
                      </a:pPr>
                      <a:r>
                        <a:t>CPU: Intel Xeon E5 2660</a:t>
                      </a:r>
                    </a:p>
                    <a:p>
                      <a:pPr algn="l" defTabSz="914400">
                        <a:defRPr sz="3200"/>
                      </a:pPr>
                    </a:p>
                    <a:p>
                      <a:pPr algn="l" defTabSz="914400">
                        <a:defRPr sz="3200"/>
                      </a:pPr>
                      <a:r>
                        <a:t>Offline trk. sim.:  </a:t>
                      </a:r>
                    </a:p>
                    <a:p>
                      <a:pPr marL="406400" indent="-406400" algn="l" defTabSz="914400">
                        <a:buSzPct val="123000"/>
                        <a:buChar char="•"/>
                        <a:defRPr sz="3200"/>
                      </a:pPr>
                      <a:r>
                        <a:t>1s/evt. trk./core @Higgs</a:t>
                      </a:r>
                    </a:p>
                    <a:p>
                      <a:pPr marL="406400" indent="-406400" algn="l" defTabSz="914400">
                        <a:buSzPct val="123000"/>
                        <a:buChar char="•"/>
                        <a:defRPr sz="3200"/>
                      </a:pPr>
                      <a:r>
                        <a:t>1.2s/evt. trk/core @low Z</a:t>
                      </a:r>
                    </a:p>
                    <a:p>
                      <a:pPr marL="406400" indent="-406400" algn="l" defTabSz="914400">
                        <a:buSzPct val="123000"/>
                        <a:buChar char="•"/>
                        <a:defRPr sz="3200"/>
                      </a:pPr>
                      <a:r>
                        <a:t>Max: 6.5s/evt. trk/core @ZH</a:t>
                      </a:r>
                    </a:p>
                    <a:p>
                      <a:pPr algn="l" defTabSz="914400">
                        <a:defRPr sz="3200"/>
                      </a:pPr>
                    </a:p>
                    <a:p>
                      <a:pPr algn="l" defTabSz="914400">
                        <a:defRPr sz="3200"/>
                      </a:pPr>
                      <a:r>
                        <a:t>LHCb HLT1(GPU) latency@RUN3:</a:t>
                      </a:r>
                    </a:p>
                    <a:p>
                      <a:pPr marL="406400" indent="-406400" algn="l" defTabSz="914400">
                        <a:buSzPct val="123000"/>
                        <a:buChar char="•"/>
                        <a:defRPr sz="3200"/>
                      </a:pPr>
                      <a:r>
                        <a:t>0.05-0.3s (w/o evt. build.)</a:t>
                      </a:r>
                    </a:p>
                    <a:p>
                      <a:pPr algn="l" defTabSz="914400">
                        <a:defRPr sz="3200"/>
                      </a:pPr>
                    </a:p>
                    <a:p>
                      <a:pPr algn="l" defTabSz="914400">
                        <a:defRPr sz="3200"/>
                      </a:pPr>
                      <a:r>
                        <a:t>Conservative fast rec. estimation:</a:t>
                      </a:r>
                    </a:p>
                    <a:p>
                      <a:pPr marL="406400" indent="-406400" algn="l" defTabSz="914400">
                        <a:buSzPct val="123000"/>
                        <a:buChar char="•"/>
                        <a:defRPr sz="3200"/>
                      </a:pPr>
                      <a:r>
                        <a:t>0.3s/evt/core</a:t>
                      </a:r>
                    </a:p>
                    <a:p>
                      <a:pPr algn="l" defTabSz="914400">
                        <a:defRPr sz="32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defRPr>
                      </a:pPr>
                    </a:p>
                    <a:p>
                      <a:pPr algn="l" defTabSz="914400">
                        <a:defRPr sz="32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defRPr>
                      </a:pPr>
                      <a:r>
                        <a:t>Cost@low lumi. Z as reference </a:t>
                      </a:r>
                    </a:p>
                    <a:p>
                      <a:pPr marL="406400" indent="-406400" algn="l" defTabSz="914400">
                        <a:buSzPct val="123000"/>
                        <a:buChar char="•"/>
                        <a:defRPr sz="3200"/>
                      </a:pPr>
                      <a:r>
                        <a:t>High lumi. Z (add memory to resolve)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6C6C6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</a:tr>
              <a:tr h="3448024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/>
                      </a:pPr>
                      <a:r>
                        <a:rPr b="1" sz="3800"/>
                        <a:t>Low lumi. Z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C6C6C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120 kHz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120 GB/s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36000
(60000)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6480万
（10,800万）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 vMerge="1">
                  <a:tcPr/>
                </a:tc>
              </a:tr>
              <a:tr h="295671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 sz="1800"/>
                      </a:pPr>
                      <a:r>
                        <a:rPr b="1" sz="3800"/>
                        <a:t>High lumi. Z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C6C6C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400 kHz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400 GB/s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120000
(200000)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800"/>
                        <a:t>21600万
（36,000万）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l" defTabSz="2438339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l" defTabSz="2438339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