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82" r:id="rId3"/>
    <p:sldId id="257" r:id="rId4"/>
    <p:sldId id="258" r:id="rId5"/>
    <p:sldId id="259" r:id="rId6"/>
    <p:sldId id="262" r:id="rId7"/>
    <p:sldId id="263" r:id="rId8"/>
    <p:sldId id="264" r:id="rId9"/>
    <p:sldId id="265" r:id="rId10"/>
    <p:sldId id="266" r:id="rId11"/>
    <p:sldId id="283" r:id="rId12"/>
    <p:sldId id="284" r:id="rId13"/>
    <p:sldId id="285" r:id="rId14"/>
    <p:sldId id="267" r:id="rId15"/>
    <p:sldId id="268" r:id="rId16"/>
    <p:sldId id="278" r:id="rId17"/>
    <p:sldId id="277" r:id="rId18"/>
    <p:sldId id="274" r:id="rId19"/>
    <p:sldId id="295" r:id="rId20"/>
    <p:sldId id="288" r:id="rId21"/>
    <p:sldId id="293" r:id="rId22"/>
    <p:sldId id="296" r:id="rId23"/>
    <p:sldId id="292" r:id="rId24"/>
    <p:sldId id="294" r:id="rId25"/>
    <p:sldId id="311" r:id="rId26"/>
    <p:sldId id="260" r:id="rId27"/>
    <p:sldId id="275" r:id="rId28"/>
    <p:sldId id="280" r:id="rId29"/>
    <p:sldId id="281" r:id="rId30"/>
    <p:sldId id="286" r:id="rId31"/>
    <p:sldId id="290" r:id="rId32"/>
    <p:sldId id="291" r:id="rId33"/>
    <p:sldId id="269" r:id="rId34"/>
    <p:sldId id="270" r:id="rId35"/>
    <p:sldId id="271" r:id="rId36"/>
    <p:sldId id="272" r:id="rId37"/>
    <p:sldId id="287" r:id="rId38"/>
    <p:sldId id="297" r:id="rId39"/>
    <p:sldId id="299" r:id="rId40"/>
    <p:sldId id="298" r:id="rId41"/>
    <p:sldId id="310" r:id="rId42"/>
    <p:sldId id="27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3A53A0"/>
    <a:srgbClr val="B70996"/>
    <a:srgbClr val="A796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9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23567;&#31859;&#20113;&#30424;\files\&#20154;&#24037;&#26234;&#33021;\neural%20network%20exampl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trendline>
            <c:spPr>
              <a:ln w="63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c:spPr>
            <c:trendlineType val="linear"/>
            <c:dispRSqr val="0"/>
            <c:dispEq val="0"/>
          </c:trendline>
          <c:yVal>
            <c:numRef>
              <c:f>backpropagation!$M$21:$M$26</c:f>
              <c:numCache>
                <c:formatCode>General</c:formatCode>
                <c:ptCount val="6"/>
                <c:pt idx="0">
                  <c:v>0.38456449999999998</c:v>
                </c:pt>
                <c:pt idx="1">
                  <c:v>0.38362552032626501</c:v>
                </c:pt>
                <c:pt idx="2">
                  <c:v>0.38268580716651945</c:v>
                </c:pt>
                <c:pt idx="3">
                  <c:v>0.38174534213362632</c:v>
                </c:pt>
                <c:pt idx="4">
                  <c:v>0.38080410718590235</c:v>
                </c:pt>
                <c:pt idx="5">
                  <c:v>0.37986208462666876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6AC-4C4E-9B0F-5532887F16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2879311"/>
        <c:axId val="502879791"/>
      </c:scatterChart>
      <c:valAx>
        <c:axId val="50287931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Iteration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2879791"/>
        <c:crosses val="autoZero"/>
        <c:crossBetween val="midCat"/>
        <c:majorUnit val="1"/>
      </c:valAx>
      <c:valAx>
        <c:axId val="50287979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dirty="0"/>
                  <a:t>Lost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2879311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E31E2-BDF2-4E08-AD7E-51E161A78C97}" type="datetimeFigureOut">
              <a:rPr lang="en-CA" smtClean="0"/>
              <a:t>2025-03-14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238519-95D1-47AB-8D8B-7D1118FA502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4700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38519-95D1-47AB-8D8B-7D1118FA502C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2776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28FE-ADAC-6C5B-9B9E-0835366AF2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655EA3-A4E1-C4BA-9140-66F530C0C4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FA03A-4B0F-B7F7-E6A8-C50D6435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9C37-583D-4E18-806D-4339381D4800}" type="datetime1">
              <a:rPr lang="en-CA" altLang="zh-CN" smtClean="0"/>
              <a:t>2025-03-14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8A8AF-08D2-674E-E6B9-0672D1DE9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97BDA-3076-2500-741D-7CAC87F48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3679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84EC5-0273-80FA-8835-DE17213DF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8384A-C116-B323-8BE2-44AF77BD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3BE5-84F5-45FA-B8EB-503718ED3EAE}" type="datetime1">
              <a:rPr lang="en-CA" altLang="zh-CN" smtClean="0"/>
              <a:t>2025-03-14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ECCF-24E6-7E3A-448E-E100A8BA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39C2E-E4F2-99B5-014A-9D0EAB6A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‹#›</a:t>
            </a:fld>
            <a:endParaRPr lang="en-CA"/>
          </a:p>
        </p:txBody>
      </p:sp>
      <p:sp>
        <p:nvSpPr>
          <p:cNvPr id="7" name="矩形 5">
            <a:extLst>
              <a:ext uri="{FF2B5EF4-FFF2-40B4-BE49-F238E27FC236}">
                <a16:creationId xmlns:a16="http://schemas.microsoft.com/office/drawing/2014/main" id="{92FBB3E5-4468-48DA-B9E0-7E0D6C8755A7}"/>
              </a:ext>
            </a:extLst>
          </p:cNvPr>
          <p:cNvSpPr/>
          <p:nvPr userDrawn="1"/>
        </p:nvSpPr>
        <p:spPr>
          <a:xfrm>
            <a:off x="0" y="0"/>
            <a:ext cx="12191999" cy="84334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492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81A74-6CEE-3629-81D0-C3F623551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9FA0A-8650-BD8F-BA21-F71CA59B5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68F7-A0CE-BD4E-FF47-9E23C02A84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6068-F23D-4743-BAB5-4B88AB2286D4}" type="datetime1">
              <a:rPr lang="en-CA" altLang="zh-CN" smtClean="0"/>
              <a:t>2025-03-14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BBED7-25F4-0293-E841-E9CF147BA2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AFB21-5C17-371C-9101-B883BFDDD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80C71-2A61-48E7-860E-5148DC3E34E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321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www.cnblogs.com/jyroy/p/13966649.htm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institution/Ecole_de_Technologie_Superieure2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0.png"/><Relationship Id="rId4" Type="http://schemas.openxmlformats.org/officeDocument/2006/relationships/image" Target="../media/image51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image" Target="../media/image68.gi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2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BB2EFB9-490B-0F3C-C4EF-098440EDD9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0676"/>
            <a:ext cx="7907080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zh-CN" altLang="en-US" sz="7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聊聊机器学习</a:t>
            </a:r>
            <a:endParaRPr lang="en-US" sz="7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BDF4FB-561A-D1EF-9C35-9A5A78F53590}"/>
              </a:ext>
            </a:extLst>
          </p:cNvPr>
          <p:cNvSpPr txBox="1"/>
          <p:nvPr/>
        </p:nvSpPr>
        <p:spPr>
          <a:xfrm>
            <a:off x="835024" y="3809999"/>
            <a:ext cx="7025753" cy="101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zh-CN" altLang="en-US" sz="24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刘光东</a:t>
            </a:r>
            <a:endParaRPr lang="en-US" sz="2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142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39605C-CCF7-7F32-937B-D56D800B6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10</a:t>
            </a:fld>
            <a:endParaRPr lang="en-CA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924273AB-D3EE-4B3E-7F8E-323BF7D24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正向传播</a:t>
            </a:r>
            <a:r>
              <a:rPr lang="en-US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(feedforward)</a:t>
            </a:r>
            <a:endParaRPr lang="en-CA" altLang="zh-CN" sz="39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DBA7C9B-1428-7963-426C-4DFF22DF514C}"/>
              </a:ext>
            </a:extLst>
          </p:cNvPr>
          <p:cNvSpPr txBox="1"/>
          <p:nvPr/>
        </p:nvSpPr>
        <p:spPr>
          <a:xfrm>
            <a:off x="311888" y="1116225"/>
            <a:ext cx="2199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假设一组数据</a:t>
            </a:r>
            <a:r>
              <a:rPr lang="en-US" altLang="zh-CN" dirty="0"/>
              <a:t>:</a:t>
            </a:r>
          </a:p>
          <a:p>
            <a:endParaRPr lang="zh-CN" altLang="en-US" dirty="0"/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32999D8D-7757-0ECE-90D7-B0A8220C6E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151625"/>
              </p:ext>
            </p:extLst>
          </p:nvPr>
        </p:nvGraphicFramePr>
        <p:xfrm>
          <a:off x="380999" y="1770472"/>
          <a:ext cx="4349010" cy="822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9670">
                  <a:extLst>
                    <a:ext uri="{9D8B030D-6E8A-4147-A177-3AD203B41FA5}">
                      <a16:colId xmlns:a16="http://schemas.microsoft.com/office/drawing/2014/main" val="2473045938"/>
                    </a:ext>
                  </a:extLst>
                </a:gridCol>
                <a:gridCol w="1449670">
                  <a:extLst>
                    <a:ext uri="{9D8B030D-6E8A-4147-A177-3AD203B41FA5}">
                      <a16:colId xmlns:a16="http://schemas.microsoft.com/office/drawing/2014/main" val="2455497218"/>
                    </a:ext>
                  </a:extLst>
                </a:gridCol>
                <a:gridCol w="1449670">
                  <a:extLst>
                    <a:ext uri="{9D8B030D-6E8A-4147-A177-3AD203B41FA5}">
                      <a16:colId xmlns:a16="http://schemas.microsoft.com/office/drawing/2014/main" val="1399189174"/>
                    </a:ext>
                  </a:extLst>
                </a:gridCol>
              </a:tblGrid>
              <a:tr h="411372">
                <a:tc>
                  <a:txBody>
                    <a:bodyPr/>
                    <a:lstStyle/>
                    <a:p>
                      <a:r>
                        <a:rPr lang="en-US" altLang="zh-CN" dirty="0"/>
                        <a:t>X</a:t>
                      </a:r>
                      <a:r>
                        <a:rPr lang="en-US" altLang="zh-CN" baseline="-25000" dirty="0"/>
                        <a:t>1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X</a:t>
                      </a:r>
                      <a:r>
                        <a:rPr lang="en-US" altLang="zh-CN" baseline="-25000" dirty="0"/>
                        <a:t>2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y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025627"/>
                  </a:ext>
                </a:extLst>
              </a:tr>
              <a:tr h="411372"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0.18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0.32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0.96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97988799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BBF72CAA-5565-B5C4-1B42-E7FD7F0D8AD2}"/>
              </a:ext>
            </a:extLst>
          </p:cNvPr>
          <p:cNvSpPr txBox="1"/>
          <p:nvPr/>
        </p:nvSpPr>
        <p:spPr>
          <a:xfrm>
            <a:off x="467832" y="3285387"/>
            <a:ext cx="4938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随机生成一组参数：</a:t>
            </a:r>
            <a:endParaRPr lang="en-US" altLang="zh-CN" dirty="0"/>
          </a:p>
          <a:p>
            <a:r>
              <a:rPr lang="en-US" altLang="zh-CN" dirty="0"/>
              <a:t>w</a:t>
            </a:r>
            <a:r>
              <a:rPr lang="en-US" altLang="zh-CN" baseline="-25000" dirty="0"/>
              <a:t>1</a:t>
            </a:r>
            <a:r>
              <a:rPr lang="en-US" altLang="zh-CN" dirty="0"/>
              <a:t>=0.5,w</a:t>
            </a:r>
            <a:r>
              <a:rPr lang="en-US" altLang="zh-CN" baseline="-25000" dirty="0"/>
              <a:t>2</a:t>
            </a:r>
            <a:r>
              <a:rPr lang="en-US" altLang="zh-CN" dirty="0"/>
              <a:t>=0.3,w</a:t>
            </a:r>
            <a:r>
              <a:rPr lang="en-US" altLang="zh-CN" baseline="-25000" dirty="0"/>
              <a:t>3</a:t>
            </a:r>
            <a:r>
              <a:rPr lang="en-US" altLang="zh-CN" dirty="0"/>
              <a:t>=0.8,w</a:t>
            </a:r>
            <a:r>
              <a:rPr lang="en-US" altLang="zh-CN" baseline="-25000" dirty="0"/>
              <a:t>4</a:t>
            </a:r>
            <a:r>
              <a:rPr lang="en-US" altLang="zh-CN" dirty="0"/>
              <a:t>=0.4,w</a:t>
            </a:r>
            <a:r>
              <a:rPr lang="en-US" altLang="zh-CN" baseline="-25000" dirty="0"/>
              <a:t>5</a:t>
            </a:r>
            <a:r>
              <a:rPr lang="en-US" altLang="zh-CN" dirty="0"/>
              <a:t>=0.3,w</a:t>
            </a:r>
            <a:r>
              <a:rPr lang="en-US" altLang="zh-CN" baseline="-25000" dirty="0"/>
              <a:t>6</a:t>
            </a:r>
            <a:r>
              <a:rPr lang="en-US" altLang="zh-CN" dirty="0"/>
              <a:t>=0.1</a:t>
            </a:r>
            <a:endParaRPr lang="zh-CN" alt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84575C1-CC97-FF0D-36F9-02B9E213B0AD}"/>
              </a:ext>
            </a:extLst>
          </p:cNvPr>
          <p:cNvSpPr txBox="1"/>
          <p:nvPr/>
        </p:nvSpPr>
        <p:spPr>
          <a:xfrm>
            <a:off x="330494" y="4817726"/>
            <a:ext cx="2626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</a:t>
            </a:r>
            <a:r>
              <a:rPr lang="en-US" altLang="zh-CN" baseline="-25000" dirty="0"/>
              <a:t>1</a:t>
            </a:r>
            <a:r>
              <a:rPr lang="en-US" altLang="zh-CN" dirty="0"/>
              <a:t>=x</a:t>
            </a:r>
            <a:r>
              <a:rPr lang="en-US" altLang="zh-CN" baseline="-25000" dirty="0"/>
              <a:t>1</a:t>
            </a:r>
            <a:r>
              <a:rPr lang="en-US" altLang="zh-CN" dirty="0"/>
              <a:t>*w</a:t>
            </a:r>
            <a:r>
              <a:rPr lang="en-US" altLang="zh-CN" baseline="-25000" dirty="0"/>
              <a:t>1</a:t>
            </a:r>
            <a:r>
              <a:rPr lang="en-US" altLang="zh-CN" dirty="0"/>
              <a:t>+x</a:t>
            </a:r>
            <a:r>
              <a:rPr lang="en-US" altLang="zh-CN" baseline="-25000" dirty="0"/>
              <a:t>2</a:t>
            </a:r>
            <a:r>
              <a:rPr lang="en-US" altLang="zh-CN" dirty="0"/>
              <a:t>*w</a:t>
            </a:r>
            <a:r>
              <a:rPr lang="en-US" altLang="zh-CN" baseline="-25000" dirty="0"/>
              <a:t>2</a:t>
            </a:r>
            <a:r>
              <a:rPr lang="en-US" altLang="zh-CN" dirty="0"/>
              <a:t>=</a:t>
            </a:r>
          </a:p>
          <a:p>
            <a:r>
              <a:rPr lang="en-US" altLang="zh-CN" dirty="0"/>
              <a:t>0.18*0.5+0.32*0.3</a:t>
            </a:r>
          </a:p>
          <a:p>
            <a:r>
              <a:rPr lang="en-US" altLang="zh-CN" dirty="0"/>
              <a:t>=0.186</a:t>
            </a:r>
            <a:endParaRPr lang="zh-CN" alt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DE3824-CAE3-777F-53D8-F5D5B2E710B7}"/>
              </a:ext>
            </a:extLst>
          </p:cNvPr>
          <p:cNvSpPr txBox="1"/>
          <p:nvPr/>
        </p:nvSpPr>
        <p:spPr>
          <a:xfrm>
            <a:off x="2521106" y="4780921"/>
            <a:ext cx="2705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</a:t>
            </a:r>
            <a:r>
              <a:rPr lang="en-US" altLang="zh-CN" baseline="-25000" dirty="0"/>
              <a:t>2</a:t>
            </a:r>
            <a:r>
              <a:rPr lang="en-US" altLang="zh-CN" dirty="0"/>
              <a:t>=x</a:t>
            </a:r>
            <a:r>
              <a:rPr lang="en-US" altLang="zh-CN" baseline="-25000" dirty="0"/>
              <a:t>1</a:t>
            </a:r>
            <a:r>
              <a:rPr lang="en-US" altLang="zh-CN" dirty="0"/>
              <a:t>*w</a:t>
            </a:r>
            <a:r>
              <a:rPr lang="en-US" altLang="zh-CN" baseline="-25000" dirty="0"/>
              <a:t>3</a:t>
            </a:r>
            <a:r>
              <a:rPr lang="en-US" altLang="zh-CN" dirty="0"/>
              <a:t>+x</a:t>
            </a:r>
            <a:r>
              <a:rPr lang="en-US" altLang="zh-CN" baseline="-25000" dirty="0"/>
              <a:t>2</a:t>
            </a:r>
            <a:r>
              <a:rPr lang="en-US" altLang="zh-CN" dirty="0"/>
              <a:t>*w</a:t>
            </a:r>
            <a:r>
              <a:rPr lang="en-US" altLang="zh-CN" baseline="-25000" dirty="0"/>
              <a:t>4</a:t>
            </a:r>
            <a:r>
              <a:rPr lang="en-US" altLang="zh-CN" dirty="0"/>
              <a:t>=</a:t>
            </a:r>
          </a:p>
          <a:p>
            <a:r>
              <a:rPr lang="en-US" altLang="zh-CN" dirty="0"/>
              <a:t>0.18*0.8+0.32*0.4=</a:t>
            </a:r>
          </a:p>
          <a:p>
            <a:r>
              <a:rPr lang="en-US" altLang="zh-CN" dirty="0"/>
              <a:t>0.272</a:t>
            </a:r>
            <a:endParaRPr lang="zh-CN" alt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8C42118-C8D1-9D4A-77BA-A9D5AFAFC1A0}"/>
              </a:ext>
            </a:extLst>
          </p:cNvPr>
          <p:cNvSpPr txBox="1"/>
          <p:nvPr/>
        </p:nvSpPr>
        <p:spPr>
          <a:xfrm>
            <a:off x="746051" y="5878767"/>
            <a:ext cx="2791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y`=h</a:t>
            </a:r>
            <a:r>
              <a:rPr lang="en-US" altLang="zh-CN" baseline="-25000" dirty="0"/>
              <a:t>1</a:t>
            </a:r>
            <a:r>
              <a:rPr lang="en-US" altLang="zh-CN" dirty="0"/>
              <a:t>*w</a:t>
            </a:r>
            <a:r>
              <a:rPr lang="en-US" altLang="zh-CN" baseline="-25000" dirty="0"/>
              <a:t>5</a:t>
            </a:r>
            <a:r>
              <a:rPr lang="en-US" altLang="zh-CN" dirty="0"/>
              <a:t>+h</a:t>
            </a:r>
            <a:r>
              <a:rPr lang="en-US" altLang="zh-CN" baseline="-25000" dirty="0"/>
              <a:t>2</a:t>
            </a:r>
            <a:r>
              <a:rPr lang="en-US" altLang="zh-CN" dirty="0"/>
              <a:t>*w</a:t>
            </a:r>
            <a:r>
              <a:rPr lang="en-US" altLang="zh-CN" baseline="-25000" dirty="0"/>
              <a:t>6</a:t>
            </a:r>
            <a:r>
              <a:rPr lang="en-US" altLang="zh-CN" dirty="0"/>
              <a:t>=</a:t>
            </a:r>
          </a:p>
          <a:p>
            <a:r>
              <a:rPr lang="en-US" altLang="zh-CN" dirty="0"/>
              <a:t>0.186*0.3+0.272*0.1</a:t>
            </a:r>
          </a:p>
          <a:p>
            <a:r>
              <a:rPr lang="en-US" altLang="zh-CN" dirty="0"/>
              <a:t>=0.083</a:t>
            </a:r>
            <a:endParaRPr lang="zh-CN" alt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A03C7A0-9E3E-AC4C-556D-6EBA87D8CFEE}"/>
              </a:ext>
            </a:extLst>
          </p:cNvPr>
          <p:cNvSpPr txBox="1"/>
          <p:nvPr/>
        </p:nvSpPr>
        <p:spPr>
          <a:xfrm>
            <a:off x="380999" y="3897331"/>
            <a:ext cx="4596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计算第一行数据</a:t>
            </a:r>
            <a:endParaRPr lang="en-US" altLang="zh-CN" dirty="0"/>
          </a:p>
          <a:p>
            <a:r>
              <a:rPr lang="en-US" altLang="zh-CN" dirty="0"/>
              <a:t>x</a:t>
            </a:r>
            <a:r>
              <a:rPr lang="en-US" altLang="zh-CN" baseline="-25000" dirty="0"/>
              <a:t>1</a:t>
            </a:r>
            <a:r>
              <a:rPr lang="en-US" altLang="zh-CN" dirty="0"/>
              <a:t>=0.18,x</a:t>
            </a:r>
            <a:r>
              <a:rPr lang="en-US" altLang="zh-CN" baseline="-25000" dirty="0"/>
              <a:t>2</a:t>
            </a:r>
            <a:r>
              <a:rPr lang="en-US" altLang="zh-CN" dirty="0"/>
              <a:t>=0.32,y=0.96</a:t>
            </a:r>
            <a:r>
              <a:rPr lang="zh-CN" altLang="en-US" dirty="0"/>
              <a:t>：</a:t>
            </a:r>
          </a:p>
        </p:txBody>
      </p:sp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1A123222-7E37-AEC6-794A-A4F9205607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169763"/>
              </p:ext>
            </p:extLst>
          </p:nvPr>
        </p:nvGraphicFramePr>
        <p:xfrm>
          <a:off x="6158301" y="3559249"/>
          <a:ext cx="2899340" cy="822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9670">
                  <a:extLst>
                    <a:ext uri="{9D8B030D-6E8A-4147-A177-3AD203B41FA5}">
                      <a16:colId xmlns:a16="http://schemas.microsoft.com/office/drawing/2014/main" val="2473045938"/>
                    </a:ext>
                  </a:extLst>
                </a:gridCol>
                <a:gridCol w="1449670">
                  <a:extLst>
                    <a:ext uri="{9D8B030D-6E8A-4147-A177-3AD203B41FA5}">
                      <a16:colId xmlns:a16="http://schemas.microsoft.com/office/drawing/2014/main" val="2455497218"/>
                    </a:ext>
                  </a:extLst>
                </a:gridCol>
              </a:tblGrid>
              <a:tr h="411372">
                <a:tc>
                  <a:txBody>
                    <a:bodyPr/>
                    <a:lstStyle/>
                    <a:p>
                      <a:r>
                        <a:rPr lang="zh-CN" altLang="en-US" dirty="0"/>
                        <a:t>原始数据</a:t>
                      </a:r>
                      <a:r>
                        <a:rPr lang="en-US" altLang="zh-CN" dirty="0"/>
                        <a:t>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模型输出</a:t>
                      </a:r>
                      <a:r>
                        <a:rPr lang="en-US" altLang="zh-CN" dirty="0"/>
                        <a:t>y`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025627"/>
                  </a:ext>
                </a:extLst>
              </a:tr>
              <a:tr h="411372"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0.96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0.083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97988799"/>
                  </a:ext>
                </a:extLst>
              </a:tr>
            </a:tbl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id="{55EB941D-FC57-8D16-5F6B-1E787657B2C6}"/>
              </a:ext>
            </a:extLst>
          </p:cNvPr>
          <p:cNvSpPr txBox="1"/>
          <p:nvPr/>
        </p:nvSpPr>
        <p:spPr>
          <a:xfrm>
            <a:off x="311446" y="4496028"/>
            <a:ext cx="1483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隐藏层：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FCFCBF6-3980-92AB-1B69-71A94C97B040}"/>
              </a:ext>
            </a:extLst>
          </p:cNvPr>
          <p:cNvSpPr txBox="1"/>
          <p:nvPr/>
        </p:nvSpPr>
        <p:spPr>
          <a:xfrm>
            <a:off x="314104" y="5611550"/>
            <a:ext cx="129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输出层：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082487D-33CA-3E57-7993-F56379D9BE9A}"/>
              </a:ext>
            </a:extLst>
          </p:cNvPr>
          <p:cNvSpPr txBox="1"/>
          <p:nvPr/>
        </p:nvSpPr>
        <p:spPr>
          <a:xfrm>
            <a:off x="5630176" y="4766420"/>
            <a:ext cx="1977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计算误差：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1B2E429-7044-0154-66DF-350707D48389}"/>
                  </a:ext>
                </a:extLst>
              </p:cNvPr>
              <p:cNvSpPr txBox="1"/>
              <p:nvPr/>
            </p:nvSpPr>
            <p:spPr>
              <a:xfrm>
                <a:off x="5727709" y="5230003"/>
                <a:ext cx="5380076" cy="763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CA" altLang="zh-CN" b="0" i="1" smtClean="0">
                          <a:latin typeface="Cambria Math" panose="02040503050406030204" pitchFamily="18" charset="0"/>
                        </a:rPr>
                        <m:t>𝑜𝑠𝑡</m:t>
                      </m:r>
                      <m:r>
                        <a:rPr lang="en-CA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CA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CA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CA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CA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altLang="zh-CN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CA" altLang="zh-CN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CA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CA" altLang="zh-CN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CA" altLang="zh-CN" i="1">
                                  <a:latin typeface="Cambria Math" panose="02040503050406030204" pitchFamily="18" charset="0"/>
                                </a:rPr>
                                <m:t>`)</m:t>
                              </m:r>
                            </m:e>
                            <m:sup>
                              <m:r>
                                <a:rPr lang="en-CA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=0.222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1B2E429-7044-0154-66DF-350707D48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709" y="5230003"/>
                <a:ext cx="5380076" cy="7630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7FA9E66D-DB55-6640-C1B5-000C792B3978}"/>
              </a:ext>
            </a:extLst>
          </p:cNvPr>
          <p:cNvGrpSpPr/>
          <p:nvPr/>
        </p:nvGrpSpPr>
        <p:grpSpPr>
          <a:xfrm>
            <a:off x="5800436" y="1227769"/>
            <a:ext cx="3615069" cy="2082836"/>
            <a:chOff x="7081545" y="1190247"/>
            <a:chExt cx="3615069" cy="208283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B37025B-AC02-CD36-F242-1538CEBBF8E8}"/>
                </a:ext>
              </a:extLst>
            </p:cNvPr>
            <p:cNvSpPr/>
            <p:nvPr/>
          </p:nvSpPr>
          <p:spPr>
            <a:xfrm>
              <a:off x="7093949" y="1217123"/>
              <a:ext cx="637954" cy="63795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x</a:t>
              </a:r>
              <a:r>
                <a:rPr lang="en-US" altLang="zh-CN" baseline="-25000" dirty="0"/>
                <a:t>1</a:t>
              </a:r>
              <a:endParaRPr lang="zh-CN" altLang="en-US" baseline="-2500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D8C92FE-6192-E7D2-1F5E-EDF6CF565179}"/>
                </a:ext>
              </a:extLst>
            </p:cNvPr>
            <p:cNvSpPr/>
            <p:nvPr/>
          </p:nvSpPr>
          <p:spPr>
            <a:xfrm>
              <a:off x="7081545" y="2499072"/>
              <a:ext cx="637954" cy="63795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x</a:t>
              </a:r>
              <a:r>
                <a:rPr lang="en-US" altLang="zh-CN" baseline="-25000" dirty="0"/>
                <a:t>2</a:t>
              </a:r>
              <a:endParaRPr lang="zh-CN" altLang="en-US" baseline="-2500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0F43E87-B8AF-D14E-1FB9-1B807EC78CCD}"/>
                </a:ext>
              </a:extLst>
            </p:cNvPr>
            <p:cNvSpPr/>
            <p:nvPr/>
          </p:nvSpPr>
          <p:spPr>
            <a:xfrm>
              <a:off x="8639214" y="1217123"/>
              <a:ext cx="637954" cy="63795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h</a:t>
              </a:r>
              <a:r>
                <a:rPr lang="en-US" altLang="zh-CN" baseline="-25000" dirty="0"/>
                <a:t>1</a:t>
              </a:r>
              <a:endParaRPr lang="zh-CN" altLang="en-US" baseline="-2500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93BDB87-202C-7A13-CA1A-E584B771A98A}"/>
                </a:ext>
              </a:extLst>
            </p:cNvPr>
            <p:cNvSpPr/>
            <p:nvPr/>
          </p:nvSpPr>
          <p:spPr>
            <a:xfrm>
              <a:off x="8639214" y="2493031"/>
              <a:ext cx="637954" cy="63795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h</a:t>
              </a:r>
              <a:r>
                <a:rPr lang="en-US" altLang="zh-CN" baseline="-25000" dirty="0"/>
                <a:t>2</a:t>
              </a:r>
              <a:endParaRPr lang="zh-CN" altLang="en-US" baseline="-2500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DA9A709-E99F-7B33-D11B-3041D2FD3D2B}"/>
                </a:ext>
              </a:extLst>
            </p:cNvPr>
            <p:cNvSpPr/>
            <p:nvPr/>
          </p:nvSpPr>
          <p:spPr>
            <a:xfrm>
              <a:off x="10058660" y="1855077"/>
              <a:ext cx="637954" cy="63795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y`</a:t>
              </a:r>
              <a:endParaRPr lang="zh-CN" altLang="en-US" dirty="0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1589B6F-CC9A-6459-6B32-969053876BED}"/>
                </a:ext>
              </a:extLst>
            </p:cNvPr>
            <p:cNvCxnSpPr>
              <a:cxnSpLocks/>
              <a:stCxn id="17" idx="6"/>
              <a:endCxn id="20" idx="1"/>
            </p:cNvCxnSpPr>
            <p:nvPr/>
          </p:nvCxnSpPr>
          <p:spPr>
            <a:xfrm>
              <a:off x="7731903" y="1536100"/>
              <a:ext cx="1000737" cy="10503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D36E167-95FF-6556-88CA-BE3A852BD44C}"/>
                </a:ext>
              </a:extLst>
            </p:cNvPr>
            <p:cNvCxnSpPr>
              <a:cxnSpLocks/>
              <a:stCxn id="18" idx="6"/>
              <a:endCxn id="19" idx="3"/>
            </p:cNvCxnSpPr>
            <p:nvPr/>
          </p:nvCxnSpPr>
          <p:spPr>
            <a:xfrm flipV="1">
              <a:off x="7719499" y="1761651"/>
              <a:ext cx="1013141" cy="10563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01F281D-DD76-D97E-1584-D41650A1EA3B}"/>
                </a:ext>
              </a:extLst>
            </p:cNvPr>
            <p:cNvCxnSpPr>
              <a:cxnSpLocks/>
              <a:stCxn id="19" idx="6"/>
              <a:endCxn id="22" idx="2"/>
            </p:cNvCxnSpPr>
            <p:nvPr/>
          </p:nvCxnSpPr>
          <p:spPr>
            <a:xfrm>
              <a:off x="9277168" y="1536100"/>
              <a:ext cx="781492" cy="6379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CBE4B35-350A-ADA7-21D3-4970A8859E64}"/>
                </a:ext>
              </a:extLst>
            </p:cNvPr>
            <p:cNvCxnSpPr>
              <a:cxnSpLocks/>
              <a:stCxn id="20" idx="6"/>
              <a:endCxn id="22" idx="2"/>
            </p:cNvCxnSpPr>
            <p:nvPr/>
          </p:nvCxnSpPr>
          <p:spPr>
            <a:xfrm flipV="1">
              <a:off x="9277168" y="2174054"/>
              <a:ext cx="781492" cy="6379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D5695E1-1602-3875-6101-537F871886E1}"/>
                </a:ext>
              </a:extLst>
            </p:cNvPr>
            <p:cNvCxnSpPr>
              <a:cxnSpLocks/>
              <a:stCxn id="17" idx="6"/>
              <a:endCxn id="19" idx="2"/>
            </p:cNvCxnSpPr>
            <p:nvPr/>
          </p:nvCxnSpPr>
          <p:spPr>
            <a:xfrm>
              <a:off x="7731903" y="1536100"/>
              <a:ext cx="90731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9E0CDB7-C3D6-7F15-5B3D-2B251A145F9D}"/>
                </a:ext>
              </a:extLst>
            </p:cNvPr>
            <p:cNvCxnSpPr>
              <a:cxnSpLocks/>
              <a:endCxn id="20" idx="2"/>
            </p:cNvCxnSpPr>
            <p:nvPr/>
          </p:nvCxnSpPr>
          <p:spPr>
            <a:xfrm flipV="1">
              <a:off x="7730133" y="2812008"/>
              <a:ext cx="909081" cy="253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A223391-56EB-6E84-9261-2BF4C04B6579}"/>
                </a:ext>
              </a:extLst>
            </p:cNvPr>
            <p:cNvSpPr txBox="1"/>
            <p:nvPr/>
          </p:nvSpPr>
          <p:spPr>
            <a:xfrm>
              <a:off x="7949870" y="1190247"/>
              <a:ext cx="547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w</a:t>
              </a:r>
              <a:r>
                <a:rPr lang="en-US" altLang="zh-CN" baseline="-25000" dirty="0"/>
                <a:t>1</a:t>
              </a:r>
              <a:endParaRPr lang="zh-CN" altLang="en-US" baseline="-250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B78AC02-1072-EA23-E315-F5C8350FC4EE}"/>
                </a:ext>
              </a:extLst>
            </p:cNvPr>
            <p:cNvSpPr txBox="1"/>
            <p:nvPr/>
          </p:nvSpPr>
          <p:spPr>
            <a:xfrm>
              <a:off x="8223658" y="1620056"/>
              <a:ext cx="547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w</a:t>
              </a:r>
              <a:r>
                <a:rPr lang="en-US" altLang="zh-CN" baseline="-25000" dirty="0"/>
                <a:t>2</a:t>
              </a:r>
              <a:endParaRPr lang="zh-CN" altLang="en-US" baseline="-250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F3159EF-9E96-D9AD-F5ED-8D25B71B6B6F}"/>
                </a:ext>
              </a:extLst>
            </p:cNvPr>
            <p:cNvSpPr txBox="1"/>
            <p:nvPr/>
          </p:nvSpPr>
          <p:spPr>
            <a:xfrm>
              <a:off x="8497446" y="2172371"/>
              <a:ext cx="547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w</a:t>
              </a:r>
              <a:r>
                <a:rPr lang="en-US" altLang="zh-CN" baseline="-25000" dirty="0"/>
                <a:t>3</a:t>
              </a:r>
              <a:endParaRPr lang="zh-CN" altLang="en-US" baseline="-250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FDCD3E6-B1E3-2584-5C19-96C1E2E48B38}"/>
                </a:ext>
              </a:extLst>
            </p:cNvPr>
            <p:cNvSpPr txBox="1"/>
            <p:nvPr/>
          </p:nvSpPr>
          <p:spPr>
            <a:xfrm>
              <a:off x="8020754" y="2903751"/>
              <a:ext cx="547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w</a:t>
              </a:r>
              <a:r>
                <a:rPr lang="en-US" altLang="zh-CN" baseline="-25000" dirty="0"/>
                <a:t>4</a:t>
              </a:r>
              <a:endParaRPr lang="zh-CN" altLang="en-US" baseline="-250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44487D0-CBE8-3341-4114-4ED596868549}"/>
                </a:ext>
              </a:extLst>
            </p:cNvPr>
            <p:cNvSpPr txBox="1"/>
            <p:nvPr/>
          </p:nvSpPr>
          <p:spPr>
            <a:xfrm>
              <a:off x="9547908" y="1465928"/>
              <a:ext cx="547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w</a:t>
              </a:r>
              <a:r>
                <a:rPr lang="en-US" altLang="zh-CN" baseline="-25000" dirty="0"/>
                <a:t>5</a:t>
              </a:r>
              <a:endParaRPr lang="zh-CN" altLang="en-US" baseline="-250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5D8103B-87E5-01BC-F768-BB0EAEE59F38}"/>
                </a:ext>
              </a:extLst>
            </p:cNvPr>
            <p:cNvSpPr txBox="1"/>
            <p:nvPr/>
          </p:nvSpPr>
          <p:spPr>
            <a:xfrm>
              <a:off x="9636903" y="2558428"/>
              <a:ext cx="547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w</a:t>
              </a:r>
              <a:r>
                <a:rPr lang="en-US" altLang="zh-CN" baseline="-25000" dirty="0"/>
                <a:t>6</a:t>
              </a:r>
              <a:endParaRPr lang="zh-CN" altLang="en-US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46124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DF542-180F-09D8-6B54-83451F7DE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11</a:t>
            </a:fld>
            <a:endParaRPr lang="en-CA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A4F12862-B93A-2F72-885F-C4B7A7C4C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反向传播</a:t>
            </a:r>
            <a:r>
              <a:rPr lang="en-US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(Backpropagation)</a:t>
            </a:r>
            <a:endParaRPr lang="en-CA" altLang="zh-CN" sz="39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32700B-6359-708D-0451-CA78B1C25E76}"/>
              </a:ext>
            </a:extLst>
          </p:cNvPr>
          <p:cNvGrpSpPr/>
          <p:nvPr/>
        </p:nvGrpSpPr>
        <p:grpSpPr>
          <a:xfrm>
            <a:off x="662763" y="1235759"/>
            <a:ext cx="3615069" cy="2082836"/>
            <a:chOff x="7081545" y="1190247"/>
            <a:chExt cx="3615069" cy="208283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465B049-CE58-AC77-93D2-3B2D6092C787}"/>
                </a:ext>
              </a:extLst>
            </p:cNvPr>
            <p:cNvSpPr/>
            <p:nvPr/>
          </p:nvSpPr>
          <p:spPr>
            <a:xfrm>
              <a:off x="7093949" y="1217123"/>
              <a:ext cx="637954" cy="63795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x</a:t>
              </a:r>
              <a:r>
                <a:rPr lang="en-US" altLang="zh-CN" baseline="-25000" dirty="0"/>
                <a:t>1</a:t>
              </a:r>
              <a:endParaRPr lang="zh-CN" altLang="en-US" baseline="-2500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4ECFBAE-DD9A-10CE-40A2-93C3C0B88FB9}"/>
                </a:ext>
              </a:extLst>
            </p:cNvPr>
            <p:cNvSpPr/>
            <p:nvPr/>
          </p:nvSpPr>
          <p:spPr>
            <a:xfrm>
              <a:off x="7081545" y="2499072"/>
              <a:ext cx="637954" cy="63795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x</a:t>
              </a:r>
              <a:r>
                <a:rPr lang="en-US" altLang="zh-CN" baseline="-25000" dirty="0"/>
                <a:t>2</a:t>
              </a:r>
              <a:endParaRPr lang="zh-CN" altLang="en-US" baseline="-2500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807797-A89C-358F-327C-801A732F5F69}"/>
                </a:ext>
              </a:extLst>
            </p:cNvPr>
            <p:cNvSpPr/>
            <p:nvPr/>
          </p:nvSpPr>
          <p:spPr>
            <a:xfrm>
              <a:off x="8639214" y="1217123"/>
              <a:ext cx="637954" cy="63795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h</a:t>
              </a:r>
              <a:r>
                <a:rPr lang="en-US" altLang="zh-CN" baseline="-25000" dirty="0"/>
                <a:t>1</a:t>
              </a:r>
              <a:endParaRPr lang="zh-CN" altLang="en-US" baseline="-2500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F61D5BC-39EF-8AB6-8CC4-A1FD5CAA3353}"/>
                </a:ext>
              </a:extLst>
            </p:cNvPr>
            <p:cNvSpPr/>
            <p:nvPr/>
          </p:nvSpPr>
          <p:spPr>
            <a:xfrm>
              <a:off x="8639214" y="2493031"/>
              <a:ext cx="637954" cy="63795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h</a:t>
              </a:r>
              <a:r>
                <a:rPr lang="en-US" altLang="zh-CN" baseline="-25000" dirty="0"/>
                <a:t>2</a:t>
              </a:r>
              <a:endParaRPr lang="zh-CN" altLang="en-US" baseline="-2500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65331F6-F01C-B45F-9552-E1013DB61390}"/>
                </a:ext>
              </a:extLst>
            </p:cNvPr>
            <p:cNvSpPr/>
            <p:nvPr/>
          </p:nvSpPr>
          <p:spPr>
            <a:xfrm>
              <a:off x="10058660" y="1855077"/>
              <a:ext cx="637954" cy="63795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y`</a:t>
              </a:r>
              <a:endParaRPr lang="zh-CN" altLang="en-US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4B6622E-519A-619D-C28B-45F10CD7B880}"/>
                </a:ext>
              </a:extLst>
            </p:cNvPr>
            <p:cNvCxnSpPr>
              <a:cxnSpLocks/>
              <a:stCxn id="9" idx="6"/>
              <a:endCxn id="12" idx="1"/>
            </p:cNvCxnSpPr>
            <p:nvPr/>
          </p:nvCxnSpPr>
          <p:spPr>
            <a:xfrm>
              <a:off x="7731903" y="1536100"/>
              <a:ext cx="1000737" cy="10503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70356BE-F47F-B25A-9902-5D1B9242DF40}"/>
                </a:ext>
              </a:extLst>
            </p:cNvPr>
            <p:cNvCxnSpPr>
              <a:cxnSpLocks/>
              <a:stCxn id="10" idx="6"/>
              <a:endCxn id="11" idx="3"/>
            </p:cNvCxnSpPr>
            <p:nvPr/>
          </p:nvCxnSpPr>
          <p:spPr>
            <a:xfrm flipV="1">
              <a:off x="7719499" y="1761651"/>
              <a:ext cx="1013141" cy="10563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29BE01A-19C7-E352-41DE-FE916BF15E33}"/>
                </a:ext>
              </a:extLst>
            </p:cNvPr>
            <p:cNvCxnSpPr>
              <a:cxnSpLocks/>
              <a:stCxn id="11" idx="6"/>
              <a:endCxn id="13" idx="2"/>
            </p:cNvCxnSpPr>
            <p:nvPr/>
          </p:nvCxnSpPr>
          <p:spPr>
            <a:xfrm>
              <a:off x="9277168" y="1536100"/>
              <a:ext cx="781492" cy="6379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304DD37-2CD8-3966-11B8-CE1DE3D1934D}"/>
                </a:ext>
              </a:extLst>
            </p:cNvPr>
            <p:cNvCxnSpPr>
              <a:cxnSpLocks/>
              <a:stCxn id="12" idx="6"/>
              <a:endCxn id="13" idx="2"/>
            </p:cNvCxnSpPr>
            <p:nvPr/>
          </p:nvCxnSpPr>
          <p:spPr>
            <a:xfrm flipV="1">
              <a:off x="9277168" y="2174054"/>
              <a:ext cx="781492" cy="6379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8D84A8B-F3EE-141D-7CFB-57A8695FEFBC}"/>
                </a:ext>
              </a:extLst>
            </p:cNvPr>
            <p:cNvCxnSpPr>
              <a:cxnSpLocks/>
              <a:stCxn id="9" idx="6"/>
              <a:endCxn id="11" idx="2"/>
            </p:cNvCxnSpPr>
            <p:nvPr/>
          </p:nvCxnSpPr>
          <p:spPr>
            <a:xfrm>
              <a:off x="7731903" y="1536100"/>
              <a:ext cx="90731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4E53D20-DCFB-5176-8437-5F27EAF4A329}"/>
                </a:ext>
              </a:extLst>
            </p:cNvPr>
            <p:cNvCxnSpPr>
              <a:cxnSpLocks/>
              <a:endCxn id="12" idx="2"/>
            </p:cNvCxnSpPr>
            <p:nvPr/>
          </p:nvCxnSpPr>
          <p:spPr>
            <a:xfrm flipV="1">
              <a:off x="7730133" y="2812008"/>
              <a:ext cx="909081" cy="253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92A7D2-49CA-6257-4493-34092C6938AA}"/>
                </a:ext>
              </a:extLst>
            </p:cNvPr>
            <p:cNvSpPr txBox="1"/>
            <p:nvPr/>
          </p:nvSpPr>
          <p:spPr>
            <a:xfrm>
              <a:off x="7949870" y="1190247"/>
              <a:ext cx="547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w</a:t>
              </a:r>
              <a:r>
                <a:rPr lang="en-US" altLang="zh-CN" baseline="-25000" dirty="0"/>
                <a:t>1</a:t>
              </a:r>
              <a:endParaRPr lang="zh-CN" altLang="en-US" baseline="-250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45604E-2C46-817F-E050-408E921A4828}"/>
                </a:ext>
              </a:extLst>
            </p:cNvPr>
            <p:cNvSpPr txBox="1"/>
            <p:nvPr/>
          </p:nvSpPr>
          <p:spPr>
            <a:xfrm>
              <a:off x="8223658" y="1620056"/>
              <a:ext cx="547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w</a:t>
              </a:r>
              <a:r>
                <a:rPr lang="en-US" altLang="zh-CN" baseline="-25000" dirty="0"/>
                <a:t>2</a:t>
              </a:r>
              <a:endParaRPr lang="zh-CN" altLang="en-US" baseline="-250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365753-03AB-90D3-AF66-9B8831EE2D54}"/>
                </a:ext>
              </a:extLst>
            </p:cNvPr>
            <p:cNvSpPr txBox="1"/>
            <p:nvPr/>
          </p:nvSpPr>
          <p:spPr>
            <a:xfrm>
              <a:off x="8497446" y="2172371"/>
              <a:ext cx="547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w</a:t>
              </a:r>
              <a:r>
                <a:rPr lang="en-US" altLang="zh-CN" baseline="-25000" dirty="0"/>
                <a:t>3</a:t>
              </a:r>
              <a:endParaRPr lang="zh-CN" altLang="en-US" baseline="-250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DCA2EC6-D670-39C0-108C-5AE7E42342CC}"/>
                </a:ext>
              </a:extLst>
            </p:cNvPr>
            <p:cNvSpPr txBox="1"/>
            <p:nvPr/>
          </p:nvSpPr>
          <p:spPr>
            <a:xfrm>
              <a:off x="8020754" y="2903751"/>
              <a:ext cx="547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w</a:t>
              </a:r>
              <a:r>
                <a:rPr lang="en-US" altLang="zh-CN" baseline="-25000" dirty="0"/>
                <a:t>4</a:t>
              </a:r>
              <a:endParaRPr lang="zh-CN" altLang="en-US" baseline="-250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F8A6F5-60A0-3848-F260-1F778B9D573F}"/>
                </a:ext>
              </a:extLst>
            </p:cNvPr>
            <p:cNvSpPr txBox="1"/>
            <p:nvPr/>
          </p:nvSpPr>
          <p:spPr>
            <a:xfrm>
              <a:off x="9547908" y="1465928"/>
              <a:ext cx="547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w</a:t>
              </a:r>
              <a:r>
                <a:rPr lang="en-US" altLang="zh-CN" baseline="-25000" dirty="0"/>
                <a:t>5</a:t>
              </a:r>
              <a:endParaRPr lang="zh-CN" altLang="en-US" baseline="-250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5443FF1-6C15-753E-3EDC-42EB440000D9}"/>
                </a:ext>
              </a:extLst>
            </p:cNvPr>
            <p:cNvSpPr txBox="1"/>
            <p:nvPr/>
          </p:nvSpPr>
          <p:spPr>
            <a:xfrm>
              <a:off x="9636903" y="2558428"/>
              <a:ext cx="547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w</a:t>
              </a:r>
              <a:r>
                <a:rPr lang="en-US" altLang="zh-CN" baseline="-25000" dirty="0"/>
                <a:t>6</a:t>
              </a:r>
              <a:endParaRPr lang="zh-CN" altLang="en-US" baseline="-25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C106889-2BF4-E25E-C17A-6A379E88564A}"/>
                  </a:ext>
                </a:extLst>
              </p:cNvPr>
              <p:cNvSpPr txBox="1"/>
              <p:nvPr/>
            </p:nvSpPr>
            <p:spPr>
              <a:xfrm>
                <a:off x="4825425" y="1612719"/>
                <a:ext cx="2064732" cy="5745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altLang="zh-CN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𝐿𝑜𝑠𝑡</m:t>
                          </m:r>
                        </m:num>
                        <m:den>
                          <m:r>
                            <a:rPr lang="en-CA" altLang="zh-CN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altLang="zh-CN" b="0" i="1" baseline="-2500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𝐿𝑜𝑠𝑡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`</m:t>
                          </m:r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`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altLang="zh-CN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C106889-2BF4-E25E-C17A-6A379E885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5425" y="1612719"/>
                <a:ext cx="2064732" cy="57458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175C3B5-58FD-40A3-2467-75A9F60DFC97}"/>
                  </a:ext>
                </a:extLst>
              </p:cNvPr>
              <p:cNvSpPr txBox="1"/>
              <p:nvPr/>
            </p:nvSpPr>
            <p:spPr>
              <a:xfrm>
                <a:off x="5227092" y="2631969"/>
                <a:ext cx="2585484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altLang="zh-CN" b="0" i="1" smtClean="0">
                          <a:latin typeface="Cambria Math" panose="02040503050406030204" pitchFamily="18" charset="0"/>
                        </a:rPr>
                        <m:t>𝐶𝑜𝑠𝑡</m:t>
                      </m:r>
                      <m:r>
                        <a:rPr lang="en-CA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CA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CA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altLang="zh-CN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altLang="zh-CN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CA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altLang="zh-CN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CA" altLang="zh-CN" i="1">
                              <a:latin typeface="Cambria Math" panose="02040503050406030204" pitchFamily="18" charset="0"/>
                            </a:rPr>
                            <m:t>`)</m:t>
                          </m:r>
                        </m:e>
                        <m:sup>
                          <m:r>
                            <a:rPr lang="en-CA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175C3B5-58FD-40A3-2467-75A9F60DFC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092" y="2631969"/>
                <a:ext cx="2585484" cy="6109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DE7F941-C10A-6FA6-80A1-BD89960660CC}"/>
                  </a:ext>
                </a:extLst>
              </p:cNvPr>
              <p:cNvSpPr txBox="1"/>
              <p:nvPr/>
            </p:nvSpPr>
            <p:spPr>
              <a:xfrm>
                <a:off x="4506876" y="3365368"/>
                <a:ext cx="3160971" cy="1497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𝐿𝑜𝑠𝑡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`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CA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CA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CA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`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∙−1</m:t>
                      </m:r>
                    </m:oMath>
                  </m:oMathPara>
                </a14:m>
                <a:endParaRPr lang="en-US" altLang="zh-CN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`−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altLang="zh-CN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=−0.877</m:t>
                      </m:r>
                    </m:oMath>
                  </m:oMathPara>
                </a14:m>
                <a:endParaRPr lang="en-US" altLang="zh-CN" b="0" dirty="0">
                  <a:ea typeface="Cambria Math" panose="02040503050406030204" pitchFamily="18" charset="0"/>
                </a:endParaRP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DE7F941-C10A-6FA6-80A1-BD8996066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6876" y="3365368"/>
                <a:ext cx="3160971" cy="14973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DCCC4A6-88E3-FEC8-7F15-3F663E48F05D}"/>
                  </a:ext>
                </a:extLst>
              </p:cNvPr>
              <p:cNvSpPr txBox="1"/>
              <p:nvPr/>
            </p:nvSpPr>
            <p:spPr>
              <a:xfrm>
                <a:off x="8219889" y="2856930"/>
                <a:ext cx="20261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`=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CN" b="0" i="1" baseline="-2500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US" altLang="zh-CN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altLang="zh-CN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CN" dirty="0"/>
                  <a:t>w</a:t>
                </a:r>
                <a:r>
                  <a:rPr lang="en-US" altLang="zh-CN" baseline="-25000" dirty="0"/>
                  <a:t>6</a:t>
                </a:r>
                <a:endParaRPr lang="zh-CN" altLang="en-US" baseline="-250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DCCC4A6-88E3-FEC8-7F15-3F663E48F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9889" y="2856930"/>
                <a:ext cx="2026196" cy="276999"/>
              </a:xfrm>
              <a:prstGeom prst="rect">
                <a:avLst/>
              </a:prstGeom>
              <a:blipFill>
                <a:blip r:embed="rId6"/>
                <a:stretch>
                  <a:fillRect l="-5405" t="-28889" r="-1802" b="-5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358FDC3-614D-DDF4-539A-110D2FC31B32}"/>
                  </a:ext>
                </a:extLst>
              </p:cNvPr>
              <p:cNvSpPr txBox="1"/>
              <p:nvPr/>
            </p:nvSpPr>
            <p:spPr>
              <a:xfrm>
                <a:off x="5487289" y="3459451"/>
                <a:ext cx="6172200" cy="896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`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altLang="zh-CN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altLang="zh-CN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altLang="zh-CN" b="0" baseline="-250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=0.186</m:t>
                      </m:r>
                    </m:oMath>
                  </m:oMathPara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358FDC3-614D-DDF4-539A-110D2FC31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7289" y="3459451"/>
                <a:ext cx="6172200" cy="8966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D3DE559-CD3B-4D76-3B91-B4C44C007C7C}"/>
                  </a:ext>
                </a:extLst>
              </p:cNvPr>
              <p:cNvSpPr txBox="1"/>
              <p:nvPr/>
            </p:nvSpPr>
            <p:spPr>
              <a:xfrm>
                <a:off x="5431836" y="4920924"/>
                <a:ext cx="3819890" cy="499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𝐿𝑜𝑠𝑡</m:t>
                        </m:r>
                      </m:num>
                      <m:den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altLang="zh-CN" b="0" i="1" baseline="-25000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−0.877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0.186=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−0.1</m:t>
                    </m:r>
                  </m:oMath>
                </a14:m>
                <a:r>
                  <a:rPr lang="en-US" altLang="zh-CN" dirty="0"/>
                  <a:t>6312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D3DE559-CD3B-4D76-3B91-B4C44C007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836" y="4920924"/>
                <a:ext cx="3819890" cy="499560"/>
              </a:xfrm>
              <a:prstGeom prst="rect">
                <a:avLst/>
              </a:prstGeom>
              <a:blipFill>
                <a:blip r:embed="rId8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2CAABED-4557-36E3-909D-B8ECB0989C3F}"/>
                  </a:ext>
                </a:extLst>
              </p:cNvPr>
              <p:cNvSpPr txBox="1"/>
              <p:nvPr/>
            </p:nvSpPr>
            <p:spPr>
              <a:xfrm>
                <a:off x="-583019" y="4378517"/>
                <a:ext cx="4348716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𝑁𝑒𝑤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i="1"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en-US" altLang="zh-CN" b="0" i="1" baseline="-2500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zh-CN" b="0" i="1" baseline="-2500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altLang="zh-CN" b="0" i="1" smtClean="0">
                          <a:latin typeface="Cambria Math" panose="02040503050406030204" pitchFamily="18" charset="0"/>
                        </a:rPr>
                        <m:t>η</m:t>
                      </m:r>
                      <m:r>
                        <a:rPr lang="el-GR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CA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𝐿𝑜𝑠𝑡</m:t>
                          </m:r>
                        </m:num>
                        <m:den>
                          <m:r>
                            <a:rPr lang="en-CA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altLang="zh-CN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2CAABED-4557-36E3-909D-B8ECB0989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83019" y="4378517"/>
                <a:ext cx="4348716" cy="61901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C54CC304-4EFD-DB6B-844E-C39D37400FE0}"/>
              </a:ext>
            </a:extLst>
          </p:cNvPr>
          <p:cNvSpPr txBox="1"/>
          <p:nvPr/>
        </p:nvSpPr>
        <p:spPr>
          <a:xfrm>
            <a:off x="289041" y="5743768"/>
            <a:ext cx="4156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dirty="0"/>
              <a:t>η</a:t>
            </a:r>
            <a:r>
              <a:rPr lang="zh-CN" altLang="en-US" dirty="0"/>
              <a:t>是学习率（超参数），例如等于</a:t>
            </a:r>
            <a:r>
              <a:rPr lang="en-US" altLang="zh-CN" dirty="0"/>
              <a:t>0.01</a:t>
            </a:r>
            <a:endParaRPr lang="zh-CN" alt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1A92B2-22E0-157D-7C11-5F6BDF633DC6}"/>
              </a:ext>
            </a:extLst>
          </p:cNvPr>
          <p:cNvSpPr txBox="1"/>
          <p:nvPr/>
        </p:nvSpPr>
        <p:spPr>
          <a:xfrm>
            <a:off x="206812" y="3719465"/>
            <a:ext cx="4508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使用梯度下降调节</a:t>
            </a:r>
            <a:r>
              <a:rPr lang="zh-CN" altLang="en-US" b="1" dirty="0"/>
              <a:t>参数</a:t>
            </a:r>
            <a:r>
              <a:rPr lang="en-US" altLang="zh-CN" b="1" dirty="0"/>
              <a:t>w</a:t>
            </a:r>
            <a:r>
              <a:rPr lang="en-US" altLang="zh-CN" b="1" baseline="-25000" dirty="0"/>
              <a:t>5</a:t>
            </a:r>
            <a:r>
              <a:rPr lang="zh-CN" altLang="en-US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D29C36B-04C0-49F6-710E-932299241CB5}"/>
                  </a:ext>
                </a:extLst>
              </p:cNvPr>
              <p:cNvSpPr txBox="1"/>
              <p:nvPr/>
            </p:nvSpPr>
            <p:spPr>
              <a:xfrm>
                <a:off x="3287641" y="4422127"/>
                <a:ext cx="901722" cy="5267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求</m:t>
                      </m:r>
                      <m:f>
                        <m:fPr>
                          <m:ctrlPr>
                            <a:rPr lang="en-CA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𝑜𝑠𝑡</m:t>
                          </m:r>
                        </m:num>
                        <m:den>
                          <m:r>
                            <a:rPr lang="en-CA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altLang="zh-CN" i="1" baseline="-25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D29C36B-04C0-49F6-710E-932299241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641" y="4422127"/>
                <a:ext cx="901722" cy="526747"/>
              </a:xfrm>
              <a:prstGeom prst="rect">
                <a:avLst/>
              </a:prstGeom>
              <a:blipFill>
                <a:blip r:embed="rId10"/>
                <a:stretch>
                  <a:fillRect b="-80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1504E58F-3D46-5A0A-33A4-75BC5892A2B2}"/>
              </a:ext>
            </a:extLst>
          </p:cNvPr>
          <p:cNvSpPr txBox="1"/>
          <p:nvPr/>
        </p:nvSpPr>
        <p:spPr>
          <a:xfrm>
            <a:off x="5268433" y="6113100"/>
            <a:ext cx="375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New w</a:t>
            </a:r>
            <a:r>
              <a:rPr lang="en-US" altLang="zh-CN" baseline="-25000" dirty="0"/>
              <a:t>5</a:t>
            </a:r>
            <a:r>
              <a:rPr lang="en-US" altLang="zh-CN" dirty="0"/>
              <a:t>=0.3-0.01•(-0.16312)=0.30163</a:t>
            </a:r>
            <a:endParaRPr lang="zh-CN" altLang="en-US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EE9D9D3-08C3-6B33-59EB-DD02315DA8F6}"/>
              </a:ext>
            </a:extLst>
          </p:cNvPr>
          <p:cNvCxnSpPr>
            <a:cxnSpLocks/>
          </p:cNvCxnSpPr>
          <p:nvPr/>
        </p:nvCxnSpPr>
        <p:spPr>
          <a:xfrm>
            <a:off x="3067493" y="4997533"/>
            <a:ext cx="2083981" cy="1030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C588ABB-F2C8-DF3E-9B44-C9B999A388C3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5091224" y="2187300"/>
            <a:ext cx="766567" cy="1165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3D078BE-1023-76E5-AECE-8D68F4942F48}"/>
              </a:ext>
            </a:extLst>
          </p:cNvPr>
          <p:cNvCxnSpPr>
            <a:cxnSpLocks/>
          </p:cNvCxnSpPr>
          <p:nvPr/>
        </p:nvCxnSpPr>
        <p:spPr>
          <a:xfrm>
            <a:off x="6898172" y="2119388"/>
            <a:ext cx="1384591" cy="1309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9C6948B-79E3-6EB2-5085-6345027EED8B}"/>
              </a:ext>
            </a:extLst>
          </p:cNvPr>
          <p:cNvCxnSpPr>
            <a:cxnSpLocks/>
          </p:cNvCxnSpPr>
          <p:nvPr/>
        </p:nvCxnSpPr>
        <p:spPr>
          <a:xfrm flipV="1">
            <a:off x="3790168" y="2199749"/>
            <a:ext cx="1144682" cy="2119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720CA9B9-A2EE-98AD-3307-2118433D6C1F}"/>
              </a:ext>
            </a:extLst>
          </p:cNvPr>
          <p:cNvSpPr txBox="1"/>
          <p:nvPr/>
        </p:nvSpPr>
        <p:spPr>
          <a:xfrm>
            <a:off x="206812" y="6418085"/>
            <a:ext cx="4618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超参数指人为设置参数，训练中不调节</a:t>
            </a:r>
          </a:p>
        </p:txBody>
      </p:sp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B5E27A15-6013-4492-E139-6EFC50FCAF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978182"/>
              </p:ext>
            </p:extLst>
          </p:nvPr>
        </p:nvGraphicFramePr>
        <p:xfrm>
          <a:off x="9912691" y="3971640"/>
          <a:ext cx="1632320" cy="2141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160">
                  <a:extLst>
                    <a:ext uri="{9D8B030D-6E8A-4147-A177-3AD203B41FA5}">
                      <a16:colId xmlns:a16="http://schemas.microsoft.com/office/drawing/2014/main" val="4147534924"/>
                    </a:ext>
                  </a:extLst>
                </a:gridCol>
                <a:gridCol w="816160">
                  <a:extLst>
                    <a:ext uri="{9D8B030D-6E8A-4147-A177-3AD203B41FA5}">
                      <a16:colId xmlns:a16="http://schemas.microsoft.com/office/drawing/2014/main" val="2585326689"/>
                    </a:ext>
                  </a:extLst>
                </a:gridCol>
              </a:tblGrid>
              <a:tr h="428292">
                <a:tc>
                  <a:txBody>
                    <a:bodyPr/>
                    <a:lstStyle/>
                    <a:p>
                      <a:r>
                        <a:rPr lang="en-US" altLang="zh-CN" dirty="0"/>
                        <a:t>param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value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2217233"/>
                  </a:ext>
                </a:extLst>
              </a:tr>
              <a:tr h="428292">
                <a:tc>
                  <a:txBody>
                    <a:bodyPr/>
                    <a:lstStyle/>
                    <a:p>
                      <a:r>
                        <a:rPr lang="en-US" altLang="zh-CN" dirty="0"/>
                        <a:t>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0.96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73968"/>
                  </a:ext>
                </a:extLst>
              </a:tr>
              <a:tr h="428292">
                <a:tc>
                  <a:txBody>
                    <a:bodyPr/>
                    <a:lstStyle/>
                    <a:p>
                      <a:r>
                        <a:rPr lang="en-US" altLang="zh-CN" dirty="0"/>
                        <a:t>y`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0.083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032067"/>
                  </a:ext>
                </a:extLst>
              </a:tr>
              <a:tr h="428292">
                <a:tc>
                  <a:txBody>
                    <a:bodyPr/>
                    <a:lstStyle/>
                    <a:p>
                      <a:r>
                        <a:rPr lang="en-US" altLang="zh-CN" dirty="0"/>
                        <a:t>w</a:t>
                      </a:r>
                      <a:r>
                        <a:rPr lang="en-US" altLang="zh-CN" baseline="-25000" dirty="0"/>
                        <a:t>5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0.3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007099"/>
                  </a:ext>
                </a:extLst>
              </a:tr>
              <a:tr h="428292">
                <a:tc>
                  <a:txBody>
                    <a:bodyPr/>
                    <a:lstStyle/>
                    <a:p>
                      <a:r>
                        <a:rPr lang="en-US" altLang="zh-CN" dirty="0"/>
                        <a:t>h</a:t>
                      </a:r>
                      <a:r>
                        <a:rPr lang="en-US" altLang="zh-CN" baseline="-25000" dirty="0"/>
                        <a:t>1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0.186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870040"/>
                  </a:ext>
                </a:extLst>
              </a:tr>
            </a:tbl>
          </a:graphicData>
        </a:graphic>
      </p:graphicFrame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1406CF6-D9ED-4115-2EA3-2F501A7E4B2D}"/>
              </a:ext>
            </a:extLst>
          </p:cNvPr>
          <p:cNvCxnSpPr/>
          <p:nvPr/>
        </p:nvCxnSpPr>
        <p:spPr>
          <a:xfrm>
            <a:off x="6283842" y="4518837"/>
            <a:ext cx="143539" cy="4300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1B300031-B20F-82C8-6A09-D8DC136CFA49}"/>
              </a:ext>
            </a:extLst>
          </p:cNvPr>
          <p:cNvCxnSpPr>
            <a:stCxn id="34" idx="2"/>
          </p:cNvCxnSpPr>
          <p:nvPr/>
        </p:nvCxnSpPr>
        <p:spPr>
          <a:xfrm flipH="1">
            <a:off x="7341781" y="4356107"/>
            <a:ext cx="1231608" cy="641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C0EB6DA6-DCC1-9F95-A2BA-5562B41B11FF}"/>
              </a:ext>
            </a:extLst>
          </p:cNvPr>
          <p:cNvCxnSpPr/>
          <p:nvPr/>
        </p:nvCxnSpPr>
        <p:spPr>
          <a:xfrm flipH="1">
            <a:off x="7667847" y="5358809"/>
            <a:ext cx="552042" cy="754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5077B7CE-1AAB-91B5-B8F4-5BA251A90E51}"/>
              </a:ext>
            </a:extLst>
          </p:cNvPr>
          <p:cNvSpPr txBox="1"/>
          <p:nvPr/>
        </p:nvSpPr>
        <p:spPr>
          <a:xfrm>
            <a:off x="8075430" y="1227627"/>
            <a:ext cx="379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由诺贝尔奖得主，</a:t>
            </a:r>
            <a:r>
              <a:rPr lang="en-US" altLang="zh-CN" dirty="0"/>
              <a:t>AI</a:t>
            </a:r>
            <a:r>
              <a:rPr lang="zh-CN" altLang="en-US" dirty="0"/>
              <a:t>之父</a:t>
            </a:r>
            <a:r>
              <a:rPr lang="en-US" altLang="zh-CN" dirty="0"/>
              <a:t>Hinton</a:t>
            </a:r>
            <a:r>
              <a:rPr lang="zh-CN" altLang="en-US" dirty="0"/>
              <a:t>提出</a:t>
            </a:r>
          </a:p>
        </p:txBody>
      </p:sp>
    </p:spTree>
    <p:extLst>
      <p:ext uri="{BB962C8B-B14F-4D97-AF65-F5344CB8AC3E}">
        <p14:creationId xmlns:p14="http://schemas.microsoft.com/office/powerpoint/2010/main" val="3196427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4453A-1FB4-1B44-5F73-93585C309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12</a:t>
            </a:fld>
            <a:endParaRPr lang="en-CA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77493967-2294-2398-FCE4-D6871B883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反向传播</a:t>
            </a:r>
            <a:r>
              <a:rPr lang="en-US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(Backpropagation)</a:t>
            </a:r>
            <a:endParaRPr lang="en-CA" altLang="zh-CN" sz="39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168292D-3892-FB87-AB4E-9239B92C5CAA}"/>
              </a:ext>
            </a:extLst>
          </p:cNvPr>
          <p:cNvGrpSpPr/>
          <p:nvPr/>
        </p:nvGrpSpPr>
        <p:grpSpPr>
          <a:xfrm>
            <a:off x="662763" y="1235759"/>
            <a:ext cx="3615069" cy="2082836"/>
            <a:chOff x="7081545" y="1190247"/>
            <a:chExt cx="3615069" cy="2082836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066A4EE-691F-96FD-FA8D-26A009A7BB48}"/>
                </a:ext>
              </a:extLst>
            </p:cNvPr>
            <p:cNvSpPr/>
            <p:nvPr/>
          </p:nvSpPr>
          <p:spPr>
            <a:xfrm>
              <a:off x="7093949" y="1217123"/>
              <a:ext cx="637954" cy="63795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x</a:t>
              </a:r>
              <a:r>
                <a:rPr lang="en-US" altLang="zh-CN" baseline="-25000" dirty="0"/>
                <a:t>1</a:t>
              </a:r>
              <a:endParaRPr lang="zh-CN" altLang="en-US" baseline="-25000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D7BD0C2-BDDE-7C69-22B0-403675C15D24}"/>
                </a:ext>
              </a:extLst>
            </p:cNvPr>
            <p:cNvSpPr/>
            <p:nvPr/>
          </p:nvSpPr>
          <p:spPr>
            <a:xfrm>
              <a:off x="7081545" y="2499072"/>
              <a:ext cx="637954" cy="63795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x</a:t>
              </a:r>
              <a:r>
                <a:rPr lang="en-US" altLang="zh-CN" baseline="-25000" dirty="0"/>
                <a:t>2</a:t>
              </a:r>
              <a:endParaRPr lang="zh-CN" altLang="en-US" baseline="-25000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D8A8A1D-9DAC-82CA-1939-0A7D874C9358}"/>
                </a:ext>
              </a:extLst>
            </p:cNvPr>
            <p:cNvSpPr/>
            <p:nvPr/>
          </p:nvSpPr>
          <p:spPr>
            <a:xfrm>
              <a:off x="8639214" y="1217123"/>
              <a:ext cx="637954" cy="63795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h</a:t>
              </a:r>
              <a:r>
                <a:rPr lang="en-US" altLang="zh-CN" baseline="-25000" dirty="0"/>
                <a:t>1</a:t>
              </a:r>
              <a:endParaRPr lang="zh-CN" altLang="en-US" baseline="-25000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ED9D1D9-18E0-08EC-8052-85E0F843CBC1}"/>
                </a:ext>
              </a:extLst>
            </p:cNvPr>
            <p:cNvSpPr/>
            <p:nvPr/>
          </p:nvSpPr>
          <p:spPr>
            <a:xfrm>
              <a:off x="8639214" y="2493031"/>
              <a:ext cx="637954" cy="63795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h</a:t>
              </a:r>
              <a:r>
                <a:rPr lang="en-US" altLang="zh-CN" baseline="-25000" dirty="0"/>
                <a:t>2</a:t>
              </a:r>
              <a:endParaRPr lang="zh-CN" altLang="en-US" baseline="-25000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D133DF4-C3C1-0612-73AC-E5613D2C4854}"/>
                </a:ext>
              </a:extLst>
            </p:cNvPr>
            <p:cNvSpPr/>
            <p:nvPr/>
          </p:nvSpPr>
          <p:spPr>
            <a:xfrm>
              <a:off x="10058660" y="1855077"/>
              <a:ext cx="637954" cy="63795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y`</a:t>
              </a:r>
              <a:endParaRPr lang="zh-CN" altLang="en-US" dirty="0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66877A9-F40C-3D29-0D0E-6EAE69D34634}"/>
                </a:ext>
              </a:extLst>
            </p:cNvPr>
            <p:cNvCxnSpPr>
              <a:cxnSpLocks/>
              <a:stCxn id="28" idx="6"/>
              <a:endCxn id="31" idx="1"/>
            </p:cNvCxnSpPr>
            <p:nvPr/>
          </p:nvCxnSpPr>
          <p:spPr>
            <a:xfrm>
              <a:off x="7731903" y="1536100"/>
              <a:ext cx="1000737" cy="10503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207CB16-F00B-3429-8013-29D97F38A412}"/>
                </a:ext>
              </a:extLst>
            </p:cNvPr>
            <p:cNvCxnSpPr>
              <a:cxnSpLocks/>
              <a:stCxn id="29" idx="6"/>
              <a:endCxn id="30" idx="3"/>
            </p:cNvCxnSpPr>
            <p:nvPr/>
          </p:nvCxnSpPr>
          <p:spPr>
            <a:xfrm flipV="1">
              <a:off x="7719499" y="1761651"/>
              <a:ext cx="1013141" cy="10563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611C32D-9FB0-D370-07E6-F576C2BBFEB9}"/>
                </a:ext>
              </a:extLst>
            </p:cNvPr>
            <p:cNvCxnSpPr>
              <a:cxnSpLocks/>
              <a:stCxn id="30" idx="6"/>
              <a:endCxn id="32" idx="2"/>
            </p:cNvCxnSpPr>
            <p:nvPr/>
          </p:nvCxnSpPr>
          <p:spPr>
            <a:xfrm>
              <a:off x="9277168" y="1536100"/>
              <a:ext cx="781492" cy="6379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99E5A9A-225D-CF11-D258-F02897427936}"/>
                </a:ext>
              </a:extLst>
            </p:cNvPr>
            <p:cNvCxnSpPr>
              <a:cxnSpLocks/>
              <a:stCxn id="31" idx="6"/>
              <a:endCxn id="32" idx="2"/>
            </p:cNvCxnSpPr>
            <p:nvPr/>
          </p:nvCxnSpPr>
          <p:spPr>
            <a:xfrm flipV="1">
              <a:off x="9277168" y="2174054"/>
              <a:ext cx="781492" cy="6379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110996FD-DA97-9720-C4D5-6E799EC05A40}"/>
                </a:ext>
              </a:extLst>
            </p:cNvPr>
            <p:cNvCxnSpPr>
              <a:cxnSpLocks/>
              <a:stCxn id="28" idx="6"/>
              <a:endCxn id="30" idx="2"/>
            </p:cNvCxnSpPr>
            <p:nvPr/>
          </p:nvCxnSpPr>
          <p:spPr>
            <a:xfrm>
              <a:off x="7731903" y="1536100"/>
              <a:ext cx="90731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468D0CF-D0BE-730A-130C-061A290A6811}"/>
                </a:ext>
              </a:extLst>
            </p:cNvPr>
            <p:cNvCxnSpPr>
              <a:cxnSpLocks/>
              <a:endCxn id="31" idx="2"/>
            </p:cNvCxnSpPr>
            <p:nvPr/>
          </p:nvCxnSpPr>
          <p:spPr>
            <a:xfrm flipV="1">
              <a:off x="7730133" y="2812008"/>
              <a:ext cx="909081" cy="253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79B1973-FA6E-1DD5-2C66-6F24AE779CF2}"/>
                </a:ext>
              </a:extLst>
            </p:cNvPr>
            <p:cNvSpPr txBox="1"/>
            <p:nvPr/>
          </p:nvSpPr>
          <p:spPr>
            <a:xfrm>
              <a:off x="7949870" y="1190247"/>
              <a:ext cx="547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w</a:t>
              </a:r>
              <a:r>
                <a:rPr lang="en-US" altLang="zh-CN" baseline="-25000" dirty="0"/>
                <a:t>1</a:t>
              </a:r>
              <a:endParaRPr lang="zh-CN" altLang="en-US" baseline="-250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DC81D7E-815A-C34C-2290-F9BDD5E22A82}"/>
                </a:ext>
              </a:extLst>
            </p:cNvPr>
            <p:cNvSpPr txBox="1"/>
            <p:nvPr/>
          </p:nvSpPr>
          <p:spPr>
            <a:xfrm>
              <a:off x="8223658" y="1620056"/>
              <a:ext cx="547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w</a:t>
              </a:r>
              <a:r>
                <a:rPr lang="en-US" altLang="zh-CN" baseline="-25000" dirty="0"/>
                <a:t>2</a:t>
              </a:r>
              <a:endParaRPr lang="zh-CN" altLang="en-US" baseline="-250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D908DFC-30A1-1A91-F7AB-6A62B351C153}"/>
                </a:ext>
              </a:extLst>
            </p:cNvPr>
            <p:cNvSpPr txBox="1"/>
            <p:nvPr/>
          </p:nvSpPr>
          <p:spPr>
            <a:xfrm>
              <a:off x="8497446" y="2172371"/>
              <a:ext cx="547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w</a:t>
              </a:r>
              <a:r>
                <a:rPr lang="en-US" altLang="zh-CN" baseline="-25000" dirty="0"/>
                <a:t>3</a:t>
              </a:r>
              <a:endParaRPr lang="zh-CN" altLang="en-US" baseline="-250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9D29E1E-D12E-E4BC-E12B-9912A103A9CD}"/>
                </a:ext>
              </a:extLst>
            </p:cNvPr>
            <p:cNvSpPr txBox="1"/>
            <p:nvPr/>
          </p:nvSpPr>
          <p:spPr>
            <a:xfrm>
              <a:off x="8020754" y="2903751"/>
              <a:ext cx="547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w</a:t>
              </a:r>
              <a:r>
                <a:rPr lang="en-US" altLang="zh-CN" baseline="-25000" dirty="0"/>
                <a:t>4</a:t>
              </a:r>
              <a:endParaRPr lang="zh-CN" altLang="en-US" baseline="-250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B6AE532-6A4C-8F7D-C5E0-4C3E64DBE927}"/>
                </a:ext>
              </a:extLst>
            </p:cNvPr>
            <p:cNvSpPr txBox="1"/>
            <p:nvPr/>
          </p:nvSpPr>
          <p:spPr>
            <a:xfrm>
              <a:off x="9547908" y="1465928"/>
              <a:ext cx="547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w</a:t>
              </a:r>
              <a:r>
                <a:rPr lang="en-US" altLang="zh-CN" baseline="-25000" dirty="0"/>
                <a:t>5</a:t>
              </a:r>
              <a:endParaRPr lang="zh-CN" altLang="en-US" baseline="-25000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9EB8253-D5FE-1C27-709A-81EB08B4CBFD}"/>
                </a:ext>
              </a:extLst>
            </p:cNvPr>
            <p:cNvSpPr txBox="1"/>
            <p:nvPr/>
          </p:nvSpPr>
          <p:spPr>
            <a:xfrm>
              <a:off x="9636903" y="2558428"/>
              <a:ext cx="547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w</a:t>
              </a:r>
              <a:r>
                <a:rPr lang="en-US" altLang="zh-CN" baseline="-25000" dirty="0"/>
                <a:t>6</a:t>
              </a:r>
              <a:endParaRPr lang="zh-CN" altLang="en-US" baseline="-25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FBED411-3004-2EFC-C34E-F7FCF98E0B55}"/>
                  </a:ext>
                </a:extLst>
              </p:cNvPr>
              <p:cNvSpPr txBox="1"/>
              <p:nvPr/>
            </p:nvSpPr>
            <p:spPr>
              <a:xfrm>
                <a:off x="4729524" y="1399987"/>
                <a:ext cx="2574487" cy="5745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altLang="zh-CN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𝐿𝑜𝑠𝑡</m:t>
                          </m:r>
                        </m:num>
                        <m:den>
                          <m:r>
                            <a:rPr lang="en-CA" altLang="zh-CN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altLang="zh-CN" b="0" i="1" baseline="-250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𝐿𝑜𝑠𝑡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`</m:t>
                          </m:r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`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CN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CN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altLang="zh-CN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FBED411-3004-2EFC-C34E-F7FCF98E0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9524" y="1399987"/>
                <a:ext cx="2574487" cy="57458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A8369EB-8871-BDE9-D3A0-7C82DBDDFAE3}"/>
                  </a:ext>
                </a:extLst>
              </p:cNvPr>
              <p:cNvSpPr txBox="1"/>
              <p:nvPr/>
            </p:nvSpPr>
            <p:spPr>
              <a:xfrm>
                <a:off x="4039264" y="3167886"/>
                <a:ext cx="2692252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𝐿𝑜𝑠𝑡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`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−0.877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A8369EB-8871-BDE9-D3A0-7C82DBDDF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264" y="3167886"/>
                <a:ext cx="2692252" cy="6663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EAE322A-8C95-97D8-C353-014B423311E5}"/>
                  </a:ext>
                </a:extLst>
              </p:cNvPr>
              <p:cNvSpPr txBox="1"/>
              <p:nvPr/>
            </p:nvSpPr>
            <p:spPr>
              <a:xfrm>
                <a:off x="6781797" y="2710961"/>
                <a:ext cx="20261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`=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CN" b="0" i="1" baseline="-2500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US" altLang="zh-CN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altLang="zh-CN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CN" dirty="0"/>
                  <a:t>w</a:t>
                </a:r>
                <a:r>
                  <a:rPr lang="en-US" altLang="zh-CN" baseline="-25000" dirty="0"/>
                  <a:t>6</a:t>
                </a:r>
                <a:endParaRPr lang="zh-CN" altLang="en-US" baseline="-250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EAE322A-8C95-97D8-C353-014B423311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797" y="2710961"/>
                <a:ext cx="2026196" cy="276999"/>
              </a:xfrm>
              <a:prstGeom prst="rect">
                <a:avLst/>
              </a:prstGeom>
              <a:blipFill>
                <a:blip r:embed="rId5"/>
                <a:stretch>
                  <a:fillRect l="-5405" t="-28889" r="-1802" b="-5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A1FA715-72A2-C696-4752-DEA0283EBC7B}"/>
                  </a:ext>
                </a:extLst>
              </p:cNvPr>
              <p:cNvSpPr txBox="1"/>
              <p:nvPr/>
            </p:nvSpPr>
            <p:spPr>
              <a:xfrm>
                <a:off x="6307322" y="3105187"/>
                <a:ext cx="2375488" cy="8965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`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CN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altLang="zh-CN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altLang="zh-CN" b="0" baseline="-250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=0.3</m:t>
                      </m:r>
                    </m:oMath>
                  </m:oMathPara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A1FA715-72A2-C696-4752-DEA0283EBC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7322" y="3105187"/>
                <a:ext cx="2375488" cy="8965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4F55243-6E3D-2B41-9F19-C90D46DA6D45}"/>
                  </a:ext>
                </a:extLst>
              </p:cNvPr>
              <p:cNvSpPr txBox="1"/>
              <p:nvPr/>
            </p:nvSpPr>
            <p:spPr>
              <a:xfrm>
                <a:off x="-217968" y="3976068"/>
                <a:ext cx="4348716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𝑁𝑒𝑤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zh-CN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zh-CN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altLang="zh-CN" b="0" i="1" smtClean="0">
                          <a:latin typeface="Cambria Math" panose="02040503050406030204" pitchFamily="18" charset="0"/>
                        </a:rPr>
                        <m:t>η</m:t>
                      </m:r>
                      <m:r>
                        <a:rPr lang="el-GR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CA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𝐿𝑜𝑠𝑡</m:t>
                          </m:r>
                        </m:num>
                        <m:den>
                          <m:r>
                            <a:rPr lang="en-CA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altLang="zh-CN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4F55243-6E3D-2B41-9F19-C90D46DA6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7968" y="3976068"/>
                <a:ext cx="4348716" cy="6190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4146401-31CE-E39A-9BDF-22570863FF61}"/>
                  </a:ext>
                </a:extLst>
              </p:cNvPr>
              <p:cNvSpPr txBox="1"/>
              <p:nvPr/>
            </p:nvSpPr>
            <p:spPr>
              <a:xfrm>
                <a:off x="7701413" y="2035404"/>
                <a:ext cx="2415363" cy="362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altLang="zh-CN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altLang="zh-CN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CN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altLang="zh-CN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zh-CN" altLang="en-US" baseline="-250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4146401-31CE-E39A-9BDF-22570863F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1413" y="2035404"/>
                <a:ext cx="2415363" cy="362984"/>
              </a:xfrm>
              <a:prstGeom prst="rect">
                <a:avLst/>
              </a:prstGeom>
              <a:blipFill>
                <a:blip r:embed="rId8"/>
                <a:stretch>
                  <a:fillRect b="-16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AB9E949-2469-1A99-1204-C78306D4C450}"/>
                  </a:ext>
                </a:extLst>
              </p:cNvPr>
              <p:cNvSpPr txBox="1"/>
              <p:nvPr/>
            </p:nvSpPr>
            <p:spPr>
              <a:xfrm>
                <a:off x="8412125" y="3218311"/>
                <a:ext cx="2375488" cy="8965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CN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altLang="zh-CN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CN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altLang="zh-CN" b="0" baseline="-250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=0.18</m:t>
                      </m:r>
                    </m:oMath>
                  </m:oMathPara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AB9E949-2469-1A99-1204-C78306D4C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2125" y="3218311"/>
                <a:ext cx="2375488" cy="89659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A3E68D8-7BCE-8638-A2A5-192D0D9253F3}"/>
                  </a:ext>
                </a:extLst>
              </p:cNvPr>
              <p:cNvSpPr txBox="1"/>
              <p:nvPr/>
            </p:nvSpPr>
            <p:spPr>
              <a:xfrm>
                <a:off x="4222009" y="5643395"/>
                <a:ext cx="51195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zh-CN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=0.5−0.01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−0.877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∙0.3∙0.18=0.5047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A3E68D8-7BCE-8638-A2A5-192D0D925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009" y="5643395"/>
                <a:ext cx="511957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FFA2E366-722A-F226-623F-5F517ECEA4C2}"/>
              </a:ext>
            </a:extLst>
          </p:cNvPr>
          <p:cNvSpPr txBox="1"/>
          <p:nvPr/>
        </p:nvSpPr>
        <p:spPr>
          <a:xfrm>
            <a:off x="400050" y="3610576"/>
            <a:ext cx="4508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使用梯度下降调节</a:t>
            </a:r>
            <a:r>
              <a:rPr lang="zh-CN" altLang="en-US" b="1" dirty="0"/>
              <a:t>参数</a:t>
            </a:r>
            <a:r>
              <a:rPr lang="en-US" altLang="zh-CN" b="1" dirty="0"/>
              <a:t>w</a:t>
            </a:r>
            <a:r>
              <a:rPr lang="en-US" altLang="zh-CN" b="1" baseline="-25000" dirty="0"/>
              <a:t>1</a:t>
            </a:r>
            <a:r>
              <a:rPr lang="zh-CN" altLang="en-US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1D6D05B-DFBC-2AC1-F88F-FDE7FE68DDF0}"/>
                  </a:ext>
                </a:extLst>
              </p:cNvPr>
              <p:cNvSpPr txBox="1"/>
              <p:nvPr/>
            </p:nvSpPr>
            <p:spPr>
              <a:xfrm>
                <a:off x="3459755" y="4020282"/>
                <a:ext cx="901722" cy="5267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求</m:t>
                      </m:r>
                      <m:f>
                        <m:fPr>
                          <m:ctrlPr>
                            <a:rPr lang="en-CA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𝑜𝑠𝑡</m:t>
                          </m:r>
                        </m:num>
                        <m:den>
                          <m:r>
                            <a:rPr lang="en-CA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1D6D05B-DFBC-2AC1-F88F-FDE7FE68D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9755" y="4020282"/>
                <a:ext cx="901722" cy="52674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62C00AB-0DB5-75B1-03F1-4E68C20DBEDE}"/>
              </a:ext>
            </a:extLst>
          </p:cNvPr>
          <p:cNvCxnSpPr>
            <a:cxnSpLocks/>
          </p:cNvCxnSpPr>
          <p:nvPr/>
        </p:nvCxnSpPr>
        <p:spPr>
          <a:xfrm flipV="1">
            <a:off x="3972809" y="2034900"/>
            <a:ext cx="935446" cy="1937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8F57353-4CD3-B7D7-439E-DEDF3B867F77}"/>
              </a:ext>
            </a:extLst>
          </p:cNvPr>
          <p:cNvCxnSpPr>
            <a:cxnSpLocks/>
            <a:endCxn id="47" idx="0"/>
          </p:cNvCxnSpPr>
          <p:nvPr/>
        </p:nvCxnSpPr>
        <p:spPr>
          <a:xfrm flipH="1">
            <a:off x="5385390" y="2034414"/>
            <a:ext cx="539500" cy="1133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BE507D9-0BCD-8281-095B-5A49B4134B9B}"/>
              </a:ext>
            </a:extLst>
          </p:cNvPr>
          <p:cNvCxnSpPr>
            <a:cxnSpLocks/>
          </p:cNvCxnSpPr>
          <p:nvPr/>
        </p:nvCxnSpPr>
        <p:spPr>
          <a:xfrm>
            <a:off x="6402025" y="1959147"/>
            <a:ext cx="408320" cy="1259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719940C-850F-EC4D-D3F5-3FFED2520B19}"/>
              </a:ext>
            </a:extLst>
          </p:cNvPr>
          <p:cNvCxnSpPr>
            <a:cxnSpLocks/>
          </p:cNvCxnSpPr>
          <p:nvPr/>
        </p:nvCxnSpPr>
        <p:spPr>
          <a:xfrm>
            <a:off x="7262037" y="1973961"/>
            <a:ext cx="1956391" cy="1108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0" name="Table 69">
            <a:extLst>
              <a:ext uri="{FF2B5EF4-FFF2-40B4-BE49-F238E27FC236}">
                <a16:creationId xmlns:a16="http://schemas.microsoft.com/office/drawing/2014/main" id="{D9339F36-4902-3FAF-DC1B-87C455C5C5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95941"/>
              </p:ext>
            </p:extLst>
          </p:nvPr>
        </p:nvGraphicFramePr>
        <p:xfrm>
          <a:off x="10291422" y="1246039"/>
          <a:ext cx="1632320" cy="1713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160">
                  <a:extLst>
                    <a:ext uri="{9D8B030D-6E8A-4147-A177-3AD203B41FA5}">
                      <a16:colId xmlns:a16="http://schemas.microsoft.com/office/drawing/2014/main" val="4147534924"/>
                    </a:ext>
                  </a:extLst>
                </a:gridCol>
                <a:gridCol w="816160">
                  <a:extLst>
                    <a:ext uri="{9D8B030D-6E8A-4147-A177-3AD203B41FA5}">
                      <a16:colId xmlns:a16="http://schemas.microsoft.com/office/drawing/2014/main" val="2585326689"/>
                    </a:ext>
                  </a:extLst>
                </a:gridCol>
              </a:tblGrid>
              <a:tr h="428292">
                <a:tc>
                  <a:txBody>
                    <a:bodyPr/>
                    <a:lstStyle/>
                    <a:p>
                      <a:r>
                        <a:rPr lang="en-US" altLang="zh-CN" dirty="0"/>
                        <a:t>name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value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2217233"/>
                  </a:ext>
                </a:extLst>
              </a:tr>
              <a:tr h="428292">
                <a:tc>
                  <a:txBody>
                    <a:bodyPr/>
                    <a:lstStyle/>
                    <a:p>
                      <a:r>
                        <a:rPr lang="en-US" altLang="zh-CN" dirty="0"/>
                        <a:t>w</a:t>
                      </a:r>
                      <a:r>
                        <a:rPr lang="en-US" altLang="zh-CN" baseline="-25000" dirty="0"/>
                        <a:t>1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032067"/>
                  </a:ext>
                </a:extLst>
              </a:tr>
              <a:tr h="428292">
                <a:tc>
                  <a:txBody>
                    <a:bodyPr/>
                    <a:lstStyle/>
                    <a:p>
                      <a:r>
                        <a:rPr lang="en-US" altLang="zh-CN" dirty="0"/>
                        <a:t>w</a:t>
                      </a:r>
                      <a:r>
                        <a:rPr lang="en-US" altLang="zh-CN" baseline="-25000" dirty="0"/>
                        <a:t>5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0.3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007099"/>
                  </a:ext>
                </a:extLst>
              </a:tr>
              <a:tr h="428292">
                <a:tc>
                  <a:txBody>
                    <a:bodyPr/>
                    <a:lstStyle/>
                    <a:p>
                      <a:r>
                        <a:rPr lang="en-US" altLang="zh-CN" baseline="0" dirty="0"/>
                        <a:t>x</a:t>
                      </a:r>
                      <a:r>
                        <a:rPr lang="en-US" altLang="zh-CN" baseline="-25000" dirty="0"/>
                        <a:t>1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0.18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870040"/>
                  </a:ext>
                </a:extLst>
              </a:tr>
            </a:tbl>
          </a:graphicData>
        </a:graphic>
      </p:graphicFrame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017D3A4C-971B-A660-397A-F6CA14DA3975}"/>
              </a:ext>
            </a:extLst>
          </p:cNvPr>
          <p:cNvCxnSpPr/>
          <p:nvPr/>
        </p:nvCxnSpPr>
        <p:spPr>
          <a:xfrm>
            <a:off x="5752214" y="3837300"/>
            <a:ext cx="660296" cy="1705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310D687C-E98C-46E1-956F-3E290A26C4E3}"/>
              </a:ext>
            </a:extLst>
          </p:cNvPr>
          <p:cNvCxnSpPr>
            <a:cxnSpLocks/>
            <a:stCxn id="49" idx="2"/>
          </p:cNvCxnSpPr>
          <p:nvPr/>
        </p:nvCxnSpPr>
        <p:spPr>
          <a:xfrm flipH="1">
            <a:off x="7153244" y="4001779"/>
            <a:ext cx="341822" cy="1541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EB7D955-E0B7-10A0-2B39-9031ADC90AEA}"/>
              </a:ext>
            </a:extLst>
          </p:cNvPr>
          <p:cNvCxnSpPr>
            <a:cxnSpLocks/>
            <a:stCxn id="54" idx="2"/>
          </p:cNvCxnSpPr>
          <p:nvPr/>
        </p:nvCxnSpPr>
        <p:spPr>
          <a:xfrm flipH="1">
            <a:off x="7671391" y="4114903"/>
            <a:ext cx="1928478" cy="1497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349964AF-A45C-7A38-9004-DF92899E2A24}"/>
              </a:ext>
            </a:extLst>
          </p:cNvPr>
          <p:cNvCxnSpPr>
            <a:cxnSpLocks/>
          </p:cNvCxnSpPr>
          <p:nvPr/>
        </p:nvCxnSpPr>
        <p:spPr>
          <a:xfrm>
            <a:off x="3088757" y="4648391"/>
            <a:ext cx="1251100" cy="964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540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A591E2-AE79-74AD-B79B-2C1EE207B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13</a:t>
            </a:fld>
            <a:endParaRPr lang="en-CA"/>
          </a:p>
        </p:txBody>
      </p:sp>
      <p:sp>
        <p:nvSpPr>
          <p:cNvPr id="27" name="标题 1">
            <a:extLst>
              <a:ext uri="{FF2B5EF4-FFF2-40B4-BE49-F238E27FC236}">
                <a16:creationId xmlns:a16="http://schemas.microsoft.com/office/drawing/2014/main" id="{62DFCE2F-63A2-8751-6963-01B91BE88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训练模型</a:t>
            </a:r>
            <a:r>
              <a:rPr lang="en-US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(training)</a:t>
            </a:r>
            <a:endParaRPr lang="en-CA" altLang="zh-CN" sz="39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4DC307F-803E-1D54-D574-6FBBAB62F2DF}"/>
              </a:ext>
            </a:extLst>
          </p:cNvPr>
          <p:cNvGrpSpPr/>
          <p:nvPr/>
        </p:nvGrpSpPr>
        <p:grpSpPr>
          <a:xfrm>
            <a:off x="662763" y="1235759"/>
            <a:ext cx="3615069" cy="2082836"/>
            <a:chOff x="7081545" y="1190247"/>
            <a:chExt cx="3615069" cy="208283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AEF49C6-0CC7-14E0-11CE-F6D125E1334F}"/>
                </a:ext>
              </a:extLst>
            </p:cNvPr>
            <p:cNvSpPr/>
            <p:nvPr/>
          </p:nvSpPr>
          <p:spPr>
            <a:xfrm>
              <a:off x="7093949" y="1217123"/>
              <a:ext cx="637954" cy="63795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x</a:t>
              </a:r>
              <a:r>
                <a:rPr lang="en-US" altLang="zh-CN" baseline="-25000" dirty="0"/>
                <a:t>1</a:t>
              </a:r>
              <a:endParaRPr lang="zh-CN" altLang="en-US" baseline="-25000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7E87915-5671-4873-BB29-D2FE6C32C741}"/>
                </a:ext>
              </a:extLst>
            </p:cNvPr>
            <p:cNvSpPr/>
            <p:nvPr/>
          </p:nvSpPr>
          <p:spPr>
            <a:xfrm>
              <a:off x="7081545" y="2499072"/>
              <a:ext cx="637954" cy="63795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x</a:t>
              </a:r>
              <a:r>
                <a:rPr lang="en-US" altLang="zh-CN" baseline="-25000" dirty="0"/>
                <a:t>2</a:t>
              </a:r>
              <a:endParaRPr lang="zh-CN" altLang="en-US" baseline="-25000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D369061-939C-205A-8CBC-E6B0E909CD97}"/>
                </a:ext>
              </a:extLst>
            </p:cNvPr>
            <p:cNvSpPr/>
            <p:nvPr/>
          </p:nvSpPr>
          <p:spPr>
            <a:xfrm>
              <a:off x="8639214" y="1217123"/>
              <a:ext cx="637954" cy="63795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h</a:t>
              </a:r>
              <a:r>
                <a:rPr lang="en-US" altLang="zh-CN" baseline="-25000" dirty="0"/>
                <a:t>1</a:t>
              </a:r>
              <a:endParaRPr lang="zh-CN" altLang="en-US" baseline="-25000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CB522AE-B531-560B-A2E2-E8FE0FF2A90D}"/>
                </a:ext>
              </a:extLst>
            </p:cNvPr>
            <p:cNvSpPr/>
            <p:nvPr/>
          </p:nvSpPr>
          <p:spPr>
            <a:xfrm>
              <a:off x="8639214" y="2493031"/>
              <a:ext cx="637954" cy="63795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h</a:t>
              </a:r>
              <a:r>
                <a:rPr lang="en-US" altLang="zh-CN" baseline="-25000" dirty="0"/>
                <a:t>2</a:t>
              </a:r>
              <a:endParaRPr lang="zh-CN" altLang="en-US" baseline="-25000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B07E236-BB07-55FF-AA1C-411CE991FC19}"/>
                </a:ext>
              </a:extLst>
            </p:cNvPr>
            <p:cNvSpPr/>
            <p:nvPr/>
          </p:nvSpPr>
          <p:spPr>
            <a:xfrm>
              <a:off x="10058660" y="1855077"/>
              <a:ext cx="637954" cy="63795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y`</a:t>
              </a:r>
              <a:endParaRPr lang="zh-CN" altLang="en-US" dirty="0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4120259-80B5-A0FA-08D3-9205E542AE9F}"/>
                </a:ext>
              </a:extLst>
            </p:cNvPr>
            <p:cNvCxnSpPr>
              <a:cxnSpLocks/>
              <a:stCxn id="30" idx="6"/>
              <a:endCxn id="33" idx="1"/>
            </p:cNvCxnSpPr>
            <p:nvPr/>
          </p:nvCxnSpPr>
          <p:spPr>
            <a:xfrm>
              <a:off x="7731903" y="1536100"/>
              <a:ext cx="1000737" cy="10503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E95A6ED-C019-38BA-1D83-224CFC678AD0}"/>
                </a:ext>
              </a:extLst>
            </p:cNvPr>
            <p:cNvCxnSpPr>
              <a:cxnSpLocks/>
              <a:stCxn id="31" idx="6"/>
              <a:endCxn id="32" idx="3"/>
            </p:cNvCxnSpPr>
            <p:nvPr/>
          </p:nvCxnSpPr>
          <p:spPr>
            <a:xfrm flipV="1">
              <a:off x="7719499" y="1761651"/>
              <a:ext cx="1013141" cy="10563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D0E447D-011F-BDD9-D0BF-075F4B41A109}"/>
                </a:ext>
              </a:extLst>
            </p:cNvPr>
            <p:cNvCxnSpPr>
              <a:cxnSpLocks/>
              <a:stCxn id="32" idx="6"/>
              <a:endCxn id="34" idx="2"/>
            </p:cNvCxnSpPr>
            <p:nvPr/>
          </p:nvCxnSpPr>
          <p:spPr>
            <a:xfrm>
              <a:off x="9277168" y="1536100"/>
              <a:ext cx="781492" cy="6379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2303FA8-272C-53F2-2353-7DE5DD894ABB}"/>
                </a:ext>
              </a:extLst>
            </p:cNvPr>
            <p:cNvCxnSpPr>
              <a:cxnSpLocks/>
              <a:stCxn id="33" idx="6"/>
              <a:endCxn id="34" idx="2"/>
            </p:cNvCxnSpPr>
            <p:nvPr/>
          </p:nvCxnSpPr>
          <p:spPr>
            <a:xfrm flipV="1">
              <a:off x="9277168" y="2174054"/>
              <a:ext cx="781492" cy="6379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26D06A3-1AD4-B193-354E-6DAD6A893404}"/>
                </a:ext>
              </a:extLst>
            </p:cNvPr>
            <p:cNvCxnSpPr>
              <a:cxnSpLocks/>
              <a:stCxn id="30" idx="6"/>
              <a:endCxn id="32" idx="2"/>
            </p:cNvCxnSpPr>
            <p:nvPr/>
          </p:nvCxnSpPr>
          <p:spPr>
            <a:xfrm>
              <a:off x="7731903" y="1536100"/>
              <a:ext cx="90731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65AD435-B914-E0CC-1915-3AAF208C9240}"/>
                </a:ext>
              </a:extLst>
            </p:cNvPr>
            <p:cNvCxnSpPr>
              <a:cxnSpLocks/>
              <a:endCxn id="33" idx="2"/>
            </p:cNvCxnSpPr>
            <p:nvPr/>
          </p:nvCxnSpPr>
          <p:spPr>
            <a:xfrm flipV="1">
              <a:off x="7730133" y="2812008"/>
              <a:ext cx="909081" cy="253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FDA88AC-A040-E08F-97E8-E8D274092B86}"/>
                </a:ext>
              </a:extLst>
            </p:cNvPr>
            <p:cNvSpPr txBox="1"/>
            <p:nvPr/>
          </p:nvSpPr>
          <p:spPr>
            <a:xfrm>
              <a:off x="7949870" y="1190247"/>
              <a:ext cx="547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w</a:t>
              </a:r>
              <a:r>
                <a:rPr lang="en-US" altLang="zh-CN" baseline="-25000" dirty="0"/>
                <a:t>1</a:t>
              </a:r>
              <a:endParaRPr lang="zh-CN" altLang="en-US" baseline="-250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F0ED439-F373-B8C2-80D5-51F733959006}"/>
                </a:ext>
              </a:extLst>
            </p:cNvPr>
            <p:cNvSpPr txBox="1"/>
            <p:nvPr/>
          </p:nvSpPr>
          <p:spPr>
            <a:xfrm>
              <a:off x="8223658" y="1620056"/>
              <a:ext cx="547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w</a:t>
              </a:r>
              <a:r>
                <a:rPr lang="en-US" altLang="zh-CN" baseline="-25000" dirty="0"/>
                <a:t>2</a:t>
              </a:r>
              <a:endParaRPr lang="zh-CN" altLang="en-US" baseline="-250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D8440FF-464D-6E72-90D8-FC82796E0636}"/>
                </a:ext>
              </a:extLst>
            </p:cNvPr>
            <p:cNvSpPr txBox="1"/>
            <p:nvPr/>
          </p:nvSpPr>
          <p:spPr>
            <a:xfrm>
              <a:off x="8497446" y="2172371"/>
              <a:ext cx="547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w</a:t>
              </a:r>
              <a:r>
                <a:rPr lang="en-US" altLang="zh-CN" baseline="-25000" dirty="0"/>
                <a:t>3</a:t>
              </a:r>
              <a:endParaRPr lang="zh-CN" altLang="en-US" baseline="-25000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D65C0EF-52DA-C59D-5FFF-E73E7BAD0FF8}"/>
                </a:ext>
              </a:extLst>
            </p:cNvPr>
            <p:cNvSpPr txBox="1"/>
            <p:nvPr/>
          </p:nvSpPr>
          <p:spPr>
            <a:xfrm>
              <a:off x="8020754" y="2903751"/>
              <a:ext cx="547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w</a:t>
              </a:r>
              <a:r>
                <a:rPr lang="en-US" altLang="zh-CN" baseline="-25000" dirty="0"/>
                <a:t>4</a:t>
              </a:r>
              <a:endParaRPr lang="zh-CN" altLang="en-US" baseline="-25000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19F38AF-D320-6BAF-B2AC-4F51AFB93CC6}"/>
                </a:ext>
              </a:extLst>
            </p:cNvPr>
            <p:cNvSpPr txBox="1"/>
            <p:nvPr/>
          </p:nvSpPr>
          <p:spPr>
            <a:xfrm>
              <a:off x="9547908" y="1465928"/>
              <a:ext cx="547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w</a:t>
              </a:r>
              <a:r>
                <a:rPr lang="en-US" altLang="zh-CN" baseline="-25000" dirty="0"/>
                <a:t>5</a:t>
              </a:r>
              <a:endParaRPr lang="zh-CN" altLang="en-US" baseline="-25000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FAA95E3-5D7E-BE0D-51E3-312A99092414}"/>
                </a:ext>
              </a:extLst>
            </p:cNvPr>
            <p:cNvSpPr txBox="1"/>
            <p:nvPr/>
          </p:nvSpPr>
          <p:spPr>
            <a:xfrm>
              <a:off x="9636903" y="2558428"/>
              <a:ext cx="547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w</a:t>
              </a:r>
              <a:r>
                <a:rPr lang="en-US" altLang="zh-CN" baseline="-25000" dirty="0"/>
                <a:t>6</a:t>
              </a:r>
              <a:endParaRPr lang="zh-CN" altLang="en-US" baseline="-25000" dirty="0"/>
            </a:p>
          </p:txBody>
        </p:sp>
      </p:grp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F6DDF45F-374F-52B1-ABD4-EEB54C5CA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670915"/>
              </p:ext>
            </p:extLst>
          </p:nvPr>
        </p:nvGraphicFramePr>
        <p:xfrm>
          <a:off x="4733159" y="1807163"/>
          <a:ext cx="1597150" cy="3690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948">
                  <a:extLst>
                    <a:ext uri="{9D8B030D-6E8A-4147-A177-3AD203B41FA5}">
                      <a16:colId xmlns:a16="http://schemas.microsoft.com/office/drawing/2014/main" val="2877560739"/>
                    </a:ext>
                  </a:extLst>
                </a:gridCol>
                <a:gridCol w="819202">
                  <a:extLst>
                    <a:ext uri="{9D8B030D-6E8A-4147-A177-3AD203B41FA5}">
                      <a16:colId xmlns:a16="http://schemas.microsoft.com/office/drawing/2014/main" val="3614833008"/>
                    </a:ext>
                  </a:extLst>
                </a:gridCol>
              </a:tblGrid>
              <a:tr h="413070">
                <a:tc>
                  <a:txBody>
                    <a:bodyPr/>
                    <a:lstStyle/>
                    <a:p>
                      <a:r>
                        <a:rPr lang="en-US" altLang="zh-CN" dirty="0"/>
                        <a:t>Name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value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0105703"/>
                  </a:ext>
                </a:extLst>
              </a:tr>
              <a:tr h="413070">
                <a:tc>
                  <a:txBody>
                    <a:bodyPr/>
                    <a:lstStyle/>
                    <a:p>
                      <a:r>
                        <a:rPr lang="en-US" altLang="zh-CN" dirty="0"/>
                        <a:t>w</a:t>
                      </a:r>
                      <a:r>
                        <a:rPr lang="en-US" altLang="zh-CN" baseline="-25000" dirty="0"/>
                        <a:t>1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26308"/>
                  </a:ext>
                </a:extLst>
              </a:tr>
              <a:tr h="413070">
                <a:tc>
                  <a:txBody>
                    <a:bodyPr/>
                    <a:lstStyle/>
                    <a:p>
                      <a:r>
                        <a:rPr lang="en-US" altLang="zh-CN" dirty="0"/>
                        <a:t>w</a:t>
                      </a:r>
                      <a:r>
                        <a:rPr lang="en-US" altLang="zh-CN" baseline="-25000" dirty="0"/>
                        <a:t>2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0.3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050234"/>
                  </a:ext>
                </a:extLst>
              </a:tr>
              <a:tr h="413070">
                <a:tc>
                  <a:txBody>
                    <a:bodyPr/>
                    <a:lstStyle/>
                    <a:p>
                      <a:r>
                        <a:rPr lang="en-US" altLang="zh-CN" dirty="0"/>
                        <a:t>w</a:t>
                      </a:r>
                      <a:r>
                        <a:rPr lang="en-US" altLang="zh-CN" baseline="-25000" dirty="0"/>
                        <a:t>3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0.8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14471"/>
                  </a:ext>
                </a:extLst>
              </a:tr>
              <a:tr h="413070">
                <a:tc>
                  <a:txBody>
                    <a:bodyPr/>
                    <a:lstStyle/>
                    <a:p>
                      <a:r>
                        <a:rPr lang="en-US" altLang="zh-CN" dirty="0"/>
                        <a:t>w</a:t>
                      </a:r>
                      <a:r>
                        <a:rPr lang="en-US" altLang="zh-CN" baseline="-25000" dirty="0"/>
                        <a:t>4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1146567"/>
                  </a:ext>
                </a:extLst>
              </a:tr>
              <a:tr h="413070">
                <a:tc>
                  <a:txBody>
                    <a:bodyPr/>
                    <a:lstStyle/>
                    <a:p>
                      <a:r>
                        <a:rPr lang="en-US" altLang="zh-CN" dirty="0"/>
                        <a:t>w</a:t>
                      </a:r>
                      <a:r>
                        <a:rPr lang="en-US" altLang="zh-CN" baseline="-25000" dirty="0"/>
                        <a:t>5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0.3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3490018"/>
                  </a:ext>
                </a:extLst>
              </a:tr>
              <a:tr h="404039">
                <a:tc>
                  <a:txBody>
                    <a:bodyPr/>
                    <a:lstStyle/>
                    <a:p>
                      <a:r>
                        <a:rPr lang="en-US" altLang="zh-CN" dirty="0"/>
                        <a:t>w</a:t>
                      </a:r>
                      <a:r>
                        <a:rPr lang="en-US" altLang="zh-CN" baseline="-25000" dirty="0"/>
                        <a:t>6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0.1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1007486"/>
                  </a:ext>
                </a:extLst>
              </a:tr>
              <a:tr h="404039">
                <a:tc>
                  <a:txBody>
                    <a:bodyPr/>
                    <a:lstStyle/>
                    <a:p>
                      <a:r>
                        <a:rPr lang="en-US" altLang="zh-CN" dirty="0"/>
                        <a:t>y`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0.083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482487"/>
                  </a:ext>
                </a:extLst>
              </a:tr>
              <a:tr h="404039">
                <a:tc>
                  <a:txBody>
                    <a:bodyPr/>
                    <a:lstStyle/>
                    <a:p>
                      <a:r>
                        <a:rPr lang="en-US" altLang="zh-CN" dirty="0"/>
                        <a:t>Lost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0.384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83860"/>
                  </a:ext>
                </a:extLst>
              </a:tr>
            </a:tbl>
          </a:graphicData>
        </a:graphic>
      </p:graphicFrame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25415FC5-F951-1BE3-D680-0F90C54BB3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190496"/>
              </p:ext>
            </p:extLst>
          </p:nvPr>
        </p:nvGraphicFramePr>
        <p:xfrm>
          <a:off x="6760434" y="1807163"/>
          <a:ext cx="1754866" cy="3690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948">
                  <a:extLst>
                    <a:ext uri="{9D8B030D-6E8A-4147-A177-3AD203B41FA5}">
                      <a16:colId xmlns:a16="http://schemas.microsoft.com/office/drawing/2014/main" val="2877560739"/>
                    </a:ext>
                  </a:extLst>
                </a:gridCol>
                <a:gridCol w="976918">
                  <a:extLst>
                    <a:ext uri="{9D8B030D-6E8A-4147-A177-3AD203B41FA5}">
                      <a16:colId xmlns:a16="http://schemas.microsoft.com/office/drawing/2014/main" val="3614833008"/>
                    </a:ext>
                  </a:extLst>
                </a:gridCol>
              </a:tblGrid>
              <a:tr h="413070">
                <a:tc>
                  <a:txBody>
                    <a:bodyPr/>
                    <a:lstStyle/>
                    <a:p>
                      <a:r>
                        <a:rPr lang="en-US" altLang="zh-CN" dirty="0"/>
                        <a:t>Name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value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0105703"/>
                  </a:ext>
                </a:extLst>
              </a:tr>
              <a:tr h="413070">
                <a:tc>
                  <a:txBody>
                    <a:bodyPr/>
                    <a:lstStyle/>
                    <a:p>
                      <a:r>
                        <a:rPr lang="en-US" altLang="zh-CN" dirty="0"/>
                        <a:t>w</a:t>
                      </a:r>
                      <a:r>
                        <a:rPr lang="en-US" altLang="zh-CN" baseline="-25000" dirty="0"/>
                        <a:t>1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0.50047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26308"/>
                  </a:ext>
                </a:extLst>
              </a:tr>
              <a:tr h="413070">
                <a:tc>
                  <a:txBody>
                    <a:bodyPr/>
                    <a:lstStyle/>
                    <a:p>
                      <a:r>
                        <a:rPr lang="en-US" altLang="zh-CN" dirty="0"/>
                        <a:t>w</a:t>
                      </a:r>
                      <a:r>
                        <a:rPr lang="en-US" altLang="zh-CN" baseline="-25000" dirty="0"/>
                        <a:t>2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0.30084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050234"/>
                  </a:ext>
                </a:extLst>
              </a:tr>
              <a:tr h="413070">
                <a:tc>
                  <a:txBody>
                    <a:bodyPr/>
                    <a:lstStyle/>
                    <a:p>
                      <a:r>
                        <a:rPr lang="en-US" altLang="zh-CN" dirty="0"/>
                        <a:t>w</a:t>
                      </a:r>
                      <a:r>
                        <a:rPr lang="en-US" altLang="zh-CN" baseline="-25000" dirty="0"/>
                        <a:t>3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0.80016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14471"/>
                  </a:ext>
                </a:extLst>
              </a:tr>
              <a:tr h="413070">
                <a:tc>
                  <a:txBody>
                    <a:bodyPr/>
                    <a:lstStyle/>
                    <a:p>
                      <a:r>
                        <a:rPr lang="en-US" altLang="zh-CN" dirty="0"/>
                        <a:t>w</a:t>
                      </a:r>
                      <a:r>
                        <a:rPr lang="en-US" altLang="zh-CN" baseline="-25000" dirty="0"/>
                        <a:t>4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0.40028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1146567"/>
                  </a:ext>
                </a:extLst>
              </a:tr>
              <a:tr h="413070">
                <a:tc>
                  <a:txBody>
                    <a:bodyPr/>
                    <a:lstStyle/>
                    <a:p>
                      <a:r>
                        <a:rPr lang="en-US" altLang="zh-CN" dirty="0"/>
                        <a:t>w</a:t>
                      </a:r>
                      <a:r>
                        <a:rPr lang="en-US" altLang="zh-CN" baseline="-25000" dirty="0"/>
                        <a:t>5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0.30163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3490018"/>
                  </a:ext>
                </a:extLst>
              </a:tr>
              <a:tr h="404039">
                <a:tc>
                  <a:txBody>
                    <a:bodyPr/>
                    <a:lstStyle/>
                    <a:p>
                      <a:r>
                        <a:rPr lang="en-US" altLang="zh-CN" dirty="0"/>
                        <a:t>w</a:t>
                      </a:r>
                      <a:r>
                        <a:rPr lang="en-US" altLang="zh-CN" baseline="-25000" dirty="0"/>
                        <a:t>6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0.10239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1007486"/>
                  </a:ext>
                </a:extLst>
              </a:tr>
              <a:tr h="404039">
                <a:tc>
                  <a:txBody>
                    <a:bodyPr/>
                    <a:lstStyle/>
                    <a:p>
                      <a:r>
                        <a:rPr lang="en-US" altLang="zh-CN" dirty="0"/>
                        <a:t>y`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0.08407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482487"/>
                  </a:ext>
                </a:extLst>
              </a:tr>
              <a:tr h="404039">
                <a:tc>
                  <a:txBody>
                    <a:bodyPr/>
                    <a:lstStyle/>
                    <a:p>
                      <a:r>
                        <a:rPr lang="en-US" altLang="zh-CN" dirty="0"/>
                        <a:t>Lost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0.3836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83860"/>
                  </a:ext>
                </a:extLst>
              </a:tr>
            </a:tbl>
          </a:graphicData>
        </a:graphic>
      </p:graphicFrame>
      <p:sp>
        <p:nvSpPr>
          <p:cNvPr id="49" name="Arrow: Right 48">
            <a:extLst>
              <a:ext uri="{FF2B5EF4-FFF2-40B4-BE49-F238E27FC236}">
                <a16:creationId xmlns:a16="http://schemas.microsoft.com/office/drawing/2014/main" id="{329717B3-55D9-2571-8D70-65584D3AA6A4}"/>
              </a:ext>
            </a:extLst>
          </p:cNvPr>
          <p:cNvSpPr/>
          <p:nvPr/>
        </p:nvSpPr>
        <p:spPr>
          <a:xfrm>
            <a:off x="6416153" y="3115079"/>
            <a:ext cx="238449" cy="471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6E3D4AD2-2551-3B0F-016A-ECAC4F70FD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603222"/>
              </p:ext>
            </p:extLst>
          </p:nvPr>
        </p:nvGraphicFramePr>
        <p:xfrm>
          <a:off x="8995041" y="1831172"/>
          <a:ext cx="1754866" cy="3690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948">
                  <a:extLst>
                    <a:ext uri="{9D8B030D-6E8A-4147-A177-3AD203B41FA5}">
                      <a16:colId xmlns:a16="http://schemas.microsoft.com/office/drawing/2014/main" val="2877560739"/>
                    </a:ext>
                  </a:extLst>
                </a:gridCol>
                <a:gridCol w="976918">
                  <a:extLst>
                    <a:ext uri="{9D8B030D-6E8A-4147-A177-3AD203B41FA5}">
                      <a16:colId xmlns:a16="http://schemas.microsoft.com/office/drawing/2014/main" val="3614833008"/>
                    </a:ext>
                  </a:extLst>
                </a:gridCol>
              </a:tblGrid>
              <a:tr h="413070">
                <a:tc>
                  <a:txBody>
                    <a:bodyPr/>
                    <a:lstStyle/>
                    <a:p>
                      <a:r>
                        <a:rPr lang="en-US" altLang="zh-CN" dirty="0"/>
                        <a:t>Name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value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0105703"/>
                  </a:ext>
                </a:extLst>
              </a:tr>
              <a:tr h="413070">
                <a:tc>
                  <a:txBody>
                    <a:bodyPr/>
                    <a:lstStyle/>
                    <a:p>
                      <a:r>
                        <a:rPr lang="en-US" altLang="zh-CN" dirty="0"/>
                        <a:t>w</a:t>
                      </a:r>
                      <a:r>
                        <a:rPr lang="en-US" altLang="zh-CN" baseline="-25000" dirty="0"/>
                        <a:t>1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0.50095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26308"/>
                  </a:ext>
                </a:extLst>
              </a:tr>
              <a:tr h="413070">
                <a:tc>
                  <a:txBody>
                    <a:bodyPr/>
                    <a:lstStyle/>
                    <a:p>
                      <a:r>
                        <a:rPr lang="en-US" altLang="zh-CN" dirty="0"/>
                        <a:t>w</a:t>
                      </a:r>
                      <a:r>
                        <a:rPr lang="en-US" altLang="zh-CN" baseline="-25000" dirty="0"/>
                        <a:t>2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0.30169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050234"/>
                  </a:ext>
                </a:extLst>
              </a:tr>
              <a:tr h="413070">
                <a:tc>
                  <a:txBody>
                    <a:bodyPr/>
                    <a:lstStyle/>
                    <a:p>
                      <a:r>
                        <a:rPr lang="en-US" altLang="zh-CN" dirty="0"/>
                        <a:t>w</a:t>
                      </a:r>
                      <a:r>
                        <a:rPr lang="en-US" altLang="zh-CN" baseline="-25000" dirty="0"/>
                        <a:t>3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0.80032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14471"/>
                  </a:ext>
                </a:extLst>
              </a:tr>
              <a:tr h="413070">
                <a:tc>
                  <a:txBody>
                    <a:bodyPr/>
                    <a:lstStyle/>
                    <a:p>
                      <a:r>
                        <a:rPr lang="en-US" altLang="zh-CN" dirty="0"/>
                        <a:t>w</a:t>
                      </a:r>
                      <a:r>
                        <a:rPr lang="en-US" altLang="zh-CN" baseline="-25000" dirty="0"/>
                        <a:t>4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0.40057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1146567"/>
                  </a:ext>
                </a:extLst>
              </a:tr>
              <a:tr h="413070">
                <a:tc>
                  <a:txBody>
                    <a:bodyPr/>
                    <a:lstStyle/>
                    <a:p>
                      <a:r>
                        <a:rPr lang="en-US" altLang="zh-CN" dirty="0"/>
                        <a:t>w</a:t>
                      </a:r>
                      <a:r>
                        <a:rPr lang="en-US" altLang="zh-CN" baseline="-25000" dirty="0"/>
                        <a:t>5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0.30326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3490018"/>
                  </a:ext>
                </a:extLst>
              </a:tr>
              <a:tr h="404039">
                <a:tc>
                  <a:txBody>
                    <a:bodyPr/>
                    <a:lstStyle/>
                    <a:p>
                      <a:r>
                        <a:rPr lang="en-US" altLang="zh-CN" dirty="0"/>
                        <a:t>w</a:t>
                      </a:r>
                      <a:r>
                        <a:rPr lang="en-US" altLang="zh-CN" baseline="-25000" dirty="0"/>
                        <a:t>6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0.10477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1007486"/>
                  </a:ext>
                </a:extLst>
              </a:tr>
              <a:tr h="404039">
                <a:tc>
                  <a:txBody>
                    <a:bodyPr/>
                    <a:lstStyle/>
                    <a:p>
                      <a:r>
                        <a:rPr lang="en-US" altLang="zh-CN" dirty="0"/>
                        <a:t>y`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0.08514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482487"/>
                  </a:ext>
                </a:extLst>
              </a:tr>
              <a:tr h="404039">
                <a:tc>
                  <a:txBody>
                    <a:bodyPr/>
                    <a:lstStyle/>
                    <a:p>
                      <a:r>
                        <a:rPr lang="en-US" altLang="zh-CN" dirty="0"/>
                        <a:t>Lost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0.38269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83860"/>
                  </a:ext>
                </a:extLst>
              </a:tr>
            </a:tbl>
          </a:graphicData>
        </a:graphic>
      </p:graphicFrame>
      <p:sp>
        <p:nvSpPr>
          <p:cNvPr id="51" name="Arrow: Right 50">
            <a:extLst>
              <a:ext uri="{FF2B5EF4-FFF2-40B4-BE49-F238E27FC236}">
                <a16:creationId xmlns:a16="http://schemas.microsoft.com/office/drawing/2014/main" id="{954805F9-2D22-DFFC-6812-D5503882A6B9}"/>
              </a:ext>
            </a:extLst>
          </p:cNvPr>
          <p:cNvSpPr/>
          <p:nvPr/>
        </p:nvSpPr>
        <p:spPr>
          <a:xfrm>
            <a:off x="8646239" y="3115079"/>
            <a:ext cx="238449" cy="471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B62E196-4F27-46B0-1211-0F9A7DABDAB8}"/>
              </a:ext>
            </a:extLst>
          </p:cNvPr>
          <p:cNvSpPr txBox="1"/>
          <p:nvPr/>
        </p:nvSpPr>
        <p:spPr>
          <a:xfrm>
            <a:off x="10760437" y="4728782"/>
            <a:ext cx="147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y=0.96</a:t>
            </a:r>
            <a:endParaRPr lang="zh-CN" altLang="en-US" dirty="0"/>
          </a:p>
        </p:txBody>
      </p:sp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4C976CB3-DB66-EDCB-C39B-3FFCF17755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2202281"/>
              </p:ext>
            </p:extLst>
          </p:nvPr>
        </p:nvGraphicFramePr>
        <p:xfrm>
          <a:off x="127051" y="3884729"/>
          <a:ext cx="4035596" cy="2703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2B504C54-CE0D-2E95-42F3-04E55902D6A8}"/>
              </a:ext>
            </a:extLst>
          </p:cNvPr>
          <p:cNvSpPr txBox="1"/>
          <p:nvPr/>
        </p:nvSpPr>
        <p:spPr>
          <a:xfrm>
            <a:off x="4518836" y="6055242"/>
            <a:ext cx="664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根据计算结果，更新所有权重，降低代价函数，训练模型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02A47C1-7911-CB1E-7D56-20F5E569C743}"/>
              </a:ext>
            </a:extLst>
          </p:cNvPr>
          <p:cNvSpPr txBox="1"/>
          <p:nvPr/>
        </p:nvSpPr>
        <p:spPr>
          <a:xfrm>
            <a:off x="7022803" y="1296216"/>
            <a:ext cx="1424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Iteration 1</a:t>
            </a:r>
            <a:endParaRPr lang="zh-CN" alt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404B2AD-8A95-0AFD-C3DF-30A091A0F5E3}"/>
              </a:ext>
            </a:extLst>
          </p:cNvPr>
          <p:cNvSpPr txBox="1"/>
          <p:nvPr/>
        </p:nvSpPr>
        <p:spPr>
          <a:xfrm>
            <a:off x="9198309" y="1317867"/>
            <a:ext cx="1424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Iteration 2</a:t>
            </a:r>
            <a:endParaRPr lang="zh-CN" alt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4F69392-3F48-6095-8E19-BA8DE810D999}"/>
              </a:ext>
            </a:extLst>
          </p:cNvPr>
          <p:cNvSpPr txBox="1"/>
          <p:nvPr/>
        </p:nvSpPr>
        <p:spPr>
          <a:xfrm>
            <a:off x="4583313" y="1294929"/>
            <a:ext cx="2593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Random initial start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37960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verfitting. Overfitting overview | by sabari balaji | Medium">
            <a:extLst>
              <a:ext uri="{FF2B5EF4-FFF2-40B4-BE49-F238E27FC236}">
                <a16:creationId xmlns:a16="http://schemas.microsoft.com/office/drawing/2014/main" id="{48F6D4BE-E821-5B3C-8A31-42011CB04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79" y="2070297"/>
            <a:ext cx="10715625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07F2E9-D146-FB36-9138-861C44A84CB5}"/>
              </a:ext>
            </a:extLst>
          </p:cNvPr>
          <p:cNvSpPr txBox="1"/>
          <p:nvPr/>
        </p:nvSpPr>
        <p:spPr>
          <a:xfrm>
            <a:off x="10048126" y="6488668"/>
            <a:ext cx="2143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Image: medium.com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BC120C-BC10-4272-BF92-51A445DA8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14</a:t>
            </a:fld>
            <a:endParaRPr lang="en-CA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8FCD96F6-13CD-E632-A60E-BB287CA7F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欠拟合</a:t>
            </a:r>
            <a:r>
              <a:rPr lang="en-US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en-CA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underfit)&amp;</a:t>
            </a:r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过拟合</a:t>
            </a:r>
            <a:r>
              <a:rPr lang="en-US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en-CA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overfit)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EC5BA4-BBB8-37C2-CE49-5A97B40B9A44}"/>
              </a:ext>
            </a:extLst>
          </p:cNvPr>
          <p:cNvSpPr txBox="1"/>
          <p:nvPr/>
        </p:nvSpPr>
        <p:spPr>
          <a:xfrm>
            <a:off x="1169582" y="5794572"/>
            <a:ext cx="2493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模型过于简单</a:t>
            </a:r>
            <a:r>
              <a:rPr lang="en-US" altLang="zh-CN" dirty="0"/>
              <a:t>-</a:t>
            </a:r>
            <a:r>
              <a:rPr lang="zh-CN" altLang="en-US" dirty="0"/>
              <a:t>欠拟合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ADF994-8CCF-C8AB-3559-EDAB72EE36B7}"/>
              </a:ext>
            </a:extLst>
          </p:cNvPr>
          <p:cNvSpPr txBox="1"/>
          <p:nvPr/>
        </p:nvSpPr>
        <p:spPr>
          <a:xfrm>
            <a:off x="8382001" y="5794572"/>
            <a:ext cx="2493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模型过于复杂</a:t>
            </a:r>
            <a:r>
              <a:rPr lang="en-US" altLang="zh-CN" dirty="0"/>
              <a:t>-</a:t>
            </a:r>
            <a:r>
              <a:rPr lang="zh-CN" altLang="en-US" dirty="0"/>
              <a:t>过拟合</a:t>
            </a:r>
          </a:p>
        </p:txBody>
      </p:sp>
    </p:spTree>
    <p:extLst>
      <p:ext uri="{BB962C8B-B14F-4D97-AF65-F5344CB8AC3E}">
        <p14:creationId xmlns:p14="http://schemas.microsoft.com/office/powerpoint/2010/main" val="2249216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D8BFCC-FDFF-FFEA-CF05-BD7631055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8" y="1687199"/>
            <a:ext cx="8623209" cy="51708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148D48-BE80-6A38-E80C-4D57001DED44}"/>
              </a:ext>
            </a:extLst>
          </p:cNvPr>
          <p:cNvSpPr txBox="1"/>
          <p:nvPr/>
        </p:nvSpPr>
        <p:spPr>
          <a:xfrm>
            <a:off x="8666067" y="2938408"/>
            <a:ext cx="30000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训练集用于训练模型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验证集用于避免过拟合</a:t>
            </a:r>
            <a:endParaRPr lang="en-US" altLang="zh-CN" dirty="0"/>
          </a:p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测试集不参与训练，用于计算模型误差。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3F067E-5438-84F5-B859-D1ECE83F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15</a:t>
            </a:fld>
            <a:endParaRPr lang="en-CA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61030AAE-F6AD-94F8-6549-62F9759E0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833" y="79965"/>
            <a:ext cx="12757836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zh-CN" altLang="en-US" sz="3800" dirty="0">
                <a:latin typeface="宋体" panose="02010600030101010101" pitchFamily="2" charset="-122"/>
                <a:ea typeface="宋体" panose="02010600030101010101" pitchFamily="2" charset="-122"/>
              </a:rPr>
              <a:t>训练集</a:t>
            </a:r>
            <a:r>
              <a:rPr lang="en-CA" altLang="zh-CN" sz="3800" dirty="0">
                <a:latin typeface="宋体" panose="02010600030101010101" pitchFamily="2" charset="-122"/>
                <a:ea typeface="宋体" panose="02010600030101010101" pitchFamily="2" charset="-122"/>
              </a:rPr>
              <a:t>(Training)&amp;</a:t>
            </a:r>
            <a:r>
              <a:rPr lang="zh-CN" altLang="en-US" sz="3800" dirty="0">
                <a:latin typeface="宋体" panose="02010600030101010101" pitchFamily="2" charset="-122"/>
                <a:ea typeface="宋体" panose="02010600030101010101" pitchFamily="2" charset="-122"/>
              </a:rPr>
              <a:t>验证集</a:t>
            </a:r>
            <a:r>
              <a:rPr lang="en-CA" altLang="zh-CN" sz="3800" dirty="0">
                <a:latin typeface="宋体" panose="02010600030101010101" pitchFamily="2" charset="-122"/>
                <a:ea typeface="宋体" panose="02010600030101010101" pitchFamily="2" charset="-122"/>
              </a:rPr>
              <a:t>(Validation)&amp;</a:t>
            </a:r>
            <a:r>
              <a:rPr lang="zh-CN" altLang="en-US" sz="3800" dirty="0">
                <a:latin typeface="宋体" panose="02010600030101010101" pitchFamily="2" charset="-122"/>
                <a:ea typeface="宋体" panose="02010600030101010101" pitchFamily="2" charset="-122"/>
              </a:rPr>
              <a:t>测试集</a:t>
            </a:r>
            <a:r>
              <a:rPr lang="en-CA" altLang="zh-CN" sz="3800" dirty="0">
                <a:latin typeface="宋体" panose="02010600030101010101" pitchFamily="2" charset="-122"/>
                <a:ea typeface="宋体" panose="02010600030101010101" pitchFamily="2" charset="-122"/>
              </a:rPr>
              <a:t>(Test)</a:t>
            </a:r>
          </a:p>
        </p:txBody>
      </p:sp>
    </p:spTree>
    <p:extLst>
      <p:ext uri="{BB962C8B-B14F-4D97-AF65-F5344CB8AC3E}">
        <p14:creationId xmlns:p14="http://schemas.microsoft.com/office/powerpoint/2010/main" val="706817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ccuracy Rate of MLP visualized the graph of training loss and the ...">
            <a:extLst>
              <a:ext uri="{FF2B5EF4-FFF2-40B4-BE49-F238E27FC236}">
                <a16:creationId xmlns:a16="http://schemas.microsoft.com/office/drawing/2014/main" id="{832ECF8A-551C-31C1-301F-C9D0D47E4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9" y="917318"/>
            <a:ext cx="7711374" cy="575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FB7FCA-E2CA-1826-F1BE-83772978DA2B}"/>
              </a:ext>
            </a:extLst>
          </p:cNvPr>
          <p:cNvSpPr txBox="1"/>
          <p:nvPr/>
        </p:nvSpPr>
        <p:spPr>
          <a:xfrm>
            <a:off x="7751293" y="3000435"/>
            <a:ext cx="3565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停止训练靠经验</a:t>
            </a:r>
            <a:endParaRPr lang="en-CA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在训练代价和验证代价都不再下降的时候就可以停止了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4869C5-BE4C-60FB-7460-1A0DA0B2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16</a:t>
            </a:fld>
            <a:endParaRPr lang="en-CA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D5E9F0DF-EA45-ECE5-D965-A3F4283AF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停止训练</a:t>
            </a:r>
            <a:endParaRPr lang="en-CA" altLang="zh-CN" sz="39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5750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Picture 12" descr="激活函数sigmoid、softmax；正则化、Normalization、Dropout_loong_XL的博客-CSDN博客">
            <a:extLst>
              <a:ext uri="{FF2B5EF4-FFF2-40B4-BE49-F238E27FC236}">
                <a16:creationId xmlns:a16="http://schemas.microsoft.com/office/drawing/2014/main" id="{22A500C3-1B5B-3F05-87BA-19BFDCECD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830" y="4804224"/>
            <a:ext cx="2853190" cy="190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1055" descr="A picture containing rectangle, square, design, cube&#10;&#10;Description automatically generated">
            <a:extLst>
              <a:ext uri="{FF2B5EF4-FFF2-40B4-BE49-F238E27FC236}">
                <a16:creationId xmlns:a16="http://schemas.microsoft.com/office/drawing/2014/main" id="{96A0D6E0-90BE-AD89-F41B-72D3C0E36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277" y="1539076"/>
            <a:ext cx="2387723" cy="2743341"/>
          </a:xfrm>
          <a:prstGeom prst="rect">
            <a:avLst/>
          </a:prstGeom>
        </p:spPr>
      </p:pic>
      <p:pic>
        <p:nvPicPr>
          <p:cNvPr id="1026" name="Picture 2" descr="Introduction To Convolutional Neural Networks">
            <a:extLst>
              <a:ext uri="{FF2B5EF4-FFF2-40B4-BE49-F238E27FC236}">
                <a16:creationId xmlns:a16="http://schemas.microsoft.com/office/drawing/2014/main" id="{BC1705BB-3583-4E63-8B3B-977CB0739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" y="1741820"/>
            <a:ext cx="731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4AED4BEC-CA35-926A-4CA9-5C2D32FC0E76}"/>
              </a:ext>
            </a:extLst>
          </p:cNvPr>
          <p:cNvGrpSpPr/>
          <p:nvPr/>
        </p:nvGrpSpPr>
        <p:grpSpPr>
          <a:xfrm>
            <a:off x="7546241" y="1886138"/>
            <a:ext cx="2176999" cy="2032144"/>
            <a:chOff x="7842007" y="4410057"/>
            <a:chExt cx="2176999" cy="203214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DE9E1D1-4EF5-D659-8BE7-B3F11DA6790D}"/>
                </a:ext>
              </a:extLst>
            </p:cNvPr>
            <p:cNvSpPr/>
            <p:nvPr/>
          </p:nvSpPr>
          <p:spPr>
            <a:xfrm>
              <a:off x="9706751" y="4410057"/>
              <a:ext cx="281428" cy="28142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072ED3A-F487-C498-B0F7-A49251B3D131}"/>
                </a:ext>
              </a:extLst>
            </p:cNvPr>
            <p:cNvSpPr/>
            <p:nvPr/>
          </p:nvSpPr>
          <p:spPr>
            <a:xfrm>
              <a:off x="9706751" y="4996542"/>
              <a:ext cx="281428" cy="28142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32EACB5-46F6-46ED-E113-B0F586B00B9B}"/>
                </a:ext>
              </a:extLst>
            </p:cNvPr>
            <p:cNvSpPr/>
            <p:nvPr/>
          </p:nvSpPr>
          <p:spPr>
            <a:xfrm>
              <a:off x="9737575" y="5583027"/>
              <a:ext cx="281428" cy="28142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18E60AC-7378-7411-F72D-ED15B752167D}"/>
                </a:ext>
              </a:extLst>
            </p:cNvPr>
            <p:cNvSpPr/>
            <p:nvPr/>
          </p:nvSpPr>
          <p:spPr>
            <a:xfrm>
              <a:off x="9737578" y="6160773"/>
              <a:ext cx="281428" cy="28142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8AE3633-6C7F-7F0A-9E38-C2ACD9E32288}"/>
                </a:ext>
              </a:extLst>
            </p:cNvPr>
            <p:cNvSpPr/>
            <p:nvPr/>
          </p:nvSpPr>
          <p:spPr>
            <a:xfrm>
              <a:off x="8802490" y="4410057"/>
              <a:ext cx="281428" cy="28142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15598E-0AB5-4CFA-8E9D-F3E1F6D365BA}"/>
                </a:ext>
              </a:extLst>
            </p:cNvPr>
            <p:cNvSpPr/>
            <p:nvPr/>
          </p:nvSpPr>
          <p:spPr>
            <a:xfrm>
              <a:off x="8802490" y="5004877"/>
              <a:ext cx="281428" cy="28142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3D506D1-87D2-2537-BE4D-3C15952CBFD8}"/>
                </a:ext>
              </a:extLst>
            </p:cNvPr>
            <p:cNvSpPr/>
            <p:nvPr/>
          </p:nvSpPr>
          <p:spPr>
            <a:xfrm>
              <a:off x="8802490" y="5571612"/>
              <a:ext cx="281428" cy="28142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C6CF2F0-369A-1510-2D13-1AC040739460}"/>
                </a:ext>
              </a:extLst>
            </p:cNvPr>
            <p:cNvSpPr/>
            <p:nvPr/>
          </p:nvSpPr>
          <p:spPr>
            <a:xfrm>
              <a:off x="8802490" y="6138347"/>
              <a:ext cx="281428" cy="28142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0F624D6-3180-C022-E912-E44041B55E72}"/>
                </a:ext>
              </a:extLst>
            </p:cNvPr>
            <p:cNvSpPr/>
            <p:nvPr/>
          </p:nvSpPr>
          <p:spPr>
            <a:xfrm>
              <a:off x="7842007" y="4410057"/>
              <a:ext cx="281428" cy="28142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653E043-5E6A-CEAE-D157-1AF89E826D10}"/>
                </a:ext>
              </a:extLst>
            </p:cNvPr>
            <p:cNvSpPr/>
            <p:nvPr/>
          </p:nvSpPr>
          <p:spPr>
            <a:xfrm>
              <a:off x="7842007" y="5004877"/>
              <a:ext cx="281428" cy="28142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0155024-3671-E4A0-C65C-1E2299D16B80}"/>
                </a:ext>
              </a:extLst>
            </p:cNvPr>
            <p:cNvSpPr/>
            <p:nvPr/>
          </p:nvSpPr>
          <p:spPr>
            <a:xfrm>
              <a:off x="7842007" y="5571612"/>
              <a:ext cx="281428" cy="28142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CA04EF1-1E15-B95B-F901-9AB9975D5630}"/>
                </a:ext>
              </a:extLst>
            </p:cNvPr>
            <p:cNvSpPr/>
            <p:nvPr/>
          </p:nvSpPr>
          <p:spPr>
            <a:xfrm>
              <a:off x="7842007" y="6138347"/>
              <a:ext cx="281428" cy="28142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0408DAB-C82E-5B48-7C1D-D3088C47E9E1}"/>
                </a:ext>
              </a:extLst>
            </p:cNvPr>
            <p:cNvCxnSpPr>
              <a:stCxn id="12" idx="6"/>
              <a:endCxn id="8" idx="2"/>
            </p:cNvCxnSpPr>
            <p:nvPr/>
          </p:nvCxnSpPr>
          <p:spPr>
            <a:xfrm>
              <a:off x="8123435" y="4550771"/>
              <a:ext cx="67905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A9F371D-8050-99E8-D480-BA4577411E36}"/>
                </a:ext>
              </a:extLst>
            </p:cNvPr>
            <p:cNvCxnSpPr>
              <a:cxnSpLocks/>
              <a:stCxn id="12" idx="6"/>
              <a:endCxn id="9" idx="2"/>
            </p:cNvCxnSpPr>
            <p:nvPr/>
          </p:nvCxnSpPr>
          <p:spPr>
            <a:xfrm>
              <a:off x="8123435" y="4550771"/>
              <a:ext cx="679055" cy="5948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9462AF4-FD12-A51A-7BE5-AF1EEDA20367}"/>
                </a:ext>
              </a:extLst>
            </p:cNvPr>
            <p:cNvCxnSpPr>
              <a:cxnSpLocks/>
              <a:stCxn id="12" idx="6"/>
              <a:endCxn id="10" idx="2"/>
            </p:cNvCxnSpPr>
            <p:nvPr/>
          </p:nvCxnSpPr>
          <p:spPr>
            <a:xfrm>
              <a:off x="8123435" y="4550771"/>
              <a:ext cx="679055" cy="11615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E30303F-051F-163E-E010-83765D81A362}"/>
                </a:ext>
              </a:extLst>
            </p:cNvPr>
            <p:cNvCxnSpPr>
              <a:cxnSpLocks/>
              <a:stCxn id="12" idx="6"/>
              <a:endCxn id="11" idx="2"/>
            </p:cNvCxnSpPr>
            <p:nvPr/>
          </p:nvCxnSpPr>
          <p:spPr>
            <a:xfrm>
              <a:off x="8123435" y="4550771"/>
              <a:ext cx="679055" cy="17282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AB6EBE2-2831-7430-C8B8-2E608485DB14}"/>
                </a:ext>
              </a:extLst>
            </p:cNvPr>
            <p:cNvCxnSpPr>
              <a:stCxn id="13" idx="6"/>
              <a:endCxn id="8" idx="2"/>
            </p:cNvCxnSpPr>
            <p:nvPr/>
          </p:nvCxnSpPr>
          <p:spPr>
            <a:xfrm flipV="1">
              <a:off x="8123435" y="4550771"/>
              <a:ext cx="679055" cy="5948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D21B223-26FA-B0F3-E592-D77D922AC1CC}"/>
                </a:ext>
              </a:extLst>
            </p:cNvPr>
            <p:cNvCxnSpPr>
              <a:stCxn id="13" idx="6"/>
              <a:endCxn id="9" idx="2"/>
            </p:cNvCxnSpPr>
            <p:nvPr/>
          </p:nvCxnSpPr>
          <p:spPr>
            <a:xfrm>
              <a:off x="8123435" y="5145591"/>
              <a:ext cx="67905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99C1121-47BA-79C4-40EB-AB65C95E98B2}"/>
                </a:ext>
              </a:extLst>
            </p:cNvPr>
            <p:cNvCxnSpPr>
              <a:stCxn id="13" idx="6"/>
              <a:endCxn id="10" idx="2"/>
            </p:cNvCxnSpPr>
            <p:nvPr/>
          </p:nvCxnSpPr>
          <p:spPr>
            <a:xfrm>
              <a:off x="8123435" y="5145591"/>
              <a:ext cx="679055" cy="5667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CDC925EB-FBF2-9892-D9BA-F325F182FAC9}"/>
                </a:ext>
              </a:extLst>
            </p:cNvPr>
            <p:cNvCxnSpPr>
              <a:cxnSpLocks/>
              <a:stCxn id="13" idx="6"/>
              <a:endCxn id="11" idx="2"/>
            </p:cNvCxnSpPr>
            <p:nvPr/>
          </p:nvCxnSpPr>
          <p:spPr>
            <a:xfrm>
              <a:off x="8123435" y="5145591"/>
              <a:ext cx="679055" cy="11334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24B8E253-8589-FC71-2E89-CE0048D1587D}"/>
                </a:ext>
              </a:extLst>
            </p:cNvPr>
            <p:cNvCxnSpPr>
              <a:stCxn id="14" idx="6"/>
              <a:endCxn id="8" idx="2"/>
            </p:cNvCxnSpPr>
            <p:nvPr/>
          </p:nvCxnSpPr>
          <p:spPr>
            <a:xfrm flipV="1">
              <a:off x="8123435" y="4550771"/>
              <a:ext cx="679055" cy="11615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D91C750-E552-3A9C-2B34-696D9836E16A}"/>
                </a:ext>
              </a:extLst>
            </p:cNvPr>
            <p:cNvCxnSpPr>
              <a:stCxn id="14" idx="6"/>
              <a:endCxn id="9" idx="2"/>
            </p:cNvCxnSpPr>
            <p:nvPr/>
          </p:nvCxnSpPr>
          <p:spPr>
            <a:xfrm flipV="1">
              <a:off x="8123435" y="5145591"/>
              <a:ext cx="679055" cy="5667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510EFBA4-88D6-840C-DE6B-70EDB6C8863E}"/>
                </a:ext>
              </a:extLst>
            </p:cNvPr>
            <p:cNvCxnSpPr>
              <a:stCxn id="14" idx="6"/>
              <a:endCxn id="10" idx="2"/>
            </p:cNvCxnSpPr>
            <p:nvPr/>
          </p:nvCxnSpPr>
          <p:spPr>
            <a:xfrm>
              <a:off x="8123435" y="5712326"/>
              <a:ext cx="67905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29D46CB-65D2-C311-8C60-80ABE900E9EF}"/>
                </a:ext>
              </a:extLst>
            </p:cNvPr>
            <p:cNvCxnSpPr>
              <a:stCxn id="14" idx="6"/>
              <a:endCxn id="11" idx="2"/>
            </p:cNvCxnSpPr>
            <p:nvPr/>
          </p:nvCxnSpPr>
          <p:spPr>
            <a:xfrm>
              <a:off x="8123435" y="5712326"/>
              <a:ext cx="679055" cy="5667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34C56513-EA28-9C2D-A454-E799457F4D64}"/>
                </a:ext>
              </a:extLst>
            </p:cNvPr>
            <p:cNvCxnSpPr>
              <a:stCxn id="15" idx="6"/>
              <a:endCxn id="8" idx="2"/>
            </p:cNvCxnSpPr>
            <p:nvPr/>
          </p:nvCxnSpPr>
          <p:spPr>
            <a:xfrm flipV="1">
              <a:off x="8123435" y="4550771"/>
              <a:ext cx="679055" cy="17282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3C10E56-6DF6-AD1A-B569-6C4DA97CCE15}"/>
                </a:ext>
              </a:extLst>
            </p:cNvPr>
            <p:cNvCxnSpPr>
              <a:stCxn id="15" idx="6"/>
              <a:endCxn id="9" idx="2"/>
            </p:cNvCxnSpPr>
            <p:nvPr/>
          </p:nvCxnSpPr>
          <p:spPr>
            <a:xfrm flipV="1">
              <a:off x="8123435" y="5145591"/>
              <a:ext cx="679055" cy="11334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F1844EE-42F5-1F09-968A-C8B9491DA6B3}"/>
                </a:ext>
              </a:extLst>
            </p:cNvPr>
            <p:cNvCxnSpPr>
              <a:stCxn id="15" idx="6"/>
              <a:endCxn id="10" idx="2"/>
            </p:cNvCxnSpPr>
            <p:nvPr/>
          </p:nvCxnSpPr>
          <p:spPr>
            <a:xfrm flipV="1">
              <a:off x="8123435" y="5712326"/>
              <a:ext cx="679055" cy="5667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3394BF6B-A52E-3A94-16BA-95F310941B21}"/>
                </a:ext>
              </a:extLst>
            </p:cNvPr>
            <p:cNvCxnSpPr>
              <a:stCxn id="15" idx="6"/>
              <a:endCxn id="11" idx="2"/>
            </p:cNvCxnSpPr>
            <p:nvPr/>
          </p:nvCxnSpPr>
          <p:spPr>
            <a:xfrm>
              <a:off x="8123435" y="6279061"/>
              <a:ext cx="67905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3E4F34DE-BCF3-90DB-1EEC-AD46F99165C3}"/>
                </a:ext>
              </a:extLst>
            </p:cNvPr>
            <p:cNvCxnSpPr>
              <a:stCxn id="8" idx="6"/>
              <a:endCxn id="4" idx="2"/>
            </p:cNvCxnSpPr>
            <p:nvPr/>
          </p:nvCxnSpPr>
          <p:spPr>
            <a:xfrm>
              <a:off x="9083918" y="4550771"/>
              <a:ext cx="6228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D2BABFBA-11B7-F45E-67EF-0E38FC099721}"/>
                </a:ext>
              </a:extLst>
            </p:cNvPr>
            <p:cNvCxnSpPr>
              <a:stCxn id="8" idx="6"/>
              <a:endCxn id="5" idx="2"/>
            </p:cNvCxnSpPr>
            <p:nvPr/>
          </p:nvCxnSpPr>
          <p:spPr>
            <a:xfrm>
              <a:off x="9083918" y="4550771"/>
              <a:ext cx="622833" cy="5864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DEE7D57C-B4FD-0144-DA44-B97502AFADAE}"/>
                </a:ext>
              </a:extLst>
            </p:cNvPr>
            <p:cNvCxnSpPr>
              <a:stCxn id="9" idx="6"/>
              <a:endCxn id="4" idx="2"/>
            </p:cNvCxnSpPr>
            <p:nvPr/>
          </p:nvCxnSpPr>
          <p:spPr>
            <a:xfrm flipV="1">
              <a:off x="9083918" y="4550771"/>
              <a:ext cx="622833" cy="5948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4" name="Straight Arrow Connector 1023">
              <a:extLst>
                <a:ext uri="{FF2B5EF4-FFF2-40B4-BE49-F238E27FC236}">
                  <a16:creationId xmlns:a16="http://schemas.microsoft.com/office/drawing/2014/main" id="{1F2D6369-59D2-AC85-B7AC-B67C8AEEB054}"/>
                </a:ext>
              </a:extLst>
            </p:cNvPr>
            <p:cNvCxnSpPr>
              <a:stCxn id="9" idx="6"/>
              <a:endCxn id="5" idx="2"/>
            </p:cNvCxnSpPr>
            <p:nvPr/>
          </p:nvCxnSpPr>
          <p:spPr>
            <a:xfrm flipV="1">
              <a:off x="9083918" y="5137256"/>
              <a:ext cx="622833" cy="83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7" name="Straight Arrow Connector 1026">
              <a:extLst>
                <a:ext uri="{FF2B5EF4-FFF2-40B4-BE49-F238E27FC236}">
                  <a16:creationId xmlns:a16="http://schemas.microsoft.com/office/drawing/2014/main" id="{9DBC16E2-79CD-0EF6-BDEC-A19A1DF96E72}"/>
                </a:ext>
              </a:extLst>
            </p:cNvPr>
            <p:cNvCxnSpPr>
              <a:stCxn id="9" idx="6"/>
              <a:endCxn id="6" idx="2"/>
            </p:cNvCxnSpPr>
            <p:nvPr/>
          </p:nvCxnSpPr>
          <p:spPr>
            <a:xfrm>
              <a:off x="9083918" y="5145591"/>
              <a:ext cx="653657" cy="5781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1" name="Straight Arrow Connector 1030">
              <a:extLst>
                <a:ext uri="{FF2B5EF4-FFF2-40B4-BE49-F238E27FC236}">
                  <a16:creationId xmlns:a16="http://schemas.microsoft.com/office/drawing/2014/main" id="{A4EA791B-82C0-97D7-D48A-A2DBE8E91E61}"/>
                </a:ext>
              </a:extLst>
            </p:cNvPr>
            <p:cNvCxnSpPr>
              <a:stCxn id="10" idx="6"/>
              <a:endCxn id="5" idx="2"/>
            </p:cNvCxnSpPr>
            <p:nvPr/>
          </p:nvCxnSpPr>
          <p:spPr>
            <a:xfrm flipV="1">
              <a:off x="9083918" y="5137256"/>
              <a:ext cx="622833" cy="5750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3" name="Straight Arrow Connector 1032">
              <a:extLst>
                <a:ext uri="{FF2B5EF4-FFF2-40B4-BE49-F238E27FC236}">
                  <a16:creationId xmlns:a16="http://schemas.microsoft.com/office/drawing/2014/main" id="{1EA75FF6-3CC9-45B6-EF6B-D0E5A4759C62}"/>
                </a:ext>
              </a:extLst>
            </p:cNvPr>
            <p:cNvCxnSpPr>
              <a:stCxn id="10" idx="6"/>
              <a:endCxn id="6" idx="2"/>
            </p:cNvCxnSpPr>
            <p:nvPr/>
          </p:nvCxnSpPr>
          <p:spPr>
            <a:xfrm>
              <a:off x="9083918" y="5712326"/>
              <a:ext cx="653657" cy="114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5" name="Straight Arrow Connector 1034">
              <a:extLst>
                <a:ext uri="{FF2B5EF4-FFF2-40B4-BE49-F238E27FC236}">
                  <a16:creationId xmlns:a16="http://schemas.microsoft.com/office/drawing/2014/main" id="{23E438CF-7860-7B54-0824-83C3BA2DF034}"/>
                </a:ext>
              </a:extLst>
            </p:cNvPr>
            <p:cNvCxnSpPr>
              <a:stCxn id="10" idx="6"/>
              <a:endCxn id="7" idx="2"/>
            </p:cNvCxnSpPr>
            <p:nvPr/>
          </p:nvCxnSpPr>
          <p:spPr>
            <a:xfrm>
              <a:off x="9083918" y="5712326"/>
              <a:ext cx="653660" cy="5891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7" name="Straight Arrow Connector 1036">
              <a:extLst>
                <a:ext uri="{FF2B5EF4-FFF2-40B4-BE49-F238E27FC236}">
                  <a16:creationId xmlns:a16="http://schemas.microsoft.com/office/drawing/2014/main" id="{D714ADC5-D2F5-9134-6CF3-EEA208A04982}"/>
                </a:ext>
              </a:extLst>
            </p:cNvPr>
            <p:cNvCxnSpPr>
              <a:stCxn id="11" idx="6"/>
              <a:endCxn id="6" idx="2"/>
            </p:cNvCxnSpPr>
            <p:nvPr/>
          </p:nvCxnSpPr>
          <p:spPr>
            <a:xfrm flipV="1">
              <a:off x="9083918" y="5723741"/>
              <a:ext cx="653657" cy="5553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9" name="Straight Arrow Connector 1038">
              <a:extLst>
                <a:ext uri="{FF2B5EF4-FFF2-40B4-BE49-F238E27FC236}">
                  <a16:creationId xmlns:a16="http://schemas.microsoft.com/office/drawing/2014/main" id="{DEABF88F-89ED-B2B2-A774-9F753B37F96B}"/>
                </a:ext>
              </a:extLst>
            </p:cNvPr>
            <p:cNvCxnSpPr>
              <a:stCxn id="11" idx="6"/>
              <a:endCxn id="7" idx="2"/>
            </p:cNvCxnSpPr>
            <p:nvPr/>
          </p:nvCxnSpPr>
          <p:spPr>
            <a:xfrm>
              <a:off x="9083918" y="6279061"/>
              <a:ext cx="653660" cy="224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40" name="TextBox 1039">
            <a:extLst>
              <a:ext uri="{FF2B5EF4-FFF2-40B4-BE49-F238E27FC236}">
                <a16:creationId xmlns:a16="http://schemas.microsoft.com/office/drawing/2014/main" id="{EEFFAC1F-3EB0-1067-58B0-929B80800422}"/>
              </a:ext>
            </a:extLst>
          </p:cNvPr>
          <p:cNvSpPr txBox="1"/>
          <p:nvPr/>
        </p:nvSpPr>
        <p:spPr>
          <a:xfrm>
            <a:off x="7496485" y="1254566"/>
            <a:ext cx="1945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全连接层</a:t>
            </a:r>
            <a:r>
              <a:rPr lang="en-CA" altLang="zh-CN" dirty="0"/>
              <a:t>(</a:t>
            </a:r>
            <a:r>
              <a:rPr lang="en-CA" dirty="0"/>
              <a:t>Fully connected)</a:t>
            </a: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335750CD-6625-BEEC-A416-E17A7DC6B5AF}"/>
              </a:ext>
            </a:extLst>
          </p:cNvPr>
          <p:cNvSpPr txBox="1"/>
          <p:nvPr/>
        </p:nvSpPr>
        <p:spPr>
          <a:xfrm>
            <a:off x="8647438" y="3906867"/>
            <a:ext cx="2148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卷积层 （</a:t>
            </a:r>
            <a:r>
              <a:rPr lang="en-CA" altLang="zh-CN" dirty="0"/>
              <a:t>consolation layer)</a:t>
            </a:r>
            <a:endParaRPr lang="en-CA" dirty="0"/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7B4E6536-17A1-544C-B407-AF65CE58345E}"/>
              </a:ext>
            </a:extLst>
          </p:cNvPr>
          <p:cNvSpPr txBox="1"/>
          <p:nvPr/>
        </p:nvSpPr>
        <p:spPr>
          <a:xfrm>
            <a:off x="10068534" y="867689"/>
            <a:ext cx="136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池化</a:t>
            </a:r>
            <a:r>
              <a:rPr lang="en-CA" altLang="zh-CN" dirty="0"/>
              <a:t>(</a:t>
            </a:r>
            <a:r>
              <a:rPr lang="en-CA" dirty="0"/>
              <a:t>Pooling)</a:t>
            </a: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9D961366-5467-AB36-9D64-4062F50935BD}"/>
              </a:ext>
            </a:extLst>
          </p:cNvPr>
          <p:cNvSpPr txBox="1"/>
          <p:nvPr/>
        </p:nvSpPr>
        <p:spPr>
          <a:xfrm>
            <a:off x="7349595" y="4760271"/>
            <a:ext cx="17157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CA" dirty="0">
                <a:solidFill>
                  <a:srgbClr val="222222"/>
                </a:solidFill>
                <a:effectLst/>
                <a:latin typeface="Helvetica Neue"/>
              </a:rPr>
              <a:t>Sigmoid </a:t>
            </a:r>
            <a:r>
              <a:rPr lang="zh-CN" altLang="en-US" dirty="0">
                <a:solidFill>
                  <a:srgbClr val="222222"/>
                </a:solidFill>
                <a:latin typeface="Helvetica Neue"/>
              </a:rPr>
              <a:t>方程</a:t>
            </a:r>
            <a:endParaRPr lang="en-CA" dirty="0">
              <a:solidFill>
                <a:srgbClr val="222222"/>
              </a:solidFill>
              <a:effectLst/>
              <a:latin typeface="Helvetica Neue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6" name="TextBox 1045">
                <a:extLst>
                  <a:ext uri="{FF2B5EF4-FFF2-40B4-BE49-F238E27FC236}">
                    <a16:creationId xmlns:a16="http://schemas.microsoft.com/office/drawing/2014/main" id="{BFDFB897-15B3-9F86-C282-9BC6946E1D34}"/>
                  </a:ext>
                </a:extLst>
              </p:cNvPr>
              <p:cNvSpPr txBox="1"/>
              <p:nvPr/>
            </p:nvSpPr>
            <p:spPr>
              <a:xfrm>
                <a:off x="7455621" y="5058810"/>
                <a:ext cx="1480258" cy="5596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ctrlPr>
                                <a:rPr lang="en-CA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046" name="TextBox 1045">
                <a:extLst>
                  <a:ext uri="{FF2B5EF4-FFF2-40B4-BE49-F238E27FC236}">
                    <a16:creationId xmlns:a16="http://schemas.microsoft.com/office/drawing/2014/main" id="{BFDFB897-15B3-9F86-C282-9BC6946E1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5621" y="5058810"/>
                <a:ext cx="1480258" cy="559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7" name="AutoShape 4" descr="Plot of Inputs vs. Outputs for the Sigmoid Activation Function.">
            <a:extLst>
              <a:ext uri="{FF2B5EF4-FFF2-40B4-BE49-F238E27FC236}">
                <a16:creationId xmlns:a16="http://schemas.microsoft.com/office/drawing/2014/main" id="{287903AC-BBEA-F241-FEC8-A43BA2C632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49" name="AutoShape 8" descr="Plot of Inputs vs. Outputs for the Sigmoid Activation Function.">
            <a:extLst>
              <a:ext uri="{FF2B5EF4-FFF2-40B4-BE49-F238E27FC236}">
                <a16:creationId xmlns:a16="http://schemas.microsoft.com/office/drawing/2014/main" id="{18D51A2D-E405-1518-3221-116CDB4A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53" name="TextBox 1052">
            <a:extLst>
              <a:ext uri="{FF2B5EF4-FFF2-40B4-BE49-F238E27FC236}">
                <a16:creationId xmlns:a16="http://schemas.microsoft.com/office/drawing/2014/main" id="{7BE712D8-7ED1-14DD-677C-51E04DA8FB25}"/>
              </a:ext>
            </a:extLst>
          </p:cNvPr>
          <p:cNvSpPr txBox="1"/>
          <p:nvPr/>
        </p:nvSpPr>
        <p:spPr>
          <a:xfrm>
            <a:off x="10751784" y="4838071"/>
            <a:ext cx="91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f&gt;0.8</a:t>
            </a:r>
            <a:r>
              <a:rPr lang="zh-CN" altLang="en-US" dirty="0"/>
              <a:t>？</a:t>
            </a:r>
            <a:endParaRPr lang="en-CA" dirty="0"/>
          </a:p>
        </p:txBody>
      </p:sp>
      <p:pic>
        <p:nvPicPr>
          <p:cNvPr id="1054" name="Picture 14" descr="Image result for cat icon">
            <a:extLst>
              <a:ext uri="{FF2B5EF4-FFF2-40B4-BE49-F238E27FC236}">
                <a16:creationId xmlns:a16="http://schemas.microsoft.com/office/drawing/2014/main" id="{6A9B413A-AC71-AB03-560A-47E8FAA4B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105" y="5717299"/>
            <a:ext cx="747527" cy="74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7" name="TextBox 1056">
            <a:extLst>
              <a:ext uri="{FF2B5EF4-FFF2-40B4-BE49-F238E27FC236}">
                <a16:creationId xmlns:a16="http://schemas.microsoft.com/office/drawing/2014/main" id="{44FF0DD6-AE54-4B48-CFA5-3C203CF5AEDF}"/>
              </a:ext>
            </a:extLst>
          </p:cNvPr>
          <p:cNvSpPr txBox="1"/>
          <p:nvPr/>
        </p:nvSpPr>
        <p:spPr>
          <a:xfrm>
            <a:off x="10875810" y="5224817"/>
            <a:ext cx="79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yes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C1390A-1935-E08B-753D-A9B88E31B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3799220"/>
            <a:ext cx="2743200" cy="365125"/>
          </a:xfrm>
        </p:spPr>
        <p:txBody>
          <a:bodyPr/>
          <a:lstStyle/>
          <a:p>
            <a:fld id="{79C80C71-2A61-48E7-860E-5148DC3E34E1}" type="slidenum">
              <a:rPr lang="en-CA" smtClean="0"/>
              <a:t>17</a:t>
            </a:fld>
            <a:endParaRPr lang="en-CA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0755C14B-A90C-1DB9-B32E-71F7D5965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识别类人工神经网络</a:t>
            </a:r>
            <a:endParaRPr lang="en-CA" altLang="zh-CN" sz="39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270050-0A20-242E-236E-2DD8F4F0FD14}"/>
              </a:ext>
            </a:extLst>
          </p:cNvPr>
          <p:cNvSpPr txBox="1"/>
          <p:nvPr/>
        </p:nvSpPr>
        <p:spPr>
          <a:xfrm>
            <a:off x="11353800" y="5715929"/>
            <a:ext cx="562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B050"/>
                </a:solidFill>
                <a:sym typeface="Wingdings 2" panose="05020102010507070707" pitchFamily="18" charset="2"/>
              </a:rPr>
              <a:t>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4E9B1A21-7E33-0BC2-9DA0-04B12756D8E0}"/>
              </a:ext>
            </a:extLst>
          </p:cNvPr>
          <p:cNvSpPr/>
          <p:nvPr/>
        </p:nvSpPr>
        <p:spPr>
          <a:xfrm>
            <a:off x="9023098" y="4518603"/>
            <a:ext cx="441251" cy="3223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ADA5019-6E73-2A01-8479-D4A4B6C746BE}"/>
              </a:ext>
            </a:extLst>
          </p:cNvPr>
          <p:cNvSpPr/>
          <p:nvPr/>
        </p:nvSpPr>
        <p:spPr>
          <a:xfrm>
            <a:off x="10344715" y="5318924"/>
            <a:ext cx="422856" cy="4997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290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Chart, histogram&#10;&#10;Description automatically generated">
            <a:extLst>
              <a:ext uri="{FF2B5EF4-FFF2-40B4-BE49-F238E27FC236}">
                <a16:creationId xmlns:a16="http://schemas.microsoft.com/office/drawing/2014/main" id="{6C08F596-93FD-BD73-3F15-DB3B0729F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921" y="1027416"/>
            <a:ext cx="6301078" cy="583058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A77F642-5338-803D-0587-55DC32D7D41D}"/>
              </a:ext>
            </a:extLst>
          </p:cNvPr>
          <p:cNvSpPr txBox="1"/>
          <p:nvPr/>
        </p:nvSpPr>
        <p:spPr>
          <a:xfrm>
            <a:off x="9174252" y="5179863"/>
            <a:ext cx="947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RBF </a:t>
            </a:r>
            <a:r>
              <a:rPr lang="zh-CN" altLang="en-US" sz="1600" dirty="0"/>
              <a:t>更正</a:t>
            </a:r>
            <a:r>
              <a:rPr lang="en-US" sz="1600" dirty="0"/>
              <a:t> JLF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E4EB2DC-FFF4-31A3-20DF-A3508F452059}"/>
              </a:ext>
            </a:extLst>
          </p:cNvPr>
          <p:cNvCxnSpPr>
            <a:cxnSpLocks/>
          </p:cNvCxnSpPr>
          <p:nvPr/>
        </p:nvCxnSpPr>
        <p:spPr>
          <a:xfrm flipV="1">
            <a:off x="9873821" y="4917570"/>
            <a:ext cx="338071" cy="26229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0FE9B4FC-CE9E-3006-81ED-B1211E580F07}"/>
              </a:ext>
            </a:extLst>
          </p:cNvPr>
          <p:cNvSpPr txBox="1"/>
          <p:nvPr/>
        </p:nvSpPr>
        <p:spPr>
          <a:xfrm>
            <a:off x="8805908" y="3961537"/>
            <a:ext cx="842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/>
              <a:t>人工神经网络</a:t>
            </a:r>
            <a:endParaRPr lang="en-US" sz="16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6A5B7D7-0A9A-C031-1180-2F0D4A391FD0}"/>
              </a:ext>
            </a:extLst>
          </p:cNvPr>
          <p:cNvSpPr txBox="1"/>
          <p:nvPr/>
        </p:nvSpPr>
        <p:spPr>
          <a:xfrm>
            <a:off x="7417409" y="4716479"/>
            <a:ext cx="739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RBF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77E68FA-FDA2-941F-3BA9-1EB6B19AF885}"/>
              </a:ext>
            </a:extLst>
          </p:cNvPr>
          <p:cNvCxnSpPr>
            <a:cxnSpLocks/>
          </p:cNvCxnSpPr>
          <p:nvPr/>
        </p:nvCxnSpPr>
        <p:spPr>
          <a:xfrm>
            <a:off x="7956961" y="4963982"/>
            <a:ext cx="294214" cy="20567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8DB5BD7-BAF3-9C05-07AF-9F0F142D19F3}"/>
              </a:ext>
            </a:extLst>
          </p:cNvPr>
          <p:cNvCxnSpPr>
            <a:cxnSpLocks/>
          </p:cNvCxnSpPr>
          <p:nvPr/>
        </p:nvCxnSpPr>
        <p:spPr>
          <a:xfrm flipH="1">
            <a:off x="8648700" y="4051596"/>
            <a:ext cx="23235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712FDB67-FF19-0209-A183-3F30B5FCDC72}"/>
              </a:ext>
            </a:extLst>
          </p:cNvPr>
          <p:cNvSpPr txBox="1"/>
          <p:nvPr/>
        </p:nvSpPr>
        <p:spPr>
          <a:xfrm>
            <a:off x="7201894" y="4152373"/>
            <a:ext cx="1145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仿射变换</a:t>
            </a:r>
            <a:r>
              <a:rPr lang="en-US" sz="1600" dirty="0"/>
              <a:t>JLF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176AC63-F21B-22E1-2E44-0D5E72D92546}"/>
              </a:ext>
            </a:extLst>
          </p:cNvPr>
          <p:cNvCxnSpPr>
            <a:cxnSpLocks/>
          </p:cNvCxnSpPr>
          <p:nvPr/>
        </p:nvCxnSpPr>
        <p:spPr>
          <a:xfrm>
            <a:off x="8062901" y="4396489"/>
            <a:ext cx="433491" cy="3366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29059AC-058E-AA7E-0B98-9579DBC171E1}"/>
              </a:ext>
            </a:extLst>
          </p:cNvPr>
          <p:cNvSpPr txBox="1"/>
          <p:nvPr/>
        </p:nvSpPr>
        <p:spPr>
          <a:xfrm>
            <a:off x="7424368" y="3827131"/>
            <a:ext cx="1175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BNLF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C3D6C69-6D72-2E17-9620-E4DFFE07C76C}"/>
              </a:ext>
            </a:extLst>
          </p:cNvPr>
          <p:cNvCxnSpPr>
            <a:cxnSpLocks/>
          </p:cNvCxnSpPr>
          <p:nvPr/>
        </p:nvCxnSpPr>
        <p:spPr>
          <a:xfrm>
            <a:off x="8173370" y="4123179"/>
            <a:ext cx="357571" cy="2666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164BF9D-540B-32DF-70E5-F15304F0DFF8}"/>
              </a:ext>
            </a:extLst>
          </p:cNvPr>
          <p:cNvCxnSpPr>
            <a:cxnSpLocks/>
          </p:cNvCxnSpPr>
          <p:nvPr/>
        </p:nvCxnSpPr>
        <p:spPr>
          <a:xfrm flipH="1" flipV="1">
            <a:off x="8298621" y="4961332"/>
            <a:ext cx="120182" cy="2406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99290BF0-84B2-F7BA-DA4E-DD0901695ABC}"/>
              </a:ext>
            </a:extLst>
          </p:cNvPr>
          <p:cNvSpPr txBox="1"/>
          <p:nvPr/>
        </p:nvSpPr>
        <p:spPr>
          <a:xfrm>
            <a:off x="7792629" y="1192148"/>
            <a:ext cx="758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+10 V </a:t>
            </a:r>
            <a:r>
              <a:rPr lang="zh-CN" altLang="en-US" sz="1600" dirty="0"/>
              <a:t>探针</a:t>
            </a:r>
            <a:endParaRPr lang="en-US" sz="16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9056C66-2D5D-E02A-9477-0F08CC2B8351}"/>
              </a:ext>
            </a:extLst>
          </p:cNvPr>
          <p:cNvSpPr txBox="1"/>
          <p:nvPr/>
        </p:nvSpPr>
        <p:spPr>
          <a:xfrm>
            <a:off x="7631823" y="1816968"/>
            <a:ext cx="619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+9 V </a:t>
            </a:r>
            <a:r>
              <a:rPr lang="zh-CN" altLang="en-US" sz="1600" dirty="0"/>
              <a:t>探针</a:t>
            </a:r>
            <a:endParaRPr lang="en-US" sz="16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7651B67-8446-6253-D22D-94DC82D800DE}"/>
              </a:ext>
            </a:extLst>
          </p:cNvPr>
          <p:cNvSpPr txBox="1"/>
          <p:nvPr/>
        </p:nvSpPr>
        <p:spPr>
          <a:xfrm>
            <a:off x="9573909" y="1881212"/>
            <a:ext cx="637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+8 V </a:t>
            </a:r>
            <a:r>
              <a:rPr lang="zh-CN" altLang="en-US" sz="1600" dirty="0"/>
              <a:t>探针</a:t>
            </a:r>
            <a:endParaRPr lang="en-US" sz="1600" dirty="0"/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15C378C-07E2-7CFE-9A29-90B0080C8C66}"/>
              </a:ext>
            </a:extLst>
          </p:cNvPr>
          <p:cNvCxnSpPr>
            <a:cxnSpLocks/>
          </p:cNvCxnSpPr>
          <p:nvPr/>
        </p:nvCxnSpPr>
        <p:spPr>
          <a:xfrm>
            <a:off x="8299902" y="1576579"/>
            <a:ext cx="196490" cy="17061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6023669-3B4C-3E96-DB7F-64B47B98DB16}"/>
              </a:ext>
            </a:extLst>
          </p:cNvPr>
          <p:cNvCxnSpPr>
            <a:cxnSpLocks/>
          </p:cNvCxnSpPr>
          <p:nvPr/>
        </p:nvCxnSpPr>
        <p:spPr>
          <a:xfrm>
            <a:off x="8155309" y="2230916"/>
            <a:ext cx="251513" cy="16109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731D2CC-2419-C073-A45F-99A617857B08}"/>
              </a:ext>
            </a:extLst>
          </p:cNvPr>
          <p:cNvCxnSpPr>
            <a:cxnSpLocks/>
          </p:cNvCxnSpPr>
          <p:nvPr/>
        </p:nvCxnSpPr>
        <p:spPr>
          <a:xfrm>
            <a:off x="9997295" y="2450823"/>
            <a:ext cx="283363" cy="65934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04E0E458-634A-39E3-43F3-616A9390D118}"/>
              </a:ext>
            </a:extLst>
          </p:cNvPr>
          <p:cNvSpPr txBox="1"/>
          <p:nvPr/>
        </p:nvSpPr>
        <p:spPr>
          <a:xfrm>
            <a:off x="9314975" y="2450823"/>
            <a:ext cx="68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+6 V </a:t>
            </a:r>
            <a:r>
              <a:rPr lang="zh-CN" altLang="en-US" sz="1600" dirty="0"/>
              <a:t>探针</a:t>
            </a:r>
            <a:endParaRPr lang="en-US" sz="1600" dirty="0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E2CD277-6B4F-7B02-275D-47054EB97C22}"/>
              </a:ext>
            </a:extLst>
          </p:cNvPr>
          <p:cNvCxnSpPr>
            <a:cxnSpLocks/>
          </p:cNvCxnSpPr>
          <p:nvPr/>
        </p:nvCxnSpPr>
        <p:spPr>
          <a:xfrm>
            <a:off x="9709998" y="3020434"/>
            <a:ext cx="501894" cy="35108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073526F-7DE6-EB43-3E33-F10DCFC45E40}"/>
              </a:ext>
            </a:extLst>
          </p:cNvPr>
          <p:cNvSpPr txBox="1"/>
          <p:nvPr/>
        </p:nvSpPr>
        <p:spPr>
          <a:xfrm>
            <a:off x="10760098" y="1196375"/>
            <a:ext cx="126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NorSat-1 </a:t>
            </a:r>
            <a:r>
              <a:rPr lang="zh-CN" altLang="en-US" dirty="0"/>
              <a:t>电流</a:t>
            </a:r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048D185-BECA-631B-C592-4BEDF3A649F7}"/>
              </a:ext>
            </a:extLst>
          </p:cNvPr>
          <p:cNvSpPr txBox="1"/>
          <p:nvPr/>
        </p:nvSpPr>
        <p:spPr>
          <a:xfrm>
            <a:off x="10690125" y="3856094"/>
            <a:ext cx="1092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反演等离子密度</a:t>
            </a: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D228A1-BC0C-B64B-5B5A-C61C0DA06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18</a:t>
            </a:fld>
            <a:endParaRPr lang="en-CA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D38C3832-B235-3BDB-21F3-A11B84D4D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多元回归</a:t>
            </a:r>
            <a:r>
              <a:rPr lang="en-US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-</a:t>
            </a:r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朗缪尔探针</a:t>
            </a:r>
            <a:endParaRPr lang="en-CA" altLang="zh-CN" sz="39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32D11D-28CA-AA81-5DFD-92E8309D899F}"/>
              </a:ext>
            </a:extLst>
          </p:cNvPr>
          <p:cNvSpPr/>
          <p:nvPr/>
        </p:nvSpPr>
        <p:spPr>
          <a:xfrm>
            <a:off x="1925243" y="1150154"/>
            <a:ext cx="1674628" cy="8624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P</a:t>
            </a:r>
            <a:r>
              <a:rPr lang="en-CA" altLang="zh-CN" dirty="0"/>
              <a:t>article in cell (PIC)</a:t>
            </a:r>
            <a:r>
              <a:rPr lang="zh-CN" altLang="en-US" dirty="0"/>
              <a:t>模拟仿真等离子体环境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998D4FE7-4A09-A793-ACE6-E185FA3D204F}"/>
              </a:ext>
            </a:extLst>
          </p:cNvPr>
          <p:cNvSpPr/>
          <p:nvPr/>
        </p:nvSpPr>
        <p:spPr>
          <a:xfrm>
            <a:off x="2467504" y="2080886"/>
            <a:ext cx="590107" cy="33568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259917A-747F-7C55-3BE9-EC41525CD821}"/>
                  </a:ext>
                </a:extLst>
              </p:cNvPr>
              <p:cNvSpPr/>
              <p:nvPr/>
            </p:nvSpPr>
            <p:spPr>
              <a:xfrm>
                <a:off x="601831" y="2534261"/>
                <a:ext cx="4193453" cy="753117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/>
                  <a:t>建立资料库：</a:t>
                </a:r>
                <a:endParaRPr lang="en-US" altLang="zh-CN" dirty="0"/>
              </a:p>
              <a:p>
                <a:pPr algn="ctr"/>
                <a:r>
                  <a:rPr lang="zh-CN" altLang="en-US" dirty="0"/>
                  <a:t>密度，温度，电压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zh-CN" altLang="en-US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sty m:val="p"/>
                            <m:brk m:alnAt="2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IC</m:t>
                        </m:r>
                      </m:e>
                    </m:groupChr>
                  </m:oMath>
                </a14:m>
                <a:r>
                  <a:rPr lang="en-US" altLang="zh-CN" dirty="0"/>
                  <a:t>P1</a:t>
                </a:r>
                <a:r>
                  <a:rPr lang="zh-CN" altLang="en-US" dirty="0"/>
                  <a:t>电流，</a:t>
                </a:r>
                <a:r>
                  <a:rPr lang="en-US" altLang="zh-CN" dirty="0"/>
                  <a:t>P2</a:t>
                </a:r>
                <a:r>
                  <a:rPr lang="zh-CN" altLang="en-US" dirty="0"/>
                  <a:t>电流</a:t>
                </a:r>
                <a:r>
                  <a:rPr lang="en-US" altLang="zh-CN" dirty="0"/>
                  <a:t>…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259917A-747F-7C55-3BE9-EC41525CD8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831" y="2534261"/>
                <a:ext cx="4193453" cy="753117"/>
              </a:xfrm>
              <a:prstGeom prst="rect">
                <a:avLst/>
              </a:prstGeom>
              <a:blipFill>
                <a:blip r:embed="rId3"/>
                <a:stretch>
                  <a:fillRect t="-3200" b="-1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DC0B142-8FD3-73F5-37DE-E10598ED1094}"/>
                  </a:ext>
                </a:extLst>
              </p:cNvPr>
              <p:cNvSpPr/>
              <p:nvPr/>
            </p:nvSpPr>
            <p:spPr>
              <a:xfrm>
                <a:off x="215166" y="3827131"/>
                <a:ext cx="5289090" cy="807737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/>
                  <a:t>机器学习建模反演：</a:t>
                </a:r>
                <a:endParaRPr lang="en-US" altLang="zh-CN" dirty="0"/>
              </a:p>
              <a:p>
                <a:pPr algn="ctr"/>
                <a:r>
                  <a:rPr lang="en-US" altLang="zh-CN" dirty="0"/>
                  <a:t>P1</a:t>
                </a:r>
                <a:r>
                  <a:rPr lang="zh-CN" altLang="en-US" dirty="0"/>
                  <a:t>电流，</a:t>
                </a:r>
                <a:r>
                  <a:rPr lang="en-US" altLang="zh-CN" dirty="0"/>
                  <a:t>P2</a:t>
                </a:r>
                <a:r>
                  <a:rPr lang="zh-CN" altLang="en-US" dirty="0"/>
                  <a:t>电流</a:t>
                </a:r>
                <a:r>
                  <a:rPr lang="en-US" altLang="zh-CN" dirty="0"/>
                  <a:t>…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zh-CN" altLang="en-US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zh-CN" altLang="en-US" i="1">
                            <a:latin typeface="Cambria Math" panose="02040503050406030204" pitchFamily="18" charset="0"/>
                          </a:rPr>
                          <m:t>机</m:t>
                        </m:r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器</m:t>
                        </m:r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学习</m:t>
                        </m:r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模型</m:t>
                        </m:r>
                      </m:e>
                    </m:groupChr>
                  </m:oMath>
                </a14:m>
                <a:r>
                  <a:rPr lang="zh-CN" altLang="en-US" dirty="0"/>
                  <a:t>密度，温度，电压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DC0B142-8FD3-73F5-37DE-E10598ED10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166" y="3827131"/>
                <a:ext cx="5289090" cy="807737"/>
              </a:xfrm>
              <a:prstGeom prst="rect">
                <a:avLst/>
              </a:prstGeom>
              <a:blipFill>
                <a:blip r:embed="rId4"/>
                <a:stretch>
                  <a:fillRect l="-115" t="-3731" r="-230" b="-119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Arrow: Down 19">
            <a:extLst>
              <a:ext uri="{FF2B5EF4-FFF2-40B4-BE49-F238E27FC236}">
                <a16:creationId xmlns:a16="http://schemas.microsoft.com/office/drawing/2014/main" id="{B507A6DE-3E2F-FA89-6465-123023FA92B8}"/>
              </a:ext>
            </a:extLst>
          </p:cNvPr>
          <p:cNvSpPr/>
          <p:nvPr/>
        </p:nvSpPr>
        <p:spPr>
          <a:xfrm>
            <a:off x="2467504" y="3405068"/>
            <a:ext cx="590107" cy="33568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78FC2F86-7CA1-AB1F-FFB9-251F92CA8FF3}"/>
              </a:ext>
            </a:extLst>
          </p:cNvPr>
          <p:cNvSpPr/>
          <p:nvPr/>
        </p:nvSpPr>
        <p:spPr>
          <a:xfrm>
            <a:off x="2525231" y="4749578"/>
            <a:ext cx="590108" cy="31255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CE896E-E4E4-E224-19E0-09B15AE4A88D}"/>
              </a:ext>
            </a:extLst>
          </p:cNvPr>
          <p:cNvSpPr/>
          <p:nvPr/>
        </p:nvSpPr>
        <p:spPr>
          <a:xfrm>
            <a:off x="77485" y="5142633"/>
            <a:ext cx="5492261" cy="6220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评估误差，套用这些模型到真正的卫星仪器上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88485E9-DF26-BAE7-2991-6D5345F65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133" y="986858"/>
            <a:ext cx="2066576" cy="140514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789208B-D6C6-E34A-F356-8B44466A08F6}"/>
              </a:ext>
            </a:extLst>
          </p:cNvPr>
          <p:cNvSpPr/>
          <p:nvPr/>
        </p:nvSpPr>
        <p:spPr>
          <a:xfrm>
            <a:off x="1219943" y="5954914"/>
            <a:ext cx="3522178" cy="7938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解决了理论模型过于理想，宽泛导致的精确性过低的问题</a:t>
            </a:r>
          </a:p>
        </p:txBody>
      </p:sp>
    </p:spTree>
    <p:extLst>
      <p:ext uri="{BB962C8B-B14F-4D97-AF65-F5344CB8AC3E}">
        <p14:creationId xmlns:p14="http://schemas.microsoft.com/office/powerpoint/2010/main" val="100004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F0FCB3D-86CB-21EB-C486-63E808D8C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19</a:t>
            </a:fld>
            <a:endParaRPr lang="en-CA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438D82EB-3BF0-9DF7-1D15-CF1686944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大语言模型</a:t>
            </a:r>
            <a:endParaRPr lang="en-CA" altLang="zh-CN" sz="39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0B221B5-2F97-13DF-A133-A929CA17676A}"/>
              </a:ext>
            </a:extLst>
          </p:cNvPr>
          <p:cNvSpPr txBox="1"/>
          <p:nvPr/>
        </p:nvSpPr>
        <p:spPr>
          <a:xfrm>
            <a:off x="168348" y="1188274"/>
            <a:ext cx="592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计算机只能处理二进制数字，那么如何把语言变成数字？</a:t>
            </a:r>
            <a:endParaRPr 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CB24EC0-CBBB-5FCA-619B-5B95B71CFF2A}"/>
              </a:ext>
            </a:extLst>
          </p:cNvPr>
          <p:cNvSpPr txBox="1"/>
          <p:nvPr/>
        </p:nvSpPr>
        <p:spPr>
          <a:xfrm>
            <a:off x="1259960" y="1844805"/>
            <a:ext cx="3125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B050"/>
                </a:solidFill>
              </a:rPr>
              <a:t>猫追老鼠，并撕咬它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212A928-4B06-CE58-E5AE-1D02683994F3}"/>
              </a:ext>
            </a:extLst>
          </p:cNvPr>
          <p:cNvSpPr txBox="1"/>
          <p:nvPr/>
        </p:nvSpPr>
        <p:spPr>
          <a:xfrm>
            <a:off x="627320" y="2424223"/>
            <a:ext cx="567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这个它是指猫还是老鼠？如何让计算机分辨</a:t>
            </a:r>
            <a:endParaRPr 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BBF2AC3-2676-4903-7DA3-D02AF8B1C66C}"/>
              </a:ext>
            </a:extLst>
          </p:cNvPr>
          <p:cNvSpPr txBox="1"/>
          <p:nvPr/>
        </p:nvSpPr>
        <p:spPr>
          <a:xfrm>
            <a:off x="1217428" y="3067493"/>
            <a:ext cx="38224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谷歌给出了方法：</a:t>
            </a:r>
            <a:r>
              <a:rPr lang="en-US" altLang="zh-CN" dirty="0">
                <a:solidFill>
                  <a:srgbClr val="002060"/>
                </a:solidFill>
              </a:rPr>
              <a:t>Transformer</a:t>
            </a:r>
          </a:p>
          <a:p>
            <a:r>
              <a:rPr lang="en-US" altLang="zh-CN" sz="2400" dirty="0"/>
              <a:t>Attention is all you need.</a:t>
            </a:r>
            <a:endParaRPr lang="en-US" sz="24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2E55770-ABA7-C610-4798-EAACEB8FD4DD}"/>
              </a:ext>
            </a:extLst>
          </p:cNvPr>
          <p:cNvSpPr txBox="1"/>
          <p:nvPr/>
        </p:nvSpPr>
        <p:spPr>
          <a:xfrm>
            <a:off x="1217428" y="5034513"/>
            <a:ext cx="5284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B050"/>
                </a:solidFill>
              </a:rPr>
              <a:t>猫</a:t>
            </a:r>
            <a:r>
              <a:rPr lang="en-US" altLang="zh-CN" dirty="0">
                <a:solidFill>
                  <a:srgbClr val="00B050"/>
                </a:solidFill>
              </a:rPr>
              <a:t>	</a:t>
            </a:r>
            <a:r>
              <a:rPr lang="zh-CN" altLang="en-US" dirty="0">
                <a:solidFill>
                  <a:srgbClr val="00B050"/>
                </a:solidFill>
              </a:rPr>
              <a:t>追</a:t>
            </a:r>
            <a:r>
              <a:rPr lang="en-US" altLang="zh-CN" dirty="0">
                <a:solidFill>
                  <a:srgbClr val="00B050"/>
                </a:solidFill>
              </a:rPr>
              <a:t>	</a:t>
            </a:r>
            <a:r>
              <a:rPr lang="zh-CN" altLang="en-US" dirty="0">
                <a:solidFill>
                  <a:srgbClr val="00B050"/>
                </a:solidFill>
              </a:rPr>
              <a:t>老鼠</a:t>
            </a:r>
            <a:r>
              <a:rPr lang="en-US" altLang="zh-CN" dirty="0">
                <a:solidFill>
                  <a:srgbClr val="00B050"/>
                </a:solidFill>
              </a:rPr>
              <a:t>	</a:t>
            </a:r>
            <a:r>
              <a:rPr lang="zh-CN" altLang="en-US" dirty="0">
                <a:solidFill>
                  <a:srgbClr val="00B050"/>
                </a:solidFill>
              </a:rPr>
              <a:t>并</a:t>
            </a:r>
            <a:r>
              <a:rPr lang="en-US" altLang="zh-CN" dirty="0">
                <a:solidFill>
                  <a:srgbClr val="00B050"/>
                </a:solidFill>
              </a:rPr>
              <a:t>	</a:t>
            </a:r>
            <a:r>
              <a:rPr lang="zh-CN" altLang="en-US" dirty="0">
                <a:solidFill>
                  <a:srgbClr val="00B050"/>
                </a:solidFill>
              </a:rPr>
              <a:t>撕咬</a:t>
            </a:r>
            <a:r>
              <a:rPr lang="en-US" altLang="zh-CN" dirty="0">
                <a:solidFill>
                  <a:srgbClr val="00B050"/>
                </a:solidFill>
              </a:rPr>
              <a:t>	</a:t>
            </a:r>
            <a:r>
              <a:rPr lang="zh-CN" altLang="en-US" dirty="0">
                <a:solidFill>
                  <a:srgbClr val="00B050"/>
                </a:solidFill>
              </a:rPr>
              <a:t>它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2" name="箭头: 上弧形 11">
            <a:extLst>
              <a:ext uri="{FF2B5EF4-FFF2-40B4-BE49-F238E27FC236}">
                <a16:creationId xmlns:a16="http://schemas.microsoft.com/office/drawing/2014/main" id="{88A8BAFE-8DAC-ECB6-F084-7566CA760098}"/>
              </a:ext>
            </a:extLst>
          </p:cNvPr>
          <p:cNvSpPr/>
          <p:nvPr/>
        </p:nvSpPr>
        <p:spPr>
          <a:xfrm>
            <a:off x="1488558" y="4839528"/>
            <a:ext cx="866554" cy="194984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4D052E5-F828-7959-BC99-A8EDA6B8F655}"/>
              </a:ext>
            </a:extLst>
          </p:cNvPr>
          <p:cNvSpPr txBox="1"/>
          <p:nvPr/>
        </p:nvSpPr>
        <p:spPr>
          <a:xfrm>
            <a:off x="1642731" y="4455095"/>
            <a:ext cx="82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0.6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89F1230-843F-038C-BB61-CA4C73A2F3B8}"/>
              </a:ext>
            </a:extLst>
          </p:cNvPr>
          <p:cNvSpPr txBox="1"/>
          <p:nvPr/>
        </p:nvSpPr>
        <p:spPr>
          <a:xfrm>
            <a:off x="1259960" y="3854302"/>
            <a:ext cx="3710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这个问题可以用注意力机制解决：</a:t>
            </a:r>
            <a:endParaRPr lang="en-US" dirty="0"/>
          </a:p>
        </p:txBody>
      </p:sp>
      <p:sp>
        <p:nvSpPr>
          <p:cNvPr id="15" name="箭头: 上弧形 14">
            <a:extLst>
              <a:ext uri="{FF2B5EF4-FFF2-40B4-BE49-F238E27FC236}">
                <a16:creationId xmlns:a16="http://schemas.microsoft.com/office/drawing/2014/main" id="{164E22C2-EDD7-3AFE-F71C-E8224BA52E31}"/>
              </a:ext>
            </a:extLst>
          </p:cNvPr>
          <p:cNvSpPr/>
          <p:nvPr/>
        </p:nvSpPr>
        <p:spPr>
          <a:xfrm>
            <a:off x="1259960" y="4336226"/>
            <a:ext cx="228598" cy="698286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29E212A-9889-C97A-E713-EFB3493807C2}"/>
              </a:ext>
            </a:extLst>
          </p:cNvPr>
          <p:cNvSpPr txBox="1"/>
          <p:nvPr/>
        </p:nvSpPr>
        <p:spPr>
          <a:xfrm>
            <a:off x="847948" y="4229786"/>
            <a:ext cx="82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0.9</a:t>
            </a:r>
          </a:p>
        </p:txBody>
      </p:sp>
      <p:sp>
        <p:nvSpPr>
          <p:cNvPr id="17" name="箭头: 上弧形 16">
            <a:extLst>
              <a:ext uri="{FF2B5EF4-FFF2-40B4-BE49-F238E27FC236}">
                <a16:creationId xmlns:a16="http://schemas.microsoft.com/office/drawing/2014/main" id="{0BAAA494-E2CD-DDE1-A5BC-70CEEC87FF7B}"/>
              </a:ext>
            </a:extLst>
          </p:cNvPr>
          <p:cNvSpPr/>
          <p:nvPr/>
        </p:nvSpPr>
        <p:spPr>
          <a:xfrm>
            <a:off x="1488557" y="4831978"/>
            <a:ext cx="1924493" cy="194984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E204D87-2BF7-2316-EE00-DC4503F6693A}"/>
              </a:ext>
            </a:extLst>
          </p:cNvPr>
          <p:cNvSpPr txBox="1"/>
          <p:nvPr/>
        </p:nvSpPr>
        <p:spPr>
          <a:xfrm>
            <a:off x="2304607" y="4476739"/>
            <a:ext cx="82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0.5</a:t>
            </a:r>
          </a:p>
        </p:txBody>
      </p:sp>
      <p:sp>
        <p:nvSpPr>
          <p:cNvPr id="19" name="箭头: 上弧形 18">
            <a:extLst>
              <a:ext uri="{FF2B5EF4-FFF2-40B4-BE49-F238E27FC236}">
                <a16:creationId xmlns:a16="http://schemas.microsoft.com/office/drawing/2014/main" id="{D9FFE600-20C3-87A6-E1FB-78F45545E400}"/>
              </a:ext>
            </a:extLst>
          </p:cNvPr>
          <p:cNvSpPr/>
          <p:nvPr/>
        </p:nvSpPr>
        <p:spPr>
          <a:xfrm flipV="1">
            <a:off x="1433622" y="5403844"/>
            <a:ext cx="2771555" cy="265881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C8F35D6-A933-10EA-C988-E3D99653AD47}"/>
              </a:ext>
            </a:extLst>
          </p:cNvPr>
          <p:cNvSpPr txBox="1"/>
          <p:nvPr/>
        </p:nvSpPr>
        <p:spPr>
          <a:xfrm>
            <a:off x="2586369" y="5635306"/>
            <a:ext cx="82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0.1</a:t>
            </a:r>
          </a:p>
        </p:txBody>
      </p:sp>
      <p:sp>
        <p:nvSpPr>
          <p:cNvPr id="21" name="箭头: 上弧形 20">
            <a:extLst>
              <a:ext uri="{FF2B5EF4-FFF2-40B4-BE49-F238E27FC236}">
                <a16:creationId xmlns:a16="http://schemas.microsoft.com/office/drawing/2014/main" id="{673B3928-FB64-C928-A084-8FB9ECD16C8B}"/>
              </a:ext>
            </a:extLst>
          </p:cNvPr>
          <p:cNvSpPr/>
          <p:nvPr/>
        </p:nvSpPr>
        <p:spPr>
          <a:xfrm flipV="1">
            <a:off x="1461976" y="5462357"/>
            <a:ext cx="4589723" cy="265879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89A1D60-0AF3-B3B0-DACC-1911EA4CB21F}"/>
              </a:ext>
            </a:extLst>
          </p:cNvPr>
          <p:cNvSpPr txBox="1"/>
          <p:nvPr/>
        </p:nvSpPr>
        <p:spPr>
          <a:xfrm>
            <a:off x="3572541" y="5687161"/>
            <a:ext cx="82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0.6</a:t>
            </a:r>
          </a:p>
        </p:txBody>
      </p:sp>
      <p:sp>
        <p:nvSpPr>
          <p:cNvPr id="23" name="箭头: 上弧形 22">
            <a:extLst>
              <a:ext uri="{FF2B5EF4-FFF2-40B4-BE49-F238E27FC236}">
                <a16:creationId xmlns:a16="http://schemas.microsoft.com/office/drawing/2014/main" id="{58C91B07-C611-63A4-4BD5-AA3B4711518D}"/>
              </a:ext>
            </a:extLst>
          </p:cNvPr>
          <p:cNvSpPr/>
          <p:nvPr/>
        </p:nvSpPr>
        <p:spPr>
          <a:xfrm>
            <a:off x="3362551" y="4318791"/>
            <a:ext cx="228598" cy="698286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58A9416-F8A1-2E51-427A-13DAEF534EB2}"/>
              </a:ext>
            </a:extLst>
          </p:cNvPr>
          <p:cNvSpPr txBox="1"/>
          <p:nvPr/>
        </p:nvSpPr>
        <p:spPr>
          <a:xfrm>
            <a:off x="2982432" y="4262859"/>
            <a:ext cx="82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0.9</a:t>
            </a:r>
          </a:p>
        </p:txBody>
      </p:sp>
      <p:sp>
        <p:nvSpPr>
          <p:cNvPr id="25" name="箭头: 上弧形 24">
            <a:extLst>
              <a:ext uri="{FF2B5EF4-FFF2-40B4-BE49-F238E27FC236}">
                <a16:creationId xmlns:a16="http://schemas.microsoft.com/office/drawing/2014/main" id="{505EF29C-38E5-D80B-35B6-113DDEC8EBFB}"/>
              </a:ext>
            </a:extLst>
          </p:cNvPr>
          <p:cNvSpPr/>
          <p:nvPr/>
        </p:nvSpPr>
        <p:spPr>
          <a:xfrm>
            <a:off x="3503428" y="4860486"/>
            <a:ext cx="2548271" cy="194984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B3A5F3A-A268-2255-50CF-8053A0EF0BF1}"/>
              </a:ext>
            </a:extLst>
          </p:cNvPr>
          <p:cNvSpPr txBox="1"/>
          <p:nvPr/>
        </p:nvSpPr>
        <p:spPr>
          <a:xfrm>
            <a:off x="4606556" y="4551034"/>
            <a:ext cx="82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0.8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149B489-6F4F-0A3F-0BE5-08EFE5DB61BF}"/>
              </a:ext>
            </a:extLst>
          </p:cNvPr>
          <p:cNvSpPr txBox="1"/>
          <p:nvPr/>
        </p:nvSpPr>
        <p:spPr>
          <a:xfrm>
            <a:off x="1147126" y="6033184"/>
            <a:ext cx="5156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量化词与词之间的关系，比如老鼠和它是注意分数是</a:t>
            </a:r>
            <a:r>
              <a:rPr lang="en-US" altLang="zh-CN" dirty="0"/>
              <a:t>0.8</a:t>
            </a:r>
            <a:r>
              <a:rPr lang="zh-CN" altLang="en-US" dirty="0"/>
              <a:t>，猫和它注意分数是</a:t>
            </a:r>
            <a:r>
              <a:rPr lang="en-US" altLang="zh-CN" dirty="0"/>
              <a:t>0.6</a:t>
            </a:r>
            <a:r>
              <a:rPr lang="zh-CN" altLang="en-US" dirty="0"/>
              <a:t>，那么它就是老鼠。</a:t>
            </a:r>
            <a:endParaRPr 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257B368-8780-E464-85EC-5E0E2DC4B2AD}"/>
              </a:ext>
            </a:extLst>
          </p:cNvPr>
          <p:cNvSpPr txBox="1"/>
          <p:nvPr/>
        </p:nvSpPr>
        <p:spPr>
          <a:xfrm>
            <a:off x="7134446" y="1660139"/>
            <a:ext cx="4364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Transformer</a:t>
            </a:r>
            <a:r>
              <a:rPr lang="zh-CN" altLang="en-US" dirty="0"/>
              <a:t>起源于谷歌的搜索机制：</a:t>
            </a:r>
            <a:endParaRPr 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3910798-7CF9-E871-09E2-0FB6086AF574}"/>
              </a:ext>
            </a:extLst>
          </p:cNvPr>
          <p:cNvSpPr txBox="1"/>
          <p:nvPr/>
        </p:nvSpPr>
        <p:spPr>
          <a:xfrm>
            <a:off x="6761730" y="2901509"/>
            <a:ext cx="1111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Query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0A3DF85-93BB-FCCD-0A38-04EC6257A2CE}"/>
              </a:ext>
            </a:extLst>
          </p:cNvPr>
          <p:cNvSpPr txBox="1"/>
          <p:nvPr/>
        </p:nvSpPr>
        <p:spPr>
          <a:xfrm>
            <a:off x="8492754" y="2937946"/>
            <a:ext cx="728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Key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B29AACA-BA9F-6D03-A5CE-D54E1C5854E3}"/>
              </a:ext>
            </a:extLst>
          </p:cNvPr>
          <p:cNvSpPr txBox="1"/>
          <p:nvPr/>
        </p:nvSpPr>
        <p:spPr>
          <a:xfrm>
            <a:off x="10044532" y="2974931"/>
            <a:ext cx="921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Value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B3C7C1E-C21F-A47B-F781-E4DB1EA8DFFC}"/>
              </a:ext>
            </a:extLst>
          </p:cNvPr>
          <p:cNvSpPr txBox="1"/>
          <p:nvPr/>
        </p:nvSpPr>
        <p:spPr>
          <a:xfrm>
            <a:off x="5825489" y="222135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搜索输入的内容</a:t>
            </a:r>
            <a:endParaRPr lang="en-US" dirty="0"/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FFD2A362-4C00-A685-05D9-8A26748DFFB7}"/>
              </a:ext>
            </a:extLst>
          </p:cNvPr>
          <p:cNvCxnSpPr>
            <a:cxnSpLocks/>
            <a:stCxn id="29" idx="0"/>
            <a:endCxn id="33" idx="2"/>
          </p:cNvCxnSpPr>
          <p:nvPr/>
        </p:nvCxnSpPr>
        <p:spPr>
          <a:xfrm flipH="1" flipV="1">
            <a:off x="6739889" y="2590683"/>
            <a:ext cx="577393" cy="310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EC3AB1A5-B7C6-09A1-4D11-A8D14ADC4BEF}"/>
              </a:ext>
            </a:extLst>
          </p:cNvPr>
          <p:cNvCxnSpPr>
            <a:cxnSpLocks/>
            <a:stCxn id="30" idx="0"/>
            <a:endCxn id="38" idx="2"/>
          </p:cNvCxnSpPr>
          <p:nvPr/>
        </p:nvCxnSpPr>
        <p:spPr>
          <a:xfrm flipH="1" flipV="1">
            <a:off x="8856919" y="2608889"/>
            <a:ext cx="1" cy="3290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225BA164-AD0A-8F1A-D008-DFB97BD720F3}"/>
              </a:ext>
            </a:extLst>
          </p:cNvPr>
          <p:cNvSpPr txBox="1"/>
          <p:nvPr/>
        </p:nvSpPr>
        <p:spPr>
          <a:xfrm>
            <a:off x="7942519" y="223955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网页对应的信息</a:t>
            </a:r>
            <a:endParaRPr lang="en-US" dirty="0"/>
          </a:p>
        </p:txBody>
      </p: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C75BF67F-DA36-7BAA-DB48-D6D224EC9EFA}"/>
              </a:ext>
            </a:extLst>
          </p:cNvPr>
          <p:cNvCxnSpPr>
            <a:cxnSpLocks/>
            <a:stCxn id="32" idx="0"/>
            <a:endCxn id="49" idx="2"/>
          </p:cNvCxnSpPr>
          <p:nvPr/>
        </p:nvCxnSpPr>
        <p:spPr>
          <a:xfrm flipV="1">
            <a:off x="10505121" y="2590683"/>
            <a:ext cx="581091" cy="384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B2030490-B89D-0FB2-A827-F3E9142F472A}"/>
              </a:ext>
            </a:extLst>
          </p:cNvPr>
          <p:cNvSpPr txBox="1"/>
          <p:nvPr/>
        </p:nvSpPr>
        <p:spPr>
          <a:xfrm>
            <a:off x="10171812" y="222135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弹出的网页</a:t>
            </a:r>
            <a:endParaRPr lang="en-US" dirty="0"/>
          </a:p>
        </p:txBody>
      </p: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A3B94C12-AD1C-8186-90D3-EBF49CA8B132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7317282" y="3363174"/>
            <a:ext cx="625237" cy="7516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9CF39719-67B2-BE03-2129-1A9B63C10FDE}"/>
              </a:ext>
            </a:extLst>
          </p:cNvPr>
          <p:cNvCxnSpPr>
            <a:cxnSpLocks/>
            <a:stCxn id="30" idx="2"/>
          </p:cNvCxnSpPr>
          <p:nvPr/>
        </p:nvCxnSpPr>
        <p:spPr>
          <a:xfrm flipH="1">
            <a:off x="8091377" y="3399611"/>
            <a:ext cx="765543" cy="715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>
            <a:extLst>
              <a:ext uri="{FF2B5EF4-FFF2-40B4-BE49-F238E27FC236}">
                <a16:creationId xmlns:a16="http://schemas.microsoft.com/office/drawing/2014/main" id="{E9D3B53C-9494-6A6A-2EF4-B121A4F539C0}"/>
              </a:ext>
            </a:extLst>
          </p:cNvPr>
          <p:cNvSpPr txBox="1"/>
          <p:nvPr/>
        </p:nvSpPr>
        <p:spPr>
          <a:xfrm>
            <a:off x="6912936" y="4195654"/>
            <a:ext cx="2307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根据搜索内容，跟网页信息进行匹配，生成自注意力分数，对相关程度进行排序</a:t>
            </a:r>
            <a:endParaRPr lang="en-US" dirty="0"/>
          </a:p>
        </p:txBody>
      </p:sp>
      <p:cxnSp>
        <p:nvCxnSpPr>
          <p:cNvPr id="59" name="直接箭头连接符 58">
            <a:extLst>
              <a:ext uri="{FF2B5EF4-FFF2-40B4-BE49-F238E27FC236}">
                <a16:creationId xmlns:a16="http://schemas.microsoft.com/office/drawing/2014/main" id="{60CE2B9D-F2A1-7294-58AD-258384277D3C}"/>
              </a:ext>
            </a:extLst>
          </p:cNvPr>
          <p:cNvCxnSpPr>
            <a:cxnSpLocks/>
            <a:stCxn id="57" idx="2"/>
            <a:endCxn id="62" idx="0"/>
          </p:cNvCxnSpPr>
          <p:nvPr/>
        </p:nvCxnSpPr>
        <p:spPr>
          <a:xfrm>
            <a:off x="8066569" y="5395983"/>
            <a:ext cx="1326484" cy="626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>
            <a:extLst>
              <a:ext uri="{FF2B5EF4-FFF2-40B4-BE49-F238E27FC236}">
                <a16:creationId xmlns:a16="http://schemas.microsoft.com/office/drawing/2014/main" id="{58048A44-ED45-0363-5383-8A24B8868389}"/>
              </a:ext>
            </a:extLst>
          </p:cNvPr>
          <p:cNvCxnSpPr>
            <a:cxnSpLocks/>
            <a:stCxn id="32" idx="2"/>
            <a:endCxn id="62" idx="0"/>
          </p:cNvCxnSpPr>
          <p:nvPr/>
        </p:nvCxnSpPr>
        <p:spPr>
          <a:xfrm flipH="1">
            <a:off x="9393053" y="3436596"/>
            <a:ext cx="1112068" cy="2585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61">
            <a:extLst>
              <a:ext uri="{FF2B5EF4-FFF2-40B4-BE49-F238E27FC236}">
                <a16:creationId xmlns:a16="http://schemas.microsoft.com/office/drawing/2014/main" id="{BBACAD92-9142-5105-E516-0511D7258F32}"/>
              </a:ext>
            </a:extLst>
          </p:cNvPr>
          <p:cNvSpPr txBox="1"/>
          <p:nvPr/>
        </p:nvSpPr>
        <p:spPr>
          <a:xfrm>
            <a:off x="7990439" y="6022593"/>
            <a:ext cx="2805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根据排序的结果弹出网页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927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>
            <a:extLst>
              <a:ext uri="{FF2B5EF4-FFF2-40B4-BE49-F238E27FC236}">
                <a16:creationId xmlns:a16="http://schemas.microsoft.com/office/drawing/2014/main" id="{2989F6C6-BE2C-7890-93E9-6D6B4543E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defTabSz="914400"/>
            <a:r>
              <a:rPr lang="en-US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2024</a:t>
            </a:r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年诺贝尔物理学奖</a:t>
            </a:r>
            <a:endParaRPr lang="en-US" altLang="zh-CN" sz="39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B60AAD13-CF83-34AA-3850-753B753ED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6156" y="6356349"/>
            <a:ext cx="2743200" cy="365125"/>
          </a:xfrm>
        </p:spPr>
        <p:txBody>
          <a:bodyPr/>
          <a:lstStyle/>
          <a:p>
            <a:fld id="{D9A80C27-2DA0-4385-BF62-8D9873646CFE}" type="slidenum">
              <a:rPr lang="zh-CN" altLang="en-US" smtClean="0"/>
              <a:t>2</a:t>
            </a:fld>
            <a:endParaRPr lang="zh-CN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A3AC63-7FAD-52A2-852E-92BA1BCB51EE}"/>
              </a:ext>
            </a:extLst>
          </p:cNvPr>
          <p:cNvSpPr txBox="1"/>
          <p:nvPr/>
        </p:nvSpPr>
        <p:spPr>
          <a:xfrm>
            <a:off x="2544590" y="1059131"/>
            <a:ext cx="7630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2024</a:t>
            </a:r>
            <a:r>
              <a:rPr lang="zh-CN" altLang="en-US" sz="2400" dirty="0"/>
              <a:t>年诺贝尔物理奖被颁发给</a:t>
            </a:r>
            <a:r>
              <a:rPr lang="en-CA" altLang="zh-CN" sz="2400" b="0" i="0" dirty="0">
                <a:effectLst/>
                <a:latin typeface="PingFang SC"/>
              </a:rPr>
              <a:t>John Hopfield</a:t>
            </a:r>
            <a:r>
              <a:rPr lang="zh-CN" altLang="en-US" sz="2400" b="0" i="0" dirty="0">
                <a:effectLst/>
                <a:latin typeface="PingFang SC"/>
              </a:rPr>
              <a:t>和</a:t>
            </a:r>
            <a:r>
              <a:rPr lang="en-CA" altLang="zh-CN" sz="2400" b="0" i="0" dirty="0">
                <a:effectLst/>
                <a:latin typeface="PingFang SC"/>
              </a:rPr>
              <a:t>Geoffrey Hinton</a:t>
            </a:r>
            <a:r>
              <a:rPr lang="zh-CN" altLang="en-US" sz="2400" b="0" i="0" dirty="0">
                <a:effectLst/>
                <a:latin typeface="PingFang SC"/>
              </a:rPr>
              <a:t>以表彰他们对</a:t>
            </a:r>
            <a:r>
              <a:rPr lang="zh-CN" altLang="en-US" sz="2400" dirty="0"/>
              <a:t>人工神经网络和机器学习的贡献。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6A0277F-E5C6-B3D6-A7E4-C1D61122F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776" y="3326400"/>
            <a:ext cx="4597969" cy="1259870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60F4CA4D-5360-024C-35D3-70A729BBA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9" y="2057400"/>
            <a:ext cx="4065104" cy="40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文本框 2">
            <a:extLst>
              <a:ext uri="{FF2B5EF4-FFF2-40B4-BE49-F238E27FC236}">
                <a16:creationId xmlns:a16="http://schemas.microsoft.com/office/drawing/2014/main" id="{AAA521F1-9AFE-4CDF-BA1A-614F1836D951}"/>
              </a:ext>
            </a:extLst>
          </p:cNvPr>
          <p:cNvSpPr txBox="1"/>
          <p:nvPr/>
        </p:nvSpPr>
        <p:spPr>
          <a:xfrm>
            <a:off x="4267199" y="6538911"/>
            <a:ext cx="36576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0" i="0" u="none" strike="noStrike" dirty="0">
                <a:solidFill>
                  <a:srgbClr val="2D8CF0"/>
                </a:solidFill>
                <a:effectLst/>
                <a:latin typeface="Lato" panose="020F0502020204030204" pitchFamily="34" charset="0"/>
                <a:hlinkClick r:id="rId4"/>
              </a:rPr>
              <a:t>https://www.cnblogs.com/jyroy/p/13966649.html</a:t>
            </a:r>
            <a:endParaRPr lang="en-US" sz="1050" dirty="0"/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86BB3BA2-AD0D-FEF3-CB63-1BC54DA7D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441" y="2057400"/>
            <a:ext cx="2337466" cy="313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文本框 4">
            <a:extLst>
              <a:ext uri="{FF2B5EF4-FFF2-40B4-BE49-F238E27FC236}">
                <a16:creationId xmlns:a16="http://schemas.microsoft.com/office/drawing/2014/main" id="{77F3D205-517B-E033-8AB5-6E95CCAF3C0A}"/>
              </a:ext>
            </a:extLst>
          </p:cNvPr>
          <p:cNvSpPr txBox="1"/>
          <p:nvPr/>
        </p:nvSpPr>
        <p:spPr>
          <a:xfrm>
            <a:off x="4101510" y="5250117"/>
            <a:ext cx="32128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b="0" i="0" dirty="0">
                <a:effectLst/>
                <a:latin typeface="PingFang SC"/>
              </a:rPr>
              <a:t>Hopfield</a:t>
            </a:r>
            <a:r>
              <a:rPr lang="zh-CN" altLang="en-US" b="0" i="0" dirty="0">
                <a:effectLst/>
                <a:latin typeface="PingFang SC"/>
              </a:rPr>
              <a:t>提出基于能量的</a:t>
            </a:r>
            <a:r>
              <a:rPr lang="en-CA" altLang="zh-CN" b="0" i="0" dirty="0">
                <a:effectLst/>
                <a:latin typeface="PingFang SC"/>
              </a:rPr>
              <a:t>Hopfield</a:t>
            </a:r>
            <a:r>
              <a:rPr lang="zh-CN" altLang="en-US" b="0" i="0" dirty="0">
                <a:effectLst/>
                <a:latin typeface="PingFang SC"/>
              </a:rPr>
              <a:t>网络，可以进行联想记忆，从不完整的图像中提取完整的图像</a:t>
            </a:r>
            <a:endParaRPr lang="en-US" dirty="0"/>
          </a:p>
        </p:txBody>
      </p:sp>
      <p:sp>
        <p:nvSpPr>
          <p:cNvPr id="28" name="文本框 11">
            <a:extLst>
              <a:ext uri="{FF2B5EF4-FFF2-40B4-BE49-F238E27FC236}">
                <a16:creationId xmlns:a16="http://schemas.microsoft.com/office/drawing/2014/main" id="{912BE737-8659-D2B6-CA86-17E27940D1B9}"/>
              </a:ext>
            </a:extLst>
          </p:cNvPr>
          <p:cNvSpPr txBox="1"/>
          <p:nvPr/>
        </p:nvSpPr>
        <p:spPr>
          <a:xfrm>
            <a:off x="7173238" y="2092310"/>
            <a:ext cx="5044693" cy="1200329"/>
          </a:xfrm>
          <a:prstGeom prst="rect">
            <a:avLst/>
          </a:prstGeom>
          <a:noFill/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b="0" i="0" dirty="0">
                <a:effectLst/>
                <a:latin typeface="PingFang SC"/>
              </a:rPr>
              <a:t>Hinton</a:t>
            </a:r>
            <a:r>
              <a:rPr lang="zh-CN" altLang="en-US" b="0" i="0" dirty="0">
                <a:effectLst/>
                <a:latin typeface="PingFang SC"/>
              </a:rPr>
              <a:t>早期</a:t>
            </a:r>
            <a:r>
              <a:rPr lang="zh-CN" altLang="en-US" dirty="0">
                <a:latin typeface="PingFang SC"/>
              </a:rPr>
              <a:t>使用类似</a:t>
            </a:r>
            <a:r>
              <a:rPr lang="en-CA" altLang="zh-CN" b="0" i="0" dirty="0">
                <a:effectLst/>
                <a:latin typeface="PingFang SC"/>
              </a:rPr>
              <a:t>Hopfield</a:t>
            </a:r>
            <a:r>
              <a:rPr lang="zh-CN" altLang="en-US" b="0" i="0" dirty="0">
                <a:effectLst/>
                <a:latin typeface="PingFang SC"/>
              </a:rPr>
              <a:t>网络的全连通</a:t>
            </a:r>
            <a:r>
              <a:rPr lang="en-US" altLang="zh-CN" b="0" i="0" dirty="0">
                <a:effectLst/>
                <a:latin typeface="PingFang SC"/>
              </a:rPr>
              <a:t>Boltzmann</a:t>
            </a:r>
            <a:r>
              <a:rPr lang="zh-CN" altLang="en-US" b="0" i="0" dirty="0">
                <a:effectLst/>
                <a:latin typeface="PingFang SC"/>
              </a:rPr>
              <a:t>网络</a:t>
            </a:r>
            <a:r>
              <a:rPr lang="en-US" altLang="zh-CN" b="0" i="0" dirty="0">
                <a:effectLst/>
                <a:latin typeface="PingFang SC"/>
              </a:rPr>
              <a:t>(a)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PingFang SC"/>
              </a:rPr>
              <a:t>改进成</a:t>
            </a:r>
            <a:r>
              <a:rPr lang="zh-CN" altLang="en-US" b="0" i="0" dirty="0">
                <a:effectLst/>
                <a:latin typeface="PingFang SC"/>
              </a:rPr>
              <a:t>部分连通网络</a:t>
            </a:r>
            <a:r>
              <a:rPr lang="en-US" altLang="zh-CN" b="0" i="0" dirty="0">
                <a:effectLst/>
                <a:latin typeface="PingFang SC"/>
              </a:rPr>
              <a:t>(b</a:t>
            </a:r>
            <a:r>
              <a:rPr lang="en-US" altLang="zh-CN" dirty="0">
                <a:latin typeface="PingFang SC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0" i="0" dirty="0">
                <a:effectLst/>
                <a:latin typeface="PingFang SC"/>
              </a:rPr>
              <a:t>并演变成了我们现在运用的深度神经网络</a:t>
            </a:r>
            <a:r>
              <a:rPr lang="en-US" altLang="zh-CN" dirty="0">
                <a:latin typeface="PingFang SC"/>
              </a:rPr>
              <a:t>(c)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955C9B-E240-457C-0034-A1FC55ED919B}"/>
              </a:ext>
            </a:extLst>
          </p:cNvPr>
          <p:cNvSpPr txBox="1"/>
          <p:nvPr/>
        </p:nvSpPr>
        <p:spPr>
          <a:xfrm>
            <a:off x="7372735" y="4788452"/>
            <a:ext cx="44891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AI</a:t>
            </a:r>
            <a:r>
              <a:rPr lang="zh-CN" altLang="en-US" dirty="0"/>
              <a:t>之父</a:t>
            </a:r>
            <a:r>
              <a:rPr lang="en-US" altLang="zh-CN" dirty="0"/>
              <a:t>Hinton</a:t>
            </a:r>
            <a:r>
              <a:rPr lang="zh-CN" altLang="en-US" dirty="0"/>
              <a:t>是深度神经网络以及其训练方法的主要推动者。他提出</a:t>
            </a:r>
            <a:r>
              <a:rPr lang="en-US" altLang="zh-CN" dirty="0"/>
              <a:t>Deep Belief Network</a:t>
            </a:r>
            <a:r>
              <a:rPr lang="zh-CN" altLang="en-US" dirty="0"/>
              <a:t>和</a:t>
            </a:r>
            <a:r>
              <a:rPr lang="en-US" altLang="zh-CN" dirty="0"/>
              <a:t>Capsule Networks</a:t>
            </a:r>
            <a:r>
              <a:rPr lang="zh-CN" altLang="en-US" dirty="0"/>
              <a:t>等模型，以及反向传播算法，使神经网络能够通过梯度下降有效调整权重。</a:t>
            </a:r>
          </a:p>
        </p:txBody>
      </p:sp>
    </p:spTree>
    <p:extLst>
      <p:ext uri="{BB962C8B-B14F-4D97-AF65-F5344CB8AC3E}">
        <p14:creationId xmlns:p14="http://schemas.microsoft.com/office/powerpoint/2010/main" val="2118394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2CB942-7A89-E56E-B193-DB19E07DD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20</a:t>
            </a:fld>
            <a:endParaRPr lang="en-CA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7D60B12D-6E06-5B42-B89E-5782F6EEB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en-US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Transformer</a:t>
            </a:r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架构</a:t>
            </a:r>
            <a:endParaRPr lang="en-CA" altLang="zh-CN" sz="39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 descr="图示&#10;&#10;描述已自动生成">
            <a:extLst>
              <a:ext uri="{FF2B5EF4-FFF2-40B4-BE49-F238E27FC236}">
                <a16:creationId xmlns:a16="http://schemas.microsoft.com/office/drawing/2014/main" id="{77756B6A-FF2E-3015-A1CE-E16ED2826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16" y="1108017"/>
            <a:ext cx="3187700" cy="433574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D749F4BE-DD29-C50B-A5F0-B4105DE7E596}"/>
              </a:ext>
            </a:extLst>
          </p:cNvPr>
          <p:cNvSpPr txBox="1"/>
          <p:nvPr/>
        </p:nvSpPr>
        <p:spPr>
          <a:xfrm>
            <a:off x="845288" y="3697673"/>
            <a:ext cx="35725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嵌入层：</a:t>
            </a:r>
            <a:endParaRPr lang="en-US" altLang="zh-CN" dirty="0"/>
          </a:p>
          <a:p>
            <a:r>
              <a:rPr lang="en-US" altLang="zh-CN" dirty="0"/>
              <a:t>1.</a:t>
            </a:r>
            <a:r>
              <a:rPr lang="zh-CN" altLang="en-US" dirty="0"/>
              <a:t>一句话中单词先被转换为</a:t>
            </a:r>
            <a:r>
              <a:rPr lang="en-CA" altLang="zh-CN" dirty="0"/>
              <a:t>Token</a:t>
            </a:r>
            <a:r>
              <a:rPr lang="zh-CN" altLang="en-US" dirty="0"/>
              <a:t>，每个词的</a:t>
            </a:r>
            <a:r>
              <a:rPr lang="en-US" altLang="zh-CN" dirty="0"/>
              <a:t>Token</a:t>
            </a:r>
            <a:r>
              <a:rPr lang="zh-CN" altLang="en-US" dirty="0"/>
              <a:t>都是唯一的。然后</a:t>
            </a:r>
            <a:r>
              <a:rPr lang="en-US" altLang="zh-CN" dirty="0"/>
              <a:t>Token</a:t>
            </a:r>
            <a:r>
              <a:rPr lang="zh-CN" altLang="en-US" dirty="0"/>
              <a:t>通过全连接层被转换为词向量，以更好表达关系：</a:t>
            </a:r>
            <a:endParaRPr lang="en-US" dirty="0"/>
          </a:p>
          <a:p>
            <a:endParaRPr 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6ACC943-AD32-FAE8-1D0D-C7E3064B1379}"/>
              </a:ext>
            </a:extLst>
          </p:cNvPr>
          <p:cNvSpPr txBox="1"/>
          <p:nvPr/>
        </p:nvSpPr>
        <p:spPr>
          <a:xfrm>
            <a:off x="819887" y="2437618"/>
            <a:ext cx="3518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大语言模型使用自监督学习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借助大量文本数据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学习单词与上下文之间的关系</a:t>
            </a:r>
            <a:endParaRPr 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447861B-E954-1424-7D42-C31D62C5BCDF}"/>
              </a:ext>
            </a:extLst>
          </p:cNvPr>
          <p:cNvSpPr/>
          <p:nvPr/>
        </p:nvSpPr>
        <p:spPr>
          <a:xfrm>
            <a:off x="7575696" y="4369959"/>
            <a:ext cx="871869" cy="78680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7AEB13D2-B015-1E11-CF1A-3372DF13BFF8}"/>
              </a:ext>
            </a:extLst>
          </p:cNvPr>
          <p:cNvCxnSpPr>
            <a:cxnSpLocks/>
          </p:cNvCxnSpPr>
          <p:nvPr/>
        </p:nvCxnSpPr>
        <p:spPr>
          <a:xfrm flipH="1">
            <a:off x="4439093" y="4655062"/>
            <a:ext cx="2948030" cy="257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A9FC12ED-94DE-E3DA-F1FD-8B5FB5BDA7DA}"/>
              </a:ext>
            </a:extLst>
          </p:cNvPr>
          <p:cNvSpPr txBox="1"/>
          <p:nvPr/>
        </p:nvSpPr>
        <p:spPr>
          <a:xfrm>
            <a:off x="5720453" y="2884621"/>
            <a:ext cx="17557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编码器</a:t>
            </a:r>
            <a:endParaRPr lang="en-US" altLang="zh-CN" sz="18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altLang="zh-CN" sz="18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Encoder</a:t>
            </a:r>
            <a:endParaRPr lang="en-US" sz="18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475DE85-F54C-3219-C751-C0461D5CE6E6}"/>
              </a:ext>
            </a:extLst>
          </p:cNvPr>
          <p:cNvSpPr txBox="1"/>
          <p:nvPr/>
        </p:nvSpPr>
        <p:spPr>
          <a:xfrm>
            <a:off x="9494207" y="2077513"/>
            <a:ext cx="10752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解码器</a:t>
            </a:r>
            <a:endParaRPr lang="en-US" altLang="zh-CN" sz="18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altLang="zh-CN" sz="18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Decoder</a:t>
            </a:r>
            <a:endParaRPr lang="en-US" sz="18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7413C4-7B11-FE54-4CA7-124D0B6520D4}"/>
              </a:ext>
            </a:extLst>
          </p:cNvPr>
          <p:cNvGrpSpPr/>
          <p:nvPr/>
        </p:nvGrpSpPr>
        <p:grpSpPr>
          <a:xfrm>
            <a:off x="1486315" y="5268887"/>
            <a:ext cx="1958681" cy="1328637"/>
            <a:chOff x="258186" y="5419764"/>
            <a:chExt cx="1958681" cy="1328637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16E52E51-D37B-CBBD-FEFE-F62AE00BA000}"/>
                </a:ext>
              </a:extLst>
            </p:cNvPr>
            <p:cNvGrpSpPr/>
            <p:nvPr/>
          </p:nvGrpSpPr>
          <p:grpSpPr>
            <a:xfrm>
              <a:off x="533304" y="5672814"/>
              <a:ext cx="1254642" cy="1075587"/>
              <a:chOff x="856363" y="5645888"/>
              <a:chExt cx="1254642" cy="1075587"/>
            </a:xfrm>
          </p:grpSpPr>
          <p:cxnSp>
            <p:nvCxnSpPr>
              <p:cNvPr id="25" name="直接箭头连接符 24">
                <a:extLst>
                  <a:ext uri="{FF2B5EF4-FFF2-40B4-BE49-F238E27FC236}">
                    <a16:creationId xmlns:a16="http://schemas.microsoft.com/office/drawing/2014/main" id="{F2D20F25-3A57-0B8B-6CA2-2D0D9D4713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45461" y="5645888"/>
                <a:ext cx="0" cy="60074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箭头连接符 25">
                <a:extLst>
                  <a:ext uri="{FF2B5EF4-FFF2-40B4-BE49-F238E27FC236}">
                    <a16:creationId xmlns:a16="http://schemas.microsoft.com/office/drawing/2014/main" id="{858A69C2-088D-EDAE-92F4-5CEC6EE0F5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5461" y="6246628"/>
                <a:ext cx="76554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箭头连接符 30">
                <a:extLst>
                  <a:ext uri="{FF2B5EF4-FFF2-40B4-BE49-F238E27FC236}">
                    <a16:creationId xmlns:a16="http://schemas.microsoft.com/office/drawing/2014/main" id="{078588AD-B20F-593F-176D-3DFDC81BEEF7}"/>
                  </a:ext>
                </a:extLst>
              </p:cNvPr>
              <p:cNvCxnSpPr/>
              <p:nvPr/>
            </p:nvCxnSpPr>
            <p:spPr>
              <a:xfrm flipH="1">
                <a:off x="856363" y="6257260"/>
                <a:ext cx="489098" cy="46421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616D01B-B601-6C20-DB3E-013E5FE577F8}"/>
                </a:ext>
              </a:extLst>
            </p:cNvPr>
            <p:cNvSpPr txBox="1"/>
            <p:nvPr/>
          </p:nvSpPr>
          <p:spPr>
            <a:xfrm>
              <a:off x="437265" y="5753549"/>
              <a:ext cx="785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男人</a:t>
              </a:r>
              <a:endParaRPr lang="en-US" dirty="0"/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161F81F4-937A-9533-AFA7-4BFD7506F8C0}"/>
                </a:ext>
              </a:extLst>
            </p:cNvPr>
            <p:cNvSpPr txBox="1"/>
            <p:nvPr/>
          </p:nvSpPr>
          <p:spPr>
            <a:xfrm>
              <a:off x="1405174" y="5859254"/>
              <a:ext cx="785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女人</a:t>
              </a:r>
              <a:endParaRPr lang="en-US" dirty="0"/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668528A7-9B26-0449-E910-7FBF81BE17B1}"/>
                </a:ext>
              </a:extLst>
            </p:cNvPr>
            <p:cNvSpPr txBox="1"/>
            <p:nvPr/>
          </p:nvSpPr>
          <p:spPr>
            <a:xfrm>
              <a:off x="1395207" y="6273554"/>
              <a:ext cx="785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女孩</a:t>
              </a:r>
              <a:endParaRPr lang="en-US" dirty="0"/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4CCA9B4C-E307-AAE0-A892-951B12F552C4}"/>
                </a:ext>
              </a:extLst>
            </p:cNvPr>
            <p:cNvSpPr txBox="1"/>
            <p:nvPr/>
          </p:nvSpPr>
          <p:spPr>
            <a:xfrm>
              <a:off x="258186" y="6133857"/>
              <a:ext cx="785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男孩</a:t>
              </a:r>
              <a:endParaRPr lang="en-US" dirty="0"/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AE4751AB-8918-6A47-EA70-6E3D863740A4}"/>
                </a:ext>
              </a:extLst>
            </p:cNvPr>
            <p:cNvSpPr txBox="1"/>
            <p:nvPr/>
          </p:nvSpPr>
          <p:spPr>
            <a:xfrm>
              <a:off x="375240" y="5419764"/>
              <a:ext cx="785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国王</a:t>
              </a:r>
              <a:endParaRPr lang="en-US" dirty="0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5E502834-7145-F1B1-D477-4E6D1EB57F26}"/>
                </a:ext>
              </a:extLst>
            </p:cNvPr>
            <p:cNvSpPr txBox="1"/>
            <p:nvPr/>
          </p:nvSpPr>
          <p:spPr>
            <a:xfrm>
              <a:off x="1431387" y="5459866"/>
              <a:ext cx="785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王后</a:t>
              </a:r>
              <a:endParaRPr lang="en-US" dirty="0"/>
            </a:p>
          </p:txBody>
        </p:sp>
      </p:grp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7A1EAC8C-E902-C0FD-90F9-BA611136CD2E}"/>
              </a:ext>
            </a:extLst>
          </p:cNvPr>
          <p:cNvCxnSpPr>
            <a:cxnSpLocks/>
          </p:cNvCxnSpPr>
          <p:nvPr/>
        </p:nvCxnSpPr>
        <p:spPr>
          <a:xfrm>
            <a:off x="7224822" y="4369959"/>
            <a:ext cx="0" cy="1185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>
            <a:extLst>
              <a:ext uri="{FF2B5EF4-FFF2-40B4-BE49-F238E27FC236}">
                <a16:creationId xmlns:a16="http://schemas.microsoft.com/office/drawing/2014/main" id="{42D4E2AD-6B37-B3D8-BDD5-3F2A634718B8}"/>
              </a:ext>
            </a:extLst>
          </p:cNvPr>
          <p:cNvSpPr txBox="1"/>
          <p:nvPr/>
        </p:nvSpPr>
        <p:spPr>
          <a:xfrm>
            <a:off x="6320817" y="5729187"/>
            <a:ext cx="579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位置编码：</a:t>
            </a:r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词向量加上位置向量，之后输入编码器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8E35E1-210C-A0F1-4FF2-A42B4C9F52C2}"/>
              </a:ext>
            </a:extLst>
          </p:cNvPr>
          <p:cNvSpPr/>
          <p:nvPr/>
        </p:nvSpPr>
        <p:spPr>
          <a:xfrm>
            <a:off x="7001540" y="4084857"/>
            <a:ext cx="1609060" cy="11840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54E142-C4E9-ED42-1B58-F2675EE1FF9A}"/>
              </a:ext>
            </a:extLst>
          </p:cNvPr>
          <p:cNvSpPr txBox="1"/>
          <p:nvPr/>
        </p:nvSpPr>
        <p:spPr>
          <a:xfrm>
            <a:off x="3836389" y="5197343"/>
            <a:ext cx="15623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GPT3-</a:t>
            </a:r>
            <a:r>
              <a:rPr lang="zh-CN" altLang="en-US" dirty="0"/>
              <a:t>向量长度</a:t>
            </a:r>
            <a:r>
              <a:rPr lang="en-US" altLang="zh-CN" dirty="0"/>
              <a:t>12288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68318E2-5203-2A7D-7296-02CD6AD927C0}"/>
              </a:ext>
            </a:extLst>
          </p:cNvPr>
          <p:cNvSpPr txBox="1"/>
          <p:nvPr/>
        </p:nvSpPr>
        <p:spPr>
          <a:xfrm>
            <a:off x="845288" y="144602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首先需要把语言转换为数字。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319AB8-F82F-4F0A-CB08-B9D4A2C02A16}"/>
              </a:ext>
            </a:extLst>
          </p:cNvPr>
          <p:cNvSpPr txBox="1"/>
          <p:nvPr/>
        </p:nvSpPr>
        <p:spPr>
          <a:xfrm>
            <a:off x="1856600" y="6536809"/>
            <a:ext cx="256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词向量在训练中更新</a:t>
            </a:r>
          </a:p>
        </p:txBody>
      </p:sp>
    </p:spTree>
    <p:extLst>
      <p:ext uri="{BB962C8B-B14F-4D97-AF65-F5344CB8AC3E}">
        <p14:creationId xmlns:p14="http://schemas.microsoft.com/office/powerpoint/2010/main" val="3169545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918F0D-3ADD-DD3B-E751-FC2DD8809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21</a:t>
            </a:fld>
            <a:endParaRPr lang="en-CA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974767D0-96C0-2D5A-8899-C50B9E7ED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en-US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Query key</a:t>
            </a:r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向量</a:t>
            </a:r>
            <a:endParaRPr lang="en-CA" altLang="zh-CN" sz="39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347EEF-01F4-3509-1CB7-D1DD89FA66BA}"/>
              </a:ext>
            </a:extLst>
          </p:cNvPr>
          <p:cNvSpPr txBox="1"/>
          <p:nvPr/>
        </p:nvSpPr>
        <p:spPr>
          <a:xfrm>
            <a:off x="127591" y="5204637"/>
            <a:ext cx="2876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</a:t>
            </a:r>
            <a:r>
              <a:rPr lang="en-US" altLang="zh-CN" dirty="0"/>
              <a:t>	</a:t>
            </a:r>
            <a:r>
              <a:rPr lang="zh-CN" altLang="en-US" dirty="0"/>
              <a:t>喝</a:t>
            </a:r>
            <a:r>
              <a:rPr lang="en-US" altLang="zh-CN" dirty="0"/>
              <a:t>	</a:t>
            </a:r>
            <a:r>
              <a:rPr lang="zh-CN" altLang="en-US" dirty="0"/>
              <a:t>咖啡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CB88C17-0492-1332-3633-62D3D49453C2}"/>
              </a:ext>
            </a:extLst>
          </p:cNvPr>
          <p:cNvSpPr/>
          <p:nvPr/>
        </p:nvSpPr>
        <p:spPr>
          <a:xfrm>
            <a:off x="175437" y="4704908"/>
            <a:ext cx="361507" cy="3615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4F4D21-16BB-011F-EA6E-38007FA226F7}"/>
              </a:ext>
            </a:extLst>
          </p:cNvPr>
          <p:cNvSpPr/>
          <p:nvPr/>
        </p:nvSpPr>
        <p:spPr>
          <a:xfrm>
            <a:off x="1082750" y="4704908"/>
            <a:ext cx="361507" cy="3615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32C6B51-3831-D4B9-569D-6837DFCE0BC7}"/>
              </a:ext>
            </a:extLst>
          </p:cNvPr>
          <p:cNvSpPr/>
          <p:nvPr/>
        </p:nvSpPr>
        <p:spPr>
          <a:xfrm>
            <a:off x="2112336" y="4704908"/>
            <a:ext cx="361507" cy="3615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9D2F6-491F-C09D-1C0C-C2402E2212DF}"/>
              </a:ext>
            </a:extLst>
          </p:cNvPr>
          <p:cNvSpPr/>
          <p:nvPr/>
        </p:nvSpPr>
        <p:spPr>
          <a:xfrm>
            <a:off x="598967" y="3926959"/>
            <a:ext cx="361507" cy="36150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42AEB-8311-6B8B-0000-F75B64104667}"/>
              </a:ext>
            </a:extLst>
          </p:cNvPr>
          <p:cNvSpPr/>
          <p:nvPr/>
        </p:nvSpPr>
        <p:spPr>
          <a:xfrm>
            <a:off x="1575391" y="3948225"/>
            <a:ext cx="361507" cy="36150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F9F4A2-B434-8670-B454-25525BE05C5D}"/>
              </a:ext>
            </a:extLst>
          </p:cNvPr>
          <p:cNvSpPr txBox="1"/>
          <p:nvPr/>
        </p:nvSpPr>
        <p:spPr>
          <a:xfrm>
            <a:off x="2165277" y="3933680"/>
            <a:ext cx="2461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词嵌入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237ED26-3187-8E0A-E625-E8177A75FCD4}"/>
              </a:ext>
            </a:extLst>
          </p:cNvPr>
          <p:cNvSpPr/>
          <p:nvPr/>
        </p:nvSpPr>
        <p:spPr>
          <a:xfrm>
            <a:off x="602511" y="3152334"/>
            <a:ext cx="361507" cy="36150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A12220-F00D-6AC1-DEBE-FA3814C6996B}"/>
              </a:ext>
            </a:extLst>
          </p:cNvPr>
          <p:cNvSpPr/>
          <p:nvPr/>
        </p:nvSpPr>
        <p:spPr>
          <a:xfrm>
            <a:off x="1575391" y="3156765"/>
            <a:ext cx="361507" cy="36150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29CEE1-EB4F-0268-C9D0-4F7D6C7F1D03}"/>
              </a:ext>
            </a:extLst>
          </p:cNvPr>
          <p:cNvSpPr txBox="1"/>
          <p:nvPr/>
        </p:nvSpPr>
        <p:spPr>
          <a:xfrm>
            <a:off x="2088523" y="3163672"/>
            <a:ext cx="1578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位置编码</a:t>
            </a:r>
          </a:p>
        </p:txBody>
      </p:sp>
      <p:sp>
        <p:nvSpPr>
          <p:cNvPr id="17" name="Plus Sign 16">
            <a:extLst>
              <a:ext uri="{FF2B5EF4-FFF2-40B4-BE49-F238E27FC236}">
                <a16:creationId xmlns:a16="http://schemas.microsoft.com/office/drawing/2014/main" id="{EC84DFC6-4277-5AF3-00BE-5B3511345602}"/>
              </a:ext>
            </a:extLst>
          </p:cNvPr>
          <p:cNvSpPr/>
          <p:nvPr/>
        </p:nvSpPr>
        <p:spPr>
          <a:xfrm>
            <a:off x="536944" y="3515098"/>
            <a:ext cx="425302" cy="406546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Plus Sign 18">
            <a:extLst>
              <a:ext uri="{FF2B5EF4-FFF2-40B4-BE49-F238E27FC236}">
                <a16:creationId xmlns:a16="http://schemas.microsoft.com/office/drawing/2014/main" id="{71E44636-A856-521D-4418-93DD89FF4199}"/>
              </a:ext>
            </a:extLst>
          </p:cNvPr>
          <p:cNvSpPr/>
          <p:nvPr/>
        </p:nvSpPr>
        <p:spPr>
          <a:xfrm>
            <a:off x="1537290" y="3541679"/>
            <a:ext cx="425302" cy="406546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F3B2EB8-CAC5-1183-9DA3-7A2FE74D4314}"/>
              </a:ext>
            </a:extLst>
          </p:cNvPr>
          <p:cNvCxnSpPr>
            <a:cxnSpLocks/>
            <a:stCxn id="7" idx="0"/>
            <a:endCxn id="11" idx="3"/>
          </p:cNvCxnSpPr>
          <p:nvPr/>
        </p:nvCxnSpPr>
        <p:spPr>
          <a:xfrm flipV="1">
            <a:off x="356191" y="4235525"/>
            <a:ext cx="295717" cy="469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07D41BF-981E-1063-C52A-372E51E7DFD1}"/>
              </a:ext>
            </a:extLst>
          </p:cNvPr>
          <p:cNvCxnSpPr>
            <a:cxnSpLocks/>
            <a:stCxn id="7" idx="7"/>
            <a:endCxn id="12" idx="3"/>
          </p:cNvCxnSpPr>
          <p:nvPr/>
        </p:nvCxnSpPr>
        <p:spPr>
          <a:xfrm flipV="1">
            <a:off x="484003" y="4256791"/>
            <a:ext cx="1144329" cy="5010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DD097C-C3E4-7F95-4AD4-41293781888C}"/>
              </a:ext>
            </a:extLst>
          </p:cNvPr>
          <p:cNvCxnSpPr>
            <a:cxnSpLocks/>
            <a:stCxn id="8" idx="1"/>
            <a:endCxn id="11" idx="4"/>
          </p:cNvCxnSpPr>
          <p:nvPr/>
        </p:nvCxnSpPr>
        <p:spPr>
          <a:xfrm flipH="1" flipV="1">
            <a:off x="779721" y="4288466"/>
            <a:ext cx="355970" cy="469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5DE1E28-695E-7DEA-991F-4148B0F88247}"/>
              </a:ext>
            </a:extLst>
          </p:cNvPr>
          <p:cNvCxnSpPr>
            <a:cxnSpLocks/>
            <a:stCxn id="8" idx="7"/>
            <a:endCxn id="12" idx="4"/>
          </p:cNvCxnSpPr>
          <p:nvPr/>
        </p:nvCxnSpPr>
        <p:spPr>
          <a:xfrm flipV="1">
            <a:off x="1391316" y="4309732"/>
            <a:ext cx="364829" cy="448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DFAF8DB-384C-F2DA-E276-5730312EB2BB}"/>
              </a:ext>
            </a:extLst>
          </p:cNvPr>
          <p:cNvCxnSpPr>
            <a:cxnSpLocks/>
            <a:stCxn id="9" idx="1"/>
            <a:endCxn id="11" idx="5"/>
          </p:cNvCxnSpPr>
          <p:nvPr/>
        </p:nvCxnSpPr>
        <p:spPr>
          <a:xfrm flipH="1" flipV="1">
            <a:off x="907533" y="4235525"/>
            <a:ext cx="1257744" cy="5223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E626B09-2F3C-9BC2-C437-40094B40FC6A}"/>
              </a:ext>
            </a:extLst>
          </p:cNvPr>
          <p:cNvCxnSpPr>
            <a:cxnSpLocks/>
            <a:stCxn id="9" idx="0"/>
            <a:endCxn id="12" idx="5"/>
          </p:cNvCxnSpPr>
          <p:nvPr/>
        </p:nvCxnSpPr>
        <p:spPr>
          <a:xfrm flipH="1" flipV="1">
            <a:off x="1883957" y="4256791"/>
            <a:ext cx="409133" cy="448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C4942F0D-73E7-5F35-D5A2-9D8E441BDE3A}"/>
              </a:ext>
            </a:extLst>
          </p:cNvPr>
          <p:cNvSpPr/>
          <p:nvPr/>
        </p:nvSpPr>
        <p:spPr>
          <a:xfrm>
            <a:off x="596199" y="2198835"/>
            <a:ext cx="361507" cy="361507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0CF29B4-ED67-4D8A-FB1C-91516EB05179}"/>
              </a:ext>
            </a:extLst>
          </p:cNvPr>
          <p:cNvSpPr/>
          <p:nvPr/>
        </p:nvSpPr>
        <p:spPr>
          <a:xfrm>
            <a:off x="1586022" y="2205738"/>
            <a:ext cx="361507" cy="361507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D38A61BD-AE79-A72E-FB18-1DF65D8D53E8}"/>
              </a:ext>
            </a:extLst>
          </p:cNvPr>
          <p:cNvSpPr/>
          <p:nvPr/>
        </p:nvSpPr>
        <p:spPr>
          <a:xfrm rot="10800000">
            <a:off x="814277" y="2717283"/>
            <a:ext cx="898451" cy="35852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F9F3B02-DF00-B356-E19C-799A212E1FF4}"/>
              </a:ext>
            </a:extLst>
          </p:cNvPr>
          <p:cNvSpPr txBox="1"/>
          <p:nvPr/>
        </p:nvSpPr>
        <p:spPr>
          <a:xfrm>
            <a:off x="2112336" y="2063325"/>
            <a:ext cx="1499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词义加位置合成向量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33CF978-CF4C-D14B-98A8-9BECB999B85B}"/>
              </a:ext>
            </a:extLst>
          </p:cNvPr>
          <p:cNvSpPr txBox="1"/>
          <p:nvPr/>
        </p:nvSpPr>
        <p:spPr>
          <a:xfrm>
            <a:off x="420312" y="5747260"/>
            <a:ext cx="1744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这里分成</a:t>
            </a:r>
            <a:r>
              <a:rPr lang="en-US" altLang="zh-CN" dirty="0"/>
              <a:t>2</a:t>
            </a:r>
            <a:r>
              <a:rPr lang="zh-CN" altLang="en-US" dirty="0"/>
              <a:t>维，</a:t>
            </a:r>
            <a:r>
              <a:rPr lang="en-US" altLang="zh-CN" dirty="0"/>
              <a:t>GPT3-</a:t>
            </a:r>
            <a:r>
              <a:rPr lang="zh-CN" altLang="en-US" dirty="0"/>
              <a:t>向量长度</a:t>
            </a:r>
            <a:r>
              <a:rPr lang="en-US" altLang="zh-CN" dirty="0"/>
              <a:t>12288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243B007-8D5B-DB1B-9A62-991AAEFEFB9E}"/>
              </a:ext>
            </a:extLst>
          </p:cNvPr>
          <p:cNvGrpSpPr/>
          <p:nvPr/>
        </p:nvGrpSpPr>
        <p:grpSpPr>
          <a:xfrm>
            <a:off x="3333487" y="5284997"/>
            <a:ext cx="4879792" cy="1385593"/>
            <a:chOff x="4213811" y="4049232"/>
            <a:chExt cx="4879792" cy="1385593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A33C669-011E-4D91-0D85-3C56A3D725BB}"/>
                </a:ext>
              </a:extLst>
            </p:cNvPr>
            <p:cNvSpPr/>
            <p:nvPr/>
          </p:nvSpPr>
          <p:spPr>
            <a:xfrm>
              <a:off x="5857543" y="5066415"/>
              <a:ext cx="361507" cy="361507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FC9A85D-5B94-92DE-86FF-5236A6369420}"/>
                </a:ext>
              </a:extLst>
            </p:cNvPr>
            <p:cNvSpPr/>
            <p:nvPr/>
          </p:nvSpPr>
          <p:spPr>
            <a:xfrm>
              <a:off x="6847366" y="5073318"/>
              <a:ext cx="361507" cy="361507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21039B8-E7CE-776D-3CAE-2E7FBDE52F3C}"/>
                </a:ext>
              </a:extLst>
            </p:cNvPr>
            <p:cNvCxnSpPr>
              <a:cxnSpLocks/>
              <a:stCxn id="47" idx="1"/>
              <a:endCxn id="53" idx="4"/>
            </p:cNvCxnSpPr>
            <p:nvPr/>
          </p:nvCxnSpPr>
          <p:spPr>
            <a:xfrm flipH="1" flipV="1">
              <a:off x="5278396" y="4416278"/>
              <a:ext cx="632088" cy="7030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12C19EB-6E30-6032-E06F-0F1AC9C0A0E9}"/>
                </a:ext>
              </a:extLst>
            </p:cNvPr>
            <p:cNvSpPr/>
            <p:nvPr/>
          </p:nvSpPr>
          <p:spPr>
            <a:xfrm>
              <a:off x="5097642" y="4054771"/>
              <a:ext cx="361507" cy="36150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4D6BC52-614D-D16D-517E-7C659C19DF2B}"/>
                </a:ext>
              </a:extLst>
            </p:cNvPr>
            <p:cNvSpPr/>
            <p:nvPr/>
          </p:nvSpPr>
          <p:spPr>
            <a:xfrm>
              <a:off x="5841650" y="4054770"/>
              <a:ext cx="361507" cy="36150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82584CB-F6F5-F562-EF4D-C51110EF1A48}"/>
                </a:ext>
              </a:extLst>
            </p:cNvPr>
            <p:cNvSpPr/>
            <p:nvPr/>
          </p:nvSpPr>
          <p:spPr>
            <a:xfrm>
              <a:off x="6813252" y="4049233"/>
              <a:ext cx="361507" cy="361507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194A4D7-4AE3-67BE-1757-BE6A97D27C35}"/>
                </a:ext>
              </a:extLst>
            </p:cNvPr>
            <p:cNvSpPr/>
            <p:nvPr/>
          </p:nvSpPr>
          <p:spPr>
            <a:xfrm>
              <a:off x="7541911" y="4049232"/>
              <a:ext cx="361507" cy="361507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5639E84C-FFB6-1D12-B15A-96EBCB0506C9}"/>
                </a:ext>
              </a:extLst>
            </p:cNvPr>
            <p:cNvCxnSpPr>
              <a:cxnSpLocks/>
              <a:stCxn id="47" idx="0"/>
              <a:endCxn id="54" idx="4"/>
            </p:cNvCxnSpPr>
            <p:nvPr/>
          </p:nvCxnSpPr>
          <p:spPr>
            <a:xfrm flipH="1" flipV="1">
              <a:off x="6022404" y="4416277"/>
              <a:ext cx="15893" cy="6501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20325FC2-C4E3-3A94-C695-83FF5F3A044A}"/>
                </a:ext>
              </a:extLst>
            </p:cNvPr>
            <p:cNvCxnSpPr>
              <a:cxnSpLocks/>
              <a:stCxn id="48" idx="1"/>
              <a:endCxn id="53" idx="5"/>
            </p:cNvCxnSpPr>
            <p:nvPr/>
          </p:nvCxnSpPr>
          <p:spPr>
            <a:xfrm flipH="1" flipV="1">
              <a:off x="5406208" y="4363337"/>
              <a:ext cx="1494099" cy="7629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21B642CD-6748-C638-6BB9-256F10E1AAE5}"/>
                </a:ext>
              </a:extLst>
            </p:cNvPr>
            <p:cNvCxnSpPr>
              <a:cxnSpLocks/>
              <a:stCxn id="48" idx="1"/>
              <a:endCxn id="54" idx="5"/>
            </p:cNvCxnSpPr>
            <p:nvPr/>
          </p:nvCxnSpPr>
          <p:spPr>
            <a:xfrm flipH="1" flipV="1">
              <a:off x="6150216" y="4363336"/>
              <a:ext cx="750091" cy="7629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C881E439-6BB0-E381-A522-AC0266E7645D}"/>
                </a:ext>
              </a:extLst>
            </p:cNvPr>
            <p:cNvCxnSpPr>
              <a:cxnSpLocks/>
              <a:stCxn id="47" idx="7"/>
              <a:endCxn id="55" idx="3"/>
            </p:cNvCxnSpPr>
            <p:nvPr/>
          </p:nvCxnSpPr>
          <p:spPr>
            <a:xfrm flipV="1">
              <a:off x="6166109" y="4357799"/>
              <a:ext cx="700084" cy="7615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F10AEC61-00A7-4BA9-1903-578295BE820B}"/>
                </a:ext>
              </a:extLst>
            </p:cNvPr>
            <p:cNvCxnSpPr>
              <a:cxnSpLocks/>
              <a:stCxn id="47" idx="7"/>
              <a:endCxn id="56" idx="3"/>
            </p:cNvCxnSpPr>
            <p:nvPr/>
          </p:nvCxnSpPr>
          <p:spPr>
            <a:xfrm flipV="1">
              <a:off x="6166109" y="4357798"/>
              <a:ext cx="1428743" cy="7615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004EA198-696C-0DC7-A61D-F069A06EDAC8}"/>
                </a:ext>
              </a:extLst>
            </p:cNvPr>
            <p:cNvCxnSpPr>
              <a:cxnSpLocks/>
              <a:stCxn id="48" idx="0"/>
              <a:endCxn id="55" idx="4"/>
            </p:cNvCxnSpPr>
            <p:nvPr/>
          </p:nvCxnSpPr>
          <p:spPr>
            <a:xfrm flipH="1" flipV="1">
              <a:off x="6994006" y="4410740"/>
              <a:ext cx="34114" cy="6625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EA6FBA58-35A9-FCD0-C0A0-E3344888BF35}"/>
                </a:ext>
              </a:extLst>
            </p:cNvPr>
            <p:cNvCxnSpPr>
              <a:cxnSpLocks/>
              <a:stCxn id="48" idx="7"/>
              <a:endCxn id="56" idx="4"/>
            </p:cNvCxnSpPr>
            <p:nvPr/>
          </p:nvCxnSpPr>
          <p:spPr>
            <a:xfrm flipV="1">
              <a:off x="7155932" y="4410739"/>
              <a:ext cx="566733" cy="7155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5F52604A-D63F-9E75-5400-0B5A4412C3E5}"/>
                </a:ext>
              </a:extLst>
            </p:cNvPr>
            <p:cNvSpPr txBox="1"/>
            <p:nvPr/>
          </p:nvSpPr>
          <p:spPr>
            <a:xfrm>
              <a:off x="4213811" y="4443339"/>
              <a:ext cx="1534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Query</a:t>
              </a:r>
              <a:r>
                <a:rPr lang="zh-CN" altLang="en-US" dirty="0"/>
                <a:t>向量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7B143D4-A746-46B8-17A4-0E2D41C0BB77}"/>
                </a:ext>
              </a:extLst>
            </p:cNvPr>
            <p:cNvSpPr txBox="1"/>
            <p:nvPr/>
          </p:nvSpPr>
          <p:spPr>
            <a:xfrm>
              <a:off x="7558746" y="4450847"/>
              <a:ext cx="1534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Key</a:t>
              </a:r>
              <a:r>
                <a:rPr lang="zh-CN" altLang="en-US" dirty="0"/>
                <a:t>向量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3" name="Table 92">
                <a:extLst>
                  <a:ext uri="{FF2B5EF4-FFF2-40B4-BE49-F238E27FC236}">
                    <a16:creationId xmlns:a16="http://schemas.microsoft.com/office/drawing/2014/main" id="{47F2F419-7DBB-67A3-59B3-58CEACC90DF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25808208"/>
                  </p:ext>
                </p:extLst>
              </p:nvPr>
            </p:nvGraphicFramePr>
            <p:xfrm>
              <a:off x="4265207" y="1763036"/>
              <a:ext cx="2188756" cy="91193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42419">
                      <a:extLst>
                        <a:ext uri="{9D8B030D-6E8A-4147-A177-3AD203B41FA5}">
                          <a16:colId xmlns:a16="http://schemas.microsoft.com/office/drawing/2014/main" val="3968562974"/>
                        </a:ext>
                      </a:extLst>
                    </a:gridCol>
                    <a:gridCol w="1846337">
                      <a:extLst>
                        <a:ext uri="{9D8B030D-6E8A-4147-A177-3AD203B41FA5}">
                          <a16:colId xmlns:a16="http://schemas.microsoft.com/office/drawing/2014/main" val="137564056"/>
                        </a:ext>
                      </a:extLst>
                    </a:gridCol>
                  </a:tblGrid>
                  <a:tr h="45596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w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i="1" baseline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  <m:sup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sup>
                                </m:sSubSup>
                                <m:r>
                                  <a:rPr lang="en-US" altLang="zh-CN" b="0" i="1" baseline="0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  <m:sup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sup>
                                </m:sSubSup>
                                <m:r>
                                  <a:rPr lang="en-US" altLang="zh-CN" b="0" i="1" baseline="0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  <m:sup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sup>
                                </m:sSubSup>
                                <m:r>
                                  <a:rPr lang="en-US" altLang="zh-CN" b="0" i="1" baseline="0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  <m:sup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baseline="-25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6732293"/>
                      </a:ext>
                    </a:extLst>
                  </a:tr>
                  <a:tr h="45596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i="1" baseline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sup>
                                </m:sSubSup>
                                <m:r>
                                  <a:rPr lang="en-US" altLang="zh-CN" b="0" i="1" baseline="0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baseline="-25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08268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3" name="Table 92">
                <a:extLst>
                  <a:ext uri="{FF2B5EF4-FFF2-40B4-BE49-F238E27FC236}">
                    <a16:creationId xmlns:a16="http://schemas.microsoft.com/office/drawing/2014/main" id="{47F2F419-7DBB-67A3-59B3-58CEACC90DF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25808208"/>
                  </p:ext>
                </p:extLst>
              </p:nvPr>
            </p:nvGraphicFramePr>
            <p:xfrm>
              <a:off x="4265207" y="1763036"/>
              <a:ext cx="2188756" cy="91193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42419">
                      <a:extLst>
                        <a:ext uri="{9D8B030D-6E8A-4147-A177-3AD203B41FA5}">
                          <a16:colId xmlns:a16="http://schemas.microsoft.com/office/drawing/2014/main" val="3968562974"/>
                        </a:ext>
                      </a:extLst>
                    </a:gridCol>
                    <a:gridCol w="1846337">
                      <a:extLst>
                        <a:ext uri="{9D8B030D-6E8A-4147-A177-3AD203B41FA5}">
                          <a16:colId xmlns:a16="http://schemas.microsoft.com/office/drawing/2014/main" val="137564056"/>
                        </a:ext>
                      </a:extLst>
                    </a:gridCol>
                  </a:tblGrid>
                  <a:tr h="45596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w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8750" t="-6667" r="-658" b="-10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16732293"/>
                      </a:ext>
                    </a:extLst>
                  </a:tr>
                  <a:tr h="45596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8750" t="-106667" r="-658" b="-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4082684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4" name="TextBox 93">
            <a:extLst>
              <a:ext uri="{FF2B5EF4-FFF2-40B4-BE49-F238E27FC236}">
                <a16:creationId xmlns:a16="http://schemas.microsoft.com/office/drawing/2014/main" id="{ABAF1663-9B07-7028-497B-E21999FACCBC}"/>
              </a:ext>
            </a:extLst>
          </p:cNvPr>
          <p:cNvSpPr txBox="1"/>
          <p:nvPr/>
        </p:nvSpPr>
        <p:spPr>
          <a:xfrm>
            <a:off x="4381657" y="1306178"/>
            <a:ext cx="179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Query</a:t>
            </a:r>
            <a:r>
              <a:rPr lang="zh-CN" altLang="en-US" dirty="0"/>
              <a:t>向量参数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5" name="Table 94">
                <a:extLst>
                  <a:ext uri="{FF2B5EF4-FFF2-40B4-BE49-F238E27FC236}">
                    <a16:creationId xmlns:a16="http://schemas.microsoft.com/office/drawing/2014/main" id="{9131A1B9-1F4A-4DAF-3B96-E0A71406B6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429280"/>
                  </p:ext>
                </p:extLst>
              </p:nvPr>
            </p:nvGraphicFramePr>
            <p:xfrm>
              <a:off x="6872729" y="1718635"/>
              <a:ext cx="2188756" cy="91193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42419">
                      <a:extLst>
                        <a:ext uri="{9D8B030D-6E8A-4147-A177-3AD203B41FA5}">
                          <a16:colId xmlns:a16="http://schemas.microsoft.com/office/drawing/2014/main" val="3968562974"/>
                        </a:ext>
                      </a:extLst>
                    </a:gridCol>
                    <a:gridCol w="1846337">
                      <a:extLst>
                        <a:ext uri="{9D8B030D-6E8A-4147-A177-3AD203B41FA5}">
                          <a16:colId xmlns:a16="http://schemas.microsoft.com/office/drawing/2014/main" val="137564056"/>
                        </a:ext>
                      </a:extLst>
                    </a:gridCol>
                  </a:tblGrid>
                  <a:tr h="45596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w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i="1" baseline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  <m:sup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p>
                                </m:sSubSup>
                                <m:r>
                                  <a:rPr lang="en-US" altLang="zh-CN" b="0" i="1" baseline="0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  <m:sup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p>
                                </m:sSubSup>
                                <m:r>
                                  <a:rPr lang="en-US" altLang="zh-CN" b="0" i="1" baseline="0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  <m:sup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p>
                                </m:sSubSup>
                                <m:r>
                                  <a:rPr lang="en-US" altLang="zh-CN" b="0" i="1" baseline="0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  <m:sup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baseline="-25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6732293"/>
                      </a:ext>
                    </a:extLst>
                  </a:tr>
                  <a:tr h="45596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i="1" baseline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p>
                                </m:sSubSup>
                                <m:r>
                                  <a:rPr lang="en-US" altLang="zh-CN" b="0" i="1" baseline="0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baseline="-25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08268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5" name="Table 94">
                <a:extLst>
                  <a:ext uri="{FF2B5EF4-FFF2-40B4-BE49-F238E27FC236}">
                    <a16:creationId xmlns:a16="http://schemas.microsoft.com/office/drawing/2014/main" id="{9131A1B9-1F4A-4DAF-3B96-E0A71406B6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429280"/>
                  </p:ext>
                </p:extLst>
              </p:nvPr>
            </p:nvGraphicFramePr>
            <p:xfrm>
              <a:off x="6872729" y="1718635"/>
              <a:ext cx="2188756" cy="91193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42419">
                      <a:extLst>
                        <a:ext uri="{9D8B030D-6E8A-4147-A177-3AD203B41FA5}">
                          <a16:colId xmlns:a16="http://schemas.microsoft.com/office/drawing/2014/main" val="3968562974"/>
                        </a:ext>
                      </a:extLst>
                    </a:gridCol>
                    <a:gridCol w="1846337">
                      <a:extLst>
                        <a:ext uri="{9D8B030D-6E8A-4147-A177-3AD203B41FA5}">
                          <a16:colId xmlns:a16="http://schemas.microsoft.com/office/drawing/2014/main" val="137564056"/>
                        </a:ext>
                      </a:extLst>
                    </a:gridCol>
                  </a:tblGrid>
                  <a:tr h="45596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w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8750" t="-6579" r="-658" b="-10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16732293"/>
                      </a:ext>
                    </a:extLst>
                  </a:tr>
                  <a:tr h="45596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8750" t="-108000" r="-658" b="-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4082684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1C2B5A71-8C54-E258-B7EB-6B047F9A5D09}"/>
              </a:ext>
            </a:extLst>
          </p:cNvPr>
          <p:cNvSpPr txBox="1"/>
          <p:nvPr/>
        </p:nvSpPr>
        <p:spPr>
          <a:xfrm>
            <a:off x="6989179" y="1261777"/>
            <a:ext cx="179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Key</a:t>
            </a:r>
            <a:r>
              <a:rPr lang="zh-CN" altLang="en-US" dirty="0"/>
              <a:t>向量参数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11B0CDC1-6F38-E3C1-FD77-79D46FAD88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360767"/>
              </p:ext>
            </p:extLst>
          </p:nvPr>
        </p:nvGraphicFramePr>
        <p:xfrm>
          <a:off x="7582959" y="3586525"/>
          <a:ext cx="4306254" cy="2411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8168">
                  <a:extLst>
                    <a:ext uri="{9D8B030D-6E8A-4147-A177-3AD203B41FA5}">
                      <a16:colId xmlns:a16="http://schemas.microsoft.com/office/drawing/2014/main" val="2811407476"/>
                    </a:ext>
                  </a:extLst>
                </a:gridCol>
                <a:gridCol w="1369632">
                  <a:extLst>
                    <a:ext uri="{9D8B030D-6E8A-4147-A177-3AD203B41FA5}">
                      <a16:colId xmlns:a16="http://schemas.microsoft.com/office/drawing/2014/main" val="2806258163"/>
                    </a:ext>
                  </a:extLst>
                </a:gridCol>
                <a:gridCol w="1246886">
                  <a:extLst>
                    <a:ext uri="{9D8B030D-6E8A-4147-A177-3AD203B41FA5}">
                      <a16:colId xmlns:a16="http://schemas.microsoft.com/office/drawing/2014/main" val="1513243057"/>
                    </a:ext>
                  </a:extLst>
                </a:gridCol>
                <a:gridCol w="1111568">
                  <a:extLst>
                    <a:ext uri="{9D8B030D-6E8A-4147-A177-3AD203B41FA5}">
                      <a16:colId xmlns:a16="http://schemas.microsoft.com/office/drawing/2014/main" val="4159436987"/>
                    </a:ext>
                  </a:extLst>
                </a:gridCol>
              </a:tblGrid>
              <a:tr h="60294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Query</a:t>
                      </a:r>
                      <a:r>
                        <a:rPr lang="zh-CN" altLang="en-US" sz="1400" dirty="0"/>
                        <a:t>向量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Key</a:t>
                      </a:r>
                      <a:r>
                        <a:rPr lang="zh-CN" altLang="en-US" sz="1400" dirty="0"/>
                        <a:t>向量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注意力权重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103684"/>
                  </a:ext>
                </a:extLst>
              </a:tr>
              <a:tr h="602942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我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Query[q01,q02]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Key0[k01,k02]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Score0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0734332"/>
                  </a:ext>
                </a:extLst>
              </a:tr>
              <a:tr h="602942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喝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Key1[k11,k12]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Score1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430866"/>
                  </a:ext>
                </a:extLst>
              </a:tr>
              <a:tr h="602942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咖啡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Key2[k21,k22]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Score2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019958"/>
                  </a:ext>
                </a:extLst>
              </a:tr>
            </a:tbl>
          </a:graphicData>
        </a:graphic>
      </p:graphicFrame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003114E2-F851-5C87-D274-27957CF77412}"/>
              </a:ext>
            </a:extLst>
          </p:cNvPr>
          <p:cNvCxnSpPr>
            <a:stCxn id="53" idx="0"/>
          </p:cNvCxnSpPr>
          <p:nvPr/>
        </p:nvCxnSpPr>
        <p:spPr>
          <a:xfrm flipH="1" flipV="1">
            <a:off x="4372481" y="4621680"/>
            <a:ext cx="25591" cy="668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AAEE409F-E191-5613-034D-A5557B1DDA9A}"/>
              </a:ext>
            </a:extLst>
          </p:cNvPr>
          <p:cNvCxnSpPr>
            <a:stCxn id="55" idx="0"/>
          </p:cNvCxnSpPr>
          <p:nvPr/>
        </p:nvCxnSpPr>
        <p:spPr>
          <a:xfrm flipH="1" flipV="1">
            <a:off x="4407051" y="4614960"/>
            <a:ext cx="1706631" cy="670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67488A8E-4EAF-AA01-6798-FF1139DA8299}"/>
              </a:ext>
            </a:extLst>
          </p:cNvPr>
          <p:cNvCxnSpPr>
            <a:cxnSpLocks/>
            <a:stCxn id="54" idx="7"/>
          </p:cNvCxnSpPr>
          <p:nvPr/>
        </p:nvCxnSpPr>
        <p:spPr>
          <a:xfrm flipV="1">
            <a:off x="5269892" y="4614959"/>
            <a:ext cx="1513042" cy="7285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0B5C8EDD-CF83-7FB9-C544-B128B008BFE5}"/>
              </a:ext>
            </a:extLst>
          </p:cNvPr>
          <p:cNvCxnSpPr>
            <a:stCxn id="56" idx="0"/>
          </p:cNvCxnSpPr>
          <p:nvPr/>
        </p:nvCxnSpPr>
        <p:spPr>
          <a:xfrm flipH="1" flipV="1">
            <a:off x="6842340" y="4621680"/>
            <a:ext cx="1" cy="663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8">
            <a:extLst>
              <a:ext uri="{FF2B5EF4-FFF2-40B4-BE49-F238E27FC236}">
                <a16:creationId xmlns:a16="http://schemas.microsoft.com/office/drawing/2014/main" id="{7033DDBB-05CB-3F51-76F8-659F6AADE6F1}"/>
              </a:ext>
            </a:extLst>
          </p:cNvPr>
          <p:cNvSpPr/>
          <p:nvPr/>
        </p:nvSpPr>
        <p:spPr>
          <a:xfrm>
            <a:off x="4255301" y="4134241"/>
            <a:ext cx="361507" cy="36150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id="{54AD9620-799C-7338-9FBE-530B61661F0C}"/>
              </a:ext>
            </a:extLst>
          </p:cNvPr>
          <p:cNvSpPr/>
          <p:nvPr/>
        </p:nvSpPr>
        <p:spPr>
          <a:xfrm>
            <a:off x="6624633" y="4132360"/>
            <a:ext cx="361507" cy="36150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82629D73-29FF-1AC9-613D-D73F5D422A3D}"/>
              </a:ext>
            </a:extLst>
          </p:cNvPr>
          <p:cNvSpPr txBox="1"/>
          <p:nvPr/>
        </p:nvSpPr>
        <p:spPr>
          <a:xfrm>
            <a:off x="5298901" y="4486042"/>
            <a:ext cx="1415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点积</a:t>
            </a:r>
            <a:endParaRPr lang="en-US" dirty="0"/>
          </a:p>
        </p:txBody>
      </p: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946AD2FA-9762-C840-7636-4D456A979904}"/>
              </a:ext>
            </a:extLst>
          </p:cNvPr>
          <p:cNvCxnSpPr>
            <a:cxnSpLocks/>
            <a:stCxn id="35" idx="7"/>
          </p:cNvCxnSpPr>
          <p:nvPr/>
        </p:nvCxnSpPr>
        <p:spPr>
          <a:xfrm flipV="1">
            <a:off x="4563867" y="3825675"/>
            <a:ext cx="912196" cy="361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E5A57D92-2352-C752-DE66-3385967D8C72}"/>
              </a:ext>
            </a:extLst>
          </p:cNvPr>
          <p:cNvCxnSpPr>
            <a:cxnSpLocks/>
            <a:stCxn id="36" idx="1"/>
          </p:cNvCxnSpPr>
          <p:nvPr/>
        </p:nvCxnSpPr>
        <p:spPr>
          <a:xfrm flipH="1" flipV="1">
            <a:off x="5751977" y="3816891"/>
            <a:ext cx="925597" cy="3684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59">
            <a:extLst>
              <a:ext uri="{FF2B5EF4-FFF2-40B4-BE49-F238E27FC236}">
                <a16:creationId xmlns:a16="http://schemas.microsoft.com/office/drawing/2014/main" id="{2F360D55-7EE1-B43E-6861-A476A905A06A}"/>
              </a:ext>
            </a:extLst>
          </p:cNvPr>
          <p:cNvSpPr txBox="1"/>
          <p:nvPr/>
        </p:nvSpPr>
        <p:spPr>
          <a:xfrm>
            <a:off x="4751049" y="3428664"/>
            <a:ext cx="187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归一化</a:t>
            </a:r>
            <a:r>
              <a:rPr lang="en-US" altLang="zh-CN" dirty="0"/>
              <a:t>+</a:t>
            </a:r>
            <a:r>
              <a:rPr lang="en-US" altLang="zh-CN" dirty="0" err="1"/>
              <a:t>softmax</a:t>
            </a:r>
            <a:endParaRPr lang="en-US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E00CCF1A-353B-2246-B923-07A5711ED911}"/>
              </a:ext>
            </a:extLst>
          </p:cNvPr>
          <p:cNvSpPr txBox="1"/>
          <p:nvPr/>
        </p:nvSpPr>
        <p:spPr>
          <a:xfrm>
            <a:off x="4868344" y="2851062"/>
            <a:ext cx="1578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注意力权重</a:t>
            </a:r>
            <a:endParaRPr lang="en-US" dirty="0"/>
          </a:p>
        </p:txBody>
      </p:sp>
      <p:cxnSp>
        <p:nvCxnSpPr>
          <p:cNvPr id="64" name="直接箭头连接符 63">
            <a:extLst>
              <a:ext uri="{FF2B5EF4-FFF2-40B4-BE49-F238E27FC236}">
                <a16:creationId xmlns:a16="http://schemas.microsoft.com/office/drawing/2014/main" id="{24FC8076-A7C3-7D53-80EB-1EE1E4823436}"/>
              </a:ext>
            </a:extLst>
          </p:cNvPr>
          <p:cNvCxnSpPr>
            <a:cxnSpLocks/>
          </p:cNvCxnSpPr>
          <p:nvPr/>
        </p:nvCxnSpPr>
        <p:spPr>
          <a:xfrm flipV="1">
            <a:off x="5551652" y="3179811"/>
            <a:ext cx="0" cy="3370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ACC35C1-6B8C-0FCC-AD0C-5A1864725DB0}"/>
              </a:ext>
            </a:extLst>
          </p:cNvPr>
          <p:cNvSpPr txBox="1"/>
          <p:nvPr/>
        </p:nvSpPr>
        <p:spPr>
          <a:xfrm>
            <a:off x="9484242" y="951148"/>
            <a:ext cx="2535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Attention is all you need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974CBB8-DEB7-7E20-25A7-D4F7F041F331}"/>
              </a:ext>
            </a:extLst>
          </p:cNvPr>
          <p:cNvSpPr txBox="1"/>
          <p:nvPr/>
        </p:nvSpPr>
        <p:spPr>
          <a:xfrm>
            <a:off x="2254201" y="4346951"/>
            <a:ext cx="1001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全连接</a:t>
            </a:r>
            <a:endParaRPr 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8D0B603-EF8A-BEA3-AB33-6FA7E47923FF}"/>
              </a:ext>
            </a:extLst>
          </p:cNvPr>
          <p:cNvSpPr txBox="1"/>
          <p:nvPr/>
        </p:nvSpPr>
        <p:spPr>
          <a:xfrm>
            <a:off x="5227092" y="5826471"/>
            <a:ext cx="1001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全连接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115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B2B5017-0ECA-F26A-5C6D-9EDF67D34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22</a:t>
            </a:fld>
            <a:endParaRPr lang="en-CA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AE41AD9F-8B10-37FB-8A13-26B61CAD0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注意力与</a:t>
            </a:r>
            <a:r>
              <a:rPr lang="en-US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Value</a:t>
            </a:r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向量</a:t>
            </a:r>
            <a:endParaRPr lang="en-CA" altLang="zh-CN" sz="39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D4EBB988-AD84-10C4-BA7C-F76B019149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226966"/>
              </p:ext>
            </p:extLst>
          </p:nvPr>
        </p:nvGraphicFramePr>
        <p:xfrm>
          <a:off x="298946" y="1147748"/>
          <a:ext cx="4306254" cy="2411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8168">
                  <a:extLst>
                    <a:ext uri="{9D8B030D-6E8A-4147-A177-3AD203B41FA5}">
                      <a16:colId xmlns:a16="http://schemas.microsoft.com/office/drawing/2014/main" val="2811407476"/>
                    </a:ext>
                  </a:extLst>
                </a:gridCol>
                <a:gridCol w="1369632">
                  <a:extLst>
                    <a:ext uri="{9D8B030D-6E8A-4147-A177-3AD203B41FA5}">
                      <a16:colId xmlns:a16="http://schemas.microsoft.com/office/drawing/2014/main" val="2806258163"/>
                    </a:ext>
                  </a:extLst>
                </a:gridCol>
                <a:gridCol w="1246886">
                  <a:extLst>
                    <a:ext uri="{9D8B030D-6E8A-4147-A177-3AD203B41FA5}">
                      <a16:colId xmlns:a16="http://schemas.microsoft.com/office/drawing/2014/main" val="1513243057"/>
                    </a:ext>
                  </a:extLst>
                </a:gridCol>
                <a:gridCol w="1111568">
                  <a:extLst>
                    <a:ext uri="{9D8B030D-6E8A-4147-A177-3AD203B41FA5}">
                      <a16:colId xmlns:a16="http://schemas.microsoft.com/office/drawing/2014/main" val="4159436987"/>
                    </a:ext>
                  </a:extLst>
                </a:gridCol>
              </a:tblGrid>
              <a:tr h="60294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Query</a:t>
                      </a:r>
                      <a:r>
                        <a:rPr lang="zh-CN" altLang="en-US" sz="1400" dirty="0"/>
                        <a:t>向量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Key</a:t>
                      </a:r>
                      <a:r>
                        <a:rPr lang="zh-CN" altLang="en-US" sz="1400" dirty="0"/>
                        <a:t>向量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注意力权重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103684"/>
                  </a:ext>
                </a:extLst>
              </a:tr>
              <a:tr h="602942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我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Query[q01,q02]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Key0[k01,k02]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Score0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0734332"/>
                  </a:ext>
                </a:extLst>
              </a:tr>
              <a:tr h="602942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喝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Key1[k11,k12]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Score1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430866"/>
                  </a:ext>
                </a:extLst>
              </a:tr>
              <a:tr h="602942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咖啡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Key2[k21,k22]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Score2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019958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4CC4BE1B-86EB-F71C-3136-2AB0A2AC02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604703"/>
              </p:ext>
            </p:extLst>
          </p:nvPr>
        </p:nvGraphicFramePr>
        <p:xfrm>
          <a:off x="5118395" y="1522620"/>
          <a:ext cx="4020288" cy="1789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5072">
                  <a:extLst>
                    <a:ext uri="{9D8B030D-6E8A-4147-A177-3AD203B41FA5}">
                      <a16:colId xmlns:a16="http://schemas.microsoft.com/office/drawing/2014/main" val="3388289270"/>
                    </a:ext>
                  </a:extLst>
                </a:gridCol>
                <a:gridCol w="1005072">
                  <a:extLst>
                    <a:ext uri="{9D8B030D-6E8A-4147-A177-3AD203B41FA5}">
                      <a16:colId xmlns:a16="http://schemas.microsoft.com/office/drawing/2014/main" val="1999807331"/>
                    </a:ext>
                  </a:extLst>
                </a:gridCol>
                <a:gridCol w="1005072">
                  <a:extLst>
                    <a:ext uri="{9D8B030D-6E8A-4147-A177-3AD203B41FA5}">
                      <a16:colId xmlns:a16="http://schemas.microsoft.com/office/drawing/2014/main" val="3057802505"/>
                    </a:ext>
                  </a:extLst>
                </a:gridCol>
                <a:gridCol w="1005072">
                  <a:extLst>
                    <a:ext uri="{9D8B030D-6E8A-4147-A177-3AD203B41FA5}">
                      <a16:colId xmlns:a16="http://schemas.microsoft.com/office/drawing/2014/main" val="2846244674"/>
                    </a:ext>
                  </a:extLst>
                </a:gridCol>
              </a:tblGrid>
              <a:tr h="4474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咖啡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307693"/>
                  </a:ext>
                </a:extLst>
              </a:tr>
              <a:tr h="447404">
                <a:tc>
                  <a:txBody>
                    <a:bodyPr/>
                    <a:lstStyle/>
                    <a:p>
                      <a:r>
                        <a:rPr lang="zh-CN" altLang="en-US" dirty="0"/>
                        <a:t>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007258"/>
                  </a:ext>
                </a:extLst>
              </a:tr>
              <a:tr h="447404">
                <a:tc>
                  <a:txBody>
                    <a:bodyPr/>
                    <a:lstStyle/>
                    <a:p>
                      <a:r>
                        <a:rPr lang="zh-CN" altLang="en-US" dirty="0"/>
                        <a:t>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572969"/>
                  </a:ext>
                </a:extLst>
              </a:tr>
              <a:tr h="447404">
                <a:tc>
                  <a:txBody>
                    <a:bodyPr/>
                    <a:lstStyle/>
                    <a:p>
                      <a:r>
                        <a:rPr lang="zh-CN" altLang="en-US" dirty="0"/>
                        <a:t>咖啡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096662"/>
                  </a:ext>
                </a:extLst>
              </a:tr>
            </a:tbl>
          </a:graphicData>
        </a:graphic>
      </p:graphicFrame>
      <p:sp>
        <p:nvSpPr>
          <p:cNvPr id="8" name="椭圆 7">
            <a:extLst>
              <a:ext uri="{FF2B5EF4-FFF2-40B4-BE49-F238E27FC236}">
                <a16:creationId xmlns:a16="http://schemas.microsoft.com/office/drawing/2014/main" id="{D1F3F71C-A47F-50D6-AA1D-D8ED59B1BCE4}"/>
              </a:ext>
            </a:extLst>
          </p:cNvPr>
          <p:cNvSpPr/>
          <p:nvPr/>
        </p:nvSpPr>
        <p:spPr>
          <a:xfrm>
            <a:off x="3492795" y="1637413"/>
            <a:ext cx="717698" cy="1770321"/>
          </a:xfrm>
          <a:prstGeom prst="ellipse">
            <a:avLst/>
          </a:prstGeom>
          <a:noFill/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5FBB1ECE-ED27-5EEB-45D1-649A1A65E2D6}"/>
              </a:ext>
            </a:extLst>
          </p:cNvPr>
          <p:cNvCxnSpPr>
            <a:cxnSpLocks/>
          </p:cNvCxnSpPr>
          <p:nvPr/>
        </p:nvCxnSpPr>
        <p:spPr>
          <a:xfrm flipV="1">
            <a:off x="4306186" y="2248266"/>
            <a:ext cx="1726732" cy="154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>
            <a:extLst>
              <a:ext uri="{FF2B5EF4-FFF2-40B4-BE49-F238E27FC236}">
                <a16:creationId xmlns:a16="http://schemas.microsoft.com/office/drawing/2014/main" id="{CE86BEAD-3B18-E90C-D0F4-255BE04ED86E}"/>
              </a:ext>
            </a:extLst>
          </p:cNvPr>
          <p:cNvSpPr/>
          <p:nvPr/>
        </p:nvSpPr>
        <p:spPr>
          <a:xfrm>
            <a:off x="6159083" y="1886877"/>
            <a:ext cx="2528307" cy="558611"/>
          </a:xfrm>
          <a:prstGeom prst="ellipse">
            <a:avLst/>
          </a:prstGeom>
          <a:noFill/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1B929FB5-5DC0-D96F-5942-1C59D0148EC9}"/>
              </a:ext>
            </a:extLst>
          </p:cNvPr>
          <p:cNvSpPr/>
          <p:nvPr/>
        </p:nvSpPr>
        <p:spPr>
          <a:xfrm>
            <a:off x="1073123" y="2274368"/>
            <a:ext cx="983512" cy="1306031"/>
          </a:xfrm>
          <a:prstGeom prst="ellipse">
            <a:avLst/>
          </a:pr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AE1FFB27-54A8-07F8-F931-521BA4DB8F48}"/>
              </a:ext>
            </a:extLst>
          </p:cNvPr>
          <p:cNvSpPr/>
          <p:nvPr/>
        </p:nvSpPr>
        <p:spPr>
          <a:xfrm>
            <a:off x="6032918" y="2430967"/>
            <a:ext cx="2779485" cy="925032"/>
          </a:xfrm>
          <a:prstGeom prst="ellipse">
            <a:avLst/>
          </a:pr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0A5BAF27-58EF-0D9C-CB96-E7C357869294}"/>
              </a:ext>
            </a:extLst>
          </p:cNvPr>
          <p:cNvCxnSpPr/>
          <p:nvPr/>
        </p:nvCxnSpPr>
        <p:spPr>
          <a:xfrm flipV="1">
            <a:off x="1951074" y="3157870"/>
            <a:ext cx="4208009" cy="2711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42">
            <a:extLst>
              <a:ext uri="{FF2B5EF4-FFF2-40B4-BE49-F238E27FC236}">
                <a16:creationId xmlns:a16="http://schemas.microsoft.com/office/drawing/2014/main" id="{7B9077C6-CE91-DB3C-40F0-EFA810B6FEFA}"/>
              </a:ext>
            </a:extLst>
          </p:cNvPr>
          <p:cNvSpPr/>
          <p:nvPr/>
        </p:nvSpPr>
        <p:spPr>
          <a:xfrm>
            <a:off x="1601347" y="5272900"/>
            <a:ext cx="361507" cy="361507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Oval 42">
            <a:extLst>
              <a:ext uri="{FF2B5EF4-FFF2-40B4-BE49-F238E27FC236}">
                <a16:creationId xmlns:a16="http://schemas.microsoft.com/office/drawing/2014/main" id="{A4006E94-E3E9-DD59-B982-020E4896F05F}"/>
              </a:ext>
            </a:extLst>
          </p:cNvPr>
          <p:cNvSpPr/>
          <p:nvPr/>
        </p:nvSpPr>
        <p:spPr>
          <a:xfrm>
            <a:off x="2400180" y="5272899"/>
            <a:ext cx="361507" cy="361507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44">
            <a:extLst>
              <a:ext uri="{FF2B5EF4-FFF2-40B4-BE49-F238E27FC236}">
                <a16:creationId xmlns:a16="http://schemas.microsoft.com/office/drawing/2014/main" id="{22C0990C-1DDC-B30D-7395-286D285C1B6A}"/>
              </a:ext>
            </a:extLst>
          </p:cNvPr>
          <p:cNvSpPr txBox="1"/>
          <p:nvPr/>
        </p:nvSpPr>
        <p:spPr>
          <a:xfrm>
            <a:off x="1650585" y="5785806"/>
            <a:ext cx="1499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词义加位置合成向量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39EB62E-8EF3-F227-5441-C820C1743054}"/>
              </a:ext>
            </a:extLst>
          </p:cNvPr>
          <p:cNvSpPr txBox="1"/>
          <p:nvPr/>
        </p:nvSpPr>
        <p:spPr>
          <a:xfrm>
            <a:off x="6442074" y="1153288"/>
            <a:ext cx="1372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注意力权重</a:t>
            </a: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D2043808-F23A-62AC-EBC2-3D973BC6CE4E}"/>
              </a:ext>
            </a:extLst>
          </p:cNvPr>
          <p:cNvCxnSpPr>
            <a:stCxn id="18" idx="0"/>
          </p:cNvCxnSpPr>
          <p:nvPr/>
        </p:nvCxnSpPr>
        <p:spPr>
          <a:xfrm flipH="1" flipV="1">
            <a:off x="1775637" y="4710223"/>
            <a:ext cx="6464" cy="562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E4B103A4-7EF7-EEF6-7DD2-1A27AB2C3561}"/>
              </a:ext>
            </a:extLst>
          </p:cNvPr>
          <p:cNvCxnSpPr>
            <a:stCxn id="19" idx="0"/>
          </p:cNvCxnSpPr>
          <p:nvPr/>
        </p:nvCxnSpPr>
        <p:spPr>
          <a:xfrm flipV="1">
            <a:off x="2580934" y="4688958"/>
            <a:ext cx="8094" cy="583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11">
            <a:extLst>
              <a:ext uri="{FF2B5EF4-FFF2-40B4-BE49-F238E27FC236}">
                <a16:creationId xmlns:a16="http://schemas.microsoft.com/office/drawing/2014/main" id="{20D0C351-1C1B-6DC7-BE79-9D882995D189}"/>
              </a:ext>
            </a:extLst>
          </p:cNvPr>
          <p:cNvSpPr/>
          <p:nvPr/>
        </p:nvSpPr>
        <p:spPr>
          <a:xfrm>
            <a:off x="1601347" y="4335311"/>
            <a:ext cx="361507" cy="361507"/>
          </a:xfrm>
          <a:prstGeom prst="ellipse">
            <a:avLst/>
          </a:prstGeom>
          <a:solidFill>
            <a:srgbClr val="B7099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Oval 11">
            <a:extLst>
              <a:ext uri="{FF2B5EF4-FFF2-40B4-BE49-F238E27FC236}">
                <a16:creationId xmlns:a16="http://schemas.microsoft.com/office/drawing/2014/main" id="{7846218A-1C90-2410-125E-6501A658150A}"/>
              </a:ext>
            </a:extLst>
          </p:cNvPr>
          <p:cNvSpPr/>
          <p:nvPr/>
        </p:nvSpPr>
        <p:spPr>
          <a:xfrm>
            <a:off x="2400179" y="4321595"/>
            <a:ext cx="361507" cy="361507"/>
          </a:xfrm>
          <a:prstGeom prst="ellipse">
            <a:avLst/>
          </a:prstGeom>
          <a:solidFill>
            <a:srgbClr val="B7099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3823EE9B-54D0-E2C5-2881-F7CEA203355D}"/>
              </a:ext>
            </a:extLst>
          </p:cNvPr>
          <p:cNvCxnSpPr>
            <a:cxnSpLocks/>
            <a:stCxn id="18" idx="7"/>
            <a:endCxn id="28" idx="3"/>
          </p:cNvCxnSpPr>
          <p:nvPr/>
        </p:nvCxnSpPr>
        <p:spPr>
          <a:xfrm flipV="1">
            <a:off x="1909913" y="4630161"/>
            <a:ext cx="543207" cy="695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D5A26B3C-DEEE-2C73-D111-31763AA6AAD5}"/>
              </a:ext>
            </a:extLst>
          </p:cNvPr>
          <p:cNvCxnSpPr>
            <a:cxnSpLocks/>
            <a:stCxn id="19" idx="1"/>
            <a:endCxn id="27" idx="5"/>
          </p:cNvCxnSpPr>
          <p:nvPr/>
        </p:nvCxnSpPr>
        <p:spPr>
          <a:xfrm flipH="1" flipV="1">
            <a:off x="1909913" y="4643877"/>
            <a:ext cx="543208" cy="6819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4BC8E552-FFC6-ACB8-FF65-FBECF461F3D5}"/>
              </a:ext>
            </a:extLst>
          </p:cNvPr>
          <p:cNvSpPr txBox="1"/>
          <p:nvPr/>
        </p:nvSpPr>
        <p:spPr>
          <a:xfrm>
            <a:off x="2889499" y="4347038"/>
            <a:ext cx="1249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Value</a:t>
            </a:r>
            <a:r>
              <a:rPr lang="zh-CN" altLang="en-US" dirty="0"/>
              <a:t>向量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6" name="Table 94">
                <a:extLst>
                  <a:ext uri="{FF2B5EF4-FFF2-40B4-BE49-F238E27FC236}">
                    <a16:creationId xmlns:a16="http://schemas.microsoft.com/office/drawing/2014/main" id="{E006951C-FB60-F914-3D91-DAFC9491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0621811"/>
                  </p:ext>
                </p:extLst>
              </p:nvPr>
            </p:nvGraphicFramePr>
            <p:xfrm>
              <a:off x="4359574" y="5444412"/>
              <a:ext cx="2188756" cy="91193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42419">
                      <a:extLst>
                        <a:ext uri="{9D8B030D-6E8A-4147-A177-3AD203B41FA5}">
                          <a16:colId xmlns:a16="http://schemas.microsoft.com/office/drawing/2014/main" val="3968562974"/>
                        </a:ext>
                      </a:extLst>
                    </a:gridCol>
                    <a:gridCol w="1846337">
                      <a:extLst>
                        <a:ext uri="{9D8B030D-6E8A-4147-A177-3AD203B41FA5}">
                          <a16:colId xmlns:a16="http://schemas.microsoft.com/office/drawing/2014/main" val="137564056"/>
                        </a:ext>
                      </a:extLst>
                    </a:gridCol>
                  </a:tblGrid>
                  <a:tr h="45596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w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i="1" baseline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  <m:sup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p>
                                </m:sSubSup>
                                <m:r>
                                  <a:rPr lang="en-US" altLang="zh-CN" b="0" i="1" baseline="0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  <m:sup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p>
                                </m:sSubSup>
                                <m:r>
                                  <a:rPr lang="en-US" altLang="zh-CN" b="0" i="1" baseline="0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  <m:sup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p>
                                </m:sSubSup>
                                <m:r>
                                  <a:rPr lang="en-US" altLang="zh-CN" b="0" i="1" baseline="0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  <m:sup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baseline="-25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6732293"/>
                      </a:ext>
                    </a:extLst>
                  </a:tr>
                  <a:tr h="45596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i="1" baseline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p>
                                </m:sSubSup>
                                <m:r>
                                  <a:rPr lang="en-US" altLang="zh-CN" b="0" i="1" baseline="0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CN" b="0" i="1" baseline="0" dirty="0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baseline="-25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08268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6" name="Table 94">
                <a:extLst>
                  <a:ext uri="{FF2B5EF4-FFF2-40B4-BE49-F238E27FC236}">
                    <a16:creationId xmlns:a16="http://schemas.microsoft.com/office/drawing/2014/main" id="{E006951C-FB60-F914-3D91-DAFC9491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0621811"/>
                  </p:ext>
                </p:extLst>
              </p:nvPr>
            </p:nvGraphicFramePr>
            <p:xfrm>
              <a:off x="4359574" y="5444412"/>
              <a:ext cx="2188756" cy="91193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42419">
                      <a:extLst>
                        <a:ext uri="{9D8B030D-6E8A-4147-A177-3AD203B41FA5}">
                          <a16:colId xmlns:a16="http://schemas.microsoft.com/office/drawing/2014/main" val="3968562974"/>
                        </a:ext>
                      </a:extLst>
                    </a:gridCol>
                    <a:gridCol w="1846337">
                      <a:extLst>
                        <a:ext uri="{9D8B030D-6E8A-4147-A177-3AD203B41FA5}">
                          <a16:colId xmlns:a16="http://schemas.microsoft.com/office/drawing/2014/main" val="137564056"/>
                        </a:ext>
                      </a:extLst>
                    </a:gridCol>
                  </a:tblGrid>
                  <a:tr h="45596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w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750" t="-6667" r="-658" b="-10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16732293"/>
                      </a:ext>
                    </a:extLst>
                  </a:tr>
                  <a:tr h="45596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750" t="-106667" r="-658" b="-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4082684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7" name="TextBox 95">
            <a:extLst>
              <a:ext uri="{FF2B5EF4-FFF2-40B4-BE49-F238E27FC236}">
                <a16:creationId xmlns:a16="http://schemas.microsoft.com/office/drawing/2014/main" id="{E8B0CBB2-B9ED-BD0B-167F-E843F94C6373}"/>
              </a:ext>
            </a:extLst>
          </p:cNvPr>
          <p:cNvSpPr txBox="1"/>
          <p:nvPr/>
        </p:nvSpPr>
        <p:spPr>
          <a:xfrm>
            <a:off x="4476024" y="4987554"/>
            <a:ext cx="179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Value</a:t>
            </a:r>
            <a:r>
              <a:rPr lang="zh-CN" altLang="en-US" dirty="0"/>
              <a:t>向量参数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D181FBFC-F51E-E77B-E9A4-528A3B25A1B3}"/>
              </a:ext>
            </a:extLst>
          </p:cNvPr>
          <p:cNvSpPr txBox="1"/>
          <p:nvPr/>
        </p:nvSpPr>
        <p:spPr>
          <a:xfrm>
            <a:off x="6923719" y="5700083"/>
            <a:ext cx="3179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Value</a:t>
            </a:r>
            <a:r>
              <a:rPr lang="zh-CN" altLang="en-US" dirty="0"/>
              <a:t>向量用的也是全连接层</a:t>
            </a:r>
            <a:endParaRPr lang="en-US" altLang="zh-CN" dirty="0"/>
          </a:p>
          <a:p>
            <a:r>
              <a:rPr lang="zh-CN" altLang="en-US" dirty="0"/>
              <a:t>本质上和</a:t>
            </a:r>
            <a:r>
              <a:rPr lang="en-US" altLang="zh-CN" dirty="0"/>
              <a:t>query</a:t>
            </a:r>
            <a:r>
              <a:rPr lang="zh-CN" altLang="en-US" dirty="0"/>
              <a:t>和</a:t>
            </a:r>
            <a:r>
              <a:rPr lang="en-US" altLang="zh-CN" dirty="0"/>
              <a:t>key</a:t>
            </a:r>
            <a:r>
              <a:rPr lang="zh-CN" altLang="en-US" dirty="0"/>
              <a:t>向量一样。只有通过训练才会产生区别。</a:t>
            </a:r>
            <a:endParaRPr lang="en-US" dirty="0"/>
          </a:p>
        </p:txBody>
      </p:sp>
      <p:sp>
        <p:nvSpPr>
          <p:cNvPr id="46" name="乘号 45">
            <a:extLst>
              <a:ext uri="{FF2B5EF4-FFF2-40B4-BE49-F238E27FC236}">
                <a16:creationId xmlns:a16="http://schemas.microsoft.com/office/drawing/2014/main" id="{F5F9CF50-7D13-1E1A-AA5E-58A8B151DB64}"/>
              </a:ext>
            </a:extLst>
          </p:cNvPr>
          <p:cNvSpPr/>
          <p:nvPr/>
        </p:nvSpPr>
        <p:spPr>
          <a:xfrm>
            <a:off x="9343121" y="2116484"/>
            <a:ext cx="760228" cy="813585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6E8B4593-BC63-6FA3-25FB-881505E6CB11}"/>
              </a:ext>
            </a:extLst>
          </p:cNvPr>
          <p:cNvSpPr txBox="1"/>
          <p:nvPr/>
        </p:nvSpPr>
        <p:spPr>
          <a:xfrm>
            <a:off x="10280445" y="1836411"/>
            <a:ext cx="487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</a:t>
            </a:r>
            <a:endParaRPr lang="en-US" dirty="0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2F30C8F7-46CC-C1EC-48C0-B037F96A2DD0}"/>
              </a:ext>
            </a:extLst>
          </p:cNvPr>
          <p:cNvSpPr txBox="1"/>
          <p:nvPr/>
        </p:nvSpPr>
        <p:spPr>
          <a:xfrm>
            <a:off x="10280445" y="2398787"/>
            <a:ext cx="446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喝</a:t>
            </a:r>
            <a:endParaRPr lang="en-US" dirty="0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014FE38B-18FD-CE0F-D6F8-4CF6297BB681}"/>
              </a:ext>
            </a:extLst>
          </p:cNvPr>
          <p:cNvSpPr txBox="1"/>
          <p:nvPr/>
        </p:nvSpPr>
        <p:spPr>
          <a:xfrm>
            <a:off x="10160067" y="2948739"/>
            <a:ext cx="728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咖啡</a:t>
            </a:r>
            <a:endParaRPr lang="en-US" dirty="0"/>
          </a:p>
        </p:txBody>
      </p:sp>
      <p:sp>
        <p:nvSpPr>
          <p:cNvPr id="58" name="箭头: 下 57">
            <a:extLst>
              <a:ext uri="{FF2B5EF4-FFF2-40B4-BE49-F238E27FC236}">
                <a16:creationId xmlns:a16="http://schemas.microsoft.com/office/drawing/2014/main" id="{9A34589C-DC90-7B80-16DD-D2164D126F85}"/>
              </a:ext>
            </a:extLst>
          </p:cNvPr>
          <p:cNvSpPr/>
          <p:nvPr/>
        </p:nvSpPr>
        <p:spPr>
          <a:xfrm>
            <a:off x="8687390" y="3503428"/>
            <a:ext cx="755865" cy="39666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9B6A4ED2-F906-3AF1-07C4-70CD26C849DC}"/>
              </a:ext>
            </a:extLst>
          </p:cNvPr>
          <p:cNvSpPr txBox="1"/>
          <p:nvPr/>
        </p:nvSpPr>
        <p:spPr>
          <a:xfrm>
            <a:off x="7027947" y="4522438"/>
            <a:ext cx="1478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自注意向量</a:t>
            </a:r>
            <a:endParaRPr lang="en-US" dirty="0"/>
          </a:p>
        </p:txBody>
      </p:sp>
      <p:sp>
        <p:nvSpPr>
          <p:cNvPr id="62" name="箭头: 下 61">
            <a:extLst>
              <a:ext uri="{FF2B5EF4-FFF2-40B4-BE49-F238E27FC236}">
                <a16:creationId xmlns:a16="http://schemas.microsoft.com/office/drawing/2014/main" id="{3428F512-2CCF-9543-79DB-898A2408B81A}"/>
              </a:ext>
            </a:extLst>
          </p:cNvPr>
          <p:cNvSpPr/>
          <p:nvPr/>
        </p:nvSpPr>
        <p:spPr>
          <a:xfrm rot="16200000">
            <a:off x="9885329" y="4639702"/>
            <a:ext cx="755865" cy="39666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F737D6BE-69B8-B4CF-C8FA-BFDA9522F52D}"/>
              </a:ext>
            </a:extLst>
          </p:cNvPr>
          <p:cNvSpPr txBox="1"/>
          <p:nvPr/>
        </p:nvSpPr>
        <p:spPr>
          <a:xfrm>
            <a:off x="10590653" y="4652257"/>
            <a:ext cx="133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神经网络</a:t>
            </a:r>
            <a:endParaRPr lang="en-US" dirty="0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AFCBD176-E436-4758-96FE-DD8CFF855153}"/>
              </a:ext>
            </a:extLst>
          </p:cNvPr>
          <p:cNvSpPr txBox="1"/>
          <p:nvPr/>
        </p:nvSpPr>
        <p:spPr>
          <a:xfrm>
            <a:off x="827649" y="4832268"/>
            <a:ext cx="1001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全连接</a:t>
            </a:r>
            <a:endParaRPr lang="en-US" dirty="0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988D5B71-F257-6B6B-EC6D-C64EBE485F5A}"/>
              </a:ext>
            </a:extLst>
          </p:cNvPr>
          <p:cNvSpPr txBox="1"/>
          <p:nvPr/>
        </p:nvSpPr>
        <p:spPr>
          <a:xfrm>
            <a:off x="10744280" y="1336122"/>
            <a:ext cx="1249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Value</a:t>
            </a:r>
            <a:r>
              <a:rPr lang="zh-CN" altLang="en-US" dirty="0"/>
              <a:t>向量</a:t>
            </a:r>
            <a:endParaRPr lang="en-US" dirty="0"/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523165F4-6E47-1A1C-0AA3-DCC5406EA3F3}"/>
              </a:ext>
            </a:extLst>
          </p:cNvPr>
          <p:cNvGrpSpPr/>
          <p:nvPr/>
        </p:nvGrpSpPr>
        <p:grpSpPr>
          <a:xfrm>
            <a:off x="8608336" y="4106108"/>
            <a:ext cx="919037" cy="1411392"/>
            <a:chOff x="8608336" y="4106108"/>
            <a:chExt cx="919037" cy="1411392"/>
          </a:xfrm>
        </p:grpSpPr>
        <p:sp>
          <p:nvSpPr>
            <p:cNvPr id="59" name="Oval 11">
              <a:extLst>
                <a:ext uri="{FF2B5EF4-FFF2-40B4-BE49-F238E27FC236}">
                  <a16:creationId xmlns:a16="http://schemas.microsoft.com/office/drawing/2014/main" id="{3B83DEFB-42D6-92F5-9BE7-F2C0EFA32E38}"/>
                </a:ext>
              </a:extLst>
            </p:cNvPr>
            <p:cNvSpPr/>
            <p:nvPr/>
          </p:nvSpPr>
          <p:spPr>
            <a:xfrm>
              <a:off x="8608337" y="4108611"/>
              <a:ext cx="361507" cy="36150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Oval 11">
              <a:extLst>
                <a:ext uri="{FF2B5EF4-FFF2-40B4-BE49-F238E27FC236}">
                  <a16:creationId xmlns:a16="http://schemas.microsoft.com/office/drawing/2014/main" id="{A3BAF683-DD20-9B4A-9F0B-AAA652C4A7C3}"/>
                </a:ext>
              </a:extLst>
            </p:cNvPr>
            <p:cNvSpPr/>
            <p:nvPr/>
          </p:nvSpPr>
          <p:spPr>
            <a:xfrm>
              <a:off x="9162497" y="4106108"/>
              <a:ext cx="361507" cy="36150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Oval 11">
              <a:extLst>
                <a:ext uri="{FF2B5EF4-FFF2-40B4-BE49-F238E27FC236}">
                  <a16:creationId xmlns:a16="http://schemas.microsoft.com/office/drawing/2014/main" id="{985E2DD6-B4AA-8995-391F-8830B4BC0B05}"/>
                </a:ext>
              </a:extLst>
            </p:cNvPr>
            <p:cNvSpPr/>
            <p:nvPr/>
          </p:nvSpPr>
          <p:spPr>
            <a:xfrm>
              <a:off x="8608336" y="4619943"/>
              <a:ext cx="361507" cy="36150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Oval 11">
              <a:extLst>
                <a:ext uri="{FF2B5EF4-FFF2-40B4-BE49-F238E27FC236}">
                  <a16:creationId xmlns:a16="http://schemas.microsoft.com/office/drawing/2014/main" id="{7706BD00-6D69-4BA0-DC0F-B6683C94BCD5}"/>
                </a:ext>
              </a:extLst>
            </p:cNvPr>
            <p:cNvSpPr/>
            <p:nvPr/>
          </p:nvSpPr>
          <p:spPr>
            <a:xfrm>
              <a:off x="9165866" y="4619942"/>
              <a:ext cx="361507" cy="36150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Oval 11">
              <a:extLst>
                <a:ext uri="{FF2B5EF4-FFF2-40B4-BE49-F238E27FC236}">
                  <a16:creationId xmlns:a16="http://schemas.microsoft.com/office/drawing/2014/main" id="{FAAD60D9-156C-7607-2821-20843FDC4C17}"/>
                </a:ext>
              </a:extLst>
            </p:cNvPr>
            <p:cNvSpPr/>
            <p:nvPr/>
          </p:nvSpPr>
          <p:spPr>
            <a:xfrm>
              <a:off x="8628331" y="5155993"/>
              <a:ext cx="361507" cy="36150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Oval 11">
              <a:extLst>
                <a:ext uri="{FF2B5EF4-FFF2-40B4-BE49-F238E27FC236}">
                  <a16:creationId xmlns:a16="http://schemas.microsoft.com/office/drawing/2014/main" id="{B78CCA46-67E4-FE5D-9D1B-30B3901B261A}"/>
                </a:ext>
              </a:extLst>
            </p:cNvPr>
            <p:cNvSpPr/>
            <p:nvPr/>
          </p:nvSpPr>
          <p:spPr>
            <a:xfrm>
              <a:off x="9162497" y="5155993"/>
              <a:ext cx="361507" cy="36150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C818465D-CBA6-9DFF-473A-F320B356CF9E}"/>
              </a:ext>
            </a:extLst>
          </p:cNvPr>
          <p:cNvGrpSpPr/>
          <p:nvPr/>
        </p:nvGrpSpPr>
        <p:grpSpPr>
          <a:xfrm>
            <a:off x="10888397" y="1863510"/>
            <a:ext cx="919037" cy="1411392"/>
            <a:chOff x="8608336" y="4106108"/>
            <a:chExt cx="919037" cy="1411392"/>
          </a:xfrm>
          <a:solidFill>
            <a:srgbClr val="B70996"/>
          </a:solidFill>
        </p:grpSpPr>
        <p:sp>
          <p:nvSpPr>
            <p:cNvPr id="72" name="Oval 11">
              <a:extLst>
                <a:ext uri="{FF2B5EF4-FFF2-40B4-BE49-F238E27FC236}">
                  <a16:creationId xmlns:a16="http://schemas.microsoft.com/office/drawing/2014/main" id="{C1AF6D9C-98BB-5956-BD0B-10BCE22A315F}"/>
                </a:ext>
              </a:extLst>
            </p:cNvPr>
            <p:cNvSpPr/>
            <p:nvPr/>
          </p:nvSpPr>
          <p:spPr>
            <a:xfrm>
              <a:off x="8608337" y="4108611"/>
              <a:ext cx="361507" cy="36150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Oval 11">
              <a:extLst>
                <a:ext uri="{FF2B5EF4-FFF2-40B4-BE49-F238E27FC236}">
                  <a16:creationId xmlns:a16="http://schemas.microsoft.com/office/drawing/2014/main" id="{D0E78BAB-FA2D-0BF6-CC83-6116CDE774E6}"/>
                </a:ext>
              </a:extLst>
            </p:cNvPr>
            <p:cNvSpPr/>
            <p:nvPr/>
          </p:nvSpPr>
          <p:spPr>
            <a:xfrm>
              <a:off x="9162497" y="4106108"/>
              <a:ext cx="361507" cy="36150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Oval 11">
              <a:extLst>
                <a:ext uri="{FF2B5EF4-FFF2-40B4-BE49-F238E27FC236}">
                  <a16:creationId xmlns:a16="http://schemas.microsoft.com/office/drawing/2014/main" id="{34D72E7E-68F0-FCF1-773D-52ED3EE81DEB}"/>
                </a:ext>
              </a:extLst>
            </p:cNvPr>
            <p:cNvSpPr/>
            <p:nvPr/>
          </p:nvSpPr>
          <p:spPr>
            <a:xfrm>
              <a:off x="8608336" y="4619943"/>
              <a:ext cx="361507" cy="36150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Oval 11">
              <a:extLst>
                <a:ext uri="{FF2B5EF4-FFF2-40B4-BE49-F238E27FC236}">
                  <a16:creationId xmlns:a16="http://schemas.microsoft.com/office/drawing/2014/main" id="{FE5E583F-3D68-41A2-CF77-3082B70B8CB6}"/>
                </a:ext>
              </a:extLst>
            </p:cNvPr>
            <p:cNvSpPr/>
            <p:nvPr/>
          </p:nvSpPr>
          <p:spPr>
            <a:xfrm>
              <a:off x="9165866" y="4619942"/>
              <a:ext cx="361507" cy="36150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Oval 11">
              <a:extLst>
                <a:ext uri="{FF2B5EF4-FFF2-40B4-BE49-F238E27FC236}">
                  <a16:creationId xmlns:a16="http://schemas.microsoft.com/office/drawing/2014/main" id="{B8475BC7-350E-7C09-85E7-1C3F037C3D7E}"/>
                </a:ext>
              </a:extLst>
            </p:cNvPr>
            <p:cNvSpPr/>
            <p:nvPr/>
          </p:nvSpPr>
          <p:spPr>
            <a:xfrm>
              <a:off x="8628331" y="5155993"/>
              <a:ext cx="361507" cy="36150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Oval 11">
              <a:extLst>
                <a:ext uri="{FF2B5EF4-FFF2-40B4-BE49-F238E27FC236}">
                  <a16:creationId xmlns:a16="http://schemas.microsoft.com/office/drawing/2014/main" id="{CCB36D89-FE41-961C-E0A4-26E9C6ED1C6E}"/>
                </a:ext>
              </a:extLst>
            </p:cNvPr>
            <p:cNvSpPr/>
            <p:nvPr/>
          </p:nvSpPr>
          <p:spPr>
            <a:xfrm>
              <a:off x="9162497" y="5155993"/>
              <a:ext cx="361507" cy="36150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9479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6627AB8-8616-B1A6-73A2-35D1A411D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23</a:t>
            </a:fld>
            <a:endParaRPr lang="en-CA"/>
          </a:p>
        </p:txBody>
      </p:sp>
      <p:pic>
        <p:nvPicPr>
          <p:cNvPr id="4" name="图片 5" descr="图示&#10;&#10;描述已自动生成">
            <a:extLst>
              <a:ext uri="{FF2B5EF4-FFF2-40B4-BE49-F238E27FC236}">
                <a16:creationId xmlns:a16="http://schemas.microsoft.com/office/drawing/2014/main" id="{1E1B3886-2DE6-B5C6-232A-756AFBCDB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43" y="1261127"/>
            <a:ext cx="3187700" cy="4335745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686F7998-C01F-FFBE-FD62-D5ED5C9D1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编码器</a:t>
            </a:r>
            <a:r>
              <a:rPr lang="en-US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(encoder)</a:t>
            </a:r>
            <a:endParaRPr lang="en-CA" altLang="zh-CN" sz="39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58847F-CA66-43A0-D2CD-73AC9508828E}"/>
              </a:ext>
            </a:extLst>
          </p:cNvPr>
          <p:cNvSpPr/>
          <p:nvPr/>
        </p:nvSpPr>
        <p:spPr>
          <a:xfrm>
            <a:off x="744279" y="2599660"/>
            <a:ext cx="1403498" cy="16062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2A44BD-4ECD-7226-2D8C-45035D6AD44E}"/>
              </a:ext>
            </a:extLst>
          </p:cNvPr>
          <p:cNvSpPr txBox="1"/>
          <p:nvPr/>
        </p:nvSpPr>
        <p:spPr>
          <a:xfrm>
            <a:off x="4292900" y="5329094"/>
            <a:ext cx="1244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altLang="zh-CN" dirty="0"/>
              <a:t>Query</a:t>
            </a:r>
            <a:r>
              <a:rPr lang="zh-CN" altLang="en-US" dirty="0"/>
              <a:t>向量</a:t>
            </a:r>
            <a:r>
              <a:rPr lang="en-CA" altLang="zh-CN" dirty="0"/>
              <a:t>	</a:t>
            </a:r>
            <a:endParaRPr lang="zh-CN" alt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17D0388-F147-97E2-AD7F-BFDED05CB985}"/>
              </a:ext>
            </a:extLst>
          </p:cNvPr>
          <p:cNvCxnSpPr>
            <a:cxnSpLocks/>
          </p:cNvCxnSpPr>
          <p:nvPr/>
        </p:nvCxnSpPr>
        <p:spPr>
          <a:xfrm flipV="1">
            <a:off x="5025652" y="4960704"/>
            <a:ext cx="47856" cy="389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D2F27C7-30E1-FEFF-A369-DD68E33C2BFD}"/>
              </a:ext>
            </a:extLst>
          </p:cNvPr>
          <p:cNvCxnSpPr>
            <a:cxnSpLocks/>
          </p:cNvCxnSpPr>
          <p:nvPr/>
        </p:nvCxnSpPr>
        <p:spPr>
          <a:xfrm flipH="1" flipV="1">
            <a:off x="5757091" y="4960704"/>
            <a:ext cx="165243" cy="389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51C98CD-02FC-2209-5B7E-645C009F6E3D}"/>
              </a:ext>
            </a:extLst>
          </p:cNvPr>
          <p:cNvSpPr txBox="1"/>
          <p:nvPr/>
        </p:nvSpPr>
        <p:spPr>
          <a:xfrm>
            <a:off x="4970719" y="6283842"/>
            <a:ext cx="2498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词向量</a:t>
            </a:r>
            <a:r>
              <a:rPr lang="en-US" altLang="zh-CN" dirty="0"/>
              <a:t>+</a:t>
            </a:r>
            <a:r>
              <a:rPr lang="zh-CN" altLang="en-US" dirty="0"/>
              <a:t>位置向量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81C054F-611A-7ADB-3F4B-6094B54D4FC5}"/>
              </a:ext>
            </a:extLst>
          </p:cNvPr>
          <p:cNvCxnSpPr>
            <a:cxnSpLocks/>
          </p:cNvCxnSpPr>
          <p:nvPr/>
        </p:nvCxnSpPr>
        <p:spPr>
          <a:xfrm flipH="1" flipV="1">
            <a:off x="5015021" y="5720316"/>
            <a:ext cx="810734" cy="614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DDB98BD-C547-88B1-5F59-44400B9CA6AF}"/>
              </a:ext>
            </a:extLst>
          </p:cNvPr>
          <p:cNvCxnSpPr>
            <a:cxnSpLocks/>
          </p:cNvCxnSpPr>
          <p:nvPr/>
        </p:nvCxnSpPr>
        <p:spPr>
          <a:xfrm flipV="1">
            <a:off x="5922334" y="5720316"/>
            <a:ext cx="0" cy="6200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389B7DA-D212-BBCF-2A4F-19854725EA40}"/>
              </a:ext>
            </a:extLst>
          </p:cNvPr>
          <p:cNvCxnSpPr>
            <a:cxnSpLocks/>
          </p:cNvCxnSpPr>
          <p:nvPr/>
        </p:nvCxnSpPr>
        <p:spPr>
          <a:xfrm flipV="1">
            <a:off x="6005623" y="5709683"/>
            <a:ext cx="781494" cy="636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F558E06-14EA-9056-51F5-2E8CD6C97924}"/>
              </a:ext>
            </a:extLst>
          </p:cNvPr>
          <p:cNvCxnSpPr>
            <a:cxnSpLocks/>
          </p:cNvCxnSpPr>
          <p:nvPr/>
        </p:nvCxnSpPr>
        <p:spPr>
          <a:xfrm flipH="1" flipV="1">
            <a:off x="5746892" y="3469666"/>
            <a:ext cx="1173130" cy="19202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C084161-23A0-958A-D0C2-54ED2A3E47A5}"/>
              </a:ext>
            </a:extLst>
          </p:cNvPr>
          <p:cNvSpPr txBox="1"/>
          <p:nvPr/>
        </p:nvSpPr>
        <p:spPr>
          <a:xfrm>
            <a:off x="5458933" y="5350984"/>
            <a:ext cx="101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Key</a:t>
            </a:r>
            <a:r>
              <a:rPr lang="zh-CN" altLang="en-US" dirty="0"/>
              <a:t>向量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B3477A-885C-8181-7018-2E79485ED9E7}"/>
              </a:ext>
            </a:extLst>
          </p:cNvPr>
          <p:cNvSpPr txBox="1"/>
          <p:nvPr/>
        </p:nvSpPr>
        <p:spPr>
          <a:xfrm>
            <a:off x="6445109" y="5361619"/>
            <a:ext cx="1376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Value</a:t>
            </a:r>
            <a:r>
              <a:rPr lang="zh-CN" altLang="en-US" dirty="0"/>
              <a:t>向量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677901-BF6C-DF19-C662-5FEFD6338757}"/>
              </a:ext>
            </a:extLst>
          </p:cNvPr>
          <p:cNvSpPr txBox="1"/>
          <p:nvPr/>
        </p:nvSpPr>
        <p:spPr>
          <a:xfrm>
            <a:off x="3799805" y="5682414"/>
            <a:ext cx="1395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三套不同参数全连接层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0274BF-0EA0-7101-E807-EDFF5917C314}"/>
              </a:ext>
            </a:extLst>
          </p:cNvPr>
          <p:cNvSpPr txBox="1"/>
          <p:nvPr/>
        </p:nvSpPr>
        <p:spPr>
          <a:xfrm>
            <a:off x="3899489" y="4468124"/>
            <a:ext cx="285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Matmul+scale+softmax</a:t>
            </a:r>
            <a:endParaRPr lang="zh-CN" alt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DF092A-7FD0-273F-16C3-645E89572D83}"/>
              </a:ext>
            </a:extLst>
          </p:cNvPr>
          <p:cNvSpPr txBox="1"/>
          <p:nvPr/>
        </p:nvSpPr>
        <p:spPr>
          <a:xfrm>
            <a:off x="5136263" y="3052016"/>
            <a:ext cx="2459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MatMul</a:t>
            </a:r>
            <a:endParaRPr lang="zh-CN" altLang="en-US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2AF5174-3DBB-A934-360F-C80D688A7207}"/>
              </a:ext>
            </a:extLst>
          </p:cNvPr>
          <p:cNvCxnSpPr>
            <a:cxnSpLocks/>
          </p:cNvCxnSpPr>
          <p:nvPr/>
        </p:nvCxnSpPr>
        <p:spPr>
          <a:xfrm flipV="1">
            <a:off x="4976033" y="4146698"/>
            <a:ext cx="0" cy="312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052ADC8-BE40-0D19-98E6-2C46E0CBE559}"/>
              </a:ext>
            </a:extLst>
          </p:cNvPr>
          <p:cNvCxnSpPr/>
          <p:nvPr/>
        </p:nvCxnSpPr>
        <p:spPr>
          <a:xfrm flipV="1">
            <a:off x="5566145" y="2525233"/>
            <a:ext cx="0" cy="4784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DB893BB-8361-EE98-E40E-ADD7831099E7}"/>
              </a:ext>
            </a:extLst>
          </p:cNvPr>
          <p:cNvSpPr txBox="1"/>
          <p:nvPr/>
        </p:nvSpPr>
        <p:spPr>
          <a:xfrm>
            <a:off x="5049580" y="2039941"/>
            <a:ext cx="2135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神经网络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8036589-70C5-8ED9-CF7D-023C858F404B}"/>
              </a:ext>
            </a:extLst>
          </p:cNvPr>
          <p:cNvSpPr txBox="1"/>
          <p:nvPr/>
        </p:nvSpPr>
        <p:spPr>
          <a:xfrm>
            <a:off x="4305449" y="3748827"/>
            <a:ext cx="1470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注意力权重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6934CAC-8AD8-2952-CFE5-701D460D2200}"/>
              </a:ext>
            </a:extLst>
          </p:cNvPr>
          <p:cNvCxnSpPr>
            <a:stCxn id="41" idx="0"/>
          </p:cNvCxnSpPr>
          <p:nvPr/>
        </p:nvCxnSpPr>
        <p:spPr>
          <a:xfrm flipV="1">
            <a:off x="5040793" y="3421348"/>
            <a:ext cx="426114" cy="327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43C50113-4C2B-9F0A-8723-D6FC6FBB871E}"/>
              </a:ext>
            </a:extLst>
          </p:cNvPr>
          <p:cNvSpPr/>
          <p:nvPr/>
        </p:nvSpPr>
        <p:spPr>
          <a:xfrm>
            <a:off x="3646967" y="1261127"/>
            <a:ext cx="4035056" cy="551690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AB5B633-A265-EED2-DC47-FCBC3FF1B266}"/>
              </a:ext>
            </a:extLst>
          </p:cNvPr>
          <p:cNvSpPr txBox="1"/>
          <p:nvPr/>
        </p:nvSpPr>
        <p:spPr>
          <a:xfrm>
            <a:off x="6333457" y="1429175"/>
            <a:ext cx="2466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单头运算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C1CCF93-E76A-F72D-7211-8685A418422E}"/>
              </a:ext>
            </a:extLst>
          </p:cNvPr>
          <p:cNvSpPr/>
          <p:nvPr/>
        </p:nvSpPr>
        <p:spPr>
          <a:xfrm>
            <a:off x="7795731" y="1261127"/>
            <a:ext cx="3979827" cy="502271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70C94D1-F8DE-2857-1500-74553D0DE34B}"/>
              </a:ext>
            </a:extLst>
          </p:cNvPr>
          <p:cNvSpPr txBox="1"/>
          <p:nvPr/>
        </p:nvSpPr>
        <p:spPr>
          <a:xfrm>
            <a:off x="10605974" y="1383636"/>
            <a:ext cx="2466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多头运算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DC6CC41-2020-B3BD-A647-827CA3CD1A60}"/>
              </a:ext>
            </a:extLst>
          </p:cNvPr>
          <p:cNvSpPr txBox="1"/>
          <p:nvPr/>
        </p:nvSpPr>
        <p:spPr>
          <a:xfrm>
            <a:off x="9541945" y="5701381"/>
            <a:ext cx="971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(2,6)</a:t>
            </a:r>
            <a:endParaRPr lang="zh-CN" altLang="en-US" dirty="0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1BA127E-0816-D8CB-B392-A70F41037503}"/>
              </a:ext>
            </a:extLst>
          </p:cNvPr>
          <p:cNvCxnSpPr>
            <a:cxnSpLocks/>
            <a:endCxn id="65" idx="2"/>
          </p:cNvCxnSpPr>
          <p:nvPr/>
        </p:nvCxnSpPr>
        <p:spPr>
          <a:xfrm flipH="1" flipV="1">
            <a:off x="9057980" y="5210820"/>
            <a:ext cx="632343" cy="5242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868F965-5F24-86F4-C7A3-0B122A379B6B}"/>
              </a:ext>
            </a:extLst>
          </p:cNvPr>
          <p:cNvCxnSpPr>
            <a:cxnSpLocks/>
          </p:cNvCxnSpPr>
          <p:nvPr/>
        </p:nvCxnSpPr>
        <p:spPr>
          <a:xfrm flipH="1" flipV="1">
            <a:off x="9859923" y="5260378"/>
            <a:ext cx="9670" cy="4705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5262C37-1D6B-585C-0359-587ED191BF1D}"/>
              </a:ext>
            </a:extLst>
          </p:cNvPr>
          <p:cNvCxnSpPr>
            <a:cxnSpLocks/>
          </p:cNvCxnSpPr>
          <p:nvPr/>
        </p:nvCxnSpPr>
        <p:spPr>
          <a:xfrm flipV="1">
            <a:off x="10062384" y="5260378"/>
            <a:ext cx="376648" cy="459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1DE6B033-60D2-9A33-2750-0D123F0D9ACC}"/>
              </a:ext>
            </a:extLst>
          </p:cNvPr>
          <p:cNvSpPr txBox="1"/>
          <p:nvPr/>
        </p:nvSpPr>
        <p:spPr>
          <a:xfrm>
            <a:off x="8572424" y="4841488"/>
            <a:ext cx="971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(2,2)</a:t>
            </a:r>
            <a:endParaRPr lang="zh-CN" altLang="en-U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189ADCE-9936-0663-C694-BB968B3F4CEE}"/>
              </a:ext>
            </a:extLst>
          </p:cNvPr>
          <p:cNvSpPr txBox="1"/>
          <p:nvPr/>
        </p:nvSpPr>
        <p:spPr>
          <a:xfrm>
            <a:off x="9467921" y="4841488"/>
            <a:ext cx="971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(2,2)</a:t>
            </a:r>
            <a:endParaRPr lang="zh-CN" alt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06385A1-48C1-DEDD-BDFD-A59128A0CC5D}"/>
              </a:ext>
            </a:extLst>
          </p:cNvPr>
          <p:cNvSpPr txBox="1"/>
          <p:nvPr/>
        </p:nvSpPr>
        <p:spPr>
          <a:xfrm>
            <a:off x="10440726" y="4847874"/>
            <a:ext cx="971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(2,2)</a:t>
            </a:r>
            <a:endParaRPr lang="zh-CN" altLang="en-US" dirty="0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872C97C-80BD-3BC3-36E1-DFA3BC03EA92}"/>
              </a:ext>
            </a:extLst>
          </p:cNvPr>
          <p:cNvCxnSpPr/>
          <p:nvPr/>
        </p:nvCxnSpPr>
        <p:spPr>
          <a:xfrm flipV="1">
            <a:off x="8872870" y="4258340"/>
            <a:ext cx="0" cy="579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BB54EF3E-0298-67B0-AB89-6D40F924BF3E}"/>
              </a:ext>
            </a:extLst>
          </p:cNvPr>
          <p:cNvCxnSpPr/>
          <p:nvPr/>
        </p:nvCxnSpPr>
        <p:spPr>
          <a:xfrm flipV="1">
            <a:off x="9785644" y="4287151"/>
            <a:ext cx="0" cy="579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C1609478-C581-1171-F1A6-2B0B1140CA33}"/>
              </a:ext>
            </a:extLst>
          </p:cNvPr>
          <p:cNvCxnSpPr/>
          <p:nvPr/>
        </p:nvCxnSpPr>
        <p:spPr>
          <a:xfrm flipV="1">
            <a:off x="10680402" y="4287151"/>
            <a:ext cx="0" cy="579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576F797A-A608-3F36-08A3-F00B485CF919}"/>
              </a:ext>
            </a:extLst>
          </p:cNvPr>
          <p:cNvSpPr txBox="1"/>
          <p:nvPr/>
        </p:nvSpPr>
        <p:spPr>
          <a:xfrm>
            <a:off x="8323366" y="38165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单头运算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ECA89C5-E7BA-50D0-5D80-22A8CA078862}"/>
              </a:ext>
            </a:extLst>
          </p:cNvPr>
          <p:cNvSpPr txBox="1"/>
          <p:nvPr/>
        </p:nvSpPr>
        <p:spPr>
          <a:xfrm>
            <a:off x="9305105" y="3818043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单头运算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97527AE-4A99-945C-1696-824CEFA8D8DD}"/>
              </a:ext>
            </a:extLst>
          </p:cNvPr>
          <p:cNvSpPr txBox="1"/>
          <p:nvPr/>
        </p:nvSpPr>
        <p:spPr>
          <a:xfrm>
            <a:off x="10250708" y="3836595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单头运算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B9E7F6AB-CAB6-B82D-9053-732AD14DBA74}"/>
              </a:ext>
            </a:extLst>
          </p:cNvPr>
          <p:cNvCxnSpPr>
            <a:cxnSpLocks/>
          </p:cNvCxnSpPr>
          <p:nvPr/>
        </p:nvCxnSpPr>
        <p:spPr>
          <a:xfrm flipV="1">
            <a:off x="8800210" y="2780676"/>
            <a:ext cx="466064" cy="9300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78DD4EC8-D8D2-C04F-5773-9531C31D2CE2}"/>
              </a:ext>
            </a:extLst>
          </p:cNvPr>
          <p:cNvCxnSpPr>
            <a:cxnSpLocks/>
          </p:cNvCxnSpPr>
          <p:nvPr/>
        </p:nvCxnSpPr>
        <p:spPr>
          <a:xfrm flipH="1" flipV="1">
            <a:off x="9536846" y="2780676"/>
            <a:ext cx="168638" cy="960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057959C-52D1-F2F5-1A8E-2C64A8BE4703}"/>
              </a:ext>
            </a:extLst>
          </p:cNvPr>
          <p:cNvCxnSpPr>
            <a:cxnSpLocks/>
          </p:cNvCxnSpPr>
          <p:nvPr/>
        </p:nvCxnSpPr>
        <p:spPr>
          <a:xfrm flipH="1" flipV="1">
            <a:off x="9785644" y="2780676"/>
            <a:ext cx="894758" cy="937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E1887753-BC3C-8F26-0521-932D06BD8355}"/>
              </a:ext>
            </a:extLst>
          </p:cNvPr>
          <p:cNvSpPr txBox="1"/>
          <p:nvPr/>
        </p:nvSpPr>
        <p:spPr>
          <a:xfrm>
            <a:off x="9135609" y="2378005"/>
            <a:ext cx="971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(2,6)</a:t>
            </a:r>
            <a:endParaRPr lang="zh-CN" altLang="en-US" dirty="0"/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202023E-B289-681C-2DDD-464CDF9FD255}"/>
              </a:ext>
            </a:extLst>
          </p:cNvPr>
          <p:cNvCxnSpPr>
            <a:cxnSpLocks/>
          </p:cNvCxnSpPr>
          <p:nvPr/>
        </p:nvCxnSpPr>
        <p:spPr>
          <a:xfrm flipV="1">
            <a:off x="9467921" y="2111978"/>
            <a:ext cx="0" cy="225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D8685F1A-F0F0-7F63-AF06-54D13630930B}"/>
              </a:ext>
            </a:extLst>
          </p:cNvPr>
          <p:cNvSpPr txBox="1"/>
          <p:nvPr/>
        </p:nvSpPr>
        <p:spPr>
          <a:xfrm>
            <a:off x="9120286" y="1703797"/>
            <a:ext cx="2135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神经网络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F104F2B-32AB-AC70-D602-F6166621E81E}"/>
              </a:ext>
            </a:extLst>
          </p:cNvPr>
          <p:cNvSpPr txBox="1"/>
          <p:nvPr/>
        </p:nvSpPr>
        <p:spPr>
          <a:xfrm>
            <a:off x="7786512" y="2751342"/>
            <a:ext cx="11111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每个头注意不同的方面</a:t>
            </a:r>
            <a:endParaRPr lang="en-US" altLang="zh-CN" sz="1400" dirty="0"/>
          </a:p>
          <a:p>
            <a:r>
              <a:rPr lang="zh-CN" altLang="en-US" sz="1400" dirty="0"/>
              <a:t>如情感，地位，性别等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55B6098-04D3-4233-45B3-B1B18E0D2677}"/>
              </a:ext>
            </a:extLst>
          </p:cNvPr>
          <p:cNvSpPr txBox="1"/>
          <p:nvPr/>
        </p:nvSpPr>
        <p:spPr>
          <a:xfrm>
            <a:off x="10358422" y="5353493"/>
            <a:ext cx="1271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向量拆分</a:t>
            </a:r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9B8F54DF-31F7-3554-1640-47C15C179D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559473"/>
              </p:ext>
            </p:extLst>
          </p:nvPr>
        </p:nvGraphicFramePr>
        <p:xfrm>
          <a:off x="7956989" y="5428825"/>
          <a:ext cx="124968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1680702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519817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0652706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6353973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5602932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66328602"/>
                    </a:ext>
                  </a:extLst>
                </a:gridCol>
              </a:tblGrid>
              <a:tr h="1850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268085"/>
                  </a:ext>
                </a:extLst>
              </a:tr>
              <a:tr h="1850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874341"/>
                  </a:ext>
                </a:extLst>
              </a:tr>
            </a:tbl>
          </a:graphicData>
        </a:graphic>
      </p:graphicFrame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8697FA1B-F993-C287-9C49-B3EAE4F771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58172"/>
              </p:ext>
            </p:extLst>
          </p:nvPr>
        </p:nvGraphicFramePr>
        <p:xfrm>
          <a:off x="7993926" y="4513721"/>
          <a:ext cx="41656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65889637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80726849"/>
                    </a:ext>
                  </a:extLst>
                </a:gridCol>
              </a:tblGrid>
              <a:tr h="2707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7312412"/>
                  </a:ext>
                </a:extLst>
              </a:tr>
              <a:tr h="2707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301326"/>
                  </a:ext>
                </a:extLst>
              </a:tr>
            </a:tbl>
          </a:graphicData>
        </a:graphic>
      </p:graphicFrame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E2FDDFD1-C24D-C039-A745-56AB8047A1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762922"/>
              </p:ext>
            </p:extLst>
          </p:nvPr>
        </p:nvGraphicFramePr>
        <p:xfrm>
          <a:off x="9120286" y="4362950"/>
          <a:ext cx="41656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65889637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80726849"/>
                    </a:ext>
                  </a:extLst>
                </a:gridCol>
              </a:tblGrid>
              <a:tr h="2707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7312412"/>
                  </a:ext>
                </a:extLst>
              </a:tr>
              <a:tr h="2707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301326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4C0D68A0-AED0-088C-DC3B-B873CB9FA9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912112"/>
              </p:ext>
            </p:extLst>
          </p:nvPr>
        </p:nvGraphicFramePr>
        <p:xfrm>
          <a:off x="11022282" y="4438942"/>
          <a:ext cx="41656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65889637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80726849"/>
                    </a:ext>
                  </a:extLst>
                </a:gridCol>
              </a:tblGrid>
              <a:tr h="2707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7312412"/>
                  </a:ext>
                </a:extLst>
              </a:tr>
              <a:tr h="2707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301326"/>
                  </a:ext>
                </a:extLst>
              </a:tr>
            </a:tbl>
          </a:graphicData>
        </a:graphic>
      </p:graphicFrame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C8AD6903-9062-1AF1-88EE-A74065A9A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411678"/>
              </p:ext>
            </p:extLst>
          </p:nvPr>
        </p:nvGraphicFramePr>
        <p:xfrm>
          <a:off x="10010187" y="2202409"/>
          <a:ext cx="41656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65889637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80726849"/>
                    </a:ext>
                  </a:extLst>
                </a:gridCol>
              </a:tblGrid>
              <a:tr h="2707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7312412"/>
                  </a:ext>
                </a:extLst>
              </a:tr>
              <a:tr h="2707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301326"/>
                  </a:ext>
                </a:extLst>
              </a:tr>
            </a:tbl>
          </a:graphicData>
        </a:graphic>
      </p:graphicFrame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4F140719-308B-FAE7-0ACD-53B2032DFF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982995"/>
              </p:ext>
            </p:extLst>
          </p:nvPr>
        </p:nvGraphicFramePr>
        <p:xfrm>
          <a:off x="10637965" y="2190515"/>
          <a:ext cx="41656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65889637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80726849"/>
                    </a:ext>
                  </a:extLst>
                </a:gridCol>
              </a:tblGrid>
              <a:tr h="2707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7312412"/>
                  </a:ext>
                </a:extLst>
              </a:tr>
              <a:tr h="2707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301326"/>
                  </a:ext>
                </a:extLst>
              </a:tr>
            </a:tbl>
          </a:graphicData>
        </a:graphic>
      </p:graphicFrame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99E644E5-48C1-C45B-B4C9-9C8277B881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259035"/>
              </p:ext>
            </p:extLst>
          </p:nvPr>
        </p:nvGraphicFramePr>
        <p:xfrm>
          <a:off x="11301143" y="2190515"/>
          <a:ext cx="41656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65889637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80726849"/>
                    </a:ext>
                  </a:extLst>
                </a:gridCol>
              </a:tblGrid>
              <a:tr h="2707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7312412"/>
                  </a:ext>
                </a:extLst>
              </a:tr>
              <a:tr h="2707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301326"/>
                  </a:ext>
                </a:extLst>
              </a:tr>
            </a:tbl>
          </a:graphicData>
        </a:graphic>
      </p:graphicFrame>
      <p:sp>
        <p:nvSpPr>
          <p:cNvPr id="28" name="文本框 27">
            <a:extLst>
              <a:ext uri="{FF2B5EF4-FFF2-40B4-BE49-F238E27FC236}">
                <a16:creationId xmlns:a16="http://schemas.microsoft.com/office/drawing/2014/main" id="{B55DE979-6AEC-34AE-1BD8-86CA3CC37332}"/>
              </a:ext>
            </a:extLst>
          </p:cNvPr>
          <p:cNvSpPr txBox="1"/>
          <p:nvPr/>
        </p:nvSpPr>
        <p:spPr>
          <a:xfrm>
            <a:off x="10289293" y="2950819"/>
            <a:ext cx="1796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把头拼回去</a:t>
            </a:r>
            <a:endParaRPr 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A980E8F-F8E9-0A8D-4BEE-E3EAA8C7B4CE}"/>
              </a:ext>
            </a:extLst>
          </p:cNvPr>
          <p:cNvSpPr txBox="1"/>
          <p:nvPr/>
        </p:nvSpPr>
        <p:spPr>
          <a:xfrm>
            <a:off x="6200067" y="2865022"/>
            <a:ext cx="1527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词义</a:t>
            </a:r>
            <a:r>
              <a:rPr lang="en-US" altLang="zh-CN" dirty="0"/>
              <a:t>+</a:t>
            </a:r>
            <a:r>
              <a:rPr lang="zh-CN" altLang="en-US" dirty="0"/>
              <a:t>位置</a:t>
            </a:r>
            <a:r>
              <a:rPr lang="en-US" altLang="zh-CN" dirty="0"/>
              <a:t>+</a:t>
            </a:r>
            <a:r>
              <a:rPr lang="zh-CN" altLang="en-US" dirty="0"/>
              <a:t>词与词关系</a:t>
            </a:r>
            <a:r>
              <a:rPr lang="en-US" altLang="zh-CN" dirty="0"/>
              <a:t>=</a:t>
            </a:r>
            <a:r>
              <a:rPr lang="zh-CN" altLang="en-US" dirty="0"/>
              <a:t>自注意向量</a:t>
            </a:r>
            <a:endParaRPr 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61F0164-739E-3181-3003-C836EE540690}"/>
              </a:ext>
            </a:extLst>
          </p:cNvPr>
          <p:cNvSpPr txBox="1"/>
          <p:nvPr/>
        </p:nvSpPr>
        <p:spPr>
          <a:xfrm>
            <a:off x="10391347" y="2382010"/>
            <a:ext cx="650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DAE3A13-D6D3-F5A2-8430-AAB66D08FD79}"/>
              </a:ext>
            </a:extLst>
          </p:cNvPr>
          <p:cNvSpPr txBox="1"/>
          <p:nvPr/>
        </p:nvSpPr>
        <p:spPr>
          <a:xfrm>
            <a:off x="11016374" y="2368037"/>
            <a:ext cx="650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</a:p>
        </p:txBody>
      </p:sp>
      <p:graphicFrame>
        <p:nvGraphicFramePr>
          <p:cNvPr id="40" name="表格 39">
            <a:extLst>
              <a:ext uri="{FF2B5EF4-FFF2-40B4-BE49-F238E27FC236}">
                <a16:creationId xmlns:a16="http://schemas.microsoft.com/office/drawing/2014/main" id="{CEF9FEA5-46F8-822E-B8AE-C59234AD53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229904"/>
              </p:ext>
            </p:extLst>
          </p:nvPr>
        </p:nvGraphicFramePr>
        <p:xfrm>
          <a:off x="7906566" y="1722349"/>
          <a:ext cx="124968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1680702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519817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0652706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6353973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5602932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66328602"/>
                    </a:ext>
                  </a:extLst>
                </a:gridCol>
              </a:tblGrid>
              <a:tr h="1850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268085"/>
                  </a:ext>
                </a:extLst>
              </a:tr>
              <a:tr h="1850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874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6059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BAB457B-7873-A4B3-80DB-AD4AEEADE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24</a:t>
            </a:fld>
            <a:endParaRPr lang="en-CA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B4AF1639-D637-BA0C-A6FD-79B096FF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解码器</a:t>
            </a:r>
            <a:r>
              <a:rPr lang="en-US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(decoder)</a:t>
            </a:r>
            <a:endParaRPr lang="en-CA" altLang="zh-CN" sz="39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5" descr="图示&#10;&#10;描述已自动生成">
            <a:extLst>
              <a:ext uri="{FF2B5EF4-FFF2-40B4-BE49-F238E27FC236}">
                <a16:creationId xmlns:a16="http://schemas.microsoft.com/office/drawing/2014/main" id="{595A82BC-588C-6AA4-8894-6DDD57FBD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43" y="1261127"/>
            <a:ext cx="3187700" cy="43357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2F69ED-3AB5-1739-D804-A39DBD49951A}"/>
              </a:ext>
            </a:extLst>
          </p:cNvPr>
          <p:cNvSpPr/>
          <p:nvPr/>
        </p:nvSpPr>
        <p:spPr>
          <a:xfrm>
            <a:off x="2110562" y="3354572"/>
            <a:ext cx="1185531" cy="9197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92C70CA-BBC7-14FA-61B7-E5572DE26AD9}"/>
              </a:ext>
            </a:extLst>
          </p:cNvPr>
          <p:cNvSpPr txBox="1"/>
          <p:nvPr/>
        </p:nvSpPr>
        <p:spPr>
          <a:xfrm>
            <a:off x="3996069" y="1568302"/>
            <a:ext cx="2558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解码器根据任务不同，有不同的训练方式。例如翻译任务：</a:t>
            </a:r>
            <a:endParaRPr 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7656333-C912-FDB1-43E2-A18FD700DAC9}"/>
              </a:ext>
            </a:extLst>
          </p:cNvPr>
          <p:cNvSpPr txBox="1"/>
          <p:nvPr/>
        </p:nvSpPr>
        <p:spPr>
          <a:xfrm>
            <a:off x="543494" y="5756185"/>
            <a:ext cx="4140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天气真好。</a:t>
            </a:r>
            <a:r>
              <a:rPr lang="en-US" altLang="zh-CN" dirty="0"/>
              <a:t>	The weather is great.</a:t>
            </a:r>
          </a:p>
          <a:p>
            <a:r>
              <a:rPr lang="zh-CN" altLang="en-US" dirty="0"/>
              <a:t>吃了没？</a:t>
            </a:r>
            <a:r>
              <a:rPr lang="en-US" altLang="zh-CN" dirty="0"/>
              <a:t>	What’s up?</a:t>
            </a:r>
          </a:p>
          <a:p>
            <a:r>
              <a:rPr lang="zh-CN" altLang="en-US" dirty="0"/>
              <a:t>好久不见</a:t>
            </a:r>
            <a:r>
              <a:rPr lang="en-US" altLang="zh-CN" dirty="0"/>
              <a:t>	Long time no see.</a:t>
            </a:r>
          </a:p>
          <a:p>
            <a:endParaRPr lang="en-US" altLang="zh-C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FDBC61-F384-1773-37A0-54F244501164}"/>
              </a:ext>
            </a:extLst>
          </p:cNvPr>
          <p:cNvSpPr txBox="1"/>
          <p:nvPr/>
        </p:nvSpPr>
        <p:spPr>
          <a:xfrm>
            <a:off x="3996069" y="2741462"/>
            <a:ext cx="414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掩码操作：</a:t>
            </a:r>
          </a:p>
        </p:txBody>
      </p:sp>
      <p:graphicFrame>
        <p:nvGraphicFramePr>
          <p:cNvPr id="10" name="表格 6">
            <a:extLst>
              <a:ext uri="{FF2B5EF4-FFF2-40B4-BE49-F238E27FC236}">
                <a16:creationId xmlns:a16="http://schemas.microsoft.com/office/drawing/2014/main" id="{E2AF71B4-5B92-C64D-0C4C-2720F13159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12225"/>
              </p:ext>
            </p:extLst>
          </p:nvPr>
        </p:nvGraphicFramePr>
        <p:xfrm>
          <a:off x="4207538" y="3270107"/>
          <a:ext cx="4020288" cy="1789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5072">
                  <a:extLst>
                    <a:ext uri="{9D8B030D-6E8A-4147-A177-3AD203B41FA5}">
                      <a16:colId xmlns:a16="http://schemas.microsoft.com/office/drawing/2014/main" val="3388289270"/>
                    </a:ext>
                  </a:extLst>
                </a:gridCol>
                <a:gridCol w="1005072">
                  <a:extLst>
                    <a:ext uri="{9D8B030D-6E8A-4147-A177-3AD203B41FA5}">
                      <a16:colId xmlns:a16="http://schemas.microsoft.com/office/drawing/2014/main" val="1999807331"/>
                    </a:ext>
                  </a:extLst>
                </a:gridCol>
                <a:gridCol w="1005072">
                  <a:extLst>
                    <a:ext uri="{9D8B030D-6E8A-4147-A177-3AD203B41FA5}">
                      <a16:colId xmlns:a16="http://schemas.microsoft.com/office/drawing/2014/main" val="3057802505"/>
                    </a:ext>
                  </a:extLst>
                </a:gridCol>
                <a:gridCol w="1005072">
                  <a:extLst>
                    <a:ext uri="{9D8B030D-6E8A-4147-A177-3AD203B41FA5}">
                      <a16:colId xmlns:a16="http://schemas.microsoft.com/office/drawing/2014/main" val="2846244674"/>
                    </a:ext>
                  </a:extLst>
                </a:gridCol>
              </a:tblGrid>
              <a:tr h="4474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咖啡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307693"/>
                  </a:ext>
                </a:extLst>
              </a:tr>
              <a:tr h="447404">
                <a:tc>
                  <a:txBody>
                    <a:bodyPr/>
                    <a:lstStyle/>
                    <a:p>
                      <a:r>
                        <a:rPr lang="zh-CN" altLang="en-US" dirty="0"/>
                        <a:t>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-inf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-inf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007258"/>
                  </a:ext>
                </a:extLst>
              </a:tr>
              <a:tr h="447404">
                <a:tc>
                  <a:txBody>
                    <a:bodyPr/>
                    <a:lstStyle/>
                    <a:p>
                      <a:r>
                        <a:rPr lang="zh-CN" altLang="en-US" dirty="0"/>
                        <a:t>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-inf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572969"/>
                  </a:ext>
                </a:extLst>
              </a:tr>
              <a:tr h="447404">
                <a:tc>
                  <a:txBody>
                    <a:bodyPr/>
                    <a:lstStyle/>
                    <a:p>
                      <a:r>
                        <a:rPr lang="zh-CN" altLang="en-US" dirty="0"/>
                        <a:t>咖啡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09666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A5F399C-5146-6850-E081-10F0DC52AD70}"/>
              </a:ext>
            </a:extLst>
          </p:cNvPr>
          <p:cNvSpPr txBox="1"/>
          <p:nvPr/>
        </p:nvSpPr>
        <p:spPr>
          <a:xfrm>
            <a:off x="4580856" y="5373051"/>
            <a:ext cx="6103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解码器工作原理是一个词一个词的猜应该说什么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也有随机遮盖部分词，然后让语言模型猜的训练方式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掩码让程序无法提前知道答案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对比预测的词与真实词（词向量），计算损失更新模型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50C59E6-9B22-C9D9-DA9F-C13DF1D915ED}"/>
              </a:ext>
            </a:extLst>
          </p:cNvPr>
          <p:cNvCxnSpPr/>
          <p:nvPr/>
        </p:nvCxnSpPr>
        <p:spPr>
          <a:xfrm>
            <a:off x="3296093" y="3891516"/>
            <a:ext cx="699976" cy="191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3">
            <a:extLst>
              <a:ext uri="{FF2B5EF4-FFF2-40B4-BE49-F238E27FC236}">
                <a16:creationId xmlns:a16="http://schemas.microsoft.com/office/drawing/2014/main" id="{099E4EB4-7C5F-7E8F-6EF8-154A25C8705E}"/>
              </a:ext>
            </a:extLst>
          </p:cNvPr>
          <p:cNvSpPr txBox="1"/>
          <p:nvPr/>
        </p:nvSpPr>
        <p:spPr>
          <a:xfrm>
            <a:off x="8743421" y="1261127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大语言模型参数数量巨大</a:t>
            </a:r>
            <a:endParaRPr lang="en-US" altLang="zh-CN" dirty="0"/>
          </a:p>
          <a:p>
            <a:r>
              <a:rPr lang="en-US" altLang="zh-CN" dirty="0"/>
              <a:t>Gpt3 1750</a:t>
            </a:r>
            <a:r>
              <a:rPr lang="zh-CN" altLang="en-US" dirty="0"/>
              <a:t>亿个参数</a:t>
            </a:r>
            <a:endParaRPr lang="en-US" altLang="zh-C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5F220B-DE75-649C-F9B9-6AA915EEE2EC}"/>
              </a:ext>
            </a:extLst>
          </p:cNvPr>
          <p:cNvSpPr txBox="1"/>
          <p:nvPr/>
        </p:nvSpPr>
        <p:spPr>
          <a:xfrm>
            <a:off x="8610600" y="2137433"/>
            <a:ext cx="34360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Deepseek</a:t>
            </a:r>
            <a:r>
              <a:rPr lang="zh-CN" altLang="en-US" dirty="0"/>
              <a:t>使用了</a:t>
            </a:r>
            <a:r>
              <a:rPr lang="zh-CN" altLang="en-US" b="1" dirty="0"/>
              <a:t>知识蒸馏技术</a:t>
            </a:r>
            <a:r>
              <a:rPr lang="zh-CN" altLang="en-US" dirty="0"/>
              <a:t>：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教师模型</a:t>
            </a:r>
            <a:r>
              <a:rPr lang="zh-CN" altLang="en-US" dirty="0"/>
              <a:t>：性能强，计算成本高的大语言模型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学生模型</a:t>
            </a:r>
            <a:r>
              <a:rPr lang="zh-CN" altLang="en-US" dirty="0"/>
              <a:t>：结构更简单、参数更少的小型模型。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知识传递</a:t>
            </a:r>
            <a:r>
              <a:rPr lang="zh-CN" altLang="en-US" dirty="0"/>
              <a:t>：通过训练，学生模型学习教师模型的输出分布或中间特征，而不是直接学习原始数据。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5DAA07-CCE5-FA4B-AD2A-4067B5C308DB}"/>
              </a:ext>
            </a:extLst>
          </p:cNvPr>
          <p:cNvCxnSpPr>
            <a:cxnSpLocks/>
          </p:cNvCxnSpPr>
          <p:nvPr/>
        </p:nvCxnSpPr>
        <p:spPr>
          <a:xfrm flipV="1">
            <a:off x="1376916" y="5263116"/>
            <a:ext cx="255182" cy="4465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A809653-3B0B-093B-F6A2-ED4550B9491E}"/>
              </a:ext>
            </a:extLst>
          </p:cNvPr>
          <p:cNvCxnSpPr>
            <a:cxnSpLocks/>
          </p:cNvCxnSpPr>
          <p:nvPr/>
        </p:nvCxnSpPr>
        <p:spPr>
          <a:xfrm flipH="1" flipV="1">
            <a:off x="2703327" y="5300330"/>
            <a:ext cx="178096" cy="455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7271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AE4B45-AF89-CEC2-9497-A76E3FED5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149" y="1460500"/>
            <a:ext cx="10240926" cy="2129687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MOE</a:t>
            </a:r>
            <a:r>
              <a:rPr lang="zh-CN" altLang="en-US" sz="2000" dirty="0"/>
              <a:t>架构：将大模型拆成小块，每次计算仅激活其中部分模块</a:t>
            </a:r>
            <a:endParaRPr lang="en-US" altLang="zh-CN" sz="2000" dirty="0"/>
          </a:p>
          <a:p>
            <a:r>
              <a:rPr lang="zh-CN" altLang="en-US" sz="2000" dirty="0"/>
              <a:t>多</a:t>
            </a:r>
            <a:r>
              <a:rPr lang="en-US" altLang="zh-CN" sz="2000" dirty="0"/>
              <a:t>Token</a:t>
            </a:r>
            <a:r>
              <a:rPr lang="zh-CN" altLang="en-US" sz="2000" dirty="0"/>
              <a:t>预测：预测未来多个</a:t>
            </a:r>
            <a:r>
              <a:rPr lang="en-US" altLang="zh-CN" sz="2000" dirty="0"/>
              <a:t>Token</a:t>
            </a:r>
            <a:r>
              <a:rPr lang="zh-CN" altLang="en-US" sz="2000" dirty="0"/>
              <a:t>，提高训练效率</a:t>
            </a:r>
            <a:endParaRPr lang="en-US" altLang="zh-CN" sz="2000" dirty="0"/>
          </a:p>
          <a:p>
            <a:r>
              <a:rPr lang="en-US" altLang="zh-CN" sz="2000" dirty="0" err="1"/>
              <a:t>Dualpipe</a:t>
            </a:r>
            <a:r>
              <a:rPr lang="zh-CN" altLang="en-US" sz="2000" dirty="0"/>
              <a:t>算法：</a:t>
            </a:r>
            <a:r>
              <a:rPr lang="en-US" altLang="zh-CN" sz="2000" dirty="0"/>
              <a:t>PTX</a:t>
            </a:r>
            <a:r>
              <a:rPr lang="zh-CN" altLang="en-US" sz="2000" dirty="0"/>
              <a:t>指令调用，在流水线上还没有工作的线程先分配别的任务</a:t>
            </a:r>
            <a:endParaRPr lang="en-US" altLang="zh-CN" sz="2000" dirty="0"/>
          </a:p>
          <a:p>
            <a:r>
              <a:rPr lang="en-US" altLang="zh-CN" sz="2000" dirty="0"/>
              <a:t>FP8</a:t>
            </a:r>
            <a:r>
              <a:rPr lang="zh-CN" altLang="en-US" sz="2000" dirty="0"/>
              <a:t>混合精度：使用低精度数据减少不必要的计算</a:t>
            </a:r>
            <a:endParaRPr lang="en-US" altLang="zh-CN" sz="2000" dirty="0"/>
          </a:p>
          <a:p>
            <a:r>
              <a:rPr lang="zh-CN" altLang="en-US" sz="2000" dirty="0"/>
              <a:t>等等</a:t>
            </a:r>
            <a:endParaRPr lang="en-US" altLang="zh-CN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78BEFF-419F-1BFF-5680-1B44AA353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25</a:t>
            </a:fld>
            <a:endParaRPr lang="en-CA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23744520-598C-0C6B-0589-F094B23CE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en-US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Deepseek</a:t>
            </a:r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降低训练成本</a:t>
            </a:r>
            <a:endParaRPr lang="en-CA" altLang="zh-CN" sz="39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724EE-5F91-C2DF-C317-1CB0DE74B2EF}"/>
              </a:ext>
            </a:extLst>
          </p:cNvPr>
          <p:cNvSpPr txBox="1"/>
          <p:nvPr/>
        </p:nvSpPr>
        <p:spPr>
          <a:xfrm>
            <a:off x="854149" y="4056321"/>
            <a:ext cx="3781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如何看待英伟达股票大跌：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1511D7-BD72-F9A1-84D0-DD205B4D611B}"/>
              </a:ext>
            </a:extLst>
          </p:cNvPr>
          <p:cNvSpPr txBox="1"/>
          <p:nvPr/>
        </p:nvSpPr>
        <p:spPr>
          <a:xfrm>
            <a:off x="946298" y="4587949"/>
            <a:ext cx="65762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以前：</a:t>
            </a:r>
            <a:r>
              <a:rPr lang="zh-CN" altLang="en-US" dirty="0"/>
              <a:t>你训练不出来语言大模型肯定是你的显卡不行，你得换显卡，显卡只有我家的厉害，第四次工业革命想赢，打钱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b="1" dirty="0"/>
              <a:t>现在：</a:t>
            </a:r>
            <a:r>
              <a:rPr lang="zh-CN" altLang="en-US" dirty="0"/>
              <a:t>人家</a:t>
            </a:r>
            <a:r>
              <a:rPr lang="en-US" altLang="zh-CN" dirty="0"/>
              <a:t>Deepseek</a:t>
            </a:r>
            <a:r>
              <a:rPr lang="zh-CN" altLang="en-US" dirty="0"/>
              <a:t>性能不行的显卡也能训练出来这么厉害的模型，凭什么给你打钱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2308F3-0597-C85C-C77A-C66EFAF3E617}"/>
              </a:ext>
            </a:extLst>
          </p:cNvPr>
          <p:cNvSpPr txBox="1"/>
          <p:nvPr/>
        </p:nvSpPr>
        <p:spPr>
          <a:xfrm>
            <a:off x="1206794" y="6155742"/>
            <a:ext cx="4470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老王想炒作算力，耐不住游戏厂商游戏优化的好，最后还免费了。</a:t>
            </a:r>
            <a:r>
              <a:rPr lang="en-US" altLang="zh-CN" sz="1400" dirty="0"/>
              <a:t>1080</a:t>
            </a:r>
            <a:r>
              <a:rPr lang="zh-CN" altLang="en-US" sz="1400" dirty="0"/>
              <a:t>能玩，性能还溢出，谁还买你的</a:t>
            </a:r>
            <a:r>
              <a:rPr lang="en-US" altLang="zh-CN" sz="1400" dirty="0"/>
              <a:t>5090</a:t>
            </a:r>
            <a:r>
              <a:rPr lang="zh-CN" altLang="en-US" sz="14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623899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-Means Clustering of University Data | by Chris Woodard | Towards Data ...">
            <a:extLst>
              <a:ext uri="{FF2B5EF4-FFF2-40B4-BE49-F238E27FC236}">
                <a16:creationId xmlns:a16="http://schemas.microsoft.com/office/drawing/2014/main" id="{C9A3C0FB-6E4E-DF78-B548-B79D8CD35F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60" y="1376841"/>
            <a:ext cx="5257800" cy="511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9AD236-FBFB-F88E-B3B3-9CCB1FA1C216}"/>
              </a:ext>
            </a:extLst>
          </p:cNvPr>
          <p:cNvSpPr txBox="1"/>
          <p:nvPr/>
        </p:nvSpPr>
        <p:spPr>
          <a:xfrm>
            <a:off x="7394825" y="6434956"/>
            <a:ext cx="5026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Image: https://towardsdatascience.com/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66565E-EB37-64C9-AE15-D797C6733F77}"/>
              </a:ext>
            </a:extLst>
          </p:cNvPr>
          <p:cNvSpPr txBox="1"/>
          <p:nvPr/>
        </p:nvSpPr>
        <p:spPr>
          <a:xfrm>
            <a:off x="6503541" y="2157573"/>
            <a:ext cx="52577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无监督算法</a:t>
            </a:r>
            <a:r>
              <a:rPr lang="en-CA" altLang="zh-CN" dirty="0"/>
              <a:t>-</a:t>
            </a:r>
            <a:r>
              <a:rPr lang="zh-CN" altLang="en-US" dirty="0"/>
              <a:t>聚类</a:t>
            </a:r>
            <a:endParaRPr lang="en-CA" altLang="zh-CN" dirty="0"/>
          </a:p>
          <a:p>
            <a:endParaRPr lang="en-CA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选超参数</a:t>
            </a:r>
            <a:r>
              <a:rPr lang="en-CA" altLang="zh-CN" dirty="0"/>
              <a:t>k</a:t>
            </a:r>
            <a:r>
              <a:rPr lang="zh-CN" altLang="en-US" dirty="0"/>
              <a:t>，例如</a:t>
            </a:r>
            <a:r>
              <a:rPr lang="en-CA" altLang="zh-CN" dirty="0"/>
              <a:t>k=3</a:t>
            </a:r>
          </a:p>
          <a:p>
            <a:endParaRPr lang="en-CA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/>
              <a:t>step1:</a:t>
            </a:r>
            <a:r>
              <a:rPr lang="zh-CN" altLang="en-US" dirty="0"/>
              <a:t>把数据点随机平均分在</a:t>
            </a:r>
            <a:r>
              <a:rPr lang="en-CA" altLang="zh-CN" dirty="0"/>
              <a:t>3</a:t>
            </a:r>
            <a:r>
              <a:rPr lang="zh-CN" altLang="en-US" dirty="0"/>
              <a:t>个群组里</a:t>
            </a:r>
            <a:endParaRPr lang="en-CA" altLang="zh-CN" dirty="0"/>
          </a:p>
          <a:p>
            <a:endParaRPr lang="en-CA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Step2a:</a:t>
            </a:r>
            <a:r>
              <a:rPr lang="zh-CN" altLang="en-US" dirty="0"/>
              <a:t>找到这</a:t>
            </a:r>
            <a:r>
              <a:rPr lang="en-CA" altLang="zh-CN" dirty="0"/>
              <a:t>3</a:t>
            </a:r>
            <a:r>
              <a:rPr lang="zh-CN" altLang="en-US" dirty="0"/>
              <a:t>个群组的重心</a:t>
            </a:r>
            <a:endParaRPr lang="en-CA" altLang="zh-CN" dirty="0"/>
          </a:p>
          <a:p>
            <a:endParaRPr lang="en-CA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Step2b:</a:t>
            </a:r>
            <a:r>
              <a:rPr lang="zh-CN" altLang="en-US" dirty="0"/>
              <a:t>把数据点归到距离最近的重心的群组里</a:t>
            </a:r>
            <a:endParaRPr lang="en-CA" altLang="zh-CN" dirty="0"/>
          </a:p>
          <a:p>
            <a:endParaRPr lang="en-CA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Step3a: </a:t>
            </a:r>
            <a:r>
              <a:rPr lang="zh-CN" altLang="en-US" dirty="0"/>
              <a:t>重新计算重心，直到重心不再移动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155088-273A-535D-5FBD-061BAFAE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26</a:t>
            </a:fld>
            <a:endParaRPr lang="en-CA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B0AD7F38-FA27-E526-FF25-9EADA9B69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en-CA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K-Clustering K</a:t>
            </a:r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均值算法</a:t>
            </a:r>
            <a:endParaRPr lang="en-CA" altLang="zh-CN" sz="39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3163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2313D1-999E-D8D8-46BF-3A57511735D2}"/>
              </a:ext>
            </a:extLst>
          </p:cNvPr>
          <p:cNvSpPr txBox="1"/>
          <p:nvPr/>
        </p:nvSpPr>
        <p:spPr>
          <a:xfrm>
            <a:off x="7301501" y="2012433"/>
            <a:ext cx="48904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无监督学习</a:t>
            </a:r>
            <a:endParaRPr lang="en-CA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可用来</a:t>
            </a:r>
            <a:r>
              <a:rPr lang="zh-CN" altLang="en-US" sz="1800" dirty="0"/>
              <a:t>异常检测</a:t>
            </a:r>
            <a:endParaRPr lang="en-CA" altLang="zh-CN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altLang="zh-CN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人工神经网络算法</a:t>
            </a:r>
            <a:endParaRPr lang="en-CA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把数据变成低维</a:t>
            </a:r>
            <a:r>
              <a:rPr lang="en-CA" altLang="zh-CN" dirty="0"/>
              <a:t>code</a:t>
            </a:r>
            <a:r>
              <a:rPr lang="zh-CN" altLang="en-US" dirty="0"/>
              <a:t>再变回来</a:t>
            </a:r>
            <a:endParaRPr lang="en-CA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目标是</a:t>
            </a:r>
            <a:r>
              <a:rPr lang="en-CA" altLang="zh-CN" dirty="0"/>
              <a:t>Input=output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强迫神经网络学习最有信息量的特征</a:t>
            </a:r>
            <a:endParaRPr lang="en-CA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如果个别</a:t>
            </a:r>
            <a:r>
              <a:rPr lang="en-CA" altLang="zh-CN" dirty="0"/>
              <a:t>Output</a:t>
            </a:r>
            <a:r>
              <a:rPr lang="zh-CN" altLang="en-US" dirty="0"/>
              <a:t>和</a:t>
            </a:r>
            <a:r>
              <a:rPr lang="en-CA" altLang="zh-CN" dirty="0"/>
              <a:t>Input</a:t>
            </a:r>
            <a:r>
              <a:rPr lang="zh-CN" altLang="en-US" dirty="0"/>
              <a:t>差别太大说明有数据点有问题</a:t>
            </a:r>
            <a:endParaRPr lang="en-CA" dirty="0"/>
          </a:p>
        </p:txBody>
      </p:sp>
      <p:pic>
        <p:nvPicPr>
          <p:cNvPr id="5122" name="Picture 2" descr="auto-encoder">
            <a:extLst>
              <a:ext uri="{FF2B5EF4-FFF2-40B4-BE49-F238E27FC236}">
                <a16:creationId xmlns:a16="http://schemas.microsoft.com/office/drawing/2014/main" id="{A69A6450-0BEE-A1AC-9329-C8DD92569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7725"/>
            <a:ext cx="7630726" cy="429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458E50-3147-28EC-A7EA-133F63D17E18}"/>
              </a:ext>
            </a:extLst>
          </p:cNvPr>
          <p:cNvSpPr txBox="1"/>
          <p:nvPr/>
        </p:nvSpPr>
        <p:spPr>
          <a:xfrm>
            <a:off x="6937625" y="6533510"/>
            <a:ext cx="60977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dirty="0"/>
              <a:t>https://www.deeplearning.ai/resources/natural-language-processing/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ED7D8B-5479-55D3-D6B6-2F41C9BA0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27</a:t>
            </a:fld>
            <a:endParaRPr lang="en-CA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BDB6D361-72E8-A797-81A8-8BBB36EBB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自编码器 </a:t>
            </a:r>
            <a:r>
              <a:rPr lang="en-US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en-CA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Auto encoder)</a:t>
            </a:r>
          </a:p>
        </p:txBody>
      </p:sp>
    </p:spTree>
    <p:extLst>
      <p:ext uri="{BB962C8B-B14F-4D97-AF65-F5344CB8AC3E}">
        <p14:creationId xmlns:p14="http://schemas.microsoft.com/office/powerpoint/2010/main" val="3476897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ecision Tree in Machine Learning Explained [With Examples] | upGrad blog">
            <a:extLst>
              <a:ext uri="{FF2B5EF4-FFF2-40B4-BE49-F238E27FC236}">
                <a16:creationId xmlns:a16="http://schemas.microsoft.com/office/drawing/2014/main" id="{9B242473-35E4-9C2F-BDDE-02DF66FAD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7391"/>
            <a:ext cx="5986914" cy="367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8A47E7-DBE9-EE09-C10A-3B383348E4F8}"/>
              </a:ext>
            </a:extLst>
          </p:cNvPr>
          <p:cNvSpPr txBox="1"/>
          <p:nvPr/>
        </p:nvSpPr>
        <p:spPr>
          <a:xfrm>
            <a:off x="985116" y="1772740"/>
            <a:ext cx="1780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/>
              <a:t>监督学习</a:t>
            </a:r>
            <a:endParaRPr lang="en-CA" altLang="zh-CN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/>
              <a:t>分类问题</a:t>
            </a:r>
            <a:endParaRPr lang="en-CA" altLang="zh-CN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/>
              <a:t>回归问题</a:t>
            </a:r>
            <a:endParaRPr lang="en-CA" sz="24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F8EB31B-FF6F-1FEA-CFBB-D7181786A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612" y="934437"/>
            <a:ext cx="5321448" cy="288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BB18958-3A9D-1A7A-6AF9-71408FE3E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040" y="3909358"/>
            <a:ext cx="4366143" cy="272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4B4D1C-6B01-895C-63E2-9BF8AF62DD13}"/>
              </a:ext>
            </a:extLst>
          </p:cNvPr>
          <p:cNvSpPr txBox="1"/>
          <p:nvPr/>
        </p:nvSpPr>
        <p:spPr>
          <a:xfrm>
            <a:off x="8067782" y="6528105"/>
            <a:ext cx="61079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dirty="0"/>
              <a:t>https://blog.csdn.net/zwqjoy/article/details/80253069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AD628B-9468-087C-30A3-10AD0DABE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28</a:t>
            </a:fld>
            <a:endParaRPr lang="en-CA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3DE1C866-1750-418F-15B2-C032F573B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决策树</a:t>
            </a:r>
            <a:r>
              <a:rPr lang="en-US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en-CA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Decision tree)</a:t>
            </a:r>
          </a:p>
        </p:txBody>
      </p:sp>
    </p:spTree>
    <p:extLst>
      <p:ext uri="{BB962C8B-B14F-4D97-AF65-F5344CB8AC3E}">
        <p14:creationId xmlns:p14="http://schemas.microsoft.com/office/powerpoint/2010/main" val="731871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xamples of using a decision tree for regression. | Download Scientific ...">
            <a:extLst>
              <a:ext uri="{FF2B5EF4-FFF2-40B4-BE49-F238E27FC236}">
                <a16:creationId xmlns:a16="http://schemas.microsoft.com/office/drawing/2014/main" id="{C903DF68-B43C-82F0-886B-4ED9301CC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15" y="1743740"/>
            <a:ext cx="11476770" cy="449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CA421A-C2CD-9A61-5B60-670980324407}"/>
              </a:ext>
            </a:extLst>
          </p:cNvPr>
          <p:cNvSpPr txBox="1"/>
          <p:nvPr/>
        </p:nvSpPr>
        <p:spPr>
          <a:xfrm>
            <a:off x="9057416" y="6492875"/>
            <a:ext cx="41841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en-CA" b="0" i="0" dirty="0" err="1">
                <a:solidFill>
                  <a:srgbClr val="111111"/>
                </a:solidFill>
                <a:effectLst/>
                <a:latin typeface="var(--nova-font-family-display)"/>
              </a:rPr>
              <a:t>Mohammadhadi</a:t>
            </a:r>
            <a:r>
              <a:rPr lang="en-CA" b="0" i="0" dirty="0">
                <a:solidFill>
                  <a:srgbClr val="111111"/>
                </a:solidFill>
                <a:effectLst/>
                <a:latin typeface="var(--nova-font-family-display)"/>
              </a:rPr>
              <a:t> </a:t>
            </a:r>
            <a:r>
              <a:rPr lang="en-CA" b="0" i="0" dirty="0" err="1">
                <a:solidFill>
                  <a:srgbClr val="111111"/>
                </a:solidFill>
                <a:effectLst/>
                <a:latin typeface="var(--nova-font-family-display)"/>
              </a:rPr>
              <a:t>Shateri</a:t>
            </a:r>
            <a:r>
              <a:rPr lang="en-CA" b="0" i="0" dirty="0">
                <a:solidFill>
                  <a:srgbClr val="111111"/>
                </a:solidFill>
                <a:effectLst/>
                <a:latin typeface="var(--nova-font-family-display)"/>
              </a:rPr>
              <a:t> (2020)</a:t>
            </a:r>
          </a:p>
          <a:p>
            <a:br>
              <a:rPr lang="en-CA" b="0" i="0" u="none" strike="noStrike" dirty="0">
                <a:solidFill>
                  <a:srgbClr val="111111"/>
                </a:solidFill>
                <a:effectLst/>
                <a:latin typeface="inherit"/>
                <a:hlinkClick r:id="rId3"/>
              </a:rPr>
            </a:br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3382E8-D45A-05B2-9108-9F24E0DEE43B}"/>
              </a:ext>
            </a:extLst>
          </p:cNvPr>
          <p:cNvSpPr txBox="1"/>
          <p:nvPr/>
        </p:nvSpPr>
        <p:spPr>
          <a:xfrm>
            <a:off x="6688476" y="1579614"/>
            <a:ext cx="1475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回归问题</a:t>
            </a:r>
            <a:endParaRPr lang="en-CA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D669EA-82B2-2DF2-77BA-3A24FC7CD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29</a:t>
            </a:fld>
            <a:endParaRPr lang="en-CA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11B73664-28DE-98DA-82FE-717DDC5C1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决策树</a:t>
            </a:r>
            <a:r>
              <a:rPr lang="en-US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en-CA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Decision tree)</a:t>
            </a:r>
          </a:p>
        </p:txBody>
      </p:sp>
    </p:spTree>
    <p:extLst>
      <p:ext uri="{BB962C8B-B14F-4D97-AF65-F5344CB8AC3E}">
        <p14:creationId xmlns:p14="http://schemas.microsoft.com/office/powerpoint/2010/main" val="3178955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E2A37-F6AF-35AD-C2E4-5AAE92E53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000" dirty="0"/>
              <a:t>监督学习</a:t>
            </a:r>
            <a:r>
              <a:rPr lang="en-CA" altLang="zh-CN" sz="4000" dirty="0"/>
              <a:t>(supervised learning)</a:t>
            </a:r>
          </a:p>
          <a:p>
            <a:r>
              <a:rPr lang="zh-CN" altLang="en-US" sz="4000" dirty="0"/>
              <a:t>非监督学习</a:t>
            </a:r>
            <a:r>
              <a:rPr lang="en-CA" altLang="zh-CN" sz="4000" dirty="0"/>
              <a:t>(unsupervised learning)</a:t>
            </a:r>
          </a:p>
          <a:p>
            <a:r>
              <a:rPr lang="zh-CN" altLang="en-US" sz="4000" dirty="0"/>
              <a:t>强化学习</a:t>
            </a:r>
            <a:r>
              <a:rPr lang="en-CA" altLang="zh-CN" sz="4000" dirty="0"/>
              <a:t>(Reinforcement learning)</a:t>
            </a:r>
            <a:endParaRPr lang="en-CA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0D6ED5-5D7E-FCC2-3CCA-5620D32F51C9}"/>
              </a:ext>
            </a:extLst>
          </p:cNvPr>
          <p:cNvSpPr txBox="1"/>
          <p:nvPr/>
        </p:nvSpPr>
        <p:spPr>
          <a:xfrm>
            <a:off x="8299942" y="5661878"/>
            <a:ext cx="3158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Hands-On Machine Learning with Scikit-Learn, </a:t>
            </a:r>
            <a:r>
              <a:rPr lang="en-CA" sz="1200" dirty="0" err="1"/>
              <a:t>Keras</a:t>
            </a:r>
            <a:r>
              <a:rPr lang="en-CA" sz="1200" dirty="0"/>
              <a:t>, and TensorFlow: Concepts, Tools, and Techniques to Build Intelligent Systems </a:t>
            </a:r>
          </a:p>
          <a:p>
            <a:r>
              <a:rPr lang="en-CA" sz="1200" dirty="0" err="1"/>
              <a:t>Aurélien</a:t>
            </a:r>
            <a:r>
              <a:rPr lang="en-CA" sz="1200" dirty="0"/>
              <a:t> </a:t>
            </a:r>
            <a:r>
              <a:rPr lang="en-CA" sz="1200" dirty="0" err="1"/>
              <a:t>Géron</a:t>
            </a:r>
            <a:endParaRPr lang="en-CA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4EA72E-5982-216B-2986-089222C74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3</a:t>
            </a:fld>
            <a:endParaRPr lang="en-CA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44865DF6-9FF6-4AB8-FD2E-E82EFDE10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defTabSz="914400"/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机器学习种类</a:t>
            </a:r>
            <a:endParaRPr lang="en-US" altLang="zh-CN" sz="39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0446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7BB6A4-9B56-1413-2485-2ED9B587E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30</a:t>
            </a:fld>
            <a:endParaRPr lang="en-CA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C558AEC-9CCC-4FF8-04B8-D41FA314E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强化学习</a:t>
            </a:r>
            <a:r>
              <a:rPr lang="en-US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 q-learning</a:t>
            </a:r>
            <a:endParaRPr lang="en-CA" altLang="zh-CN" sz="39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39E6220-8F0B-2BED-1B40-F4FD4F56E133}"/>
              </a:ext>
            </a:extLst>
          </p:cNvPr>
          <p:cNvSpPr txBox="1"/>
          <p:nvPr/>
        </p:nvSpPr>
        <p:spPr>
          <a:xfrm>
            <a:off x="6614412" y="1310204"/>
            <a:ext cx="3559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定义问题：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机器人可能出现在任意位置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机器人需要去</a:t>
            </a:r>
            <a:r>
              <a:rPr lang="en-US" altLang="zh-CN" dirty="0"/>
              <a:t>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机器人只能走特定的路径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8C65E6-882F-57AB-6959-86BD8078B759}"/>
              </a:ext>
            </a:extLst>
          </p:cNvPr>
          <p:cNvSpPr txBox="1"/>
          <p:nvPr/>
        </p:nvSpPr>
        <p:spPr>
          <a:xfrm>
            <a:off x="269826" y="4218270"/>
            <a:ext cx="34580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使用数学表达：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机器人在走错误路线的时候</a:t>
            </a:r>
            <a:r>
              <a:rPr lang="en-US" altLang="zh-CN" dirty="0"/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机器人在正确的路线的时候</a:t>
            </a:r>
            <a:r>
              <a:rPr lang="en-US" altLang="zh-CN" dirty="0"/>
              <a:t>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机器人走到终点的时候</a:t>
            </a:r>
            <a:r>
              <a:rPr lang="en-US" altLang="zh-CN" dirty="0"/>
              <a:t>+100</a:t>
            </a:r>
          </a:p>
          <a:p>
            <a:endParaRPr lang="zh-CN" altLang="en-US" dirty="0"/>
          </a:p>
        </p:txBody>
      </p: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E3FC6749-E202-502F-BE51-78A15E349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407063"/>
              </p:ext>
            </p:extLst>
          </p:nvPr>
        </p:nvGraphicFramePr>
        <p:xfrm>
          <a:off x="4181616" y="3643215"/>
          <a:ext cx="3649194" cy="2260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199">
                  <a:extLst>
                    <a:ext uri="{9D8B030D-6E8A-4147-A177-3AD203B41FA5}">
                      <a16:colId xmlns:a16="http://schemas.microsoft.com/office/drawing/2014/main" val="999620896"/>
                    </a:ext>
                  </a:extLst>
                </a:gridCol>
                <a:gridCol w="608199">
                  <a:extLst>
                    <a:ext uri="{9D8B030D-6E8A-4147-A177-3AD203B41FA5}">
                      <a16:colId xmlns:a16="http://schemas.microsoft.com/office/drawing/2014/main" val="1749092187"/>
                    </a:ext>
                  </a:extLst>
                </a:gridCol>
                <a:gridCol w="608199">
                  <a:extLst>
                    <a:ext uri="{9D8B030D-6E8A-4147-A177-3AD203B41FA5}">
                      <a16:colId xmlns:a16="http://schemas.microsoft.com/office/drawing/2014/main" val="1640939507"/>
                    </a:ext>
                  </a:extLst>
                </a:gridCol>
                <a:gridCol w="608199">
                  <a:extLst>
                    <a:ext uri="{9D8B030D-6E8A-4147-A177-3AD203B41FA5}">
                      <a16:colId xmlns:a16="http://schemas.microsoft.com/office/drawing/2014/main" val="2939486793"/>
                    </a:ext>
                  </a:extLst>
                </a:gridCol>
                <a:gridCol w="608199">
                  <a:extLst>
                    <a:ext uri="{9D8B030D-6E8A-4147-A177-3AD203B41FA5}">
                      <a16:colId xmlns:a16="http://schemas.microsoft.com/office/drawing/2014/main" val="2248835946"/>
                    </a:ext>
                  </a:extLst>
                </a:gridCol>
                <a:gridCol w="608199">
                  <a:extLst>
                    <a:ext uri="{9D8B030D-6E8A-4147-A177-3AD203B41FA5}">
                      <a16:colId xmlns:a16="http://schemas.microsoft.com/office/drawing/2014/main" val="266280584"/>
                    </a:ext>
                  </a:extLst>
                </a:gridCol>
              </a:tblGrid>
              <a:tr h="376822">
                <a:tc>
                  <a:txBody>
                    <a:bodyPr/>
                    <a:lstStyle/>
                    <a:p>
                      <a:r>
                        <a:rPr lang="en-US" altLang="zh-CN" dirty="0"/>
                        <a:t>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889378"/>
                  </a:ext>
                </a:extLst>
              </a:tr>
              <a:tr h="376822">
                <a:tc>
                  <a:txBody>
                    <a:bodyPr/>
                    <a:lstStyle/>
                    <a:p>
                      <a:r>
                        <a:rPr lang="en-US" altLang="zh-CN" dirty="0"/>
                        <a:t>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-1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-1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-1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-1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788291"/>
                  </a:ext>
                </a:extLst>
              </a:tr>
              <a:tr h="376822"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-1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-1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-1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-1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688620"/>
                  </a:ext>
                </a:extLst>
              </a:tr>
              <a:tr h="376822">
                <a:tc>
                  <a:txBody>
                    <a:bodyPr/>
                    <a:lstStyle/>
                    <a:p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-1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-1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100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471993"/>
                  </a:ext>
                </a:extLst>
              </a:tr>
              <a:tr h="376822">
                <a:tc>
                  <a:txBody>
                    <a:bodyPr/>
                    <a:lstStyle/>
                    <a:p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-1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-1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100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990905"/>
                  </a:ext>
                </a:extLst>
              </a:tr>
              <a:tr h="376822">
                <a:tc>
                  <a:txBody>
                    <a:bodyPr/>
                    <a:lstStyle/>
                    <a:p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-1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-1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100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97667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CA84F899-8EEC-E280-C897-65A1A26C5440}"/>
              </a:ext>
            </a:extLst>
          </p:cNvPr>
          <p:cNvSpPr txBox="1"/>
          <p:nvPr/>
        </p:nvSpPr>
        <p:spPr>
          <a:xfrm>
            <a:off x="3274134" y="3967165"/>
            <a:ext cx="2145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current</a:t>
            </a:r>
            <a:endParaRPr lang="zh-CN" alt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DDDA434-4FE6-738D-1535-CB0AF28978C7}"/>
              </a:ext>
            </a:extLst>
          </p:cNvPr>
          <p:cNvSpPr txBox="1"/>
          <p:nvPr/>
        </p:nvSpPr>
        <p:spPr>
          <a:xfrm>
            <a:off x="4785903" y="3273516"/>
            <a:ext cx="1392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next</a:t>
            </a:r>
            <a:endParaRPr lang="zh-CN" alt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685B0A5-F7A5-21EB-436D-8A06F2627231}"/>
              </a:ext>
            </a:extLst>
          </p:cNvPr>
          <p:cNvSpPr txBox="1"/>
          <p:nvPr/>
        </p:nvSpPr>
        <p:spPr>
          <a:xfrm>
            <a:off x="8284551" y="3603821"/>
            <a:ext cx="24116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机器人在</a:t>
            </a:r>
            <a:r>
              <a:rPr lang="en-US" altLang="zh-CN" dirty="0"/>
              <a:t>0</a:t>
            </a:r>
            <a:r>
              <a:rPr lang="zh-CN" altLang="en-US" dirty="0"/>
              <a:t>的时候可以去</a:t>
            </a:r>
            <a:r>
              <a:rPr lang="en-US" altLang="zh-CN" dirty="0"/>
              <a:t>3:</a:t>
            </a:r>
          </a:p>
          <a:p>
            <a:r>
              <a:rPr lang="en-US" altLang="zh-CN" dirty="0">
                <a:solidFill>
                  <a:schemeClr val="accent6"/>
                </a:solidFill>
              </a:rPr>
              <a:t>q(0,3)=0</a:t>
            </a:r>
          </a:p>
          <a:p>
            <a:r>
              <a:rPr lang="zh-CN" altLang="en-US" dirty="0"/>
              <a:t>机器人在</a:t>
            </a:r>
            <a:r>
              <a:rPr lang="en-US" altLang="zh-CN" dirty="0"/>
              <a:t>0</a:t>
            </a:r>
            <a:r>
              <a:rPr lang="zh-CN" altLang="en-US" dirty="0"/>
              <a:t>的时候不可以去</a:t>
            </a:r>
            <a:r>
              <a:rPr lang="en-US" altLang="zh-CN" dirty="0"/>
              <a:t>2</a:t>
            </a:r>
            <a:r>
              <a:rPr lang="zh-CN" altLang="en-US" dirty="0"/>
              <a:t>：</a:t>
            </a:r>
            <a:endParaRPr lang="en-US" altLang="zh-CN" dirty="0"/>
          </a:p>
          <a:p>
            <a:r>
              <a:rPr lang="en-US" altLang="zh-CN" dirty="0">
                <a:solidFill>
                  <a:srgbClr val="FF0000"/>
                </a:solidFill>
              </a:rPr>
              <a:t>q(0,2)=-1</a:t>
            </a:r>
          </a:p>
          <a:p>
            <a:r>
              <a:rPr lang="zh-CN" altLang="en-US" dirty="0"/>
              <a:t>机器人在</a:t>
            </a:r>
            <a:r>
              <a:rPr lang="en-US" altLang="zh-CN" dirty="0"/>
              <a:t>2</a:t>
            </a:r>
            <a:r>
              <a:rPr lang="zh-CN" altLang="en-US" dirty="0"/>
              <a:t>，</a:t>
            </a:r>
            <a:r>
              <a:rPr lang="en-US" altLang="zh-CN" dirty="0"/>
              <a:t>3</a:t>
            </a:r>
            <a:r>
              <a:rPr lang="zh-CN" altLang="en-US" dirty="0"/>
              <a:t>的时候可以去</a:t>
            </a:r>
            <a:r>
              <a:rPr lang="en-US" altLang="zh-CN" dirty="0"/>
              <a:t>4</a:t>
            </a:r>
            <a:r>
              <a:rPr lang="zh-CN" altLang="en-US" dirty="0"/>
              <a:t>：</a:t>
            </a:r>
            <a:endParaRPr lang="en-US" altLang="zh-CN" dirty="0"/>
          </a:p>
          <a:p>
            <a:r>
              <a:rPr lang="en-US" altLang="zh-CN" dirty="0">
                <a:solidFill>
                  <a:srgbClr val="FFC000"/>
                </a:solidFill>
              </a:rPr>
              <a:t>q(2,4)=q(3,4)=100</a:t>
            </a:r>
            <a:endParaRPr lang="zh-CN" altLang="en-US" dirty="0">
              <a:solidFill>
                <a:srgbClr val="FFC000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8E4587C-9569-6ED5-0423-591274642A09}"/>
              </a:ext>
            </a:extLst>
          </p:cNvPr>
          <p:cNvSpPr/>
          <p:nvPr/>
        </p:nvSpPr>
        <p:spPr>
          <a:xfrm>
            <a:off x="6614412" y="3995153"/>
            <a:ext cx="525351" cy="424082"/>
          </a:xfrm>
          <a:prstGeom prst="ellipse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617B328-996D-0B60-2BE2-152AC8FA6452}"/>
              </a:ext>
            </a:extLst>
          </p:cNvPr>
          <p:cNvSpPr/>
          <p:nvPr/>
        </p:nvSpPr>
        <p:spPr>
          <a:xfrm>
            <a:off x="6006213" y="4006229"/>
            <a:ext cx="525351" cy="4240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B9EAEE4-24F6-BD77-2194-6B0B8A5AB484}"/>
              </a:ext>
            </a:extLst>
          </p:cNvPr>
          <p:cNvSpPr/>
          <p:nvPr/>
        </p:nvSpPr>
        <p:spPr>
          <a:xfrm>
            <a:off x="7221852" y="4789953"/>
            <a:ext cx="525351" cy="76838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F4CADE22-F38E-B19C-7F60-48C53DB684DE}"/>
              </a:ext>
            </a:extLst>
          </p:cNvPr>
          <p:cNvSpPr/>
          <p:nvPr/>
        </p:nvSpPr>
        <p:spPr>
          <a:xfrm>
            <a:off x="3727875" y="4513521"/>
            <a:ext cx="380477" cy="7659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D702520-7AAB-8CDE-F3B3-6B56DBFEB181}"/>
              </a:ext>
            </a:extLst>
          </p:cNvPr>
          <p:cNvGrpSpPr/>
          <p:nvPr/>
        </p:nvGrpSpPr>
        <p:grpSpPr>
          <a:xfrm>
            <a:off x="433467" y="924603"/>
            <a:ext cx="4035346" cy="2577890"/>
            <a:chOff x="433467" y="924603"/>
            <a:chExt cx="4035346" cy="2577890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72F08EA-1AE3-F699-BD2F-BCF596C6A90B}"/>
                </a:ext>
              </a:extLst>
            </p:cNvPr>
            <p:cNvCxnSpPr>
              <a:cxnSpLocks/>
            </p:cNvCxnSpPr>
            <p:nvPr/>
          </p:nvCxnSpPr>
          <p:spPr>
            <a:xfrm>
              <a:off x="1317887" y="1733656"/>
              <a:ext cx="659566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176063B-EBC3-D9C8-120C-EFF64CEF2686}"/>
                </a:ext>
              </a:extLst>
            </p:cNvPr>
            <p:cNvSpPr/>
            <p:nvPr/>
          </p:nvSpPr>
          <p:spPr>
            <a:xfrm>
              <a:off x="433467" y="1400124"/>
              <a:ext cx="824460" cy="65207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/>
                <a:t>1</a:t>
              </a:r>
              <a:endParaRPr lang="zh-CN" altLang="en-US" sz="36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4BB3ECC-124F-AB47-D7C0-651C68F833C2}"/>
                </a:ext>
              </a:extLst>
            </p:cNvPr>
            <p:cNvSpPr/>
            <p:nvPr/>
          </p:nvSpPr>
          <p:spPr>
            <a:xfrm>
              <a:off x="433467" y="2850421"/>
              <a:ext cx="824460" cy="65207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/>
                <a:t>0</a:t>
              </a:r>
              <a:endParaRPr lang="zh-CN" altLang="en-US" sz="36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E2D2BC5-1C47-9305-E646-E8C9D82E280A}"/>
                </a:ext>
              </a:extLst>
            </p:cNvPr>
            <p:cNvSpPr/>
            <p:nvPr/>
          </p:nvSpPr>
          <p:spPr>
            <a:xfrm>
              <a:off x="2052405" y="1400124"/>
              <a:ext cx="824460" cy="65207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/>
                <a:t>2</a:t>
              </a:r>
              <a:endParaRPr lang="zh-CN" altLang="en-US" sz="36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39B6273-48B0-C213-CA00-77BAA646EBC7}"/>
                </a:ext>
              </a:extLst>
            </p:cNvPr>
            <p:cNvSpPr/>
            <p:nvPr/>
          </p:nvSpPr>
          <p:spPr>
            <a:xfrm>
              <a:off x="2052405" y="2850421"/>
              <a:ext cx="824460" cy="65207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/>
                <a:t>3</a:t>
              </a:r>
              <a:endParaRPr lang="zh-CN" altLang="en-US" sz="3600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8C3B3F0-B0B6-4578-ECA1-0268F72DCB40}"/>
                </a:ext>
              </a:extLst>
            </p:cNvPr>
            <p:cNvCxnSpPr>
              <a:cxnSpLocks/>
            </p:cNvCxnSpPr>
            <p:nvPr/>
          </p:nvCxnSpPr>
          <p:spPr>
            <a:xfrm>
              <a:off x="1317887" y="3176457"/>
              <a:ext cx="659566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2DDDC5B-99F8-6F23-6F30-67D5B35B4909}"/>
                </a:ext>
              </a:extLst>
            </p:cNvPr>
            <p:cNvCxnSpPr>
              <a:cxnSpLocks/>
            </p:cNvCxnSpPr>
            <p:nvPr/>
          </p:nvCxnSpPr>
          <p:spPr>
            <a:xfrm>
              <a:off x="2464635" y="2112156"/>
              <a:ext cx="0" cy="663314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2EA78A9D-B2C9-187F-BB81-D641EAF6221F}"/>
                </a:ext>
              </a:extLst>
            </p:cNvPr>
            <p:cNvSpPr/>
            <p:nvPr/>
          </p:nvSpPr>
          <p:spPr>
            <a:xfrm>
              <a:off x="3446984" y="1831090"/>
              <a:ext cx="1021829" cy="959370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/>
                <a:t>4</a:t>
              </a:r>
              <a:endParaRPr lang="zh-CN" altLang="en-US" sz="3600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F3B263B-38F3-FAC9-BAAF-1CD0CAC3A8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4313" y="2850421"/>
              <a:ext cx="602278" cy="31854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1104351-D87D-66C2-A149-B931E76F910D}"/>
                </a:ext>
              </a:extLst>
            </p:cNvPr>
            <p:cNvGrpSpPr/>
            <p:nvPr/>
          </p:nvGrpSpPr>
          <p:grpSpPr>
            <a:xfrm>
              <a:off x="1920430" y="924603"/>
              <a:ext cx="402784" cy="438046"/>
              <a:chOff x="5285635" y="1013298"/>
              <a:chExt cx="824460" cy="793254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8DC897FD-45A4-F733-7387-A5C9C5FD7D80}"/>
                  </a:ext>
                </a:extLst>
              </p:cNvPr>
              <p:cNvGrpSpPr/>
              <p:nvPr/>
            </p:nvGrpSpPr>
            <p:grpSpPr>
              <a:xfrm>
                <a:off x="5285635" y="1013298"/>
                <a:ext cx="824460" cy="793254"/>
                <a:chOff x="3351554" y="4214682"/>
                <a:chExt cx="824460" cy="793254"/>
              </a:xfrm>
            </p:grpSpPr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id="{1DED6766-D195-1C52-F940-34754E333859}"/>
                    </a:ext>
                  </a:extLst>
                </p:cNvPr>
                <p:cNvSpPr/>
                <p:nvPr/>
              </p:nvSpPr>
              <p:spPr>
                <a:xfrm>
                  <a:off x="3351554" y="4445398"/>
                  <a:ext cx="824460" cy="562538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C3ACED4B-565B-B0EF-A030-4C4E2ABF984C}"/>
                    </a:ext>
                  </a:extLst>
                </p:cNvPr>
                <p:cNvSpPr/>
                <p:nvPr/>
              </p:nvSpPr>
              <p:spPr>
                <a:xfrm>
                  <a:off x="3472511" y="4566278"/>
                  <a:ext cx="212651" cy="21265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Isosceles Triangle 21">
                  <a:extLst>
                    <a:ext uri="{FF2B5EF4-FFF2-40B4-BE49-F238E27FC236}">
                      <a16:creationId xmlns:a16="http://schemas.microsoft.com/office/drawing/2014/main" id="{42CBD994-080A-6A70-BBEB-8027D4E05E5B}"/>
                    </a:ext>
                  </a:extLst>
                </p:cNvPr>
                <p:cNvSpPr/>
                <p:nvPr/>
              </p:nvSpPr>
              <p:spPr>
                <a:xfrm>
                  <a:off x="3407834" y="4214683"/>
                  <a:ext cx="241300" cy="230715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3ABD3A94-7E78-A46A-0B4C-9ADABFB6BE75}"/>
                    </a:ext>
                  </a:extLst>
                </p:cNvPr>
                <p:cNvSpPr/>
                <p:nvPr/>
              </p:nvSpPr>
              <p:spPr>
                <a:xfrm>
                  <a:off x="3877734" y="4214682"/>
                  <a:ext cx="241300" cy="230715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DAC3814A-BF14-BCBD-1231-C2DF1DF92703}"/>
                    </a:ext>
                  </a:extLst>
                </p:cNvPr>
                <p:cNvSpPr/>
                <p:nvPr/>
              </p:nvSpPr>
              <p:spPr>
                <a:xfrm>
                  <a:off x="3551008" y="4853701"/>
                  <a:ext cx="393837" cy="118533"/>
                </a:xfrm>
                <a:prstGeom prst="rect">
                  <a:avLst/>
                </a:prstGeom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D897A0C3-8DCE-423D-5C0B-A930F7CC588B}"/>
                    </a:ext>
                  </a:extLst>
                </p:cNvPr>
                <p:cNvCxnSpPr>
                  <a:stCxn id="25" idx="1"/>
                  <a:endCxn id="25" idx="1"/>
                </p:cNvCxnSpPr>
                <p:nvPr/>
              </p:nvCxnSpPr>
              <p:spPr>
                <a:xfrm>
                  <a:off x="3551008" y="4912968"/>
                  <a:ext cx="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ABE2C554-AB63-5AFA-58B5-95B80F2BEE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13879" y="4847442"/>
                  <a:ext cx="0" cy="1310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825C98FC-9034-F2A9-A412-322686FE43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81922" y="4847442"/>
                  <a:ext cx="0" cy="1310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A6B8AB71-042A-6ABC-6943-1775B6FD34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47926" y="4847441"/>
                  <a:ext cx="0" cy="1310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1AD8AEF2-0260-75F9-7F49-0E80DBF2A1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06118" y="4847441"/>
                  <a:ext cx="0" cy="1310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A247E33E-72D4-904C-A86D-0E533E4FFC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68672" y="4847441"/>
                  <a:ext cx="0" cy="1310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1634BD70-952B-7D16-F5DD-F1915755822D}"/>
                  </a:ext>
                </a:extLst>
              </p:cNvPr>
              <p:cNvSpPr/>
              <p:nvPr/>
            </p:nvSpPr>
            <p:spPr>
              <a:xfrm>
                <a:off x="5772600" y="1362255"/>
                <a:ext cx="212651" cy="21265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16F65ED-1B6A-9B9A-85E0-5EE4213A86FD}"/>
                </a:ext>
              </a:extLst>
            </p:cNvPr>
            <p:cNvCxnSpPr>
              <a:cxnSpLocks/>
            </p:cNvCxnSpPr>
            <p:nvPr/>
          </p:nvCxnSpPr>
          <p:spPr>
            <a:xfrm>
              <a:off x="2972995" y="1771129"/>
              <a:ext cx="583596" cy="308973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11622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D1338B-DD3F-B8C4-C453-87B7D7052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31</a:t>
            </a:fld>
            <a:endParaRPr lang="en-CA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7937EB0E-A9F4-914B-890C-26B021F9E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强化学习</a:t>
            </a:r>
            <a:r>
              <a:rPr lang="en-US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 q-learning</a:t>
            </a:r>
            <a:endParaRPr lang="en-CA" altLang="zh-CN" sz="39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E1005A0-EDCE-606D-FCCC-34AD6ECBB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336345"/>
              </p:ext>
            </p:extLst>
          </p:nvPr>
        </p:nvGraphicFramePr>
        <p:xfrm>
          <a:off x="9046009" y="1139811"/>
          <a:ext cx="2532846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141">
                  <a:extLst>
                    <a:ext uri="{9D8B030D-6E8A-4147-A177-3AD203B41FA5}">
                      <a16:colId xmlns:a16="http://schemas.microsoft.com/office/drawing/2014/main" val="999620896"/>
                    </a:ext>
                  </a:extLst>
                </a:gridCol>
                <a:gridCol w="422141">
                  <a:extLst>
                    <a:ext uri="{9D8B030D-6E8A-4147-A177-3AD203B41FA5}">
                      <a16:colId xmlns:a16="http://schemas.microsoft.com/office/drawing/2014/main" val="1749092187"/>
                    </a:ext>
                  </a:extLst>
                </a:gridCol>
                <a:gridCol w="422141">
                  <a:extLst>
                    <a:ext uri="{9D8B030D-6E8A-4147-A177-3AD203B41FA5}">
                      <a16:colId xmlns:a16="http://schemas.microsoft.com/office/drawing/2014/main" val="1640939507"/>
                    </a:ext>
                  </a:extLst>
                </a:gridCol>
                <a:gridCol w="422141">
                  <a:extLst>
                    <a:ext uri="{9D8B030D-6E8A-4147-A177-3AD203B41FA5}">
                      <a16:colId xmlns:a16="http://schemas.microsoft.com/office/drawing/2014/main" val="2939486793"/>
                    </a:ext>
                  </a:extLst>
                </a:gridCol>
                <a:gridCol w="422141">
                  <a:extLst>
                    <a:ext uri="{9D8B030D-6E8A-4147-A177-3AD203B41FA5}">
                      <a16:colId xmlns:a16="http://schemas.microsoft.com/office/drawing/2014/main" val="2248835946"/>
                    </a:ext>
                  </a:extLst>
                </a:gridCol>
                <a:gridCol w="422141">
                  <a:extLst>
                    <a:ext uri="{9D8B030D-6E8A-4147-A177-3AD203B41FA5}">
                      <a16:colId xmlns:a16="http://schemas.microsoft.com/office/drawing/2014/main" val="266280584"/>
                    </a:ext>
                  </a:extLst>
                </a:gridCol>
              </a:tblGrid>
              <a:tr h="254035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r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2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3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4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889378"/>
                  </a:ext>
                </a:extLst>
              </a:tr>
              <a:tr h="254035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-1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-1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-1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-1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788291"/>
                  </a:ext>
                </a:extLst>
              </a:tr>
              <a:tr h="254035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-1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-1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-1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-1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688620"/>
                  </a:ext>
                </a:extLst>
              </a:tr>
              <a:tr h="254035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2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-1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-1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100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471993"/>
                  </a:ext>
                </a:extLst>
              </a:tr>
              <a:tr h="254035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3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-1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-1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100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990905"/>
                  </a:ext>
                </a:extLst>
              </a:tr>
              <a:tr h="254035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4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-1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-1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100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9766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3CFE72E-82A0-9E6C-F513-EF9522B36BF0}"/>
              </a:ext>
            </a:extLst>
          </p:cNvPr>
          <p:cNvSpPr txBox="1"/>
          <p:nvPr/>
        </p:nvSpPr>
        <p:spPr>
          <a:xfrm>
            <a:off x="315433" y="1771377"/>
            <a:ext cx="3581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开始训练，使用</a:t>
            </a:r>
            <a:r>
              <a:rPr lang="en-US" altLang="zh-CN" dirty="0"/>
              <a:t>q</a:t>
            </a:r>
            <a:r>
              <a:rPr lang="zh-CN" altLang="en-US" dirty="0"/>
              <a:t>记录训练过程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97FC777-454B-A145-FE21-6BF0C5469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81571"/>
              </p:ext>
            </p:extLst>
          </p:nvPr>
        </p:nvGraphicFramePr>
        <p:xfrm>
          <a:off x="490342" y="2384898"/>
          <a:ext cx="2532846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141">
                  <a:extLst>
                    <a:ext uri="{9D8B030D-6E8A-4147-A177-3AD203B41FA5}">
                      <a16:colId xmlns:a16="http://schemas.microsoft.com/office/drawing/2014/main" val="999620896"/>
                    </a:ext>
                  </a:extLst>
                </a:gridCol>
                <a:gridCol w="422141">
                  <a:extLst>
                    <a:ext uri="{9D8B030D-6E8A-4147-A177-3AD203B41FA5}">
                      <a16:colId xmlns:a16="http://schemas.microsoft.com/office/drawing/2014/main" val="1749092187"/>
                    </a:ext>
                  </a:extLst>
                </a:gridCol>
                <a:gridCol w="422141">
                  <a:extLst>
                    <a:ext uri="{9D8B030D-6E8A-4147-A177-3AD203B41FA5}">
                      <a16:colId xmlns:a16="http://schemas.microsoft.com/office/drawing/2014/main" val="1640939507"/>
                    </a:ext>
                  </a:extLst>
                </a:gridCol>
                <a:gridCol w="422141">
                  <a:extLst>
                    <a:ext uri="{9D8B030D-6E8A-4147-A177-3AD203B41FA5}">
                      <a16:colId xmlns:a16="http://schemas.microsoft.com/office/drawing/2014/main" val="2939486793"/>
                    </a:ext>
                  </a:extLst>
                </a:gridCol>
                <a:gridCol w="422141">
                  <a:extLst>
                    <a:ext uri="{9D8B030D-6E8A-4147-A177-3AD203B41FA5}">
                      <a16:colId xmlns:a16="http://schemas.microsoft.com/office/drawing/2014/main" val="2248835946"/>
                    </a:ext>
                  </a:extLst>
                </a:gridCol>
                <a:gridCol w="422141">
                  <a:extLst>
                    <a:ext uri="{9D8B030D-6E8A-4147-A177-3AD203B41FA5}">
                      <a16:colId xmlns:a16="http://schemas.microsoft.com/office/drawing/2014/main" val="266280584"/>
                    </a:ext>
                  </a:extLst>
                </a:gridCol>
              </a:tblGrid>
              <a:tr h="254035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q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2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3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4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889378"/>
                  </a:ext>
                </a:extLst>
              </a:tr>
              <a:tr h="254035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788291"/>
                  </a:ext>
                </a:extLst>
              </a:tr>
              <a:tr h="254035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688620"/>
                  </a:ext>
                </a:extLst>
              </a:tr>
              <a:tr h="254035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2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471993"/>
                  </a:ext>
                </a:extLst>
              </a:tr>
              <a:tr h="254035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3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990905"/>
                  </a:ext>
                </a:extLst>
              </a:tr>
              <a:tr h="254035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4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9766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DDCEE1C-0C70-4655-01D8-4AC0A203D687}"/>
                  </a:ext>
                </a:extLst>
              </p:cNvPr>
              <p:cNvSpPr txBox="1"/>
              <p:nvPr/>
            </p:nvSpPr>
            <p:spPr>
              <a:xfrm>
                <a:off x="-135568" y="1454503"/>
                <a:ext cx="63175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𝑐𝑢𝑟𝑟𝑒𝑛𝑡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𝑛𝑒𝑥𝑡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𝑐𝑢𝑟𝑟𝑒𝑛𝑡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𝑛𝑒𝑥𝑡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𝑛𝑒𝑥𝑡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DDCEE1C-0C70-4655-01D8-4AC0A203D6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5568" y="1454503"/>
                <a:ext cx="6317513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4C032A8-25C1-B9C7-EAB4-9CF79B5A6D1D}"/>
              </a:ext>
            </a:extLst>
          </p:cNvPr>
          <p:cNvSpPr txBox="1"/>
          <p:nvPr/>
        </p:nvSpPr>
        <p:spPr>
          <a:xfrm>
            <a:off x="361507" y="1082364"/>
            <a:ext cx="148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根据公式：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230438-46C3-77B3-CA9F-7A0B5D382723}"/>
              </a:ext>
            </a:extLst>
          </p:cNvPr>
          <p:cNvGrpSpPr/>
          <p:nvPr/>
        </p:nvGrpSpPr>
        <p:grpSpPr>
          <a:xfrm>
            <a:off x="6047448" y="886469"/>
            <a:ext cx="2532845" cy="1521805"/>
            <a:chOff x="433467" y="924603"/>
            <a:chExt cx="4035346" cy="2577890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D524A5C-094C-AB7C-C6D2-E2A9A557CB35}"/>
                </a:ext>
              </a:extLst>
            </p:cNvPr>
            <p:cNvCxnSpPr>
              <a:cxnSpLocks/>
            </p:cNvCxnSpPr>
            <p:nvPr/>
          </p:nvCxnSpPr>
          <p:spPr>
            <a:xfrm>
              <a:off x="1317887" y="1733656"/>
              <a:ext cx="659566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31DF03-7964-B005-5BC2-5267F0A4E13A}"/>
                </a:ext>
              </a:extLst>
            </p:cNvPr>
            <p:cNvSpPr/>
            <p:nvPr/>
          </p:nvSpPr>
          <p:spPr>
            <a:xfrm>
              <a:off x="433467" y="1400124"/>
              <a:ext cx="824460" cy="65207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/>
                <a:t>1</a:t>
              </a:r>
              <a:endParaRPr lang="zh-CN" altLang="en-US" sz="36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61D87AB-711E-4E38-AFF8-2BF73FB691F8}"/>
                </a:ext>
              </a:extLst>
            </p:cNvPr>
            <p:cNvSpPr/>
            <p:nvPr/>
          </p:nvSpPr>
          <p:spPr>
            <a:xfrm>
              <a:off x="433467" y="2850421"/>
              <a:ext cx="824460" cy="65207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/>
                <a:t>0</a:t>
              </a:r>
              <a:endParaRPr lang="zh-CN" altLang="en-US" sz="36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DD1CD37-2EEE-06F1-399F-AA3B63226258}"/>
                </a:ext>
              </a:extLst>
            </p:cNvPr>
            <p:cNvSpPr/>
            <p:nvPr/>
          </p:nvSpPr>
          <p:spPr>
            <a:xfrm>
              <a:off x="2052405" y="1400124"/>
              <a:ext cx="824460" cy="65207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/>
                <a:t>2</a:t>
              </a:r>
              <a:endParaRPr lang="zh-CN" altLang="en-US" sz="360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1E23C22-45E9-6F2D-976C-041BFECF896C}"/>
                </a:ext>
              </a:extLst>
            </p:cNvPr>
            <p:cNvSpPr/>
            <p:nvPr/>
          </p:nvSpPr>
          <p:spPr>
            <a:xfrm>
              <a:off x="2052405" y="2850421"/>
              <a:ext cx="824460" cy="65207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/>
                <a:t>3</a:t>
              </a:r>
              <a:endParaRPr lang="zh-CN" altLang="en-US" sz="3600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168389A-0FAE-E53C-6686-497F23296B49}"/>
                </a:ext>
              </a:extLst>
            </p:cNvPr>
            <p:cNvCxnSpPr>
              <a:cxnSpLocks/>
            </p:cNvCxnSpPr>
            <p:nvPr/>
          </p:nvCxnSpPr>
          <p:spPr>
            <a:xfrm>
              <a:off x="1317887" y="3176457"/>
              <a:ext cx="659566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E531432-AF41-ABE9-72A4-691C62E9C012}"/>
                </a:ext>
              </a:extLst>
            </p:cNvPr>
            <p:cNvCxnSpPr>
              <a:cxnSpLocks/>
            </p:cNvCxnSpPr>
            <p:nvPr/>
          </p:nvCxnSpPr>
          <p:spPr>
            <a:xfrm>
              <a:off x="2464635" y="2112156"/>
              <a:ext cx="0" cy="663314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Star: 5 Points 18">
              <a:extLst>
                <a:ext uri="{FF2B5EF4-FFF2-40B4-BE49-F238E27FC236}">
                  <a16:creationId xmlns:a16="http://schemas.microsoft.com/office/drawing/2014/main" id="{D4D4B06C-0188-7511-8C10-89279E43E28F}"/>
                </a:ext>
              </a:extLst>
            </p:cNvPr>
            <p:cNvSpPr/>
            <p:nvPr/>
          </p:nvSpPr>
          <p:spPr>
            <a:xfrm>
              <a:off x="3446984" y="1831090"/>
              <a:ext cx="1021829" cy="959370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/>
                <a:t>4</a:t>
              </a:r>
              <a:endParaRPr lang="zh-CN" altLang="en-US" sz="3600" dirty="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03B9406-CEDD-AA07-ECC8-E140F1B1EB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4313" y="2850421"/>
              <a:ext cx="602278" cy="31854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295D04C-6395-F93E-55B0-02F90F000E35}"/>
                </a:ext>
              </a:extLst>
            </p:cNvPr>
            <p:cNvGrpSpPr/>
            <p:nvPr/>
          </p:nvGrpSpPr>
          <p:grpSpPr>
            <a:xfrm>
              <a:off x="1920430" y="924603"/>
              <a:ext cx="402784" cy="438046"/>
              <a:chOff x="5285635" y="1013298"/>
              <a:chExt cx="824460" cy="79325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0E1BCD3-042A-720A-6E8D-2CF95EB5A135}"/>
                  </a:ext>
                </a:extLst>
              </p:cNvPr>
              <p:cNvGrpSpPr/>
              <p:nvPr/>
            </p:nvGrpSpPr>
            <p:grpSpPr>
              <a:xfrm>
                <a:off x="5285635" y="1013298"/>
                <a:ext cx="824460" cy="793254"/>
                <a:chOff x="3351554" y="4214682"/>
                <a:chExt cx="824460" cy="793254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1B0DA9D1-1335-A3CF-4FE9-A52220285A73}"/>
                    </a:ext>
                  </a:extLst>
                </p:cNvPr>
                <p:cNvSpPr/>
                <p:nvPr/>
              </p:nvSpPr>
              <p:spPr>
                <a:xfrm>
                  <a:off x="3351554" y="4445398"/>
                  <a:ext cx="824460" cy="562538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29F496AF-B261-F16D-5749-A9FAE5776B5B}"/>
                    </a:ext>
                  </a:extLst>
                </p:cNvPr>
                <p:cNvSpPr/>
                <p:nvPr/>
              </p:nvSpPr>
              <p:spPr>
                <a:xfrm>
                  <a:off x="3472511" y="4566278"/>
                  <a:ext cx="212651" cy="21265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Isosceles Triangle 26">
                  <a:extLst>
                    <a:ext uri="{FF2B5EF4-FFF2-40B4-BE49-F238E27FC236}">
                      <a16:creationId xmlns:a16="http://schemas.microsoft.com/office/drawing/2014/main" id="{76635C7F-CD5B-B102-0A84-36C369A26135}"/>
                    </a:ext>
                  </a:extLst>
                </p:cNvPr>
                <p:cNvSpPr/>
                <p:nvPr/>
              </p:nvSpPr>
              <p:spPr>
                <a:xfrm>
                  <a:off x="3407834" y="4214683"/>
                  <a:ext cx="241300" cy="230715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" name="Isosceles Triangle 27">
                  <a:extLst>
                    <a:ext uri="{FF2B5EF4-FFF2-40B4-BE49-F238E27FC236}">
                      <a16:creationId xmlns:a16="http://schemas.microsoft.com/office/drawing/2014/main" id="{1F974454-DB40-543F-C9BB-DA3798EA61CF}"/>
                    </a:ext>
                  </a:extLst>
                </p:cNvPr>
                <p:cNvSpPr/>
                <p:nvPr/>
              </p:nvSpPr>
              <p:spPr>
                <a:xfrm>
                  <a:off x="3877734" y="4214682"/>
                  <a:ext cx="241300" cy="230715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FB7F02B-4204-CC6E-0290-791E2C0707DD}"/>
                    </a:ext>
                  </a:extLst>
                </p:cNvPr>
                <p:cNvSpPr/>
                <p:nvPr/>
              </p:nvSpPr>
              <p:spPr>
                <a:xfrm>
                  <a:off x="3551008" y="4853701"/>
                  <a:ext cx="393837" cy="118533"/>
                </a:xfrm>
                <a:prstGeom prst="rect">
                  <a:avLst/>
                </a:prstGeom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FD841B84-CC95-278C-54F5-70A91E5C2A59}"/>
                    </a:ext>
                  </a:extLst>
                </p:cNvPr>
                <p:cNvCxnSpPr>
                  <a:stCxn id="29" idx="1"/>
                  <a:endCxn id="29" idx="1"/>
                </p:cNvCxnSpPr>
                <p:nvPr/>
              </p:nvCxnSpPr>
              <p:spPr>
                <a:xfrm>
                  <a:off x="3551008" y="4912968"/>
                  <a:ext cx="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DEF0CEB-8BB4-F4D9-AF6C-DF87A14900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13879" y="4847442"/>
                  <a:ext cx="0" cy="1310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A6587B36-63AA-3201-FDE4-93B5768521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81922" y="4847442"/>
                  <a:ext cx="0" cy="1310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1461BF61-6851-BD9C-1B8E-E51BB830EF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47926" y="4847441"/>
                  <a:ext cx="0" cy="1310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6B6BA891-3993-C699-890B-9084B8F3D2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06118" y="4847441"/>
                  <a:ext cx="0" cy="1310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7149C328-72AE-683C-EDB2-CE89AEF445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68672" y="4847441"/>
                  <a:ext cx="0" cy="1310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66A224C3-8DE6-6C2F-A484-85A575A2AFEF}"/>
                  </a:ext>
                </a:extLst>
              </p:cNvPr>
              <p:cNvSpPr/>
              <p:nvPr/>
            </p:nvSpPr>
            <p:spPr>
              <a:xfrm>
                <a:off x="5772600" y="1362255"/>
                <a:ext cx="212651" cy="21265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C938F3F-4DA3-BC23-6110-4AB16BC30532}"/>
                </a:ext>
              </a:extLst>
            </p:cNvPr>
            <p:cNvCxnSpPr>
              <a:cxnSpLocks/>
            </p:cNvCxnSpPr>
            <p:nvPr/>
          </p:nvCxnSpPr>
          <p:spPr>
            <a:xfrm>
              <a:off x="2972995" y="1771129"/>
              <a:ext cx="583596" cy="308973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1F9DDE9-EA10-BF0D-F76C-5A101D633EE1}"/>
                  </a:ext>
                </a:extLst>
              </p:cNvPr>
              <p:cNvSpPr txBox="1"/>
              <p:nvPr/>
            </p:nvSpPr>
            <p:spPr>
              <a:xfrm>
                <a:off x="201131" y="4347692"/>
                <a:ext cx="335811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Current: 1 next:3</a:t>
                </a:r>
                <a:endParaRPr lang="en-US" altLang="zh-CN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1,3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1,3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1,3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=−1+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0=−1</m:t>
                      </m:r>
                    </m:oMath>
                  </m:oMathPara>
                </a14:m>
                <a:endParaRPr lang="zh-CN" altLang="en-US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1F9DDE9-EA10-BF0D-F76C-5A101D633E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131" y="4347692"/>
                <a:ext cx="3358117" cy="1200329"/>
              </a:xfrm>
              <a:prstGeom prst="rect">
                <a:avLst/>
              </a:prstGeom>
              <a:blipFill>
                <a:blip r:embed="rId4"/>
                <a:stretch>
                  <a:fillRect l="-1633" t="-25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3A15D9-F4A4-1353-AF3B-EE3A7D9C5243}"/>
                  </a:ext>
                </a:extLst>
              </p:cNvPr>
              <p:cNvSpPr txBox="1"/>
              <p:nvPr/>
            </p:nvSpPr>
            <p:spPr>
              <a:xfrm>
                <a:off x="224169" y="5657671"/>
                <a:ext cx="331204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Current: 3 next:4</a:t>
                </a:r>
                <a:endParaRPr lang="en-US" altLang="zh-CN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3,4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3,4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3,4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=100+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0=100</m:t>
                      </m:r>
                    </m:oMath>
                  </m:oMathPara>
                </a14:m>
                <a:endParaRPr lang="zh-CN" altLang="en-US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3A15D9-F4A4-1353-AF3B-EE3A7D9C52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69" y="5657671"/>
                <a:ext cx="3312042" cy="1200329"/>
              </a:xfrm>
              <a:prstGeom prst="rect">
                <a:avLst/>
              </a:prstGeom>
              <a:blipFill>
                <a:blip r:embed="rId5"/>
                <a:stretch>
                  <a:fillRect l="-1657" t="-25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Arrow: Down 37">
            <a:extLst>
              <a:ext uri="{FF2B5EF4-FFF2-40B4-BE49-F238E27FC236}">
                <a16:creationId xmlns:a16="http://schemas.microsoft.com/office/drawing/2014/main" id="{79AD80E8-5E45-DEF8-DA34-D1CC6BA8387F}"/>
              </a:ext>
            </a:extLst>
          </p:cNvPr>
          <p:cNvSpPr/>
          <p:nvPr/>
        </p:nvSpPr>
        <p:spPr>
          <a:xfrm>
            <a:off x="1287425" y="4081393"/>
            <a:ext cx="818707" cy="31329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1B5A5F27-09CB-1876-BFF2-F66E9226BF2C}"/>
              </a:ext>
            </a:extLst>
          </p:cNvPr>
          <p:cNvSpPr/>
          <p:nvPr/>
        </p:nvSpPr>
        <p:spPr>
          <a:xfrm>
            <a:off x="1245782" y="5344373"/>
            <a:ext cx="818707" cy="31329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07385358-AB09-D407-0D9D-9ED9A1EAE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106793"/>
              </p:ext>
            </p:extLst>
          </p:nvPr>
        </p:nvGraphicFramePr>
        <p:xfrm>
          <a:off x="3649099" y="2670236"/>
          <a:ext cx="2532846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141">
                  <a:extLst>
                    <a:ext uri="{9D8B030D-6E8A-4147-A177-3AD203B41FA5}">
                      <a16:colId xmlns:a16="http://schemas.microsoft.com/office/drawing/2014/main" val="999620896"/>
                    </a:ext>
                  </a:extLst>
                </a:gridCol>
                <a:gridCol w="422141">
                  <a:extLst>
                    <a:ext uri="{9D8B030D-6E8A-4147-A177-3AD203B41FA5}">
                      <a16:colId xmlns:a16="http://schemas.microsoft.com/office/drawing/2014/main" val="1749092187"/>
                    </a:ext>
                  </a:extLst>
                </a:gridCol>
                <a:gridCol w="422141">
                  <a:extLst>
                    <a:ext uri="{9D8B030D-6E8A-4147-A177-3AD203B41FA5}">
                      <a16:colId xmlns:a16="http://schemas.microsoft.com/office/drawing/2014/main" val="1640939507"/>
                    </a:ext>
                  </a:extLst>
                </a:gridCol>
                <a:gridCol w="422141">
                  <a:extLst>
                    <a:ext uri="{9D8B030D-6E8A-4147-A177-3AD203B41FA5}">
                      <a16:colId xmlns:a16="http://schemas.microsoft.com/office/drawing/2014/main" val="2939486793"/>
                    </a:ext>
                  </a:extLst>
                </a:gridCol>
                <a:gridCol w="422141">
                  <a:extLst>
                    <a:ext uri="{9D8B030D-6E8A-4147-A177-3AD203B41FA5}">
                      <a16:colId xmlns:a16="http://schemas.microsoft.com/office/drawing/2014/main" val="2248835946"/>
                    </a:ext>
                  </a:extLst>
                </a:gridCol>
                <a:gridCol w="422141">
                  <a:extLst>
                    <a:ext uri="{9D8B030D-6E8A-4147-A177-3AD203B41FA5}">
                      <a16:colId xmlns:a16="http://schemas.microsoft.com/office/drawing/2014/main" val="266280584"/>
                    </a:ext>
                  </a:extLst>
                </a:gridCol>
              </a:tblGrid>
              <a:tr h="254035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q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2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3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4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889378"/>
                  </a:ext>
                </a:extLst>
              </a:tr>
              <a:tr h="254035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788291"/>
                  </a:ext>
                </a:extLst>
              </a:tr>
              <a:tr h="254035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-1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688620"/>
                  </a:ext>
                </a:extLst>
              </a:tr>
              <a:tr h="254035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2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471993"/>
                  </a:ext>
                </a:extLst>
              </a:tr>
              <a:tr h="254035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3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100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990905"/>
                  </a:ext>
                </a:extLst>
              </a:tr>
              <a:tr h="254035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4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97667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67920080-66F3-DD92-76D9-732CFFC2DB4C}"/>
              </a:ext>
            </a:extLst>
          </p:cNvPr>
          <p:cNvSpPr txBox="1"/>
          <p:nvPr/>
        </p:nvSpPr>
        <p:spPr>
          <a:xfrm>
            <a:off x="4192508" y="2292693"/>
            <a:ext cx="1446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First round</a:t>
            </a:r>
            <a:endParaRPr lang="zh-CN" alt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925A36B-A098-D125-DC84-F07CC2FF1700}"/>
              </a:ext>
            </a:extLst>
          </p:cNvPr>
          <p:cNvSpPr txBox="1"/>
          <p:nvPr/>
        </p:nvSpPr>
        <p:spPr>
          <a:xfrm>
            <a:off x="1424006" y="2067566"/>
            <a:ext cx="1912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start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BF5F830-8DFC-251B-0F71-EBDB8E212C0D}"/>
                  </a:ext>
                </a:extLst>
              </p:cNvPr>
              <p:cNvSpPr txBox="1"/>
              <p:nvPr/>
            </p:nvSpPr>
            <p:spPr>
              <a:xfrm>
                <a:off x="3896832" y="4562889"/>
                <a:ext cx="335811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Current: 2 next:3</a:t>
                </a:r>
                <a:endParaRPr lang="en-US" altLang="zh-CN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2,3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2,3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2,3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=0+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80=80</m:t>
                      </m:r>
                    </m:oMath>
                  </m:oMathPara>
                </a14:m>
                <a:endParaRPr lang="zh-CN" altLang="en-US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BF5F830-8DFC-251B-0F71-EBDB8E212C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6832" y="4562889"/>
                <a:ext cx="3358117" cy="1200329"/>
              </a:xfrm>
              <a:prstGeom prst="rect">
                <a:avLst/>
              </a:prstGeom>
              <a:blipFill>
                <a:blip r:embed="rId6"/>
                <a:stretch>
                  <a:fillRect l="-1452" t="-30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A5AB44B-89D9-3CF0-8477-9EAC67B2F16C}"/>
                  </a:ext>
                </a:extLst>
              </p:cNvPr>
              <p:cNvSpPr txBox="1"/>
              <p:nvPr/>
            </p:nvSpPr>
            <p:spPr>
              <a:xfrm>
                <a:off x="3906123" y="1792380"/>
                <a:ext cx="14408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zh-CN" dirty="0"/>
                  <a:t>=0.8</a:t>
                </a:r>
                <a:r>
                  <a:rPr lang="zh-CN" altLang="en-US" dirty="0"/>
                  <a:t>学习率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A5AB44B-89D9-3CF0-8477-9EAC67B2F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6123" y="1792380"/>
                <a:ext cx="1440893" cy="369332"/>
              </a:xfrm>
              <a:prstGeom prst="rect">
                <a:avLst/>
              </a:prstGeom>
              <a:blipFill>
                <a:blip r:embed="rId7"/>
                <a:stretch>
                  <a:fillRect t="-8197" r="-1695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43F868B0-5814-D0DC-F506-FF26D75EAD53}"/>
              </a:ext>
            </a:extLst>
          </p:cNvPr>
          <p:cNvSpPr/>
          <p:nvPr/>
        </p:nvSpPr>
        <p:spPr>
          <a:xfrm>
            <a:off x="3993609" y="3706735"/>
            <a:ext cx="2270051" cy="36387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AD13F28-38E0-0F76-ADF8-ABA296E6A960}"/>
              </a:ext>
            </a:extLst>
          </p:cNvPr>
          <p:cNvSpPr txBox="1"/>
          <p:nvPr/>
        </p:nvSpPr>
        <p:spPr>
          <a:xfrm>
            <a:off x="6487789" y="4050928"/>
            <a:ext cx="1975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q(3)=[0,0,0,0,100]</a:t>
            </a:r>
            <a:endParaRPr lang="zh-CN" altLang="en-US" dirty="0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A15562F-8B5A-BAA9-34F9-56D5221383C1}"/>
              </a:ext>
            </a:extLst>
          </p:cNvPr>
          <p:cNvCxnSpPr>
            <a:cxnSpLocks/>
          </p:cNvCxnSpPr>
          <p:nvPr/>
        </p:nvCxnSpPr>
        <p:spPr>
          <a:xfrm flipH="1" flipV="1">
            <a:off x="6252098" y="4045803"/>
            <a:ext cx="350469" cy="167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A0F8784-8E3E-40AC-7A84-B6D994F12957}"/>
              </a:ext>
            </a:extLst>
          </p:cNvPr>
          <p:cNvCxnSpPr/>
          <p:nvPr/>
        </p:nvCxnSpPr>
        <p:spPr>
          <a:xfrm flipH="1">
            <a:off x="6703828" y="4347692"/>
            <a:ext cx="63795" cy="490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5C5EF41-F55E-F3E5-AB9D-3222F8EC272F}"/>
                  </a:ext>
                </a:extLst>
              </p:cNvPr>
              <p:cNvSpPr txBox="1"/>
              <p:nvPr/>
            </p:nvSpPr>
            <p:spPr>
              <a:xfrm>
                <a:off x="3710747" y="5603049"/>
                <a:ext cx="331204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Current: 3 next:4</a:t>
                </a:r>
                <a:endParaRPr lang="en-US" altLang="zh-CN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3,4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3,4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3,4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=100+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0=100</m:t>
                      </m:r>
                    </m:oMath>
                  </m:oMathPara>
                </a14:m>
                <a:endParaRPr lang="zh-CN" altLang="en-US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5C5EF41-F55E-F3E5-AB9D-3222F8EC2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47" y="5603049"/>
                <a:ext cx="3312042" cy="1200329"/>
              </a:xfrm>
              <a:prstGeom prst="rect">
                <a:avLst/>
              </a:prstGeom>
              <a:blipFill>
                <a:blip r:embed="rId8"/>
                <a:stretch>
                  <a:fillRect l="-1657" t="-25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C3F32A78-B5C2-56FE-8E8E-76B7148616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079370"/>
              </p:ext>
            </p:extLst>
          </p:nvPr>
        </p:nvGraphicFramePr>
        <p:xfrm>
          <a:off x="8963511" y="4213237"/>
          <a:ext cx="2532846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141">
                  <a:extLst>
                    <a:ext uri="{9D8B030D-6E8A-4147-A177-3AD203B41FA5}">
                      <a16:colId xmlns:a16="http://schemas.microsoft.com/office/drawing/2014/main" val="999620896"/>
                    </a:ext>
                  </a:extLst>
                </a:gridCol>
                <a:gridCol w="422141">
                  <a:extLst>
                    <a:ext uri="{9D8B030D-6E8A-4147-A177-3AD203B41FA5}">
                      <a16:colId xmlns:a16="http://schemas.microsoft.com/office/drawing/2014/main" val="1749092187"/>
                    </a:ext>
                  </a:extLst>
                </a:gridCol>
                <a:gridCol w="422141">
                  <a:extLst>
                    <a:ext uri="{9D8B030D-6E8A-4147-A177-3AD203B41FA5}">
                      <a16:colId xmlns:a16="http://schemas.microsoft.com/office/drawing/2014/main" val="1640939507"/>
                    </a:ext>
                  </a:extLst>
                </a:gridCol>
                <a:gridCol w="422141">
                  <a:extLst>
                    <a:ext uri="{9D8B030D-6E8A-4147-A177-3AD203B41FA5}">
                      <a16:colId xmlns:a16="http://schemas.microsoft.com/office/drawing/2014/main" val="2939486793"/>
                    </a:ext>
                  </a:extLst>
                </a:gridCol>
                <a:gridCol w="422141">
                  <a:extLst>
                    <a:ext uri="{9D8B030D-6E8A-4147-A177-3AD203B41FA5}">
                      <a16:colId xmlns:a16="http://schemas.microsoft.com/office/drawing/2014/main" val="2248835946"/>
                    </a:ext>
                  </a:extLst>
                </a:gridCol>
                <a:gridCol w="422141">
                  <a:extLst>
                    <a:ext uri="{9D8B030D-6E8A-4147-A177-3AD203B41FA5}">
                      <a16:colId xmlns:a16="http://schemas.microsoft.com/office/drawing/2014/main" val="266280584"/>
                    </a:ext>
                  </a:extLst>
                </a:gridCol>
              </a:tblGrid>
              <a:tr h="254035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q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2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3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4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889378"/>
                  </a:ext>
                </a:extLst>
              </a:tr>
              <a:tr h="254035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788291"/>
                  </a:ext>
                </a:extLst>
              </a:tr>
              <a:tr h="254035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-1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688620"/>
                  </a:ext>
                </a:extLst>
              </a:tr>
              <a:tr h="254035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2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471993"/>
                  </a:ext>
                </a:extLst>
              </a:tr>
              <a:tr h="254035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3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80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100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990905"/>
                  </a:ext>
                </a:extLst>
              </a:tr>
              <a:tr h="254035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4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97667"/>
                  </a:ext>
                </a:extLst>
              </a:tr>
            </a:tbl>
          </a:graphicData>
        </a:graphic>
      </p:graphicFrame>
      <p:sp>
        <p:nvSpPr>
          <p:cNvPr id="61" name="TextBox 60">
            <a:extLst>
              <a:ext uri="{FF2B5EF4-FFF2-40B4-BE49-F238E27FC236}">
                <a16:creationId xmlns:a16="http://schemas.microsoft.com/office/drawing/2014/main" id="{36EFEDBA-5401-65E7-974E-BD00E6833F96}"/>
              </a:ext>
            </a:extLst>
          </p:cNvPr>
          <p:cNvSpPr txBox="1"/>
          <p:nvPr/>
        </p:nvSpPr>
        <p:spPr>
          <a:xfrm>
            <a:off x="9407587" y="3803571"/>
            <a:ext cx="2040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Second round</a:t>
            </a:r>
            <a:endParaRPr lang="zh-CN" altLang="en-US" dirty="0"/>
          </a:p>
        </p:txBody>
      </p: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2D9C2737-EBDF-C089-1C3F-E950CF858FA8}"/>
              </a:ext>
            </a:extLst>
          </p:cNvPr>
          <p:cNvSpPr/>
          <p:nvPr/>
        </p:nvSpPr>
        <p:spPr>
          <a:xfrm>
            <a:off x="7961128" y="4631812"/>
            <a:ext cx="430618" cy="71554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B6B29BF-E5DB-756B-F94E-7CA98750A85C}"/>
              </a:ext>
            </a:extLst>
          </p:cNvPr>
          <p:cNvCxnSpPr/>
          <p:nvPr/>
        </p:nvCxnSpPr>
        <p:spPr>
          <a:xfrm flipV="1">
            <a:off x="3115340" y="3386470"/>
            <a:ext cx="2328530" cy="1776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9F6F3C9-175D-1DFE-B50C-0743E191DC55}"/>
              </a:ext>
            </a:extLst>
          </p:cNvPr>
          <p:cNvCxnSpPr/>
          <p:nvPr/>
        </p:nvCxnSpPr>
        <p:spPr>
          <a:xfrm flipV="1">
            <a:off x="3336144" y="4030818"/>
            <a:ext cx="2522396" cy="19127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AC2D2D1-218C-DF40-088E-F96A5A6F31CF}"/>
              </a:ext>
            </a:extLst>
          </p:cNvPr>
          <p:cNvCxnSpPr/>
          <p:nvPr/>
        </p:nvCxnSpPr>
        <p:spPr>
          <a:xfrm>
            <a:off x="6735725" y="5289698"/>
            <a:ext cx="3939363" cy="1541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4F4BEC4E-08D0-C915-EEEB-190D0B8A9F65}"/>
              </a:ext>
            </a:extLst>
          </p:cNvPr>
          <p:cNvCxnSpPr/>
          <p:nvPr/>
        </p:nvCxnSpPr>
        <p:spPr>
          <a:xfrm flipV="1">
            <a:off x="6602567" y="5548021"/>
            <a:ext cx="4561619" cy="808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5371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FE3E8C-A8FF-F950-4CE8-311BE88D9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32</a:t>
            </a:fld>
            <a:endParaRPr lang="en-CA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E7087E0B-AFD4-AE71-0CA7-6E278DAF0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强化学习</a:t>
            </a:r>
            <a:r>
              <a:rPr lang="en-US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 q-learning</a:t>
            </a:r>
            <a:endParaRPr lang="en-CA" altLang="zh-CN" sz="39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EF0E2AA-0041-3FF1-FF72-494FF70525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997000"/>
              </p:ext>
            </p:extLst>
          </p:nvPr>
        </p:nvGraphicFramePr>
        <p:xfrm>
          <a:off x="421230" y="1715046"/>
          <a:ext cx="3656358" cy="2814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393">
                  <a:extLst>
                    <a:ext uri="{9D8B030D-6E8A-4147-A177-3AD203B41FA5}">
                      <a16:colId xmlns:a16="http://schemas.microsoft.com/office/drawing/2014/main" val="999620896"/>
                    </a:ext>
                  </a:extLst>
                </a:gridCol>
                <a:gridCol w="609393">
                  <a:extLst>
                    <a:ext uri="{9D8B030D-6E8A-4147-A177-3AD203B41FA5}">
                      <a16:colId xmlns:a16="http://schemas.microsoft.com/office/drawing/2014/main" val="1749092187"/>
                    </a:ext>
                  </a:extLst>
                </a:gridCol>
                <a:gridCol w="609393">
                  <a:extLst>
                    <a:ext uri="{9D8B030D-6E8A-4147-A177-3AD203B41FA5}">
                      <a16:colId xmlns:a16="http://schemas.microsoft.com/office/drawing/2014/main" val="1640939507"/>
                    </a:ext>
                  </a:extLst>
                </a:gridCol>
                <a:gridCol w="609393">
                  <a:extLst>
                    <a:ext uri="{9D8B030D-6E8A-4147-A177-3AD203B41FA5}">
                      <a16:colId xmlns:a16="http://schemas.microsoft.com/office/drawing/2014/main" val="2939486793"/>
                    </a:ext>
                  </a:extLst>
                </a:gridCol>
                <a:gridCol w="609393">
                  <a:extLst>
                    <a:ext uri="{9D8B030D-6E8A-4147-A177-3AD203B41FA5}">
                      <a16:colId xmlns:a16="http://schemas.microsoft.com/office/drawing/2014/main" val="2248835946"/>
                    </a:ext>
                  </a:extLst>
                </a:gridCol>
                <a:gridCol w="609393">
                  <a:extLst>
                    <a:ext uri="{9D8B030D-6E8A-4147-A177-3AD203B41FA5}">
                      <a16:colId xmlns:a16="http://schemas.microsoft.com/office/drawing/2014/main" val="266280584"/>
                    </a:ext>
                  </a:extLst>
                </a:gridCol>
              </a:tblGrid>
              <a:tr h="469071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q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0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3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4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889378"/>
                  </a:ext>
                </a:extLst>
              </a:tr>
              <a:tr h="469071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0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63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63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79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FFC000"/>
                          </a:solidFill>
                        </a:rPr>
                        <a:t>80</a:t>
                      </a:r>
                      <a:endParaRPr lang="zh-CN" alt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-1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788291"/>
                  </a:ext>
                </a:extLst>
              </a:tr>
              <a:tr h="469071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63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63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FFC000"/>
                          </a:solidFill>
                        </a:rPr>
                        <a:t>80</a:t>
                      </a:r>
                      <a:endParaRPr lang="zh-CN" alt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79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-1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688620"/>
                  </a:ext>
                </a:extLst>
              </a:tr>
              <a:tr h="469071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63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64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79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80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FFC000"/>
                          </a:solidFill>
                        </a:rPr>
                        <a:t>100</a:t>
                      </a:r>
                      <a:endParaRPr lang="zh-CN" alt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471993"/>
                  </a:ext>
                </a:extLst>
              </a:tr>
              <a:tr h="469071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3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64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63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80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79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FFC000"/>
                          </a:solidFill>
                        </a:rPr>
                        <a:t>100</a:t>
                      </a:r>
                      <a:endParaRPr lang="zh-CN" alt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990905"/>
                  </a:ext>
                </a:extLst>
              </a:tr>
              <a:tr h="469071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4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0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0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0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0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0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97667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7FE3D507-11C5-CC22-0BFB-93C699B4090B}"/>
              </a:ext>
            </a:extLst>
          </p:cNvPr>
          <p:cNvGrpSpPr/>
          <p:nvPr/>
        </p:nvGrpSpPr>
        <p:grpSpPr>
          <a:xfrm>
            <a:off x="6611714" y="1237797"/>
            <a:ext cx="2532845" cy="1521805"/>
            <a:chOff x="433467" y="924603"/>
            <a:chExt cx="4035346" cy="257789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6520AB8-582D-F28B-2A2F-28E3AE67C296}"/>
                </a:ext>
              </a:extLst>
            </p:cNvPr>
            <p:cNvCxnSpPr>
              <a:cxnSpLocks/>
            </p:cNvCxnSpPr>
            <p:nvPr/>
          </p:nvCxnSpPr>
          <p:spPr>
            <a:xfrm>
              <a:off x="1317887" y="1733656"/>
              <a:ext cx="659566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8EA394A-3882-9753-1186-93FECACFFE02}"/>
                </a:ext>
              </a:extLst>
            </p:cNvPr>
            <p:cNvSpPr/>
            <p:nvPr/>
          </p:nvSpPr>
          <p:spPr>
            <a:xfrm>
              <a:off x="433467" y="1400124"/>
              <a:ext cx="824460" cy="65207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/>
                <a:t>1</a:t>
              </a:r>
              <a:endParaRPr lang="zh-CN" altLang="en-US" sz="36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3BD1AD-6CF7-79CA-8BAD-000E21423FDB}"/>
                </a:ext>
              </a:extLst>
            </p:cNvPr>
            <p:cNvSpPr/>
            <p:nvPr/>
          </p:nvSpPr>
          <p:spPr>
            <a:xfrm>
              <a:off x="433467" y="2850421"/>
              <a:ext cx="824460" cy="65207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/>
                <a:t>0</a:t>
              </a:r>
              <a:endParaRPr lang="zh-CN" altLang="en-US" sz="36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093055-0FE5-112D-B3C1-760D78656ED5}"/>
                </a:ext>
              </a:extLst>
            </p:cNvPr>
            <p:cNvSpPr/>
            <p:nvPr/>
          </p:nvSpPr>
          <p:spPr>
            <a:xfrm>
              <a:off x="2052405" y="1400124"/>
              <a:ext cx="824460" cy="65207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/>
                <a:t>2</a:t>
              </a:r>
              <a:endParaRPr lang="zh-CN" altLang="en-US" sz="36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1E05E77-893F-F9CE-005D-5B58A0C3A1FC}"/>
                </a:ext>
              </a:extLst>
            </p:cNvPr>
            <p:cNvSpPr/>
            <p:nvPr/>
          </p:nvSpPr>
          <p:spPr>
            <a:xfrm>
              <a:off x="2052405" y="2850421"/>
              <a:ext cx="824460" cy="65207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/>
                <a:t>3</a:t>
              </a:r>
              <a:endParaRPr lang="zh-CN" altLang="en-US" sz="3600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4836A57-A8FB-409E-8C2D-517EB8F4D1FF}"/>
                </a:ext>
              </a:extLst>
            </p:cNvPr>
            <p:cNvCxnSpPr>
              <a:cxnSpLocks/>
            </p:cNvCxnSpPr>
            <p:nvPr/>
          </p:nvCxnSpPr>
          <p:spPr>
            <a:xfrm>
              <a:off x="1317887" y="3176457"/>
              <a:ext cx="659566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44A6A30-58C0-9980-7556-EB7971659C55}"/>
                </a:ext>
              </a:extLst>
            </p:cNvPr>
            <p:cNvCxnSpPr>
              <a:cxnSpLocks/>
            </p:cNvCxnSpPr>
            <p:nvPr/>
          </p:nvCxnSpPr>
          <p:spPr>
            <a:xfrm>
              <a:off x="2464635" y="2112156"/>
              <a:ext cx="0" cy="663314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0B79B721-DB87-0F46-960A-FF9D8DA57E91}"/>
                </a:ext>
              </a:extLst>
            </p:cNvPr>
            <p:cNvSpPr/>
            <p:nvPr/>
          </p:nvSpPr>
          <p:spPr>
            <a:xfrm>
              <a:off x="3446984" y="1831090"/>
              <a:ext cx="1021829" cy="959370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/>
                <a:t>4</a:t>
              </a:r>
              <a:endParaRPr lang="zh-CN" altLang="en-US" sz="3600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B2FFF1B-DA85-C78A-40A6-7D7997AB6F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4313" y="2850421"/>
              <a:ext cx="602278" cy="31854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3DA393C-08EC-D6FA-6ECB-1967A220AA56}"/>
                </a:ext>
              </a:extLst>
            </p:cNvPr>
            <p:cNvGrpSpPr/>
            <p:nvPr/>
          </p:nvGrpSpPr>
          <p:grpSpPr>
            <a:xfrm>
              <a:off x="1920430" y="924603"/>
              <a:ext cx="402784" cy="438046"/>
              <a:chOff x="5285635" y="1013298"/>
              <a:chExt cx="824460" cy="793254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5605706-9FD2-4746-AAA7-25094EEE3068}"/>
                  </a:ext>
                </a:extLst>
              </p:cNvPr>
              <p:cNvGrpSpPr/>
              <p:nvPr/>
            </p:nvGrpSpPr>
            <p:grpSpPr>
              <a:xfrm>
                <a:off x="5285635" y="1013298"/>
                <a:ext cx="824460" cy="793254"/>
                <a:chOff x="3351554" y="4214682"/>
                <a:chExt cx="824460" cy="793254"/>
              </a:xfrm>
            </p:grpSpPr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E7FE4FF3-DAEA-9228-07C9-3CE011D92C05}"/>
                    </a:ext>
                  </a:extLst>
                </p:cNvPr>
                <p:cNvSpPr/>
                <p:nvPr/>
              </p:nvSpPr>
              <p:spPr>
                <a:xfrm>
                  <a:off x="3351554" y="4445398"/>
                  <a:ext cx="824460" cy="562538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88026305-B095-A1EC-10C6-CCE18538020B}"/>
                    </a:ext>
                  </a:extLst>
                </p:cNvPr>
                <p:cNvSpPr/>
                <p:nvPr/>
              </p:nvSpPr>
              <p:spPr>
                <a:xfrm>
                  <a:off x="3472511" y="4566278"/>
                  <a:ext cx="212651" cy="21265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Isosceles Triangle 21">
                  <a:extLst>
                    <a:ext uri="{FF2B5EF4-FFF2-40B4-BE49-F238E27FC236}">
                      <a16:creationId xmlns:a16="http://schemas.microsoft.com/office/drawing/2014/main" id="{2C6F3947-056B-28CD-B68F-6CD14C78D73C}"/>
                    </a:ext>
                  </a:extLst>
                </p:cNvPr>
                <p:cNvSpPr/>
                <p:nvPr/>
              </p:nvSpPr>
              <p:spPr>
                <a:xfrm>
                  <a:off x="3407834" y="4214683"/>
                  <a:ext cx="241300" cy="230715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Isosceles Triangle 22">
                  <a:extLst>
                    <a:ext uri="{FF2B5EF4-FFF2-40B4-BE49-F238E27FC236}">
                      <a16:creationId xmlns:a16="http://schemas.microsoft.com/office/drawing/2014/main" id="{2D93EECC-FE11-9D00-79DF-F7A7D4EA650E}"/>
                    </a:ext>
                  </a:extLst>
                </p:cNvPr>
                <p:cNvSpPr/>
                <p:nvPr/>
              </p:nvSpPr>
              <p:spPr>
                <a:xfrm>
                  <a:off x="3877734" y="4214682"/>
                  <a:ext cx="241300" cy="230715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E349141-E296-4163-38E4-9E716772FE3C}"/>
                    </a:ext>
                  </a:extLst>
                </p:cNvPr>
                <p:cNvSpPr/>
                <p:nvPr/>
              </p:nvSpPr>
              <p:spPr>
                <a:xfrm>
                  <a:off x="3551008" y="4853701"/>
                  <a:ext cx="393837" cy="118533"/>
                </a:xfrm>
                <a:prstGeom prst="rect">
                  <a:avLst/>
                </a:prstGeom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A3D8CDC4-8211-AEAE-8038-46FAB24C4CCA}"/>
                    </a:ext>
                  </a:extLst>
                </p:cNvPr>
                <p:cNvCxnSpPr>
                  <a:stCxn id="24" idx="1"/>
                  <a:endCxn id="24" idx="1"/>
                </p:cNvCxnSpPr>
                <p:nvPr/>
              </p:nvCxnSpPr>
              <p:spPr>
                <a:xfrm>
                  <a:off x="3551008" y="4912968"/>
                  <a:ext cx="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8B76D776-1D0A-E1AF-9BB5-C8D2659397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13879" y="4847442"/>
                  <a:ext cx="0" cy="1310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B44BDE95-D30C-B6B4-CB4E-D0363C56DF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81922" y="4847442"/>
                  <a:ext cx="0" cy="1310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5A0A73A-7FA6-DF46-132C-2E70B3D7E8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47926" y="4847441"/>
                  <a:ext cx="0" cy="1310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A20C7B4A-08DB-A57B-38F8-10225DA00C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06118" y="4847441"/>
                  <a:ext cx="0" cy="1310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83460108-F5AE-AE92-9CA4-898D8F0395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68672" y="4847441"/>
                  <a:ext cx="0" cy="1310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D02A65E-F2FB-4E5C-5E53-C10A0E98C8D0}"/>
                  </a:ext>
                </a:extLst>
              </p:cNvPr>
              <p:cNvSpPr/>
              <p:nvPr/>
            </p:nvSpPr>
            <p:spPr>
              <a:xfrm>
                <a:off x="5772600" y="1362255"/>
                <a:ext cx="212651" cy="21265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6EA2CC0-0338-A58B-559E-A51BE8B90875}"/>
                </a:ext>
              </a:extLst>
            </p:cNvPr>
            <p:cNvCxnSpPr>
              <a:cxnSpLocks/>
            </p:cNvCxnSpPr>
            <p:nvPr/>
          </p:nvCxnSpPr>
          <p:spPr>
            <a:xfrm>
              <a:off x="2972995" y="1771129"/>
              <a:ext cx="583596" cy="308973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E0B8542-38FF-BEBF-D9F4-BD6461EEFF46}"/>
              </a:ext>
            </a:extLst>
          </p:cNvPr>
          <p:cNvSpPr txBox="1"/>
          <p:nvPr/>
        </p:nvSpPr>
        <p:spPr>
          <a:xfrm>
            <a:off x="318062" y="1237797"/>
            <a:ext cx="3031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训练足够多次数后获得：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E7FFA05-552B-3F00-3C18-FE764626FA83}"/>
              </a:ext>
            </a:extLst>
          </p:cNvPr>
          <p:cNvSpPr/>
          <p:nvPr/>
        </p:nvSpPr>
        <p:spPr>
          <a:xfrm>
            <a:off x="1069648" y="2185035"/>
            <a:ext cx="2901612" cy="44652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302809-83E3-664A-0B86-B5F62A9EB66D}"/>
              </a:ext>
            </a:extLst>
          </p:cNvPr>
          <p:cNvSpPr txBox="1"/>
          <p:nvPr/>
        </p:nvSpPr>
        <p:spPr>
          <a:xfrm>
            <a:off x="4313293" y="2223631"/>
            <a:ext cx="2062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在</a:t>
            </a:r>
            <a:r>
              <a:rPr lang="en-US" altLang="zh-CN" dirty="0"/>
              <a:t>0</a:t>
            </a:r>
            <a:r>
              <a:rPr lang="zh-CN" altLang="en-US" dirty="0"/>
              <a:t>的时候去</a:t>
            </a:r>
            <a:r>
              <a:rPr lang="en-US" altLang="zh-CN" dirty="0"/>
              <a:t>3</a:t>
            </a:r>
            <a:endParaRPr lang="zh-CN" altLang="en-US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5592134-2A29-F242-11E1-920EA3AD88AE}"/>
              </a:ext>
            </a:extLst>
          </p:cNvPr>
          <p:cNvCxnSpPr>
            <a:endCxn id="33" idx="1"/>
          </p:cNvCxnSpPr>
          <p:nvPr/>
        </p:nvCxnSpPr>
        <p:spPr>
          <a:xfrm>
            <a:off x="4008894" y="2408297"/>
            <a:ext cx="3043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DC86315D-C0F4-8375-65B1-B7A2D0FD8778}"/>
              </a:ext>
            </a:extLst>
          </p:cNvPr>
          <p:cNvSpPr/>
          <p:nvPr/>
        </p:nvSpPr>
        <p:spPr>
          <a:xfrm>
            <a:off x="1069648" y="2655024"/>
            <a:ext cx="2901612" cy="44652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A458BC1-7BB1-10CA-37B4-3622DBCBCFDA}"/>
              </a:ext>
            </a:extLst>
          </p:cNvPr>
          <p:cNvSpPr/>
          <p:nvPr/>
        </p:nvSpPr>
        <p:spPr>
          <a:xfrm>
            <a:off x="1069648" y="3122259"/>
            <a:ext cx="2901612" cy="44652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98AFDFF-097B-BCC2-5210-B8C8B85D220B}"/>
              </a:ext>
            </a:extLst>
          </p:cNvPr>
          <p:cNvSpPr/>
          <p:nvPr/>
        </p:nvSpPr>
        <p:spPr>
          <a:xfrm>
            <a:off x="1069648" y="3583922"/>
            <a:ext cx="2901612" cy="44652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112B3A-3100-978A-E533-F9934E0A5011}"/>
              </a:ext>
            </a:extLst>
          </p:cNvPr>
          <p:cNvSpPr txBox="1"/>
          <p:nvPr/>
        </p:nvSpPr>
        <p:spPr>
          <a:xfrm>
            <a:off x="4313293" y="2655024"/>
            <a:ext cx="2062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在</a:t>
            </a:r>
            <a:r>
              <a:rPr lang="en-US" altLang="zh-CN" dirty="0"/>
              <a:t>1</a:t>
            </a:r>
            <a:r>
              <a:rPr lang="zh-CN" altLang="en-US" dirty="0"/>
              <a:t>的时候去</a:t>
            </a:r>
            <a:r>
              <a:rPr lang="en-US" altLang="zh-CN" dirty="0"/>
              <a:t>2</a:t>
            </a:r>
            <a:endParaRPr lang="zh-CN" altLang="en-US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9E9F064-5C99-582A-7461-A19C4F33FB80}"/>
              </a:ext>
            </a:extLst>
          </p:cNvPr>
          <p:cNvCxnSpPr>
            <a:endCxn id="40" idx="1"/>
          </p:cNvCxnSpPr>
          <p:nvPr/>
        </p:nvCxnSpPr>
        <p:spPr>
          <a:xfrm>
            <a:off x="4008894" y="2839690"/>
            <a:ext cx="3043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5B32586-2FE0-F853-B611-CE882E9BA8AE}"/>
              </a:ext>
            </a:extLst>
          </p:cNvPr>
          <p:cNvSpPr txBox="1"/>
          <p:nvPr/>
        </p:nvSpPr>
        <p:spPr>
          <a:xfrm>
            <a:off x="4313293" y="3130583"/>
            <a:ext cx="2062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在</a:t>
            </a:r>
            <a:r>
              <a:rPr lang="en-US" altLang="zh-CN" dirty="0"/>
              <a:t>2</a:t>
            </a:r>
            <a:r>
              <a:rPr lang="zh-CN" altLang="en-US" dirty="0"/>
              <a:t>的时候去</a:t>
            </a:r>
            <a:r>
              <a:rPr lang="en-US" altLang="zh-CN" dirty="0"/>
              <a:t>4</a:t>
            </a:r>
            <a:endParaRPr lang="zh-CN" altLang="en-US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91FA25B-CA12-0EEB-B185-C76328A88101}"/>
              </a:ext>
            </a:extLst>
          </p:cNvPr>
          <p:cNvCxnSpPr>
            <a:endCxn id="42" idx="1"/>
          </p:cNvCxnSpPr>
          <p:nvPr/>
        </p:nvCxnSpPr>
        <p:spPr>
          <a:xfrm>
            <a:off x="4008894" y="3315249"/>
            <a:ext cx="3043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280C54DD-0F3A-49A1-8621-9E81CB8B9866}"/>
              </a:ext>
            </a:extLst>
          </p:cNvPr>
          <p:cNvSpPr txBox="1"/>
          <p:nvPr/>
        </p:nvSpPr>
        <p:spPr>
          <a:xfrm>
            <a:off x="4313293" y="3606142"/>
            <a:ext cx="2062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在</a:t>
            </a:r>
            <a:r>
              <a:rPr lang="en-US" altLang="zh-CN" dirty="0"/>
              <a:t>3</a:t>
            </a:r>
            <a:r>
              <a:rPr lang="zh-CN" altLang="en-US" dirty="0"/>
              <a:t>的时候去</a:t>
            </a:r>
            <a:r>
              <a:rPr lang="en-US" altLang="zh-CN" dirty="0"/>
              <a:t>4</a:t>
            </a:r>
            <a:endParaRPr lang="zh-CN" altLang="en-US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E97AB3C-C42E-6175-6E9A-789FA9391FAC}"/>
              </a:ext>
            </a:extLst>
          </p:cNvPr>
          <p:cNvCxnSpPr>
            <a:endCxn id="44" idx="1"/>
          </p:cNvCxnSpPr>
          <p:nvPr/>
        </p:nvCxnSpPr>
        <p:spPr>
          <a:xfrm>
            <a:off x="4008894" y="3790808"/>
            <a:ext cx="3043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C3EAD37-BE1B-27EE-6E6C-083D70CDD641}"/>
              </a:ext>
            </a:extLst>
          </p:cNvPr>
          <p:cNvSpPr txBox="1"/>
          <p:nvPr/>
        </p:nvSpPr>
        <p:spPr>
          <a:xfrm>
            <a:off x="5156364" y="4859079"/>
            <a:ext cx="443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在尝试中不断试错，找到最佳的方式</a:t>
            </a:r>
          </a:p>
        </p:txBody>
      </p:sp>
    </p:spTree>
    <p:extLst>
      <p:ext uri="{BB962C8B-B14F-4D97-AF65-F5344CB8AC3E}">
        <p14:creationId xmlns:p14="http://schemas.microsoft.com/office/powerpoint/2010/main" val="2385431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5E43EF0D-4A5C-5518-0A78-A189236B4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72" y="2489822"/>
            <a:ext cx="5531728" cy="30916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A43FB34-0C39-6C94-1A6D-EDC9D94C8406}"/>
                  </a:ext>
                </a:extLst>
              </p:cNvPr>
              <p:cNvSpPr txBox="1"/>
              <p:nvPr/>
            </p:nvSpPr>
            <p:spPr>
              <a:xfrm>
                <a:off x="7024686" y="2633283"/>
                <a:ext cx="3012684" cy="1038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A43FB34-0C39-6C94-1A6D-EDC9D94C84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4686" y="2633283"/>
                <a:ext cx="3012684" cy="10384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71C306-AE8A-6F17-A8D6-5DBAA8E80763}"/>
                  </a:ext>
                </a:extLst>
              </p:cNvPr>
              <p:cNvSpPr txBox="1"/>
              <p:nvPr/>
            </p:nvSpPr>
            <p:spPr>
              <a:xfrm>
                <a:off x="6803718" y="3705472"/>
                <a:ext cx="386588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 </a:t>
                </a:r>
                <a:r>
                  <a:rPr lang="zh-CN" altLang="en-US" sz="24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计算系数</a:t>
                </a:r>
                <a:endParaRPr lang="en-US" sz="24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4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 </a:t>
                </a:r>
                <a:r>
                  <a:rPr lang="zh-CN" altLang="en-US" sz="24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计算方程</a:t>
                </a:r>
                <a:endParaRPr lang="en-US" sz="24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r>
                  <a:rPr lang="en-US" sz="24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4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 </a:t>
                </a:r>
                <a:r>
                  <a:rPr lang="zh-CN" altLang="en-US" sz="24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中心点</a:t>
                </a:r>
                <a:endParaRPr lang="en-US" sz="24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71C306-AE8A-6F17-A8D6-5DBAA8E80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3718" y="3705472"/>
                <a:ext cx="3865880" cy="1200329"/>
              </a:xfrm>
              <a:prstGeom prst="rect">
                <a:avLst/>
              </a:prstGeom>
              <a:blipFill>
                <a:blip r:embed="rId4"/>
                <a:stretch>
                  <a:fillRect l="-315" t="-5584" b="-91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5A7FF4D-F996-34CB-E987-F62DE8152C70}"/>
              </a:ext>
            </a:extLst>
          </p:cNvPr>
          <p:cNvSpPr txBox="1"/>
          <p:nvPr/>
        </p:nvSpPr>
        <p:spPr>
          <a:xfrm>
            <a:off x="6949731" y="2076152"/>
            <a:ext cx="3573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RBF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一般形式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A9EEEA-5BF7-934C-F582-BBFA5D6D1F56}"/>
                  </a:ext>
                </a:extLst>
              </p:cNvPr>
              <p:cNvSpPr txBox="1"/>
              <p:nvPr/>
            </p:nvSpPr>
            <p:spPr>
              <a:xfrm>
                <a:off x="6803718" y="5292546"/>
                <a:ext cx="3598192" cy="12478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lang="zh-CN" altLang="en-US" sz="24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点上的插值只取决于它距离其他几个中心点的相对距离</a:t>
                </a:r>
                <a:endParaRPr lang="en-US" sz="24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A9EEEA-5BF7-934C-F582-BBFA5D6D1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3718" y="5292546"/>
                <a:ext cx="3598192" cy="1247842"/>
              </a:xfrm>
              <a:prstGeom prst="rect">
                <a:avLst/>
              </a:prstGeom>
              <a:blipFill>
                <a:blip r:embed="rId5"/>
                <a:stretch>
                  <a:fillRect l="-2542" t="-3902" r="-1017" b="-97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6266B9C-0CA4-BD1C-78D6-D9416C4C4F99}"/>
              </a:ext>
            </a:extLst>
          </p:cNvPr>
          <p:cNvSpPr txBox="1"/>
          <p:nvPr/>
        </p:nvSpPr>
        <p:spPr>
          <a:xfrm>
            <a:off x="6803718" y="1448997"/>
            <a:ext cx="292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监督学习</a:t>
            </a:r>
            <a:r>
              <a:rPr lang="en-CA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-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多元回归</a:t>
            </a:r>
            <a:endParaRPr lang="en-CA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D04F95-949E-0221-10B0-2D8B76B86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33</a:t>
            </a:fld>
            <a:endParaRPr lang="en-CA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C88CEF5-854F-89B6-5F67-F37D66D52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径向基础函数</a:t>
            </a:r>
            <a:r>
              <a:rPr lang="en-US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en-CA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Radial Basis Function)(RBF)</a:t>
            </a:r>
          </a:p>
        </p:txBody>
      </p:sp>
    </p:spTree>
    <p:extLst>
      <p:ext uri="{BB962C8B-B14F-4D97-AF65-F5344CB8AC3E}">
        <p14:creationId xmlns:p14="http://schemas.microsoft.com/office/powerpoint/2010/main" val="27484124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79F38B93-602E-CB28-CE0F-9D3B1169A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280"/>
            <a:ext cx="6319520" cy="45949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FC62B4-2F73-7335-DED8-9E59A96FD5D6}"/>
              </a:ext>
            </a:extLst>
          </p:cNvPr>
          <p:cNvSpPr txBox="1"/>
          <p:nvPr/>
        </p:nvSpPr>
        <p:spPr>
          <a:xfrm>
            <a:off x="6872116" y="1640865"/>
            <a:ext cx="2148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13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个数据点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3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个中心点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2239E2-A49C-931A-4C5F-24A2E7998497}"/>
                  </a:ext>
                </a:extLst>
              </p:cNvPr>
              <p:cNvSpPr txBox="1"/>
              <p:nvPr/>
            </p:nvSpPr>
            <p:spPr>
              <a:xfrm>
                <a:off x="8957615" y="1445933"/>
                <a:ext cx="2972115" cy="928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组合总数</a:t>
                </a:r>
                <a:r>
                  <a:rPr lang="en-US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13!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3!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13−3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=286</m:t>
                      </m:r>
                    </m:oMath>
                  </m:oMathPara>
                </a14:m>
                <a:endParaRPr lang="en-US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2239E2-A49C-931A-4C5F-24A2E7998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7615" y="1445933"/>
                <a:ext cx="2972115" cy="928972"/>
              </a:xfrm>
              <a:prstGeom prst="rect">
                <a:avLst/>
              </a:prstGeom>
              <a:blipFill>
                <a:blip r:embed="rId3"/>
                <a:stretch>
                  <a:fillRect l="-1639" t="-32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495EBA-F39D-EE3B-123E-CDE4543155A7}"/>
                  </a:ext>
                </a:extLst>
              </p:cNvPr>
              <p:cNvSpPr txBox="1"/>
              <p:nvPr/>
            </p:nvSpPr>
            <p:spPr>
              <a:xfrm>
                <a:off x="6770370" y="2759127"/>
                <a:ext cx="57937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每一个组合都需要解出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: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495EBA-F39D-EE3B-123E-CDE454315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0370" y="2759127"/>
                <a:ext cx="5793740" cy="369332"/>
              </a:xfrm>
              <a:prstGeom prst="rect">
                <a:avLst/>
              </a:prstGeom>
              <a:blipFill>
                <a:blip r:embed="rId4"/>
                <a:stretch>
                  <a:fillRect l="-947" t="-13333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7199D5-A6BB-616B-445A-169680757B9E}"/>
                  </a:ext>
                </a:extLst>
              </p:cNvPr>
              <p:cNvSpPr txBox="1"/>
              <p:nvPr/>
            </p:nvSpPr>
            <p:spPr>
              <a:xfrm>
                <a:off x="7743672" y="4822533"/>
                <a:ext cx="2262671" cy="778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7199D5-A6BB-616B-445A-169680757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3672" y="4822533"/>
                <a:ext cx="2262671" cy="7789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6F44E3F-7B6E-02FC-0DA0-DC81C13FF583}"/>
                  </a:ext>
                </a:extLst>
              </p:cNvPr>
              <p:cNvSpPr txBox="1"/>
              <p:nvPr/>
            </p:nvSpPr>
            <p:spPr>
              <a:xfrm>
                <a:off x="6775607" y="4382251"/>
                <a:ext cx="41475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解</a:t>
                </a:r>
                <a14:m>
                  <m:oMath xmlns:m="http://schemas.openxmlformats.org/officeDocument/2006/math">
                    <m:r>
                      <a:rPr lang="zh-CN" altLang="en-US" i="1" dirty="0" smtClean="0">
                        <a:latin typeface="Cambria Math" panose="02040503050406030204" pitchFamily="18" charset="0"/>
                      </a:rPr>
                      <m:t>出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之后可以计算</a:t>
                </a:r>
                <a:r>
                  <a:rPr lang="en-US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 </a:t>
                </a:r>
                <a:r>
                  <a:rPr lang="en-US" i="1" dirty="0" err="1">
                    <a:latin typeface="宋体" panose="02010600030101010101" pitchFamily="2" charset="-122"/>
                    <a:ea typeface="宋体" panose="02010600030101010101" pitchFamily="2" charset="-122"/>
                  </a:rPr>
                  <a:t>Y</a:t>
                </a:r>
                <a:r>
                  <a:rPr lang="en-US" baseline="-25000" dirty="0" err="1">
                    <a:latin typeface="宋体" panose="02010600030101010101" pitchFamily="2" charset="-122"/>
                    <a:ea typeface="宋体" panose="02010600030101010101" pitchFamily="2" charset="-122"/>
                  </a:rPr>
                  <a:t>mod</a:t>
                </a:r>
                <a:r>
                  <a:rPr lang="en-US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: 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6F44E3F-7B6E-02FC-0DA0-DC81C13FF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607" y="4382251"/>
                <a:ext cx="4147506" cy="369332"/>
              </a:xfrm>
              <a:prstGeom prst="rect">
                <a:avLst/>
              </a:prstGeom>
              <a:blipFill>
                <a:blip r:embed="rId6"/>
                <a:stretch>
                  <a:fillRect l="-1175" t="-13333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9DAC575-0575-6D0F-F561-E03CA91B5ED3}"/>
              </a:ext>
            </a:extLst>
          </p:cNvPr>
          <p:cNvSpPr txBox="1"/>
          <p:nvPr/>
        </p:nvSpPr>
        <p:spPr>
          <a:xfrm>
            <a:off x="6713670" y="5612373"/>
            <a:ext cx="5012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比较</a:t>
            </a:r>
            <a:r>
              <a:rPr lang="en-US" i="1" dirty="0" err="1">
                <a:latin typeface="宋体" panose="02010600030101010101" pitchFamily="2" charset="-122"/>
                <a:ea typeface="宋体" panose="02010600030101010101" pitchFamily="2" charset="-122"/>
              </a:rPr>
              <a:t>Y</a:t>
            </a:r>
            <a:r>
              <a:rPr lang="en-US" baseline="-25000" dirty="0" err="1">
                <a:latin typeface="宋体" panose="02010600030101010101" pitchFamily="2" charset="-122"/>
                <a:ea typeface="宋体" panose="02010600030101010101" pitchFamily="2" charset="-122"/>
              </a:rPr>
              <a:t>mod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en-US" i="1" dirty="0" err="1">
                <a:latin typeface="宋体" panose="02010600030101010101" pitchFamily="2" charset="-122"/>
                <a:ea typeface="宋体" panose="02010600030101010101" pitchFamily="2" charset="-122"/>
              </a:rPr>
              <a:t>Y</a:t>
            </a:r>
            <a:r>
              <a:rPr lang="en-US" baseline="-25000" dirty="0" err="1">
                <a:latin typeface="宋体" panose="02010600030101010101" pitchFamily="2" charset="-122"/>
                <a:ea typeface="宋体" panose="02010600030101010101" pitchFamily="2" charset="-122"/>
              </a:rPr>
              <a:t>data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以计算代价函数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9519C6-AC51-FD2C-50AB-4BAD95CD3387}"/>
              </a:ext>
            </a:extLst>
          </p:cNvPr>
          <p:cNvSpPr txBox="1"/>
          <p:nvPr/>
        </p:nvSpPr>
        <p:spPr>
          <a:xfrm>
            <a:off x="6143294" y="6258704"/>
            <a:ext cx="598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D2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目标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找到代价函数最小的组合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5BF7B5-AD7A-A876-0D43-6A996762DDD7}"/>
                  </a:ext>
                </a:extLst>
              </p:cNvPr>
              <p:cNvSpPr txBox="1"/>
              <p:nvPr/>
            </p:nvSpPr>
            <p:spPr>
              <a:xfrm>
                <a:off x="6060440" y="3151790"/>
                <a:ext cx="6281420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𝑋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acc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𝑋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acc>
                                      </m:e>
                                    </m:d>
                                  </m:e>
                                </m:d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𝑋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e>
                                        </m:acc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𝑋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acc>
                                      </m:e>
                                    </m:d>
                                  </m:e>
                                </m:d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𝑋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3</m:t>
                                                </m:r>
                                              </m:sub>
                                            </m:sSub>
                                          </m:e>
                                        </m:acc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𝑋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acc>
                                      </m:e>
                                    </m:d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𝑋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acc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𝑋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e>
                                        </m:acc>
                                      </m:e>
                                    </m:d>
                                  </m:e>
                                </m:d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𝑋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e>
                                        </m:acc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𝑋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e>
                                        </m:acc>
                                      </m:e>
                                    </m:d>
                                  </m:e>
                                </m:d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𝑋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3</m:t>
                                                </m:r>
                                              </m:sub>
                                            </m:sSub>
                                          </m:e>
                                        </m:acc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𝑋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e>
                                        </m:acc>
                                      </m:e>
                                    </m:d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𝑋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acc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𝑋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3</m:t>
                                                </m:r>
                                              </m:sub>
                                            </m:sSub>
                                          </m:e>
                                        </m:acc>
                                      </m:e>
                                    </m:d>
                                  </m:e>
                                </m:d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𝑋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e>
                                        </m:acc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𝑋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3</m:t>
                                                </m:r>
                                              </m:sub>
                                            </m:sSub>
                                          </m:e>
                                        </m:acc>
                                      </m:e>
                                    </m:d>
                                  </m:e>
                                </m:d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𝑋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3</m:t>
                                                </m:r>
                                              </m:sub>
                                            </m:sSub>
                                          </m:e>
                                        </m:acc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𝑋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3</m:t>
                                                </m:r>
                                              </m:sub>
                                            </m:sSub>
                                          </m:e>
                                        </m:acc>
                                      </m:e>
                                    </m:d>
                                  </m:e>
                                </m:d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5BF7B5-AD7A-A876-0D43-6A996762D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440" y="3151790"/>
                <a:ext cx="6281420" cy="11269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EE0EB1-E6E5-B17A-51B6-C3B6C62D7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34</a:t>
            </a:fld>
            <a:endParaRPr lang="en-CA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E087B418-4D65-0263-B192-67251E674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en-US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RBF</a:t>
            </a:r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例子</a:t>
            </a:r>
            <a:endParaRPr lang="en-CA" altLang="zh-CN" sz="39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75211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69D78D02-C2F8-8504-52C7-0A711112C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492" y="1306659"/>
            <a:ext cx="8482904" cy="484505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4CE1F32-662C-EE94-BDE9-A5A57833E918}"/>
                  </a:ext>
                </a:extLst>
              </p:cNvPr>
              <p:cNvSpPr txBox="1"/>
              <p:nvPr/>
            </p:nvSpPr>
            <p:spPr>
              <a:xfrm>
                <a:off x="8209893" y="1022388"/>
                <a:ext cx="2768600" cy="1488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组合总数</a:t>
                </a:r>
                <a:r>
                  <a:rPr lang="en-US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500!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3!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500−3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=2.07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4CE1F32-662C-EE94-BDE9-A5A57833E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9893" y="1022388"/>
                <a:ext cx="2768600" cy="1488549"/>
              </a:xfrm>
              <a:prstGeom prst="rect">
                <a:avLst/>
              </a:prstGeom>
              <a:blipFill>
                <a:blip r:embed="rId3"/>
                <a:stretch>
                  <a:fillRect l="-1982" t="-245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3E354-ADFB-CC4A-9A5B-57DB43C2F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35</a:t>
            </a:fld>
            <a:endParaRPr lang="en-CA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C47FD18F-12A3-5CBE-12DA-14819CCC2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en-US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CERBF</a:t>
            </a:r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算法</a:t>
            </a:r>
            <a:endParaRPr lang="en-CA" altLang="zh-CN" sz="39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30350A-0A9C-61C5-7177-7058EC6D717D}"/>
              </a:ext>
            </a:extLst>
          </p:cNvPr>
          <p:cNvSpPr txBox="1"/>
          <p:nvPr/>
        </p:nvSpPr>
        <p:spPr>
          <a:xfrm>
            <a:off x="7737326" y="5484588"/>
            <a:ext cx="42243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90500">
              <a:spcAft>
                <a:spcPts val="0"/>
              </a:spcAft>
            </a:pPr>
            <a:r>
              <a:rPr lang="en-US" sz="1100" b="1" dirty="0">
                <a:solidFill>
                  <a:srgbClr val="000000"/>
                </a:solidFill>
                <a:latin typeface="Merriweather" panose="00000500000000000000" pitchFamily="2" charset="0"/>
              </a:rPr>
              <a:t>G. Liu</a:t>
            </a:r>
            <a:r>
              <a:rPr lang="en-US" sz="1100" dirty="0">
                <a:solidFill>
                  <a:srgbClr val="666666"/>
                </a:solidFill>
                <a:latin typeface="Merriweather" panose="00000500000000000000" pitchFamily="2" charset="0"/>
              </a:rPr>
              <a:t>, R. Marchand, (2022): Inference of m-NLP data using Radial Basis Function regression with center-evolving algorithm, Computer Physics Communication, DOI: https://doi.org/10.1016/j.cpc.2022.108497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26236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Chart, surface chart&#10;&#10;Description automatically generated">
            <a:extLst>
              <a:ext uri="{FF2B5EF4-FFF2-40B4-BE49-F238E27FC236}">
                <a16:creationId xmlns:a16="http://schemas.microsoft.com/office/drawing/2014/main" id="{4123287C-C5E6-9819-6FA2-0CF971C86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014" y="975712"/>
            <a:ext cx="6870773" cy="572564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A5DA9B-B27E-54E5-37CC-5DA3CDAC2EFC}"/>
              </a:ext>
            </a:extLst>
          </p:cNvPr>
          <p:cNvSpPr txBox="1"/>
          <p:nvPr/>
        </p:nvSpPr>
        <p:spPr>
          <a:xfrm rot="5400000">
            <a:off x="5127639" y="3031656"/>
            <a:ext cx="1851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Absolute error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4CF923-FC34-B0C8-D262-8F9FA7A6AD5F}"/>
              </a:ext>
            </a:extLst>
          </p:cNvPr>
          <p:cNvSpPr txBox="1"/>
          <p:nvPr/>
        </p:nvSpPr>
        <p:spPr>
          <a:xfrm>
            <a:off x="8086725" y="1995404"/>
            <a:ext cx="3317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5307 </a:t>
            </a:r>
            <a:r>
              <a:rPr lang="zh-CN" altLang="en-US" b="0" dirty="0"/>
              <a:t>个火山海拔数据点用</a:t>
            </a:r>
            <a:r>
              <a:rPr lang="en-US" altLang="zh-CN" b="0" dirty="0"/>
              <a:t>60</a:t>
            </a:r>
            <a:r>
              <a:rPr lang="zh-CN" altLang="en-US" b="0" dirty="0"/>
              <a:t>个</a:t>
            </a:r>
            <a:r>
              <a:rPr lang="en-US" altLang="zh-CN" b="0" dirty="0"/>
              <a:t>RBF</a:t>
            </a:r>
            <a:r>
              <a:rPr lang="zh-CN" altLang="en-US" b="0" dirty="0"/>
              <a:t>中心点近似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B77957-9164-B093-0EF5-7462855C82FC}"/>
              </a:ext>
            </a:extLst>
          </p:cNvPr>
          <p:cNvSpPr txBox="1"/>
          <p:nvPr/>
        </p:nvSpPr>
        <p:spPr>
          <a:xfrm>
            <a:off x="8018799" y="3802530"/>
            <a:ext cx="3385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模型均方根误差</a:t>
            </a:r>
            <a:r>
              <a:rPr lang="en-US" dirty="0"/>
              <a:t>1.2</a:t>
            </a:r>
            <a:r>
              <a:rPr lang="zh-CN" altLang="en-US" dirty="0"/>
              <a:t>米，和近期其他人发表的文献中用</a:t>
            </a:r>
            <a:r>
              <a:rPr lang="en-US" altLang="zh-CN" dirty="0"/>
              <a:t>5200</a:t>
            </a:r>
            <a:r>
              <a:rPr lang="zh-CN" altLang="en-US" dirty="0"/>
              <a:t>个中心点近似的</a:t>
            </a:r>
            <a:r>
              <a:rPr lang="en-US" altLang="zh-CN" dirty="0"/>
              <a:t>0.7-1.1 </a:t>
            </a:r>
            <a:r>
              <a:rPr lang="zh-CN" altLang="en-US" dirty="0"/>
              <a:t>米均方根误差相差不大。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2F40B06-2CF3-0A92-EDE3-04CEA99C1048}"/>
                  </a:ext>
                </a:extLst>
              </p:cNvPr>
              <p:cNvSpPr txBox="1"/>
              <p:nvPr/>
            </p:nvSpPr>
            <p:spPr>
              <a:xfrm>
                <a:off x="8377550" y="2733500"/>
                <a:ext cx="2184381" cy="778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60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2F40B06-2CF3-0A92-EDE3-04CEA99C1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7550" y="2733500"/>
                <a:ext cx="2184381" cy="7789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B6440D-32AF-80CD-E60C-6E24F68F6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36</a:t>
            </a:fld>
            <a:endParaRPr lang="en-CA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1674C837-6057-4D8C-742B-D8BC567DD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en-US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RBF</a:t>
            </a:r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近似伊甸火山海拔</a:t>
            </a:r>
            <a:endParaRPr lang="en-CA" altLang="zh-CN" sz="39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1437C8-D058-BBC6-067E-615F37AE6EFC}"/>
              </a:ext>
            </a:extLst>
          </p:cNvPr>
          <p:cNvSpPr txBox="1"/>
          <p:nvPr/>
        </p:nvSpPr>
        <p:spPr>
          <a:xfrm>
            <a:off x="6567641" y="6079351"/>
            <a:ext cx="54060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/>
              <a:t>【【径向基函数RBF】快速拟合多维数据-哔哩哔哩】 https://b23.tv/BV5n4Ju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65A5F3-CF10-8EBC-AF75-580727989560}"/>
              </a:ext>
            </a:extLst>
          </p:cNvPr>
          <p:cNvSpPr txBox="1"/>
          <p:nvPr/>
        </p:nvSpPr>
        <p:spPr>
          <a:xfrm>
            <a:off x="6659525" y="5707180"/>
            <a:ext cx="3011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使用说明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操作演示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代码：</a:t>
            </a:r>
          </a:p>
        </p:txBody>
      </p:sp>
    </p:spTree>
    <p:extLst>
      <p:ext uri="{BB962C8B-B14F-4D97-AF65-F5344CB8AC3E}">
        <p14:creationId xmlns:p14="http://schemas.microsoft.com/office/powerpoint/2010/main" val="12402898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65CA01-36FF-EA9B-ACE6-B810FC9E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37</a:t>
            </a:fld>
            <a:endParaRPr lang="en-CA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B87EB7C3-194E-82ED-F722-BD04403B2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机器学习指引参数优化</a:t>
            </a:r>
          </a:p>
        </p:txBody>
      </p:sp>
      <p:pic>
        <p:nvPicPr>
          <p:cNvPr id="5" name="Picture 4" descr="A graph with numbers and a number&#10;&#10;Description automatically generated with medium confidence">
            <a:extLst>
              <a:ext uri="{FF2B5EF4-FFF2-40B4-BE49-F238E27FC236}">
                <a16:creationId xmlns:a16="http://schemas.microsoft.com/office/drawing/2014/main" id="{5CF8881C-FD6C-9B71-0278-88F092D7D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3" y="1208974"/>
            <a:ext cx="3735002" cy="3112502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532BD0AD-CE9D-8BDA-5E25-01B807D4AE3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04075"/>
            <a:ext cx="12191999" cy="58261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10" descr="A graph of a graph with numbers and a chart&#10;&#10;Description automatically generated with medium confidence">
            <a:extLst>
              <a:ext uri="{FF2B5EF4-FFF2-40B4-BE49-F238E27FC236}">
                <a16:creationId xmlns:a16="http://schemas.microsoft.com/office/drawing/2014/main" id="{30B550D3-3B24-D0CC-C91C-0FD1DE9FE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980" y="1267381"/>
            <a:ext cx="3912686" cy="29345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152C1A-6B8B-ED4E-85A3-23907B0BDC83}"/>
              </a:ext>
            </a:extLst>
          </p:cNvPr>
          <p:cNvSpPr txBox="1"/>
          <p:nvPr/>
        </p:nvSpPr>
        <p:spPr>
          <a:xfrm rot="5400000">
            <a:off x="7175931" y="2423846"/>
            <a:ext cx="1383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en-CA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+/sec(10</a:t>
            </a:r>
            <a:r>
              <a:rPr lang="en-CA" altLang="zh-CN" sz="14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en-CA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B66387-E453-1EC2-F039-A3FCDE894B0A}"/>
              </a:ext>
            </a:extLst>
          </p:cNvPr>
          <p:cNvSpPr txBox="1"/>
          <p:nvPr/>
        </p:nvSpPr>
        <p:spPr>
          <a:xfrm rot="5400000">
            <a:off x="2838584" y="2428373"/>
            <a:ext cx="1893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缪子产额 </a:t>
            </a:r>
            <a:r>
              <a:rPr lang="el-GR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en-CA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+/sec(10</a:t>
            </a:r>
            <a:r>
              <a:rPr lang="en-CA" altLang="zh-CN" sz="14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en-CA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8E5ECF-30E0-2B19-01E7-787C2ABBE3DD}"/>
              </a:ext>
            </a:extLst>
          </p:cNvPr>
          <p:cNvSpPr txBox="1"/>
          <p:nvPr/>
        </p:nvSpPr>
        <p:spPr>
          <a:xfrm>
            <a:off x="3910586" y="5003109"/>
            <a:ext cx="297038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难点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获取困难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单个数据点需要几天到一周时间）</a:t>
            </a:r>
            <a:endParaRPr lang="en-US" altLang="zh-CN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误差大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4%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F24368-5FA3-A8E9-B573-C9D8CF07335C}"/>
              </a:ext>
            </a:extLst>
          </p:cNvPr>
          <p:cNvSpPr txBox="1"/>
          <p:nvPr/>
        </p:nvSpPr>
        <p:spPr>
          <a:xfrm>
            <a:off x="107675" y="4928210"/>
            <a:ext cx="36384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优化思路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对已知数据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建模</a:t>
            </a:r>
            <a:endParaRPr lang="en-US" altLang="zh-CN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根据模型预测补充数据，搜索附近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潜在优异区域</a:t>
            </a:r>
            <a:endParaRPr lang="en-US" altLang="zh-CN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直到周围不可能存在更优解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D79D02-C3C6-19E6-10E8-0AD9BC5EBD29}"/>
              </a:ext>
            </a:extLst>
          </p:cNvPr>
          <p:cNvSpPr/>
          <p:nvPr/>
        </p:nvSpPr>
        <p:spPr>
          <a:xfrm>
            <a:off x="1146679" y="2061745"/>
            <a:ext cx="2178864" cy="199929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DFDE58-E9BD-6F64-DBC7-F0345AFFCF85}"/>
              </a:ext>
            </a:extLst>
          </p:cNvPr>
          <p:cNvSpPr txBox="1"/>
          <p:nvPr/>
        </p:nvSpPr>
        <p:spPr>
          <a:xfrm>
            <a:off x="1576960" y="1990937"/>
            <a:ext cx="1757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原始数据范围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BB3317-E7FE-E739-CD22-B5114F1FDBB9}"/>
              </a:ext>
            </a:extLst>
          </p:cNvPr>
          <p:cNvSpPr/>
          <p:nvPr/>
        </p:nvSpPr>
        <p:spPr>
          <a:xfrm>
            <a:off x="426766" y="1275258"/>
            <a:ext cx="2898776" cy="278577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520BA6-FDA6-AD3F-B811-EB2A48D59FCD}"/>
              </a:ext>
            </a:extLst>
          </p:cNvPr>
          <p:cNvSpPr txBox="1"/>
          <p:nvPr/>
        </p:nvSpPr>
        <p:spPr>
          <a:xfrm>
            <a:off x="1586583" y="1266027"/>
            <a:ext cx="1757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补充数据范围</a:t>
            </a:r>
          </a:p>
        </p:txBody>
      </p:sp>
      <p:pic>
        <p:nvPicPr>
          <p:cNvPr id="20" name="Picture 19" descr="A colorful graph with numbers&#10;&#10;Description automatically generated with medium confidence">
            <a:extLst>
              <a:ext uri="{FF2B5EF4-FFF2-40B4-BE49-F238E27FC236}">
                <a16:creationId xmlns:a16="http://schemas.microsoft.com/office/drawing/2014/main" id="{B6A497B0-4F85-CBC8-6B89-B4E4446A3D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943" y="1284298"/>
            <a:ext cx="4073056" cy="33942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E10F218-7DA7-FA57-31F3-844E33C5F564}"/>
              </a:ext>
            </a:extLst>
          </p:cNvPr>
          <p:cNvSpPr txBox="1"/>
          <p:nvPr/>
        </p:nvSpPr>
        <p:spPr>
          <a:xfrm>
            <a:off x="9823633" y="1701452"/>
            <a:ext cx="1757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最终确认范围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A10575C-FEAF-DC8F-9D76-A1E862083F1F}"/>
              </a:ext>
            </a:extLst>
          </p:cNvPr>
          <p:cNvSpPr/>
          <p:nvPr/>
        </p:nvSpPr>
        <p:spPr>
          <a:xfrm>
            <a:off x="8583825" y="1557959"/>
            <a:ext cx="2711997" cy="26439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EE3127-32B9-062D-739D-D07D25347EAE}"/>
              </a:ext>
            </a:extLst>
          </p:cNvPr>
          <p:cNvSpPr/>
          <p:nvPr/>
        </p:nvSpPr>
        <p:spPr>
          <a:xfrm>
            <a:off x="8990609" y="2214277"/>
            <a:ext cx="1125684" cy="1989976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DB532D-D7D4-64F0-753F-169CEFAADCD5}"/>
              </a:ext>
            </a:extLst>
          </p:cNvPr>
          <p:cNvSpPr/>
          <p:nvPr/>
        </p:nvSpPr>
        <p:spPr>
          <a:xfrm>
            <a:off x="8583825" y="1557959"/>
            <a:ext cx="1532467" cy="26439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B79812-E70A-E677-F9AC-3E2642EB3779}"/>
              </a:ext>
            </a:extLst>
          </p:cNvPr>
          <p:cNvSpPr txBox="1"/>
          <p:nvPr/>
        </p:nvSpPr>
        <p:spPr>
          <a:xfrm>
            <a:off x="7427837" y="5024129"/>
            <a:ext cx="3274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机器学习模型优点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模型简单，鲁棒性好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模型平整光滑，连续性好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箭头连接符 12">
            <a:extLst>
              <a:ext uri="{FF2B5EF4-FFF2-40B4-BE49-F238E27FC236}">
                <a16:creationId xmlns:a16="http://schemas.microsoft.com/office/drawing/2014/main" id="{DAE01F3C-F9C0-7F0F-663C-C2E4A291E58D}"/>
              </a:ext>
            </a:extLst>
          </p:cNvPr>
          <p:cNvCxnSpPr>
            <a:cxnSpLocks/>
          </p:cNvCxnSpPr>
          <p:nvPr/>
        </p:nvCxnSpPr>
        <p:spPr>
          <a:xfrm>
            <a:off x="6730608" y="5543163"/>
            <a:ext cx="79111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0">
            <a:extLst>
              <a:ext uri="{FF2B5EF4-FFF2-40B4-BE49-F238E27FC236}">
                <a16:creationId xmlns:a16="http://schemas.microsoft.com/office/drawing/2014/main" id="{D31F2434-537E-3B67-1731-B10B6FEEBB05}"/>
              </a:ext>
            </a:extLst>
          </p:cNvPr>
          <p:cNvCxnSpPr>
            <a:cxnSpLocks/>
          </p:cNvCxnSpPr>
          <p:nvPr/>
        </p:nvCxnSpPr>
        <p:spPr>
          <a:xfrm flipV="1">
            <a:off x="6422065" y="5825186"/>
            <a:ext cx="1039653" cy="3151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utoShape 11">
            <a:extLst>
              <a:ext uri="{FF2B5EF4-FFF2-40B4-BE49-F238E27FC236}">
                <a16:creationId xmlns:a16="http://schemas.microsoft.com/office/drawing/2014/main" id="{2D706169-B62A-B8A6-A044-4944F654F926}"/>
              </a:ext>
            </a:extLst>
          </p:cNvPr>
          <p:cNvSpPr>
            <a:spLocks noChangeArrowheads="1"/>
          </p:cNvSpPr>
          <p:nvPr/>
        </p:nvSpPr>
        <p:spPr bwMode="gray">
          <a:xfrm>
            <a:off x="5463283" y="6266770"/>
            <a:ext cx="4653009" cy="487155"/>
          </a:xfrm>
          <a:prstGeom prst="roundRect">
            <a:avLst>
              <a:gd name="adj" fmla="val 16835"/>
            </a:avLst>
          </a:prstGeom>
          <a:solidFill>
            <a:schemeClr val="bg1"/>
          </a:solidFill>
          <a:ln w="19050">
            <a:solidFill>
              <a:srgbClr val="C0C0C0"/>
            </a:solidFill>
            <a:rou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square" anchor="ctr"/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少量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数据对</a:t>
            </a: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大范围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参数进行扫描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9">
            <a:extLst>
              <a:ext uri="{FF2B5EF4-FFF2-40B4-BE49-F238E27FC236}">
                <a16:creationId xmlns:a16="http://schemas.microsoft.com/office/drawing/2014/main" id="{FA3BC4E3-E991-B487-2BBA-20CD08D27CEF}"/>
              </a:ext>
            </a:extLst>
          </p:cNvPr>
          <p:cNvSpPr txBox="1"/>
          <p:nvPr/>
        </p:nvSpPr>
        <p:spPr>
          <a:xfrm>
            <a:off x="1576960" y="4164310"/>
            <a:ext cx="65104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角度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40">
            <a:extLst>
              <a:ext uri="{FF2B5EF4-FFF2-40B4-BE49-F238E27FC236}">
                <a16:creationId xmlns:a16="http://schemas.microsoft.com/office/drawing/2014/main" id="{37F2478C-4CA4-1EE5-DC6B-3F34BB62F4FD}"/>
              </a:ext>
            </a:extLst>
          </p:cNvPr>
          <p:cNvSpPr txBox="1"/>
          <p:nvPr/>
        </p:nvSpPr>
        <p:spPr>
          <a:xfrm rot="16200000">
            <a:off x="-535755" y="2339899"/>
            <a:ext cx="14222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反应距离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41">
            <a:extLst>
              <a:ext uri="{FF2B5EF4-FFF2-40B4-BE49-F238E27FC236}">
                <a16:creationId xmlns:a16="http://schemas.microsoft.com/office/drawing/2014/main" id="{545535AD-C33B-708F-DB76-D8763DDA71EC}"/>
              </a:ext>
            </a:extLst>
          </p:cNvPr>
          <p:cNvSpPr txBox="1"/>
          <p:nvPr/>
        </p:nvSpPr>
        <p:spPr>
          <a:xfrm>
            <a:off x="9707243" y="4547514"/>
            <a:ext cx="65104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角度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42">
            <a:extLst>
              <a:ext uri="{FF2B5EF4-FFF2-40B4-BE49-F238E27FC236}">
                <a16:creationId xmlns:a16="http://schemas.microsoft.com/office/drawing/2014/main" id="{D29EAAC2-6D2A-CA85-5164-C0FD71D71D3A}"/>
              </a:ext>
            </a:extLst>
          </p:cNvPr>
          <p:cNvSpPr txBox="1"/>
          <p:nvPr/>
        </p:nvSpPr>
        <p:spPr>
          <a:xfrm rot="16200000">
            <a:off x="7446792" y="2397105"/>
            <a:ext cx="14222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反应距离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BE30DF57-2846-B526-02AD-4854B08CB231}"/>
              </a:ext>
            </a:extLst>
          </p:cNvPr>
          <p:cNvSpPr txBox="1"/>
          <p:nvPr/>
        </p:nvSpPr>
        <p:spPr>
          <a:xfrm rot="5400000">
            <a:off x="11091210" y="2650260"/>
            <a:ext cx="1893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缪子产额 </a:t>
            </a:r>
            <a:r>
              <a:rPr lang="el-GR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en-CA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+/sec(10</a:t>
            </a:r>
            <a:r>
              <a:rPr lang="en-CA" altLang="zh-CN" sz="14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en-CA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DA584651-192C-CF73-AB7C-E01375BCFC0C}"/>
              </a:ext>
            </a:extLst>
          </p:cNvPr>
          <p:cNvSpPr/>
          <p:nvPr/>
        </p:nvSpPr>
        <p:spPr>
          <a:xfrm>
            <a:off x="7691675" y="3158437"/>
            <a:ext cx="480719" cy="4243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55C6CA0-1F78-E846-6B67-BE885711F17D}"/>
              </a:ext>
            </a:extLst>
          </p:cNvPr>
          <p:cNvSpPr txBox="1"/>
          <p:nvPr/>
        </p:nvSpPr>
        <p:spPr>
          <a:xfrm>
            <a:off x="-26383" y="4436436"/>
            <a:ext cx="4975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调整</a:t>
            </a:r>
            <a:r>
              <a:rPr lang="zh-CN" altLang="en-US" b="1" dirty="0"/>
              <a:t>角度</a:t>
            </a:r>
            <a:r>
              <a:rPr lang="zh-CN" altLang="en-US" dirty="0"/>
              <a:t>，</a:t>
            </a:r>
            <a:r>
              <a:rPr lang="zh-CN" altLang="en-US" b="1" dirty="0"/>
              <a:t>反应距离</a:t>
            </a:r>
            <a:r>
              <a:rPr lang="zh-CN" altLang="en-US" dirty="0"/>
              <a:t>，最大化</a:t>
            </a:r>
            <a:r>
              <a:rPr lang="zh-CN" altLang="en-US" b="1" dirty="0"/>
              <a:t>缪子靶缪子产额</a:t>
            </a:r>
          </a:p>
        </p:txBody>
      </p:sp>
    </p:spTree>
    <p:extLst>
      <p:ext uri="{BB962C8B-B14F-4D97-AF65-F5344CB8AC3E}">
        <p14:creationId xmlns:p14="http://schemas.microsoft.com/office/powerpoint/2010/main" val="32500342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FB5E85-A112-445D-D941-A04537B0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38</a:t>
            </a:fld>
            <a:endParaRPr lang="en-CA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6386DB9-07B2-19DA-3B37-C309B0937108}"/>
              </a:ext>
            </a:extLst>
          </p:cNvPr>
          <p:cNvCxnSpPr/>
          <p:nvPr/>
        </p:nvCxnSpPr>
        <p:spPr>
          <a:xfrm>
            <a:off x="1386971" y="3057439"/>
            <a:ext cx="165867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603B08F7-F26B-C4F5-FA50-0EFC8A7B06D3}"/>
              </a:ext>
            </a:extLst>
          </p:cNvPr>
          <p:cNvSpPr/>
          <p:nvPr/>
        </p:nvSpPr>
        <p:spPr>
          <a:xfrm>
            <a:off x="1813659" y="2999514"/>
            <a:ext cx="115850" cy="1158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EF85A9-8719-F3D3-A5AF-EB5504B9299E}"/>
              </a:ext>
            </a:extLst>
          </p:cNvPr>
          <p:cNvSpPr/>
          <p:nvPr/>
        </p:nvSpPr>
        <p:spPr>
          <a:xfrm>
            <a:off x="2472047" y="2999514"/>
            <a:ext cx="115850" cy="1158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7614342-6590-9EE9-C811-9EA4E3EC0E48}"/>
              </a:ext>
            </a:extLst>
          </p:cNvPr>
          <p:cNvSpPr/>
          <p:nvPr/>
        </p:nvSpPr>
        <p:spPr>
          <a:xfrm>
            <a:off x="3736555" y="2755300"/>
            <a:ext cx="115850" cy="1158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7376D22-FA1B-567E-CF7A-6D7A8BACC4DC}"/>
              </a:ext>
            </a:extLst>
          </p:cNvPr>
          <p:cNvSpPr/>
          <p:nvPr/>
        </p:nvSpPr>
        <p:spPr>
          <a:xfrm>
            <a:off x="4300468" y="2755300"/>
            <a:ext cx="115850" cy="1158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6A035E9-0146-7A4F-6ED9-326304BA56C4}"/>
              </a:ext>
            </a:extLst>
          </p:cNvPr>
          <p:cNvSpPr/>
          <p:nvPr/>
        </p:nvSpPr>
        <p:spPr>
          <a:xfrm>
            <a:off x="3736555" y="3282553"/>
            <a:ext cx="115850" cy="1158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EA0F25-B7D2-8D86-B7F5-8D9F4BC343C4}"/>
              </a:ext>
            </a:extLst>
          </p:cNvPr>
          <p:cNvSpPr/>
          <p:nvPr/>
        </p:nvSpPr>
        <p:spPr>
          <a:xfrm>
            <a:off x="4300468" y="3282553"/>
            <a:ext cx="115850" cy="1158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D33E874-4866-1EBD-3169-CC4633CA3324}"/>
              </a:ext>
            </a:extLst>
          </p:cNvPr>
          <p:cNvCxnSpPr>
            <a:cxnSpLocks/>
          </p:cNvCxnSpPr>
          <p:nvPr/>
        </p:nvCxnSpPr>
        <p:spPr>
          <a:xfrm flipV="1">
            <a:off x="5720163" y="2446139"/>
            <a:ext cx="0" cy="7757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236A48-200A-C0A6-D1DF-08781CED4B70}"/>
              </a:ext>
            </a:extLst>
          </p:cNvPr>
          <p:cNvCxnSpPr>
            <a:cxnSpLocks/>
          </p:cNvCxnSpPr>
          <p:nvPr/>
        </p:nvCxnSpPr>
        <p:spPr>
          <a:xfrm>
            <a:off x="5720163" y="3221879"/>
            <a:ext cx="1240978" cy="252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9074525-9989-08B4-6F41-DA4213713063}"/>
              </a:ext>
            </a:extLst>
          </p:cNvPr>
          <p:cNvCxnSpPr>
            <a:cxnSpLocks/>
          </p:cNvCxnSpPr>
          <p:nvPr/>
        </p:nvCxnSpPr>
        <p:spPr>
          <a:xfrm flipH="1">
            <a:off x="5249840" y="3221879"/>
            <a:ext cx="470322" cy="5332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C6C61CBB-DD16-6716-9ED8-4F43DB0473BD}"/>
              </a:ext>
            </a:extLst>
          </p:cNvPr>
          <p:cNvSpPr/>
          <p:nvPr/>
        </p:nvSpPr>
        <p:spPr>
          <a:xfrm>
            <a:off x="5888398" y="2842250"/>
            <a:ext cx="115850" cy="1158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82DBC43-014B-A527-7C1D-C56097A599B3}"/>
              </a:ext>
            </a:extLst>
          </p:cNvPr>
          <p:cNvSpPr/>
          <p:nvPr/>
        </p:nvSpPr>
        <p:spPr>
          <a:xfrm>
            <a:off x="6391940" y="2842250"/>
            <a:ext cx="115850" cy="1158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48317D9-6F81-64B1-7FB7-FA4818168E98}"/>
              </a:ext>
            </a:extLst>
          </p:cNvPr>
          <p:cNvSpPr/>
          <p:nvPr/>
        </p:nvSpPr>
        <p:spPr>
          <a:xfrm>
            <a:off x="5888398" y="3339411"/>
            <a:ext cx="115850" cy="1158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0194E1B-6FF6-F8B1-1197-FA553B0A1B09}"/>
              </a:ext>
            </a:extLst>
          </p:cNvPr>
          <p:cNvSpPr/>
          <p:nvPr/>
        </p:nvSpPr>
        <p:spPr>
          <a:xfrm>
            <a:off x="6387969" y="3339411"/>
            <a:ext cx="115850" cy="1158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ED98455-A508-D591-10D9-636870E494F8}"/>
              </a:ext>
            </a:extLst>
          </p:cNvPr>
          <p:cNvSpPr/>
          <p:nvPr/>
        </p:nvSpPr>
        <p:spPr>
          <a:xfrm>
            <a:off x="5714623" y="3086021"/>
            <a:ext cx="115850" cy="1158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1E185B3-0149-9AF8-FC92-16E7E9DD5AAD}"/>
              </a:ext>
            </a:extLst>
          </p:cNvPr>
          <p:cNvSpPr/>
          <p:nvPr/>
        </p:nvSpPr>
        <p:spPr>
          <a:xfrm>
            <a:off x="6233124" y="3086021"/>
            <a:ext cx="115850" cy="1158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0D1CD1F-B4B0-8219-254B-F792779DB48D}"/>
              </a:ext>
            </a:extLst>
          </p:cNvPr>
          <p:cNvSpPr/>
          <p:nvPr/>
        </p:nvSpPr>
        <p:spPr>
          <a:xfrm>
            <a:off x="5720355" y="3575357"/>
            <a:ext cx="115850" cy="1158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96C6C89-2759-C811-318E-BFCC2365B27A}"/>
              </a:ext>
            </a:extLst>
          </p:cNvPr>
          <p:cNvSpPr/>
          <p:nvPr/>
        </p:nvSpPr>
        <p:spPr>
          <a:xfrm>
            <a:off x="6233124" y="3575357"/>
            <a:ext cx="115850" cy="1158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5E8192-ACDE-0207-6878-7783B41EF3AC}"/>
              </a:ext>
            </a:extLst>
          </p:cNvPr>
          <p:cNvCxnSpPr>
            <a:cxnSpLocks/>
            <a:stCxn id="7" idx="6"/>
            <a:endCxn id="8" idx="2"/>
          </p:cNvCxnSpPr>
          <p:nvPr/>
        </p:nvCxnSpPr>
        <p:spPr>
          <a:xfrm>
            <a:off x="3852405" y="2813225"/>
            <a:ext cx="44806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1F4AFA9-16C8-AA9E-C2E7-A05FDB60F309}"/>
              </a:ext>
            </a:extLst>
          </p:cNvPr>
          <p:cNvCxnSpPr>
            <a:cxnSpLocks/>
            <a:stCxn id="10" idx="0"/>
            <a:endCxn id="8" idx="4"/>
          </p:cNvCxnSpPr>
          <p:nvPr/>
        </p:nvCxnSpPr>
        <p:spPr>
          <a:xfrm flipV="1">
            <a:off x="4358393" y="2871150"/>
            <a:ext cx="0" cy="4114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9260238-2F86-1D1C-E278-D1142EED77BA}"/>
              </a:ext>
            </a:extLst>
          </p:cNvPr>
          <p:cNvCxnSpPr>
            <a:cxnSpLocks/>
            <a:stCxn id="7" idx="4"/>
            <a:endCxn id="9" idx="0"/>
          </p:cNvCxnSpPr>
          <p:nvPr/>
        </p:nvCxnSpPr>
        <p:spPr>
          <a:xfrm>
            <a:off x="3794480" y="2871150"/>
            <a:ext cx="0" cy="4114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A63E5A3-0F1E-CA3D-D442-CE5BE561866C}"/>
              </a:ext>
            </a:extLst>
          </p:cNvPr>
          <p:cNvCxnSpPr>
            <a:cxnSpLocks/>
            <a:stCxn id="9" idx="6"/>
            <a:endCxn id="10" idx="2"/>
          </p:cNvCxnSpPr>
          <p:nvPr/>
        </p:nvCxnSpPr>
        <p:spPr>
          <a:xfrm>
            <a:off x="3852405" y="3340478"/>
            <a:ext cx="44806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3ABCFF9-4428-0212-79E2-C1AFCC91B005}"/>
              </a:ext>
            </a:extLst>
          </p:cNvPr>
          <p:cNvCxnSpPr>
            <a:cxnSpLocks/>
            <a:stCxn id="14" idx="6"/>
            <a:endCxn id="15" idx="2"/>
          </p:cNvCxnSpPr>
          <p:nvPr/>
        </p:nvCxnSpPr>
        <p:spPr>
          <a:xfrm>
            <a:off x="6004248" y="2900175"/>
            <a:ext cx="38769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E25F7A6-0E53-6179-2ECA-9977097A5BDE}"/>
              </a:ext>
            </a:extLst>
          </p:cNvPr>
          <p:cNvCxnSpPr>
            <a:cxnSpLocks/>
            <a:stCxn id="18" idx="6"/>
            <a:endCxn id="19" idx="2"/>
          </p:cNvCxnSpPr>
          <p:nvPr/>
        </p:nvCxnSpPr>
        <p:spPr>
          <a:xfrm>
            <a:off x="5830473" y="3143946"/>
            <a:ext cx="4026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0A446C-201F-4F38-2292-3E5D6C9ADFC9}"/>
              </a:ext>
            </a:extLst>
          </p:cNvPr>
          <p:cNvCxnSpPr>
            <a:cxnSpLocks/>
            <a:stCxn id="14" idx="4"/>
            <a:endCxn id="16" idx="0"/>
          </p:cNvCxnSpPr>
          <p:nvPr/>
        </p:nvCxnSpPr>
        <p:spPr>
          <a:xfrm>
            <a:off x="5946323" y="2958100"/>
            <a:ext cx="0" cy="3813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52F517-1DCE-9ABA-3946-E478B8AA5343}"/>
              </a:ext>
            </a:extLst>
          </p:cNvPr>
          <p:cNvCxnSpPr>
            <a:cxnSpLocks/>
            <a:stCxn id="16" idx="6"/>
            <a:endCxn id="17" idx="2"/>
          </p:cNvCxnSpPr>
          <p:nvPr/>
        </p:nvCxnSpPr>
        <p:spPr>
          <a:xfrm>
            <a:off x="6004248" y="3397336"/>
            <a:ext cx="38372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D6E758D-AD4C-5D8F-899E-171B13FFA13D}"/>
              </a:ext>
            </a:extLst>
          </p:cNvPr>
          <p:cNvCxnSpPr>
            <a:cxnSpLocks/>
            <a:stCxn id="15" idx="4"/>
            <a:endCxn id="17" idx="0"/>
          </p:cNvCxnSpPr>
          <p:nvPr/>
        </p:nvCxnSpPr>
        <p:spPr>
          <a:xfrm flipH="1">
            <a:off x="6445894" y="2958100"/>
            <a:ext cx="3971" cy="3813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62A355-6E69-B452-1A1A-54C430805CAC}"/>
              </a:ext>
            </a:extLst>
          </p:cNvPr>
          <p:cNvCxnSpPr>
            <a:cxnSpLocks/>
            <a:stCxn id="19" idx="4"/>
          </p:cNvCxnSpPr>
          <p:nvPr/>
        </p:nvCxnSpPr>
        <p:spPr>
          <a:xfrm>
            <a:off x="6291049" y="3201871"/>
            <a:ext cx="0" cy="3719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A1954F2-4197-3ABD-8C9D-F4376715B8C7}"/>
              </a:ext>
            </a:extLst>
          </p:cNvPr>
          <p:cNvCxnSpPr>
            <a:cxnSpLocks/>
            <a:stCxn id="18" idx="4"/>
            <a:endCxn id="20" idx="0"/>
          </p:cNvCxnSpPr>
          <p:nvPr/>
        </p:nvCxnSpPr>
        <p:spPr>
          <a:xfrm>
            <a:off x="5772548" y="3201871"/>
            <a:ext cx="5732" cy="3734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95E8F01-66A2-3294-8FEB-5FC8696CFBA4}"/>
              </a:ext>
            </a:extLst>
          </p:cNvPr>
          <p:cNvCxnSpPr>
            <a:cxnSpLocks/>
          </p:cNvCxnSpPr>
          <p:nvPr/>
        </p:nvCxnSpPr>
        <p:spPr>
          <a:xfrm flipH="1">
            <a:off x="6324533" y="2942282"/>
            <a:ext cx="102836" cy="1594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D19E5B9-F349-5F90-BBE0-D753E46BEA2F}"/>
              </a:ext>
            </a:extLst>
          </p:cNvPr>
          <p:cNvCxnSpPr>
            <a:cxnSpLocks/>
          </p:cNvCxnSpPr>
          <p:nvPr/>
        </p:nvCxnSpPr>
        <p:spPr>
          <a:xfrm flipH="1">
            <a:off x="5804015" y="2943710"/>
            <a:ext cx="102836" cy="1594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1A00D9D-E02E-ACAA-CDB7-8834E740332D}"/>
              </a:ext>
            </a:extLst>
          </p:cNvPr>
          <p:cNvCxnSpPr>
            <a:cxnSpLocks/>
          </p:cNvCxnSpPr>
          <p:nvPr/>
        </p:nvCxnSpPr>
        <p:spPr>
          <a:xfrm flipH="1">
            <a:off x="6336551" y="3432269"/>
            <a:ext cx="102836" cy="1594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B84E915-43E2-B147-5B6C-F9B78B732D2A}"/>
              </a:ext>
            </a:extLst>
          </p:cNvPr>
          <p:cNvCxnSpPr>
            <a:cxnSpLocks/>
          </p:cNvCxnSpPr>
          <p:nvPr/>
        </p:nvCxnSpPr>
        <p:spPr>
          <a:xfrm flipH="1">
            <a:off x="5818050" y="3437224"/>
            <a:ext cx="102836" cy="1594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BAD0B53-B88C-6EE6-ECC8-F6EBE55B2513}"/>
              </a:ext>
            </a:extLst>
          </p:cNvPr>
          <p:cNvSpPr txBox="1"/>
          <p:nvPr/>
        </p:nvSpPr>
        <p:spPr>
          <a:xfrm>
            <a:off x="1426387" y="3049815"/>
            <a:ext cx="472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x</a:t>
            </a:r>
            <a:endParaRPr lang="zh-CN" alt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81BE16D-6F06-57BB-3BF4-E74FBF41378F}"/>
              </a:ext>
            </a:extLst>
          </p:cNvPr>
          <p:cNvSpPr txBox="1"/>
          <p:nvPr/>
        </p:nvSpPr>
        <p:spPr>
          <a:xfrm>
            <a:off x="4578176" y="3660268"/>
            <a:ext cx="472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x</a:t>
            </a:r>
            <a:endParaRPr lang="zh-CN" altLang="en-US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A22609D-B34F-5060-D91C-F91F9201F4FA}"/>
              </a:ext>
            </a:extLst>
          </p:cNvPr>
          <p:cNvCxnSpPr/>
          <p:nvPr/>
        </p:nvCxnSpPr>
        <p:spPr>
          <a:xfrm flipV="1">
            <a:off x="3319319" y="2514861"/>
            <a:ext cx="0" cy="11454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D584AE2-233B-A292-B0A1-8679B215345E}"/>
              </a:ext>
            </a:extLst>
          </p:cNvPr>
          <p:cNvCxnSpPr>
            <a:cxnSpLocks/>
          </p:cNvCxnSpPr>
          <p:nvPr/>
        </p:nvCxnSpPr>
        <p:spPr>
          <a:xfrm>
            <a:off x="3319319" y="3660268"/>
            <a:ext cx="1658679" cy="336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85B48D7-81CD-B598-2EB0-53108B80464D}"/>
              </a:ext>
            </a:extLst>
          </p:cNvPr>
          <p:cNvSpPr txBox="1"/>
          <p:nvPr/>
        </p:nvSpPr>
        <p:spPr>
          <a:xfrm>
            <a:off x="2992655" y="2454887"/>
            <a:ext cx="472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y</a:t>
            </a:r>
            <a:endParaRPr lang="zh-CN" alt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0E17E68-0441-97CA-BBA2-CEFCD3009F20}"/>
              </a:ext>
            </a:extLst>
          </p:cNvPr>
          <p:cNvSpPr txBox="1"/>
          <p:nvPr/>
        </p:nvSpPr>
        <p:spPr>
          <a:xfrm>
            <a:off x="6801321" y="3202445"/>
            <a:ext cx="472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x</a:t>
            </a:r>
            <a:endParaRPr lang="zh-CN" alt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2A6BA73-E920-41B9-C9A7-27A17C02D327}"/>
              </a:ext>
            </a:extLst>
          </p:cNvPr>
          <p:cNvSpPr txBox="1"/>
          <p:nvPr/>
        </p:nvSpPr>
        <p:spPr>
          <a:xfrm>
            <a:off x="5339647" y="2076807"/>
            <a:ext cx="472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y</a:t>
            </a:r>
            <a:endParaRPr lang="zh-CN" alt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2C9A538-8FBF-E606-96E3-00498A488AF2}"/>
              </a:ext>
            </a:extLst>
          </p:cNvPr>
          <p:cNvSpPr txBox="1"/>
          <p:nvPr/>
        </p:nvSpPr>
        <p:spPr>
          <a:xfrm>
            <a:off x="5279395" y="3697103"/>
            <a:ext cx="472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z</a:t>
            </a:r>
            <a:endParaRPr lang="zh-CN" altLang="en-US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77AB1FB-EA33-A8CB-310D-0DFED849AD13}"/>
              </a:ext>
            </a:extLst>
          </p:cNvPr>
          <p:cNvCxnSpPr>
            <a:cxnSpLocks/>
            <a:stCxn id="20" idx="6"/>
            <a:endCxn id="21" idx="2"/>
          </p:cNvCxnSpPr>
          <p:nvPr/>
        </p:nvCxnSpPr>
        <p:spPr>
          <a:xfrm>
            <a:off x="5836205" y="3633282"/>
            <a:ext cx="39691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标题 1">
            <a:extLst>
              <a:ext uri="{FF2B5EF4-FFF2-40B4-BE49-F238E27FC236}">
                <a16:creationId xmlns:a16="http://schemas.microsoft.com/office/drawing/2014/main" id="{F215A13F-1159-0400-FD17-EC54F924E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defTabSz="914400"/>
            <a:r>
              <a:rPr lang="zh-CN" altLang="en-US" sz="4000" dirty="0">
                <a:latin typeface="宋体" panose="02010600030101010101" pitchFamily="2" charset="-122"/>
                <a:ea typeface="宋体" panose="02010600030101010101" pitchFamily="2" charset="-122"/>
              </a:rPr>
              <a:t>回归问题和优化问题区别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3AAF392-3EFA-49A6-1648-8ED85BEECC7D}"/>
              </a:ext>
            </a:extLst>
          </p:cNvPr>
          <p:cNvSpPr txBox="1"/>
          <p:nvPr/>
        </p:nvSpPr>
        <p:spPr>
          <a:xfrm>
            <a:off x="491987" y="1944675"/>
            <a:ext cx="312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一维如果用</a:t>
            </a:r>
            <a:r>
              <a:rPr lang="en-US" altLang="zh-CN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个点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来采样：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02D78B6-5CBE-5175-5DC9-3FF5EB98A760}"/>
              </a:ext>
            </a:extLst>
          </p:cNvPr>
          <p:cNvSpPr txBox="1"/>
          <p:nvPr/>
        </p:nvSpPr>
        <p:spPr>
          <a:xfrm>
            <a:off x="1651301" y="4006442"/>
            <a:ext cx="136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一维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:2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E7FF767-3929-6DC5-C5B5-38A7C9F389EA}"/>
              </a:ext>
            </a:extLst>
          </p:cNvPr>
          <p:cNvSpPr txBox="1"/>
          <p:nvPr/>
        </p:nvSpPr>
        <p:spPr>
          <a:xfrm>
            <a:off x="3787351" y="3995449"/>
            <a:ext cx="977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二维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:4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02465DC-3188-3BF7-5D41-2614EBAE4CFC}"/>
              </a:ext>
            </a:extLst>
          </p:cNvPr>
          <p:cNvSpPr txBox="1"/>
          <p:nvPr/>
        </p:nvSpPr>
        <p:spPr>
          <a:xfrm>
            <a:off x="5852653" y="4007699"/>
            <a:ext cx="1240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三维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:8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37265E02-BB1F-B9CD-2317-04E64BB179A7}"/>
              </a:ext>
            </a:extLst>
          </p:cNvPr>
          <p:cNvSpPr/>
          <p:nvPr/>
        </p:nvSpPr>
        <p:spPr>
          <a:xfrm>
            <a:off x="7476170" y="3049815"/>
            <a:ext cx="998883" cy="46104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D4542D4-D330-3046-146C-DC7C9B5CE3D7}"/>
              </a:ext>
            </a:extLst>
          </p:cNvPr>
          <p:cNvSpPr txBox="1"/>
          <p:nvPr/>
        </p:nvSpPr>
        <p:spPr>
          <a:xfrm>
            <a:off x="9039584" y="4054083"/>
            <a:ext cx="1165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维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:2</a:t>
            </a:r>
            <a:r>
              <a:rPr lang="en-US" altLang="zh-CN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endParaRPr lang="zh-CN" altLang="en-US" baseline="30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C363B7D-0290-C807-BCA5-322F743B9D36}"/>
              </a:ext>
            </a:extLst>
          </p:cNvPr>
          <p:cNvSpPr txBox="1"/>
          <p:nvPr/>
        </p:nvSpPr>
        <p:spPr>
          <a:xfrm>
            <a:off x="753057" y="4842491"/>
            <a:ext cx="45851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一维用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个点采样通常是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不够的</a:t>
            </a:r>
            <a:endParaRPr lang="en-US" altLang="zh-CN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如果用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个点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en-US" altLang="zh-CN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采样数据量非常大</a:t>
            </a:r>
            <a:endParaRPr lang="en-US" altLang="zh-CN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如果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采样成本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模拟，实验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比较大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高纬度问题就无法用回归来解决了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80D0048-E832-8D55-0C95-F5B8FC1E4A59}"/>
              </a:ext>
            </a:extLst>
          </p:cNvPr>
          <p:cNvSpPr txBox="1"/>
          <p:nvPr/>
        </p:nvSpPr>
        <p:spPr>
          <a:xfrm>
            <a:off x="510206" y="1380235"/>
            <a:ext cx="4871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回归问题类似于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穷举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，建模需要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采样</a:t>
            </a:r>
          </a:p>
        </p:txBody>
      </p:sp>
      <p:sp>
        <p:nvSpPr>
          <p:cNvPr id="55" name="Cloud 54">
            <a:extLst>
              <a:ext uri="{FF2B5EF4-FFF2-40B4-BE49-F238E27FC236}">
                <a16:creationId xmlns:a16="http://schemas.microsoft.com/office/drawing/2014/main" id="{354B8B14-7F21-5B05-EA45-83CB221AB8CE}"/>
              </a:ext>
            </a:extLst>
          </p:cNvPr>
          <p:cNvSpPr/>
          <p:nvPr/>
        </p:nvSpPr>
        <p:spPr>
          <a:xfrm>
            <a:off x="8736355" y="2842250"/>
            <a:ext cx="1469018" cy="908222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9C98C52-80AC-4869-42DB-F80994472F38}"/>
              </a:ext>
            </a:extLst>
          </p:cNvPr>
          <p:cNvSpPr txBox="1"/>
          <p:nvPr/>
        </p:nvSpPr>
        <p:spPr>
          <a:xfrm>
            <a:off x="10450712" y="4073194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E.g. </a:t>
            </a:r>
          </a:p>
          <a:p>
            <a:pPr algn="l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维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:2</a:t>
            </a:r>
            <a:r>
              <a:rPr lang="en-US" altLang="zh-CN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=1024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7" name="Picture 56" descr="A graph of a graph with numbers and a chart&#10;&#10;Description automatically generated with medium confidence">
            <a:extLst>
              <a:ext uri="{FF2B5EF4-FFF2-40B4-BE49-F238E27FC236}">
                <a16:creationId xmlns:a16="http://schemas.microsoft.com/office/drawing/2014/main" id="{4F2D69F4-7F46-45F6-0465-7600FFA2B2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898" y="4452635"/>
            <a:ext cx="2379823" cy="1784868"/>
          </a:xfrm>
          <a:prstGeom prst="rect">
            <a:avLst/>
          </a:prstGeom>
        </p:spPr>
      </p:pic>
      <p:pic>
        <p:nvPicPr>
          <p:cNvPr id="58" name="Picture 57" descr="A colorful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DA70AB89-07C5-424D-719D-5C6ED4FE5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847" y="4468968"/>
            <a:ext cx="2225015" cy="1854180"/>
          </a:xfrm>
          <a:prstGeom prst="rect">
            <a:avLst/>
          </a:prstGeom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12C0B51-545E-B113-8D40-300262FFD178}"/>
              </a:ext>
            </a:extLst>
          </p:cNvPr>
          <p:cNvCxnSpPr>
            <a:cxnSpLocks/>
          </p:cNvCxnSpPr>
          <p:nvPr/>
        </p:nvCxnSpPr>
        <p:spPr>
          <a:xfrm flipH="1" flipV="1">
            <a:off x="4773879" y="4138111"/>
            <a:ext cx="564305" cy="4978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6F9994E-27E4-B1D5-D6AD-8886583F8DD9}"/>
              </a:ext>
            </a:extLst>
          </p:cNvPr>
          <p:cNvCxnSpPr>
            <a:cxnSpLocks/>
          </p:cNvCxnSpPr>
          <p:nvPr/>
        </p:nvCxnSpPr>
        <p:spPr>
          <a:xfrm flipH="1" flipV="1">
            <a:off x="6965270" y="3929268"/>
            <a:ext cx="786802" cy="5789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0BEA949-47C2-26F6-C9FE-1241DE7DA34C}"/>
              </a:ext>
            </a:extLst>
          </p:cNvPr>
          <p:cNvSpPr txBox="1"/>
          <p:nvPr/>
        </p:nvSpPr>
        <p:spPr>
          <a:xfrm>
            <a:off x="5627368" y="6121300"/>
            <a:ext cx="1869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二维例子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FD50EF5-318F-2EE5-03B5-C15A9441903E}"/>
              </a:ext>
            </a:extLst>
          </p:cNvPr>
          <p:cNvSpPr txBox="1"/>
          <p:nvPr/>
        </p:nvSpPr>
        <p:spPr>
          <a:xfrm>
            <a:off x="8336367" y="6184035"/>
            <a:ext cx="1869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三维例子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7073BA9-2C08-B548-0210-2FC5D3B4FDD7}"/>
              </a:ext>
            </a:extLst>
          </p:cNvPr>
          <p:cNvSpPr txBox="1"/>
          <p:nvPr/>
        </p:nvSpPr>
        <p:spPr>
          <a:xfrm>
            <a:off x="184823" y="2611612"/>
            <a:ext cx="1381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参数空间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71824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64F48B-019A-76AB-BFF8-C11DFAD4D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39</a:t>
            </a:fld>
            <a:endParaRPr lang="en-CA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866761CC-A656-4CC0-B1DD-C2DDE2CF5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264649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defTabSz="914400"/>
            <a:r>
              <a:rPr lang="zh-CN" altLang="en-US" sz="4000" dirty="0">
                <a:latin typeface="宋体" panose="02010600030101010101" pitchFamily="2" charset="-122"/>
                <a:ea typeface="宋体" panose="02010600030101010101" pitchFamily="2" charset="-122"/>
              </a:rPr>
              <a:t>遗传算法</a:t>
            </a:r>
          </a:p>
        </p:txBody>
      </p:sp>
      <p:sp>
        <p:nvSpPr>
          <p:cNvPr id="5" name="文本框 20">
            <a:extLst>
              <a:ext uri="{FF2B5EF4-FFF2-40B4-BE49-F238E27FC236}">
                <a16:creationId xmlns:a16="http://schemas.microsoft.com/office/drawing/2014/main" id="{4DFDA844-FDBD-EF16-7615-0C9EC7EDAB0D}"/>
              </a:ext>
            </a:extLst>
          </p:cNvPr>
          <p:cNvSpPr txBox="1"/>
          <p:nvPr/>
        </p:nvSpPr>
        <p:spPr>
          <a:xfrm>
            <a:off x="2728161" y="3050176"/>
            <a:ext cx="40915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遵照适应度越高，选择概率越大的原则，从种群中选择两个个体作为父方和母方</a:t>
            </a:r>
          </a:p>
        </p:txBody>
      </p:sp>
      <p:sp>
        <p:nvSpPr>
          <p:cNvPr id="6" name="文本框 67">
            <a:extLst>
              <a:ext uri="{FF2B5EF4-FFF2-40B4-BE49-F238E27FC236}">
                <a16:creationId xmlns:a16="http://schemas.microsoft.com/office/drawing/2014/main" id="{A0C2EFA9-7949-DE29-BF16-76EAAE97757B}"/>
              </a:ext>
            </a:extLst>
          </p:cNvPr>
          <p:cNvSpPr txBox="1"/>
          <p:nvPr/>
        </p:nvSpPr>
        <p:spPr>
          <a:xfrm>
            <a:off x="1036275" y="1281242"/>
            <a:ext cx="2080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生成种群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9">
            <a:extLst>
              <a:ext uri="{FF2B5EF4-FFF2-40B4-BE49-F238E27FC236}">
                <a16:creationId xmlns:a16="http://schemas.microsoft.com/office/drawing/2014/main" id="{F0DB147B-5313-1E64-80C5-A514277E06EB}"/>
              </a:ext>
            </a:extLst>
          </p:cNvPr>
          <p:cNvSpPr txBox="1"/>
          <p:nvPr/>
        </p:nvSpPr>
        <p:spPr>
          <a:xfrm>
            <a:off x="858256" y="2387279"/>
            <a:ext cx="2080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计算适应度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文本框 72">
            <a:extLst>
              <a:ext uri="{FF2B5EF4-FFF2-40B4-BE49-F238E27FC236}">
                <a16:creationId xmlns:a16="http://schemas.microsoft.com/office/drawing/2014/main" id="{F6DC2CFA-BB55-8106-D303-4C0163DAA191}"/>
              </a:ext>
            </a:extLst>
          </p:cNvPr>
          <p:cNvSpPr txBox="1"/>
          <p:nvPr/>
        </p:nvSpPr>
        <p:spPr>
          <a:xfrm>
            <a:off x="1003485" y="4211290"/>
            <a:ext cx="16294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交叉遗传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文本框 74">
            <a:extLst>
              <a:ext uri="{FF2B5EF4-FFF2-40B4-BE49-F238E27FC236}">
                <a16:creationId xmlns:a16="http://schemas.microsoft.com/office/drawing/2014/main" id="{A788808D-BA14-438B-799F-B9CE27D73573}"/>
              </a:ext>
            </a:extLst>
          </p:cNvPr>
          <p:cNvSpPr txBox="1"/>
          <p:nvPr/>
        </p:nvSpPr>
        <p:spPr>
          <a:xfrm>
            <a:off x="3943954" y="3701899"/>
            <a:ext cx="25310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7088B2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P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88B2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arent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7088B2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1 Q42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88B2"/>
              </a:solidFill>
              <a:effectLst/>
              <a:uLnTx/>
              <a:uFillTx/>
              <a:latin typeface="Consolas" panose="020B0609020204030204" pitchFamily="49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文本框 75">
            <a:extLst>
              <a:ext uri="{FF2B5EF4-FFF2-40B4-BE49-F238E27FC236}">
                <a16:creationId xmlns:a16="http://schemas.microsoft.com/office/drawing/2014/main" id="{0038F0EA-F954-A451-E5FE-6BF166515E15}"/>
              </a:ext>
            </a:extLst>
          </p:cNvPr>
          <p:cNvSpPr txBox="1"/>
          <p:nvPr/>
        </p:nvSpPr>
        <p:spPr>
          <a:xfrm>
            <a:off x="3943958" y="4146547"/>
            <a:ext cx="25766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7088B2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P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88B2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arent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7088B2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2 Q5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88B2"/>
              </a:solidFill>
              <a:effectLst/>
              <a:uLnTx/>
              <a:uFillTx/>
              <a:latin typeface="Consolas" panose="020B0609020204030204" pitchFamily="49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76">
            <a:extLst>
              <a:ext uri="{FF2B5EF4-FFF2-40B4-BE49-F238E27FC236}">
                <a16:creationId xmlns:a16="http://schemas.microsoft.com/office/drawing/2014/main" id="{E6703B92-0615-F845-C48C-036F2FC70AD0}"/>
              </a:ext>
            </a:extLst>
          </p:cNvPr>
          <p:cNvSpPr txBox="1"/>
          <p:nvPr/>
        </p:nvSpPr>
        <p:spPr>
          <a:xfrm>
            <a:off x="6961601" y="3238589"/>
            <a:ext cx="236991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A3E9D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Gene1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7A3E9D"/>
              </a:solidFill>
              <a:effectLst/>
              <a:uLnTx/>
              <a:uFillTx/>
              <a:latin typeface="Consolas" panose="020B0609020204030204" pitchFamily="49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1011010100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1001011110</a:t>
            </a:r>
            <a:r>
              <a:rPr kumimoji="0" lang="en-GB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A3E9D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2" name="直接连接符 88">
            <a:extLst>
              <a:ext uri="{FF2B5EF4-FFF2-40B4-BE49-F238E27FC236}">
                <a16:creationId xmlns:a16="http://schemas.microsoft.com/office/drawing/2014/main" id="{4870F267-4228-EE4F-9126-D21FDF767840}"/>
              </a:ext>
            </a:extLst>
          </p:cNvPr>
          <p:cNvCxnSpPr>
            <a:cxnSpLocks/>
          </p:cNvCxnSpPr>
          <p:nvPr/>
        </p:nvCxnSpPr>
        <p:spPr>
          <a:xfrm>
            <a:off x="7708739" y="3669510"/>
            <a:ext cx="0" cy="954074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90">
            <a:extLst>
              <a:ext uri="{FF2B5EF4-FFF2-40B4-BE49-F238E27FC236}">
                <a16:creationId xmlns:a16="http://schemas.microsoft.com/office/drawing/2014/main" id="{762F9ABB-56D3-34C1-1A46-912241267B11}"/>
              </a:ext>
            </a:extLst>
          </p:cNvPr>
          <p:cNvSpPr txBox="1"/>
          <p:nvPr/>
        </p:nvSpPr>
        <p:spPr>
          <a:xfrm>
            <a:off x="9575181" y="3238589"/>
            <a:ext cx="236991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A3E9D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Gene2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7A3E9D"/>
              </a:solidFill>
              <a:effectLst/>
              <a:uLnTx/>
              <a:uFillTx/>
              <a:latin typeface="Consolas" panose="020B0609020204030204" pitchFamily="49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1101000100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0001101001</a:t>
            </a:r>
            <a:r>
              <a:rPr kumimoji="0" lang="en-GB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A3E9D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4" name="直接连接符 91">
            <a:extLst>
              <a:ext uri="{FF2B5EF4-FFF2-40B4-BE49-F238E27FC236}">
                <a16:creationId xmlns:a16="http://schemas.microsoft.com/office/drawing/2014/main" id="{98E77699-AACB-7171-34A1-CA219647DD62}"/>
              </a:ext>
            </a:extLst>
          </p:cNvPr>
          <p:cNvCxnSpPr>
            <a:cxnSpLocks/>
          </p:cNvCxnSpPr>
          <p:nvPr/>
        </p:nvCxnSpPr>
        <p:spPr>
          <a:xfrm>
            <a:off x="10869539" y="3680137"/>
            <a:ext cx="0" cy="921046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92">
            <a:extLst>
              <a:ext uri="{FF2B5EF4-FFF2-40B4-BE49-F238E27FC236}">
                <a16:creationId xmlns:a16="http://schemas.microsoft.com/office/drawing/2014/main" id="{69218FEE-6CB8-ECC9-3DB0-EC45AFE97F09}"/>
              </a:ext>
            </a:extLst>
          </p:cNvPr>
          <p:cNvSpPr txBox="1"/>
          <p:nvPr/>
        </p:nvSpPr>
        <p:spPr>
          <a:xfrm>
            <a:off x="3093599" y="5300687"/>
            <a:ext cx="33859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7088B2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Next Generations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88B2"/>
              </a:solidFill>
              <a:effectLst/>
              <a:uLnTx/>
              <a:uFillTx/>
              <a:latin typeface="Consolas" panose="020B0609020204030204" pitchFamily="49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文本框 103">
            <a:extLst>
              <a:ext uri="{FF2B5EF4-FFF2-40B4-BE49-F238E27FC236}">
                <a16:creationId xmlns:a16="http://schemas.microsoft.com/office/drawing/2014/main" id="{DC18992C-1EDA-D251-42B5-21769F9A3FF1}"/>
              </a:ext>
            </a:extLst>
          </p:cNvPr>
          <p:cNvSpPr txBox="1"/>
          <p:nvPr/>
        </p:nvSpPr>
        <p:spPr>
          <a:xfrm>
            <a:off x="6956025" y="5017004"/>
            <a:ext cx="22865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1011011110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100101010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0</a:t>
            </a:r>
            <a:r>
              <a:rPr kumimoji="0" lang="en-GB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A3E9D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框 104">
            <a:extLst>
              <a:ext uri="{FF2B5EF4-FFF2-40B4-BE49-F238E27FC236}">
                <a16:creationId xmlns:a16="http://schemas.microsoft.com/office/drawing/2014/main" id="{6426F526-69A0-E839-EB10-508CF002CCDC}"/>
              </a:ext>
            </a:extLst>
          </p:cNvPr>
          <p:cNvSpPr txBox="1"/>
          <p:nvPr/>
        </p:nvSpPr>
        <p:spPr>
          <a:xfrm>
            <a:off x="9553714" y="4991837"/>
            <a:ext cx="23699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1101000001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0001101100</a:t>
            </a:r>
            <a:r>
              <a:rPr kumimoji="0" lang="en-GB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A3E9D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文本框 105">
            <a:extLst>
              <a:ext uri="{FF2B5EF4-FFF2-40B4-BE49-F238E27FC236}">
                <a16:creationId xmlns:a16="http://schemas.microsoft.com/office/drawing/2014/main" id="{C64CD2F5-8E26-B789-6C23-E88E5DCA249C}"/>
              </a:ext>
            </a:extLst>
          </p:cNvPr>
          <p:cNvSpPr txBox="1"/>
          <p:nvPr/>
        </p:nvSpPr>
        <p:spPr>
          <a:xfrm>
            <a:off x="1197486" y="6007500"/>
            <a:ext cx="2080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变异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本框 109">
            <a:extLst>
              <a:ext uri="{FF2B5EF4-FFF2-40B4-BE49-F238E27FC236}">
                <a16:creationId xmlns:a16="http://schemas.microsoft.com/office/drawing/2014/main" id="{FF91016C-B48A-CCF4-D9EB-C3833E784912}"/>
              </a:ext>
            </a:extLst>
          </p:cNvPr>
          <p:cNvSpPr txBox="1"/>
          <p:nvPr/>
        </p:nvSpPr>
        <p:spPr>
          <a:xfrm>
            <a:off x="3343574" y="6155222"/>
            <a:ext cx="19871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100101010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20" name="直接连接符 111">
            <a:extLst>
              <a:ext uri="{FF2B5EF4-FFF2-40B4-BE49-F238E27FC236}">
                <a16:creationId xmlns:a16="http://schemas.microsoft.com/office/drawing/2014/main" id="{C0652A65-9CE4-2CD8-CFBC-CE98751E9966}"/>
              </a:ext>
            </a:extLst>
          </p:cNvPr>
          <p:cNvCxnSpPr>
            <a:cxnSpLocks/>
          </p:cNvCxnSpPr>
          <p:nvPr/>
        </p:nvCxnSpPr>
        <p:spPr>
          <a:xfrm>
            <a:off x="7703163" y="5115269"/>
            <a:ext cx="0" cy="954074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112">
            <a:extLst>
              <a:ext uri="{FF2B5EF4-FFF2-40B4-BE49-F238E27FC236}">
                <a16:creationId xmlns:a16="http://schemas.microsoft.com/office/drawing/2014/main" id="{93EC04CF-E743-A942-7FED-3D333ED8B9D6}"/>
              </a:ext>
            </a:extLst>
          </p:cNvPr>
          <p:cNvCxnSpPr>
            <a:cxnSpLocks/>
          </p:cNvCxnSpPr>
          <p:nvPr/>
        </p:nvCxnSpPr>
        <p:spPr>
          <a:xfrm>
            <a:off x="10819592" y="5080127"/>
            <a:ext cx="0" cy="954074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箭头: 下弧形 113">
            <a:extLst>
              <a:ext uri="{FF2B5EF4-FFF2-40B4-BE49-F238E27FC236}">
                <a16:creationId xmlns:a16="http://schemas.microsoft.com/office/drawing/2014/main" id="{250A0EBA-CB4A-531D-5BF7-21854A9AB8EB}"/>
              </a:ext>
            </a:extLst>
          </p:cNvPr>
          <p:cNvSpPr/>
          <p:nvPr/>
        </p:nvSpPr>
        <p:spPr>
          <a:xfrm rot="16200000" flipV="1">
            <a:off x="-1816139" y="3528795"/>
            <a:ext cx="5009753" cy="70476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箭头: 下 117">
            <a:extLst>
              <a:ext uri="{FF2B5EF4-FFF2-40B4-BE49-F238E27FC236}">
                <a16:creationId xmlns:a16="http://schemas.microsoft.com/office/drawing/2014/main" id="{535496AC-05DC-CFEA-5660-61FB39C007E1}"/>
              </a:ext>
            </a:extLst>
          </p:cNvPr>
          <p:cNvSpPr/>
          <p:nvPr/>
        </p:nvSpPr>
        <p:spPr>
          <a:xfrm>
            <a:off x="1479679" y="1921367"/>
            <a:ext cx="186939" cy="315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箭头: 下 118">
            <a:extLst>
              <a:ext uri="{FF2B5EF4-FFF2-40B4-BE49-F238E27FC236}">
                <a16:creationId xmlns:a16="http://schemas.microsoft.com/office/drawing/2014/main" id="{7F733657-4D82-95D5-388E-6BBA560042A1}"/>
              </a:ext>
            </a:extLst>
          </p:cNvPr>
          <p:cNvSpPr/>
          <p:nvPr/>
        </p:nvSpPr>
        <p:spPr>
          <a:xfrm>
            <a:off x="1545405" y="5080127"/>
            <a:ext cx="186939" cy="315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EECBCA1-61A8-091F-1570-A460F54A39B4}"/>
              </a:ext>
            </a:extLst>
          </p:cNvPr>
          <p:cNvSpPr/>
          <p:nvPr/>
        </p:nvSpPr>
        <p:spPr>
          <a:xfrm>
            <a:off x="3269846" y="1123532"/>
            <a:ext cx="7943586" cy="894611"/>
          </a:xfrm>
          <a:prstGeom prst="round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14">
            <a:extLst>
              <a:ext uri="{FF2B5EF4-FFF2-40B4-BE49-F238E27FC236}">
                <a16:creationId xmlns:a16="http://schemas.microsoft.com/office/drawing/2014/main" id="{29C2ACF5-B2C9-CDCE-99A6-9CE06A4A3A6F}"/>
              </a:ext>
            </a:extLst>
          </p:cNvPr>
          <p:cNvSpPr txBox="1"/>
          <p:nvPr/>
        </p:nvSpPr>
        <p:spPr>
          <a:xfrm>
            <a:off x="3471002" y="1353621"/>
            <a:ext cx="24180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个体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1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，个体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2</a:t>
            </a:r>
          </a:p>
        </p:txBody>
      </p:sp>
      <p:sp>
        <p:nvSpPr>
          <p:cNvPr id="28" name="文本框 34">
            <a:extLst>
              <a:ext uri="{FF2B5EF4-FFF2-40B4-BE49-F238E27FC236}">
                <a16:creationId xmlns:a16="http://schemas.microsoft.com/office/drawing/2014/main" id="{F7C55318-6474-4857-0D88-AE76EE6923D9}"/>
              </a:ext>
            </a:extLst>
          </p:cNvPr>
          <p:cNvSpPr txBox="1"/>
          <p:nvPr/>
        </p:nvSpPr>
        <p:spPr>
          <a:xfrm rot="10800000">
            <a:off x="5774532" y="1376304"/>
            <a:ext cx="104517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&lt;&lt;</a:t>
            </a:r>
            <a:r>
              <a:rPr kumimoji="0" lang="zh-CN" alt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。。。。</a:t>
            </a:r>
          </a:p>
        </p:txBody>
      </p:sp>
      <p:sp>
        <p:nvSpPr>
          <p:cNvPr id="29" name="文本框 35">
            <a:extLst>
              <a:ext uri="{FF2B5EF4-FFF2-40B4-BE49-F238E27FC236}">
                <a16:creationId xmlns:a16="http://schemas.microsoft.com/office/drawing/2014/main" id="{C1392493-388A-9A20-9132-A93760DFDC3C}"/>
              </a:ext>
            </a:extLst>
          </p:cNvPr>
          <p:cNvSpPr txBox="1"/>
          <p:nvPr/>
        </p:nvSpPr>
        <p:spPr>
          <a:xfrm>
            <a:off x="6838635" y="1336456"/>
            <a:ext cx="46125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prstClr val="black"/>
                </a:solidFill>
                <a:latin typeface="Consolas" panose="020B0609020204030204" pitchFamily="49" charset="0"/>
                <a:ea typeface="等线" panose="02010600030101010101" pitchFamily="2" charset="-122"/>
              </a:rPr>
              <a:t>个体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n  (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大概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100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个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等线" panose="02010600030101010101" pitchFamily="2" charset="-122"/>
                <a:cs typeface="+mn-cs"/>
              </a:rPr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6D714A-8320-E3D3-8943-46B04D2AF262}"/>
              </a:ext>
            </a:extLst>
          </p:cNvPr>
          <p:cNvSpPr txBox="1"/>
          <p:nvPr/>
        </p:nvSpPr>
        <p:spPr>
          <a:xfrm>
            <a:off x="4305671" y="2526000"/>
            <a:ext cx="492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G4BL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计算输运情况，评估个体优劣</a:t>
            </a:r>
          </a:p>
        </p:txBody>
      </p:sp>
      <p:sp>
        <p:nvSpPr>
          <p:cNvPr id="31" name="箭头: 下 117">
            <a:extLst>
              <a:ext uri="{FF2B5EF4-FFF2-40B4-BE49-F238E27FC236}">
                <a16:creationId xmlns:a16="http://schemas.microsoft.com/office/drawing/2014/main" id="{1A87BA70-7D67-C9F2-0DDD-6C04D1D30DC0}"/>
              </a:ext>
            </a:extLst>
          </p:cNvPr>
          <p:cNvSpPr/>
          <p:nvPr/>
        </p:nvSpPr>
        <p:spPr>
          <a:xfrm>
            <a:off x="1479679" y="3339602"/>
            <a:ext cx="186939" cy="315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E91242-2C1A-9362-59DF-F024AC00DA9A}"/>
              </a:ext>
            </a:extLst>
          </p:cNvPr>
          <p:cNvSpPr txBox="1"/>
          <p:nvPr/>
        </p:nvSpPr>
        <p:spPr>
          <a:xfrm>
            <a:off x="8903812" y="2509520"/>
            <a:ext cx="310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Q42&gt;Q5&gt;…&gt;Q57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D76A4C9-8F6D-E956-BB65-2109E326522B}"/>
              </a:ext>
            </a:extLst>
          </p:cNvPr>
          <p:cNvCxnSpPr>
            <a:cxnSpLocks/>
          </p:cNvCxnSpPr>
          <p:nvPr/>
        </p:nvCxnSpPr>
        <p:spPr>
          <a:xfrm>
            <a:off x="7411453" y="4076299"/>
            <a:ext cx="0" cy="11117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A79DB0B-ECF8-501D-B483-E0CD0BE915DB}"/>
              </a:ext>
            </a:extLst>
          </p:cNvPr>
          <p:cNvCxnSpPr>
            <a:cxnSpLocks/>
          </p:cNvCxnSpPr>
          <p:nvPr/>
        </p:nvCxnSpPr>
        <p:spPr>
          <a:xfrm>
            <a:off x="7241639" y="4559410"/>
            <a:ext cx="0" cy="11117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DE4BDF8-595F-2F9E-71F6-917DF51A4EDB}"/>
              </a:ext>
            </a:extLst>
          </p:cNvPr>
          <p:cNvCxnSpPr>
            <a:cxnSpLocks/>
          </p:cNvCxnSpPr>
          <p:nvPr/>
        </p:nvCxnSpPr>
        <p:spPr>
          <a:xfrm>
            <a:off x="8149768" y="4095460"/>
            <a:ext cx="0" cy="15756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0BDFA5B-43D7-D99E-251C-D7A00F40E48E}"/>
              </a:ext>
            </a:extLst>
          </p:cNvPr>
          <p:cNvCxnSpPr>
            <a:cxnSpLocks/>
          </p:cNvCxnSpPr>
          <p:nvPr/>
        </p:nvCxnSpPr>
        <p:spPr>
          <a:xfrm>
            <a:off x="8564880" y="4524511"/>
            <a:ext cx="0" cy="7761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EB1C5BF-C0D0-4F9D-1D03-EFFDB8F9E793}"/>
              </a:ext>
            </a:extLst>
          </p:cNvPr>
          <p:cNvCxnSpPr>
            <a:cxnSpLocks/>
            <a:endCxn id="19" idx="3"/>
          </p:cNvCxnSpPr>
          <p:nvPr/>
        </p:nvCxnSpPr>
        <p:spPr>
          <a:xfrm flipH="1">
            <a:off x="5330717" y="5914109"/>
            <a:ext cx="1753438" cy="4719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1262CA4-BADE-1D9D-9A60-39B798574896}"/>
              </a:ext>
            </a:extLst>
          </p:cNvPr>
          <p:cNvCxnSpPr>
            <a:cxnSpLocks/>
          </p:cNvCxnSpPr>
          <p:nvPr/>
        </p:nvCxnSpPr>
        <p:spPr>
          <a:xfrm>
            <a:off x="9875899" y="4076299"/>
            <a:ext cx="0" cy="11667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F96313F-9B43-51E2-761D-42109B1E2F89}"/>
              </a:ext>
            </a:extLst>
          </p:cNvPr>
          <p:cNvCxnSpPr>
            <a:cxnSpLocks/>
          </p:cNvCxnSpPr>
          <p:nvPr/>
        </p:nvCxnSpPr>
        <p:spPr>
          <a:xfrm>
            <a:off x="10143802" y="4504383"/>
            <a:ext cx="0" cy="11667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5276C27-14A7-2298-A131-89CB9108B637}"/>
              </a:ext>
            </a:extLst>
          </p:cNvPr>
          <p:cNvCxnSpPr>
            <a:cxnSpLocks/>
          </p:cNvCxnSpPr>
          <p:nvPr/>
        </p:nvCxnSpPr>
        <p:spPr>
          <a:xfrm>
            <a:off x="11018096" y="4157471"/>
            <a:ext cx="0" cy="15136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3E631AE-648E-86B5-7D6A-9953717A0E71}"/>
              </a:ext>
            </a:extLst>
          </p:cNvPr>
          <p:cNvCxnSpPr>
            <a:cxnSpLocks/>
          </p:cNvCxnSpPr>
          <p:nvPr/>
        </p:nvCxnSpPr>
        <p:spPr>
          <a:xfrm>
            <a:off x="11213432" y="4496754"/>
            <a:ext cx="0" cy="7462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629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A97D8-66D0-E892-7721-6DF7E1DD0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2974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CN" altLang="en-US" sz="3600" dirty="0"/>
              <a:t>例如</a:t>
            </a:r>
            <a:endParaRPr lang="en-CA" altLang="zh-CN" sz="3600" dirty="0"/>
          </a:p>
          <a:p>
            <a:r>
              <a:rPr lang="zh-CN" altLang="en-US" sz="3600" dirty="0"/>
              <a:t>邮件过滤</a:t>
            </a:r>
            <a:r>
              <a:rPr lang="en-CA" altLang="zh-CN" sz="3600" dirty="0"/>
              <a:t>(spam filter)</a:t>
            </a:r>
          </a:p>
          <a:p>
            <a:pPr lvl="1"/>
            <a:r>
              <a:rPr lang="zh-CN" altLang="en-US" sz="3200" dirty="0"/>
              <a:t>人工把邮件归类为垃圾邮件和非垃圾邮件然后让电脑学习其中规律</a:t>
            </a:r>
            <a:endParaRPr lang="en-CA" altLang="zh-CN" sz="3200" dirty="0"/>
          </a:p>
          <a:p>
            <a:r>
              <a:rPr lang="zh-CN" altLang="en-US" sz="3600" dirty="0"/>
              <a:t>回归问题</a:t>
            </a:r>
            <a:r>
              <a:rPr lang="en-CA" altLang="zh-CN" sz="3600" dirty="0"/>
              <a:t>(regression)</a:t>
            </a:r>
          </a:p>
          <a:p>
            <a:pPr lvl="1"/>
            <a:r>
              <a:rPr lang="zh-CN" altLang="en-US" sz="3200" dirty="0"/>
              <a:t>建模总结已知数据中的规律来达到预测未知数据中目标值的目的</a:t>
            </a:r>
            <a:endParaRPr lang="en-CA" altLang="zh-CN" sz="3200" dirty="0"/>
          </a:p>
          <a:p>
            <a:pPr lvl="2"/>
            <a:r>
              <a:rPr lang="zh-CN" altLang="en-US" sz="2800" dirty="0"/>
              <a:t>应用有人工神经网络，径向基核函数等等（之后会详细介绍）</a:t>
            </a:r>
            <a:endParaRPr lang="en-CA" altLang="zh-CN" sz="2800" dirty="0"/>
          </a:p>
          <a:p>
            <a:endParaRPr lang="en-CA" altLang="zh-CN" sz="3600" dirty="0"/>
          </a:p>
          <a:p>
            <a:pPr marL="457200" lvl="1" indent="0">
              <a:buNone/>
            </a:pPr>
            <a:endParaRPr lang="en-CA" altLang="zh-CN" sz="3200" dirty="0"/>
          </a:p>
          <a:p>
            <a:pPr marL="457200" lvl="1" indent="0">
              <a:buNone/>
            </a:pPr>
            <a:endParaRPr lang="en-CA" altLang="zh-CN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EE506-0686-F5FF-FBF5-54983E1C4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4</a:t>
            </a:fld>
            <a:endParaRPr lang="en-CA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2A2731BB-C44D-A5EA-460C-45D5F7C44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defTabSz="914400"/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监督学习</a:t>
            </a:r>
            <a:r>
              <a:rPr lang="en-US" altLang="zh-CN" sz="3900" b="0" dirty="0"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en-CA" altLang="zh-CN" sz="3900" b="0" dirty="0">
                <a:latin typeface="宋体" panose="02010600030101010101" pitchFamily="2" charset="-122"/>
                <a:ea typeface="宋体" panose="02010600030101010101" pitchFamily="2" charset="-122"/>
              </a:rPr>
              <a:t>supervised learning)</a:t>
            </a:r>
            <a:endParaRPr lang="en-US" altLang="zh-CN" sz="3900" b="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65801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BD91F7-2DF7-B390-3EA6-37EC54CF5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40</a:t>
            </a:fld>
            <a:endParaRPr lang="en-CA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645998EB-745B-11DE-D2BC-E02525D3DB7D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04075"/>
            <a:ext cx="12191999" cy="58261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6" descr="A graph with purple dots&#10;&#10;Description automatically generated">
            <a:extLst>
              <a:ext uri="{FF2B5EF4-FFF2-40B4-BE49-F238E27FC236}">
                <a16:creationId xmlns:a16="http://schemas.microsoft.com/office/drawing/2014/main" id="{C00FA60C-0EC9-E278-87C1-B57DCB4258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" y="1912118"/>
            <a:ext cx="2880000" cy="216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D9C2A0-2A20-7237-2C0B-5C2C38F0D97E}"/>
              </a:ext>
            </a:extLst>
          </p:cNvPr>
          <p:cNvSpPr txBox="1"/>
          <p:nvPr/>
        </p:nvSpPr>
        <p:spPr>
          <a:xfrm>
            <a:off x="372816" y="1110164"/>
            <a:ext cx="4611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目前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主流算法分为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群体算法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单体算法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两类</a:t>
            </a: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F497B3BC-83E3-EADE-D199-2B76C680D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defTabSz="914400"/>
            <a:r>
              <a:rPr lang="zh-CN" altLang="en-US" sz="4000" dirty="0">
                <a:latin typeface="宋体" panose="02010600030101010101" pitchFamily="2" charset="-122"/>
                <a:ea typeface="宋体" panose="02010600030101010101" pitchFamily="2" charset="-122"/>
              </a:rPr>
              <a:t>中心迭代算法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3FA188-13B1-D5AC-70E3-480EFEFD6D8B}"/>
              </a:ext>
            </a:extLst>
          </p:cNvPr>
          <p:cNvSpPr txBox="1"/>
          <p:nvPr/>
        </p:nvSpPr>
        <p:spPr>
          <a:xfrm>
            <a:off x="34824" y="4291024"/>
            <a:ext cx="32235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群体算法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优化整个族群</a:t>
            </a:r>
            <a:r>
              <a:rPr lang="en-US" altLang="zh-CN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遗传算法</a:t>
            </a:r>
            <a:endParaRPr lang="en-US" altLang="zh-CN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利用群体效应探索参数空间</a:t>
            </a:r>
            <a:endParaRPr lang="en-US" altLang="zh-CN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计算速度快</a:t>
            </a:r>
            <a:endParaRPr lang="en-US" altLang="zh-CN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计算精度受到种群数量限制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高纬度下很难找到局部最优解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EAABD4-6CDC-25AB-EB29-F5123D9BE522}"/>
              </a:ext>
            </a:extLst>
          </p:cNvPr>
          <p:cNvSpPr txBox="1"/>
          <p:nvPr/>
        </p:nvSpPr>
        <p:spPr>
          <a:xfrm>
            <a:off x="3284135" y="4313956"/>
            <a:ext cx="34008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单体算法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优化单一个体</a:t>
            </a:r>
            <a:r>
              <a:rPr lang="en-US" altLang="zh-CN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梯度下降算法</a:t>
            </a:r>
            <a:endParaRPr lang="en-US" altLang="zh-CN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收敛速度快，计算精度高</a:t>
            </a:r>
            <a:endParaRPr lang="en-US" altLang="zh-CN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容易陷入局部最优解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而无法找到更优解</a:t>
            </a:r>
          </a:p>
        </p:txBody>
      </p:sp>
      <p:grpSp>
        <p:nvGrpSpPr>
          <p:cNvPr id="12" name="组合 10">
            <a:extLst>
              <a:ext uri="{FF2B5EF4-FFF2-40B4-BE49-F238E27FC236}">
                <a16:creationId xmlns:a16="http://schemas.microsoft.com/office/drawing/2014/main" id="{5A6ED661-BC41-7ACA-A714-37157B5F9DC8}"/>
              </a:ext>
            </a:extLst>
          </p:cNvPr>
          <p:cNvGrpSpPr/>
          <p:nvPr/>
        </p:nvGrpSpPr>
        <p:grpSpPr>
          <a:xfrm>
            <a:off x="6929693" y="1822068"/>
            <a:ext cx="3934495" cy="2468956"/>
            <a:chOff x="-32920" y="3235225"/>
            <a:chExt cx="6128920" cy="3522416"/>
          </a:xfrm>
        </p:grpSpPr>
        <p:cxnSp>
          <p:nvCxnSpPr>
            <p:cNvPr id="13" name="直接连接符 11">
              <a:extLst>
                <a:ext uri="{FF2B5EF4-FFF2-40B4-BE49-F238E27FC236}">
                  <a16:creationId xmlns:a16="http://schemas.microsoft.com/office/drawing/2014/main" id="{169DF044-6342-3E0F-009E-0D2DA00F376E}"/>
                </a:ext>
              </a:extLst>
            </p:cNvPr>
            <p:cNvCxnSpPr>
              <a:cxnSpLocks/>
            </p:cNvCxnSpPr>
            <p:nvPr/>
          </p:nvCxnSpPr>
          <p:spPr>
            <a:xfrm>
              <a:off x="733647" y="6251945"/>
              <a:ext cx="536235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直接连接符 12">
              <a:extLst>
                <a:ext uri="{FF2B5EF4-FFF2-40B4-BE49-F238E27FC236}">
                  <a16:creationId xmlns:a16="http://schemas.microsoft.com/office/drawing/2014/main" id="{E595EE4C-DA8E-EEA0-C69B-6486B80567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3647" y="4074043"/>
              <a:ext cx="0" cy="217790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任意多边形: 形状 13">
              <a:extLst>
                <a:ext uri="{FF2B5EF4-FFF2-40B4-BE49-F238E27FC236}">
                  <a16:creationId xmlns:a16="http://schemas.microsoft.com/office/drawing/2014/main" id="{F11B4F52-7EFC-8F84-C87C-6F84189007A0}"/>
                </a:ext>
              </a:extLst>
            </p:cNvPr>
            <p:cNvSpPr/>
            <p:nvPr/>
          </p:nvSpPr>
          <p:spPr>
            <a:xfrm>
              <a:off x="733647" y="3235225"/>
              <a:ext cx="5209954" cy="2896999"/>
            </a:xfrm>
            <a:custGeom>
              <a:avLst/>
              <a:gdLst>
                <a:gd name="connsiteX0" fmla="*/ 0 w 5209954"/>
                <a:gd name="connsiteY0" fmla="*/ 2737887 h 2896999"/>
                <a:gd name="connsiteX1" fmla="*/ 473149 w 5209954"/>
                <a:gd name="connsiteY1" fmla="*/ 2743203 h 2896999"/>
                <a:gd name="connsiteX2" fmla="*/ 611373 w 5209954"/>
                <a:gd name="connsiteY2" fmla="*/ 2690040 h 2896999"/>
                <a:gd name="connsiteX3" fmla="*/ 1036675 w 5209954"/>
                <a:gd name="connsiteY3" fmla="*/ 2509287 h 2896999"/>
                <a:gd name="connsiteX4" fmla="*/ 1456661 w 5209954"/>
                <a:gd name="connsiteY4" fmla="*/ 2806999 h 2896999"/>
                <a:gd name="connsiteX5" fmla="*/ 1908545 w 5209954"/>
                <a:gd name="connsiteY5" fmla="*/ 1759692 h 2896999"/>
                <a:gd name="connsiteX6" fmla="*/ 2291317 w 5209954"/>
                <a:gd name="connsiteY6" fmla="*/ 2881426 h 2896999"/>
                <a:gd name="connsiteX7" fmla="*/ 2594345 w 5209954"/>
                <a:gd name="connsiteY7" fmla="*/ 738966 h 2896999"/>
                <a:gd name="connsiteX8" fmla="*/ 2934586 w 5209954"/>
                <a:gd name="connsiteY8" fmla="*/ 2705989 h 2896999"/>
                <a:gd name="connsiteX9" fmla="*/ 3264196 w 5209954"/>
                <a:gd name="connsiteY9" fmla="*/ 3 h 2896999"/>
                <a:gd name="connsiteX10" fmla="*/ 3561907 w 5209954"/>
                <a:gd name="connsiteY10" fmla="*/ 2727254 h 2896999"/>
                <a:gd name="connsiteX11" fmla="*/ 3854303 w 5209954"/>
                <a:gd name="connsiteY11" fmla="*/ 1727794 h 2896999"/>
                <a:gd name="connsiteX12" fmla="*/ 4098852 w 5209954"/>
                <a:gd name="connsiteY12" fmla="*/ 2806999 h 2896999"/>
                <a:gd name="connsiteX13" fmla="*/ 4253024 w 5209954"/>
                <a:gd name="connsiteY13" fmla="*/ 2291319 h 2896999"/>
                <a:gd name="connsiteX14" fmla="*/ 4401879 w 5209954"/>
                <a:gd name="connsiteY14" fmla="*/ 2690040 h 2896999"/>
                <a:gd name="connsiteX15" fmla="*/ 4566684 w 5209954"/>
                <a:gd name="connsiteY15" fmla="*/ 2806999 h 2896999"/>
                <a:gd name="connsiteX16" fmla="*/ 5209954 w 5209954"/>
                <a:gd name="connsiteY16" fmla="*/ 2780417 h 289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09954" h="2896999">
                  <a:moveTo>
                    <a:pt x="0" y="2737887"/>
                  </a:moveTo>
                  <a:cubicBezTo>
                    <a:pt x="185627" y="2744532"/>
                    <a:pt x="371254" y="2751178"/>
                    <a:pt x="473149" y="2743203"/>
                  </a:cubicBezTo>
                  <a:cubicBezTo>
                    <a:pt x="575045" y="2735228"/>
                    <a:pt x="517452" y="2729026"/>
                    <a:pt x="611373" y="2690040"/>
                  </a:cubicBezTo>
                  <a:cubicBezTo>
                    <a:pt x="705294" y="2651054"/>
                    <a:pt x="895794" y="2489794"/>
                    <a:pt x="1036675" y="2509287"/>
                  </a:cubicBezTo>
                  <a:cubicBezTo>
                    <a:pt x="1177556" y="2528780"/>
                    <a:pt x="1311349" y="2931932"/>
                    <a:pt x="1456661" y="2806999"/>
                  </a:cubicBezTo>
                  <a:cubicBezTo>
                    <a:pt x="1601973" y="2682066"/>
                    <a:pt x="1769436" y="1747288"/>
                    <a:pt x="1908545" y="1759692"/>
                  </a:cubicBezTo>
                  <a:cubicBezTo>
                    <a:pt x="2047654" y="1772096"/>
                    <a:pt x="2177017" y="3051547"/>
                    <a:pt x="2291317" y="2881426"/>
                  </a:cubicBezTo>
                  <a:cubicBezTo>
                    <a:pt x="2405617" y="2711305"/>
                    <a:pt x="2487134" y="768205"/>
                    <a:pt x="2594345" y="738966"/>
                  </a:cubicBezTo>
                  <a:cubicBezTo>
                    <a:pt x="2701556" y="709727"/>
                    <a:pt x="2822944" y="2829149"/>
                    <a:pt x="2934586" y="2705989"/>
                  </a:cubicBezTo>
                  <a:cubicBezTo>
                    <a:pt x="3046228" y="2582829"/>
                    <a:pt x="3159643" y="-3541"/>
                    <a:pt x="3264196" y="3"/>
                  </a:cubicBezTo>
                  <a:cubicBezTo>
                    <a:pt x="3368749" y="3547"/>
                    <a:pt x="3463556" y="2439289"/>
                    <a:pt x="3561907" y="2727254"/>
                  </a:cubicBezTo>
                  <a:cubicBezTo>
                    <a:pt x="3660258" y="3015219"/>
                    <a:pt x="3764812" y="1714503"/>
                    <a:pt x="3854303" y="1727794"/>
                  </a:cubicBezTo>
                  <a:cubicBezTo>
                    <a:pt x="3943794" y="1741085"/>
                    <a:pt x="4032399" y="2713078"/>
                    <a:pt x="4098852" y="2806999"/>
                  </a:cubicBezTo>
                  <a:cubicBezTo>
                    <a:pt x="4165305" y="2900920"/>
                    <a:pt x="4202520" y="2310812"/>
                    <a:pt x="4253024" y="2291319"/>
                  </a:cubicBezTo>
                  <a:cubicBezTo>
                    <a:pt x="4303528" y="2271826"/>
                    <a:pt x="4349602" y="2604093"/>
                    <a:pt x="4401879" y="2690040"/>
                  </a:cubicBezTo>
                  <a:cubicBezTo>
                    <a:pt x="4454156" y="2775987"/>
                    <a:pt x="4432005" y="2791936"/>
                    <a:pt x="4566684" y="2806999"/>
                  </a:cubicBezTo>
                  <a:cubicBezTo>
                    <a:pt x="4701363" y="2822062"/>
                    <a:pt x="4955658" y="2801239"/>
                    <a:pt x="5209954" y="278041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" name="文本框 14">
              <a:extLst>
                <a:ext uri="{FF2B5EF4-FFF2-40B4-BE49-F238E27FC236}">
                  <a16:creationId xmlns:a16="http://schemas.microsoft.com/office/drawing/2014/main" id="{3187DB0B-266D-84A1-80EC-E7E54FC6E612}"/>
                </a:ext>
              </a:extLst>
            </p:cNvPr>
            <p:cNvSpPr txBox="1"/>
            <p:nvPr/>
          </p:nvSpPr>
          <p:spPr>
            <a:xfrm rot="16200000">
              <a:off x="34195" y="4461723"/>
              <a:ext cx="872586" cy="1006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f(x</a:t>
              </a:r>
              <a:r>
                <a:rPr lang="en-US" baseline="-25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1</a:t>
              </a:r>
              <a:r>
                <a:rPr 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7" name="文本框 15">
              <a:extLst>
                <a:ext uri="{FF2B5EF4-FFF2-40B4-BE49-F238E27FC236}">
                  <a16:creationId xmlns:a16="http://schemas.microsoft.com/office/drawing/2014/main" id="{06661998-3C3A-F4DA-04AB-E11B64736FC4}"/>
                </a:ext>
              </a:extLst>
            </p:cNvPr>
            <p:cNvSpPr txBox="1"/>
            <p:nvPr/>
          </p:nvSpPr>
          <p:spPr>
            <a:xfrm>
              <a:off x="3226981" y="6230722"/>
              <a:ext cx="1286541" cy="526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x</a:t>
              </a:r>
              <a:r>
                <a:rPr lang="en-US" baseline="-25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6">
                  <a:extLst>
                    <a:ext uri="{FF2B5EF4-FFF2-40B4-BE49-F238E27FC236}">
                      <a16:creationId xmlns:a16="http://schemas.microsoft.com/office/drawing/2014/main" id="{47FC84F9-F38A-6B7F-5F0F-D97C5A6BE9CE}"/>
                    </a:ext>
                  </a:extLst>
                </p:cNvPr>
                <p:cNvSpPr txBox="1"/>
                <p:nvPr/>
              </p:nvSpPr>
              <p:spPr>
                <a:xfrm>
                  <a:off x="1136445" y="3439597"/>
                  <a:ext cx="3206721" cy="526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𝑂𝑙𝑑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𝑏𝑒𝑠𝑡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9" name="文本框 16">
                  <a:extLst>
                    <a:ext uri="{FF2B5EF4-FFF2-40B4-BE49-F238E27FC236}">
                      <a16:creationId xmlns:a16="http://schemas.microsoft.com/office/drawing/2014/main" id="{37F43310-E01D-D863-E2E2-1F1E7EB0A1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6445" y="3439597"/>
                  <a:ext cx="3206721" cy="526919"/>
                </a:xfrm>
                <a:prstGeom prst="rect">
                  <a:avLst/>
                </a:prstGeom>
                <a:blipFill>
                  <a:blip r:embed="rId5"/>
                  <a:stretch>
                    <a:fillRect b="-163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直接箭头连接符 17">
              <a:extLst>
                <a:ext uri="{FF2B5EF4-FFF2-40B4-BE49-F238E27FC236}">
                  <a16:creationId xmlns:a16="http://schemas.microsoft.com/office/drawing/2014/main" id="{8E64EFEB-0688-944E-DDDD-1D7AE6BF71F9}"/>
                </a:ext>
              </a:extLst>
            </p:cNvPr>
            <p:cNvCxnSpPr>
              <a:cxnSpLocks/>
              <a:stCxn id="15" idx="7"/>
            </p:cNvCxnSpPr>
            <p:nvPr/>
          </p:nvCxnSpPr>
          <p:spPr>
            <a:xfrm>
              <a:off x="3327992" y="3974191"/>
              <a:ext cx="426188" cy="161847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8">
              <a:extLst>
                <a:ext uri="{FF2B5EF4-FFF2-40B4-BE49-F238E27FC236}">
                  <a16:creationId xmlns:a16="http://schemas.microsoft.com/office/drawing/2014/main" id="{B128B824-16F6-0456-04BF-0A991E688C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4180" y="4783426"/>
              <a:ext cx="81468" cy="7561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19">
              <a:extLst>
                <a:ext uri="{FF2B5EF4-FFF2-40B4-BE49-F238E27FC236}">
                  <a16:creationId xmlns:a16="http://schemas.microsoft.com/office/drawing/2014/main" id="{0C9B4A59-B7C4-C77F-5D61-21441CF636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5648" y="4378534"/>
              <a:ext cx="26528" cy="4070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0">
              <a:extLst>
                <a:ext uri="{FF2B5EF4-FFF2-40B4-BE49-F238E27FC236}">
                  <a16:creationId xmlns:a16="http://schemas.microsoft.com/office/drawing/2014/main" id="{25802B31-63D9-698C-A637-9321D0405E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4948" y="4058714"/>
              <a:ext cx="34459" cy="34377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1">
              <a:extLst>
                <a:ext uri="{FF2B5EF4-FFF2-40B4-BE49-F238E27FC236}">
                  <a16:creationId xmlns:a16="http://schemas.microsoft.com/office/drawing/2014/main" id="{3E3340B2-AF37-33BD-FFDF-F947628574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2179" y="3752838"/>
              <a:ext cx="55672" cy="34763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2">
              <a:extLst>
                <a:ext uri="{FF2B5EF4-FFF2-40B4-BE49-F238E27FC236}">
                  <a16:creationId xmlns:a16="http://schemas.microsoft.com/office/drawing/2014/main" id="{076A2D7F-C69E-D5F6-79E3-99D6FB8DC5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5316" y="3504487"/>
              <a:ext cx="45072" cy="27904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3">
              <a:extLst>
                <a:ext uri="{FF2B5EF4-FFF2-40B4-BE49-F238E27FC236}">
                  <a16:creationId xmlns:a16="http://schemas.microsoft.com/office/drawing/2014/main" id="{1BA97674-83AF-3E56-5BD9-C3FA3D0E47D2}"/>
                </a:ext>
              </a:extLst>
            </p:cNvPr>
            <p:cNvCxnSpPr>
              <a:cxnSpLocks/>
              <a:endCxn id="15" idx="9"/>
            </p:cNvCxnSpPr>
            <p:nvPr/>
          </p:nvCxnSpPr>
          <p:spPr>
            <a:xfrm flipV="1">
              <a:off x="3949780" y="3235228"/>
              <a:ext cx="48063" cy="26941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65A3C0D-B065-FCD6-0C35-660D1ACEA1B8}"/>
              </a:ext>
            </a:extLst>
          </p:cNvPr>
          <p:cNvCxnSpPr>
            <a:cxnSpLocks/>
            <a:stCxn id="15" idx="7"/>
          </p:cNvCxnSpPr>
          <p:nvPr/>
        </p:nvCxnSpPr>
        <p:spPr>
          <a:xfrm flipH="1">
            <a:off x="8809977" y="2340029"/>
            <a:ext cx="277273" cy="132265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A91AB52-DC2F-570C-4205-E6AF4F4B763B}"/>
              </a:ext>
            </a:extLst>
          </p:cNvPr>
          <p:cNvCxnSpPr>
            <a:cxnSpLocks/>
          </p:cNvCxnSpPr>
          <p:nvPr/>
        </p:nvCxnSpPr>
        <p:spPr>
          <a:xfrm flipH="1" flipV="1">
            <a:off x="8732553" y="3340415"/>
            <a:ext cx="79097" cy="27471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E3D3C95-4253-7118-B6D5-BCA8FA03821B}"/>
              </a:ext>
            </a:extLst>
          </p:cNvPr>
          <p:cNvCxnSpPr>
            <a:cxnSpLocks/>
          </p:cNvCxnSpPr>
          <p:nvPr/>
        </p:nvCxnSpPr>
        <p:spPr>
          <a:xfrm flipH="1" flipV="1">
            <a:off x="8624049" y="3031527"/>
            <a:ext cx="98481" cy="14176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65E4EEF-31EB-A04A-92FF-956B4DA2B187}"/>
              </a:ext>
            </a:extLst>
          </p:cNvPr>
          <p:cNvCxnSpPr>
            <a:cxnSpLocks/>
          </p:cNvCxnSpPr>
          <p:nvPr/>
        </p:nvCxnSpPr>
        <p:spPr>
          <a:xfrm flipH="1" flipV="1">
            <a:off x="8697182" y="3173293"/>
            <a:ext cx="50697" cy="15611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16">
                <a:extLst>
                  <a:ext uri="{FF2B5EF4-FFF2-40B4-BE49-F238E27FC236}">
                    <a16:creationId xmlns:a16="http://schemas.microsoft.com/office/drawing/2014/main" id="{DAA732FC-B4E2-4838-DC23-359A60179511}"/>
                  </a:ext>
                </a:extLst>
              </p:cNvPr>
              <p:cNvSpPr txBox="1"/>
              <p:nvPr/>
            </p:nvSpPr>
            <p:spPr>
              <a:xfrm>
                <a:off x="9117789" y="1436226"/>
                <a:ext cx="12355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𝑁𝑒𝑤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𝑏𝑒𝑠𝑡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文本框 16">
                <a:extLst>
                  <a:ext uri="{FF2B5EF4-FFF2-40B4-BE49-F238E27FC236}">
                    <a16:creationId xmlns:a16="http://schemas.microsoft.com/office/drawing/2014/main" id="{DAA732FC-B4E2-4838-DC23-359A60179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7789" y="1436226"/>
                <a:ext cx="1235535" cy="369332"/>
              </a:xfrm>
              <a:prstGeom prst="rect">
                <a:avLst/>
              </a:prstGeom>
              <a:blipFill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CDC6BCCD-8D43-C817-DF20-AADC864955AB}"/>
              </a:ext>
            </a:extLst>
          </p:cNvPr>
          <p:cNvSpPr txBox="1"/>
          <p:nvPr/>
        </p:nvSpPr>
        <p:spPr>
          <a:xfrm>
            <a:off x="6858002" y="1112487"/>
            <a:ext cx="3495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结合两种算法优点设计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新算法</a:t>
            </a:r>
            <a:r>
              <a:rPr lang="zh-CN" altLang="en-US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“中心迭代算法”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DB10A8-9C70-490E-0260-9F932D884907}"/>
              </a:ext>
            </a:extLst>
          </p:cNvPr>
          <p:cNvSpPr txBox="1"/>
          <p:nvPr/>
        </p:nvSpPr>
        <p:spPr>
          <a:xfrm>
            <a:off x="10254873" y="2080688"/>
            <a:ext cx="1432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猜想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：高峰的附近有更高的峰！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D84315-A41E-13CC-0593-C640B23AACBF}"/>
              </a:ext>
            </a:extLst>
          </p:cNvPr>
          <p:cNvSpPr txBox="1"/>
          <p:nvPr/>
        </p:nvSpPr>
        <p:spPr>
          <a:xfrm>
            <a:off x="6556605" y="4284112"/>
            <a:ext cx="61192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算法原理如同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蚁群爬山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，在群山中找最高的峰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起始一群飞蚁，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随机寻找落点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飞蚁落地开始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爬峰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爬到峰顶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报告自己高度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在最高峰的飞蚁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成为新蚁后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，开始向周围释放飞蚁</a:t>
            </a:r>
          </a:p>
        </p:txBody>
      </p:sp>
      <p:pic>
        <p:nvPicPr>
          <p:cNvPr id="34" name="Picture 33" descr="A graph of a function&#10;&#10;Description automatically generated">
            <a:extLst>
              <a:ext uri="{FF2B5EF4-FFF2-40B4-BE49-F238E27FC236}">
                <a16:creationId xmlns:a16="http://schemas.microsoft.com/office/drawing/2014/main" id="{AEE639D1-C881-7C96-34E2-AD036B0536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417" y="1929726"/>
            <a:ext cx="2880000" cy="2160000"/>
          </a:xfrm>
          <a:prstGeom prst="rect">
            <a:avLst/>
          </a:prstGeom>
        </p:spPr>
      </p:pic>
      <p:sp>
        <p:nvSpPr>
          <p:cNvPr id="35" name="AutoShape 11">
            <a:extLst>
              <a:ext uri="{FF2B5EF4-FFF2-40B4-BE49-F238E27FC236}">
                <a16:creationId xmlns:a16="http://schemas.microsoft.com/office/drawing/2014/main" id="{574C1392-1EE7-FC7B-730F-387250977940}"/>
              </a:ext>
            </a:extLst>
          </p:cNvPr>
          <p:cNvSpPr>
            <a:spLocks noChangeArrowheads="1"/>
          </p:cNvSpPr>
          <p:nvPr/>
        </p:nvSpPr>
        <p:spPr bwMode="gray">
          <a:xfrm>
            <a:off x="4734862" y="6033023"/>
            <a:ext cx="6031493" cy="689846"/>
          </a:xfrm>
          <a:prstGeom prst="roundRect">
            <a:avLst>
              <a:gd name="adj" fmla="val 16835"/>
            </a:avLst>
          </a:prstGeom>
          <a:solidFill>
            <a:schemeClr val="bg1"/>
          </a:solidFill>
          <a:ln w="19050">
            <a:solidFill>
              <a:srgbClr val="C0C0C0"/>
            </a:solidFill>
            <a:rou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square" anchor="ctr"/>
          <a:lstStyle/>
          <a:p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结合两种算法优点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0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利用群体效应探索参数空间，计算速度快，收敛速度快，计算精度也高</a:t>
            </a:r>
          </a:p>
        </p:txBody>
      </p:sp>
    </p:spTree>
    <p:extLst>
      <p:ext uri="{BB962C8B-B14F-4D97-AF65-F5344CB8AC3E}">
        <p14:creationId xmlns:p14="http://schemas.microsoft.com/office/powerpoint/2010/main" val="39301066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124859-CBE3-CDBF-F6DC-64401AA00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41</a:t>
            </a:fld>
            <a:endParaRPr lang="en-CA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3705125B-65A7-A194-C839-7D8DE79732B2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04075"/>
            <a:ext cx="12191999" cy="58261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zh-CN" altLang="en-US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6D73AE60-B46C-1057-3E82-C699E938A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defTabSz="914400"/>
            <a:r>
              <a:rPr lang="zh-CN" altLang="en-US" sz="4000" dirty="0">
                <a:latin typeface="宋体" panose="02010600030101010101" pitchFamily="2" charset="-122"/>
                <a:ea typeface="宋体" panose="02010600030101010101" pitchFamily="2" charset="-122"/>
              </a:rPr>
              <a:t>表面缪子束线优化设计</a:t>
            </a:r>
            <a:endParaRPr lang="zh-CN" altLang="en-US" sz="40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B281F2-B54B-9F98-3E6B-4CD27BC12211}"/>
              </a:ext>
            </a:extLst>
          </p:cNvPr>
          <p:cNvGrpSpPr/>
          <p:nvPr/>
        </p:nvGrpSpPr>
        <p:grpSpPr>
          <a:xfrm>
            <a:off x="740492" y="1108787"/>
            <a:ext cx="10220712" cy="3706997"/>
            <a:chOff x="639143" y="2575794"/>
            <a:chExt cx="10220712" cy="370699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8EEB2D8-457B-4D86-2E11-51D362DDCE71}"/>
                </a:ext>
              </a:extLst>
            </p:cNvPr>
            <p:cNvGrpSpPr/>
            <p:nvPr/>
          </p:nvGrpSpPr>
          <p:grpSpPr>
            <a:xfrm>
              <a:off x="639143" y="2575794"/>
              <a:ext cx="10220712" cy="3706997"/>
              <a:chOff x="566954" y="1906838"/>
              <a:chExt cx="10220712" cy="370699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B3B9F08-BD83-06F6-3055-6336B9F3A3BB}"/>
                  </a:ext>
                </a:extLst>
              </p:cNvPr>
              <p:cNvGrpSpPr/>
              <p:nvPr/>
            </p:nvGrpSpPr>
            <p:grpSpPr>
              <a:xfrm>
                <a:off x="566954" y="1906838"/>
                <a:ext cx="10220712" cy="3706997"/>
                <a:chOff x="566954" y="1906838"/>
                <a:chExt cx="10220712" cy="3706997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96651430-9BE1-9AAE-DA2B-7B010E57DD93}"/>
                    </a:ext>
                  </a:extLst>
                </p:cNvPr>
                <p:cNvGrpSpPr/>
                <p:nvPr/>
              </p:nvGrpSpPr>
              <p:grpSpPr>
                <a:xfrm>
                  <a:off x="566954" y="1906838"/>
                  <a:ext cx="10220712" cy="3706997"/>
                  <a:chOff x="625949" y="2278095"/>
                  <a:chExt cx="10220712" cy="3706997"/>
                </a:xfrm>
              </p:grpSpPr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AF6DC7AF-DED5-5080-1E63-F322D6599537}"/>
                      </a:ext>
                    </a:extLst>
                  </p:cNvPr>
                  <p:cNvGrpSpPr/>
                  <p:nvPr/>
                </p:nvGrpSpPr>
                <p:grpSpPr>
                  <a:xfrm>
                    <a:off x="625949" y="2278095"/>
                    <a:ext cx="10220712" cy="3706997"/>
                    <a:chOff x="625949" y="2278095"/>
                    <a:chExt cx="10220712" cy="3706997"/>
                  </a:xfrm>
                </p:grpSpPr>
                <p:pic>
                  <p:nvPicPr>
                    <p:cNvPr id="55" name="Picture 54">
                      <a:extLst>
                        <a:ext uri="{FF2B5EF4-FFF2-40B4-BE49-F238E27FC236}">
                          <a16:creationId xmlns:a16="http://schemas.microsoft.com/office/drawing/2014/main" id="{EE5970B1-E29A-BC95-D449-EB9A4B17F62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625949" y="3199996"/>
                      <a:ext cx="9199372" cy="2364701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56" name="Group 55">
                      <a:extLst>
                        <a:ext uri="{FF2B5EF4-FFF2-40B4-BE49-F238E27FC236}">
                          <a16:creationId xmlns:a16="http://schemas.microsoft.com/office/drawing/2014/main" id="{166D8EF8-6546-C63E-9287-D7F3EBF362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9156" y="2278095"/>
                      <a:ext cx="10207505" cy="3706997"/>
                      <a:chOff x="706533" y="2493670"/>
                      <a:chExt cx="10207505" cy="3706997"/>
                    </a:xfrm>
                  </p:grpSpPr>
                  <p:pic>
                    <p:nvPicPr>
                      <p:cNvPr id="57" name="Picture 56">
                        <a:extLst>
                          <a:ext uri="{FF2B5EF4-FFF2-40B4-BE49-F238E27FC236}">
                            <a16:creationId xmlns:a16="http://schemas.microsoft.com/office/drawing/2014/main" id="{0D7C662E-381D-AC5E-228E-FFB523464C0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tretch>
                        <a:fillRect/>
                      </a:stretch>
                    </p:blipFill>
                    <p:spPr>
                      <a:xfrm>
                        <a:off x="7518194" y="2723202"/>
                        <a:ext cx="2729837" cy="1028120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58" name="Group 57">
                        <a:extLst>
                          <a:ext uri="{FF2B5EF4-FFF2-40B4-BE49-F238E27FC236}">
                            <a16:creationId xmlns:a16="http://schemas.microsoft.com/office/drawing/2014/main" id="{D7E26FD3-80BC-082B-5702-A157B630E24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06533" y="2493670"/>
                        <a:ext cx="10207505" cy="3706997"/>
                        <a:chOff x="275915" y="3301745"/>
                        <a:chExt cx="10207505" cy="3706997"/>
                      </a:xfrm>
                    </p:grpSpPr>
                    <p:sp>
                      <p:nvSpPr>
                        <p:cNvPr id="59" name="文本框 25">
                          <a:extLst>
                            <a:ext uri="{FF2B5EF4-FFF2-40B4-BE49-F238E27FC236}">
                              <a16:creationId xmlns:a16="http://schemas.microsoft.com/office/drawing/2014/main" id="{25E2CD41-8309-65F3-3718-9021336B43E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20005277">
                          <a:off x="7846963" y="3893960"/>
                          <a:ext cx="643317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CA" altLang="zh-CN" sz="12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C</a:t>
                          </a:r>
                          <a:r>
                            <a:rPr lang="en-US" altLang="zh-CN" sz="12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oll5</a:t>
                          </a:r>
                          <a:endParaRPr lang="zh-CN" altLang="en-US" sz="12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p:txBody>
                    </p:sp>
                    <p:grpSp>
                      <p:nvGrpSpPr>
                        <p:cNvPr id="60" name="Group 59">
                          <a:extLst>
                            <a:ext uri="{FF2B5EF4-FFF2-40B4-BE49-F238E27FC236}">
                              <a16:creationId xmlns:a16="http://schemas.microsoft.com/office/drawing/2014/main" id="{7B8D5586-4730-192E-BA37-59FCD98D14A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5915" y="3301745"/>
                          <a:ext cx="10207505" cy="3706997"/>
                          <a:chOff x="188410" y="3257269"/>
                          <a:chExt cx="10207505" cy="3706997"/>
                        </a:xfrm>
                      </p:grpSpPr>
                      <p:grpSp>
                        <p:nvGrpSpPr>
                          <p:cNvPr id="61" name="Group 60">
                            <a:extLst>
                              <a:ext uri="{FF2B5EF4-FFF2-40B4-BE49-F238E27FC236}">
                                <a16:creationId xmlns:a16="http://schemas.microsoft.com/office/drawing/2014/main" id="{0DAE9A55-A9FF-9F65-4E52-97A944329EB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88410" y="3257269"/>
                            <a:ext cx="10207505" cy="3706997"/>
                            <a:chOff x="177777" y="3325121"/>
                            <a:chExt cx="10207505" cy="3706997"/>
                          </a:xfrm>
                        </p:grpSpPr>
                        <p:sp>
                          <p:nvSpPr>
                            <p:cNvPr id="66" name="文本框 23">
                              <a:extLst>
                                <a:ext uri="{FF2B5EF4-FFF2-40B4-BE49-F238E27FC236}">
                                  <a16:creationId xmlns:a16="http://schemas.microsoft.com/office/drawing/2014/main" id="{F5A4490D-C7F8-82A1-7ED1-84CA596A347C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21201065">
                              <a:off x="177777" y="5068125"/>
                              <a:ext cx="841427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SMSOLX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67" name="文本框 24">
                              <a:extLst>
                                <a:ext uri="{FF2B5EF4-FFF2-40B4-BE49-F238E27FC236}">
                                  <a16:creationId xmlns:a16="http://schemas.microsoft.com/office/drawing/2014/main" id="{7032BB1C-6D52-3D10-EDFA-5467BE061327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21201065">
                              <a:off x="1498594" y="5557044"/>
                              <a:ext cx="643317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SMBA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68" name="文本框 25">
                              <a:extLst>
                                <a:ext uri="{FF2B5EF4-FFF2-40B4-BE49-F238E27FC236}">
                                  <a16:creationId xmlns:a16="http://schemas.microsoft.com/office/drawing/2014/main" id="{5878B93A-6AD3-B228-E5EC-3931A0D5551A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8988032">
                              <a:off x="1912696" y="5041205"/>
                              <a:ext cx="943035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SMSOL1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69" name="文本框 26">
                              <a:extLst>
                                <a:ext uri="{FF2B5EF4-FFF2-40B4-BE49-F238E27FC236}">
                                  <a16:creationId xmlns:a16="http://schemas.microsoft.com/office/drawing/2014/main" id="{8A343A2B-6868-E821-E61D-3BC646CB4F8C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20139424">
                              <a:off x="2241422" y="4185119"/>
                              <a:ext cx="816240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SMBB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70" name="文本框 27">
                              <a:extLst>
                                <a:ext uri="{FF2B5EF4-FFF2-40B4-BE49-F238E27FC236}">
                                  <a16:creationId xmlns:a16="http://schemas.microsoft.com/office/drawing/2014/main" id="{271727E5-D30A-B6A1-FAFE-5232366791CC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3081675" y="4679916"/>
                              <a:ext cx="800232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SMSOL2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71" name="文本框 28">
                              <a:extLst>
                                <a:ext uri="{FF2B5EF4-FFF2-40B4-BE49-F238E27FC236}">
                                  <a16:creationId xmlns:a16="http://schemas.microsoft.com/office/drawing/2014/main" id="{58D510FC-8034-380E-6798-5E7CEA59B79D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6810700" y="4174451"/>
                              <a:ext cx="643317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SMK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72" name="文本框 29">
                              <a:extLst>
                                <a:ext uri="{FF2B5EF4-FFF2-40B4-BE49-F238E27FC236}">
                                  <a16:creationId xmlns:a16="http://schemas.microsoft.com/office/drawing/2014/main" id="{53082412-0820-DF91-1EDA-A341AD049033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4563766" y="4638521"/>
                              <a:ext cx="874471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SMSOL3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73" name="文本框 30">
                              <a:extLst>
                                <a:ext uri="{FF2B5EF4-FFF2-40B4-BE49-F238E27FC236}">
                                  <a16:creationId xmlns:a16="http://schemas.microsoft.com/office/drawing/2014/main" id="{17E47DA4-87F1-5448-34A4-E6143D28F54E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0800000" flipV="1">
                              <a:off x="7290030" y="4541417"/>
                              <a:ext cx="1246373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SMSP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74" name="文本框 26">
                              <a:extLst>
                                <a:ext uri="{FF2B5EF4-FFF2-40B4-BE49-F238E27FC236}">
                                  <a16:creationId xmlns:a16="http://schemas.microsoft.com/office/drawing/2014/main" id="{60750741-E43A-D26C-5168-AC8DDF1EB5F1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2602058">
                              <a:off x="8842269" y="4264805"/>
                              <a:ext cx="816240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SMBC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75" name="文本框 32">
                              <a:extLst>
                                <a:ext uri="{FF2B5EF4-FFF2-40B4-BE49-F238E27FC236}">
                                  <a16:creationId xmlns:a16="http://schemas.microsoft.com/office/drawing/2014/main" id="{BCACDD52-513A-5F63-2119-5FE186096F5F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5333372" y="4616526"/>
                              <a:ext cx="768666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SMWF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76" name="文本框 29">
                              <a:extLst>
                                <a:ext uri="{FF2B5EF4-FFF2-40B4-BE49-F238E27FC236}">
                                  <a16:creationId xmlns:a16="http://schemas.microsoft.com/office/drawing/2014/main" id="{6668B74D-8845-5FCB-D4EB-5B0DB7745CFC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6108312" y="4653149"/>
                              <a:ext cx="798174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SMSOL4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77" name="文本框 29">
                              <a:extLst>
                                <a:ext uri="{FF2B5EF4-FFF2-40B4-BE49-F238E27FC236}">
                                  <a16:creationId xmlns:a16="http://schemas.microsoft.com/office/drawing/2014/main" id="{AAFDDFD8-F6E6-839F-352E-93CA02F60DFB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20145961">
                              <a:off x="8260391" y="3612395"/>
                              <a:ext cx="800144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SMSOL8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78" name="文本框 29">
                              <a:extLst>
                                <a:ext uri="{FF2B5EF4-FFF2-40B4-BE49-F238E27FC236}">
                                  <a16:creationId xmlns:a16="http://schemas.microsoft.com/office/drawing/2014/main" id="{FAA9D994-A58C-15FC-49A6-29649B049E2E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20159234">
                              <a:off x="8946743" y="3893758"/>
                              <a:ext cx="935385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SMSOL9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79" name="文本框 29">
                              <a:extLst>
                                <a:ext uri="{FF2B5EF4-FFF2-40B4-BE49-F238E27FC236}">
                                  <a16:creationId xmlns:a16="http://schemas.microsoft.com/office/drawing/2014/main" id="{08F947BE-2A2D-9BF9-993F-3A664B19B433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8098812" y="4643286"/>
                              <a:ext cx="964853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SMSOL5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80" name="文本框 29">
                              <a:extLst>
                                <a:ext uri="{FF2B5EF4-FFF2-40B4-BE49-F238E27FC236}">
                                  <a16:creationId xmlns:a16="http://schemas.microsoft.com/office/drawing/2014/main" id="{D4545655-D324-DE91-B40F-96B2B8E874B3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5400000">
                              <a:off x="8445187" y="5221830"/>
                              <a:ext cx="875186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SMSOL6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81" name="文本框 29">
                              <a:extLst>
                                <a:ext uri="{FF2B5EF4-FFF2-40B4-BE49-F238E27FC236}">
                                  <a16:creationId xmlns:a16="http://schemas.microsoft.com/office/drawing/2014/main" id="{23E3FE68-426F-EA8C-F91D-B893F25DE2D2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5400000">
                              <a:off x="8974330" y="6002489"/>
                              <a:ext cx="890890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SMSOL7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82" name="TextBox 81">
                              <a:extLst>
                                <a:ext uri="{FF2B5EF4-FFF2-40B4-BE49-F238E27FC236}">
                                  <a16:creationId xmlns:a16="http://schemas.microsoft.com/office/drawing/2014/main" id="{88635392-3362-ED52-92C6-CB7DB74BBB65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8902624" y="6662786"/>
                              <a:ext cx="700325" cy="369332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r>
                                <a:rPr lang="en-CA" altLang="zh-CN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T1</a:t>
                              </a:r>
                              <a:endParaRPr lang="zh-CN" altLang="en-US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83" name="TextBox 82">
                              <a:extLst>
                                <a:ext uri="{FF2B5EF4-FFF2-40B4-BE49-F238E27FC236}">
                                  <a16:creationId xmlns:a16="http://schemas.microsoft.com/office/drawing/2014/main" id="{AB352318-628E-89FF-6656-62BF890A8BF7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9684957" y="3325121"/>
                              <a:ext cx="700325" cy="369332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r>
                                <a:rPr lang="en-CA" altLang="zh-CN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T2</a:t>
                              </a:r>
                              <a:endParaRPr lang="zh-CN" altLang="en-US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62" name="文本框 25">
                            <a:extLst>
                              <a:ext uri="{FF2B5EF4-FFF2-40B4-BE49-F238E27FC236}">
                                <a16:creationId xmlns:a16="http://schemas.microsoft.com/office/drawing/2014/main" id="{F56B8007-ACDB-4E94-18B9-4E4CD2E21359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 rot="18988032">
                            <a:off x="1989155" y="4378727"/>
                            <a:ext cx="643317" cy="27699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CA" altLang="zh-CN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rPr>
                              <a:t>C</a:t>
                            </a:r>
                            <a:r>
                              <a:rPr lang="en-US" altLang="zh-CN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rPr>
                              <a:t>oll1</a:t>
                            </a:r>
                            <a:endParaRPr lang="zh-CN" altLang="en-US" sz="12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endParaRPr>
                          </a:p>
                        </p:txBody>
                      </p:sp>
                      <p:sp>
                        <p:nvSpPr>
                          <p:cNvPr id="63" name="文本框 25">
                            <a:extLst>
                              <a:ext uri="{FF2B5EF4-FFF2-40B4-BE49-F238E27FC236}">
                                <a16:creationId xmlns:a16="http://schemas.microsoft.com/office/drawing/2014/main" id="{DF009F6E-5D90-65EC-B72F-D25E89112B13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951571" y="4004243"/>
                            <a:ext cx="643317" cy="27699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CA" altLang="zh-CN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rPr>
                              <a:t>C</a:t>
                            </a:r>
                            <a:r>
                              <a:rPr lang="en-US" altLang="zh-CN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rPr>
                              <a:t>oll2</a:t>
                            </a:r>
                            <a:endParaRPr lang="zh-CN" altLang="en-US" sz="12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endParaRPr>
                          </a:p>
                        </p:txBody>
                      </p:sp>
                      <p:sp>
                        <p:nvSpPr>
                          <p:cNvPr id="64" name="文本框 25">
                            <a:extLst>
                              <a:ext uri="{FF2B5EF4-FFF2-40B4-BE49-F238E27FC236}">
                                <a16:creationId xmlns:a16="http://schemas.microsoft.com/office/drawing/2014/main" id="{936B51D5-6BF9-D6A1-CA18-039022CB257A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6087567" y="4011235"/>
                            <a:ext cx="643317" cy="27699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CA" altLang="zh-CN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rPr>
                              <a:t>C</a:t>
                            </a:r>
                            <a:r>
                              <a:rPr lang="en-US" altLang="zh-CN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rPr>
                              <a:t>oll3</a:t>
                            </a:r>
                            <a:endParaRPr lang="zh-CN" altLang="en-US" sz="12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endParaRPr>
                          </a:p>
                        </p:txBody>
                      </p:sp>
                      <p:sp>
                        <p:nvSpPr>
                          <p:cNvPr id="65" name="文本框 25">
                            <a:extLst>
                              <a:ext uri="{FF2B5EF4-FFF2-40B4-BE49-F238E27FC236}">
                                <a16:creationId xmlns:a16="http://schemas.microsoft.com/office/drawing/2014/main" id="{3A45F488-FC2D-CF86-5D68-1DAA48E1C61B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8556670" y="4082918"/>
                            <a:ext cx="643317" cy="27699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CA" altLang="zh-CN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rPr>
                              <a:t>C</a:t>
                            </a:r>
                            <a:r>
                              <a:rPr lang="en-US" altLang="zh-CN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rPr>
                              <a:t>oll4</a:t>
                            </a:r>
                            <a:endParaRPr lang="zh-CN" altLang="en-US" sz="12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endParaRPr>
                          </a:p>
                        </p:txBody>
                      </p:sp>
                    </p:grpSp>
                  </p:grpSp>
                </p:grpSp>
              </p:grpSp>
              <p:sp>
                <p:nvSpPr>
                  <p:cNvPr id="39" name="文本框 25">
                    <a:extLst>
                      <a:ext uri="{FF2B5EF4-FFF2-40B4-BE49-F238E27FC236}">
                        <a16:creationId xmlns:a16="http://schemas.microsoft.com/office/drawing/2014/main" id="{2B504875-35DF-0795-F2BB-5EE53BBE165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20072672">
                    <a:off x="9273621" y="2468014"/>
                    <a:ext cx="483971" cy="23085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zh-CN" sz="900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GV3</a:t>
                    </a:r>
                    <a:endParaRPr lang="zh-CN" altLang="en-US" sz="900" dirty="0">
                      <a:solidFill>
                        <a:srgbClr val="C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0" name="文本框 25">
                    <a:extLst>
                      <a:ext uri="{FF2B5EF4-FFF2-40B4-BE49-F238E27FC236}">
                        <a16:creationId xmlns:a16="http://schemas.microsoft.com/office/drawing/2014/main" id="{71D4D039-6539-7419-198A-C8431114E835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058235" y="4743089"/>
                    <a:ext cx="483971" cy="23085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zh-CN" sz="900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GV2</a:t>
                    </a:r>
                    <a:endParaRPr lang="zh-CN" altLang="en-US" sz="900" dirty="0">
                      <a:solidFill>
                        <a:srgbClr val="C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1" name="矩形 173">
                    <a:extLst>
                      <a:ext uri="{FF2B5EF4-FFF2-40B4-BE49-F238E27FC236}">
                        <a16:creationId xmlns:a16="http://schemas.microsoft.com/office/drawing/2014/main" id="{CDAC635B-0117-B95B-F641-C40625BE05F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479069" y="4729499"/>
                    <a:ext cx="317500" cy="182562"/>
                  </a:xfrm>
                  <a:prstGeom prst="rect">
                    <a:avLst/>
                  </a:pr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2" name="矩形 174">
                    <a:extLst>
                      <a:ext uri="{FF2B5EF4-FFF2-40B4-BE49-F238E27FC236}">
                        <a16:creationId xmlns:a16="http://schemas.microsoft.com/office/drawing/2014/main" id="{5CC39074-15EB-DDD9-8323-C34DDB23F4AE}"/>
                      </a:ext>
                    </a:extLst>
                  </p:cNvPr>
                  <p:cNvSpPr/>
                  <p:nvPr/>
                </p:nvSpPr>
                <p:spPr bwMode="auto">
                  <a:xfrm rot="4070595">
                    <a:off x="9331069" y="2772878"/>
                    <a:ext cx="317500" cy="182562"/>
                  </a:xfrm>
                  <a:prstGeom prst="rect">
                    <a:avLst/>
                  </a:pr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3" name="矩形 176">
                    <a:extLst>
                      <a:ext uri="{FF2B5EF4-FFF2-40B4-BE49-F238E27FC236}">
                        <a16:creationId xmlns:a16="http://schemas.microsoft.com/office/drawing/2014/main" id="{AF33FB07-466C-2322-E75D-05C733134FB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459426" y="3854626"/>
                    <a:ext cx="341313" cy="58737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4" name="矩形 177">
                    <a:extLst>
                      <a:ext uri="{FF2B5EF4-FFF2-40B4-BE49-F238E27FC236}">
                        <a16:creationId xmlns:a16="http://schemas.microsoft.com/office/drawing/2014/main" id="{5FB60E59-B8B4-525E-2C1B-B2AC97A7FC38}"/>
                      </a:ext>
                    </a:extLst>
                  </p:cNvPr>
                  <p:cNvSpPr/>
                  <p:nvPr/>
                </p:nvSpPr>
                <p:spPr bwMode="auto">
                  <a:xfrm rot="3947968">
                    <a:off x="8863568" y="3034201"/>
                    <a:ext cx="342900" cy="60325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5" name="文本框 25">
                    <a:extLst>
                      <a:ext uri="{FF2B5EF4-FFF2-40B4-BE49-F238E27FC236}">
                        <a16:creationId xmlns:a16="http://schemas.microsoft.com/office/drawing/2014/main" id="{8926AB27-AD12-EDC1-C5D5-445132EA283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690680" y="3760396"/>
                    <a:ext cx="855885" cy="2308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zh-CN" sz="900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Shutter1</a:t>
                    </a:r>
                    <a:endParaRPr lang="zh-CN" altLang="en-US" sz="900" dirty="0">
                      <a:solidFill>
                        <a:srgbClr val="C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6" name="文本框 25">
                    <a:extLst>
                      <a:ext uri="{FF2B5EF4-FFF2-40B4-BE49-F238E27FC236}">
                        <a16:creationId xmlns:a16="http://schemas.microsoft.com/office/drawing/2014/main" id="{F00E9D53-D482-85A5-CD41-E03F08100AA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20330930">
                    <a:off x="8541002" y="2436299"/>
                    <a:ext cx="700594" cy="23085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zh-CN" sz="900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Shutter2</a:t>
                    </a:r>
                    <a:endParaRPr lang="zh-CN" altLang="en-US" sz="900" dirty="0">
                      <a:solidFill>
                        <a:srgbClr val="C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7" name="矩形 174">
                    <a:extLst>
                      <a:ext uri="{FF2B5EF4-FFF2-40B4-BE49-F238E27FC236}">
                        <a16:creationId xmlns:a16="http://schemas.microsoft.com/office/drawing/2014/main" id="{9E71411A-A138-4985-B337-4CE0938AC562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5506315" y="3328814"/>
                    <a:ext cx="317500" cy="182563"/>
                  </a:xfrm>
                  <a:prstGeom prst="rect">
                    <a:avLst/>
                  </a:pr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8" name="文本框 25">
                    <a:extLst>
                      <a:ext uri="{FF2B5EF4-FFF2-40B4-BE49-F238E27FC236}">
                        <a16:creationId xmlns:a16="http://schemas.microsoft.com/office/drawing/2014/main" id="{86BC7CF9-86CB-F918-94E5-075B765BC09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21133" y="3042903"/>
                    <a:ext cx="483971" cy="23085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zh-CN" sz="900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GV1</a:t>
                    </a:r>
                    <a:endParaRPr lang="zh-CN" altLang="en-US" sz="900" dirty="0">
                      <a:solidFill>
                        <a:srgbClr val="C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9" name="等腰三角形 166">
                    <a:extLst>
                      <a:ext uri="{FF2B5EF4-FFF2-40B4-BE49-F238E27FC236}">
                        <a16:creationId xmlns:a16="http://schemas.microsoft.com/office/drawing/2014/main" id="{CACC3B89-623F-AFC2-2D59-C365954BDE94}"/>
                      </a:ext>
                    </a:extLst>
                  </p:cNvPr>
                  <p:cNvSpPr/>
                  <p:nvPr/>
                </p:nvSpPr>
                <p:spPr bwMode="auto">
                  <a:xfrm rot="10800000">
                    <a:off x="9542206" y="4787630"/>
                    <a:ext cx="207962" cy="47625"/>
                  </a:xfrm>
                  <a:prstGeom prst="triangl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50" name="等腰三角形 167">
                    <a:extLst>
                      <a:ext uri="{FF2B5EF4-FFF2-40B4-BE49-F238E27FC236}">
                        <a16:creationId xmlns:a16="http://schemas.microsoft.com/office/drawing/2014/main" id="{3AED4D9A-EF4E-2836-DEC5-7B5B5FBFE5C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542206" y="4828905"/>
                    <a:ext cx="207962" cy="49213"/>
                  </a:xfrm>
                  <a:prstGeom prst="triangl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51" name="等腰三角形 150">
                    <a:extLst>
                      <a:ext uri="{FF2B5EF4-FFF2-40B4-BE49-F238E27FC236}">
                        <a16:creationId xmlns:a16="http://schemas.microsoft.com/office/drawing/2014/main" id="{E2D8D0DB-8218-143F-95CF-ABDA2F99EFD0}"/>
                      </a:ext>
                    </a:extLst>
                  </p:cNvPr>
                  <p:cNvSpPr/>
                  <p:nvPr/>
                </p:nvSpPr>
                <p:spPr bwMode="auto">
                  <a:xfrm rot="14728783">
                    <a:off x="9393698" y="2839558"/>
                    <a:ext cx="211138" cy="50800"/>
                  </a:xfrm>
                  <a:prstGeom prst="triangl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52" name="等腰三角形 151">
                    <a:extLst>
                      <a:ext uri="{FF2B5EF4-FFF2-40B4-BE49-F238E27FC236}">
                        <a16:creationId xmlns:a16="http://schemas.microsoft.com/office/drawing/2014/main" id="{B42DDFBB-94A4-51ED-6753-828D8409B717}"/>
                      </a:ext>
                    </a:extLst>
                  </p:cNvPr>
                  <p:cNvSpPr/>
                  <p:nvPr/>
                </p:nvSpPr>
                <p:spPr bwMode="auto">
                  <a:xfrm rot="3928783">
                    <a:off x="9354805" y="2856227"/>
                    <a:ext cx="214312" cy="49212"/>
                  </a:xfrm>
                  <a:prstGeom prst="triangl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3EB62C1-9CBE-77EB-EF05-191C1745C5C8}"/>
                      </a:ext>
                    </a:extLst>
                  </p:cNvPr>
                  <p:cNvSpPr/>
                  <p:nvPr/>
                </p:nvSpPr>
                <p:spPr>
                  <a:xfrm>
                    <a:off x="5884476" y="3133584"/>
                    <a:ext cx="58319" cy="47977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6F6F134A-72FC-9C6A-B7B5-513F9D777428}"/>
                      </a:ext>
                    </a:extLst>
                  </p:cNvPr>
                  <p:cNvSpPr txBox="1"/>
                  <p:nvPr/>
                </p:nvSpPr>
                <p:spPr>
                  <a:xfrm>
                    <a:off x="5703986" y="2879668"/>
                    <a:ext cx="744958" cy="2539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05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BW</a:t>
                    </a:r>
                    <a:endParaRPr lang="zh-CN" altLang="en-US" sz="105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36" name="等腰三角形 167">
                  <a:extLst>
                    <a:ext uri="{FF2B5EF4-FFF2-40B4-BE49-F238E27FC236}">
                      <a16:creationId xmlns:a16="http://schemas.microsoft.com/office/drawing/2014/main" id="{900EF696-C5D4-7C68-59A1-B38028B42045}"/>
                    </a:ext>
                  </a:extLst>
                </p:cNvPr>
                <p:cNvSpPr/>
                <p:nvPr/>
              </p:nvSpPr>
              <p:spPr bwMode="auto">
                <a:xfrm rot="5400000">
                  <a:off x="5480641" y="3035902"/>
                  <a:ext cx="207963" cy="49213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" name="等腰三角形 167">
                  <a:extLst>
                    <a:ext uri="{FF2B5EF4-FFF2-40B4-BE49-F238E27FC236}">
                      <a16:creationId xmlns:a16="http://schemas.microsoft.com/office/drawing/2014/main" id="{3C42636F-8D7A-AE73-7603-9A836C7D3BAE}"/>
                    </a:ext>
                  </a:extLst>
                </p:cNvPr>
                <p:cNvSpPr/>
                <p:nvPr/>
              </p:nvSpPr>
              <p:spPr bwMode="auto">
                <a:xfrm rot="16200000">
                  <a:off x="5529853" y="3035903"/>
                  <a:ext cx="207963" cy="49212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cxnSp>
            <p:nvCxnSpPr>
              <p:cNvPr id="11" name="直接连接符 94">
                <a:extLst>
                  <a:ext uri="{FF2B5EF4-FFF2-40B4-BE49-F238E27FC236}">
                    <a16:creationId xmlns:a16="http://schemas.microsoft.com/office/drawing/2014/main" id="{000B6F66-BF7A-A54D-E573-02313B8601F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095011" y="3123134"/>
                <a:ext cx="0" cy="4286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矩形 95">
                <a:extLst>
                  <a:ext uri="{FF2B5EF4-FFF2-40B4-BE49-F238E27FC236}">
                    <a16:creationId xmlns:a16="http://schemas.microsoft.com/office/drawing/2014/main" id="{87637F88-B8FC-F0C2-1BD5-CBF3D5F5A90C}"/>
                  </a:ext>
                </a:extLst>
              </p:cNvPr>
              <p:cNvSpPr/>
              <p:nvPr/>
            </p:nvSpPr>
            <p:spPr bwMode="auto">
              <a:xfrm>
                <a:off x="5039187" y="3547594"/>
                <a:ext cx="117475" cy="12065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文本框 25">
                <a:extLst>
                  <a:ext uri="{FF2B5EF4-FFF2-40B4-BE49-F238E27FC236}">
                    <a16:creationId xmlns:a16="http://schemas.microsoft.com/office/drawing/2014/main" id="{4148865C-7625-7621-DA46-2BF2B02629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24990" y="3699554"/>
                <a:ext cx="499826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9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TMP1</a:t>
                </a:r>
                <a:endPara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4" name="直接连接符 112">
                <a:extLst>
                  <a:ext uri="{FF2B5EF4-FFF2-40B4-BE49-F238E27FC236}">
                    <a16:creationId xmlns:a16="http://schemas.microsoft.com/office/drawing/2014/main" id="{FE9509A9-ED0D-91C4-1FAA-DAE4418E745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780618" y="3134245"/>
                <a:ext cx="0" cy="4286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矩形 113">
                <a:extLst>
                  <a:ext uri="{FF2B5EF4-FFF2-40B4-BE49-F238E27FC236}">
                    <a16:creationId xmlns:a16="http://schemas.microsoft.com/office/drawing/2014/main" id="{5545ACD1-D2F0-A8DB-0CD4-284DFB6D2658}"/>
                  </a:ext>
                </a:extLst>
              </p:cNvPr>
              <p:cNvSpPr/>
              <p:nvPr/>
            </p:nvSpPr>
            <p:spPr bwMode="auto">
              <a:xfrm>
                <a:off x="5723254" y="3562306"/>
                <a:ext cx="117475" cy="12065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文本框 25">
                <a:extLst>
                  <a:ext uri="{FF2B5EF4-FFF2-40B4-BE49-F238E27FC236}">
                    <a16:creationId xmlns:a16="http://schemas.microsoft.com/office/drawing/2014/main" id="{57D5E234-BA23-756A-F748-B32F9D51D5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39061" y="3764669"/>
                <a:ext cx="483971" cy="230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9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IP1</a:t>
                </a:r>
                <a:endParaRPr lang="zh-CN" altLang="en-US" sz="9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7" name="直接连接符 117">
                <a:extLst>
                  <a:ext uri="{FF2B5EF4-FFF2-40B4-BE49-F238E27FC236}">
                    <a16:creationId xmlns:a16="http://schemas.microsoft.com/office/drawing/2014/main" id="{8C8C8559-B397-AA14-8335-BD4B2AB19CE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374835" y="3152434"/>
                <a:ext cx="0" cy="42703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矩形 118">
                <a:extLst>
                  <a:ext uri="{FF2B5EF4-FFF2-40B4-BE49-F238E27FC236}">
                    <a16:creationId xmlns:a16="http://schemas.microsoft.com/office/drawing/2014/main" id="{53A7DF4B-8C8C-2D4C-2E46-ECBDE11C7C5B}"/>
                  </a:ext>
                </a:extLst>
              </p:cNvPr>
              <p:cNvSpPr/>
              <p:nvPr/>
            </p:nvSpPr>
            <p:spPr bwMode="auto">
              <a:xfrm>
                <a:off x="6322346" y="3572010"/>
                <a:ext cx="117475" cy="12065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文本框 25">
                <a:extLst>
                  <a:ext uri="{FF2B5EF4-FFF2-40B4-BE49-F238E27FC236}">
                    <a16:creationId xmlns:a16="http://schemas.microsoft.com/office/drawing/2014/main" id="{F783CC43-E1BC-E199-CFDE-97060F89AD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27927" y="3762785"/>
                <a:ext cx="483971" cy="230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9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IP2</a:t>
                </a:r>
                <a:endPara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20" name="直接连接符 122">
                <a:extLst>
                  <a:ext uri="{FF2B5EF4-FFF2-40B4-BE49-F238E27FC236}">
                    <a16:creationId xmlns:a16="http://schemas.microsoft.com/office/drawing/2014/main" id="{EE99A021-DE29-A273-6A35-134C39E2D80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261440" y="3183438"/>
                <a:ext cx="0" cy="4286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矩形 123">
                <a:extLst>
                  <a:ext uri="{FF2B5EF4-FFF2-40B4-BE49-F238E27FC236}">
                    <a16:creationId xmlns:a16="http://schemas.microsoft.com/office/drawing/2014/main" id="{D22E7B20-81B6-975C-3D16-8FCFB0FE7F42}"/>
                  </a:ext>
                </a:extLst>
              </p:cNvPr>
              <p:cNvSpPr/>
              <p:nvPr/>
            </p:nvSpPr>
            <p:spPr bwMode="auto">
              <a:xfrm>
                <a:off x="7202703" y="3612063"/>
                <a:ext cx="117475" cy="12065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文本框 25">
                <a:extLst>
                  <a:ext uri="{FF2B5EF4-FFF2-40B4-BE49-F238E27FC236}">
                    <a16:creationId xmlns:a16="http://schemas.microsoft.com/office/drawing/2014/main" id="{D93D245E-47A3-7AA2-8826-47F2CEBE9F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19454" y="3794104"/>
                <a:ext cx="483971" cy="230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9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IP3</a:t>
                </a:r>
                <a:endPara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23" name="直接连接符 135">
                <a:extLst>
                  <a:ext uri="{FF2B5EF4-FFF2-40B4-BE49-F238E27FC236}">
                    <a16:creationId xmlns:a16="http://schemas.microsoft.com/office/drawing/2014/main" id="{E0BFD8D4-4B2D-E05A-ECFA-047FEE42618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636536" y="3166528"/>
                <a:ext cx="0" cy="4286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矩形 136">
                <a:extLst>
                  <a:ext uri="{FF2B5EF4-FFF2-40B4-BE49-F238E27FC236}">
                    <a16:creationId xmlns:a16="http://schemas.microsoft.com/office/drawing/2014/main" id="{389E5881-1CF5-E14A-DB57-6F9F718A8328}"/>
                  </a:ext>
                </a:extLst>
              </p:cNvPr>
              <p:cNvSpPr/>
              <p:nvPr/>
            </p:nvSpPr>
            <p:spPr bwMode="auto">
              <a:xfrm>
                <a:off x="8577799" y="3595153"/>
                <a:ext cx="117475" cy="12065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文本框 25">
                <a:extLst>
                  <a:ext uri="{FF2B5EF4-FFF2-40B4-BE49-F238E27FC236}">
                    <a16:creationId xmlns:a16="http://schemas.microsoft.com/office/drawing/2014/main" id="{BCBF0EBE-FDCA-CBD1-1DF4-52076C4F81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68813" y="3737454"/>
                <a:ext cx="483971" cy="230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9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IP4</a:t>
                </a:r>
                <a:endParaRPr lang="zh-CN" altLang="en-US" sz="9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26" name="直接连接符 138">
                <a:extLst>
                  <a:ext uri="{FF2B5EF4-FFF2-40B4-BE49-F238E27FC236}">
                    <a16:creationId xmlns:a16="http://schemas.microsoft.com/office/drawing/2014/main" id="{0534A7BC-12DB-D7EF-E502-30DAA8174F6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9083549" y="4277260"/>
                <a:ext cx="37306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矩形 139">
                <a:extLst>
                  <a:ext uri="{FF2B5EF4-FFF2-40B4-BE49-F238E27FC236}">
                    <a16:creationId xmlns:a16="http://schemas.microsoft.com/office/drawing/2014/main" id="{5703AC16-A74F-32C7-4378-E0019146A1E2}"/>
                  </a:ext>
                </a:extLst>
              </p:cNvPr>
              <p:cNvSpPr/>
              <p:nvPr/>
            </p:nvSpPr>
            <p:spPr bwMode="auto">
              <a:xfrm>
                <a:off x="8966099" y="4205242"/>
                <a:ext cx="117475" cy="12065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文本框 25">
                <a:extLst>
                  <a:ext uri="{FF2B5EF4-FFF2-40B4-BE49-F238E27FC236}">
                    <a16:creationId xmlns:a16="http://schemas.microsoft.com/office/drawing/2014/main" id="{8265DAF0-FF1A-11FA-8E64-6F7F545A8F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67741" y="4161830"/>
                <a:ext cx="483971" cy="230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9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IP5</a:t>
                </a:r>
                <a:endPara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29" name="直接连接符 94">
                <a:extLst>
                  <a:ext uri="{FF2B5EF4-FFF2-40B4-BE49-F238E27FC236}">
                    <a16:creationId xmlns:a16="http://schemas.microsoft.com/office/drawing/2014/main" id="{529F71A4-CA17-5A60-0A5E-7B88872A18F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578824" y="3754225"/>
                <a:ext cx="368067" cy="72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矩形 95">
                <a:extLst>
                  <a:ext uri="{FF2B5EF4-FFF2-40B4-BE49-F238E27FC236}">
                    <a16:creationId xmlns:a16="http://schemas.microsoft.com/office/drawing/2014/main" id="{47F53F21-00DA-1FD8-EC90-5C2A776532FC}"/>
                  </a:ext>
                </a:extLst>
              </p:cNvPr>
              <p:cNvSpPr/>
              <p:nvPr/>
            </p:nvSpPr>
            <p:spPr bwMode="auto">
              <a:xfrm>
                <a:off x="9960659" y="3703260"/>
                <a:ext cx="117475" cy="12065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文本框 25">
                <a:extLst>
                  <a:ext uri="{FF2B5EF4-FFF2-40B4-BE49-F238E27FC236}">
                    <a16:creationId xmlns:a16="http://schemas.microsoft.com/office/drawing/2014/main" id="{01A868F2-7763-6F1E-3E68-F370A9823E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40730" y="3666161"/>
                <a:ext cx="499826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9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TMP2</a:t>
                </a:r>
                <a:endPara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32" name="直接连接符 138">
                <a:extLst>
                  <a:ext uri="{FF2B5EF4-FFF2-40B4-BE49-F238E27FC236}">
                    <a16:creationId xmlns:a16="http://schemas.microsoft.com/office/drawing/2014/main" id="{26D37B71-A138-0A24-F583-D92EA4D41675}"/>
                  </a:ext>
                </a:extLst>
              </p:cNvPr>
              <p:cNvCxnSpPr>
                <a:cxnSpLocks/>
                <a:endCxn id="34" idx="2"/>
              </p:cNvCxnSpPr>
              <p:nvPr/>
            </p:nvCxnSpPr>
            <p:spPr bwMode="auto">
              <a:xfrm flipH="1" flipV="1">
                <a:off x="8659973" y="2438912"/>
                <a:ext cx="138963" cy="2737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文本框 25">
                <a:extLst>
                  <a:ext uri="{FF2B5EF4-FFF2-40B4-BE49-F238E27FC236}">
                    <a16:creationId xmlns:a16="http://schemas.microsoft.com/office/drawing/2014/main" id="{AC2D8CCD-D35C-AE4F-B0B4-7498F743D9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71896" y="2292797"/>
                <a:ext cx="483971" cy="230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9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IP6</a:t>
                </a:r>
                <a:endPara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矩形 95">
                <a:extLst>
                  <a:ext uri="{FF2B5EF4-FFF2-40B4-BE49-F238E27FC236}">
                    <a16:creationId xmlns:a16="http://schemas.microsoft.com/office/drawing/2014/main" id="{78BF3C18-63B6-21AA-E5B6-74477D6B1641}"/>
                  </a:ext>
                </a:extLst>
              </p:cNvPr>
              <p:cNvSpPr/>
              <p:nvPr/>
            </p:nvSpPr>
            <p:spPr bwMode="auto">
              <a:xfrm rot="19726400">
                <a:off x="8569961" y="2327002"/>
                <a:ext cx="117475" cy="12065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254F3E5-A70C-263D-5FBE-0D7FA43ED66E}"/>
                </a:ext>
              </a:extLst>
            </p:cNvPr>
            <p:cNvSpPr/>
            <p:nvPr/>
          </p:nvSpPr>
          <p:spPr>
            <a:xfrm>
              <a:off x="4983148" y="3826723"/>
              <a:ext cx="91051" cy="166164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837D32-3DEC-AAEE-802D-E4F8CE16BEA5}"/>
                </a:ext>
              </a:extLst>
            </p:cNvPr>
            <p:cNvSpPr txBox="1"/>
            <p:nvPr/>
          </p:nvSpPr>
          <p:spPr>
            <a:xfrm>
              <a:off x="3713333" y="4928370"/>
              <a:ext cx="14255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浇筑屏蔽体</a:t>
              </a:r>
            </a:p>
          </p:txBody>
        </p:sp>
      </p:grpSp>
      <p:sp>
        <p:nvSpPr>
          <p:cNvPr id="84" name="TextBox 35">
            <a:extLst>
              <a:ext uri="{FF2B5EF4-FFF2-40B4-BE49-F238E27FC236}">
                <a16:creationId xmlns:a16="http://schemas.microsoft.com/office/drawing/2014/main" id="{EA42FA2F-4064-15C5-31F2-67BB7DC83BBC}"/>
              </a:ext>
            </a:extLst>
          </p:cNvPr>
          <p:cNvSpPr txBox="1"/>
          <p:nvPr/>
        </p:nvSpPr>
        <p:spPr>
          <a:xfrm>
            <a:off x="5883100" y="4219914"/>
            <a:ext cx="40470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需要攻克难点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en-US" altLang="zh-CN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变量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变量空间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不光滑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精度需求高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需要兼顾流强和束斑形状等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多目标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文本框 87">
            <a:extLst>
              <a:ext uri="{FF2B5EF4-FFF2-40B4-BE49-F238E27FC236}">
                <a16:creationId xmlns:a16="http://schemas.microsoft.com/office/drawing/2014/main" id="{727071FC-DD26-05EF-29D5-F6C0E5B4E43D}"/>
              </a:ext>
            </a:extLst>
          </p:cNvPr>
          <p:cNvSpPr txBox="1"/>
          <p:nvPr/>
        </p:nvSpPr>
        <p:spPr>
          <a:xfrm>
            <a:off x="316109" y="1053096"/>
            <a:ext cx="654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束线中有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个螺线管，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个二极铁，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个准直器，也包括韦恩滤镜等特殊磁铁，需要优化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变量达</a:t>
            </a:r>
            <a:r>
              <a:rPr lang="en-US" altLang="zh-CN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</a:t>
            </a:r>
            <a:endParaRPr lang="en-US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AutoShape 11">
            <a:extLst>
              <a:ext uri="{FF2B5EF4-FFF2-40B4-BE49-F238E27FC236}">
                <a16:creationId xmlns:a16="http://schemas.microsoft.com/office/drawing/2014/main" id="{76EA8995-CCFB-0CAF-3EEC-6A9FB5228E51}"/>
              </a:ext>
            </a:extLst>
          </p:cNvPr>
          <p:cNvSpPr>
            <a:spLocks noChangeArrowheads="1"/>
          </p:cNvSpPr>
          <p:nvPr/>
        </p:nvSpPr>
        <p:spPr bwMode="gray">
          <a:xfrm>
            <a:off x="5883100" y="6117946"/>
            <a:ext cx="4331167" cy="579513"/>
          </a:xfrm>
          <a:prstGeom prst="roundRect">
            <a:avLst>
              <a:gd name="adj" fmla="val 16835"/>
            </a:avLst>
          </a:prstGeom>
          <a:solidFill>
            <a:schemeClr val="bg1"/>
          </a:solidFill>
          <a:ln w="19050">
            <a:solidFill>
              <a:srgbClr val="C0C0C0"/>
            </a:solidFill>
            <a:rou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square" anchor="ctr"/>
          <a:lstStyle/>
          <a:p>
            <a:pPr algn="ctr"/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优化传输效率，提升束线流强</a:t>
            </a:r>
            <a:endParaRPr lang="en-US" altLang="zh-CN" sz="2000" b="1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TextBox 2">
            <a:extLst>
              <a:ext uri="{FF2B5EF4-FFF2-40B4-BE49-F238E27FC236}">
                <a16:creationId xmlns:a16="http://schemas.microsoft.com/office/drawing/2014/main" id="{198F559C-955B-7D23-05A6-D55E79705602}"/>
              </a:ext>
            </a:extLst>
          </p:cNvPr>
          <p:cNvSpPr txBox="1"/>
          <p:nvPr/>
        </p:nvSpPr>
        <p:spPr>
          <a:xfrm>
            <a:off x="852578" y="4505174"/>
            <a:ext cx="4047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传统束线设计方法不适用：</a:t>
            </a:r>
            <a:endParaRPr lang="en-US" altLang="zh-CN" sz="2400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缪子束线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初始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发射度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endParaRPr lang="en-US" altLang="zh-CN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磁铁磁场受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真空盒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钢屏蔽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影响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螺线管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漏场强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、包含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特制铁厄</a:t>
            </a:r>
            <a:endParaRPr lang="en-US" altLang="zh-CN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这些都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很难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使用传输矩阵计算</a:t>
            </a:r>
          </a:p>
        </p:txBody>
      </p:sp>
    </p:spTree>
    <p:extLst>
      <p:ext uri="{BB962C8B-B14F-4D97-AF65-F5344CB8AC3E}">
        <p14:creationId xmlns:p14="http://schemas.microsoft.com/office/powerpoint/2010/main" val="16619560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【深度学习】 自编码器（AutoEncoder）">
            <a:extLst>
              <a:ext uri="{FF2B5EF4-FFF2-40B4-BE49-F238E27FC236}">
                <a16:creationId xmlns:a16="http://schemas.microsoft.com/office/drawing/2014/main" id="{CD352BE0-6B2F-3581-180F-EB1DA94AA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089" y="950039"/>
            <a:ext cx="8525372" cy="564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4EBEAF-86C6-834B-F139-B8BEC07AF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4253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819A4-EDEB-6904-E17E-D124B1B05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/>
              <a:t>例如</a:t>
            </a:r>
            <a:endParaRPr lang="en-CA" altLang="zh-CN" sz="3600" dirty="0"/>
          </a:p>
          <a:p>
            <a:r>
              <a:rPr lang="zh-CN" altLang="en-US" sz="3600" dirty="0"/>
              <a:t>聚类</a:t>
            </a:r>
            <a:r>
              <a:rPr lang="en-CA" altLang="zh-CN" sz="3600" dirty="0"/>
              <a:t>(clustering)</a:t>
            </a:r>
          </a:p>
          <a:p>
            <a:pPr lvl="1"/>
            <a:r>
              <a:rPr lang="zh-CN" altLang="en-US" sz="3200" dirty="0"/>
              <a:t>把相似的例子聚在一起，应用有顾客分类，广告推送，搜索引擎</a:t>
            </a:r>
            <a:endParaRPr lang="en-CA" altLang="zh-CN" sz="3200" dirty="0"/>
          </a:p>
          <a:p>
            <a:r>
              <a:rPr lang="zh-CN" altLang="en-US" sz="3600" dirty="0"/>
              <a:t>异常检测 </a:t>
            </a:r>
            <a:r>
              <a:rPr lang="en-CA" altLang="zh-CN" sz="3600" dirty="0"/>
              <a:t>(anomaly detection)</a:t>
            </a:r>
          </a:p>
          <a:p>
            <a:pPr lvl="1"/>
            <a:r>
              <a:rPr lang="zh-CN" altLang="en-US" sz="3200" dirty="0"/>
              <a:t>学习正常的数据，然后把不正常的数据分类出来</a:t>
            </a:r>
            <a:endParaRPr lang="en-CA" altLang="zh-CN" sz="3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95ACB2-B63D-6835-45BC-E7D734853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5</a:t>
            </a:fld>
            <a:endParaRPr lang="en-CA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CA7A004D-1138-C9B7-5097-7D040F21B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58700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非监督学习（</a:t>
            </a:r>
            <a:r>
              <a:rPr lang="en-CA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unsupervised learning)</a:t>
            </a:r>
          </a:p>
        </p:txBody>
      </p:sp>
    </p:spTree>
    <p:extLst>
      <p:ext uri="{BB962C8B-B14F-4D97-AF65-F5344CB8AC3E}">
        <p14:creationId xmlns:p14="http://schemas.microsoft.com/office/powerpoint/2010/main" val="1608494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5D369-F5E2-5EA2-17DA-72A311C42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74" y="1321290"/>
            <a:ext cx="10515600" cy="1030591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/>
              <a:t>强化学习使用奖励系统，并从失败中学习。</a:t>
            </a:r>
            <a:endParaRPr lang="en-CA" altLang="zh-CN" dirty="0"/>
          </a:p>
        </p:txBody>
      </p:sp>
      <p:pic>
        <p:nvPicPr>
          <p:cNvPr id="1026" name="Picture 2" descr="Types of Machine Learning - Supervised, Unsupervised, Reinforcement ...">
            <a:extLst>
              <a:ext uri="{FF2B5EF4-FFF2-40B4-BE49-F238E27FC236}">
                <a16:creationId xmlns:a16="http://schemas.microsoft.com/office/drawing/2014/main" id="{F3CB3C14-0A31-B14F-F5FF-6249BD7D6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429" y="2472069"/>
            <a:ext cx="5705570" cy="363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7E9C2C-A8A5-94A1-06FF-8F849FED0C99}"/>
              </a:ext>
            </a:extLst>
          </p:cNvPr>
          <p:cNvSpPr txBox="1"/>
          <p:nvPr/>
        </p:nvSpPr>
        <p:spPr>
          <a:xfrm>
            <a:off x="492642" y="2518005"/>
            <a:ext cx="588580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CN" altLang="en-US" sz="2800" dirty="0"/>
              <a:t>例如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/>
              <a:t>老鼠在通道中行走，走正确的道路有奶酪，错误的道路有电击。</a:t>
            </a:r>
            <a:endParaRPr lang="en-CA" altLang="zh-CN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DeepMind</a:t>
            </a:r>
            <a:r>
              <a:rPr lang="zh-CN" altLang="en-US" sz="2800" dirty="0"/>
              <a:t>的阿尔法下棋狗自己跟自己下围棋，最后战胜了世界冠军。</a:t>
            </a:r>
            <a:endParaRPr lang="en-CA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AE572-4EB7-6DD0-9F4A-AE8A19A7D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6</a:t>
            </a:fld>
            <a:endParaRPr lang="en-CA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FD2AE4E8-D40B-AF43-866C-C43CD4EF0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强化学习</a:t>
            </a:r>
            <a:r>
              <a:rPr lang="en-US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en-CA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Reinforcement learning)</a:t>
            </a:r>
          </a:p>
        </p:txBody>
      </p:sp>
    </p:spTree>
    <p:extLst>
      <p:ext uri="{BB962C8B-B14F-4D97-AF65-F5344CB8AC3E}">
        <p14:creationId xmlns:p14="http://schemas.microsoft.com/office/powerpoint/2010/main" val="2582379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25010D-18E4-80E7-8D0D-D3529148CF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49382"/>
                <a:ext cx="10001036" cy="1325563"/>
              </a:xfrm>
            </p:spPr>
            <p:txBody>
              <a:bodyPr>
                <a:normAutofit/>
              </a:bodyPr>
              <a:lstStyle/>
              <a:p>
                <a:r>
                  <a:rPr lang="zh-CN" altLang="en-US" dirty="0"/>
                  <a:t>假设有一组数据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CA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zh-CN" altLang="en-US" dirty="0"/>
                  <a:t>。因变量</a:t>
                </a:r>
                <a:r>
                  <a:rPr lang="en-CA" altLang="zh-CN" dirty="0"/>
                  <a:t>y</a:t>
                </a:r>
                <a:r>
                  <a:rPr lang="zh-CN" altLang="en-US" dirty="0"/>
                  <a:t>是一元，自变量</a:t>
                </a:r>
                <a:r>
                  <a:rPr lang="en-CA" altLang="zh-CN" dirty="0"/>
                  <a:t>x</a:t>
                </a:r>
                <a:r>
                  <a:rPr lang="zh-CN" altLang="en-US" dirty="0"/>
                  <a:t>是多元。我想要建模来用</a:t>
                </a:r>
                <a:r>
                  <a:rPr lang="en-CA" altLang="zh-CN" dirty="0"/>
                  <a:t>x</a:t>
                </a:r>
                <a:r>
                  <a:rPr lang="zh-CN" altLang="en-US" dirty="0"/>
                  <a:t>计算</a:t>
                </a:r>
                <a:r>
                  <a:rPr lang="en-CA" altLang="zh-CN" dirty="0"/>
                  <a:t>y</a:t>
                </a:r>
                <a:r>
                  <a:rPr lang="zh-CN" altLang="en-US" dirty="0"/>
                  <a:t>。类似于寻找一个方程</a:t>
                </a:r>
                <a:r>
                  <a:rPr lang="en-CA" altLang="zh-CN" dirty="0"/>
                  <a:t>f(x</a:t>
                </a:r>
                <a:r>
                  <a:rPr lang="en-CA" altLang="zh-CN" baseline="-25000" dirty="0"/>
                  <a:t>1</a:t>
                </a:r>
                <a:r>
                  <a:rPr lang="en-CA" altLang="zh-CN" dirty="0"/>
                  <a:t>,x</a:t>
                </a:r>
                <a:r>
                  <a:rPr lang="en-CA" altLang="zh-CN" baseline="-25000" dirty="0"/>
                  <a:t>2</a:t>
                </a:r>
                <a:r>
                  <a:rPr lang="en-CA" altLang="zh-CN" dirty="0"/>
                  <a:t>)=y</a:t>
                </a:r>
                <a:r>
                  <a:rPr lang="zh-CN" altLang="en-US" dirty="0"/>
                  <a:t>。这个方程是未知的，我们可以用多元回归算法找一个近似的方程。</a:t>
                </a:r>
                <a:endParaRPr lang="en-CA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25010D-18E4-80E7-8D0D-D3529148CF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49382"/>
                <a:ext cx="10001036" cy="1325563"/>
              </a:xfrm>
              <a:blipFill>
                <a:blip r:embed="rId2"/>
                <a:stretch>
                  <a:fillRect l="-1098" t="-7798" b="-59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E801DDD-652D-78F5-4552-836F2D087F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742934"/>
              </p:ext>
            </p:extLst>
          </p:nvPr>
        </p:nvGraphicFramePr>
        <p:xfrm>
          <a:off x="961918" y="3594350"/>
          <a:ext cx="4876800" cy="240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78653283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82741369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0910706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2400" dirty="0"/>
                        <a:t>x</a:t>
                      </a:r>
                      <a:r>
                        <a:rPr lang="en-CA" sz="2400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/>
                        <a:t>x</a:t>
                      </a:r>
                      <a:r>
                        <a:rPr lang="en-CA" sz="24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137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0.18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0.32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480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88724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0.12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0.02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158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32304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0.15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0.04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350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55139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0.20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0.06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320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17922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2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530445"/>
                  </a:ext>
                </a:extLst>
              </a:tr>
            </a:tbl>
          </a:graphicData>
        </a:graphic>
      </p:graphicFrame>
      <p:pic>
        <p:nvPicPr>
          <p:cNvPr id="6" name="Picture 5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E5712C2C-58D9-F0CD-1ACC-B0461684E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656" y="3151188"/>
            <a:ext cx="5660340" cy="345497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F5F55-EB60-437D-6E24-7E6F6246A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7</a:t>
            </a:fld>
            <a:endParaRPr lang="en-CA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61CF2500-987B-7ED7-8386-A4BDCB358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监督学习</a:t>
            </a:r>
            <a:r>
              <a:rPr lang="en-US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-</a:t>
            </a:r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多元回归</a:t>
            </a:r>
            <a:r>
              <a:rPr lang="en-US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en-CA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regression)</a:t>
            </a:r>
          </a:p>
        </p:txBody>
      </p:sp>
    </p:spTree>
    <p:extLst>
      <p:ext uri="{BB962C8B-B14F-4D97-AF65-F5344CB8AC3E}">
        <p14:creationId xmlns:p14="http://schemas.microsoft.com/office/powerpoint/2010/main" val="2040500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E344D-C848-129D-B3E7-A973AB720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773" y="1395007"/>
            <a:ext cx="6216502" cy="768719"/>
          </a:xfrm>
        </p:spPr>
        <p:txBody>
          <a:bodyPr/>
          <a:lstStyle/>
          <a:p>
            <a:r>
              <a:rPr lang="zh-CN" altLang="en-US" dirty="0"/>
              <a:t>代价函数衡量一个模型的好坏。</a:t>
            </a:r>
            <a:endParaRPr lang="en-CA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31AF20EF-7E60-115A-DA41-A661485986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522331"/>
              </p:ext>
            </p:extLst>
          </p:nvPr>
        </p:nvGraphicFramePr>
        <p:xfrm>
          <a:off x="255437" y="2387675"/>
          <a:ext cx="6887538" cy="377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918">
                  <a:extLst>
                    <a:ext uri="{9D8B030D-6E8A-4147-A177-3AD203B41FA5}">
                      <a16:colId xmlns:a16="http://schemas.microsoft.com/office/drawing/2014/main" val="2786532832"/>
                    </a:ext>
                  </a:extLst>
                </a:gridCol>
                <a:gridCol w="1317918">
                  <a:extLst>
                    <a:ext uri="{9D8B030D-6E8A-4147-A177-3AD203B41FA5}">
                      <a16:colId xmlns:a16="http://schemas.microsoft.com/office/drawing/2014/main" val="1827413692"/>
                    </a:ext>
                  </a:extLst>
                </a:gridCol>
                <a:gridCol w="1317918">
                  <a:extLst>
                    <a:ext uri="{9D8B030D-6E8A-4147-A177-3AD203B41FA5}">
                      <a16:colId xmlns:a16="http://schemas.microsoft.com/office/drawing/2014/main" val="3091070695"/>
                    </a:ext>
                  </a:extLst>
                </a:gridCol>
                <a:gridCol w="1392661">
                  <a:extLst>
                    <a:ext uri="{9D8B030D-6E8A-4147-A177-3AD203B41FA5}">
                      <a16:colId xmlns:a16="http://schemas.microsoft.com/office/drawing/2014/main" val="4011023897"/>
                    </a:ext>
                  </a:extLst>
                </a:gridCol>
                <a:gridCol w="1541123">
                  <a:extLst>
                    <a:ext uri="{9D8B030D-6E8A-4147-A177-3AD203B41FA5}">
                      <a16:colId xmlns:a16="http://schemas.microsoft.com/office/drawing/2014/main" val="152757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2400" dirty="0"/>
                        <a:t>x</a:t>
                      </a:r>
                      <a:r>
                        <a:rPr lang="en-CA" sz="2400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/>
                        <a:t>x</a:t>
                      </a:r>
                      <a:r>
                        <a:rPr lang="en-CA" sz="24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/>
                        <a:t>f</a:t>
                      </a:r>
                      <a:r>
                        <a:rPr lang="en-CA" sz="2400" baseline="-25000" dirty="0"/>
                        <a:t>1</a:t>
                      </a:r>
                      <a:r>
                        <a:rPr lang="en-CA" sz="2400" dirty="0"/>
                        <a:t>(x1,x2)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/>
                        <a:t>f</a:t>
                      </a:r>
                      <a:r>
                        <a:rPr lang="en-CA" sz="2400" baseline="-25000" dirty="0"/>
                        <a:t>2</a:t>
                      </a:r>
                      <a:r>
                        <a:rPr lang="en-CA" sz="2400" dirty="0"/>
                        <a:t>(x1,x2)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137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0.18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0.32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480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450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500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88724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0.12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0.02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158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150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165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32304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0.15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0.04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350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350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365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55139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0.20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0.06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320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310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330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17922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/>
                        <a:t>MRE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/>
                        <a:t>MRE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530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/>
                        <a:t>6.6%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/>
                        <a:t>4.2%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115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 err="1"/>
                        <a:t>RMSr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 err="1"/>
                        <a:t>RMSr</a:t>
                      </a:r>
                      <a:endParaRPr lang="en-C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321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/>
                        <a:t>4.6%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/>
                        <a:t>3.9%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64297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8A76CAC-8F5F-5219-D6DD-36990749DCBE}"/>
                  </a:ext>
                </a:extLst>
              </p:cNvPr>
              <p:cNvSpPr txBox="1"/>
              <p:nvPr/>
            </p:nvSpPr>
            <p:spPr>
              <a:xfrm>
                <a:off x="7300171" y="4964736"/>
                <a:ext cx="4408964" cy="11973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𝑅𝑀𝑆𝑟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</m:sup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𝑌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𝑚𝑜𝑑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𝑌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𝑑𝑎𝑡𝑎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𝑌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𝑚𝑜𝑑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8A76CAC-8F5F-5219-D6DD-36990749DC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0171" y="4964736"/>
                <a:ext cx="4408964" cy="11973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341B366-24D5-661A-99C1-6CEAF647C0E4}"/>
                  </a:ext>
                </a:extLst>
              </p:cNvPr>
              <p:cNvSpPr txBox="1"/>
              <p:nvPr/>
            </p:nvSpPr>
            <p:spPr>
              <a:xfrm>
                <a:off x="7725738" y="3101396"/>
                <a:ext cx="3355086" cy="691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𝑀𝑅𝐸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𝑚𝑎𝑥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𝑚𝑜𝑑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𝑑𝑎𝑡𝑎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𝑚𝑜𝑑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341B366-24D5-661A-99C1-6CEAF647C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5738" y="3101396"/>
                <a:ext cx="3355086" cy="6915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812ADBD-E46C-0C7E-E6A6-C78C2187FC13}"/>
              </a:ext>
            </a:extLst>
          </p:cNvPr>
          <p:cNvSpPr txBox="1"/>
          <p:nvPr/>
        </p:nvSpPr>
        <p:spPr>
          <a:xfrm>
            <a:off x="7983469" y="4178030"/>
            <a:ext cx="3355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均方根相对误差</a:t>
            </a:r>
            <a:r>
              <a:rPr lang="en-CA" altLang="zh-CN" sz="2000" dirty="0"/>
              <a:t>(Root mean square relative error)</a:t>
            </a:r>
            <a:r>
              <a:rPr lang="zh-CN" altLang="en-US" sz="2000" dirty="0"/>
              <a:t> </a:t>
            </a:r>
            <a:r>
              <a:rPr lang="en-US" sz="2000" dirty="0"/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F2699A-6B11-DAA4-09F5-15828CC84C6C}"/>
              </a:ext>
            </a:extLst>
          </p:cNvPr>
          <p:cNvSpPr txBox="1"/>
          <p:nvPr/>
        </p:nvSpPr>
        <p:spPr>
          <a:xfrm>
            <a:off x="8009474" y="1939999"/>
            <a:ext cx="3071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最大相对误差（</a:t>
            </a:r>
            <a:r>
              <a:rPr lang="en-CA" altLang="zh-CN" sz="2000" dirty="0"/>
              <a:t>Maximum relative error)</a:t>
            </a:r>
            <a:r>
              <a:rPr lang="zh-CN" altLang="en-US" sz="2000" dirty="0"/>
              <a:t> </a:t>
            </a:r>
            <a:r>
              <a:rPr lang="en-US" sz="2000" dirty="0"/>
              <a:t>: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1DB6DD-2060-63BA-2B30-EB48A27CF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8</a:t>
            </a:fld>
            <a:endParaRPr lang="en-CA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3EA59C37-E861-0E4E-21F8-BA373B1C5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代价函数</a:t>
            </a:r>
            <a:r>
              <a:rPr lang="en-US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en-CA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cost function/loss function)</a:t>
            </a:r>
          </a:p>
        </p:txBody>
      </p:sp>
    </p:spTree>
    <p:extLst>
      <p:ext uri="{BB962C8B-B14F-4D97-AF65-F5344CB8AC3E}">
        <p14:creationId xmlns:p14="http://schemas.microsoft.com/office/powerpoint/2010/main" val="3285270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82B0CC-F513-9B22-3210-54E726FA54A4}"/>
                  </a:ext>
                </a:extLst>
              </p:cNvPr>
              <p:cNvSpPr txBox="1"/>
              <p:nvPr/>
            </p:nvSpPr>
            <p:spPr>
              <a:xfrm>
                <a:off x="1361275" y="5511134"/>
                <a:ext cx="3203954" cy="8917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82B0CC-F513-9B22-3210-54E726FA5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275" y="5511134"/>
                <a:ext cx="3203954" cy="8917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10BDDE-DCC1-8475-F645-C8BF9E877E0D}"/>
                  </a:ext>
                </a:extLst>
              </p:cNvPr>
              <p:cNvSpPr txBox="1"/>
              <p:nvPr/>
            </p:nvSpPr>
            <p:spPr>
              <a:xfrm>
                <a:off x="4828350" y="5511134"/>
                <a:ext cx="298878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</a:t>
                </a:r>
                <a:r>
                  <a:rPr lang="zh-CN" altLang="en-US" dirty="0"/>
                  <a:t>是激活函数</a:t>
                </a:r>
                <a:r>
                  <a:rPr lang="en-CA" altLang="zh-CN" dirty="0"/>
                  <a:t>(activation function)</a:t>
                </a:r>
                <a:r>
                  <a:rPr lang="en-US" dirty="0"/>
                  <a:t>, </a:t>
                </a:r>
                <a:r>
                  <a:rPr lang="zh-CN" altLang="en-US" dirty="0"/>
                  <a:t>比如说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𝑅𝑒𝐿𝑈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max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⁡(0,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10BDDE-DCC1-8475-F645-C8BF9E877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350" y="5511134"/>
                <a:ext cx="2988782" cy="923330"/>
              </a:xfrm>
              <a:prstGeom prst="rect">
                <a:avLst/>
              </a:prstGeom>
              <a:blipFill>
                <a:blip r:embed="rId3"/>
                <a:stretch>
                  <a:fillRect l="-1633" t="-3289" b="-46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83FF17E-5FF4-E7B6-1B0C-5AAA0C704073}"/>
              </a:ext>
            </a:extLst>
          </p:cNvPr>
          <p:cNvSpPr txBox="1"/>
          <p:nvPr/>
        </p:nvSpPr>
        <p:spPr>
          <a:xfrm>
            <a:off x="1763370" y="1748419"/>
            <a:ext cx="57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x</a:t>
            </a:r>
            <a:r>
              <a:rPr lang="en-CA" sz="2800" baseline="-25000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57E925-4F5A-F740-EACF-9E70D8B97EB1}"/>
              </a:ext>
            </a:extLst>
          </p:cNvPr>
          <p:cNvSpPr txBox="1"/>
          <p:nvPr/>
        </p:nvSpPr>
        <p:spPr>
          <a:xfrm>
            <a:off x="1782416" y="2834461"/>
            <a:ext cx="57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x</a:t>
            </a:r>
            <a:r>
              <a:rPr lang="en-CA" sz="2800" baseline="-25000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1C69E7-B8CB-6B5D-4437-2475A47975D3}"/>
              </a:ext>
            </a:extLst>
          </p:cNvPr>
          <p:cNvSpPr txBox="1"/>
          <p:nvPr/>
        </p:nvSpPr>
        <p:spPr>
          <a:xfrm>
            <a:off x="1771056" y="4483326"/>
            <a:ext cx="57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x</a:t>
            </a:r>
            <a:r>
              <a:rPr lang="en-CA" sz="2800" baseline="-25000" dirty="0"/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6FE1B4-6926-D6A9-183F-556DB6C1F73F}"/>
              </a:ext>
            </a:extLst>
          </p:cNvPr>
          <p:cNvSpPr txBox="1"/>
          <p:nvPr/>
        </p:nvSpPr>
        <p:spPr>
          <a:xfrm>
            <a:off x="9548184" y="3008372"/>
            <a:ext cx="1961559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aseline="-25000" dirty="0"/>
              <a:t>Model output:</a:t>
            </a:r>
          </a:p>
          <a:p>
            <a:r>
              <a:rPr lang="en-CA" sz="3200" baseline="-25000" dirty="0"/>
              <a:t>y`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3CAC0AF-4609-C6BA-2806-075CE87E0AC8}"/>
                  </a:ext>
                </a:extLst>
              </p:cNvPr>
              <p:cNvSpPr txBox="1"/>
              <p:nvPr/>
            </p:nvSpPr>
            <p:spPr>
              <a:xfrm>
                <a:off x="1934585" y="3855382"/>
                <a:ext cx="1250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3CAC0AF-4609-C6BA-2806-075CE87E0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585" y="3855382"/>
                <a:ext cx="125034" cy="276999"/>
              </a:xfrm>
              <a:prstGeom prst="rect">
                <a:avLst/>
              </a:prstGeom>
              <a:blipFill>
                <a:blip r:embed="rId4"/>
                <a:stretch>
                  <a:fillRect l="-42857" r="-3809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DAD44B-D011-BCAB-7567-DD2D0A253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0C71-2A61-48E7-860E-5148DC3E34E1}" type="slidenum">
              <a:rPr lang="en-CA" smtClean="0"/>
              <a:t>9</a:t>
            </a:fld>
            <a:endParaRPr lang="en-CA"/>
          </a:p>
        </p:txBody>
      </p:sp>
      <p:pic>
        <p:nvPicPr>
          <p:cNvPr id="15" name="Picture 1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9D30341E-90D4-26BD-43D3-E4B279A72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2300" y="1112218"/>
            <a:ext cx="7384582" cy="4281954"/>
          </a:xfrm>
          <a:prstGeom prst="rect">
            <a:avLst/>
          </a:prstGeom>
        </p:spPr>
      </p:pic>
      <p:sp>
        <p:nvSpPr>
          <p:cNvPr id="17" name="标题 1">
            <a:extLst>
              <a:ext uri="{FF2B5EF4-FFF2-40B4-BE49-F238E27FC236}">
                <a16:creationId xmlns:a16="http://schemas.microsoft.com/office/drawing/2014/main" id="{24302DAE-E916-59F6-464A-9EBDF3779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r>
              <a:rPr lang="zh-CN" altLang="en-US" sz="3900" dirty="0">
                <a:latin typeface="宋体" panose="02010600030101010101" pitchFamily="2" charset="-122"/>
                <a:ea typeface="宋体" panose="02010600030101010101" pitchFamily="2" charset="-122"/>
              </a:rPr>
              <a:t>人工神经网络</a:t>
            </a:r>
            <a:r>
              <a:rPr lang="en-US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(N</a:t>
            </a:r>
            <a:r>
              <a:rPr lang="en-CA" altLang="zh-CN" sz="3900" dirty="0" err="1">
                <a:latin typeface="宋体" panose="02010600030101010101" pitchFamily="2" charset="-122"/>
                <a:ea typeface="宋体" panose="02010600030101010101" pitchFamily="2" charset="-122"/>
              </a:rPr>
              <a:t>eural</a:t>
            </a:r>
            <a:r>
              <a:rPr lang="en-CA" altLang="zh-CN" sz="3900" dirty="0">
                <a:latin typeface="宋体" panose="02010600030101010101" pitchFamily="2" charset="-122"/>
                <a:ea typeface="宋体" panose="02010600030101010101" pitchFamily="2" charset="-122"/>
              </a:rPr>
              <a:t> Networks)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C8E31B-ABF3-8D28-A6D8-66563C4FDB57}"/>
              </a:ext>
            </a:extLst>
          </p:cNvPr>
          <p:cNvSpPr txBox="1"/>
          <p:nvPr/>
        </p:nvSpPr>
        <p:spPr>
          <a:xfrm>
            <a:off x="7817131" y="5629360"/>
            <a:ext cx="2900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以下例子假设</a:t>
            </a:r>
            <a:r>
              <a:rPr lang="en-US" altLang="zh-CN" dirty="0" err="1"/>
              <a:t>b</a:t>
            </a:r>
            <a:r>
              <a:rPr lang="en-US" altLang="zh-CN" baseline="-25000" dirty="0" err="1"/>
              <a:t>i,k</a:t>
            </a:r>
            <a:r>
              <a:rPr lang="en-US" altLang="zh-CN" dirty="0"/>
              <a:t>=0,</a:t>
            </a:r>
            <a:r>
              <a:rPr lang="zh-CN" altLang="en-US" dirty="0"/>
              <a:t>并使用</a:t>
            </a:r>
            <a:r>
              <a:rPr lang="en-US" altLang="zh-CN" dirty="0" err="1"/>
              <a:t>ReLU</a:t>
            </a:r>
            <a:r>
              <a:rPr lang="zh-CN" altLang="en-US" dirty="0"/>
              <a:t>函数</a:t>
            </a:r>
            <a:r>
              <a:rPr lang="en-US" altLang="zh-CN" dirty="0"/>
              <a:t> f(x)=max(0,x)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514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8605</TotalTime>
  <Words>3809</Words>
  <Application>Microsoft Office PowerPoint</Application>
  <PresentationFormat>Widescreen</PresentationFormat>
  <Paragraphs>1061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60" baseType="lpstr">
      <vt:lpstr>Helvetica Neue</vt:lpstr>
      <vt:lpstr>inherit</vt:lpstr>
      <vt:lpstr>PingFang SC</vt:lpstr>
      <vt:lpstr>var(--nova-font-family-display)</vt:lpstr>
      <vt:lpstr>等线</vt:lpstr>
      <vt:lpstr>华文楷体</vt:lpstr>
      <vt:lpstr>宋体</vt:lpstr>
      <vt:lpstr>微软雅黑</vt:lpstr>
      <vt:lpstr>Arial</vt:lpstr>
      <vt:lpstr>Calibri</vt:lpstr>
      <vt:lpstr>Calibri Light</vt:lpstr>
      <vt:lpstr>Cambria Math</vt:lpstr>
      <vt:lpstr>Consolas</vt:lpstr>
      <vt:lpstr>Lato</vt:lpstr>
      <vt:lpstr>Merriweather</vt:lpstr>
      <vt:lpstr>Wingdings</vt:lpstr>
      <vt:lpstr>Wingdings 2</vt:lpstr>
      <vt:lpstr>Office Theme</vt:lpstr>
      <vt:lpstr>聊聊机器学习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我了解的人工智能</dc:title>
  <dc:creator>Guangdong Liu</dc:creator>
  <cp:lastModifiedBy>Guangdong Liu</cp:lastModifiedBy>
  <cp:revision>59</cp:revision>
  <dcterms:created xsi:type="dcterms:W3CDTF">2023-05-19T05:25:57Z</dcterms:created>
  <dcterms:modified xsi:type="dcterms:W3CDTF">2025-03-14T01:28:36Z</dcterms:modified>
</cp:coreProperties>
</file>