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465" r:id="rId3"/>
    <p:sldId id="464" r:id="rId4"/>
    <p:sldId id="258" r:id="rId5"/>
    <p:sldId id="256" r:id="rId6"/>
    <p:sldId id="259" r:id="rId7"/>
    <p:sldId id="272" r:id="rId8"/>
    <p:sldId id="468" r:id="rId9"/>
    <p:sldId id="467" r:id="rId10"/>
    <p:sldId id="472" r:id="rId11"/>
    <p:sldId id="471" r:id="rId12"/>
    <p:sldId id="469" r:id="rId13"/>
    <p:sldId id="470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FF"/>
    <a:srgbClr val="3A3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306FA-03E5-43FE-AE1E-4F736C25D47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2E78B-D7E5-4B86-B4CC-793782CCF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4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FEC4-A065-4581-B1FD-0168BE4A91AB}" type="datetime1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C759-6253-4AB7-BD51-2FC618F9AED8}" type="datetime1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0520-798A-4F8C-96B7-04A4D5DF703B}" type="datetime1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AA5F-E6E6-475F-9397-D2B1FB79065C}" type="datetime1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424B-A049-4F61-8833-8C258759FDB6}" type="datetime1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AEFB-A857-48E2-8A44-63DA767BC4E9}" type="datetime1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E14A-09AF-4B67-9484-415F9B58E524}" type="datetime1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2C83-2873-4F65-B5AE-66BD04B940AC}" type="datetime1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986B-3BBD-4B37-9CD1-F4A9094C1FB5}" type="datetime1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3DE3-279B-48D7-BBC4-708F6F29C681}" type="datetime1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D204-11AB-43FE-8AB1-ACB3152E3E57}" type="datetime1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062D3-44AD-4374-8AB7-AA163C0C4DD4}" type="datetime1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29.emf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cds.cern.ch/ejournals.py?publication=Phys.+Lett.+B&amp;volume=273&amp;year=1991&amp;page=338" TargetMode="External"/><Relationship Id="rId10" Type="http://schemas.openxmlformats.org/officeDocument/2006/relationships/image" Target="../media/image10.emf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link.springer.com/article/10.1140/epjc/s10052-024-12471-9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hyperlink" Target="https://rdcu.be/dQYL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445624" cy="187220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Potential contributions to the CEPC</a:t>
            </a:r>
            <a:endParaRPr lang="ru-RU" b="1" dirty="0"/>
          </a:p>
        </p:txBody>
      </p:sp>
      <p:pic>
        <p:nvPicPr>
          <p:cNvPr id="4" name="Picture 12" descr="logoIN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1885951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F94212-A70C-4636-910E-1D48B7B8C9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624" y="0"/>
            <a:ext cx="2579680" cy="771525"/>
          </a:xfrm>
          <a:prstGeom prst="rect">
            <a:avLst/>
          </a:prstGeom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942978" y="4077072"/>
            <a:ext cx="6869382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Alexey Kharlamov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endParaRPr lang="ru-RU" sz="3600" dirty="0"/>
          </a:p>
          <a:p>
            <a:pPr algn="ctr"/>
            <a:r>
              <a:rPr lang="en-US" sz="3600" dirty="0"/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Budker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of Nuclear Physics 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47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47864" y="404664"/>
            <a:ext cx="2161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5757FF"/>
                </a:solidFill>
                <a:latin typeface="Comic Sans MS" pitchFamily="66" charset="0"/>
                <a:cs typeface="Times New Roman" pitchFamily="18" charset="0"/>
              </a:rPr>
              <a:t>Summary</a:t>
            </a:r>
            <a:endParaRPr lang="ru-RU" sz="3600" dirty="0">
              <a:solidFill>
                <a:srgbClr val="5757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BC5517CC-C638-75DC-3943-680B65DF5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30" y="1050995"/>
            <a:ext cx="8241249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High precision Z </a:t>
            </a:r>
            <a:r>
              <a:rPr lang="en-US" sz="2000" b="1" dirty="0">
                <a:solidFill>
                  <a:srgbClr val="0000FF"/>
                </a:solidFill>
              </a:rPr>
              <a:t>→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2l</a:t>
            </a:r>
            <a:r>
              <a:rPr lang="el-GR" sz="2000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analysis is proposed for CEPC. The measurement could be done with one month data taking at Z during luminosity demonstration, calibration runs. Statistics at x100 from ATLAS is expected.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We could contribute to software, MC simulation, analysis tools and hardware Tracking system and Calorimeter construction, calibration, systematics. 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ee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→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2</a:t>
            </a:r>
            <a:r>
              <a:rPr lang="el-GR" sz="2000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luminosity study with main detector is proposed.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67744" y="3068960"/>
            <a:ext cx="3054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5757FF"/>
                </a:solidFill>
                <a:latin typeface="Comic Sans MS" pitchFamily="66" charset="0"/>
                <a:cs typeface="Times New Roman" pitchFamily="18" charset="0"/>
              </a:rPr>
              <a:t>Backup slides</a:t>
            </a:r>
            <a:endParaRPr lang="ru-RU" sz="3600" dirty="0">
              <a:solidFill>
                <a:srgbClr val="5757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CEPC\#Доклад13_03_2025\eEtoZllyIS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8976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127565"/>
            <a:ext cx="884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575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ee→Z</a:t>
            </a:r>
            <a:r>
              <a:rPr lang="en-US" sz="3600" dirty="0">
                <a:solidFill>
                  <a:srgbClr val="575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→µµ</a:t>
            </a:r>
            <a:r>
              <a:rPr lang="el-GR" sz="3600" dirty="0">
                <a:solidFill>
                  <a:srgbClr val="575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600" dirty="0">
                <a:solidFill>
                  <a:srgbClr val="575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2E = 91.2 GeV with </a:t>
            </a:r>
            <a:r>
              <a:rPr lang="en-US" sz="3600" dirty="0" err="1">
                <a:solidFill>
                  <a:srgbClr val="575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CompHep</a:t>
            </a:r>
            <a:endParaRPr lang="ru-RU" sz="3600" dirty="0">
              <a:solidFill>
                <a:srgbClr val="5757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FC7D36-7257-755D-8F57-9BE19A672E53}"/>
              </a:ext>
            </a:extLst>
          </p:cNvPr>
          <p:cNvSpPr txBox="1"/>
          <p:nvPr/>
        </p:nvSpPr>
        <p:spPr>
          <a:xfrm>
            <a:off x="539552" y="5301208"/>
            <a:ext cx="83182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Cross section = 13.1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0.1pb and without ISR (18.0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0.1pb) </a:t>
            </a:r>
          </a:p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ISR is included with structure functions.</a:t>
            </a:r>
          </a:p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Selections: P</a:t>
            </a:r>
            <a:r>
              <a:rPr lang="en-US" b="1" baseline="-25000" dirty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l-GR" b="1" baseline="30000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&gt;15 GeV, P</a:t>
            </a:r>
            <a:r>
              <a:rPr lang="en-US" b="1" baseline="-25000" dirty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b="1" baseline="30000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&gt;10 GeV, 20&lt;MLL&lt;80 GeV, 4&lt;ML</a:t>
            </a:r>
            <a:r>
              <a:rPr lang="en-US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&lt;90 GeV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9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85392"/>
              </p:ext>
            </p:extLst>
          </p:nvPr>
        </p:nvGraphicFramePr>
        <p:xfrm>
          <a:off x="323528" y="788707"/>
          <a:ext cx="3888432" cy="2640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5400498" imgH="3666870" progId="AcroExch.Document.DC">
                  <p:embed/>
                </p:oleObj>
              </mc:Choice>
              <mc:Fallback>
                <p:oleObj name="Acrobat Document" r:id="rId3" imgW="5400498" imgH="36668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788707"/>
                        <a:ext cx="3888432" cy="2640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08702"/>
              </p:ext>
            </p:extLst>
          </p:nvPr>
        </p:nvGraphicFramePr>
        <p:xfrm>
          <a:off x="140434" y="3573016"/>
          <a:ext cx="4665674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5" imgW="5400498" imgH="3666870" progId="AcroExch.Document.DC">
                  <p:embed/>
                </p:oleObj>
              </mc:Choice>
              <mc:Fallback>
                <p:oleObj name="Acrobat Document" r:id="rId5" imgW="5400498" imgH="36668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434" y="3573016"/>
                        <a:ext cx="4665674" cy="302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644062"/>
              </p:ext>
            </p:extLst>
          </p:nvPr>
        </p:nvGraphicFramePr>
        <p:xfrm>
          <a:off x="4572000" y="715810"/>
          <a:ext cx="4032448" cy="273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7" imgW="5400498" imgH="3666870" progId="AcroExch.Document.DC">
                  <p:embed/>
                </p:oleObj>
              </mc:Choice>
              <mc:Fallback>
                <p:oleObj name="Acrobat Document" r:id="rId7" imgW="5400498" imgH="36668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715810"/>
                        <a:ext cx="4032448" cy="2738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127565"/>
            <a:ext cx="884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575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ee→Z</a:t>
            </a:r>
            <a:r>
              <a:rPr lang="en-US" sz="3600" dirty="0">
                <a:solidFill>
                  <a:srgbClr val="575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→µµ</a:t>
            </a:r>
            <a:r>
              <a:rPr lang="el-GR" sz="3600" dirty="0">
                <a:solidFill>
                  <a:srgbClr val="575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600" dirty="0">
                <a:solidFill>
                  <a:srgbClr val="575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2E = 91.2 GeV with </a:t>
            </a:r>
            <a:r>
              <a:rPr lang="en-US" sz="3600" dirty="0" err="1">
                <a:solidFill>
                  <a:srgbClr val="575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CompHep</a:t>
            </a:r>
            <a:endParaRPr lang="ru-RU" sz="3600" dirty="0">
              <a:solidFill>
                <a:srgbClr val="5757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1556792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US" b="1" baseline="-25000" dirty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l-GR" b="1" baseline="30000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268760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MLL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4221088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ML</a:t>
            </a:r>
            <a:r>
              <a:rPr lang="en-US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20" y="3645024"/>
            <a:ext cx="4459437" cy="30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1309A398-AA6B-2B71-96E0-75AC162D3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8654" y="5517232"/>
            <a:ext cx="71752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35C7F572-3B70-3DD2-06C2-EAC6B3B5E27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156176" y="5769260"/>
            <a:ext cx="576064" cy="18002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FC7D36-7257-755D-8F57-9BE19A672E53}"/>
              </a:ext>
            </a:extLst>
          </p:cNvPr>
          <p:cNvSpPr txBox="1"/>
          <p:nvPr/>
        </p:nvSpPr>
        <p:spPr>
          <a:xfrm>
            <a:off x="539551" y="3356992"/>
            <a:ext cx="8318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One month data taking x100 ATLAS Data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68096" y="3933056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ATLAS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7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966B86-5ABD-9FFC-F629-E0C4478F0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166812"/>
            <a:ext cx="6781800" cy="452437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55776" y="260648"/>
            <a:ext cx="3616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5757FF"/>
                </a:solidFill>
                <a:latin typeface="Comic Sans MS" pitchFamily="66" charset="0"/>
                <a:cs typeface="Times New Roman" pitchFamily="18" charset="0"/>
              </a:rPr>
              <a:t>Atlas selections</a:t>
            </a:r>
            <a:endParaRPr lang="ru-RU" sz="3600" dirty="0">
              <a:solidFill>
                <a:srgbClr val="5757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2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9BF48A-AC18-511F-A5CF-702E2C212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3" y="0"/>
            <a:ext cx="19367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Outline</a:t>
            </a:r>
            <a:endParaRPr lang="ru-RU" sz="4000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BC5517CC-C638-75DC-3943-680B65DF5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182" y="476672"/>
            <a:ext cx="678021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Z </a:t>
            </a:r>
            <a:r>
              <a:rPr lang="en-US" sz="2000" b="1" dirty="0">
                <a:solidFill>
                  <a:srgbClr val="0000FF"/>
                </a:solidFill>
              </a:rPr>
              <a:t>→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2l</a:t>
            </a:r>
            <a:r>
              <a:rPr lang="el-GR" sz="2000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 from LEP to ATLAS, ideas of the analysis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High precision Z </a:t>
            </a:r>
            <a:r>
              <a:rPr lang="en-US" sz="2000" b="1" dirty="0">
                <a:solidFill>
                  <a:srgbClr val="0000FF"/>
                </a:solidFill>
              </a:rPr>
              <a:t>→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2l</a:t>
            </a:r>
            <a:r>
              <a:rPr lang="el-GR" sz="2000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measurement at CEPC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Potential contributions to CEPC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Person power</a:t>
            </a:r>
            <a:endParaRPr lang="ru-RU" sz="2000" b="1" baseline="30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BF65C6-3730-7EBB-A661-1E943D021699}"/>
              </a:ext>
            </a:extLst>
          </p:cNvPr>
          <p:cNvSpPr txBox="1"/>
          <p:nvPr/>
        </p:nvSpPr>
        <p:spPr>
          <a:xfrm>
            <a:off x="647564" y="4221088"/>
            <a:ext cx="7848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I will start from the </a:t>
            </a:r>
            <a:r>
              <a:rPr lang="en-US" sz="1800" b="1" dirty="0">
                <a:solidFill>
                  <a:srgbClr val="0000FF"/>
                </a:solidFill>
                <a:latin typeface="Comic Sans MS" pitchFamily="66" charset="0"/>
              </a:rPr>
              <a:t>Z </a:t>
            </a:r>
            <a:r>
              <a:rPr lang="en-US" sz="1800" b="1" dirty="0">
                <a:solidFill>
                  <a:srgbClr val="0000FF"/>
                </a:solidFill>
              </a:rPr>
              <a:t>→</a:t>
            </a:r>
            <a:r>
              <a:rPr lang="en-US" sz="1800" b="1" dirty="0">
                <a:solidFill>
                  <a:srgbClr val="0000FF"/>
                </a:solidFill>
                <a:latin typeface="Comic Sans MS" pitchFamily="66" charset="0"/>
              </a:rPr>
              <a:t> 2l</a:t>
            </a:r>
            <a:r>
              <a:rPr lang="el-GR" sz="1800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analysis proposal for CEPC, then will go to what is needed to get high precision and what our group could contribute to it.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1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3155" y="-99392"/>
            <a:ext cx="2365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</a:rPr>
              <a:t>Introduction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3261" y="36749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What could we study in the Z</a:t>
            </a:r>
            <a:r>
              <a:rPr lang="en-US" b="1" dirty="0">
                <a:solidFill>
                  <a:srgbClr val="0000FF"/>
                </a:solidFill>
                <a:latin typeface="Calibri"/>
              </a:rPr>
              <a:t>→2L</a:t>
            </a:r>
            <a:r>
              <a:rPr lang="el-GR" b="1" dirty="0">
                <a:solidFill>
                  <a:srgbClr val="0000FF"/>
                </a:solidFill>
                <a:latin typeface="Calibri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alibri"/>
              </a:rPr>
              <a:t> process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?</a:t>
            </a:r>
          </a:p>
          <a:p>
            <a:r>
              <a:rPr lang="en-US" dirty="0"/>
              <a:t>LEP-I </a:t>
            </a:r>
            <a:r>
              <a:rPr lang="ru-RU" dirty="0"/>
              <a:t> </a:t>
            </a:r>
            <a:r>
              <a:rPr lang="en-US" dirty="0"/>
              <a:t>Total cross section</a:t>
            </a:r>
            <a:r>
              <a:rPr lang="ru-RU" dirty="0"/>
              <a:t>, </a:t>
            </a:r>
            <a:r>
              <a:rPr lang="en-US" dirty="0"/>
              <a:t>photon energy distribution</a:t>
            </a:r>
            <a:r>
              <a:rPr lang="ru-RU" dirty="0"/>
              <a:t> </a:t>
            </a:r>
            <a:r>
              <a:rPr lang="en-US" dirty="0"/>
              <a:t>E</a:t>
            </a:r>
            <a:r>
              <a:rPr lang="el-GR" baseline="-25000" dirty="0"/>
              <a:t>γ</a:t>
            </a:r>
            <a:r>
              <a:rPr lang="ru-RU" dirty="0"/>
              <a:t>. </a:t>
            </a:r>
            <a:r>
              <a:rPr lang="en-US" dirty="0"/>
              <a:t>QED at tree level</a:t>
            </a:r>
            <a:r>
              <a:rPr lang="ru-RU" dirty="0"/>
              <a:t>. </a:t>
            </a:r>
            <a:r>
              <a:rPr lang="en-US" dirty="0"/>
              <a:t>Upper limit for direct vertex contribution</a:t>
            </a:r>
            <a:r>
              <a:rPr lang="ru-RU" dirty="0"/>
              <a:t>.</a:t>
            </a:r>
          </a:p>
          <a:p>
            <a:r>
              <a:rPr lang="en-US" dirty="0"/>
              <a:t>LHC CMS</a:t>
            </a:r>
            <a:r>
              <a:rPr lang="ru-RU" dirty="0"/>
              <a:t> </a:t>
            </a:r>
            <a:r>
              <a:rPr lang="en-US" dirty="0"/>
              <a:t>Z</a:t>
            </a:r>
            <a:r>
              <a:rPr lang="en-US" dirty="0">
                <a:latin typeface="Calibri"/>
              </a:rPr>
              <a:t>→µ</a:t>
            </a:r>
            <a:r>
              <a:rPr lang="en-US" baseline="30000" dirty="0">
                <a:latin typeface="Calibri"/>
              </a:rPr>
              <a:t>+</a:t>
            </a:r>
            <a:r>
              <a:rPr lang="en-US" dirty="0">
                <a:latin typeface="Calibri"/>
              </a:rPr>
              <a:t>µ</a:t>
            </a:r>
            <a:r>
              <a:rPr lang="en-US" baseline="30000" dirty="0">
                <a:latin typeface="Calibri"/>
              </a:rPr>
              <a:t>-</a:t>
            </a:r>
            <a:r>
              <a:rPr lang="el-GR" dirty="0">
                <a:latin typeface="Calibri"/>
              </a:rPr>
              <a:t>γ</a:t>
            </a:r>
            <a:r>
              <a:rPr lang="en-US" dirty="0">
                <a:latin typeface="Calibri"/>
              </a:rPr>
              <a:t>: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l-GR" baseline="30000" dirty="0"/>
              <a:t>γ</a:t>
            </a:r>
            <a:r>
              <a:rPr lang="ru-RU" dirty="0"/>
              <a:t>, </a:t>
            </a:r>
            <a:r>
              <a:rPr lang="el-GR" dirty="0"/>
              <a:t>Δ</a:t>
            </a:r>
            <a:r>
              <a:rPr lang="en-US" dirty="0"/>
              <a:t>R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4" y="1247700"/>
            <a:ext cx="2443613" cy="286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62" y="1247700"/>
            <a:ext cx="2600138" cy="29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1" y="2115772"/>
            <a:ext cx="3629954" cy="112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9761" y="3338525"/>
            <a:ext cx="2671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u="sng" dirty="0">
                <a:solidFill>
                  <a:srgbClr val="FF0000"/>
                </a:solidFill>
                <a:hlinkClick r:id="rId5"/>
              </a:rPr>
              <a:t>Phys. Lett. B</a:t>
            </a:r>
            <a:r>
              <a:rPr lang="en-US" sz="1400" u="sng" dirty="0">
                <a:solidFill>
                  <a:srgbClr val="FF0000"/>
                </a:solidFill>
                <a:hlinkClick r:id="rId5"/>
              </a:rPr>
              <a:t> 273 (1991) 338-354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4030" y="2858499"/>
            <a:ext cx="683315" cy="48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/>
          <p:nvPr/>
        </p:nvPicPr>
        <p:blipFill>
          <a:blip r:embed="rId7" cstate="print"/>
          <a:stretch/>
        </p:blipFill>
        <p:spPr>
          <a:xfrm>
            <a:off x="5181230" y="2115772"/>
            <a:ext cx="1046954" cy="742727"/>
          </a:xfrm>
          <a:prstGeom prst="rect">
            <a:avLst/>
          </a:prstGeom>
          <a:ln w="9360"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57431"/>
            <a:ext cx="5734521" cy="278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43507" y="5253016"/>
            <a:ext cx="2376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Phys. Rev. D 91 (2015) 092012</a:t>
            </a:r>
            <a:endParaRPr lang="ru-RU" sz="1400" dirty="0">
              <a:solidFill>
                <a:srgbClr val="00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711" y="1609800"/>
            <a:ext cx="148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l-GR" baseline="-25000" dirty="0"/>
              <a:t>γ</a:t>
            </a:r>
            <a:r>
              <a:rPr lang="en-US" dirty="0"/>
              <a:t>&gt;150</a:t>
            </a:r>
            <a:r>
              <a:rPr lang="ru-RU" dirty="0"/>
              <a:t> МэВ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1760" y="16253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OPAL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43507" y="58772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CMS accuracy</a:t>
            </a:r>
            <a:r>
              <a:rPr lang="ru-RU" dirty="0"/>
              <a:t> </a:t>
            </a:r>
            <a:r>
              <a:rPr lang="en-US" dirty="0"/>
              <a:t>Z→µ</a:t>
            </a:r>
            <a:r>
              <a:rPr lang="en-US" baseline="30000" dirty="0"/>
              <a:t>+</a:t>
            </a:r>
            <a:r>
              <a:rPr lang="en-US" dirty="0"/>
              <a:t>µ</a:t>
            </a:r>
            <a:r>
              <a:rPr lang="en-US" baseline="30000" dirty="0"/>
              <a:t>-</a:t>
            </a:r>
            <a:r>
              <a:rPr lang="el-GR" dirty="0"/>
              <a:t>γ</a:t>
            </a:r>
            <a:r>
              <a:rPr lang="ru-RU" dirty="0"/>
              <a:t> </a:t>
            </a:r>
            <a:r>
              <a:rPr lang="en-US" dirty="0"/>
              <a:t>~5%</a:t>
            </a:r>
            <a:endParaRPr lang="ru-RU" dirty="0"/>
          </a:p>
        </p:txBody>
      </p:sp>
      <p:pic>
        <p:nvPicPr>
          <p:cNvPr id="3" name="Image5">
            <a:extLst>
              <a:ext uri="{FF2B5EF4-FFF2-40B4-BE49-F238E27FC236}">
                <a16:creationId xmlns:a16="http://schemas.microsoft.com/office/drawing/2014/main" xmlns="" id="{60E9ED09-78CC-EFC1-3275-7AFFB7054E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421983" y="4750460"/>
            <a:ext cx="1819275" cy="3238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BC6AACF-B642-1FB4-4F07-A6782DB808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6041" y="4318877"/>
            <a:ext cx="2978447" cy="3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7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DDF986-03AB-EABE-0D63-0231F8436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35" y="612010"/>
            <a:ext cx="4161837" cy="300142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2CD40D77-B4FB-5E87-910F-8E0D8081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86" y="3711144"/>
            <a:ext cx="4610609" cy="295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2B96D48D-850A-8D4B-4DD0-C6E061E55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11144"/>
            <a:ext cx="4032448" cy="273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C1020DA-AFC1-8E68-A9D4-CE2A0738F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3" y="-87198"/>
            <a:ext cx="45159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Z→ll</a:t>
            </a:r>
            <a:r>
              <a:rPr lang="el-GR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</a:t>
            </a: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CEPC\#Доклад13_03_2025\tab_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" y="2112723"/>
            <a:ext cx="4591057" cy="137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CB71DA-0542-D097-D605-362610036A35}"/>
              </a:ext>
            </a:extLst>
          </p:cNvPr>
          <p:cNvSpPr txBox="1"/>
          <p:nvPr/>
        </p:nvSpPr>
        <p:spPr>
          <a:xfrm>
            <a:off x="251520" y="548680"/>
            <a:ext cx="42057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High precision measurement, systematical uncertainty ~0.6%</a:t>
            </a:r>
          </a:p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M(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ly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) measured for the first time, Z </a:t>
            </a:r>
            <a:r>
              <a:rPr lang="en-US" b="1" dirty="0">
                <a:solidFill>
                  <a:srgbClr val="0000FF"/>
                </a:solidFill>
              </a:rPr>
              <a:t>→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2l2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first observation.</a:t>
            </a:r>
          </a:p>
          <a:p>
            <a:r>
              <a:rPr lang="en-US" i="1" dirty="0"/>
              <a:t>Eur. Phys. J. C</a:t>
            </a:r>
            <a:r>
              <a:rPr lang="en-US" dirty="0"/>
              <a:t> </a:t>
            </a:r>
            <a:r>
              <a:rPr lang="en-US" b="1" dirty="0"/>
              <a:t>84</a:t>
            </a:r>
            <a:r>
              <a:rPr lang="en-US" dirty="0"/>
              <a:t>, 195 (2024).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537321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hint of the charge asymmetry at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80 GeV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9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3" y="2132856"/>
            <a:ext cx="7000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3" y="-87198"/>
            <a:ext cx="32480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Introduction</a:t>
            </a:r>
            <a:endParaRPr lang="ru-RU" sz="4000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propose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→2l</a:t>
            </a:r>
            <a:r>
              <a:rPr lang="el-GR" dirty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dirty="0"/>
              <a:t> analysis which is a follow-up of the ATLAS at LHC analysis:  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 </a:t>
            </a:r>
          </a:p>
          <a:p>
            <a:r>
              <a:rPr lang="en-US" dirty="0"/>
              <a:t>Measure m</a:t>
            </a:r>
            <a:r>
              <a:rPr lang="en-US" baseline="-25000" dirty="0"/>
              <a:t>l±</a:t>
            </a:r>
            <a:r>
              <a:rPr lang="el-GR" baseline="-25000" dirty="0">
                <a:cs typeface="Times New Roman"/>
              </a:rPr>
              <a:t>γ</a:t>
            </a:r>
            <a:r>
              <a:rPr lang="en-US" dirty="0"/>
              <a:t>, ∆R,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l-GR" baseline="30000" dirty="0">
                <a:cs typeface="Times New Roman"/>
              </a:rPr>
              <a:t>γ</a:t>
            </a:r>
            <a:r>
              <a:rPr lang="en-US" dirty="0"/>
              <a:t> differential cross sections</a:t>
            </a:r>
          </a:p>
          <a:p>
            <a:r>
              <a:rPr lang="en-US" dirty="0"/>
              <a:t>Systematical uncertainty for differential cross sections was 0.6% and could be reduced at CEPC.</a:t>
            </a:r>
          </a:p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Direct vertex contribution was extracted from ATLAS Data: </a:t>
            </a:r>
            <a:r>
              <a:rPr lang="en-US" i="1" dirty="0"/>
              <a:t>Physics of Particles and Nuclei Letters, 2024, Vol. 21, No. 4, pp. 893–901 </a:t>
            </a:r>
            <a:r>
              <a:rPr lang="en-US" u="sng" dirty="0">
                <a:hlinkClick r:id="rId4"/>
              </a:rPr>
              <a:t>https://rdcu.be/dQYL2</a:t>
            </a:r>
            <a:endParaRPr lang="en-US" u="sng" dirty="0"/>
          </a:p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en-US" dirty="0"/>
              <a:t>The significance of the direct vertex addition to state of the art MC predictions is up to 5</a:t>
            </a:r>
            <a:r>
              <a:rPr lang="el-GR" dirty="0"/>
              <a:t>σ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84711E-D8A3-C657-EBB8-BD8E162A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612610"/>
            <a:ext cx="4104456" cy="305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5C7F07-F567-D52B-8240-C4AFEECBAF29}"/>
              </a:ext>
            </a:extLst>
          </p:cNvPr>
          <p:cNvSpPr txBox="1"/>
          <p:nvPr/>
        </p:nvSpPr>
        <p:spPr>
          <a:xfrm>
            <a:off x="3217374" y="3876717"/>
            <a:ext cx="25067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Dotted line –</a:t>
            </a:r>
            <a:r>
              <a:rPr lang="ru-RU" sz="1400" dirty="0"/>
              <a:t> </a:t>
            </a:r>
            <a:r>
              <a:rPr lang="en-US" sz="1400" dirty="0"/>
              <a:t>FSR contribution</a:t>
            </a:r>
            <a:r>
              <a:rPr lang="ru-RU" sz="1400" dirty="0"/>
              <a:t>, </a:t>
            </a:r>
          </a:p>
          <a:p>
            <a:r>
              <a:rPr lang="en-US" sz="1400" dirty="0"/>
              <a:t>Solid line – New physics contribution from the work</a:t>
            </a:r>
            <a:r>
              <a:rPr lang="ru-RU" sz="1400" dirty="0"/>
              <a:t> </a:t>
            </a:r>
          </a:p>
          <a:p>
            <a:r>
              <a:rPr lang="en-US" sz="1400" dirty="0" err="1"/>
              <a:t>D.Bruss</a:t>
            </a:r>
            <a:r>
              <a:rPr lang="en-US" sz="1400" dirty="0"/>
              <a:t>, </a:t>
            </a:r>
            <a:r>
              <a:rPr lang="en-US" sz="1400" dirty="0" err="1"/>
              <a:t>O.Nachtmann</a:t>
            </a:r>
            <a:r>
              <a:rPr lang="en-US" sz="1400" dirty="0"/>
              <a:t>, </a:t>
            </a:r>
            <a:r>
              <a:rPr lang="en-US" sz="1400" dirty="0" err="1"/>
              <a:t>P.Overmann</a:t>
            </a:r>
            <a:r>
              <a:rPr lang="en-US" sz="1400" dirty="0"/>
              <a:t>, </a:t>
            </a:r>
          </a:p>
          <a:p>
            <a:r>
              <a:rPr lang="en-US" sz="1400" dirty="0"/>
              <a:t>Eur.Phys.J.C1:191-199,1998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arXiv:hep-ph</a:t>
            </a:r>
            <a:r>
              <a:rPr lang="en-US" sz="1400" dirty="0"/>
              <a:t>/9703216v1)</a:t>
            </a:r>
            <a:endParaRPr lang="ru-RU" sz="1400" dirty="0"/>
          </a:p>
          <a:p>
            <a:r>
              <a:rPr lang="ru-RU" sz="1200" dirty="0"/>
              <a:t>      </a:t>
            </a:r>
            <a:endParaRPr lang="en-US" sz="1200" dirty="0"/>
          </a:p>
          <a:p>
            <a:endParaRPr lang="ru-R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B88238F-3590-69D6-C9E5-C4D65CD9AF87}"/>
              </a:ext>
            </a:extLst>
          </p:cNvPr>
          <p:cNvPicPr/>
          <p:nvPr/>
        </p:nvPicPr>
        <p:blipFill>
          <a:blip r:embed="rId6" cstate="print"/>
          <a:stretch/>
        </p:blipFill>
        <p:spPr>
          <a:xfrm>
            <a:off x="52808" y="4007917"/>
            <a:ext cx="1914579" cy="1079810"/>
          </a:xfrm>
          <a:prstGeom prst="rect">
            <a:avLst/>
          </a:prstGeom>
          <a:ln w="9360">
            <a:noFill/>
          </a:ln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A1CD3E11-BF5F-11BC-AD4C-30CEF7E9BFF5}"/>
              </a:ext>
            </a:extLst>
          </p:cNvPr>
          <p:cNvCxnSpPr>
            <a:cxnSpLocks/>
          </p:cNvCxnSpPr>
          <p:nvPr/>
        </p:nvCxnSpPr>
        <p:spPr>
          <a:xfrm>
            <a:off x="1732706" y="4692730"/>
            <a:ext cx="1277583" cy="91668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1309A398-AA6B-2B71-96E0-75AC162D3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700842"/>
            <a:ext cx="1481186" cy="10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35C7F572-3B70-3DD2-06C2-EAC6B3B5E275}"/>
              </a:ext>
            </a:extLst>
          </p:cNvPr>
          <p:cNvCxnSpPr>
            <a:cxnSpLocks/>
          </p:cNvCxnSpPr>
          <p:nvPr/>
        </p:nvCxnSpPr>
        <p:spPr>
          <a:xfrm>
            <a:off x="1619672" y="6204421"/>
            <a:ext cx="1440160" cy="1668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DEA6B4CB-8D90-7128-7126-2BD0ADE07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1800199" cy="12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442B0F-EDBB-997F-6B98-F3F200CC2E78}"/>
              </a:ext>
            </a:extLst>
          </p:cNvPr>
          <p:cNvSpPr txBox="1"/>
          <p:nvPr/>
        </p:nvSpPr>
        <p:spPr>
          <a:xfrm>
            <a:off x="755576" y="390064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FSR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85899D6-5C3B-B11A-F584-9B0629702105}"/>
              </a:ext>
            </a:extLst>
          </p:cNvPr>
          <p:cNvSpPr txBox="1"/>
          <p:nvPr/>
        </p:nvSpPr>
        <p:spPr>
          <a:xfrm>
            <a:off x="323527" y="5412810"/>
            <a:ext cx="180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 vertex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6537A03-2B6E-2675-427D-B3A5A2B6D5F4}"/>
              </a:ext>
            </a:extLst>
          </p:cNvPr>
          <p:cNvSpPr txBox="1"/>
          <p:nvPr/>
        </p:nvSpPr>
        <p:spPr>
          <a:xfrm>
            <a:off x="6507277" y="4188674"/>
            <a:ext cx="2241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 vertex is also present as SM loops correction.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B803340-8629-1F59-E7CF-7C903CB25105}"/>
              </a:ext>
            </a:extLst>
          </p:cNvPr>
          <p:cNvSpPr txBox="1"/>
          <p:nvPr/>
        </p:nvSpPr>
        <p:spPr>
          <a:xfrm>
            <a:off x="179512" y="2852936"/>
            <a:ext cx="8928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Main idea of the analysis:</a:t>
            </a:r>
          </a:p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Invariant mass of the lepton and photon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M(L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is distributed from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0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to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M(Z)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So, the virtual lepton in this process have the mass up to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91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GeV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63261" y="6296038"/>
            <a:ext cx="123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Mly</a:t>
            </a:r>
            <a:r>
              <a:rPr lang="en-US" dirty="0" smtClean="0"/>
              <a:t>/MZ)</a:t>
            </a:r>
            <a:r>
              <a:rPr lang="en-US" baseline="30000" dirty="0" smtClean="0"/>
              <a:t>2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76099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B93FEB-7CA7-D05A-86C0-BC456DC13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5728077" cy="21497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CBD99E-0605-7FB2-F0EB-C07A807AF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50456"/>
            <a:ext cx="3960440" cy="2562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1BDABA-BBCB-DCB4-9666-713578D4A345}"/>
              </a:ext>
            </a:extLst>
          </p:cNvPr>
          <p:cNvSpPr txBox="1"/>
          <p:nvPr/>
        </p:nvSpPr>
        <p:spPr>
          <a:xfrm>
            <a:off x="5868144" y="4581129"/>
            <a:ext cx="3275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757FF"/>
                </a:solidFill>
                <a:latin typeface="Comic Sans MS" pitchFamily="66" charset="0"/>
              </a:rPr>
              <a:t>QCD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related uncertainties are absent at CEPC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F4CB71DA-0542-D097-D605-362610036A35}"/>
                  </a:ext>
                </a:extLst>
              </p:cNvPr>
              <p:cNvSpPr txBox="1"/>
              <p:nvPr/>
            </p:nvSpPr>
            <p:spPr>
              <a:xfrm>
                <a:off x="5796136" y="3429001"/>
                <a:ext cx="3275856" cy="670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Main background </a:t>
                </a:r>
                <a:r>
                  <a:rPr lang="en-US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 is absent at CEPC 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CB71DA-0542-D097-D605-362610036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429001"/>
                <a:ext cx="3275856" cy="670761"/>
              </a:xfrm>
              <a:prstGeom prst="rect">
                <a:avLst/>
              </a:prstGeom>
              <a:blipFill>
                <a:blip r:embed="rId4"/>
                <a:stretch>
                  <a:fillRect l="-1676" t="-5455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56D66D0-9BD7-2C7C-D614-C70A228451CB}"/>
                  </a:ext>
                </a:extLst>
              </p:cNvPr>
              <p:cNvSpPr txBox="1"/>
              <p:nvPr/>
            </p:nvSpPr>
            <p:spPr>
              <a:xfrm>
                <a:off x="28361" y="5587918"/>
                <a:ext cx="892899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At CEPC main backgrounds from Z + fake photon and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ee→ee 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 are expected. ISR is expected to give main theory uncertainty. 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  <a:cs typeface="Times New Roman" panose="02020603050405020304" pitchFamily="18" charset="0"/>
                  </a:rPr>
                  <a:t>Efficiency, E/</a:t>
                </a:r>
                <a:r>
                  <a:rPr lang="en-US" b="1" dirty="0" err="1">
                    <a:solidFill>
                      <a:srgbClr val="0000FF"/>
                    </a:solidFill>
                    <a:latin typeface="Comic Sans MS" pitchFamily="66" charset="0"/>
                    <a:cs typeface="Times New Roman" panose="02020603050405020304" pitchFamily="18" charset="0"/>
                  </a:rPr>
                  <a:t>p</a:t>
                </a:r>
                <a:r>
                  <a:rPr lang="en-US" b="1" baseline="-25000" dirty="0" err="1">
                    <a:solidFill>
                      <a:srgbClr val="0000FF"/>
                    </a:solidFill>
                    <a:latin typeface="Comic Sans MS" pitchFamily="66" charset="0"/>
                    <a:cs typeface="Times New Roman" panose="02020603050405020304" pitchFamily="18" charset="0"/>
                  </a:rPr>
                  <a:t>T</a:t>
                </a:r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  <a:cs typeface="Times New Roman" panose="02020603050405020304" pitchFamily="18" charset="0"/>
                  </a:rPr>
                  <a:t> scale and resolution will be main experimental challenge.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6D66D0-9BD7-2C7C-D614-C70A22845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1" y="5587918"/>
                <a:ext cx="8928992" cy="923330"/>
              </a:xfrm>
              <a:prstGeom prst="rect">
                <a:avLst/>
              </a:prstGeom>
              <a:blipFill>
                <a:blip r:embed="rId5"/>
                <a:stretch>
                  <a:fillRect l="-615" t="-3974" r="-751" b="-10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265C31F-8C38-5787-30F4-28D591A52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-71777"/>
            <a:ext cx="8938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High precision measurement at CEPC</a:t>
            </a:r>
            <a:endParaRPr lang="ru-RU" sz="4000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EB97D5-887D-E856-293B-75829BFE1265}"/>
              </a:ext>
            </a:extLst>
          </p:cNvPr>
          <p:cNvSpPr txBox="1"/>
          <p:nvPr/>
        </p:nvSpPr>
        <p:spPr>
          <a:xfrm>
            <a:off x="4067946" y="688514"/>
            <a:ext cx="48894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Z </a:t>
            </a:r>
            <a:r>
              <a:rPr lang="en-US" b="1" dirty="0">
                <a:solidFill>
                  <a:srgbClr val="0000FF"/>
                </a:solidFill>
              </a:rPr>
              <a:t>→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2l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cross section = 13.1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0.1pb (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CompHep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simulation with ISR, selections close to ATLAS). One month data taking at </a:t>
            </a:r>
            <a:r>
              <a:rPr lang="en-US" b="1">
                <a:solidFill>
                  <a:srgbClr val="0000FF"/>
                </a:solidFill>
                <a:latin typeface="Comic Sans MS" pitchFamily="66" charset="0"/>
              </a:rPr>
              <a:t>Z yields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10</a:t>
            </a:r>
            <a:r>
              <a:rPr lang="en-US" b="1" baseline="30000" dirty="0">
                <a:solidFill>
                  <a:srgbClr val="0000FF"/>
                </a:solidFill>
                <a:latin typeface="Comic Sans MS" pitchFamily="66" charset="0"/>
              </a:rPr>
              <a:t>7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events. This is enough to have 0.2% stat uncertainty with the same binning as in ATLAS. 3x10</a:t>
            </a:r>
            <a:r>
              <a:rPr lang="en-US" b="1" baseline="30000" dirty="0">
                <a:solidFill>
                  <a:srgbClr val="0000FF"/>
                </a:solidFill>
                <a:latin typeface="Comic Sans MS" pitchFamily="66" charset="0"/>
              </a:rPr>
              <a:t>8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events expected at 2 year data taking at Z. Only 30K events were obtained in ATLAS.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87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0786"/>
            <a:ext cx="2731551" cy="354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03155"/>
            <a:ext cx="2164122" cy="26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3B450A8-F02D-82AC-6F07-1F6C9DDC5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818152"/>
            <a:ext cx="355758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1E081E-01CB-3A94-FE77-4267CD5EF4A8}"/>
              </a:ext>
            </a:extLst>
          </p:cNvPr>
          <p:cNvSpPr/>
          <p:nvPr/>
        </p:nvSpPr>
        <p:spPr>
          <a:xfrm>
            <a:off x="2607469" y="287467"/>
            <a:ext cx="583264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Selections at LEP near Z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0F2EBB0D-5AA3-5F97-394B-BAD557FA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3843" y="4401946"/>
            <a:ext cx="6407944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3FC7D36-7257-755D-8F57-9BE19A672E53}"/>
                  </a:ext>
                </a:extLst>
              </p:cNvPr>
              <p:cNvSpPr txBox="1"/>
              <p:nvPr/>
            </p:nvSpPr>
            <p:spPr>
              <a:xfrm>
                <a:off x="2635923" y="4797152"/>
                <a:ext cx="612068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Largest background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ee→ee 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 is easily separated by E vs </a:t>
                </a:r>
                <a:r>
                  <a:rPr lang="en-US" b="1" dirty="0" err="1">
                    <a:solidFill>
                      <a:srgbClr val="0000FF"/>
                    </a:solidFill>
                    <a:latin typeface="Comic Sans MS" pitchFamily="66" charset="0"/>
                  </a:rPr>
                  <a:t>Nch</a:t>
                </a:r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. Marked with </a:t>
                </a:r>
                <a:r>
                  <a:rPr lang="el-GR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γγ</a:t>
                </a:r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 sign.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ee→ee 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could be a problem for the tracking system as it is source of the very soft tracks which produce spiral trajectories</a:t>
                </a:r>
              </a:p>
              <a:p>
                <a:r>
                  <a:rPr 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l-GR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γγ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 could be used for luminosity measurement at main detector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FC7D36-7257-755D-8F57-9BE19A672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923" y="4797152"/>
                <a:ext cx="6120680" cy="2308324"/>
              </a:xfrm>
              <a:prstGeom prst="rect">
                <a:avLst/>
              </a:prstGeom>
              <a:blipFill rotWithShape="1">
                <a:blip r:embed="rId6"/>
                <a:stretch>
                  <a:fillRect l="-797" t="-1319" r="-3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46" y="1183215"/>
            <a:ext cx="2054283" cy="102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35C7F572-3B70-3DD2-06C2-EAC6B3B5E275}"/>
              </a:ext>
            </a:extLst>
          </p:cNvPr>
          <p:cNvCxnSpPr>
            <a:cxnSpLocks/>
          </p:cNvCxnSpPr>
          <p:nvPr/>
        </p:nvCxnSpPr>
        <p:spPr>
          <a:xfrm flipH="1">
            <a:off x="6804248" y="1694039"/>
            <a:ext cx="720080" cy="29480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44462" y="2348880"/>
            <a:ext cx="1792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photon hadrons production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xmlns="" id="{15B7E05D-636E-1D12-FD71-0BCECAA9BA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9632" y="332656"/>
                <a:ext cx="7356274" cy="6001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457200" indent="-4572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MC generator for Z </a:t>
                </a:r>
                <a:r>
                  <a:rPr lang="en-US" sz="2000" b="1" dirty="0">
                    <a:solidFill>
                      <a:srgbClr val="0000FF"/>
                    </a:solidFill>
                  </a:rPr>
                  <a:t>→</a:t>
                </a: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 2l</a:t>
                </a:r>
                <a:r>
                  <a:rPr lang="el-GR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γ</a:t>
                </a: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 with direct vertex and form factors (running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Comic Sans MS" pitchFamily="66" charset="0"/>
                  </a:rPr>
                  <a:t>SinW</a:t>
                </a: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), other processes</a:t>
                </a:r>
              </a:p>
              <a:p>
                <a:pPr marL="457200" indent="-4572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MC samples for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ee→ee </a:t>
                </a:r>
                <a:r>
                  <a:rPr lang="en-US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</m:acc>
                    <m:r>
                      <a:rPr lang="en-US" sz="20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𝐚𝐧𝐝</m:t>
                    </m:r>
                    <m:r>
                      <a:rPr lang="en-US" sz="20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Z </a:t>
                </a:r>
                <a:r>
                  <a:rPr lang="en-US" sz="2000" b="1" dirty="0">
                    <a:solidFill>
                      <a:srgbClr val="0000FF"/>
                    </a:solidFill>
                  </a:rPr>
                  <a:t>→hadrons</a:t>
                </a:r>
                <a:endParaRPr lang="en-US" sz="2000" b="1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457200" indent="-4572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Common tool for ISR treatment: efficiency dependence on ISR photon. Suitable for HZ and other threshold processes.</a:t>
                </a:r>
              </a:p>
              <a:p>
                <a:pPr marL="457200" indent="-4572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Geant 4 based simulations of the detector and optimization to have </a:t>
                </a: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  <a:cs typeface="Times New Roman" panose="02020603050405020304" pitchFamily="18" charset="0"/>
                  </a:rPr>
                  <a:t>Efficiency, 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Comic Sans MS" pitchFamily="66" charset="0"/>
                    <a:cs typeface="Times New Roman" panose="02020603050405020304" pitchFamily="18" charset="0"/>
                  </a:rPr>
                  <a:t>E</a:t>
                </a:r>
                <a:r>
                  <a:rPr lang="el-GR" sz="2000" b="1" dirty="0" smtClean="0">
                    <a:solidFill>
                      <a:srgbClr val="0000FF"/>
                    </a:solidFill>
                    <a:latin typeface="Comic Sans MS" pitchFamily="66" charset="0"/>
                    <a:cs typeface="Times New Roman" panose="02020603050405020304" pitchFamily="18" charset="0"/>
                  </a:rPr>
                  <a:t>γ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Comic Sans MS" pitchFamily="66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b="1" dirty="0" err="1" smtClean="0">
                    <a:solidFill>
                      <a:srgbClr val="0000FF"/>
                    </a:solidFill>
                    <a:latin typeface="Comic Sans MS" pitchFamily="66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b="1" baseline="-25000" dirty="0" err="1" smtClean="0">
                    <a:solidFill>
                      <a:srgbClr val="0000FF"/>
                    </a:solidFill>
                    <a:latin typeface="Comic Sans MS" pitchFamily="66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Comic Sans MS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  <a:cs typeface="Times New Roman" panose="02020603050405020304" pitchFamily="18" charset="0"/>
                  </a:rPr>
                  <a:t>scale and resolution suitable for high precision measurements</a:t>
                </a:r>
                <a:endParaRPr lang="en-US" sz="2000" b="1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457200" indent="-4572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Unfolding tools </a:t>
                </a:r>
              </a:p>
              <a:p>
                <a:pPr marL="457200" indent="-4572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Scale Factor and systematics calculation</a:t>
                </a:r>
              </a:p>
              <a:p>
                <a:pPr marL="457200" indent="-4572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ee </a:t>
                </a:r>
                <a:r>
                  <a:rPr lang="en-US" sz="2000" b="1" dirty="0">
                    <a:solidFill>
                      <a:srgbClr val="0000FF"/>
                    </a:solidFill>
                    <a:latin typeface="Calibri"/>
                  </a:rPr>
                  <a:t>→</a:t>
                </a: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 2</a:t>
                </a:r>
                <a:r>
                  <a:rPr lang="el-GR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γ</a:t>
                </a: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 luminosity measurements with main detector</a:t>
                </a:r>
              </a:p>
              <a:p>
                <a:pPr marL="457200" indent="-457200">
                  <a:spcBef>
                    <a:spcPct val="50000"/>
                  </a:spcBef>
                  <a:buAutoNum type="arabicPeriod"/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Tracking system and Calorimeter construction, simulation.</a:t>
                </a:r>
              </a:p>
            </p:txBody>
          </p:sp>
        </mc:Choice>
        <mc:Fallback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B7E05D-636E-1D12-FD71-0BCECAA9B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332656"/>
                <a:ext cx="7356274" cy="6001643"/>
              </a:xfrm>
              <a:prstGeom prst="rect">
                <a:avLst/>
              </a:prstGeom>
              <a:blipFill rotWithShape="1">
                <a:blip r:embed="rId2"/>
                <a:stretch>
                  <a:fillRect l="-1244" b="-9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475656" y="116632"/>
            <a:ext cx="5602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Potential contributions to CEPC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8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41" y="624749"/>
            <a:ext cx="8929718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Kharlamov Alexey, Associate Professor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Physics analysis, MC generators, 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Geant4 simulation (Tracking system, calorimetry), calibration, reconstruction,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photon identification, systematics study</a:t>
            </a:r>
          </a:p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Kharlamova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Tatyana, Associate Professor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Physics analysis, MC generators, unfolding, overlay, Tracking system: calibration, reconstruction,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/dx identification,</a:t>
            </a:r>
          </a:p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Krachkov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Peter, Associate Professor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Theoretical support, QED, EW loop calculations, effective models</a:t>
            </a:r>
          </a:p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Kupich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Andrey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research fellow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Physics analysis, SF with tag and probe, Tracking system, reconstruction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Zhabin Victor, junior research fellow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Physics analysis, MC generators, digitization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Expertise at LHC: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Z→lly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→4l, Z→4l,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Z→llyy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 ATLAS, MC preparation/production,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SF with tag and probe, photon identification, effective models, fits, MVA etc.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Expertise at BINP: 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etc., R measurement, Luminosity measurements,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Tracking system: construction, simulation and exploitation; Calorimeter: assembly, exploitation; beam spot calibration.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We have experience working on experiments at the VEPP-2000, VEPP-4M, LHC colliders...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0947" y="50641"/>
            <a:ext cx="2839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Person power: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52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1077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Acrobat Document</vt:lpstr>
      <vt:lpstr> Potential contributions to the CEPC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Potential contributions to the CEPC</dc:title>
  <dc:creator>Kharlamov</dc:creator>
  <cp:lastModifiedBy>BINP User</cp:lastModifiedBy>
  <cp:revision>23</cp:revision>
  <dcterms:created xsi:type="dcterms:W3CDTF">2025-03-10T06:43:28Z</dcterms:created>
  <dcterms:modified xsi:type="dcterms:W3CDTF">2025-03-13T04:17:58Z</dcterms:modified>
</cp:coreProperties>
</file>