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2"/>
  </p:notesMasterIdLst>
  <p:handoutMasterIdLst>
    <p:handoutMasterId r:id="rId23"/>
  </p:handoutMasterIdLst>
  <p:sldIdLst>
    <p:sldId id="1402" r:id="rId2"/>
    <p:sldId id="1432" r:id="rId3"/>
    <p:sldId id="6647" r:id="rId4"/>
    <p:sldId id="1431" r:id="rId5"/>
    <p:sldId id="6594" r:id="rId6"/>
    <p:sldId id="6627" r:id="rId7"/>
    <p:sldId id="6554" r:id="rId8"/>
    <p:sldId id="6646" r:id="rId9"/>
    <p:sldId id="6603" r:id="rId10"/>
    <p:sldId id="6635" r:id="rId11"/>
    <p:sldId id="1434" r:id="rId12"/>
    <p:sldId id="258" r:id="rId13"/>
    <p:sldId id="259" r:id="rId14"/>
    <p:sldId id="1433" r:id="rId15"/>
    <p:sldId id="1410" r:id="rId16"/>
    <p:sldId id="1427" r:id="rId17"/>
    <p:sldId id="1435" r:id="rId18"/>
    <p:sldId id="1436" r:id="rId19"/>
    <p:sldId id="1437" r:id="rId20"/>
    <p:sldId id="1407" r:id="rId21"/>
  </p:sldIdLst>
  <p:sldSz cx="12192000" cy="6858000"/>
  <p:notesSz cx="10234613" cy="7099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0"/>
    <a:srgbClr val="FC9658"/>
    <a:srgbClr val="77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主题样式 1 - 个性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个性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个性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主题样式 2 - 个性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83" autoAdjust="0"/>
    <p:restoredTop sz="96326" autoAdjust="0"/>
  </p:normalViewPr>
  <p:slideViewPr>
    <p:cSldViewPr snapToGrid="0">
      <p:cViewPr varScale="1">
        <p:scale>
          <a:sx n="262" d="100"/>
          <a:sy n="262" d="100"/>
        </p:scale>
        <p:origin x="200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182D-4984-6A43-B93C-67E661898820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EB40-CB22-D643-B0C4-2AAE09931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58830E-2470-4DE9-8605-85EEBA417B90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734CA5D-7529-4F7A-B275-77EC64C9C0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E5B-6636-6E41-8BBE-E97C67546035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85308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15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6D9-C50E-624E-80B5-7642EC53DACD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3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2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D04-AF5B-714B-8BFD-867D94DF11AD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87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8015-6F84-AC46-A06B-3520AD242CA8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9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881E-A4EB-6F4C-B706-E47D86E267E9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745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882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790" y="1456358"/>
            <a:ext cx="241752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6224" y="1221493"/>
            <a:ext cx="4965817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57716" y="1446228"/>
            <a:ext cx="19234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7D68-E457-AF47-AEBF-3BB1D048426D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0FD765-E849-415E-90E0-2D4B988A274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内容占位符 3"/>
          <p:cNvSpPr>
            <a:spLocks noGrp="1"/>
          </p:cNvSpPr>
          <p:nvPr>
            <p:ph sz="half" idx="13"/>
          </p:nvPr>
        </p:nvSpPr>
        <p:spPr>
          <a:xfrm>
            <a:off x="986224" y="3758886"/>
            <a:ext cx="4965817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14"/>
          </p:nvPr>
        </p:nvSpPr>
        <p:spPr>
          <a:xfrm>
            <a:off x="7226190" y="1221493"/>
            <a:ext cx="4965817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15"/>
          </p:nvPr>
        </p:nvSpPr>
        <p:spPr>
          <a:xfrm>
            <a:off x="7226190" y="3784393"/>
            <a:ext cx="4965817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5957716" y="3863926"/>
            <a:ext cx="1923497" cy="530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7"/>
          </p:nvPr>
        </p:nvSpPr>
        <p:spPr>
          <a:xfrm>
            <a:off x="2" y="3853483"/>
            <a:ext cx="241752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1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4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2221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683240" cy="548640"/>
          </a:xfrm>
          <a:prstGeom prst="rect">
            <a:avLst/>
          </a:prstGeom>
          <a:solidFill>
            <a:srgbClr val="B3C9F5"/>
          </a:solidFill>
        </p:spPr>
        <p:txBody>
          <a:bodyPr anchor="ctr" anchorCtr="1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46272CE-0243-4EAC-96E0-FD86285ED84E}" type="datetime1">
              <a:rPr lang="en-US" smtClean="0">
                <a:solidFill>
                  <a:srgbClr val="000000"/>
                </a:solidFill>
              </a:rPr>
              <a:t>3/13/25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9192" cy="5461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68C3D1-427C-4532-B625-3ADEFE932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04FF-7C36-C149-812D-48FBCF639A94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6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957A-E7C3-8B4F-B85A-82435F67F98B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1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347442"/>
            <a:ext cx="6172201" cy="51404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47442"/>
            <a:ext cx="6019801" cy="51404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A88E-B42A-0D42-A0E7-CEB6303F7F7C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86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" y="131571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" y="2152020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7" y="132810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7" y="2164417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2A26-E458-FE49-844B-8DDC6FD750D3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4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60982"/>
            <a:ext cx="6146105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92531"/>
            <a:ext cx="6146105" cy="214013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3690-D345-0344-9216-54544A232E0D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0" y="4176974"/>
            <a:ext cx="6146105" cy="23109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0" y="3871908"/>
            <a:ext cx="6146105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6159674" y="1360982"/>
            <a:ext cx="6045897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6159678" y="1711017"/>
            <a:ext cx="6032327" cy="21114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6159674" y="3858667"/>
            <a:ext cx="6045897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159678" y="4162959"/>
            <a:ext cx="6032327" cy="23166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5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"/>
            <a:ext cx="10515600" cy="7273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25121"/>
            <a:ext cx="6096000" cy="28800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FF3-40D5-1C4C-87E9-DEBCA78739E5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6096002" y="725121"/>
            <a:ext cx="6096000" cy="28800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0" y="3615123"/>
            <a:ext cx="6096000" cy="28800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6096002" y="3602353"/>
            <a:ext cx="6096000" cy="28800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1355-65A4-6740-B256-22AB07E58B7A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9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BF0-90EE-6242-ACAF-A9F6E1992CB9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6"/>
            <a:ext cx="10515600" cy="75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5567"/>
            <a:ext cx="12192000" cy="49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8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685B-C061-8D4C-8A73-1EE4384CC58A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5197" y="64928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1139" y="6613748"/>
            <a:ext cx="2020866" cy="214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23F271-1F76-108F-4BE1-A57325412D0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0"/>
            <a:ext cx="1717963" cy="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hd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ey4he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cepc/CEPCS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25350/" TargetMode="External"/><Relationship Id="rId2" Type="http://schemas.openxmlformats.org/officeDocument/2006/relationships/hyperlink" Target="https://indico.ihep.ac.cn/category/104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hep.ac.cn/event/2400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gang@ihep.ac.c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key4hep/EDM4hep" TargetMode="External"/><Relationship Id="rId3" Type="http://schemas.openxmlformats.org/officeDocument/2006/relationships/hyperlink" Target="http://cepc.ihep.ac.cn/~cepc/cepc_twiki/index.php/Main_Page" TargetMode="External"/><Relationship Id="rId7" Type="http://schemas.openxmlformats.org/officeDocument/2006/relationships/hyperlink" Target="https://github.com/key4hep/k4FWCore" TargetMode="External"/><Relationship Id="rId2" Type="http://schemas.openxmlformats.org/officeDocument/2006/relationships/hyperlink" Target="http://cepc.ihep.ac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epc/CEPCSW" TargetMode="External"/><Relationship Id="rId5" Type="http://schemas.openxmlformats.org/officeDocument/2006/relationships/hyperlink" Target="https://code.ihep.ac.cn/cepcsw/CEPCSW" TargetMode="External"/><Relationship Id="rId4" Type="http://schemas.openxmlformats.org/officeDocument/2006/relationships/hyperlink" Target="http://cepcdoc.ihep.ac.cn/cgi-bin/DocDB/DocumentDatabase" TargetMode="External"/><Relationship Id="rId9" Type="http://schemas.openxmlformats.org/officeDocument/2006/relationships/hyperlink" Target="http://cepcsoft.ihep.ac.c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7D8D596E-251C-5CD4-4548-CC0514AA6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zh-CN" altLang="en-US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13A7F816-3D74-C48F-B2F2-3D373BC97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009" y="389298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altLang="zh-CN" sz="3600" dirty="0"/>
          </a:p>
          <a:p>
            <a:endParaRPr lang="en-US" altLang="zh-CN" sz="3600" dirty="0"/>
          </a:p>
          <a:p>
            <a:r>
              <a:rPr lang="en-US" altLang="zh-CN" sz="3600" dirty="0"/>
              <a:t>Gang</a:t>
            </a:r>
            <a:r>
              <a:rPr lang="zh-CN" altLang="en-US" sz="3600" dirty="0"/>
              <a:t> </a:t>
            </a:r>
            <a:r>
              <a:rPr lang="en-US" altLang="zh-CN" sz="3600" dirty="0"/>
              <a:t>LI</a:t>
            </a:r>
          </a:p>
        </p:txBody>
      </p:sp>
    </p:spTree>
    <p:extLst>
      <p:ext uri="{BB962C8B-B14F-4D97-AF65-F5344CB8AC3E}">
        <p14:creationId xmlns:p14="http://schemas.microsoft.com/office/powerpoint/2010/main" val="26692406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Novel </a:t>
            </a:r>
            <a:r>
              <a:rPr lang="en-US" b="1" dirty="0"/>
              <a:t>Conceptual Detector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63E89A-971C-4EE8-8B80-A9D0818D3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4" y="693302"/>
            <a:ext cx="7886908" cy="4381615"/>
          </a:xfrm>
          <a:prstGeom prst="rect">
            <a:avLst/>
          </a:prstGeom>
        </p:spPr>
      </p:pic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5E411E8-549F-6872-7BF6-E4682AD7D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8975" y="762000"/>
          <a:ext cx="361950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14887" imgH="4943344" progId="Excel.Sheet.12">
                  <p:embed/>
                </p:oleObj>
              </mc:Choice>
              <mc:Fallback>
                <p:oleObj name="Worksheet" r:id="rId3" imgW="4114887" imgH="4943344" progId="Excel.Sheet.12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45E411E8-549F-6872-7BF6-E4682AD7D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8975" y="762000"/>
                        <a:ext cx="3619500" cy="435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0E564BC2-A6B3-8B7F-32AA-F956F8DC8F19}"/>
              </a:ext>
            </a:extLst>
          </p:cNvPr>
          <p:cNvGraphicFramePr/>
          <p:nvPr/>
        </p:nvGraphicFramePr>
        <p:xfrm>
          <a:off x="5410200" y="5369559"/>
          <a:ext cx="6705600" cy="1102359"/>
        </p:xfrm>
        <a:graphic>
          <a:graphicData uri="http://schemas.openxmlformats.org/drawingml/2006/table">
            <a:tbl>
              <a:tblPr/>
              <a:tblGrid>
                <a:gridCol w="171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4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Detector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World-class level</a:t>
                      </a:r>
                      <a:endParaRPr lang="en-US" altLang="en-US" sz="16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CEPC design</a:t>
                      </a:r>
                      <a:endParaRPr lang="en-US" altLang="en-US" sz="16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PFA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(ECAL)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～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/ √E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3% / √E (Crystal ECAL)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PFA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(HCAL)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～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/ √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～ 40% / √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(Scintillating glass HCAL)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5">
            <a:extLst>
              <a:ext uri="{FF2B5EF4-FFF2-40B4-BE49-F238E27FC236}">
                <a16:creationId xmlns:a16="http://schemas.microsoft.com/office/drawing/2014/main" id="{2816D3AD-0E7B-4196-9FA6-6CAD3BA05694}"/>
              </a:ext>
            </a:extLst>
          </p:cNvPr>
          <p:cNvSpPr/>
          <p:nvPr/>
        </p:nvSpPr>
        <p:spPr>
          <a:xfrm>
            <a:off x="2057400" y="5425775"/>
            <a:ext cx="3240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ovel detector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design based on PFA calorimeter. Aim at improving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BMR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4%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3%</a:t>
            </a:r>
            <a:endParaRPr lang="en-US" altLang="zh-CN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767DA-102A-B262-73C0-EC029A2A92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695" y="5148460"/>
            <a:ext cx="1838705" cy="17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109DD-7145-811E-9F1C-F6AF6AF0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E277F-C841-B7BE-9635-045A4881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E7FB9-634D-DCFC-FFDC-15396C4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CED3-8987-6347-8686-9771688C54D7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92279-D98B-D2F8-CEFF-7BA04B57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E6305-1BCD-97D4-71A7-F9F9F716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6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CF170-9E15-46C8-8450-EFC5B134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CEPCSW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31D4C0-0F24-4AE2-9FF2-5B1CA0D1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84" y="1296989"/>
            <a:ext cx="5237469" cy="50069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The development of CEPC software started with the </a:t>
            </a:r>
            <a:r>
              <a:rPr lang="en-US" altLang="zh-CN" sz="2000" dirty="0" err="1"/>
              <a:t>iLCSoft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1600" dirty="0"/>
              <a:t>Developed CEPC components for simulation and reconstruction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/>
              <a:t>Generated M.C. data for detector design and physics potential studies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/>
              <a:t>Particularly, CEPC CDR studies done with the </a:t>
            </a:r>
            <a:r>
              <a:rPr lang="en-US" altLang="zh-CN" sz="1600" dirty="0" err="1"/>
              <a:t>iLCSoft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The consensus among CEPC, CLIC, FCC, ILC and other future experiments was reached at the Bologna workshop in June, 2019.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/>
              <a:t>Develop a Common Turnkey Software Stack (Key4hep) for future collider experiments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/>
              <a:t>Maximize the sharing of software components among different experiments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4E86FB-B0B5-4022-A79E-3D824985A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12</a:t>
            </a:fld>
            <a:endParaRPr lang="en-US" altLang="zh-CN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4061F31-3CA9-44AE-B067-C9E694D5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87" y="1679194"/>
            <a:ext cx="6693874" cy="3506313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0806CF-E690-4B72-8013-E6278916ADF1}"/>
              </a:ext>
            </a:extLst>
          </p:cNvPr>
          <p:cNvSpPr txBox="1"/>
          <p:nvPr/>
        </p:nvSpPr>
        <p:spPr>
          <a:xfrm>
            <a:off x="8265381" y="1035379"/>
            <a:ext cx="291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T.Madlener</a:t>
            </a:r>
            <a:r>
              <a:rPr lang="en-US" altLang="zh-CN" sz="1400" dirty="0"/>
              <a:t> | Key4hep &amp; EDM4hep </a:t>
            </a:r>
          </a:p>
          <a:p>
            <a:r>
              <a:rPr lang="en-US" altLang="zh-CN" sz="1400" dirty="0"/>
              <a:t>CEPC workshop, Edinburgh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2C5497-8A6F-4502-96D0-561433DC4C12}"/>
              </a:ext>
            </a:extLst>
          </p:cNvPr>
          <p:cNvSpPr txBox="1"/>
          <p:nvPr/>
        </p:nvSpPr>
        <p:spPr>
          <a:xfrm>
            <a:off x="6302768" y="5574450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Key4hep project: </a:t>
            </a:r>
            <a:r>
              <a:rPr lang="en-US" altLang="zh-CN" dirty="0">
                <a:hlinkClick r:id="rId3"/>
              </a:rPr>
              <a:t>https://github.com/key4hep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CEPCSW is the first application based on Key4hep. 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83E1ECF-8BA9-32B6-E5FE-3BB0A6B9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3FBE-01B0-E346-B980-E94C8F8BE565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91648877-BA62-4D8A-03AB-2673F88D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6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09B5B-1A1E-48CB-BFE5-05549C5D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CEPCSW: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4FAD59-938E-4D8C-A33F-6185F626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84" y="1296989"/>
            <a:ext cx="6577172" cy="5006975"/>
          </a:xfrm>
        </p:spPr>
        <p:txBody>
          <a:bodyPr/>
          <a:lstStyle/>
          <a:p>
            <a:r>
              <a:rPr lang="en-US" altLang="zh-CN" sz="2000" dirty="0"/>
              <a:t>CEPCSW is organized as a multi-layer structure</a:t>
            </a:r>
          </a:p>
          <a:p>
            <a:pPr lvl="1"/>
            <a:r>
              <a:rPr lang="en-US" altLang="zh-CN" sz="1600" dirty="0"/>
              <a:t>Applications: simulation, reconstruction and analysis </a:t>
            </a:r>
          </a:p>
          <a:p>
            <a:pPr lvl="1"/>
            <a:r>
              <a:rPr lang="en-US" altLang="zh-CN" sz="1600" dirty="0"/>
              <a:t>Core software </a:t>
            </a:r>
          </a:p>
          <a:p>
            <a:pPr lvl="1"/>
            <a:r>
              <a:rPr lang="en-US" altLang="zh-CN" sz="1600" dirty="0"/>
              <a:t>External libraries</a:t>
            </a:r>
          </a:p>
          <a:p>
            <a:endParaRPr lang="en-US" altLang="zh-CN" sz="2000" dirty="0"/>
          </a:p>
          <a:p>
            <a:r>
              <a:rPr lang="en-US" altLang="zh-CN" sz="2000" dirty="0"/>
              <a:t>The key components of core software include:</a:t>
            </a:r>
          </a:p>
          <a:p>
            <a:pPr lvl="1"/>
            <a:r>
              <a:rPr lang="en-US" altLang="zh-CN" sz="1600" dirty="0"/>
              <a:t>Gaudi: defines interfaces to all software components and controls their execution</a:t>
            </a:r>
          </a:p>
          <a:p>
            <a:pPr lvl="1"/>
            <a:r>
              <a:rPr lang="en-US" altLang="zh-CN" sz="1600" dirty="0"/>
              <a:t>EDM4hep: generic event data model </a:t>
            </a:r>
          </a:p>
          <a:p>
            <a:pPr lvl="1"/>
            <a:r>
              <a:rPr lang="en-US" altLang="zh-CN" sz="1600" dirty="0"/>
              <a:t>K4FWCore: manages the event data </a:t>
            </a:r>
          </a:p>
          <a:p>
            <a:pPr lvl="1"/>
            <a:r>
              <a:rPr lang="en-US" altLang="zh-CN" sz="1600" dirty="0"/>
              <a:t>DD4hep: geometry description</a:t>
            </a:r>
          </a:p>
          <a:p>
            <a:pPr lvl="1"/>
            <a:r>
              <a:rPr lang="en-US" altLang="zh-CN" sz="1600" dirty="0"/>
              <a:t>CEPC-specific framework software: generator, Geant4 simulation, beam background mixing, fast simulation, machine learning interface, etc.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AEEDC7-6464-40C4-9460-AD0EF4AF3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  <a:t>13</a:t>
            </a:fld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254687-3388-45C5-9EF1-8205A98B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85" y="1209848"/>
            <a:ext cx="4214016" cy="50252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8616DE6-168B-4ED3-A23D-D8E9FFCC7C8F}"/>
              </a:ext>
            </a:extLst>
          </p:cNvPr>
          <p:cNvSpPr txBox="1"/>
          <p:nvPr/>
        </p:nvSpPr>
        <p:spPr>
          <a:xfrm>
            <a:off x="7655125" y="6268357"/>
            <a:ext cx="3610070" cy="345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 algn="ctr"/>
            <a:r>
              <a:rPr lang="en-US" sz="1400" dirty="0">
                <a:solidFill>
                  <a:schemeClr val="accent2"/>
                </a:solidFill>
                <a:hlinkClick r:id="rId3"/>
              </a:rPr>
              <a:t>https://code.ihep.ac.cn/cepc/CEPCSW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15CBB56-5AEE-18DF-897F-A62420A2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7240-E093-AB49-99E1-8D931959F7D8}" type="datetime1">
              <a:rPr lang="zh-CN" altLang="en-US" smtClean="0"/>
              <a:t>2025/3/13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615533-F9A9-898C-5982-EA546BC2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2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32635-5B1B-2529-5DE5-6C708BE1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8ADD5-AE2D-8F94-FE63-1E9A9951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08F3D9-AD32-DD97-C5E8-6E1F9D16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1135878"/>
            <a:ext cx="9893030" cy="4744493"/>
          </a:xfrm>
        </p:spPr>
        <p:txBody>
          <a:bodyPr/>
          <a:lstStyle/>
          <a:p>
            <a:r>
              <a:rPr lang="en-US" altLang="zh-CN" dirty="0"/>
              <a:t>Whizard+pythia6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Pythia</a:t>
            </a:r>
            <a:r>
              <a:rPr lang="zh-CN" altLang="en-US" dirty="0"/>
              <a:t> </a:t>
            </a:r>
            <a:r>
              <a:rPr lang="en-US" altLang="zh-CN" dirty="0"/>
              <a:t>8,</a:t>
            </a:r>
            <a:r>
              <a:rPr lang="zh-CN" altLang="en-US" dirty="0"/>
              <a:t> </a:t>
            </a:r>
            <a:r>
              <a:rPr lang="en-US" altLang="zh-CN" dirty="0"/>
              <a:t>madgraph5,</a:t>
            </a:r>
            <a:r>
              <a:rPr lang="zh-CN" altLang="en-US" dirty="0"/>
              <a:t>  </a:t>
            </a:r>
            <a:r>
              <a:rPr lang="en-US" altLang="zh-CN" dirty="0"/>
              <a:t>Herwig,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A905D2-E7C6-53A7-94CA-76B3FA8D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A1B2-E533-4A46-AE8D-C2093D8145D8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62F22-1ACA-E353-CA69-536D5840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54DC58-D3A2-1A7C-D20A-D6EB31A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700A11-D092-1460-4A8A-D0B004B4D964}"/>
              </a:ext>
            </a:extLst>
          </p:cNvPr>
          <p:cNvSpPr txBox="1"/>
          <p:nvPr/>
        </p:nvSpPr>
        <p:spPr>
          <a:xfrm>
            <a:off x="2227634" y="3438728"/>
            <a:ext cx="5694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detail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meetings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>
                <a:hlinkClick r:id="rId2"/>
              </a:rPr>
              <a:t>   </a:t>
            </a:r>
            <a:r>
              <a:rPr kumimoji="1" lang="en-US" altLang="zh-CN" dirty="0">
                <a:hlinkClick r:id="rId2"/>
              </a:rPr>
              <a:t>https://indico.ihep.ac.cn/category/1043/</a:t>
            </a:r>
            <a:endParaRPr kumimoji="1" lang="en-US" altLang="zh-CN" dirty="0"/>
          </a:p>
          <a:p>
            <a:r>
              <a:rPr kumimoji="1" lang="en-US" altLang="zh-CN" dirty="0"/>
              <a:t>Dedicated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tutorial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analysis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zh-CN" altLang="en-US" dirty="0">
                <a:hlinkClick r:id="rId3"/>
              </a:rPr>
              <a:t>  </a:t>
            </a:r>
            <a:r>
              <a:rPr kumimoji="1" lang="en-US" altLang="zh-CN" dirty="0">
                <a:hlinkClick r:id="rId3"/>
              </a:rPr>
              <a:t>https://indico.ihep.ac.cn/event/25350/</a:t>
            </a:r>
            <a:endParaRPr kumimoji="1" lang="en-US" altLang="zh-CN" dirty="0"/>
          </a:p>
          <a:p>
            <a:r>
              <a:rPr kumimoji="1" lang="zh-CN" altLang="en-US" dirty="0">
                <a:hlinkClick r:id="rId4"/>
              </a:rPr>
              <a:t>  </a:t>
            </a:r>
            <a:r>
              <a:rPr kumimoji="1" lang="en-US" altLang="zh-CN" dirty="0">
                <a:hlinkClick r:id="rId4"/>
              </a:rPr>
              <a:t>https://indico.ihep.ac.cn/event/24004/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5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8B7F8-F5D4-F7C5-C769-A9778AC5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Higgs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7768EF-7A0F-72B1-1D1E-4DDA9F95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0AB1-67DC-A447-9C2C-B8AD22D09068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50D12F-3FD8-5152-2282-161DD06C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300A3-14E4-DD43-67F3-FD7B2C24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35772212-BB5A-55BE-01BF-87E5416F1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99603"/>
              </p:ext>
            </p:extLst>
          </p:nvPr>
        </p:nvGraphicFramePr>
        <p:xfrm>
          <a:off x="1564891" y="780381"/>
          <a:ext cx="36146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9930">
                  <a:extLst>
                    <a:ext uri="{9D8B030D-6E8A-4147-A177-3AD203B41FA5}">
                      <a16:colId xmlns:a16="http://schemas.microsoft.com/office/drawing/2014/main" val="870692585"/>
                    </a:ext>
                  </a:extLst>
                </a:gridCol>
                <a:gridCol w="1022335">
                  <a:extLst>
                    <a:ext uri="{9D8B030D-6E8A-4147-A177-3AD203B41FA5}">
                      <a16:colId xmlns:a16="http://schemas.microsoft.com/office/drawing/2014/main" val="2218662891"/>
                    </a:ext>
                  </a:extLst>
                </a:gridCol>
                <a:gridCol w="1022335">
                  <a:extLst>
                    <a:ext uri="{9D8B030D-6E8A-4147-A177-3AD203B41FA5}">
                      <a16:colId xmlns:a16="http://schemas.microsoft.com/office/drawing/2014/main" val="382900311"/>
                    </a:ext>
                  </a:extLst>
                </a:gridCol>
              </a:tblGrid>
              <a:tr h="3503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Signals(fb)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2402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196.9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126.6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353158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WW</a:t>
                      </a:r>
                      <a:r>
                        <a:rPr lang="en-US" altLang="zh-CN" baseline="0" dirty="0"/>
                        <a:t> fusion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29.61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58104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ZZ fusion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44405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203.6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159.0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462459"/>
                  </a:ext>
                </a:extLst>
              </a:tr>
              <a:tr h="31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Events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4M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0.16M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67363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内容占位符 6">
                <a:extLst>
                  <a:ext uri="{FF2B5EF4-FFF2-40B4-BE49-F238E27FC236}">
                    <a16:creationId xmlns:a16="http://schemas.microsoft.com/office/drawing/2014/main" id="{B8BDA9CF-F5A8-91AB-92D1-86A2AE0DF1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20903070"/>
                  </p:ext>
                </p:extLst>
              </p:nvPr>
            </p:nvGraphicFramePr>
            <p:xfrm>
              <a:off x="161007" y="3151013"/>
              <a:ext cx="6440046" cy="333686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594682">
                      <a:extLst>
                        <a:ext uri="{9D8B030D-6E8A-4147-A177-3AD203B41FA5}">
                          <a16:colId xmlns:a16="http://schemas.microsoft.com/office/drawing/2014/main" val="1678611570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870692585"/>
                        </a:ext>
                      </a:extLst>
                    </a:gridCol>
                    <a:gridCol w="1594682">
                      <a:extLst>
                        <a:ext uri="{9D8B030D-6E8A-4147-A177-3AD203B41FA5}">
                          <a16:colId xmlns:a16="http://schemas.microsoft.com/office/drawing/2014/main" val="2218662891"/>
                        </a:ext>
                      </a:extLst>
                    </a:gridCol>
                    <a:gridCol w="1594682">
                      <a:extLst>
                        <a:ext uri="{9D8B030D-6E8A-4147-A177-3AD203B41FA5}">
                          <a16:colId xmlns:a16="http://schemas.microsoft.com/office/drawing/2014/main" val="2345031423"/>
                        </a:ext>
                      </a:extLst>
                    </a:gridCol>
                  </a:tblGrid>
                  <a:tr h="37014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Background(pb)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102402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2fermion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ee(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325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435315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81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qq</a:t>
                          </a:r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23.2    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07444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\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0.317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5132796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4fermion</a:t>
                          </a:r>
                          <a:endParaRPr lang="zh-CN" alt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16.7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10.0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6036614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ZZ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0.63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76786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sZ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4.54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5.78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543817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6.00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61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内容占位符 6">
                <a:extLst>
                  <a:ext uri="{FF2B5EF4-FFF2-40B4-BE49-F238E27FC236}">
                    <a16:creationId xmlns:a16="http://schemas.microsoft.com/office/drawing/2014/main" id="{B8BDA9CF-F5A8-91AB-92D1-86A2AE0DF1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20903070"/>
                  </p:ext>
                </p:extLst>
              </p:nvPr>
            </p:nvGraphicFramePr>
            <p:xfrm>
              <a:off x="161007" y="3151013"/>
              <a:ext cx="6440046" cy="333686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594682">
                      <a:extLst>
                        <a:ext uri="{9D8B030D-6E8A-4147-A177-3AD203B41FA5}">
                          <a16:colId xmlns:a16="http://schemas.microsoft.com/office/drawing/2014/main" val="1678611570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870692585"/>
                        </a:ext>
                      </a:extLst>
                    </a:gridCol>
                    <a:gridCol w="1594682">
                      <a:extLst>
                        <a:ext uri="{9D8B030D-6E8A-4147-A177-3AD203B41FA5}">
                          <a16:colId xmlns:a16="http://schemas.microsoft.com/office/drawing/2014/main" val="2218662891"/>
                        </a:ext>
                      </a:extLst>
                    </a:gridCol>
                    <a:gridCol w="1594682">
                      <a:extLst>
                        <a:ext uri="{9D8B030D-6E8A-4147-A177-3AD203B41FA5}">
                          <a16:colId xmlns:a16="http://schemas.microsoft.com/office/drawing/2014/main" val="2345031423"/>
                        </a:ext>
                      </a:extLst>
                    </a:gridCol>
                  </a:tblGrid>
                  <a:tr h="37014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Background(pb)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360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102402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2fermion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6923" t="-110345" r="-196154" b="-7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325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435315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6923" t="-203333" r="-196154" b="-6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</a:t>
                          </a:r>
                          <a:endParaRPr lang="zh-CN" alt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40581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23" t="-313793" r="-196154" b="-5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54.1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23.2    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07444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923" t="-413793" r="-196154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\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0.317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5132796"/>
                      </a:ext>
                    </a:extLst>
                  </a:tr>
                  <a:tr h="37084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4fermion</a:t>
                          </a:r>
                          <a:endParaRPr lang="zh-CN" altLang="en-U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WW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16.7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10.0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6036614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ZZ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1.1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0.63</a:t>
                          </a:r>
                          <a:endParaRPr lang="zh-CN" alt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76786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sZ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4.54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5.78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5438178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5.09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6.00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611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9385FE7-DD78-80E4-7545-661609013781}"/>
              </a:ext>
            </a:extLst>
          </p:cNvPr>
          <p:cNvSpPr txBox="1"/>
          <p:nvPr/>
        </p:nvSpPr>
        <p:spPr>
          <a:xfrm>
            <a:off x="5619659" y="56210"/>
            <a:ext cx="37623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lt"/>
                <a:ea typeface="+mn-ea"/>
              </a:rPr>
              <a:t>20/ab in 240GeV, 1/ab in 360GeV.</a:t>
            </a:r>
            <a:r>
              <a:rPr lang="zh-CN" altLang="en-US" dirty="0">
                <a:latin typeface="+mn-lt"/>
                <a:ea typeface="+mn-ea"/>
              </a:rPr>
              <a:t>  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??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In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91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GeV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and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160</a:t>
            </a:r>
            <a:r>
              <a:rPr lang="zh-CN" altLang="en-US" dirty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GeV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37CB41A-473B-A16E-346C-6136CA45C948}"/>
              </a:ext>
            </a:extLst>
          </p:cNvPr>
          <p:cNvGrpSpPr/>
          <p:nvPr/>
        </p:nvGrpSpPr>
        <p:grpSpPr>
          <a:xfrm>
            <a:off x="7012510" y="987313"/>
            <a:ext cx="4738967" cy="5500567"/>
            <a:chOff x="6597037" y="116632"/>
            <a:chExt cx="2422134" cy="270324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B6EE2CB-E4DD-6B94-0338-AA8404A3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037" y="116632"/>
              <a:ext cx="2422134" cy="2703240"/>
            </a:xfrm>
            <a:prstGeom prst="rect">
              <a:avLst/>
            </a:prstGeom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FAFA6306-7027-66D3-BFF7-5F973B66A324}"/>
                </a:ext>
              </a:extLst>
            </p:cNvPr>
            <p:cNvCxnSpPr/>
            <p:nvPr/>
          </p:nvCxnSpPr>
          <p:spPr bwMode="auto">
            <a:xfrm>
              <a:off x="8028384" y="332656"/>
              <a:ext cx="0" cy="22322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2119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5C64D-1B4D-943D-2264-A5B5AAAC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Z-pole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40718B-14EE-92E5-D5C0-8D1E8006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Hadron</a:t>
            </a:r>
            <a:r>
              <a:rPr lang="zh-CN" altLang="en-US" dirty="0"/>
              <a:t> </a:t>
            </a:r>
            <a:r>
              <a:rPr lang="en-US" altLang="zh-CN" dirty="0"/>
              <a:t>cross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30nb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Tera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boson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pPr lvl="2"/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demanding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W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</a:p>
          <a:p>
            <a:pPr lvl="2"/>
            <a:r>
              <a:rPr lang="en-US" altLang="zh-CN" dirty="0"/>
              <a:t>Moderate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demanding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3C4014-5410-588D-1099-75939DFE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5911-2A0B-B045-84BE-99A63ED30BC5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3E758-FCFF-E79B-B995-DAF7A50E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41A8C-BF33-1444-CC1D-98BB73A2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0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07AB-D8E2-2F16-5765-CDE24159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A4D10-0712-8F94-74C9-6EFC3E12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90" y="712660"/>
            <a:ext cx="10515600" cy="2852737"/>
          </a:xfrm>
        </p:spPr>
        <p:txBody>
          <a:bodyPr/>
          <a:lstStyle/>
          <a:p>
            <a:pPr algn="ctr"/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840BFC-25FE-13D5-81B8-9F18CD7C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9AED-2CF0-7044-8C4D-50799467F080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6B1344-103E-8857-3E3B-B523EE75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95E890-367A-F801-805D-C13B01E1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0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68451-9E90-AA47-F466-0A3A4FE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IHEP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7B1C3B-3BB9-0DA4-8AC1-E4E8AD40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000"/>
            <a:ext cx="12192000" cy="5099155"/>
          </a:xfrm>
        </p:spPr>
        <p:txBody>
          <a:bodyPr/>
          <a:lstStyle/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IHEP</a:t>
            </a:r>
            <a:r>
              <a:rPr kumimoji="1" lang="zh-CN" altLang="en-US" dirty="0"/>
              <a:t> </a:t>
            </a:r>
            <a:r>
              <a:rPr kumimoji="1" lang="en-US" altLang="zh-CN" dirty="0"/>
              <a:t>SSO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SSO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 </a:t>
            </a:r>
            <a:r>
              <a:rPr kumimoji="1" lang="en-US" altLang="zh-CN" dirty="0" err="1"/>
              <a:t>login.ihep.ac.cn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“register”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button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AFS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SSO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login.ihep.ac.cn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already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AFS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higgs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Login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ccsinfo.ihep.ac.cn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join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linux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r>
              <a:rPr kumimoji="1" lang="zh-CN" altLang="en-US" dirty="0"/>
              <a:t> 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higgs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2128C6-4A09-78B0-CC08-AFD35B7C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AFFB-B929-9D40-B65D-C45079D94A34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600D7F-11FA-33B3-5FA5-BAB3609D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EBCB88-87BC-C93C-7F66-5F4E9AD2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09B758-690E-5C40-5F48-0A5ECE5A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0" y="2575901"/>
            <a:ext cx="7772400" cy="13078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8CB76B-5B7B-ACBD-2881-3F2C5EFA4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99" y="4780096"/>
            <a:ext cx="7772400" cy="18336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3CC6C48-D97E-2EAB-87E3-6C3CABC65BBF}"/>
              </a:ext>
            </a:extLst>
          </p:cNvPr>
          <p:cNvSpPr txBox="1"/>
          <p:nvPr/>
        </p:nvSpPr>
        <p:spPr>
          <a:xfrm>
            <a:off x="8637624" y="4974627"/>
            <a:ext cx="2927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Contact</a:t>
            </a:r>
            <a:r>
              <a:rPr kumimoji="1"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person:</a:t>
            </a:r>
            <a:r>
              <a:rPr kumimoji="1"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kumimoji="1" lang="en-US" altLang="zh-CN" sz="2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Gang</a:t>
            </a:r>
            <a:r>
              <a:rPr kumimoji="1"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highlight>
                  <a:srgbClr val="FFFF00"/>
                </a:highlight>
              </a:rPr>
              <a:t>Li</a:t>
            </a:r>
          </a:p>
          <a:p>
            <a:pPr algn="ctr"/>
            <a:r>
              <a:rPr kumimoji="1" lang="en-US" altLang="zh-CN" sz="2800" dirty="0">
                <a:solidFill>
                  <a:srgbClr val="FF000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ligang@ihep.ac.cn</a:t>
            </a:r>
            <a:r>
              <a:rPr kumimoji="1" lang="zh-CN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94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109E-43F5-18A3-D7B9-68C4B6B9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Websites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github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repos.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A47CB0-969D-E439-8FD7-6AE2D73D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website: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2"/>
              </a:rPr>
              <a:t>http://cepc.ihep.ac.cn/</a:t>
            </a:r>
            <a:endParaRPr kumimoji="1" lang="en-US" altLang="zh-CN" dirty="0"/>
          </a:p>
          <a:p>
            <a:r>
              <a:rPr kumimoji="1" lang="en-US" altLang="zh-CN" dirty="0"/>
              <a:t>Internal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wiki: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3"/>
              </a:rPr>
              <a:t>http://cepc.ihep.ac.cn/~cepc/cepc_twiki/index.php/Main_Page</a:t>
            </a:r>
            <a:endParaRPr kumimoji="1" lang="en-US" altLang="zh-CN" dirty="0"/>
          </a:p>
          <a:p>
            <a:r>
              <a:rPr kumimoji="1" lang="en-US" altLang="zh-CN" dirty="0"/>
              <a:t>Internal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docs: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4"/>
              </a:rPr>
              <a:t>http://cepcdoc.ihep.ac.cn/cgi-bin/DocDB/DocumentDatabase</a:t>
            </a:r>
            <a:endParaRPr kumimoji="1" lang="en-US" altLang="zh-CN" dirty="0"/>
          </a:p>
          <a:p>
            <a:r>
              <a:rPr kumimoji="1" lang="en-US" altLang="zh-CN" dirty="0"/>
              <a:t>CEPCSW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gitlab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5"/>
              </a:rPr>
              <a:t>https://code.ihep.ac.cn/cepcsw/CEPCSW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Github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6"/>
              </a:rPr>
              <a:t>https://github.com/cepc/CEPCSW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Github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key4hep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repo: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r>
              <a:rPr kumimoji="1" lang="en-US" altLang="zh-CN" dirty="0">
                <a:hlinkClick r:id="rId7"/>
              </a:rPr>
              <a:t>https://github.com/key4hep/k4FWCore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r>
              <a:rPr kumimoji="1" lang="en-US" altLang="zh-CN" dirty="0">
                <a:hlinkClick r:id="rId8"/>
              </a:rPr>
              <a:t>https://github.com/key4hep/EDM4hep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Previous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documentation: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9"/>
              </a:rPr>
              <a:t>http://cepcsoft.ihep.ac.cn/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4E0EFF-F0FF-85D1-C73F-3DEB771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7387-1E11-5946-A7B6-17C20E7C85B2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EB014A-D9E4-C8B1-D193-8DCC0ADB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C8F06-246F-5A61-36EE-B091989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668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025F6-7116-DA47-C801-D91A9542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71E36-3E1D-47E7-7111-4E5802FC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166" y="1388797"/>
            <a:ext cx="5369668" cy="4937451"/>
          </a:xfrm>
        </p:spPr>
        <p:txBody>
          <a:bodyPr/>
          <a:lstStyle/>
          <a:p>
            <a:r>
              <a:rPr kumimoji="1" lang="en-US" altLang="zh-CN" dirty="0"/>
              <a:t>CEPC</a:t>
            </a:r>
          </a:p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software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Generator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7CDB-4191-FA89-E72A-6AAD7090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038E-FDFF-6143-9FAD-1262C5A3DAB7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3D1D3E-7D0C-3875-BA76-9C97FCFE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E2AFB-DD32-B1A2-391A-C69E093A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55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A3442-3E68-2661-E204-F8D2CD60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15D5BF6-87D4-C76C-7857-84E2F658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detector,</a:t>
            </a:r>
            <a:r>
              <a:rPr lang="zh-CN" altLang="en-US" dirty="0"/>
              <a:t> </a:t>
            </a:r>
            <a:r>
              <a:rPr lang="en-US" altLang="zh-CN" dirty="0"/>
              <a:t>software,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CEPC?</a:t>
            </a:r>
          </a:p>
          <a:p>
            <a:pPr>
              <a:lnSpc>
                <a:spcPct val="200000"/>
              </a:lnSpc>
            </a:pPr>
            <a:endParaRPr lang="en-US" altLang="zh-CN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5F7D43-9A7F-393E-2020-459111FF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AB6C-14BC-9244-9B49-7E261AC20B1F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8B2CB1-8B94-C18D-4809-348B2A9D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CF04E2-953E-3542-4B88-3E103EBD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6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FC054-525D-1076-E5C0-26A8D4BB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Attendances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IHEP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F446C0-31D3-473F-C0F4-E880F499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1355-65A4-6740-B256-22AB07E58B7A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E4025-3B71-0AB8-817C-0C29312C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6086E8-2A0E-DE2D-1626-5C4683C0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1C8E66-4BAA-E791-75DE-BE24BC06AF59}"/>
              </a:ext>
            </a:extLst>
          </p:cNvPr>
          <p:cNvSpPr txBox="1"/>
          <p:nvPr/>
        </p:nvSpPr>
        <p:spPr>
          <a:xfrm>
            <a:off x="4278846" y="2829277"/>
            <a:ext cx="315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Joao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Costa</a:t>
            </a:r>
          </a:p>
          <a:p>
            <a:pPr algn="ctr"/>
            <a:r>
              <a:rPr kumimoji="1" lang="zh-CN" altLang="en-US" dirty="0"/>
              <a:t> </a:t>
            </a:r>
            <a:r>
              <a:rPr kumimoji="1" lang="en-US" altLang="zh-CN" dirty="0"/>
              <a:t>co-convener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r>
              <a:rPr kumimoji="1" lang="zh-CN" altLang="en-US" dirty="0"/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855F87-2562-2897-D49E-80E8C1B01E16}"/>
              </a:ext>
            </a:extLst>
          </p:cNvPr>
          <p:cNvSpPr txBox="1"/>
          <p:nvPr/>
        </p:nvSpPr>
        <p:spPr>
          <a:xfrm>
            <a:off x="473766" y="2859079"/>
            <a:ext cx="309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Jianchun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Wang</a:t>
            </a:r>
          </a:p>
          <a:p>
            <a:pPr algn="ctr"/>
            <a:r>
              <a:rPr kumimoji="1" lang="en-US" altLang="zh-CN" dirty="0"/>
              <a:t>co-convener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r>
              <a:rPr kumimoji="1" lang="zh-CN" altLang="en-US" dirty="0"/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7B230D-8BD9-150C-681B-256E3C2EB83A}"/>
              </a:ext>
            </a:extLst>
          </p:cNvPr>
          <p:cNvSpPr txBox="1"/>
          <p:nvPr/>
        </p:nvSpPr>
        <p:spPr>
          <a:xfrm>
            <a:off x="8387041" y="2829277"/>
            <a:ext cx="2177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Mingshui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Chen</a:t>
            </a:r>
          </a:p>
          <a:p>
            <a:pPr algn="ctr"/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5E4C5A-6362-5BA6-52D9-77A086F7C405}"/>
              </a:ext>
            </a:extLst>
          </p:cNvPr>
          <p:cNvSpPr txBox="1"/>
          <p:nvPr/>
        </p:nvSpPr>
        <p:spPr>
          <a:xfrm>
            <a:off x="6608623" y="5376353"/>
            <a:ext cx="149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Manqi</a:t>
            </a:r>
            <a:r>
              <a:rPr kumimoji="1" lang="zh-CN" altLang="en-US" dirty="0"/>
              <a:t> </a:t>
            </a:r>
            <a:r>
              <a:rPr kumimoji="1" lang="en-US" altLang="zh-CN" dirty="0"/>
              <a:t>Ruan</a:t>
            </a:r>
          </a:p>
          <a:p>
            <a:r>
              <a:rPr kumimoji="1" lang="en-US" altLang="zh-CN" dirty="0"/>
              <a:t>White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papers</a:t>
            </a:r>
            <a:r>
              <a:rPr kumimoji="1" lang="zh-CN" altLang="en-US" dirty="0"/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81E75E-BDB3-C03A-4DC6-6A9ECEECD1C1}"/>
              </a:ext>
            </a:extLst>
          </p:cNvPr>
          <p:cNvSpPr txBox="1"/>
          <p:nvPr/>
        </p:nvSpPr>
        <p:spPr>
          <a:xfrm>
            <a:off x="3457691" y="5316784"/>
            <a:ext cx="164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err="1"/>
              <a:t>Huirong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Qi</a:t>
            </a:r>
          </a:p>
          <a:p>
            <a:pPr algn="ctr"/>
            <a:r>
              <a:rPr kumimoji="1" lang="en-US" altLang="zh-CN" dirty="0"/>
              <a:t>(pixelated)</a:t>
            </a:r>
            <a:r>
              <a:rPr kumimoji="1" lang="zh-CN" altLang="en-US" dirty="0"/>
              <a:t> </a:t>
            </a:r>
            <a:r>
              <a:rPr kumimoji="1" lang="en-US" altLang="zh-CN" dirty="0"/>
              <a:t>TPC</a:t>
            </a:r>
            <a:r>
              <a:rPr kumimoji="1" lang="zh-CN" altLang="en-US" dirty="0"/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6DD014-1840-BDEC-B8D0-1803C0191DBF}"/>
              </a:ext>
            </a:extLst>
          </p:cNvPr>
          <p:cNvSpPr txBox="1"/>
          <p:nvPr/>
        </p:nvSpPr>
        <p:spPr>
          <a:xfrm>
            <a:off x="797234" y="5396156"/>
            <a:ext cx="1381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Yong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Liu</a:t>
            </a:r>
          </a:p>
          <a:p>
            <a:pPr algn="ctr"/>
            <a:r>
              <a:rPr kumimoji="1" lang="en-US" altLang="zh-CN" dirty="0"/>
              <a:t>(crystal)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3870E9FE-DE58-8BD7-465D-FC6A78E1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18" y="3563634"/>
            <a:ext cx="1143516" cy="14719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7327BF6-38A4-19BF-67AD-A358C76B92D7}"/>
              </a:ext>
            </a:extLst>
          </p:cNvPr>
          <p:cNvSpPr txBox="1"/>
          <p:nvPr/>
        </p:nvSpPr>
        <p:spPr>
          <a:xfrm>
            <a:off x="8297761" y="5396156"/>
            <a:ext cx="366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Gang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</a:t>
            </a:r>
          </a:p>
          <a:p>
            <a:pPr algn="ctr"/>
            <a:r>
              <a:rPr kumimoji="1" lang="en-US" altLang="zh-CN" dirty="0"/>
              <a:t>software,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generators,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tracker</a:t>
            </a:r>
            <a:r>
              <a:rPr kumimoji="1" lang="zh-CN" altLang="en-US" dirty="0"/>
              <a:t> </a:t>
            </a: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96AF618D-9CF6-B8A5-F43A-7C7387C91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73" y="3573837"/>
            <a:ext cx="1471931" cy="1471931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958E905A-E253-4524-3477-8D1C91094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784" y="902134"/>
            <a:ext cx="1416549" cy="1857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1567203-FE9C-B001-075A-777B9BB70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96" y="838506"/>
            <a:ext cx="1577833" cy="192136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FA53E7-0057-728C-466B-AC16FC443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53" y="825411"/>
            <a:ext cx="1844622" cy="19344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E1991D-FAC6-2EB2-E427-0C7E59269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3634"/>
            <a:ext cx="1856850" cy="15368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950F51C-C0FC-009C-FAAC-58DCE0110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057" y="3646241"/>
            <a:ext cx="1131576" cy="14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8F8D8-B258-82D5-49E2-C7040B42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75E8F4-C3BC-DABE-902D-7690D4D6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C10D-B45B-9D46-BE3A-E718E2936CA7}" type="datetime1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EEBF29-C3B5-0F62-B941-02F27A48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DCBCF-6F7B-F786-C634-DA6F1B23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9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Circular Electron Positron Collider (CEPC)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819400"/>
            <a:ext cx="4648200" cy="3611667"/>
            <a:chOff x="304800" y="3225356"/>
            <a:chExt cx="4073078" cy="31817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2734" b="1848"/>
            <a:stretch/>
          </p:blipFill>
          <p:spPr>
            <a:xfrm>
              <a:off x="304800" y="3426747"/>
              <a:ext cx="4073078" cy="2641337"/>
            </a:xfrm>
            <a:prstGeom prst="rect">
              <a:avLst/>
            </a:prstGeom>
            <a:solidFill>
              <a:schemeClr val="bg2"/>
            </a:solidFill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1634621" y="4463750"/>
                  <a:ext cx="2324911" cy="623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rgbClr val="3333CC"/>
                    </a:buClr>
                    <a:buSzPct val="80000"/>
                    <a:buFont typeface="Wingdings" panose="05000000000000000000" pitchFamily="2" charset="2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kumimoji="1" lang="en-US" altLang="zh-CN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kumimoji="1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 Higgs (Z) factory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ts val="400"/>
                    </a:spcBef>
                    <a:spcAft>
                      <a:spcPts val="0"/>
                    </a:spcAft>
                    <a:buClr>
                      <a:srgbClr val="3333CC"/>
                    </a:buClr>
                    <a:buSzPct val="80000"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1" lang="en-US" altLang="zh-CN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Ring length ~ 100 km</a:t>
                  </a:r>
                  <a:endParaRPr kumimoji="1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4621" y="4463750"/>
                  <a:ext cx="2324911" cy="623991"/>
                </a:xfrm>
                <a:prstGeom prst="rect">
                  <a:avLst/>
                </a:prstGeom>
                <a:blipFill>
                  <a:blip r:embed="rId3"/>
                  <a:stretch>
                    <a:fillRect t="-2586" b="-8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47020" y="6044836"/>
              <a:ext cx="588638" cy="36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3333CC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IP 1</a:t>
              </a:r>
              <a:endPara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82760" y="3225356"/>
              <a:ext cx="588638" cy="36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3333CC"/>
                </a:buClr>
                <a:buSzPct val="80000"/>
                <a:buFont typeface="Wingdings" panose="05000000000000000000" pitchFamily="2" charset="2"/>
                <a:buNone/>
                <a:tabLst/>
                <a:defRPr/>
              </a:pP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IP 2</a:t>
              </a:r>
              <a:endPara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609600"/>
                <a:ext cx="10683240" cy="21440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61963" indent="-461963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v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914400" indent="-4524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376363" indent="-461963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828800" indent="-4524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>
                    <a:tab pos="1828800" algn="l"/>
                  </a:tabLst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711325" indent="-334963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CEPC is an </a:t>
                </a:r>
                <a:r>
                  <a:rPr lang="en-US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</a:t>
                </a:r>
                <a:r>
                  <a:rPr lang="en-US" b="1" baseline="30000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+</a:t>
                </a:r>
                <a:r>
                  <a:rPr lang="en-US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</a:t>
                </a:r>
                <a:r>
                  <a:rPr lang="en-US" b="1" baseline="30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-</a:t>
                </a: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Higgs factory producing Higgs / W / Z bosons and top quarks, aims at discovering new physics beyond the Standard Model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Proposed in 2012 right after the Higgs discovery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Proposed to commence construction in ~</a:t>
                </a: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202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7</a:t>
                </a: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and start operation in 2030s.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Upgrade: Super pp Collider (SppC)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~ 100 </a:t>
                </a:r>
                <a:r>
                  <a:rPr lang="en-US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TeV</a:t>
                </a:r>
                <a:r>
                  <a:rPr 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in the future.</a:t>
                </a: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10683240" cy="2144018"/>
              </a:xfrm>
              <a:prstGeom prst="rect">
                <a:avLst/>
              </a:prstGeom>
              <a:blipFill>
                <a:blip r:embed="rId4"/>
                <a:stretch>
                  <a:fillRect l="-475" r="-713" b="-4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963BEBC8-7B4E-271E-4103-724D8166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819400"/>
            <a:ext cx="5097780" cy="3493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BB8076-91CF-6406-4EB1-311948FF9093}"/>
              </a:ext>
            </a:extLst>
          </p:cNvPr>
          <p:cNvSpPr txBox="1"/>
          <p:nvPr/>
        </p:nvSpPr>
        <p:spPr>
          <a:xfrm>
            <a:off x="858417" y="6400800"/>
            <a:ext cx="4475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arXiv:1809.00285, </a:t>
            </a:r>
            <a:r>
              <a:rPr lang="en-US" altLang="zh-CN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charset="0"/>
              </a:rPr>
              <a:t>arXiv:2203.09451</a:t>
            </a:r>
            <a:endParaRPr lang="en-US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786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FECD0-A696-4816-BF25-9B80563E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CEPC Physics Program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292EA1-BA2D-4A9B-8018-970320F6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20">
                <a:extLst>
                  <a:ext uri="{FF2B5EF4-FFF2-40B4-BE49-F238E27FC236}">
                    <a16:creationId xmlns:a16="http://schemas.microsoft.com/office/drawing/2014/main" id="{6A6E345C-1789-4CFB-9523-5177E1718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465148"/>
                  </p:ext>
                </p:extLst>
              </p:nvPr>
            </p:nvGraphicFramePr>
            <p:xfrm>
              <a:off x="1901509" y="819178"/>
              <a:ext cx="8388982" cy="37772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01650">
                      <a:extLst>
                        <a:ext uri="{9D8B030D-6E8A-4147-A177-3AD203B41FA5}">
                          <a16:colId xmlns:a16="http://schemas.microsoft.com/office/drawing/2014/main" val="1241682860"/>
                        </a:ext>
                      </a:extLst>
                    </a:gridCol>
                    <a:gridCol w="2667350">
                      <a:extLst>
                        <a:ext uri="{9D8B030D-6E8A-4147-A177-3AD203B41FA5}">
                          <a16:colId xmlns:a16="http://schemas.microsoft.com/office/drawing/2014/main" val="2651952224"/>
                        </a:ext>
                      </a:extLst>
                    </a:gridCol>
                    <a:gridCol w="1333675">
                      <a:extLst>
                        <a:ext uri="{9D8B030D-6E8A-4147-A177-3AD203B41FA5}">
                          <a16:colId xmlns:a16="http://schemas.microsoft.com/office/drawing/2014/main" val="644696180"/>
                        </a:ext>
                      </a:extLst>
                    </a:gridCol>
                    <a:gridCol w="1143150">
                      <a:extLst>
                        <a:ext uri="{9D8B030D-6E8A-4147-A177-3AD203B41FA5}">
                          <a16:colId xmlns:a16="http://schemas.microsoft.com/office/drawing/2014/main" val="1749324493"/>
                        </a:ext>
                      </a:extLst>
                    </a:gridCol>
                    <a:gridCol w="1143150">
                      <a:extLst>
                        <a:ext uri="{9D8B030D-6E8A-4147-A177-3AD203B41FA5}">
                          <a16:colId xmlns:a16="http://schemas.microsoft.com/office/drawing/2014/main" val="815858653"/>
                        </a:ext>
                      </a:extLst>
                    </a:gridCol>
                    <a:gridCol w="1000007">
                      <a:extLst>
                        <a:ext uri="{9D8B030D-6E8A-4147-A177-3AD203B41FA5}">
                          <a16:colId xmlns:a16="http://schemas.microsoft.com/office/drawing/2014/main" val="3514182418"/>
                        </a:ext>
                      </a:extLst>
                    </a:gridCol>
                  </a:tblGrid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CEPC Operation mode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ZH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ttbar</a:t>
                          </a: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7943"/>
                      </a:ext>
                    </a:extLst>
                  </a:tr>
                  <a:tr h="374213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rad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𝐆𝐞𝐕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6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240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91.2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160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~ 360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7145"/>
                      </a:ext>
                    </a:extLst>
                  </a:tr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Run</a:t>
                          </a:r>
                          <a:r>
                            <a:rPr lang="en-US" altLang="zh-CN" sz="1600" b="1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time [y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ears]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832496"/>
                      </a:ext>
                    </a:extLst>
                  </a:tr>
                  <a:tr h="368903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(30MW)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/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IP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62341"/>
                      </a:ext>
                    </a:extLst>
                  </a:tr>
                  <a:tr h="410335">
                    <a:tc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en-US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[ab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-1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2 IPs]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5.6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2.6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404758"/>
                      </a:ext>
                    </a:extLst>
                  </a:tr>
                  <a:tr h="368903">
                    <a:tc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Event yields [2 IPs]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710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11</a:t>
                          </a:r>
                          <a:endParaRPr lang="zh-CN" altLang="en-US" sz="1600" b="1" kern="1200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210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1" kern="1200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baseline="300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zh-CN" altLang="en-US" sz="1600" b="1" kern="1200" baseline="30000" dirty="0">
                            <a:solidFill>
                              <a:srgbClr val="00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22003"/>
                      </a:ext>
                    </a:extLst>
                  </a:tr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Run time [years]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2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5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315969"/>
                      </a:ext>
                    </a:extLst>
                  </a:tr>
                  <a:tr h="368903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Latest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(50MW)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/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IP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8.3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191.7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26.6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0.8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316486"/>
                      </a:ext>
                    </a:extLst>
                  </a:tr>
                  <a:tr h="4103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en-US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[ab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-1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2 IPs]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96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206222"/>
                      </a:ext>
                    </a:extLst>
                  </a:tr>
                  <a:tr h="368903">
                    <a:tc vMerge="1">
                      <a:txBody>
                        <a:bodyPr/>
                        <a:lstStyle/>
                        <a:p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Event yields [2 IPs]</a:t>
                          </a:r>
                          <a:endParaRPr lang="zh-CN" altLang="en-US" sz="16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1" baseline="30000" dirty="0">
                              <a:solidFill>
                                <a:srgbClr val="FF0000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CN" altLang="en-US" sz="1600" b="1" kern="1200" baseline="300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1" kern="1200" baseline="300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</a:t>
                          </a:r>
                          <a:endParaRPr lang="zh-CN" altLang="en-US" sz="1600" b="1" kern="1200" baseline="30000" dirty="0">
                            <a:solidFill>
                              <a:srgbClr val="00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52301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20">
                <a:extLst>
                  <a:ext uri="{FF2B5EF4-FFF2-40B4-BE49-F238E27FC236}">
                    <a16:creationId xmlns:a16="http://schemas.microsoft.com/office/drawing/2014/main" id="{6A6E345C-1789-4CFB-9523-5177E1718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465148"/>
                  </p:ext>
                </p:extLst>
              </p:nvPr>
            </p:nvGraphicFramePr>
            <p:xfrm>
              <a:off x="1901509" y="819178"/>
              <a:ext cx="8388982" cy="37772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01650">
                      <a:extLst>
                        <a:ext uri="{9D8B030D-6E8A-4147-A177-3AD203B41FA5}">
                          <a16:colId xmlns:a16="http://schemas.microsoft.com/office/drawing/2014/main" val="1241682860"/>
                        </a:ext>
                      </a:extLst>
                    </a:gridCol>
                    <a:gridCol w="2667350">
                      <a:extLst>
                        <a:ext uri="{9D8B030D-6E8A-4147-A177-3AD203B41FA5}">
                          <a16:colId xmlns:a16="http://schemas.microsoft.com/office/drawing/2014/main" val="2651952224"/>
                        </a:ext>
                      </a:extLst>
                    </a:gridCol>
                    <a:gridCol w="1333675">
                      <a:extLst>
                        <a:ext uri="{9D8B030D-6E8A-4147-A177-3AD203B41FA5}">
                          <a16:colId xmlns:a16="http://schemas.microsoft.com/office/drawing/2014/main" val="644696180"/>
                        </a:ext>
                      </a:extLst>
                    </a:gridCol>
                    <a:gridCol w="1143150">
                      <a:extLst>
                        <a:ext uri="{9D8B030D-6E8A-4147-A177-3AD203B41FA5}">
                          <a16:colId xmlns:a16="http://schemas.microsoft.com/office/drawing/2014/main" val="1749324493"/>
                        </a:ext>
                      </a:extLst>
                    </a:gridCol>
                    <a:gridCol w="1143150">
                      <a:extLst>
                        <a:ext uri="{9D8B030D-6E8A-4147-A177-3AD203B41FA5}">
                          <a16:colId xmlns:a16="http://schemas.microsoft.com/office/drawing/2014/main" val="815858653"/>
                        </a:ext>
                      </a:extLst>
                    </a:gridCol>
                    <a:gridCol w="1000007">
                      <a:extLst>
                        <a:ext uri="{9D8B030D-6E8A-4147-A177-3AD203B41FA5}">
                          <a16:colId xmlns:a16="http://schemas.microsoft.com/office/drawing/2014/main" val="3514182418"/>
                        </a:ext>
                      </a:extLst>
                    </a:gridCol>
                  </a:tblGrid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CEPC Operation mode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ZH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ttbar</a:t>
                          </a: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7943"/>
                      </a:ext>
                    </a:extLst>
                  </a:tr>
                  <a:tr h="374213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7" t="-100000" r="-123232" b="-87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i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240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91.2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~ 160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~ 360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7145"/>
                      </a:ext>
                    </a:extLst>
                  </a:tr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Run</a:t>
                          </a:r>
                          <a:r>
                            <a:rPr lang="en-US" altLang="zh-CN" sz="1600" b="1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time [y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ears]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832496"/>
                      </a:ext>
                    </a:extLst>
                  </a:tr>
                  <a:tr h="368903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(30MW)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/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IP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62341"/>
                      </a:ext>
                    </a:extLst>
                  </a:tr>
                  <a:tr h="410335">
                    <a:tc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905" t="-368750" r="-174286" b="-5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5.6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2.6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-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404758"/>
                      </a:ext>
                    </a:extLst>
                  </a:tr>
                  <a:tr h="368903">
                    <a:tc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Event yields [2 IPs]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710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11</a:t>
                          </a:r>
                          <a:endParaRPr lang="zh-CN" altLang="en-US" sz="1600" b="1" kern="1200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210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1" kern="1200" baseline="300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baseline="300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zh-CN" altLang="en-US" sz="1600" b="1" kern="1200" baseline="30000" dirty="0">
                            <a:solidFill>
                              <a:srgbClr val="00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22003"/>
                      </a:ext>
                    </a:extLst>
                  </a:tr>
                  <a:tr h="36890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Run time [years]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2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5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315969"/>
                      </a:ext>
                    </a:extLst>
                  </a:tr>
                  <a:tr h="368903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Latest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(50MW)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/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IP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cm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-2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US" altLang="zh-CN" sz="1600" b="1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altLang="zh-CN" sz="1600" b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8.3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191.7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26.6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0.8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316486"/>
                      </a:ext>
                    </a:extLst>
                  </a:tr>
                  <a:tr h="4103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905" t="-743750" r="-174286" b="-1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96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7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+mj-lt"/>
                            </a:rPr>
                            <a:t>1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7206222"/>
                      </a:ext>
                    </a:extLst>
                  </a:tr>
                  <a:tr h="368903">
                    <a:tc vMerge="1">
                      <a:txBody>
                        <a:bodyPr/>
                        <a:lstStyle/>
                        <a:p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Event yields [2 IPs]</a:t>
                          </a:r>
                          <a:endParaRPr lang="zh-CN" altLang="en-US" sz="16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1" baseline="30000" dirty="0">
                              <a:solidFill>
                                <a:srgbClr val="FF0000"/>
                              </a:solidFill>
                              <a:latin typeface="+mn-lt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1" baseline="300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CN" altLang="en-US" sz="1600" b="1" kern="1200" baseline="300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1" kern="1200" baseline="300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kern="12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1" kern="1200" baseline="30000" dirty="0">
                              <a:solidFill>
                                <a:srgbClr val="0000FF"/>
                              </a:solidFill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5</a:t>
                          </a:r>
                          <a:endParaRPr lang="zh-CN" altLang="en-US" sz="1600" b="1" kern="1200" baseline="30000" dirty="0">
                            <a:solidFill>
                              <a:srgbClr val="00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5230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C87CA5F-C261-4AE4-55D6-9CA6840E4375}"/>
              </a:ext>
            </a:extLst>
          </p:cNvPr>
          <p:cNvSpPr txBox="1"/>
          <p:nvPr/>
        </p:nvSpPr>
        <p:spPr>
          <a:xfrm>
            <a:off x="822960" y="5024337"/>
            <a:ext cx="10526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Systematically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beyond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SM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Higgs&amp;EW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QCD,</a:t>
            </a:r>
            <a:r>
              <a:rPr kumimoji="1" lang="zh-CN" altLang="en-US" dirty="0"/>
              <a:t> </a:t>
            </a:r>
            <a:r>
              <a:rPr kumimoji="1" lang="en-US" altLang="zh-CN" dirty="0"/>
              <a:t>Flavor,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hadron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phenomena,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differentials,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technologies,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AI.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29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50E5C-CCD5-4BAD-A644-E07BBF8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CEPC Physics(</a:t>
            </a:r>
            <a:r>
              <a:rPr lang="en-US" altLang="zh-CN" dirty="0"/>
              <a:t>selected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DBCB84-EFB6-4B8E-BCDA-3D1F1CEB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9FC909-508C-4ABB-97E7-62EEB207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860" y="3069879"/>
            <a:ext cx="2862572" cy="26359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7167BF-F938-4342-B29D-6CF324B2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523" y="3104350"/>
            <a:ext cx="6164677" cy="26830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FB5231-31A8-4A9E-8D95-B443F0C46B78}"/>
              </a:ext>
            </a:extLst>
          </p:cNvPr>
          <p:cNvSpPr txBox="1"/>
          <p:nvPr/>
        </p:nvSpPr>
        <p:spPr>
          <a:xfrm>
            <a:off x="4113841" y="841433"/>
            <a:ext cx="73923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FF"/>
                </a:solidFill>
              </a:rPr>
              <a:t>CEPC can make detailed study of various physics processes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</a:rPr>
              <a:t>Higgs bosons are detected via recoil mass of the reconstructed Z, allowing for model independent &amp; full investigation of the Higgs and any new physics that Higgs may reveal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7030A0"/>
                </a:solidFill>
              </a:rPr>
              <a:t>Very challenging events with missing neutrinos and jets are well reconstructed and identified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A617BA-0C51-4DD8-9A9B-9E1A7D67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0" y="5894936"/>
            <a:ext cx="5403880" cy="3472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A19AD7F-61EA-42E7-ADF7-8E5AC2975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64" y="1271729"/>
            <a:ext cx="3708236" cy="13190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A590E66-4BCD-42E6-82B5-7041C9346A40}"/>
              </a:ext>
            </a:extLst>
          </p:cNvPr>
          <p:cNvSpPr txBox="1"/>
          <p:nvPr/>
        </p:nvSpPr>
        <p:spPr>
          <a:xfrm>
            <a:off x="409154" y="773668"/>
            <a:ext cx="34339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e</a:t>
            </a:r>
            <a:r>
              <a:rPr lang="en-US" altLang="zh-CN" b="1" baseline="30000" dirty="0" err="1">
                <a:solidFill>
                  <a:srgbClr val="0000FF"/>
                </a:solidFill>
              </a:rPr>
              <a:t>+</a:t>
            </a:r>
            <a:r>
              <a:rPr lang="en-US" altLang="zh-CN" b="1" dirty="0" err="1">
                <a:solidFill>
                  <a:srgbClr val="0000FF"/>
                </a:solidFill>
              </a:rPr>
              <a:t>e</a:t>
            </a:r>
            <a:r>
              <a:rPr lang="en-US" altLang="zh-CN" b="1" baseline="30000" dirty="0">
                <a:solidFill>
                  <a:srgbClr val="0000FF"/>
                </a:solidFill>
              </a:rPr>
              <a:t>- </a:t>
            </a:r>
            <a:r>
              <a:rPr lang="en-US" altLang="zh-CN" b="1" dirty="0">
                <a:solidFill>
                  <a:srgbClr val="0000FF"/>
                </a:solidFill>
              </a:rPr>
              <a:t>annihilations at the CEPC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1E0D600B-952F-510D-D0AF-DC2AE059A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68" y="3048000"/>
            <a:ext cx="2899673" cy="25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EE11-594D-DBFB-0999-134049E6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CEPC Physics</a:t>
            </a:r>
            <a:r>
              <a:rPr lang="en-US" altLang="zh-CN" dirty="0"/>
              <a:t>(selected)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AD33A-5948-6DEB-4081-D9811998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FAC0-E92A-53A4-8BB3-8B4EBD53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85800"/>
            <a:ext cx="10972800" cy="8895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dirty="0"/>
              <a:t>Precision Higgs, EW, flavor physics &amp; QCD measurements at unprecedented precision</a:t>
            </a:r>
          </a:p>
          <a:p>
            <a:pPr>
              <a:lnSpc>
                <a:spcPct val="80000"/>
              </a:lnSpc>
            </a:pPr>
            <a:r>
              <a:rPr lang="en-US" sz="2200" b="1" dirty="0"/>
              <a:t>BSM physics (e.g. dark matter, EW phase transition, SUSY, LLP, …) up to ~ 10 </a:t>
            </a:r>
            <a:r>
              <a:rPr lang="en-US" sz="2200" b="1" dirty="0" err="1"/>
              <a:t>TeV</a:t>
            </a:r>
            <a:r>
              <a:rPr lang="en-US" sz="2200" b="1" dirty="0"/>
              <a:t> scale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5D34369-A131-FCDA-11C0-FF7D3186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2" y="1667587"/>
            <a:ext cx="4556581" cy="435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49E152-8433-29ED-EAE7-583EB53C99D6}"/>
              </a:ext>
            </a:extLst>
          </p:cNvPr>
          <p:cNvSpPr/>
          <p:nvPr/>
        </p:nvSpPr>
        <p:spPr>
          <a:xfrm>
            <a:off x="3048000" y="1629920"/>
            <a:ext cx="1636758" cy="45422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8FCD0-956D-11B9-FDA6-8D7DE27E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9431"/>
            <a:ext cx="6700346" cy="235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D4C7E8-691B-CF49-36AC-9D48D1DFB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371600"/>
            <a:ext cx="4556582" cy="2671409"/>
          </a:xfrm>
          <a:prstGeom prst="rect">
            <a:avLst/>
          </a:prstGeom>
        </p:spPr>
      </p:pic>
      <p:sp>
        <p:nvSpPr>
          <p:cNvPr id="9" name="文本框 13">
            <a:extLst>
              <a:ext uri="{FF2B5EF4-FFF2-40B4-BE49-F238E27FC236}">
                <a16:creationId xmlns:a16="http://schemas.microsoft.com/office/drawing/2014/main" id="{1143A3DE-794C-90FE-BE51-FA345F84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400800"/>
            <a:ext cx="6172200" cy="3385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CEPC can reveal new physics at energy ~ 10 </a:t>
            </a:r>
            <a:r>
              <a:rPr lang="en-US" altLang="zh-CN" sz="1600" b="1" dirty="0" err="1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TeV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or higher</a:t>
            </a:r>
            <a:endParaRPr lang="en-US" altLang="en-US" sz="16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id="{C6D8F722-C270-FCDB-D5C3-642862EC02A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60495" y="4899859"/>
            <a:ext cx="28803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Energy scale probed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53FB1-F91D-0A24-CA00-FA92E0EC03D1}"/>
              </a:ext>
            </a:extLst>
          </p:cNvPr>
          <p:cNvSpPr txBox="1"/>
          <p:nvPr/>
        </p:nvSpPr>
        <p:spPr>
          <a:xfrm>
            <a:off x="737490" y="6336268"/>
            <a:ext cx="22343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</a:rPr>
              <a:t>arXiv:</a:t>
            </a:r>
            <a:r>
              <a:rPr lang="en-US" sz="1800" b="1" dirty="0">
                <a:solidFill>
                  <a:srgbClr val="0000FF"/>
                </a:solidFill>
              </a:rPr>
              <a:t>2205.08553</a:t>
            </a:r>
          </a:p>
        </p:txBody>
      </p:sp>
    </p:spTree>
    <p:extLst>
      <p:ext uri="{BB962C8B-B14F-4D97-AF65-F5344CB8AC3E}">
        <p14:creationId xmlns:p14="http://schemas.microsoft.com/office/powerpoint/2010/main" val="49721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CEPC Conceptual Detector</a:t>
            </a:r>
            <a:r>
              <a:rPr lang="en-US" altLang="zh-CN" b="1" dirty="0"/>
              <a:t>s:</a:t>
            </a:r>
            <a:r>
              <a:rPr lang="zh-CN" altLang="en-US" b="1" dirty="0"/>
              <a:t> </a:t>
            </a:r>
            <a:r>
              <a:rPr lang="en-US" altLang="zh-CN" b="1" dirty="0"/>
              <a:t>development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14" y="4570765"/>
            <a:ext cx="2481053" cy="1962777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19339160">
            <a:off x="2468445" y="4835994"/>
            <a:ext cx="324326" cy="476447"/>
          </a:xfrm>
          <a:prstGeom prst="downArrow">
            <a:avLst>
              <a:gd name="adj1" fmla="val 30800"/>
              <a:gd name="adj2" fmla="val 81106"/>
            </a:avLst>
          </a:prstGeom>
          <a:solidFill>
            <a:srgbClr val="008000"/>
          </a:solidFill>
          <a:ln>
            <a:noFill/>
          </a:ln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019800" y="609600"/>
            <a:ext cx="5996208" cy="2921932"/>
            <a:chOff x="1198635" y="641904"/>
            <a:chExt cx="10878708" cy="530116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78" t="5783" r="10987" b="15018"/>
            <a:stretch/>
          </p:blipFill>
          <p:spPr>
            <a:xfrm>
              <a:off x="2960655" y="934292"/>
              <a:ext cx="5192745" cy="4933108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>
            <a:xfrm flipV="1">
              <a:off x="3116202" y="3163126"/>
              <a:ext cx="2510192" cy="23365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879145" y="2971800"/>
              <a:ext cx="1921455" cy="6122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2" idx="1"/>
            </p:cNvCxnSpPr>
            <p:nvPr/>
          </p:nvCxnSpPr>
          <p:spPr>
            <a:xfrm flipH="1">
              <a:off x="6196818" y="2175109"/>
              <a:ext cx="2161742" cy="1179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562620" y="3548672"/>
              <a:ext cx="1248576" cy="4801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6686969" y="4336674"/>
              <a:ext cx="1618832" cy="3744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879145" y="2417545"/>
              <a:ext cx="2378655" cy="11762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238698" y="1330013"/>
              <a:ext cx="1631900" cy="10655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3"/>
            </p:cNvCxnSpPr>
            <p:nvPr/>
          </p:nvCxnSpPr>
          <p:spPr>
            <a:xfrm flipV="1">
              <a:off x="3747963" y="3400847"/>
              <a:ext cx="1412189" cy="10873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482834" y="945556"/>
              <a:ext cx="1808332" cy="537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2T Magnet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279999" y="4565045"/>
              <a:ext cx="3797344" cy="537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Yoke + Muon (</a:t>
              </a:r>
              <a:r>
                <a:rPr lang="en-US" altLang="zh-CN" sz="1400" dirty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-RWELL)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90995" y="4219510"/>
              <a:ext cx="2356969" cy="53732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Drift chamber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14736" y="5405736"/>
              <a:ext cx="2342527" cy="537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 Pixel Vertex</a:t>
              </a:r>
              <a:endParaRPr lang="en-US" sz="1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98635" y="3494810"/>
              <a:ext cx="2460514" cy="537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Silicon wrapper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58559" y="1906444"/>
              <a:ext cx="3470691" cy="537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Preshower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altLang="zh-CN" sz="1400" dirty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-RWELL)</a:t>
              </a:r>
              <a:endParaRPr lang="en-US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25194" y="3135151"/>
              <a:ext cx="4022126" cy="53732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Dual-readout calorimeter</a:t>
              </a:r>
              <a:endParaRPr lang="en-US" sz="14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47192" y="641904"/>
              <a:ext cx="4122873" cy="913457"/>
            </a:xfrm>
            <a:prstGeom prst="rect">
              <a:avLst/>
            </a:prstGeom>
            <a:solidFill>
              <a:srgbClr val="99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IDEA concept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(also proposed for FCC-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2337" y="5434740"/>
            <a:ext cx="1816203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FST concept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(Full Silicon Tracker)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03436" y="609600"/>
            <a:ext cx="5327581" cy="4324455"/>
            <a:chOff x="303436" y="609600"/>
            <a:chExt cx="5327581" cy="4324455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280" y="1116056"/>
              <a:ext cx="3865570" cy="312872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>
              <a:stCxn id="74" idx="0"/>
            </p:cNvCxnSpPr>
            <p:nvPr/>
          </p:nvCxnSpPr>
          <p:spPr>
            <a:xfrm flipV="1">
              <a:off x="974325" y="2593379"/>
              <a:ext cx="1504741" cy="13495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654911" y="2680421"/>
              <a:ext cx="909891" cy="16570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389719" y="2891694"/>
              <a:ext cx="231663" cy="14517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3" idx="0"/>
            </p:cNvCxnSpPr>
            <p:nvPr/>
          </p:nvCxnSpPr>
          <p:spPr>
            <a:xfrm flipV="1">
              <a:off x="1981798" y="2771985"/>
              <a:ext cx="624129" cy="15714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973418" y="1500912"/>
              <a:ext cx="389587" cy="36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18008" y="873205"/>
              <a:ext cx="7809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Magnet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(3T/2T)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354314" y="1318353"/>
              <a:ext cx="583256" cy="4470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2905756" y="2296372"/>
              <a:ext cx="1300522" cy="6236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55314" y="2286000"/>
              <a:ext cx="970416" cy="2036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57200" y="2106421"/>
              <a:ext cx="8418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LumiCal</a:t>
              </a:r>
              <a:endParaRPr lang="en-US" altLang="zh-C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52275" y="609600"/>
              <a:ext cx="2167325" cy="523220"/>
            </a:xfrm>
            <a:prstGeom prst="rect">
              <a:avLst/>
            </a:prstGeom>
            <a:solidFill>
              <a:srgbClr val="99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(Baseline Design)</a:t>
              </a:r>
            </a:p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Particle Flow Approach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17939" y="1164464"/>
              <a:ext cx="28130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Yoke + Muon (RPC or </a:t>
              </a:r>
              <a:r>
                <a:rPr lang="en-US" altLang="zh-CN" sz="1400" dirty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-RWELL)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220396" y="4343400"/>
              <a:ext cx="1522804" cy="590655"/>
            </a:xfrm>
            <a:prstGeom prst="ellipse">
              <a:avLst/>
            </a:prstGeom>
            <a:ln w="28575">
              <a:solidFill>
                <a:srgbClr val="006600"/>
              </a:solidFill>
            </a:ln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SIT  TPC </a:t>
              </a:r>
              <a:r>
                <a:rPr kumimoji="0" lang="en-US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SET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FTD          ETD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3436" y="3942887"/>
              <a:ext cx="1341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 Pixel Vertex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38237" y="2743200"/>
              <a:ext cx="1043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PFA HCAL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 flipV="1">
              <a:off x="2820859" y="2891693"/>
              <a:ext cx="1274800" cy="4657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4053942" y="3211083"/>
              <a:ext cx="1043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PFA ECAL</a:t>
              </a:r>
            </a:p>
          </p:txBody>
        </p:sp>
      </p:grpSp>
      <p:sp>
        <p:nvSpPr>
          <p:cNvPr id="117" name="Down Arrow 116"/>
          <p:cNvSpPr/>
          <p:nvPr/>
        </p:nvSpPr>
        <p:spPr>
          <a:xfrm rot="16618891">
            <a:off x="5634898" y="4080041"/>
            <a:ext cx="499880" cy="978417"/>
          </a:xfrm>
          <a:prstGeom prst="downArrow">
            <a:avLst>
              <a:gd name="adj1" fmla="val 46143"/>
              <a:gd name="adj2" fmla="val 49567"/>
            </a:avLst>
          </a:prstGeom>
          <a:solidFill>
            <a:srgbClr val="008000"/>
          </a:solidFill>
          <a:ln>
            <a:noFill/>
          </a:ln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569701" y="3801853"/>
            <a:ext cx="4776717" cy="2793129"/>
            <a:chOff x="6558855" y="3863031"/>
            <a:chExt cx="4776717" cy="279312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8855" y="3863031"/>
              <a:ext cx="3288968" cy="2793129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>
              <a:off x="9919799" y="5091534"/>
              <a:ext cx="141577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Magnet (3T/2T)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672277" y="5957960"/>
              <a:ext cx="1498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Crystal ECAL 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(Transverse bar)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963459" y="5486400"/>
              <a:ext cx="1314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PID (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DC+ToF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600441" y="6044378"/>
              <a:ext cx="1359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Silicon Tracker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V="1">
              <a:off x="7424958" y="5181600"/>
              <a:ext cx="742122" cy="8627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33" idx="1"/>
            </p:cNvCxnSpPr>
            <p:nvPr/>
          </p:nvCxnSpPr>
          <p:spPr>
            <a:xfrm flipH="1">
              <a:off x="8976362" y="4765513"/>
              <a:ext cx="975145" cy="498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 flipV="1">
              <a:off x="8454590" y="5610212"/>
              <a:ext cx="1284930" cy="5007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8" idx="1"/>
            </p:cNvCxnSpPr>
            <p:nvPr/>
          </p:nvCxnSpPr>
          <p:spPr>
            <a:xfrm flipH="1" flipV="1">
              <a:off x="8976362" y="4954292"/>
              <a:ext cx="943437" cy="2911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9951507" y="4503903"/>
              <a:ext cx="1311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PFA HCAL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Partially Yoke </a:t>
              </a:r>
            </a:p>
          </p:txBody>
        </p:sp>
        <p:cxnSp>
          <p:nvCxnSpPr>
            <p:cNvPr id="134" name="Straight Arrow Connector 133"/>
            <p:cNvCxnSpPr>
              <a:stCxn id="121" idx="1"/>
            </p:cNvCxnSpPr>
            <p:nvPr/>
          </p:nvCxnSpPr>
          <p:spPr>
            <a:xfrm flipH="1" flipV="1">
              <a:off x="8474455" y="5505406"/>
              <a:ext cx="1489004" cy="1348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9687476" y="3969947"/>
              <a:ext cx="1579278" cy="307777"/>
            </a:xfrm>
            <a:prstGeom prst="rect">
              <a:avLst/>
            </a:prstGeom>
            <a:solidFill>
              <a:srgbClr val="99FF99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The 4</a:t>
              </a:r>
              <a:r>
                <a:rPr 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Concept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2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theme/theme1.xml><?xml version="1.0" encoding="utf-8"?>
<a:theme xmlns:a="http://schemas.openxmlformats.org/drawingml/2006/main" name="atlas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Primez">
      <a:majorFont>
        <a:latin typeface="Calibri"/>
        <a:ea typeface="微软雅黑"/>
        <a:cs typeface=""/>
      </a:majorFont>
      <a:minorFont>
        <a:latin typeface="Calibri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1520_20160316" id="{C4830040-F913-454B-A33B-2080F38239ED}" vid="{CC519CBB-9D70-CB40-BD7B-6A64975F14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New_kelly</Template>
  <TotalTime>263686</TotalTime>
  <Words>1342</Words>
  <Application>Microsoft Macintosh PowerPoint</Application>
  <PresentationFormat>宽屏</PresentationFormat>
  <Paragraphs>301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Microsoft YaHei</vt:lpstr>
      <vt:lpstr>Arial</vt:lpstr>
      <vt:lpstr>Calibri</vt:lpstr>
      <vt:lpstr>Cambria Math</vt:lpstr>
      <vt:lpstr>Symbol</vt:lpstr>
      <vt:lpstr>Times New Roman</vt:lpstr>
      <vt:lpstr>Wingdings</vt:lpstr>
      <vt:lpstr>atlas</vt:lpstr>
      <vt:lpstr>Worksheet</vt:lpstr>
      <vt:lpstr>Introduction to CEPCSW and performance study</vt:lpstr>
      <vt:lpstr>Outline</vt:lpstr>
      <vt:lpstr>Attendances of IHEP </vt:lpstr>
      <vt:lpstr>General introduction</vt:lpstr>
      <vt:lpstr>Circular Electron Positron Collider (CEPC)</vt:lpstr>
      <vt:lpstr>CEPC Physics Program</vt:lpstr>
      <vt:lpstr>CEPC Physics(selected)</vt:lpstr>
      <vt:lpstr>CEPC Physics(selected)</vt:lpstr>
      <vt:lpstr>CEPC Conceptual Detectors: development </vt:lpstr>
      <vt:lpstr>Novel Conceptual Detector Design</vt:lpstr>
      <vt:lpstr>CEPC offline software</vt:lpstr>
      <vt:lpstr>CEPCSW</vt:lpstr>
      <vt:lpstr>CEPCSW: Architecture</vt:lpstr>
      <vt:lpstr>Generator samples </vt:lpstr>
      <vt:lpstr>For Higgs study </vt:lpstr>
      <vt:lpstr>Z-pole and W threshold study </vt:lpstr>
      <vt:lpstr>Some useful information </vt:lpstr>
      <vt:lpstr>How to apply an computing account of IHEP </vt:lpstr>
      <vt:lpstr>Websites and github repos.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</dc:title>
  <dc:subject>ATLAS</dc:subject>
  <dc:creator>张凯栗</dc:creator>
  <cp:lastModifiedBy>gli LI</cp:lastModifiedBy>
  <cp:revision>7166</cp:revision>
  <cp:lastPrinted>2017-11-06T02:18:23Z</cp:lastPrinted>
  <dcterms:created xsi:type="dcterms:W3CDTF">2016-03-26T04:44:53Z</dcterms:created>
  <dcterms:modified xsi:type="dcterms:W3CDTF">2025-03-13T05:24:58Z</dcterms:modified>
</cp:coreProperties>
</file>