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578" r:id="rId3"/>
    <p:sldId id="308" r:id="rId4"/>
    <p:sldId id="576" r:id="rId5"/>
    <p:sldId id="577" r:id="rId6"/>
    <p:sldId id="574" r:id="rId7"/>
    <p:sldId id="318" r:id="rId8"/>
    <p:sldId id="319" r:id="rId9"/>
    <p:sldId id="320" r:id="rId10"/>
    <p:sldId id="321" r:id="rId11"/>
    <p:sldId id="325" r:id="rId12"/>
    <p:sldId id="322" r:id="rId13"/>
    <p:sldId id="323" r:id="rId14"/>
    <p:sldId id="324" r:id="rId15"/>
    <p:sldId id="572" r:id="rId16"/>
    <p:sldId id="573" r:id="rId17"/>
    <p:sldId id="326" r:id="rId18"/>
    <p:sldId id="328" r:id="rId19"/>
    <p:sldId id="32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F7804E-B7E1-7F47-8DAD-E77AFC572CDB}" name="1766782025@qq.com" initials="1" userId="e4556a870ed64ac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4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663B5-26B5-D540-9464-31786AE84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BD452C9-26F1-6F40-A729-61031F1DF312}">
      <dgm:prSet phldrT="[文本]"/>
      <dgm:spPr/>
      <dgm:t>
        <a:bodyPr/>
        <a:lstStyle/>
        <a:p>
          <a:r>
            <a:rPr lang="zh-CN" altLang="en-US" dirty="0"/>
            <a:t>位置测量空间</a:t>
          </a:r>
          <a:endParaRPr lang="en-US" altLang="zh-CN" dirty="0"/>
        </a:p>
      </dgm:t>
    </dgm:pt>
    <dgm:pt modelId="{276578A8-F91E-0F4A-B063-E5B45C1B8016}" type="parTrans" cxnId="{D4E65EC2-BBCE-F24B-8A06-3DED330564C7}">
      <dgm:prSet/>
      <dgm:spPr/>
      <dgm:t>
        <a:bodyPr/>
        <a:lstStyle/>
        <a:p>
          <a:endParaRPr lang="zh-CN" altLang="en-US"/>
        </a:p>
      </dgm:t>
    </dgm:pt>
    <dgm:pt modelId="{B26C0325-8485-BE45-A8A7-CE0DB8898233}" type="sibTrans" cxnId="{D4E65EC2-BBCE-F24B-8A06-3DED330564C7}">
      <dgm:prSet/>
      <dgm:spPr/>
      <dgm:t>
        <a:bodyPr/>
        <a:lstStyle/>
        <a:p>
          <a:endParaRPr lang="zh-CN" altLang="en-US"/>
        </a:p>
      </dgm:t>
    </dgm:pt>
    <dgm:pt modelId="{B3040C89-5C86-D847-974A-58939BC9CDBC}">
      <dgm:prSet phldrT="[文本]"/>
      <dgm:spPr/>
      <dgm:t>
        <a:bodyPr/>
        <a:lstStyle/>
        <a:p>
          <a:r>
            <a:rPr lang="zh-CN" altLang="en-US" strike="sngStrike" dirty="0">
              <a:solidFill>
                <a:srgbClr val="FF0000"/>
              </a:solidFill>
              <a:highlight>
                <a:srgbClr val="FFFF00"/>
              </a:highlight>
            </a:rPr>
            <a:t>径迹寻找</a:t>
          </a:r>
          <a:endParaRPr lang="en-US" altLang="zh-CN" strike="sngStrike" dirty="0">
            <a:solidFill>
              <a:srgbClr val="FF0000"/>
            </a:solidFill>
            <a:highlight>
              <a:srgbClr val="FFFF00"/>
            </a:highlight>
          </a:endParaRPr>
        </a:p>
        <a:p>
          <a:r>
            <a:rPr lang="zh-CN" altLang="en-US" dirty="0"/>
            <a:t>径迹拟合</a:t>
          </a:r>
        </a:p>
      </dgm:t>
    </dgm:pt>
    <dgm:pt modelId="{FBF02780-919E-DC4F-AC1C-C8CAFCC8EAEE}" type="parTrans" cxnId="{E18FD8E2-6175-F546-AECE-51822BC5AE08}">
      <dgm:prSet/>
      <dgm:spPr/>
      <dgm:t>
        <a:bodyPr/>
        <a:lstStyle/>
        <a:p>
          <a:endParaRPr lang="zh-CN" altLang="en-US"/>
        </a:p>
      </dgm:t>
    </dgm:pt>
    <dgm:pt modelId="{9E149012-F790-494D-AF57-ABEB104AF775}" type="sibTrans" cxnId="{E18FD8E2-6175-F546-AECE-51822BC5AE08}">
      <dgm:prSet/>
      <dgm:spPr/>
      <dgm:t>
        <a:bodyPr/>
        <a:lstStyle/>
        <a:p>
          <a:endParaRPr lang="zh-CN" altLang="en-US"/>
        </a:p>
      </dgm:t>
    </dgm:pt>
    <dgm:pt modelId="{755837F6-E930-6A47-8E5D-D213FAD003BA}">
      <dgm:prSet phldrT="[文本]"/>
      <dgm:spPr/>
      <dgm:t>
        <a:bodyPr/>
        <a:lstStyle/>
        <a:p>
          <a:r>
            <a:rPr lang="zh-CN" altLang="en-US" dirty="0"/>
            <a:t>径迹参数空间</a:t>
          </a:r>
        </a:p>
      </dgm:t>
    </dgm:pt>
    <dgm:pt modelId="{C317F624-4320-FC46-97FA-88C7BDEB98CC}" type="parTrans" cxnId="{21151139-296F-EA4D-8DF1-AF1FA4F449A5}">
      <dgm:prSet/>
      <dgm:spPr/>
      <dgm:t>
        <a:bodyPr/>
        <a:lstStyle/>
        <a:p>
          <a:endParaRPr lang="zh-CN" altLang="en-US"/>
        </a:p>
      </dgm:t>
    </dgm:pt>
    <dgm:pt modelId="{B02FFA9E-3035-AA49-91C5-402B3F41C579}" type="sibTrans" cxnId="{21151139-296F-EA4D-8DF1-AF1FA4F449A5}">
      <dgm:prSet/>
      <dgm:spPr/>
      <dgm:t>
        <a:bodyPr/>
        <a:lstStyle/>
        <a:p>
          <a:endParaRPr lang="zh-CN" altLang="en-US"/>
        </a:p>
      </dgm:t>
    </dgm:pt>
    <dgm:pt modelId="{BA511B37-4016-664F-8ABC-B72DE5140110}">
      <dgm:prSet/>
      <dgm:spPr/>
      <dgm:t>
        <a:bodyPr/>
        <a:lstStyle/>
        <a:p>
          <a:r>
            <a:rPr lang="zh-CN" altLang="en-US" dirty="0"/>
            <a:t>测量误差</a:t>
          </a:r>
          <a:endParaRPr lang="en-US" altLang="zh-CN" dirty="0"/>
        </a:p>
      </dgm:t>
    </dgm:pt>
    <dgm:pt modelId="{BC59A57A-B3CD-D840-969C-B29B9D8B0CC8}" type="parTrans" cxnId="{EC3D983E-8174-164C-8E3B-A7D9A8009EBD}">
      <dgm:prSet/>
      <dgm:spPr/>
      <dgm:t>
        <a:bodyPr/>
        <a:lstStyle/>
        <a:p>
          <a:endParaRPr lang="zh-CN" altLang="en-US"/>
        </a:p>
      </dgm:t>
    </dgm:pt>
    <dgm:pt modelId="{883CA0F0-35A1-2F43-A097-6FAF4F901AA7}" type="sibTrans" cxnId="{EC3D983E-8174-164C-8E3B-A7D9A8009EBD}">
      <dgm:prSet/>
      <dgm:spPr/>
      <dgm:t>
        <a:bodyPr/>
        <a:lstStyle/>
        <a:p>
          <a:endParaRPr lang="zh-CN" altLang="en-US"/>
        </a:p>
      </dgm:t>
    </dgm:pt>
    <dgm:pt modelId="{3D7E6F1F-6063-024B-B56C-4C6BF671DC17}">
      <dgm:prSet/>
      <dgm:spPr/>
      <dgm:t>
        <a:bodyPr/>
        <a:lstStyle/>
        <a:p>
          <a:r>
            <a:rPr lang="zh-CN" altLang="en-US" dirty="0"/>
            <a:t>测量点的分布（</a:t>
          </a:r>
          <a:r>
            <a:rPr lang="en-US" altLang="zh-CN" dirty="0"/>
            <a:t>layout</a:t>
          </a:r>
          <a:r>
            <a:rPr lang="zh-CN" altLang="en-US" dirty="0"/>
            <a:t>）和范围</a:t>
          </a:r>
          <a:r>
            <a:rPr lang="en-US" altLang="zh-CN" dirty="0"/>
            <a:t> L</a:t>
          </a:r>
        </a:p>
      </dgm:t>
    </dgm:pt>
    <dgm:pt modelId="{F1D4AA6C-AF16-AB4B-9979-E56B434F95E2}" type="parTrans" cxnId="{F304DB14-C0E0-E44B-A013-5FE472E64294}">
      <dgm:prSet/>
      <dgm:spPr/>
      <dgm:t>
        <a:bodyPr/>
        <a:lstStyle/>
        <a:p>
          <a:endParaRPr lang="zh-CN" altLang="en-US"/>
        </a:p>
      </dgm:t>
    </dgm:pt>
    <dgm:pt modelId="{669194B5-2FA0-2447-9FBE-8623494DE249}" type="sibTrans" cxnId="{F304DB14-C0E0-E44B-A013-5FE472E64294}">
      <dgm:prSet/>
      <dgm:spPr/>
      <dgm:t>
        <a:bodyPr/>
        <a:lstStyle/>
        <a:p>
          <a:endParaRPr lang="zh-CN" altLang="en-US"/>
        </a:p>
      </dgm:t>
    </dgm:pt>
    <dgm:pt modelId="{A4986A8E-BA9F-8849-8C26-558E226BD701}">
      <dgm:prSet/>
      <dgm:spPr/>
      <dgm:t>
        <a:bodyPr/>
        <a:lstStyle/>
        <a:p>
          <a:r>
            <a:rPr lang="zh-CN" altLang="en-US" dirty="0"/>
            <a:t>磁场强度</a:t>
          </a:r>
          <a:endParaRPr lang="en-US" altLang="zh-CN" dirty="0"/>
        </a:p>
      </dgm:t>
    </dgm:pt>
    <dgm:pt modelId="{E5011E38-4422-3B46-A2F2-7846BB5498EF}" type="parTrans" cxnId="{F125FA4A-9C95-1D49-B8E4-D054CEB51662}">
      <dgm:prSet/>
      <dgm:spPr/>
      <dgm:t>
        <a:bodyPr/>
        <a:lstStyle/>
        <a:p>
          <a:endParaRPr lang="zh-CN" altLang="en-US"/>
        </a:p>
      </dgm:t>
    </dgm:pt>
    <dgm:pt modelId="{1D8D22D3-B052-F843-B656-E334EEF24EA0}" type="sibTrans" cxnId="{F125FA4A-9C95-1D49-B8E4-D054CEB51662}">
      <dgm:prSet/>
      <dgm:spPr/>
      <dgm:t>
        <a:bodyPr/>
        <a:lstStyle/>
        <a:p>
          <a:endParaRPr lang="zh-CN" altLang="en-US"/>
        </a:p>
      </dgm:t>
    </dgm:pt>
    <dgm:pt modelId="{E7823E27-81CE-8C49-99AE-148824728F97}">
      <dgm:prSet/>
      <dgm:spPr/>
      <dgm:t>
        <a:bodyPr/>
        <a:lstStyle/>
        <a:p>
          <a:r>
            <a:rPr lang="zh-CN" altLang="en-US" dirty="0"/>
            <a:t>物质的散射</a:t>
          </a:r>
          <a:endParaRPr lang="en-US" altLang="zh-CN" dirty="0"/>
        </a:p>
      </dgm:t>
    </dgm:pt>
    <dgm:pt modelId="{F66CFEF5-5400-9849-9DE3-7D7B49074D82}" type="parTrans" cxnId="{4E005F5E-3559-344D-BF33-F462EC98C87C}">
      <dgm:prSet/>
      <dgm:spPr/>
      <dgm:t>
        <a:bodyPr/>
        <a:lstStyle/>
        <a:p>
          <a:endParaRPr lang="zh-CN" altLang="en-US"/>
        </a:p>
      </dgm:t>
    </dgm:pt>
    <dgm:pt modelId="{0A8A17A0-0987-9249-B8E2-52CF465C4D8D}" type="sibTrans" cxnId="{4E005F5E-3559-344D-BF33-F462EC98C87C}">
      <dgm:prSet/>
      <dgm:spPr/>
      <dgm:t>
        <a:bodyPr/>
        <a:lstStyle/>
        <a:p>
          <a:endParaRPr lang="zh-CN" altLang="en-US"/>
        </a:p>
      </dgm:t>
    </dgm:pt>
    <dgm:pt modelId="{CDF7C36B-48A6-864E-833E-184D5AFCFF4D}">
      <dgm:prSet/>
      <dgm:spPr/>
      <dgm:t>
        <a:bodyPr/>
        <a:lstStyle/>
        <a:p>
          <a:r>
            <a:rPr lang="zh-CN" altLang="en-US" dirty="0"/>
            <a:t>测量值</a:t>
          </a:r>
        </a:p>
      </dgm:t>
    </dgm:pt>
    <dgm:pt modelId="{7F3010D3-2542-2E44-910D-6DE50B08B5A7}" type="parTrans" cxnId="{AA767963-ED64-5F47-B7E6-AC0BD8974716}">
      <dgm:prSet/>
      <dgm:spPr/>
      <dgm:t>
        <a:bodyPr/>
        <a:lstStyle/>
        <a:p>
          <a:endParaRPr lang="zh-CN" altLang="en-US"/>
        </a:p>
      </dgm:t>
    </dgm:pt>
    <dgm:pt modelId="{183455E6-F03C-594B-8D6C-A86A4C1AE7D3}" type="sibTrans" cxnId="{AA767963-ED64-5F47-B7E6-AC0BD8974716}">
      <dgm:prSet/>
      <dgm:spPr/>
      <dgm:t>
        <a:bodyPr/>
        <a:lstStyle/>
        <a:p>
          <a:endParaRPr lang="zh-CN" altLang="en-US"/>
        </a:p>
      </dgm:t>
    </dgm:pt>
    <dgm:pt modelId="{944A3398-E5E5-4647-A782-43979F770F62}">
      <dgm:prSet/>
      <dgm:spPr/>
      <dgm:t>
        <a:bodyPr/>
        <a:lstStyle/>
        <a:p>
          <a:r>
            <a:rPr lang="zh-CN" altLang="en-US" dirty="0"/>
            <a:t>协方差矩阵</a:t>
          </a:r>
        </a:p>
      </dgm:t>
    </dgm:pt>
    <dgm:pt modelId="{2C411B67-5FEF-4947-8BF9-8CDB0A9C12BD}" type="parTrans" cxnId="{5B2B4187-2406-7B47-958D-EEA39F8336D7}">
      <dgm:prSet/>
      <dgm:spPr/>
      <dgm:t>
        <a:bodyPr/>
        <a:lstStyle/>
        <a:p>
          <a:endParaRPr lang="zh-CN" altLang="en-US"/>
        </a:p>
      </dgm:t>
    </dgm:pt>
    <dgm:pt modelId="{E740B710-22CD-F044-977B-1AFE0486D411}" type="sibTrans" cxnId="{5B2B4187-2406-7B47-958D-EEA39F8336D7}">
      <dgm:prSet/>
      <dgm:spPr/>
      <dgm:t>
        <a:bodyPr/>
        <a:lstStyle/>
        <a:p>
          <a:endParaRPr lang="zh-CN" altLang="en-US"/>
        </a:p>
      </dgm:t>
    </dgm:pt>
    <dgm:pt modelId="{0EF6FE07-5679-6F43-BA55-1A78FB136ABC}" type="pres">
      <dgm:prSet presAssocID="{FB0663B5-26B5-D540-9464-31786AE8480F}" presName="Name0" presStyleCnt="0">
        <dgm:presLayoutVars>
          <dgm:dir/>
          <dgm:resizeHandles val="exact"/>
        </dgm:presLayoutVars>
      </dgm:prSet>
      <dgm:spPr/>
    </dgm:pt>
    <dgm:pt modelId="{CB592908-16CB-314F-8F96-690BD411EEB2}" type="pres">
      <dgm:prSet presAssocID="{5BD452C9-26F1-6F40-A729-61031F1DF312}" presName="node" presStyleLbl="node1" presStyleIdx="0" presStyleCnt="3">
        <dgm:presLayoutVars>
          <dgm:bulletEnabled val="1"/>
        </dgm:presLayoutVars>
      </dgm:prSet>
      <dgm:spPr/>
    </dgm:pt>
    <dgm:pt modelId="{0EEF7CD5-5954-8A42-935F-E59C06163A80}" type="pres">
      <dgm:prSet presAssocID="{B26C0325-8485-BE45-A8A7-CE0DB8898233}" presName="sibTrans" presStyleLbl="sibTrans2D1" presStyleIdx="0" presStyleCnt="2"/>
      <dgm:spPr/>
    </dgm:pt>
    <dgm:pt modelId="{589DE440-7FDA-7747-ACBA-E7C5DDDCD36E}" type="pres">
      <dgm:prSet presAssocID="{B26C0325-8485-BE45-A8A7-CE0DB8898233}" presName="connectorText" presStyleLbl="sibTrans2D1" presStyleIdx="0" presStyleCnt="2"/>
      <dgm:spPr/>
    </dgm:pt>
    <dgm:pt modelId="{C727DB50-AC8F-3F4C-94EA-2EF5A930126D}" type="pres">
      <dgm:prSet presAssocID="{B3040C89-5C86-D847-974A-58939BC9CDBC}" presName="node" presStyleLbl="node1" presStyleIdx="1" presStyleCnt="3">
        <dgm:presLayoutVars>
          <dgm:bulletEnabled val="1"/>
        </dgm:presLayoutVars>
      </dgm:prSet>
      <dgm:spPr/>
    </dgm:pt>
    <dgm:pt modelId="{46BED0D3-D3DE-3B41-8179-F462279EE0AC}" type="pres">
      <dgm:prSet presAssocID="{9E149012-F790-494D-AF57-ABEB104AF775}" presName="sibTrans" presStyleLbl="sibTrans2D1" presStyleIdx="1" presStyleCnt="2"/>
      <dgm:spPr/>
    </dgm:pt>
    <dgm:pt modelId="{620DABFA-F53E-C446-A4E6-2B862BBBCF73}" type="pres">
      <dgm:prSet presAssocID="{9E149012-F790-494D-AF57-ABEB104AF775}" presName="connectorText" presStyleLbl="sibTrans2D1" presStyleIdx="1" presStyleCnt="2"/>
      <dgm:spPr/>
    </dgm:pt>
    <dgm:pt modelId="{7B28AD0D-3E25-5747-84A3-2E6B92FC8110}" type="pres">
      <dgm:prSet presAssocID="{755837F6-E930-6A47-8E5D-D213FAD003BA}" presName="node" presStyleLbl="node1" presStyleIdx="2" presStyleCnt="3">
        <dgm:presLayoutVars>
          <dgm:bulletEnabled val="1"/>
        </dgm:presLayoutVars>
      </dgm:prSet>
      <dgm:spPr/>
    </dgm:pt>
  </dgm:ptLst>
  <dgm:cxnLst>
    <dgm:cxn modelId="{F304DB14-C0E0-E44B-A013-5FE472E64294}" srcId="{5BD452C9-26F1-6F40-A729-61031F1DF312}" destId="{3D7E6F1F-6063-024B-B56C-4C6BF671DC17}" srcOrd="2" destOrd="0" parTransId="{F1D4AA6C-AF16-AB4B-9979-E56B434F95E2}" sibTransId="{669194B5-2FA0-2447-9FBE-8623494DE249}"/>
    <dgm:cxn modelId="{E8B4FC16-FD66-8E45-AC5C-ED6093C0789A}" type="presOf" srcId="{B26C0325-8485-BE45-A8A7-CE0DB8898233}" destId="{589DE440-7FDA-7747-ACBA-E7C5DDDCD36E}" srcOrd="1" destOrd="0" presId="urn:microsoft.com/office/officeart/2005/8/layout/process1"/>
    <dgm:cxn modelId="{B5C7E229-1ACA-C94F-A4E1-C738BA82AA33}" type="presOf" srcId="{9E149012-F790-494D-AF57-ABEB104AF775}" destId="{46BED0D3-D3DE-3B41-8179-F462279EE0AC}" srcOrd="0" destOrd="0" presId="urn:microsoft.com/office/officeart/2005/8/layout/process1"/>
    <dgm:cxn modelId="{21151139-296F-EA4D-8DF1-AF1FA4F449A5}" srcId="{FB0663B5-26B5-D540-9464-31786AE8480F}" destId="{755837F6-E930-6A47-8E5D-D213FAD003BA}" srcOrd="2" destOrd="0" parTransId="{C317F624-4320-FC46-97FA-88C7BDEB98CC}" sibTransId="{B02FFA9E-3035-AA49-91C5-402B3F41C579}"/>
    <dgm:cxn modelId="{2246993B-6A0E-974C-80BD-00228D7590FF}" type="presOf" srcId="{FB0663B5-26B5-D540-9464-31786AE8480F}" destId="{0EF6FE07-5679-6F43-BA55-1A78FB136ABC}" srcOrd="0" destOrd="0" presId="urn:microsoft.com/office/officeart/2005/8/layout/process1"/>
    <dgm:cxn modelId="{EC3D983E-8174-164C-8E3B-A7D9A8009EBD}" srcId="{5BD452C9-26F1-6F40-A729-61031F1DF312}" destId="{BA511B37-4016-664F-8ABC-B72DE5140110}" srcOrd="0" destOrd="0" parTransId="{BC59A57A-B3CD-D840-969C-B29B9D8B0CC8}" sibTransId="{883CA0F0-35A1-2F43-A097-6FAF4F901AA7}"/>
    <dgm:cxn modelId="{C05DBA3F-2B5F-374A-8931-6E3AF9B4F611}" type="presOf" srcId="{E7823E27-81CE-8C49-99AE-148824728F97}" destId="{CB592908-16CB-314F-8F96-690BD411EEB2}" srcOrd="0" destOrd="2" presId="urn:microsoft.com/office/officeart/2005/8/layout/process1"/>
    <dgm:cxn modelId="{F125FA4A-9C95-1D49-B8E4-D054CEB51662}" srcId="{5BD452C9-26F1-6F40-A729-61031F1DF312}" destId="{A4986A8E-BA9F-8849-8C26-558E226BD701}" srcOrd="3" destOrd="0" parTransId="{E5011E38-4422-3B46-A2F2-7846BB5498EF}" sibTransId="{1D8D22D3-B052-F843-B656-E334EEF24EA0}"/>
    <dgm:cxn modelId="{5FDAAE56-FBB4-0B47-B651-2F78E7F66B23}" type="presOf" srcId="{9E149012-F790-494D-AF57-ABEB104AF775}" destId="{620DABFA-F53E-C446-A4E6-2B862BBBCF73}" srcOrd="1" destOrd="0" presId="urn:microsoft.com/office/officeart/2005/8/layout/process1"/>
    <dgm:cxn modelId="{4E005F5E-3559-344D-BF33-F462EC98C87C}" srcId="{5BD452C9-26F1-6F40-A729-61031F1DF312}" destId="{E7823E27-81CE-8C49-99AE-148824728F97}" srcOrd="1" destOrd="0" parTransId="{F66CFEF5-5400-9849-9DE3-7D7B49074D82}" sibTransId="{0A8A17A0-0987-9249-B8E2-52CF465C4D8D}"/>
    <dgm:cxn modelId="{4451E65F-04B3-2F4A-AD88-8B81B8C284FF}" type="presOf" srcId="{BA511B37-4016-664F-8ABC-B72DE5140110}" destId="{CB592908-16CB-314F-8F96-690BD411EEB2}" srcOrd="0" destOrd="1" presId="urn:microsoft.com/office/officeart/2005/8/layout/process1"/>
    <dgm:cxn modelId="{AA767963-ED64-5F47-B7E6-AC0BD8974716}" srcId="{755837F6-E930-6A47-8E5D-D213FAD003BA}" destId="{CDF7C36B-48A6-864E-833E-184D5AFCFF4D}" srcOrd="0" destOrd="0" parTransId="{7F3010D3-2542-2E44-910D-6DE50B08B5A7}" sibTransId="{183455E6-F03C-594B-8D6C-A86A4C1AE7D3}"/>
    <dgm:cxn modelId="{70F3B46A-D85A-9B45-96FD-730FCA11FDC4}" type="presOf" srcId="{944A3398-E5E5-4647-A782-43979F770F62}" destId="{7B28AD0D-3E25-5747-84A3-2E6B92FC8110}" srcOrd="0" destOrd="2" presId="urn:microsoft.com/office/officeart/2005/8/layout/process1"/>
    <dgm:cxn modelId="{408F676E-66F6-2243-98D4-0D38BEF80C61}" type="presOf" srcId="{CDF7C36B-48A6-864E-833E-184D5AFCFF4D}" destId="{7B28AD0D-3E25-5747-84A3-2E6B92FC8110}" srcOrd="0" destOrd="1" presId="urn:microsoft.com/office/officeart/2005/8/layout/process1"/>
    <dgm:cxn modelId="{5B2B4187-2406-7B47-958D-EEA39F8336D7}" srcId="{755837F6-E930-6A47-8E5D-D213FAD003BA}" destId="{944A3398-E5E5-4647-A782-43979F770F62}" srcOrd="1" destOrd="0" parTransId="{2C411B67-5FEF-4947-8BF9-8CDB0A9C12BD}" sibTransId="{E740B710-22CD-F044-977B-1AFE0486D411}"/>
    <dgm:cxn modelId="{3FC4D1A1-2698-7A49-8A2B-257116E94A08}" type="presOf" srcId="{755837F6-E930-6A47-8E5D-D213FAD003BA}" destId="{7B28AD0D-3E25-5747-84A3-2E6B92FC8110}" srcOrd="0" destOrd="0" presId="urn:microsoft.com/office/officeart/2005/8/layout/process1"/>
    <dgm:cxn modelId="{0758E7AB-374B-2C43-867F-B7704E4010E1}" type="presOf" srcId="{3D7E6F1F-6063-024B-B56C-4C6BF671DC17}" destId="{CB592908-16CB-314F-8F96-690BD411EEB2}" srcOrd="0" destOrd="3" presId="urn:microsoft.com/office/officeart/2005/8/layout/process1"/>
    <dgm:cxn modelId="{D4E65EC2-BBCE-F24B-8A06-3DED330564C7}" srcId="{FB0663B5-26B5-D540-9464-31786AE8480F}" destId="{5BD452C9-26F1-6F40-A729-61031F1DF312}" srcOrd="0" destOrd="0" parTransId="{276578A8-F91E-0F4A-B063-E5B45C1B8016}" sibTransId="{B26C0325-8485-BE45-A8A7-CE0DB8898233}"/>
    <dgm:cxn modelId="{9EB210D3-DAE7-2D47-961D-1828C06EF617}" type="presOf" srcId="{B3040C89-5C86-D847-974A-58939BC9CDBC}" destId="{C727DB50-AC8F-3F4C-94EA-2EF5A930126D}" srcOrd="0" destOrd="0" presId="urn:microsoft.com/office/officeart/2005/8/layout/process1"/>
    <dgm:cxn modelId="{77B787DD-AEAC-9D4C-BAF7-F3DD23338E8B}" type="presOf" srcId="{B26C0325-8485-BE45-A8A7-CE0DB8898233}" destId="{0EEF7CD5-5954-8A42-935F-E59C06163A80}" srcOrd="0" destOrd="0" presId="urn:microsoft.com/office/officeart/2005/8/layout/process1"/>
    <dgm:cxn modelId="{DA55EDE0-B9CB-094C-BA81-E44483B8F3FA}" type="presOf" srcId="{5BD452C9-26F1-6F40-A729-61031F1DF312}" destId="{CB592908-16CB-314F-8F96-690BD411EEB2}" srcOrd="0" destOrd="0" presId="urn:microsoft.com/office/officeart/2005/8/layout/process1"/>
    <dgm:cxn modelId="{E18FD8E2-6175-F546-AECE-51822BC5AE08}" srcId="{FB0663B5-26B5-D540-9464-31786AE8480F}" destId="{B3040C89-5C86-D847-974A-58939BC9CDBC}" srcOrd="1" destOrd="0" parTransId="{FBF02780-919E-DC4F-AC1C-C8CAFCC8EAEE}" sibTransId="{9E149012-F790-494D-AF57-ABEB104AF775}"/>
    <dgm:cxn modelId="{1E1BFFEC-8913-9D44-B1AD-7103DFBFD144}" type="presOf" srcId="{A4986A8E-BA9F-8849-8C26-558E226BD701}" destId="{CB592908-16CB-314F-8F96-690BD411EEB2}" srcOrd="0" destOrd="4" presId="urn:microsoft.com/office/officeart/2005/8/layout/process1"/>
    <dgm:cxn modelId="{7B8AF5F6-74AA-FB4A-A668-A7C7BDDCCA9E}" type="presParOf" srcId="{0EF6FE07-5679-6F43-BA55-1A78FB136ABC}" destId="{CB592908-16CB-314F-8F96-690BD411EEB2}" srcOrd="0" destOrd="0" presId="urn:microsoft.com/office/officeart/2005/8/layout/process1"/>
    <dgm:cxn modelId="{01ABE698-5ECA-AE43-83E8-ECAE0361A457}" type="presParOf" srcId="{0EF6FE07-5679-6F43-BA55-1A78FB136ABC}" destId="{0EEF7CD5-5954-8A42-935F-E59C06163A80}" srcOrd="1" destOrd="0" presId="urn:microsoft.com/office/officeart/2005/8/layout/process1"/>
    <dgm:cxn modelId="{639ADFE8-C24C-764E-BCAB-FDCA0C03607C}" type="presParOf" srcId="{0EEF7CD5-5954-8A42-935F-E59C06163A80}" destId="{589DE440-7FDA-7747-ACBA-E7C5DDDCD36E}" srcOrd="0" destOrd="0" presId="urn:microsoft.com/office/officeart/2005/8/layout/process1"/>
    <dgm:cxn modelId="{0E0112F1-B0DE-B846-9BFD-4F6A0125868C}" type="presParOf" srcId="{0EF6FE07-5679-6F43-BA55-1A78FB136ABC}" destId="{C727DB50-AC8F-3F4C-94EA-2EF5A930126D}" srcOrd="2" destOrd="0" presId="urn:microsoft.com/office/officeart/2005/8/layout/process1"/>
    <dgm:cxn modelId="{EA315B4E-A273-F041-BA88-E21CA6DEBEE3}" type="presParOf" srcId="{0EF6FE07-5679-6F43-BA55-1A78FB136ABC}" destId="{46BED0D3-D3DE-3B41-8179-F462279EE0AC}" srcOrd="3" destOrd="0" presId="urn:microsoft.com/office/officeart/2005/8/layout/process1"/>
    <dgm:cxn modelId="{29AC1254-7E49-2B4D-B32D-57983AD0EA31}" type="presParOf" srcId="{46BED0D3-D3DE-3B41-8179-F462279EE0AC}" destId="{620DABFA-F53E-C446-A4E6-2B862BBBCF73}" srcOrd="0" destOrd="0" presId="urn:microsoft.com/office/officeart/2005/8/layout/process1"/>
    <dgm:cxn modelId="{6BAFEFEC-8296-644D-BAEF-6642B8701294}" type="presParOf" srcId="{0EF6FE07-5679-6F43-BA55-1A78FB136ABC}" destId="{7B28AD0D-3E25-5747-84A3-2E6B92FC81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92908-16CB-314F-8F96-690BD411EEB2}">
      <dsp:nvSpPr>
        <dsp:cNvPr id="0" name=""/>
        <dsp:cNvSpPr/>
      </dsp:nvSpPr>
      <dsp:spPr>
        <a:xfrm>
          <a:off x="7035" y="981731"/>
          <a:ext cx="2102867" cy="185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位置测量空间</a:t>
          </a:r>
          <a:endParaRPr lang="en-US" altLang="zh-CN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测量误差</a:t>
          </a:r>
          <a:endParaRPr lang="en-US" altLang="zh-C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物质的散射</a:t>
          </a:r>
          <a:endParaRPr lang="en-US" altLang="zh-C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测量点的分布（</a:t>
          </a:r>
          <a:r>
            <a:rPr lang="en-US" altLang="zh-CN" sz="1400" kern="1200" dirty="0"/>
            <a:t>layout</a:t>
          </a:r>
          <a:r>
            <a:rPr lang="zh-CN" altLang="en-US" sz="1400" kern="1200" dirty="0"/>
            <a:t>）和范围</a:t>
          </a:r>
          <a:r>
            <a:rPr lang="en-US" altLang="zh-CN" sz="1400" kern="1200" dirty="0"/>
            <a:t> 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磁场强度</a:t>
          </a:r>
          <a:endParaRPr lang="en-US" altLang="zh-CN" sz="1400" kern="1200" dirty="0"/>
        </a:p>
      </dsp:txBody>
      <dsp:txXfrm>
        <a:off x="61312" y="1036008"/>
        <a:ext cx="1994313" cy="1744598"/>
      </dsp:txXfrm>
    </dsp:sp>
    <dsp:sp modelId="{0EEF7CD5-5954-8A42-935F-E59C06163A80}">
      <dsp:nvSpPr>
        <dsp:cNvPr id="0" name=""/>
        <dsp:cNvSpPr/>
      </dsp:nvSpPr>
      <dsp:spPr>
        <a:xfrm>
          <a:off x="2320190" y="1647551"/>
          <a:ext cx="445807" cy="521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320190" y="1751853"/>
        <a:ext cx="312065" cy="312907"/>
      </dsp:txXfrm>
    </dsp:sp>
    <dsp:sp modelId="{C727DB50-AC8F-3F4C-94EA-2EF5A930126D}">
      <dsp:nvSpPr>
        <dsp:cNvPr id="0" name=""/>
        <dsp:cNvSpPr/>
      </dsp:nvSpPr>
      <dsp:spPr>
        <a:xfrm>
          <a:off x="2951050" y="981731"/>
          <a:ext cx="2102867" cy="185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strike="sngStrike" kern="1200" dirty="0">
              <a:solidFill>
                <a:srgbClr val="FF0000"/>
              </a:solidFill>
              <a:highlight>
                <a:srgbClr val="FFFF00"/>
              </a:highlight>
            </a:rPr>
            <a:t>径迹寻找</a:t>
          </a:r>
          <a:endParaRPr lang="en-US" altLang="zh-CN" sz="1800" strike="sngStrike" kern="1200" dirty="0">
            <a:solidFill>
              <a:srgbClr val="FF0000"/>
            </a:solidFill>
            <a:highlight>
              <a:srgbClr val="FFFF00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径迹拟合</a:t>
          </a:r>
        </a:p>
      </dsp:txBody>
      <dsp:txXfrm>
        <a:off x="3005327" y="1036008"/>
        <a:ext cx="1994313" cy="1744598"/>
      </dsp:txXfrm>
    </dsp:sp>
    <dsp:sp modelId="{46BED0D3-D3DE-3B41-8179-F462279EE0AC}">
      <dsp:nvSpPr>
        <dsp:cNvPr id="0" name=""/>
        <dsp:cNvSpPr/>
      </dsp:nvSpPr>
      <dsp:spPr>
        <a:xfrm>
          <a:off x="5264205" y="1647551"/>
          <a:ext cx="445807" cy="521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5264205" y="1751853"/>
        <a:ext cx="312065" cy="312907"/>
      </dsp:txXfrm>
    </dsp:sp>
    <dsp:sp modelId="{7B28AD0D-3E25-5747-84A3-2E6B92FC8110}">
      <dsp:nvSpPr>
        <dsp:cNvPr id="0" name=""/>
        <dsp:cNvSpPr/>
      </dsp:nvSpPr>
      <dsp:spPr>
        <a:xfrm>
          <a:off x="5895065" y="981731"/>
          <a:ext cx="2102867" cy="1853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径迹参数空间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测量值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协方差矩阵</a:t>
          </a:r>
        </a:p>
      </dsp:txBody>
      <dsp:txXfrm>
        <a:off x="5949342" y="1036008"/>
        <a:ext cx="1994313" cy="1744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2ACE-2536-42EA-9037-D5E5023EC820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30DF-A326-4581-9F5A-11F441EA6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47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4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8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0616" y="683740"/>
            <a:ext cx="12002530" cy="2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1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96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32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63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硅径迹探测器组会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3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372925" y="1567757"/>
            <a:ext cx="9495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tracking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system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altLang="zh-CN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7463A9-22CA-1B0E-DF1B-CCE9E8A43365}"/>
              </a:ext>
            </a:extLst>
          </p:cNvPr>
          <p:cNvSpPr txBox="1"/>
          <p:nvPr/>
        </p:nvSpPr>
        <p:spPr>
          <a:xfrm>
            <a:off x="5207379" y="342900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46333A-56D8-8085-2D9B-68526D91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30960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4"/>
    </mc:Choice>
    <mc:Fallback xmlns="">
      <p:transition spd="slow" advTm="357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Denominator: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spatial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resolution(SP)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9102D0-2DA0-2C91-1FB3-C57E06391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136945"/>
            <a:ext cx="7210697" cy="54080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D79894-8A6A-D67D-0E54-0845C49C3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5434"/>
          <a:stretch/>
        </p:blipFill>
        <p:spPr>
          <a:xfrm>
            <a:off x="9048403" y="1136945"/>
            <a:ext cx="2484301" cy="965393"/>
          </a:xfrm>
          <a:prstGeom prst="rect">
            <a:avLst/>
          </a:prstGeom>
          <a:ln w="28575">
            <a:solidFill>
              <a:srgbClr val="000BFF"/>
            </a:solidFill>
          </a:ln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F7F3328-2986-8645-0C9D-1E35A8706B52}"/>
              </a:ext>
            </a:extLst>
          </p:cNvPr>
          <p:cNvSpPr/>
          <p:nvPr/>
        </p:nvSpPr>
        <p:spPr>
          <a:xfrm>
            <a:off x="10120828" y="1632342"/>
            <a:ext cx="1066800" cy="7065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50DCE6C-9E3A-AE6F-CD12-7A929970CA69}"/>
              </a:ext>
            </a:extLst>
          </p:cNvPr>
          <p:cNvSpPr txBox="1"/>
          <p:nvPr/>
        </p:nvSpPr>
        <p:spPr>
          <a:xfrm>
            <a:off x="6977709" y="2708720"/>
            <a:ext cx="429797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Independent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(while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depends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p)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E638E7-438B-5447-6ADC-3AC759DA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190434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Denominator: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combined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MS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5A6685-369C-55F9-157E-CC00323C9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3" y="807100"/>
            <a:ext cx="5694744" cy="42710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C34C043-1189-20D8-6468-77C60DEAF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94" y="1064571"/>
            <a:ext cx="3756116" cy="37561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5F116B-6901-42CD-5831-C4F0FDE272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5434"/>
          <a:stretch/>
        </p:blipFill>
        <p:spPr>
          <a:xfrm>
            <a:off x="9235259" y="180084"/>
            <a:ext cx="2484301" cy="965393"/>
          </a:xfrm>
          <a:prstGeom prst="rect">
            <a:avLst/>
          </a:prstGeom>
          <a:ln w="28575">
            <a:solidFill>
              <a:srgbClr val="000BFF"/>
            </a:solidFill>
          </a:ln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809327C3-38FD-F611-FFCA-9C24D5D1FC56}"/>
              </a:ext>
            </a:extLst>
          </p:cNvPr>
          <p:cNvSpPr/>
          <p:nvPr/>
        </p:nvSpPr>
        <p:spPr>
          <a:xfrm>
            <a:off x="10287000" y="709056"/>
            <a:ext cx="1066800" cy="7065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D7F5DB-9C31-9BA4-1F6E-A6A6B14FDCFA}"/>
              </a:ext>
            </a:extLst>
          </p:cNvPr>
          <p:cNvSpPr txBox="1"/>
          <p:nvPr/>
        </p:nvSpPr>
        <p:spPr>
          <a:xfrm>
            <a:off x="1341196" y="5245825"/>
            <a:ext cx="10326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Complicated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understandable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MS: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negligible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sufficiently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pt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(&gt;10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GeV)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MS: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~3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order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magnitudes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between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GeV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at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1.8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endParaRPr kumimoji="1" lang="zh-CN" altLang="en-US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9CEDB982-CF61-0D5B-7695-C5F7F49D2244}"/>
              </a:ext>
            </a:extLst>
          </p:cNvPr>
          <p:cNvSpPr/>
          <p:nvPr/>
        </p:nvSpPr>
        <p:spPr>
          <a:xfrm>
            <a:off x="10134396" y="1854536"/>
            <a:ext cx="317314" cy="1095398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EB54F4F-B0E0-E68F-105A-5F6DF792088D}"/>
              </a:ext>
            </a:extLst>
          </p:cNvPr>
          <p:cNvSpPr txBox="1"/>
          <p:nvPr/>
        </p:nvSpPr>
        <p:spPr>
          <a:xfrm>
            <a:off x="10494964" y="2295298"/>
            <a:ext cx="135809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</a:rPr>
              <a:t>~10</a:t>
            </a:r>
            <a:r>
              <a:rPr kumimoji="1" lang="en-US" altLang="zh-CN" sz="3200" baseline="30000" dirty="0">
                <a:solidFill>
                  <a:srgbClr val="FF0000"/>
                </a:solidFill>
              </a:rPr>
              <a:t>2</a:t>
            </a:r>
          </a:p>
          <a:p>
            <a:r>
              <a:rPr kumimoji="1" lang="en-US" altLang="zh-CN" sz="3200" dirty="0">
                <a:solidFill>
                  <a:srgbClr val="FF0000"/>
                </a:solidFill>
              </a:rPr>
              <a:t>(~10</a:t>
            </a:r>
            <a:r>
              <a:rPr kumimoji="1" lang="en-US" altLang="zh-CN" sz="3200" baseline="30000" dirty="0">
                <a:solidFill>
                  <a:srgbClr val="FF0000"/>
                </a:solidFill>
              </a:rPr>
              <a:t>4</a:t>
            </a:r>
            <a:r>
              <a:rPr kumimoji="1" lang="en-US" altLang="zh-CN" sz="3200" dirty="0">
                <a:solidFill>
                  <a:srgbClr val="FF0000"/>
                </a:solidFill>
              </a:rPr>
              <a:t>)</a:t>
            </a:r>
            <a:r>
              <a:rPr kumimoji="1" lang="zh-CN" altLang="en-US" sz="3200" baseline="30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59E84F-83FD-CD34-3DF7-EED06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407610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96"/>
            <a:ext cx="7906966" cy="1131748"/>
          </a:xfrm>
        </p:spPr>
        <p:txBody>
          <a:bodyPr>
            <a:normAutofit/>
          </a:bodyPr>
          <a:lstStyle/>
          <a:p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FI=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SD/(SP</a:t>
            </a:r>
            <a:r>
              <a:rPr kumimoji="1" lang="en-US" altLang="zh-CN" sz="36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+MS</a:t>
            </a:r>
            <a:r>
              <a:rPr kumimoji="1" lang="en-US" altLang="zh-CN" sz="36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CN" altLang="en-US" sz="36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29B76C-5256-21DA-2CE0-B0834FA5C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3" y="1690688"/>
            <a:ext cx="4947921" cy="3710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DA90D7-F8C2-5E59-57ED-EF94DD10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62" y="1034688"/>
            <a:ext cx="4489269" cy="44892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861838E-F88A-365A-209B-F19D7DFED46F}"/>
              </a:ext>
            </a:extLst>
          </p:cNvPr>
          <p:cNvSpPr txBox="1"/>
          <p:nvPr/>
        </p:nvSpPr>
        <p:spPr>
          <a:xfrm>
            <a:off x="1152755" y="5380509"/>
            <a:ext cx="918774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Though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taking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MS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into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account,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DC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contributes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information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low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pt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tracks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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derivates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dominant.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00FD5A-4541-7E22-8FA8-993ECDF1D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5434"/>
          <a:stretch/>
        </p:blipFill>
        <p:spPr>
          <a:xfrm>
            <a:off x="8394971" y="260147"/>
            <a:ext cx="2786838" cy="1082958"/>
          </a:xfrm>
          <a:prstGeom prst="rect">
            <a:avLst/>
          </a:prstGeom>
          <a:ln w="28575">
            <a:solidFill>
              <a:srgbClr val="000BFF"/>
            </a:solidFill>
          </a:ln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796643CF-AE0A-8857-06BC-78C64170350D}"/>
              </a:ext>
            </a:extLst>
          </p:cNvPr>
          <p:cNvSpPr/>
          <p:nvPr/>
        </p:nvSpPr>
        <p:spPr>
          <a:xfrm>
            <a:off x="9632770" y="114177"/>
            <a:ext cx="1066800" cy="12384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DE308CD-6138-4A6F-92D3-63BA43866BFC}"/>
              </a:ext>
            </a:extLst>
          </p:cNvPr>
          <p:cNvCxnSpPr>
            <a:cxnSpLocks/>
          </p:cNvCxnSpPr>
          <p:nvPr/>
        </p:nvCxnSpPr>
        <p:spPr>
          <a:xfrm>
            <a:off x="9722734" y="1713838"/>
            <a:ext cx="0" cy="141132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D24FC1A-48FC-0574-7CC4-376475FD1DE9}"/>
              </a:ext>
            </a:extLst>
          </p:cNvPr>
          <p:cNvSpPr txBox="1"/>
          <p:nvPr/>
        </p:nvSpPr>
        <p:spPr>
          <a:xfrm>
            <a:off x="10817719" y="1996170"/>
            <a:ext cx="13580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~10</a:t>
            </a:r>
            <a:r>
              <a:rPr kumimoji="1" lang="en-US" altLang="zh-CN" sz="3600" baseline="30000" dirty="0">
                <a:solidFill>
                  <a:srgbClr val="FF0000"/>
                </a:solidFill>
              </a:rPr>
              <a:t>5</a:t>
            </a:r>
            <a:endParaRPr kumimoji="1" lang="zh-CN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15058D-26B2-05ED-7E6E-C78707B0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283588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Accumulated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FI: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sum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first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layers</a:t>
            </a: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1FA31F-D3BA-BA49-0EDE-AF02E5000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9" y="1337287"/>
            <a:ext cx="6692084" cy="50190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BF88D2-9BE0-C1C3-22E8-0E5A57CFC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1" y="1553723"/>
            <a:ext cx="4067415" cy="40674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AA64E30-0B29-A592-8C23-721665548239}"/>
              </a:ext>
            </a:extLst>
          </p:cNvPr>
          <p:cNvSpPr txBox="1"/>
          <p:nvPr/>
        </p:nvSpPr>
        <p:spPr>
          <a:xfrm>
            <a:off x="329026" y="5765707"/>
            <a:ext cx="10764131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Same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</a:p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DC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does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play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important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role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low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pt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due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large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BBD49E-A920-1334-0223-567C9E9AE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300" cy="1041400"/>
          </a:xfrm>
          <a:prstGeom prst="rect">
            <a:avLst/>
          </a:prstGeom>
          <a:ln w="19050">
            <a:solidFill>
              <a:srgbClr val="000BFF"/>
            </a:solidFill>
          </a:ln>
        </p:spPr>
      </p:pic>
      <p:sp>
        <p:nvSpPr>
          <p:cNvPr id="11" name="右大括号 10">
            <a:extLst>
              <a:ext uri="{FF2B5EF4-FFF2-40B4-BE49-F238E27FC236}">
                <a16:creationId xmlns:a16="http://schemas.microsoft.com/office/drawing/2014/main" id="{5A5EE6B1-C6DF-BFC9-FDD1-276CE1F7D6A6}"/>
              </a:ext>
            </a:extLst>
          </p:cNvPr>
          <p:cNvSpPr/>
          <p:nvPr/>
        </p:nvSpPr>
        <p:spPr>
          <a:xfrm>
            <a:off x="10451842" y="2217663"/>
            <a:ext cx="317314" cy="183500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CF43DF-B03B-0ACC-1254-A518266DE10F}"/>
              </a:ext>
            </a:extLst>
          </p:cNvPr>
          <p:cNvSpPr txBox="1"/>
          <p:nvPr/>
        </p:nvSpPr>
        <p:spPr>
          <a:xfrm>
            <a:off x="10769156" y="2644352"/>
            <a:ext cx="13580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~10</a:t>
            </a:r>
            <a:r>
              <a:rPr kumimoji="1" lang="en-US" altLang="zh-CN" sz="3600" baseline="30000" dirty="0">
                <a:solidFill>
                  <a:srgbClr val="FF0000"/>
                </a:solidFill>
              </a:rPr>
              <a:t>5</a:t>
            </a:r>
            <a:endParaRPr kumimoji="1" lang="zh-CN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05562B-5EC2-8E72-3F1D-2DE4C6B0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145363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56" y="13652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r>
              <a:rPr kumimoji="1" lang="en-US" altLang="zh-CN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A2016D-0124-E503-D451-EB1595095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17841"/>
            <a:ext cx="6111535" cy="45836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5BFEDB2-854C-1008-F76A-32BAF7EC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91" y="582467"/>
            <a:ext cx="4988265" cy="49882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FF4F70-955D-73E2-2253-0495AF7E1AD3}"/>
              </a:ext>
            </a:extLst>
          </p:cNvPr>
          <p:cNvSpPr txBox="1"/>
          <p:nvPr/>
        </p:nvSpPr>
        <p:spPr>
          <a:xfrm>
            <a:off x="409608" y="5552056"/>
            <a:ext cx="11649346" cy="1135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Low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pt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tracks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gain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information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from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DC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times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because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square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root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relative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5D921E-7105-FA45-21EC-72F115F69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b="10174"/>
          <a:stretch/>
        </p:blipFill>
        <p:spPr>
          <a:xfrm>
            <a:off x="4837281" y="89116"/>
            <a:ext cx="2794000" cy="1058854"/>
          </a:xfrm>
          <a:prstGeom prst="rect">
            <a:avLst/>
          </a:prstGeom>
          <a:ln w="19050">
            <a:solidFill>
              <a:srgbClr val="000BFF"/>
            </a:solidFill>
          </a:ln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A8EF47-1324-1E82-29F5-81A599BD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355311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ff_p_best_design">
            <a:hlinkClick r:id="" action="ppaction://media"/>
            <a:extLst>
              <a:ext uri="{FF2B5EF4-FFF2-40B4-BE49-F238E27FC236}">
                <a16:creationId xmlns:a16="http://schemas.microsoft.com/office/drawing/2014/main" id="{071C1688-2A85-85A1-E31E-2886773426A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9034" y="708852"/>
            <a:ext cx="7773413" cy="58300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CC31AE-D372-E756-BD44-2ADE0672E22E}"/>
              </a:ext>
            </a:extLst>
          </p:cNvPr>
          <p:cNvSpPr txBox="1"/>
          <p:nvPr/>
        </p:nvSpPr>
        <p:spPr>
          <a:xfrm>
            <a:off x="137019" y="272708"/>
            <a:ext cx="963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Optimal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layout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toy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silicon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tracker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Multiple-scattering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E32E34B-E3BC-4F7A-5FF3-D7C60678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9130-EB6A-4866-830C-2DB68EFB30B4}" type="slidenum">
              <a:rPr lang="zh-CN" altLang="en-US" smtClean="0"/>
              <a:t>15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D6B5D5-E9B5-DD38-36B9-2C1FBEC7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D6164F-701D-AFF2-F915-DC429B70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3244BC-2618-EB9E-FB82-B57A70D2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9C6BA7-A26E-8D23-58EC-F121076A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979" y="1236744"/>
            <a:ext cx="7855085" cy="2398076"/>
          </a:xfrm>
          <a:prstGeom prst="rect">
            <a:avLst/>
          </a:prstGeom>
        </p:spPr>
      </p:pic>
      <p:cxnSp>
        <p:nvCxnSpPr>
          <p:cNvPr id="6" name="直接连接符 7">
            <a:extLst>
              <a:ext uri="{FF2B5EF4-FFF2-40B4-BE49-F238E27FC236}">
                <a16:creationId xmlns:a16="http://schemas.microsoft.com/office/drawing/2014/main" id="{46FF5FCD-E4B7-435D-8649-5708503CCF00}"/>
              </a:ext>
            </a:extLst>
          </p:cNvPr>
          <p:cNvCxnSpPr/>
          <p:nvPr/>
        </p:nvCxnSpPr>
        <p:spPr>
          <a:xfrm>
            <a:off x="1916522" y="5036172"/>
            <a:ext cx="2355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8">
            <a:extLst>
              <a:ext uri="{FF2B5EF4-FFF2-40B4-BE49-F238E27FC236}">
                <a16:creationId xmlns:a16="http://schemas.microsoft.com/office/drawing/2014/main" id="{3C667AEB-C472-1FB4-8DC5-9934005751F2}"/>
              </a:ext>
            </a:extLst>
          </p:cNvPr>
          <p:cNvCxnSpPr/>
          <p:nvPr/>
        </p:nvCxnSpPr>
        <p:spPr>
          <a:xfrm>
            <a:off x="1916522" y="5188572"/>
            <a:ext cx="2355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>
            <a:extLst>
              <a:ext uri="{FF2B5EF4-FFF2-40B4-BE49-F238E27FC236}">
                <a16:creationId xmlns:a16="http://schemas.microsoft.com/office/drawing/2014/main" id="{1FB53F71-7D91-13DA-410F-D2B69F1ADAB7}"/>
              </a:ext>
            </a:extLst>
          </p:cNvPr>
          <p:cNvCxnSpPr/>
          <p:nvPr/>
        </p:nvCxnSpPr>
        <p:spPr>
          <a:xfrm>
            <a:off x="1916522" y="5340972"/>
            <a:ext cx="2355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0">
            <a:extLst>
              <a:ext uri="{FF2B5EF4-FFF2-40B4-BE49-F238E27FC236}">
                <a16:creationId xmlns:a16="http://schemas.microsoft.com/office/drawing/2014/main" id="{C0BCB286-193A-BC5C-D548-0EC118B975E2}"/>
              </a:ext>
            </a:extLst>
          </p:cNvPr>
          <p:cNvCxnSpPr/>
          <p:nvPr/>
        </p:nvCxnSpPr>
        <p:spPr>
          <a:xfrm>
            <a:off x="1916522" y="5493372"/>
            <a:ext cx="2355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右 11">
            <a:extLst>
              <a:ext uri="{FF2B5EF4-FFF2-40B4-BE49-F238E27FC236}">
                <a16:creationId xmlns:a16="http://schemas.microsoft.com/office/drawing/2014/main" id="{A247FCD8-E78F-2D2E-4F8E-A0C020D62A3D}"/>
              </a:ext>
            </a:extLst>
          </p:cNvPr>
          <p:cNvSpPr/>
          <p:nvPr/>
        </p:nvSpPr>
        <p:spPr>
          <a:xfrm>
            <a:off x="4688066" y="5098180"/>
            <a:ext cx="1383517" cy="350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2">
            <a:extLst>
              <a:ext uri="{FF2B5EF4-FFF2-40B4-BE49-F238E27FC236}">
                <a16:creationId xmlns:a16="http://schemas.microsoft.com/office/drawing/2014/main" id="{81589C8A-6DDA-AD69-4349-C728667D9724}"/>
              </a:ext>
            </a:extLst>
          </p:cNvPr>
          <p:cNvCxnSpPr/>
          <p:nvPr/>
        </p:nvCxnSpPr>
        <p:spPr>
          <a:xfrm>
            <a:off x="6477420" y="5273227"/>
            <a:ext cx="2355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E0D93E1-A1C5-1293-C2CE-297032EEEB57}"/>
              </a:ext>
            </a:extLst>
          </p:cNvPr>
          <p:cNvSpPr txBox="1"/>
          <p:nvPr/>
        </p:nvSpPr>
        <p:spPr>
          <a:xfrm>
            <a:off x="4738445" y="4666840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Equal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2EC9E7-687D-D9F5-A2DF-08438F42F4C3}"/>
                  </a:ext>
                </a:extLst>
              </p:cNvPr>
              <p:cNvSpPr txBox="1"/>
              <p:nvPr/>
            </p:nvSpPr>
            <p:spPr>
              <a:xfrm>
                <a:off x="1438225" y="4778558"/>
                <a:ext cx="38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A2EC9E7-687D-D9F5-A2DF-08438F42F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25" y="4778558"/>
                <a:ext cx="3874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BEB92D-16C0-B0B2-86FA-15D5DA6B38A0}"/>
                  </a:ext>
                </a:extLst>
              </p:cNvPr>
              <p:cNvSpPr txBox="1"/>
              <p:nvPr/>
            </p:nvSpPr>
            <p:spPr>
              <a:xfrm>
                <a:off x="1438225" y="4961728"/>
                <a:ext cx="38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DBEB92D-16C0-B0B2-86FA-15D5DA6B3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25" y="4961728"/>
                <a:ext cx="3874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09DF55B-49E4-374C-26F8-536308158498}"/>
                  </a:ext>
                </a:extLst>
              </p:cNvPr>
              <p:cNvSpPr txBox="1"/>
              <p:nvPr/>
            </p:nvSpPr>
            <p:spPr>
              <a:xfrm>
                <a:off x="1432419" y="5140552"/>
                <a:ext cx="38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09DF55B-49E4-374C-26F8-536308158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19" y="5140552"/>
                <a:ext cx="3874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847D72A-9576-6A31-479E-821C2F10ADCC}"/>
                  </a:ext>
                </a:extLst>
              </p:cNvPr>
              <p:cNvSpPr txBox="1"/>
              <p:nvPr/>
            </p:nvSpPr>
            <p:spPr>
              <a:xfrm>
                <a:off x="1432420" y="5325218"/>
                <a:ext cx="38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847D72A-9576-6A31-479E-821C2F10A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20" y="5325218"/>
                <a:ext cx="3874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2118316-59D4-55DC-D355-64E31CCF2E63}"/>
                  </a:ext>
                </a:extLst>
              </p:cNvPr>
              <p:cNvSpPr txBox="1"/>
              <p:nvPr/>
            </p:nvSpPr>
            <p:spPr>
              <a:xfrm>
                <a:off x="8961802" y="4961728"/>
                <a:ext cx="1006238" cy="613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𝑠𝑞𝑟𝑡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2118316-59D4-55DC-D355-64E31CCF2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802" y="4961728"/>
                <a:ext cx="1006238" cy="613951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86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BACB6-2E26-DB8A-AC7E-F6196D12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863129-5695-DBC5-287F-C5532F11F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55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Mathematical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test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shows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that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various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factors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affects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track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parameters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4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kumimoji="1" lang="zh-CN" altLang="en-US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0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Layout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0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kumimoji="1" lang="zh-CN" altLang="en-US" sz="20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0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19F68-0299-883B-8EEF-FC0413F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2025/03/07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A476A1-85CE-3DE1-06CC-E352509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4740E-61E2-8270-6FFF-5BFBCBDD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113903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A6FD2C-8B38-25BD-23CE-56A1C44C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B3DF13-C8F5-10BA-1E0B-BABAD2B4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5EDBE1-A3A6-EA1B-43FC-092873E9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583"/>
            <a:ext cx="4680000" cy="46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D3FEDF-A373-5DE1-618C-DA1E71B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98" y="234583"/>
            <a:ext cx="4680000" cy="46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F78E022-F497-629C-1265-EEF4B6E98B74}"/>
              </a:ext>
            </a:extLst>
          </p:cNvPr>
          <p:cNvSpPr txBox="1"/>
          <p:nvPr/>
        </p:nvSpPr>
        <p:spPr>
          <a:xfrm>
            <a:off x="3720974" y="823865"/>
            <a:ext cx="12763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dirty="0" err="1"/>
              <a:t>DC+Silicon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E7C982-3699-30D6-4CE3-A3162367B1F9}"/>
              </a:ext>
            </a:extLst>
          </p:cNvPr>
          <p:cNvSpPr txBox="1"/>
          <p:nvPr/>
        </p:nvSpPr>
        <p:spPr>
          <a:xfrm>
            <a:off x="9344044" y="823865"/>
            <a:ext cx="12847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Toy</a:t>
            </a:r>
            <a:r>
              <a:rPr kumimoji="1" lang="zh-CN" altLang="en-US" dirty="0"/>
              <a:t> </a:t>
            </a:r>
            <a:r>
              <a:rPr kumimoji="1" lang="en-US" altLang="zh-CN" dirty="0"/>
              <a:t>FST</a:t>
            </a:r>
            <a:endParaRPr kumimoji="1"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A592F2-6814-E9FC-C3C3-F40FF0A4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299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15129-E3C2-0D67-560F-D80F4CAA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04" y="238376"/>
            <a:ext cx="11131972" cy="132556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Our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tracker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toy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FST</a:t>
            </a:r>
            <a:b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(uniformly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distributed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layers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silicon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microns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Symbol" pitchFamily="2" charset="2"/>
                <a:ea typeface="Microsoft YaHei" panose="020B0503020204020204" pitchFamily="34" charset="-122"/>
              </a:rPr>
              <a:t>s</a:t>
            </a:r>
            <a:r>
              <a:rPr kumimoji="1" lang="zh-CN" altLang="en-US" sz="2700" dirty="0">
                <a:solidFill>
                  <a:srgbClr val="000BFF"/>
                </a:solidFill>
                <a:latin typeface="Symbol" pitchFamily="2" charset="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0.002X0</a:t>
            </a:r>
            <a:r>
              <a:rPr kumimoji="1" lang="zh-CN" altLang="en-US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7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073DD3-A072-1A29-9DC3-79A1106E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8417C7-0977-BDE9-6F65-A8204B45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1B2CF7-EDAE-B956-D9DA-B1666DE3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97" y="1470344"/>
            <a:ext cx="5047307" cy="5047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7E1585-23CA-7D8A-F131-EA731DFAA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6" y="1499866"/>
            <a:ext cx="4988265" cy="49882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51838BF-C9C7-F98E-2DD6-43449501E1E3}"/>
              </a:ext>
            </a:extLst>
          </p:cNvPr>
          <p:cNvSpPr txBox="1"/>
          <p:nvPr/>
        </p:nvSpPr>
        <p:spPr>
          <a:xfrm>
            <a:off x="1909731" y="2163778"/>
            <a:ext cx="12763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dirty="0" err="1"/>
              <a:t>DC+Silicon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4DC9CC-C0E9-81CA-51C3-F59A67D2EC5D}"/>
              </a:ext>
            </a:extLst>
          </p:cNvPr>
          <p:cNvSpPr txBox="1"/>
          <p:nvPr/>
        </p:nvSpPr>
        <p:spPr>
          <a:xfrm>
            <a:off x="7532801" y="2163778"/>
            <a:ext cx="12847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Toy</a:t>
            </a:r>
            <a:r>
              <a:rPr kumimoji="1" lang="zh-CN" altLang="en-US" dirty="0"/>
              <a:t> </a:t>
            </a:r>
            <a:r>
              <a:rPr kumimoji="1" lang="en-US" altLang="zh-CN" dirty="0"/>
              <a:t>FST</a:t>
            </a:r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0E0A6-4FF3-CF5A-33E7-0C971A37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309496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C24682-BDA2-054F-EB66-B843E476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66D628-8D54-A4A6-874B-65126977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4777F6-A344-5945-FFDE-9C90F02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94CB77DC-DC1E-FF41-1B67-984BF43C8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012605"/>
              </p:ext>
            </p:extLst>
          </p:nvPr>
        </p:nvGraphicFramePr>
        <p:xfrm>
          <a:off x="1977231" y="1375298"/>
          <a:ext cx="8004969" cy="381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ECBD17E-9B95-3EB5-B3F9-F2B0E79DA18A}"/>
              </a:ext>
            </a:extLst>
          </p:cNvPr>
          <p:cNvSpPr txBox="1"/>
          <p:nvPr/>
        </p:nvSpPr>
        <p:spPr>
          <a:xfrm>
            <a:off x="4254070" y="54605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径迹测量在做什么？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D6E45D-262F-F9EE-E383-BBC2C3CFB50F}"/>
              </a:ext>
            </a:extLst>
          </p:cNvPr>
          <p:cNvSpPr txBox="1"/>
          <p:nvPr/>
        </p:nvSpPr>
        <p:spPr>
          <a:xfrm>
            <a:off x="2655727" y="4910686"/>
            <a:ext cx="6647975" cy="114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dirty="0"/>
              <a:t>把空间测量结果变换到径迹参数空间</a:t>
            </a:r>
            <a:endParaRPr kumimoji="1" lang="en-US" altLang="zh-CN" sz="2400" dirty="0"/>
          </a:p>
          <a:p>
            <a:pPr algn="ctr">
              <a:lnSpc>
                <a:spcPct val="150000"/>
              </a:lnSpc>
            </a:pPr>
            <a:r>
              <a:rPr kumimoji="1" lang="zh-CN" altLang="en-US" sz="2400" dirty="0"/>
              <a:t>影响因素：</a:t>
            </a:r>
            <a:r>
              <a:rPr kumimoji="1" lang="zh-CN" altLang="en-US" sz="2400" dirty="0">
                <a:solidFill>
                  <a:srgbClr val="000BFF"/>
                </a:solidFill>
              </a:rPr>
              <a:t>空间测量本身、散射效应、变换矩阵</a:t>
            </a:r>
          </a:p>
        </p:txBody>
      </p:sp>
    </p:spTree>
    <p:extLst>
      <p:ext uri="{BB962C8B-B14F-4D97-AF65-F5344CB8AC3E}">
        <p14:creationId xmlns:p14="http://schemas.microsoft.com/office/powerpoint/2010/main" val="149882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918"/>
            <a:ext cx="12086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Momentum resolution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59ECE9-578D-98E8-F861-8421D0FA5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4" y="1070341"/>
            <a:ext cx="3300086" cy="26904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F80234-59DC-DE8A-631F-485A01EF8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18" y="1234910"/>
            <a:ext cx="3114267" cy="252592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4563CC0-E25C-FE7C-3AA9-3BDD9DBFBEE2}"/>
              </a:ext>
            </a:extLst>
          </p:cNvPr>
          <p:cNvSpPr txBox="1"/>
          <p:nvPr/>
        </p:nvSpPr>
        <p:spPr>
          <a:xfrm>
            <a:off x="281314" y="4436716"/>
            <a:ext cx="9444368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Complicated,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when MS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taken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into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account</a:t>
            </a:r>
            <a:endParaRPr lang="en-US" altLang="zh-CN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Quite a few factors affect the momentum resolution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62D7B1-776C-423F-9E7E-1C48EB3F3CEA}"/>
              </a:ext>
            </a:extLst>
          </p:cNvPr>
          <p:cNvSpPr txBox="1"/>
          <p:nvPr/>
        </p:nvSpPr>
        <p:spPr>
          <a:xfrm>
            <a:off x="655899" y="1003139"/>
            <a:ext cx="10918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en-US" altLang="zh-CN" dirty="0">
                <a:latin typeface="Symbol" panose="05050102010706020507" pitchFamily="18" charset="2"/>
              </a:rPr>
              <a:t>&gt; s</a:t>
            </a:r>
            <a:endParaRPr lang="zh-CN" altLang="en-US" dirty="0">
              <a:latin typeface="Symbol" panose="05050102010706020507" pitchFamily="18" charset="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0B8EE9-2819-46D4-B70B-8264FC7AF31B}"/>
              </a:ext>
            </a:extLst>
          </p:cNvPr>
          <p:cNvSpPr txBox="1"/>
          <p:nvPr/>
        </p:nvSpPr>
        <p:spPr>
          <a:xfrm>
            <a:off x="4413572" y="864991"/>
            <a:ext cx="10918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Symbol" panose="05050102010706020507" pitchFamily="18" charset="2"/>
              </a:rPr>
              <a:t>s &gt;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4E1F6F-1BDD-4685-2A33-D248DBBB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46" y="1743438"/>
            <a:ext cx="4548055" cy="46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C1D796-32CE-F8CC-C78F-21082A21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91CE80-06B9-3C17-7A13-152DFF80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210AFAF-65B8-B462-EB99-B4ED7A54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78" y="0"/>
            <a:ext cx="8946778" cy="396976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CC56C93-7BA8-D746-FAEA-38D510DE6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63" y="4064587"/>
            <a:ext cx="8567008" cy="1388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93000DC4-C028-3EE2-699F-18B4219659BF}"/>
                  </a:ext>
                </a:extLst>
              </p:cNvPr>
              <p:cNvSpPr txBox="1"/>
              <p:nvPr/>
            </p:nvSpPr>
            <p:spPr>
              <a:xfrm>
                <a:off x="3581400" y="5658633"/>
                <a:ext cx="3834754" cy="64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zh-CN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zh-CN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zh-CN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93000DC4-C028-3EE2-699F-18B421965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658633"/>
                <a:ext cx="3834754" cy="645690"/>
              </a:xfrm>
              <a:prstGeom prst="rect">
                <a:avLst/>
              </a:prstGeom>
              <a:blipFill>
                <a:blip r:embed="rId4"/>
                <a:stretch>
                  <a:fillRect t="-82692" b="-1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9746CD2-97A7-60AE-F6DB-AC206180C385}"/>
              </a:ext>
            </a:extLst>
          </p:cNvPr>
          <p:cNvSpPr/>
          <p:nvPr/>
        </p:nvSpPr>
        <p:spPr>
          <a:xfrm>
            <a:off x="5037557" y="5579412"/>
            <a:ext cx="2378597" cy="8041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6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0A248D-5696-04BC-8E2F-45E10CB7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D4DD04-FE65-4C77-8057-2A96E6D4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11E12A-C5C0-82CB-5C64-8417766A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955FA9-0CAB-E23B-6D65-912525CE1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" y="687114"/>
            <a:ext cx="10397359" cy="51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2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B6B9D1-07EF-B8E6-A9BD-2EB46DB6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F306CC-EF05-B711-4D15-2783FE0A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5EA112-F7CB-B659-A7C6-93084808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98BBC3-5EC0-FD5C-C9A4-6DFC4947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" y="2356055"/>
            <a:ext cx="11671341" cy="24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3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3CDD3-60C7-0AF6-5E15-4063FAF5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Let`s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recall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least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square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fit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(Neglecting</a:t>
            </a:r>
            <a:r>
              <a:rPr kumimoji="1" lang="zh-CN" altLang="en-US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correlations</a:t>
            </a:r>
            <a:r>
              <a:rPr kumimoji="1" lang="zh-CN" altLang="en-US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among</a:t>
            </a:r>
            <a:r>
              <a:rPr kumimoji="1" lang="zh-CN" altLang="en-US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hits</a:t>
            </a:r>
            <a:r>
              <a:rPr kumimoji="1" lang="zh-CN" altLang="en-US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sz="3200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C57848-17C2-B521-4239-2775A2F4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E2C881-F2DD-D265-5B1B-2265E011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D44D71-B3AA-C735-8142-99728CD9A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09" y="1981255"/>
            <a:ext cx="3909303" cy="1159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EFB5940-8E5F-B8E7-6F91-DF1566C4296E}"/>
              </a:ext>
            </a:extLst>
          </p:cNvPr>
          <p:cNvSpPr txBox="1"/>
          <p:nvPr/>
        </p:nvSpPr>
        <p:spPr>
          <a:xfrm>
            <a:off x="1550020" y="5644981"/>
            <a:ext cx="979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achieves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minimum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when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zeros</a:t>
            </a:r>
            <a:endParaRPr kumimoji="1"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C092BD-D5F3-F6AC-4170-9553AB9F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287164"/>
            <a:ext cx="5867400" cy="1816100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CAB2AA-641D-491C-F540-BA6FA186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329520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3CDD3-60C7-0AF6-5E15-4063FAF5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7" y="45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textbook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Fisher information</a:t>
            </a: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(FI) is defined as </a:t>
            </a:r>
            <a:endParaRPr kumimoji="1"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C57848-17C2-B521-4239-2775A2F4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E2C881-F2DD-D265-5B1B-2265E011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B07FB6-7262-C861-17FA-7F58C5373279}"/>
              </a:ext>
            </a:extLst>
          </p:cNvPr>
          <p:cNvSpPr txBox="1"/>
          <p:nvPr/>
        </p:nvSpPr>
        <p:spPr>
          <a:xfrm>
            <a:off x="1145894" y="4801215"/>
            <a:ext cx="10537372" cy="168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Two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ingredients of FI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Nominator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helix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measurements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i="1" dirty="0" err="1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</a:t>
            </a:r>
            <a:r>
              <a:rPr kumimoji="1" lang="en-US" altLang="zh-CN" sz="2400" i="1" baseline="-25000" dirty="0" err="1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endParaRPr kumimoji="1" lang="en-US" altLang="zh-CN" sz="2400" i="1" baseline="-250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Denominator: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 err="1">
                <a:solidFill>
                  <a:srgbClr val="000BFF"/>
                </a:solidFill>
                <a:latin typeface="Symbol" pitchFamily="2" charset="2"/>
              </a:rPr>
              <a:t>s</a:t>
            </a:r>
            <a:r>
              <a:rPr kumimoji="1" lang="en-US" altLang="zh-CN" sz="2400" baseline="-25000" dirty="0" err="1">
                <a:solidFill>
                  <a:srgbClr val="000BFF"/>
                </a:solidFill>
              </a:rPr>
              <a:t>i</a:t>
            </a:r>
            <a:r>
              <a:rPr kumimoji="1" lang="zh-CN" altLang="en-US" sz="2400" baseline="-25000" dirty="0">
                <a:solidFill>
                  <a:srgbClr val="000BFF"/>
                </a:solidFill>
              </a:rPr>
              <a:t> 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including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both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spatial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resolutions(SP)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MS</a:t>
            </a:r>
            <a:r>
              <a:rPr kumimoji="1" lang="zh-CN" altLang="en-US" sz="24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D498E0-08E2-5533-88C8-6C045E2204D6}"/>
              </a:ext>
            </a:extLst>
          </p:cNvPr>
          <p:cNvSpPr txBox="1"/>
          <p:nvPr/>
        </p:nvSpPr>
        <p:spPr>
          <a:xfrm>
            <a:off x="353765" y="3561982"/>
            <a:ext cx="665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Advantage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FI: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related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variance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directly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9382AF-C56C-1A21-7385-C7B69A46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7" y="1234527"/>
            <a:ext cx="4076700" cy="136488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BCC2DB3-04BE-A3A0-CFF4-F0804219DDD0}"/>
              </a:ext>
            </a:extLst>
          </p:cNvPr>
          <p:cNvSpPr txBox="1"/>
          <p:nvPr/>
        </p:nvSpPr>
        <p:spPr>
          <a:xfrm>
            <a:off x="5092121" y="1283322"/>
            <a:ext cx="6662401" cy="1135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Weighted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squared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Weights: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inverse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squared</a:t>
            </a:r>
            <a:r>
              <a:rPr kumimoji="1" lang="zh-CN" alt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errors</a:t>
            </a:r>
            <a:endParaRPr kumimoji="1" lang="zh-CN" altLang="en-US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F125F00-58F1-3488-AA0A-B49DDF12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76" y="3042625"/>
            <a:ext cx="2654300" cy="1397000"/>
          </a:xfrm>
          <a:prstGeom prst="rect">
            <a:avLst/>
          </a:prstGeom>
          <a:ln w="28575">
            <a:solidFill>
              <a:srgbClr val="000BFF"/>
            </a:solidFill>
          </a:ln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A10CE0-B1F4-DCD1-4815-38947DCF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18973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B70AB-D204-A77A-98F6-F7A28485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39" y="13714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Nominator: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Squared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Derivatives</a:t>
            </a:r>
            <a:r>
              <a:rPr kumimoji="1"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(SD)</a:t>
            </a:r>
            <a:endParaRPr kumimoji="1" lang="zh-CN" altLang="en-US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EEE5D-5317-9AF2-CE8A-17C9F8F4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2025/03/07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8DA4F2-2352-234D-3F2F-85B4652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981EEA-68C1-56C3-EC14-BD10D43B4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5" y="1210941"/>
            <a:ext cx="5579292" cy="41844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37E109-7CBB-B67D-9C84-6DA38651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2" y="1108559"/>
            <a:ext cx="4184469" cy="41844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191F76-E6C6-5BAB-7E53-02C6AC417F51}"/>
              </a:ext>
            </a:extLst>
          </p:cNvPr>
          <p:cNvSpPr txBox="1"/>
          <p:nvPr/>
        </p:nvSpPr>
        <p:spPr>
          <a:xfrm>
            <a:off x="2209800" y="5641095"/>
            <a:ext cx="8739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Varies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huge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range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vs.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momenta)</a:t>
            </a:r>
            <a:r>
              <a:rPr kumimoji="1" lang="zh-CN" altLang="en-US" sz="2800" dirty="0">
                <a:solidFill>
                  <a:srgbClr val="000B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2800" dirty="0">
              <a:solidFill>
                <a:srgbClr val="000B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orders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magnitudes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@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R=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1.8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kumimoji="1"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AB9631D-07BC-8CCD-BB93-0AB04ADB83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15434"/>
          <a:stretch/>
        </p:blipFill>
        <p:spPr>
          <a:xfrm>
            <a:off x="9587861" y="251511"/>
            <a:ext cx="2484301" cy="965393"/>
          </a:xfrm>
          <a:prstGeom prst="rect">
            <a:avLst/>
          </a:prstGeom>
          <a:ln w="28575">
            <a:solidFill>
              <a:srgbClr val="000BFF"/>
            </a:solidFill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D9A82101-C504-45B1-4696-DF5E66D78555}"/>
              </a:ext>
            </a:extLst>
          </p:cNvPr>
          <p:cNvSpPr/>
          <p:nvPr/>
        </p:nvSpPr>
        <p:spPr>
          <a:xfrm>
            <a:off x="10533016" y="131651"/>
            <a:ext cx="1066800" cy="7065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C878716E-1DFA-5935-D4E7-E591FA1AB91B}"/>
              </a:ext>
            </a:extLst>
          </p:cNvPr>
          <p:cNvSpPr/>
          <p:nvPr/>
        </p:nvSpPr>
        <p:spPr>
          <a:xfrm>
            <a:off x="10512697" y="1708512"/>
            <a:ext cx="317314" cy="148445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8FF647-DE45-531F-714B-9F4C41600582}"/>
              </a:ext>
            </a:extLst>
          </p:cNvPr>
          <p:cNvSpPr txBox="1"/>
          <p:nvPr/>
        </p:nvSpPr>
        <p:spPr>
          <a:xfrm>
            <a:off x="10812859" y="2080800"/>
            <a:ext cx="135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FF0000"/>
                </a:solidFill>
              </a:rPr>
              <a:t>~10</a:t>
            </a:r>
            <a:r>
              <a:rPr kumimoji="1" lang="en-US" altLang="zh-CN" sz="3600" baseline="30000" dirty="0">
                <a:solidFill>
                  <a:srgbClr val="FF0000"/>
                </a:solidFill>
              </a:rPr>
              <a:t>8</a:t>
            </a:r>
            <a:endParaRPr kumimoji="1" lang="zh-CN" alt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5D2FDF5-62AA-3778-F0BA-2E72C3F2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硅径迹探测器组会</a:t>
            </a:r>
          </a:p>
        </p:txBody>
      </p:sp>
    </p:spTree>
    <p:extLst>
      <p:ext uri="{BB962C8B-B14F-4D97-AF65-F5344CB8AC3E}">
        <p14:creationId xmlns:p14="http://schemas.microsoft.com/office/powerpoint/2010/main" val="2795620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0.8|11.4|1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10796</TotalTime>
  <Words>558</Words>
  <Application>Microsoft Macintosh PowerPoint</Application>
  <PresentationFormat>宽屏</PresentationFormat>
  <Paragraphs>129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Microsoft YaHei</vt:lpstr>
      <vt:lpstr>Microsoft YaHei</vt:lpstr>
      <vt:lpstr>Arial</vt:lpstr>
      <vt:lpstr>Cambria Math</vt:lpstr>
      <vt:lpstr>Symbol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Let`s recall least square fit           (Neglecting the correlations among hits )</vt:lpstr>
      <vt:lpstr>In textbook，the Fisher information (FI) is defined as </vt:lpstr>
      <vt:lpstr>Nominator: Squared Derivatives (SD)</vt:lpstr>
      <vt:lpstr>Denominator:  spatial resolution(SP)  </vt:lpstr>
      <vt:lpstr>Denominator: combined MS and SP </vt:lpstr>
      <vt:lpstr>FI= SD/(SP2+MS2)   </vt:lpstr>
      <vt:lpstr>Accumulated FI:  sum of the first n layers </vt:lpstr>
      <vt:lpstr>Pt resolution </vt:lpstr>
      <vt:lpstr>PowerPoint 演示文稿</vt:lpstr>
      <vt:lpstr>PowerPoint 演示文稿</vt:lpstr>
      <vt:lpstr>Summary </vt:lpstr>
      <vt:lpstr>PowerPoint 演示文稿</vt:lpstr>
      <vt:lpstr>Our tracker vs a toy FST  (uniformly distributed 12 layers of silicon with 10 microns s &amp; 0.002X0 )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gli LI</cp:lastModifiedBy>
  <cp:revision>466</cp:revision>
  <dcterms:created xsi:type="dcterms:W3CDTF">2022-04-29T11:58:20Z</dcterms:created>
  <dcterms:modified xsi:type="dcterms:W3CDTF">2025-03-14T02:52:19Z</dcterms:modified>
</cp:coreProperties>
</file>