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681" r:id="rId3"/>
    <p:sldId id="262" r:id="rId4"/>
    <p:sldId id="264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71408-4E58-46D1-86F2-F3D1F0344A2D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5DEEB-58E9-4F50-8C5F-7FEFCAAC21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11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Here is the detector relative uncertainty of Run1-5</a:t>
            </a:r>
          </a:p>
          <a:p>
            <a:r>
              <a:rPr lang="en-US" altLang="zh-CN" dirty="0"/>
              <a:t>We can see run1 and run3 are well consistent </a:t>
            </a:r>
          </a:p>
          <a:p>
            <a:r>
              <a:rPr lang="en-US" altLang="zh-CN" dirty="0"/>
              <a:t>But all 7 channel of run5 are smaller than those of run1/3</a:t>
            </a:r>
          </a:p>
          <a:p>
            <a:r>
              <a:rPr lang="en-US" altLang="zh-CN" dirty="0" err="1"/>
              <a:t>CCnumu</a:t>
            </a:r>
            <a:r>
              <a:rPr lang="en-US" altLang="zh-CN" dirty="0"/>
              <a:t> and pi0 channel of run4 are smaller </a:t>
            </a:r>
            <a:r>
              <a:rPr lang="en-US" altLang="zh-CN"/>
              <a:t>than those of </a:t>
            </a:r>
            <a:r>
              <a:rPr lang="en-US" altLang="zh-CN" dirty="0"/>
              <a:t>run1/3</a:t>
            </a:r>
          </a:p>
          <a:p>
            <a:r>
              <a:rPr lang="en-US" altLang="zh-CN" dirty="0"/>
              <a:t>Meantime Run4 and Run5 are not consistent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48750C-5EC5-4DAE-906F-008483028AA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408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6AF091-7DBB-4E85-A57F-A11445427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EA1B1BF-D5E8-4539-A254-F215C4B4E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8D5905-0FFD-4CBF-8B2E-FDBB65D5D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923642-97BF-4086-A7F2-88A41FFD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EDD53-ED17-4522-AF54-CFB0AB746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43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806805-BC0A-4930-97A2-29279AF3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99C347D-07AE-4B65-BDF3-2151CE3A9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58BECF-5BE9-4F72-A60A-488B2514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ED417C-0CE7-4D1A-8998-8FA888BE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66F5A9-1BDB-447A-A915-9D9C2341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0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5729167-8471-4B50-A04C-CC68E7435B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28BFA4-FBD1-4CB1-A2D7-B64B197D5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D21D0D-E4B9-4AB5-9957-7C282F91E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5D317BD-7C3B-4BD9-BA71-A0BC0514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050763-D6EA-4A81-9D46-61C706E9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497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F9BD1A-A8DA-4FC7-96C7-C7BC41BC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11010F-C56C-4386-A6FC-EBE2D6D60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AD5603-F3D3-4458-B93B-B1560AF8A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F210FA-72DF-4FA4-8BBD-AD022C185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B7AEF3-2818-4549-AF89-708E5E58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01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F14BA2-6757-4B87-9846-FD2012E64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4A79AA-371F-4659-8D58-2F87DCE3F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E079B9-AA1E-45B6-BB7B-F50A38F78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0FA0A2-0948-432E-A929-58D85333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9EAB01-DE01-49D8-A966-17587E38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41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A00241-6002-4894-B402-445DB6321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9FD43A-DE1D-47E5-BA3B-4CE96BE3D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BD2D47-1E51-4429-B6B3-262F7B2EA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1421C1-2D28-4CB4-9EB4-E09C8B32F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B73A9F-8A68-43B0-8301-6FDEE3F1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C25EAA-1BF6-4A61-B327-CA9E2CB33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65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04B6D0-9FA9-4C71-A0D8-1FEEFD1F8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E1B6B7E-076C-4C76-B0CB-217934005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72BB6A0-48A1-413C-A22F-762DF21FF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F2971EF-79AE-412A-96E1-251EACF3C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1F232B5-AD40-4424-BB2F-1BE1CBF58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5A347C9-0C91-4A35-BBCE-422E9BD42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72EEAB-00D4-476B-BDED-5FFC2DF4E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B50B87-DD6F-4183-A81C-CCB3A2E59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23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99399B-777B-4D40-8486-BF281F15C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88C0E7B-F3E8-41DC-9AD9-5651A792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EDF738C-2F08-4147-AB24-8B6FD10E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460FCC-C4CE-4213-BAD9-A2CB7EA78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07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9E2D36B-8F49-42A8-A017-A1735DF28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3D811BB-CB45-4E19-98C2-5A564707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AD64A5-E7F1-481E-B410-1A5F2681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189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5E3900-B96C-475C-BA34-6E130E0B0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ACEA20-D49B-42BE-8409-518ABB3EE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C0A25D-9175-49F8-A68B-0317B3D28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7BC5FD-82A6-4602-9671-9096F5AF5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6523AB-E1D9-495B-9E5C-2859BE54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502718-E421-456A-91EC-E710729E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51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F93CE6-DDD2-4A38-AC4F-617790196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3A9DE62-5315-43D9-8C40-4CA059A14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45EBEF-654B-4E30-81CE-2C2E23C85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013C7E-751F-4963-B8A2-C53D6F0C5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7336FF-1A5E-49F4-AA4E-63A52A12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2DA807-0A99-4D77-8F40-D571967B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20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8B36220-6D89-44DD-9945-0B7C78D1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88D022-3103-448B-AE14-A9EADC939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8D0E64-0E70-4A8F-988D-DD83C80B3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35ECD-03DF-4F0F-A79A-3269A9E9E13F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EE18F0-1409-4164-BE96-2153468E26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828511-BA76-4A03-AFEF-AE9782B66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FA9C4-4258-4483-BBC1-3A681B96A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40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3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3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1C57CC-B14C-43F0-A1D4-434717625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 anchorCtr="1"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Comparison for Detector Sample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C8DA2AD-E62E-411B-ABFB-EB6EE54399FD}"/>
              </a:ext>
            </a:extLst>
          </p:cNvPr>
          <p:cNvSpPr txBox="1"/>
          <p:nvPr/>
        </p:nvSpPr>
        <p:spPr>
          <a:xfrm>
            <a:off x="3023992" y="4114800"/>
            <a:ext cx="6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Comparing distribution of detector samples for Run3/4/5.</a:t>
            </a:r>
          </a:p>
        </p:txBody>
      </p:sp>
    </p:spTree>
    <p:extLst>
      <p:ext uri="{BB962C8B-B14F-4D97-AF65-F5344CB8AC3E}">
        <p14:creationId xmlns:p14="http://schemas.microsoft.com/office/powerpoint/2010/main" val="325375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AD1A44B4-9B9C-44B4-8242-4D8037576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7"/>
            <a:ext cx="6096000" cy="41140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Comparison of different variable (Run3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sample)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24FD6E5B-3799-4A6C-B376-D064AAC40E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6096000" cy="4114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9D79EDF-7D77-4AE6-B750-B705B75BD2DA}"/>
                  </a:ext>
                </a:extLst>
              </p:cNvPr>
              <p:cNvSpPr txBox="1"/>
              <p:nvPr/>
            </p:nvSpPr>
            <p:spPr>
              <a:xfrm>
                <a:off x="3258581" y="3956634"/>
                <a:ext cx="1482757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9D79EDF-7D77-4AE6-B750-B705B75BD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581" y="3956634"/>
                <a:ext cx="1482757" cy="668645"/>
              </a:xfrm>
              <a:prstGeom prst="rect">
                <a:avLst/>
              </a:prstGeom>
              <a:blipFill>
                <a:blip r:embed="rId5"/>
                <a:stretch>
                  <a:fillRect l="-2469" t="-5455" r="-205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 8">
            <a:extLst>
              <a:ext uri="{FF2B5EF4-FFF2-40B4-BE49-F238E27FC236}">
                <a16:creationId xmlns:a16="http://schemas.microsoft.com/office/drawing/2014/main" id="{D89A69A4-B2DC-427B-9C6E-B59C8F8B8471}"/>
              </a:ext>
            </a:extLst>
          </p:cNvPr>
          <p:cNvSpPr/>
          <p:nvPr/>
        </p:nvSpPr>
        <p:spPr>
          <a:xfrm>
            <a:off x="3258581" y="4625279"/>
            <a:ext cx="324499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neutrino energy</a:t>
            </a:r>
            <a:endParaRPr lang="en-US" altLang="zh-CN" b="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206CC79E-1FDD-40F0-9E16-76F6A0015AA3}"/>
                  </a:ext>
                </a:extLst>
              </p:cNvPr>
              <p:cNvSpPr txBox="1"/>
              <p:nvPr/>
            </p:nvSpPr>
            <p:spPr>
              <a:xfrm>
                <a:off x="7661243" y="3956634"/>
                <a:ext cx="1482757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206CC79E-1FDD-40F0-9E16-76F6A0015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1243" y="3956634"/>
                <a:ext cx="1482757" cy="668645"/>
              </a:xfrm>
              <a:prstGeom prst="rect">
                <a:avLst/>
              </a:prstGeom>
              <a:blipFill>
                <a:blip r:embed="rId6"/>
                <a:stretch>
                  <a:fillRect l="-2469" t="-5455" r="-205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矩形 11">
            <a:extLst>
              <a:ext uri="{FF2B5EF4-FFF2-40B4-BE49-F238E27FC236}">
                <a16:creationId xmlns:a16="http://schemas.microsoft.com/office/drawing/2014/main" id="{FCEBE01D-9284-43CB-A9F1-F3F6F49AC2C2}"/>
              </a:ext>
            </a:extLst>
          </p:cNvPr>
          <p:cNvSpPr/>
          <p:nvPr/>
        </p:nvSpPr>
        <p:spPr>
          <a:xfrm>
            <a:off x="7661243" y="4625279"/>
            <a:ext cx="173316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truth_nuEnergy</a:t>
            </a:r>
            <a:endParaRPr lang="en-US" altLang="zh-C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010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191398D1-69D9-4145-A895-E00616753B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6"/>
            <a:ext cx="6095998" cy="41140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Comparison of different variable (Run4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sample)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69BBACB3-C7AC-4237-A8A8-431AEBA4F1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7"/>
            <a:ext cx="6096000" cy="41140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8EEACC9-4D39-46BA-B528-4EBC4898CAF6}"/>
                  </a:ext>
                </a:extLst>
              </p:cNvPr>
              <p:cNvSpPr txBox="1"/>
              <p:nvPr/>
            </p:nvSpPr>
            <p:spPr>
              <a:xfrm>
                <a:off x="3258581" y="3956634"/>
                <a:ext cx="1482757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Run4: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8EEACC9-4D39-46BA-B528-4EBC4898CA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581" y="3956634"/>
                <a:ext cx="1482757" cy="668645"/>
              </a:xfrm>
              <a:prstGeom prst="rect">
                <a:avLst/>
              </a:prstGeom>
              <a:blipFill>
                <a:blip r:embed="rId5"/>
                <a:stretch>
                  <a:fillRect l="-2469" t="-5455" r="-205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>
            <a:extLst>
              <a:ext uri="{FF2B5EF4-FFF2-40B4-BE49-F238E27FC236}">
                <a16:creationId xmlns:a16="http://schemas.microsoft.com/office/drawing/2014/main" id="{8D656D36-62E8-40D8-AB70-DED07910D0C4}"/>
              </a:ext>
            </a:extLst>
          </p:cNvPr>
          <p:cNvSpPr/>
          <p:nvPr/>
        </p:nvSpPr>
        <p:spPr>
          <a:xfrm>
            <a:off x="3258581" y="4625279"/>
            <a:ext cx="324499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neutrino energy</a:t>
            </a:r>
            <a:endParaRPr lang="en-US" altLang="zh-CN" b="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C8DAEE9-79F4-47C3-AA30-5101BBF9A6C8}"/>
                  </a:ext>
                </a:extLst>
              </p:cNvPr>
              <p:cNvSpPr txBox="1"/>
              <p:nvPr/>
            </p:nvSpPr>
            <p:spPr>
              <a:xfrm>
                <a:off x="7661243" y="3956634"/>
                <a:ext cx="1482757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C8DAEE9-79F4-47C3-AA30-5101BBF9A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1243" y="3956634"/>
                <a:ext cx="1482757" cy="668645"/>
              </a:xfrm>
              <a:prstGeom prst="rect">
                <a:avLst/>
              </a:prstGeom>
              <a:blipFill>
                <a:blip r:embed="rId6"/>
                <a:stretch>
                  <a:fillRect l="-2469" t="-5455" r="-205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矩形 11">
            <a:extLst>
              <a:ext uri="{FF2B5EF4-FFF2-40B4-BE49-F238E27FC236}">
                <a16:creationId xmlns:a16="http://schemas.microsoft.com/office/drawing/2014/main" id="{0F6DC34D-A491-4ED7-B43B-9A4C9ABFC496}"/>
              </a:ext>
            </a:extLst>
          </p:cNvPr>
          <p:cNvSpPr/>
          <p:nvPr/>
        </p:nvSpPr>
        <p:spPr>
          <a:xfrm>
            <a:off x="7661243" y="4625279"/>
            <a:ext cx="173316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truth_nuEnergy</a:t>
            </a:r>
            <a:endParaRPr lang="en-US" altLang="zh-C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97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F2CA6F95-6329-49F6-AA8D-811D93469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8"/>
            <a:ext cx="6096000" cy="4114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Comparison of different variable (Run5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sample)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D6F0AA85-25F6-4613-AAAA-12187DEBCC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90688"/>
            <a:ext cx="6096000" cy="4114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6961467-63A5-4799-9073-7B221C7E94D8}"/>
                  </a:ext>
                </a:extLst>
              </p:cNvPr>
              <p:cNvSpPr txBox="1"/>
              <p:nvPr/>
            </p:nvSpPr>
            <p:spPr>
              <a:xfrm>
                <a:off x="3258581" y="3956634"/>
                <a:ext cx="1482757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Run5: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6961467-63A5-4799-9073-7B221C7E9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581" y="3956634"/>
                <a:ext cx="1482757" cy="668645"/>
              </a:xfrm>
              <a:prstGeom prst="rect">
                <a:avLst/>
              </a:prstGeom>
              <a:blipFill>
                <a:blip r:embed="rId5"/>
                <a:stretch>
                  <a:fillRect l="-2469" t="-5455" r="-205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>
            <a:extLst>
              <a:ext uri="{FF2B5EF4-FFF2-40B4-BE49-F238E27FC236}">
                <a16:creationId xmlns:a16="http://schemas.microsoft.com/office/drawing/2014/main" id="{BBDA889E-0F9A-47C1-93F7-436444D65CC4}"/>
              </a:ext>
            </a:extLst>
          </p:cNvPr>
          <p:cNvSpPr/>
          <p:nvPr/>
        </p:nvSpPr>
        <p:spPr>
          <a:xfrm>
            <a:off x="3258581" y="4625279"/>
            <a:ext cx="324499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neutrino energy</a:t>
            </a:r>
            <a:endParaRPr lang="en-US" altLang="zh-CN" b="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ABE8FE1C-EB17-4C3B-9996-D41CF07AD11F}"/>
                  </a:ext>
                </a:extLst>
              </p:cNvPr>
              <p:cNvSpPr txBox="1"/>
              <p:nvPr/>
            </p:nvSpPr>
            <p:spPr>
              <a:xfrm>
                <a:off x="7661243" y="3956634"/>
                <a:ext cx="1482757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ABE8FE1C-EB17-4C3B-9996-D41CF07AD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1243" y="3956634"/>
                <a:ext cx="1482757" cy="668645"/>
              </a:xfrm>
              <a:prstGeom prst="rect">
                <a:avLst/>
              </a:prstGeom>
              <a:blipFill>
                <a:blip r:embed="rId6"/>
                <a:stretch>
                  <a:fillRect l="-2469" t="-5455" r="-205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>
            <a:extLst>
              <a:ext uri="{FF2B5EF4-FFF2-40B4-BE49-F238E27FC236}">
                <a16:creationId xmlns:a16="http://schemas.microsoft.com/office/drawing/2014/main" id="{B98CA141-369D-4102-9809-01DA0AC6F04D}"/>
              </a:ext>
            </a:extLst>
          </p:cNvPr>
          <p:cNvSpPr/>
          <p:nvPr/>
        </p:nvSpPr>
        <p:spPr>
          <a:xfrm>
            <a:off x="7661243" y="4625279"/>
            <a:ext cx="173316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truth_nuEnergy</a:t>
            </a:r>
            <a:endParaRPr lang="en-US" altLang="zh-C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42E32E54-5BC0-4110-B057-5EF700DD3B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" t="5254" r="9513" b="2449"/>
          <a:stretch/>
        </p:blipFill>
        <p:spPr>
          <a:xfrm>
            <a:off x="2599441" y="1202839"/>
            <a:ext cx="6993117" cy="385707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F06C87D-DEA3-4448-8D32-E8D7510730F7}"/>
              </a:ext>
            </a:extLst>
          </p:cNvPr>
          <p:cNvSpPr txBox="1"/>
          <p:nvPr/>
        </p:nvSpPr>
        <p:spPr>
          <a:xfrm>
            <a:off x="0" y="2790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Detector relative</a:t>
            </a:r>
            <a:r>
              <a:rPr lang="zh-CN" altLang="en-US" sz="3600" dirty="0">
                <a:latin typeface="Cambria Math" panose="02040503050406030204" pitchFamily="18" charset="0"/>
              </a:rPr>
              <a:t> </a:t>
            </a:r>
            <a:r>
              <a:rPr lang="en-US" altLang="zh-CN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uncertainty</a:t>
            </a:r>
            <a:endParaRPr lang="zh-CN" altLang="en-US" sz="3600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3C672C77-48DA-4CEA-8531-80B70DBAD188}"/>
                  </a:ext>
                </a:extLst>
              </p:cNvPr>
              <p:cNvSpPr/>
              <p:nvPr/>
            </p:nvSpPr>
            <p:spPr>
              <a:xfrm>
                <a:off x="1385520" y="5059912"/>
                <a:ext cx="9962407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latin typeface="Cambria Math" panose="02040503050406030204" pitchFamily="18" charset="0"/>
                  </a:rPr>
                  <a:t>Run1 and Run3 are well consistent.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zh-CN" altLang="en-US" sz="2400" dirty="0">
                    <a:latin typeface="Cambria Math" panose="02040503050406030204" pitchFamily="18" charset="0"/>
                  </a:rPr>
                  <a:t>All seven channels of Run5 are smaller than those of Run</a:t>
                </a:r>
                <a:r>
                  <a:rPr lang="en-US" altLang="zh-CN" sz="2400" dirty="0">
                    <a:latin typeface="Cambria Math" panose="02040503050406030204" pitchFamily="18" charset="0"/>
                  </a:rPr>
                  <a:t>1/</a:t>
                </a:r>
                <a:r>
                  <a:rPr lang="zh-CN" altLang="en-US" sz="2400" dirty="0">
                    <a:latin typeface="Cambria Math" panose="02040503050406030204" pitchFamily="18" charset="0"/>
                  </a:rPr>
                  <a:t>3</a:t>
                </a:r>
                <a:r>
                  <a:rPr lang="en-US" altLang="zh-CN" sz="2400" dirty="0">
                    <a:latin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latin typeface="Cambria Math" panose="02040503050406030204" pitchFamily="18" charset="0"/>
                  </a:rPr>
                  <a:t>7 channels of Run4 (except </a:t>
                </a:r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Cambria Math" panose="02040503050406030204" pitchFamily="18" charset="0"/>
                  </a:rPr>
                  <a:t>) are smaller than the result of Run1/3.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latin typeface="Cambria Math" panose="02040503050406030204" pitchFamily="18" charset="0"/>
                  </a:rPr>
                  <a:t>Run4 and Run5 are not consistent.</a:t>
                </a:r>
                <a:endParaRPr lang="zh-CN" alt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3C672C77-48DA-4CEA-8531-80B70DBAD1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520" y="5059912"/>
                <a:ext cx="9962407" cy="1569660"/>
              </a:xfrm>
              <a:prstGeom prst="rect">
                <a:avLst/>
              </a:prstGeom>
              <a:blipFill>
                <a:blip r:embed="rId4"/>
                <a:stretch>
                  <a:fillRect l="-795" t="-3101" b="-7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1C25448-2302-41F6-85A2-FA286A21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6C35-9BB1-40A9-A604-A0837FE8C65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98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F7ADFA-354E-4983-87F9-1325870E4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Methodology for Drawing Detector Sample’s Distribution</a:t>
            </a:r>
            <a:endParaRPr lang="zh-CN" altLang="en-US" sz="3600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竖排文字占位符 2">
                <a:extLst>
                  <a:ext uri="{FF2B5EF4-FFF2-40B4-BE49-F238E27FC236}">
                    <a16:creationId xmlns:a16="http://schemas.microsoft.com/office/drawing/2014/main" id="{1C3AF0A7-7953-4931-B6BD-5240811B7C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4761" y="1442852"/>
                <a:ext cx="10622478" cy="5474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Retrieve the data as follows</a:t>
                </a:r>
                <a:r>
                  <a:rPr lang="zh-CN" altLang="en-US" sz="2400" dirty="0">
                    <a:latin typeface="Cambria Math" panose="02040503050406030204" pitchFamily="18" charset="0"/>
                  </a:rPr>
                  <a:t>：</a:t>
                </a:r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𝑇𝑇𝑟𝑒𝑒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∗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𝑒𝑣𝑎𝑙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(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𝑇𝑇𝑟𝑒𝑒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∗)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𝑓𝑖𝑙𝑒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−&gt;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𝐺𝑒𝑡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("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wcpselection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eval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");</m:t>
                      </m:r>
                    </m:oMath>
                  </m:oMathPara>
                </a14:m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</a:rPr>
                        <m:t>𝑇𝑇𝑟𝑒𝑒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𝐾𝐼𝑁𝐸𝑣𝑎𝑟𝑠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 = (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𝑇𝑇𝑟𝑒𝑒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 ∗)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𝑓𝑖𝑙𝑒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−&gt;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𝐺𝑒𝑡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("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wcpselection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KINEvars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");</m:t>
                      </m:r>
                    </m:oMath>
                  </m:oMathPara>
                </a14:m>
                <a:endParaRPr lang="en-US" altLang="zh-CN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𝐾𝐼𝑁𝐸𝑣𝑎𝑟𝑠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−&gt;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𝑆𝑒𝑡𝐵𝑟𝑎𝑛𝑐h𝐴𝑑𝑑𝑟𝑒𝑠𝑠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("</m:t>
                      </m:r>
                      <m:r>
                        <m:rPr>
                          <m:sty m:val="p"/>
                        </m:rPr>
                        <a:rPr lang="en-US" altLang="zh-CN" sz="2400" i="1" dirty="0">
                          <a:latin typeface="Cambria Math" panose="02040503050406030204" pitchFamily="18" charset="0"/>
                        </a:rPr>
                        <m:t>kine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altLang="zh-CN" sz="2400" i="1" dirty="0">
                          <a:latin typeface="Cambria Math" panose="02040503050406030204" pitchFamily="18" charset="0"/>
                        </a:rPr>
                        <m:t>reco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</a:rPr>
                        <m:t>Enu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</a:rPr>
                        <m:t>",&amp;</m:t>
                      </m:r>
                      <m: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𝑘𝑖𝑛𝑒</m:t>
                      </m:r>
                      <m: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𝑟𝑒𝑐𝑜</m:t>
                      </m:r>
                      <m: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𝐸𝑛𝑢</m:t>
                      </m:r>
                      <m:r>
                        <a:rPr lang="en-US" altLang="zh-CN" sz="2400" i="1" dirty="0" smtClean="0">
                          <a:latin typeface="Cambria Math" panose="02040503050406030204" pitchFamily="18" charset="0"/>
                        </a:rPr>
                        <m:t>);</m:t>
                      </m:r>
                    </m:oMath>
                  </m:oMathPara>
                </a14:m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𝑒𝑣𝑎𝑙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−&gt;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𝑆𝑒𝑡𝐵𝑟𝑎𝑛𝑐h𝐴𝑑𝑑𝑟𝑒𝑠𝑠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("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weight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cv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", &amp;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𝑤𝑒𝑖𝑔h𝑡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𝑐𝑣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);</m:t>
                      </m:r>
                    </m:oMath>
                  </m:oMathPara>
                </a14:m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𝑒𝑣𝑎𝑙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−&gt;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𝑆𝑒𝑡𝐵𝑟𝑎𝑛𝑐h𝐴𝑑𝑑𝑟𝑒𝑠𝑠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("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weight</m:t>
                      </m:r>
                      <m: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altLang="zh-CN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spline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", &amp;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𝑤𝑒𝑖𝑔h𝑡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𝑠𝑝𝑙𝑖𝑛𝑒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);</m:t>
                      </m:r>
                    </m:oMath>
                  </m:oMathPara>
                </a14:m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Filling in the data as follows: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h𝑄𝐸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−&gt;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𝐹𝑖𝑙𝑙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zh-CN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𝑡𝑟𝑢𝑡h</m:t>
                      </m:r>
                      <m:r>
                        <a:rPr lang="en-US" altLang="zh-CN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𝑛𝑢𝐸𝑛𝑒𝑟𝑔𝑦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𝑤𝑒𝑖𝑔h𝑡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𝑐𝑣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∗ 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𝑤𝑒𝑖𝑔h𝑡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𝑠𝑝𝑙𝑖𝑛𝑒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);</m:t>
                      </m:r>
                    </m:oMath>
                  </m:oMathPara>
                </a14:m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According to pot, reduce the histogram to pot 1e+20: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𝑡𝑒𝑚𝑝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𝑐𝑣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−&gt;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𝐴𝑑𝑑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h𝑄𝐸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1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+20/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𝑝𝑜𝑡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𝑠𝑎𝑚𝑝𝑙𝑒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);</m:t>
                      </m:r>
                    </m:oMath>
                  </m:oMathPara>
                </a14:m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Draw the histogram.</a:t>
                </a:r>
              </a:p>
              <a:p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Note:last time ,I used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𝑡𝑟𝑢𝑡h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altLang="zh-CN" sz="2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𝑛𝑢𝐸𝑛𝑒𝑟𝑔𝑦</m:t>
                    </m:r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(in 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T_BDTvars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) as 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Xaxis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variable.</a:t>
                </a:r>
              </a:p>
              <a:p>
                <a:pPr marL="0" indent="0">
                  <a:buNone/>
                </a:pPr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竖排文字占位符 2">
                <a:extLst>
                  <a:ext uri="{FF2B5EF4-FFF2-40B4-BE49-F238E27FC236}">
                    <a16:creationId xmlns:a16="http://schemas.microsoft.com/office/drawing/2014/main" id="{1C3AF0A7-7953-4931-B6BD-5240811B7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61" y="1442852"/>
                <a:ext cx="10622478" cy="5474524"/>
              </a:xfrm>
              <a:prstGeom prst="rect">
                <a:avLst/>
              </a:prstGeom>
              <a:blipFill>
                <a:blip r:embed="rId2"/>
                <a:stretch>
                  <a:fillRect l="-918" t="-17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23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>
            <a:extLst>
              <a:ext uri="{FF2B5EF4-FFF2-40B4-BE49-F238E27FC236}">
                <a16:creationId xmlns:a16="http://schemas.microsoft.com/office/drawing/2014/main" id="{B3EC1A09-7C9A-4B59-B04A-995B98724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3" r="5762" b="2517"/>
          <a:stretch/>
        </p:blipFill>
        <p:spPr>
          <a:xfrm>
            <a:off x="7962374" y="1927203"/>
            <a:ext cx="3986104" cy="2535796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817A9309-9524-4FA9-B68E-BB23BC14C0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88" r="6001" b="2340"/>
          <a:stretch/>
        </p:blipFill>
        <p:spPr>
          <a:xfrm>
            <a:off x="1" y="1927203"/>
            <a:ext cx="3956358" cy="253579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1592D01-2297-434A-98E5-BD4EC2B2E7E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0" r="5762" b="2781"/>
          <a:stretch/>
        </p:blipFill>
        <p:spPr>
          <a:xfrm>
            <a:off x="3956359" y="1927203"/>
            <a:ext cx="4006015" cy="25357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7000A9A-7E13-45D9-BAA0-E9D239FB029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Distribution of each detector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sample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7000A9A-7E13-45D9-BAA0-E9D239FB02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FF4A10E-2FBB-4DF2-AB3B-41296D2AEE57}"/>
                  </a:ext>
                </a:extLst>
              </p:cNvPr>
              <p:cNvSpPr txBox="1"/>
              <p:nvPr/>
            </p:nvSpPr>
            <p:spPr>
              <a:xfrm>
                <a:off x="2213553" y="3196614"/>
                <a:ext cx="1482757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FF4A10E-2FBB-4DF2-AB3B-41296D2AE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553" y="3196614"/>
                <a:ext cx="1482757" cy="668645"/>
              </a:xfrm>
              <a:prstGeom prst="rect">
                <a:avLst/>
              </a:prstGeom>
              <a:blipFill>
                <a:blip r:embed="rId6"/>
                <a:stretch>
                  <a:fillRect l="-2058" t="-5455" r="-2469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0ABDC23F-5521-436F-9930-779D0B58533D}"/>
                  </a:ext>
                </a:extLst>
              </p:cNvPr>
              <p:cNvSpPr txBox="1"/>
              <p:nvPr/>
            </p:nvSpPr>
            <p:spPr>
              <a:xfrm>
                <a:off x="6312349" y="3195101"/>
                <a:ext cx="1433826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Run4: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0ABDC23F-5521-436F-9930-779D0B585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349" y="3195101"/>
                <a:ext cx="1433826" cy="668645"/>
              </a:xfrm>
              <a:prstGeom prst="rect">
                <a:avLst/>
              </a:prstGeom>
              <a:blipFill>
                <a:blip r:embed="rId7"/>
                <a:stretch>
                  <a:fillRect l="-3390" t="-5455" r="-3390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63EB807-28AD-42BE-9F21-50AF1626808A}"/>
                  </a:ext>
                </a:extLst>
              </p:cNvPr>
              <p:cNvSpPr txBox="1"/>
              <p:nvPr/>
            </p:nvSpPr>
            <p:spPr>
              <a:xfrm>
                <a:off x="10302482" y="3195101"/>
                <a:ext cx="1445028" cy="66864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Run5: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63EB807-28AD-42BE-9F21-50AF16268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482" y="3195101"/>
                <a:ext cx="1445028" cy="668645"/>
              </a:xfrm>
              <a:prstGeom prst="rect">
                <a:avLst/>
              </a:prstGeom>
              <a:blipFill>
                <a:blip r:embed="rId8"/>
                <a:stretch>
                  <a:fillRect l="-3376" t="-5455" r="-3797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6DD7237E-DDC5-4040-93D7-297C2481FB29}"/>
              </a:ext>
            </a:extLst>
          </p:cNvPr>
          <p:cNvSpPr txBox="1"/>
          <p:nvPr/>
        </p:nvSpPr>
        <p:spPr>
          <a:xfrm>
            <a:off x="1713934" y="5225392"/>
            <a:ext cx="8764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Distribution in Run3/4/5 are similar between each samples.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CV’s distribution in Run3 is slightly less than others.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23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2FA15513-BF25-4063-9CB3-54FEF3E363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t="9610" r="5631" b="2771"/>
          <a:stretch/>
        </p:blipFill>
        <p:spPr>
          <a:xfrm>
            <a:off x="7924329" y="2026225"/>
            <a:ext cx="3993540" cy="258902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28ADCF9-F278-48AC-96C7-39F3514A17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" t="9523" r="5864" b="2338"/>
          <a:stretch/>
        </p:blipFill>
        <p:spPr>
          <a:xfrm>
            <a:off x="3954326" y="2026225"/>
            <a:ext cx="3970003" cy="2589022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AA02227-0358-4916-BA38-89AD3D2E990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" t="8917" r="5572" b="2424"/>
          <a:stretch/>
        </p:blipFill>
        <p:spPr>
          <a:xfrm>
            <a:off x="0" y="2026225"/>
            <a:ext cx="3954326" cy="25890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7000A9A-7E13-45D9-BAA0-E9D239FB029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Distribution of each detector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zh-CN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sample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7000A9A-7E13-45D9-BAA0-E9D239FB02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FF4A10E-2FBB-4DF2-AB3B-41296D2AEE57}"/>
                  </a:ext>
                </a:extLst>
              </p:cNvPr>
              <p:cNvSpPr txBox="1"/>
              <p:nvPr/>
            </p:nvSpPr>
            <p:spPr>
              <a:xfrm>
                <a:off x="596065" y="3302217"/>
                <a:ext cx="1451442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FF4A10E-2FBB-4DF2-AB3B-41296D2AE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65" y="3302217"/>
                <a:ext cx="1451442" cy="923330"/>
              </a:xfrm>
              <a:prstGeom prst="rect">
                <a:avLst/>
              </a:prstGeom>
              <a:blipFill>
                <a:blip r:embed="rId6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0ABDC23F-5521-436F-9930-779D0B58533D}"/>
                  </a:ext>
                </a:extLst>
              </p:cNvPr>
              <p:cNvSpPr txBox="1"/>
              <p:nvPr/>
            </p:nvSpPr>
            <p:spPr>
              <a:xfrm>
                <a:off x="4566069" y="3302217"/>
                <a:ext cx="1451441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Run4: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0ABDC23F-5521-436F-9930-779D0B585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069" y="3302217"/>
                <a:ext cx="1451441" cy="923330"/>
              </a:xfrm>
              <a:prstGeom prst="rect">
                <a:avLst/>
              </a:prstGeom>
              <a:blipFill>
                <a:blip r:embed="rId7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63EB807-28AD-42BE-9F21-50AF1626808A}"/>
                  </a:ext>
                </a:extLst>
              </p:cNvPr>
              <p:cNvSpPr txBox="1"/>
              <p:nvPr/>
            </p:nvSpPr>
            <p:spPr>
              <a:xfrm>
                <a:off x="8612210" y="3302217"/>
                <a:ext cx="1451441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Run5: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63EB807-28AD-42BE-9F21-50AF16268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210" y="3302217"/>
                <a:ext cx="1451441" cy="923330"/>
              </a:xfrm>
              <a:prstGeom prst="rect">
                <a:avLst/>
              </a:prstGeom>
              <a:blipFill>
                <a:blip r:embed="rId8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6DD7237E-DDC5-4040-93D7-297C2481FB29}"/>
              </a:ext>
            </a:extLst>
          </p:cNvPr>
          <p:cNvSpPr txBox="1"/>
          <p:nvPr/>
        </p:nvSpPr>
        <p:spPr>
          <a:xfrm>
            <a:off x="970722" y="5292546"/>
            <a:ext cx="10250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Distribution in Run4/5 are similar between each samples.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Distribution in Run3 have difference(SCE,Recomb2) between each samples.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CV’s distribution in Run4 is less than others.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2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CBEA15-B7D0-4996-8DDA-E0885A1D7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Back Up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19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Comparison of different variable (Run3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zh-CN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sample)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908D1FB8-BA9A-4250-861F-5DBBAF23D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4896"/>
            <a:ext cx="6096000" cy="4114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9FFC1B2-45F6-421B-85D7-808F131997D4}"/>
                  </a:ext>
                </a:extLst>
              </p:cNvPr>
              <p:cNvSpPr txBox="1"/>
              <p:nvPr/>
            </p:nvSpPr>
            <p:spPr>
              <a:xfrm>
                <a:off x="1310665" y="3551598"/>
                <a:ext cx="1451442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9FFC1B2-45F6-421B-85D7-808F13199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65" y="3551598"/>
                <a:ext cx="1451442" cy="923330"/>
              </a:xfrm>
              <a:prstGeom prst="rect">
                <a:avLst/>
              </a:prstGeom>
              <a:blipFill>
                <a:blip r:embed="rId4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442DDEC7-9730-4A93-AE4B-4E835C5EA00A}"/>
              </a:ext>
            </a:extLst>
          </p:cNvPr>
          <p:cNvSpPr/>
          <p:nvPr/>
        </p:nvSpPr>
        <p:spPr>
          <a:xfrm>
            <a:off x="756386" y="4474928"/>
            <a:ext cx="324499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neutrino energy</a:t>
            </a:r>
            <a:endParaRPr lang="en-US" altLang="zh-CN" b="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D1A79BD-6A92-494A-BFB5-5AD1081A92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64896"/>
            <a:ext cx="6096000" cy="41140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F4CA485-649E-4BB6-8F45-E6FADBEA5B4B}"/>
                  </a:ext>
                </a:extLst>
              </p:cNvPr>
              <p:cNvSpPr txBox="1"/>
              <p:nvPr/>
            </p:nvSpPr>
            <p:spPr>
              <a:xfrm>
                <a:off x="7978451" y="3551598"/>
                <a:ext cx="1451442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F4CA485-649E-4BB6-8F45-E6FADBEA5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451" y="3551598"/>
                <a:ext cx="1451442" cy="923330"/>
              </a:xfrm>
              <a:prstGeom prst="rect">
                <a:avLst/>
              </a:prstGeom>
              <a:blipFill>
                <a:blip r:embed="rId6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>
            <a:extLst>
              <a:ext uri="{FF2B5EF4-FFF2-40B4-BE49-F238E27FC236}">
                <a16:creationId xmlns:a16="http://schemas.microsoft.com/office/drawing/2014/main" id="{772F06BA-206F-4A7A-B97F-0F48E492824C}"/>
              </a:ext>
            </a:extLst>
          </p:cNvPr>
          <p:cNvSpPr/>
          <p:nvPr/>
        </p:nvSpPr>
        <p:spPr>
          <a:xfrm>
            <a:off x="7978451" y="4474928"/>
            <a:ext cx="173316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truth_nuEnergy</a:t>
            </a:r>
            <a:endParaRPr lang="en-US" altLang="zh-C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55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7F425B0D-4FC4-4CE4-8CBF-34DF592F4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494549"/>
            <a:ext cx="6095999" cy="411409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8FF390C-DB12-4A1D-84D3-9195E7BFD2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4550"/>
            <a:ext cx="6096000" cy="4114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Comparison of different variable (Run4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zh-CN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sample)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9FFC1B2-45F6-421B-85D7-808F131997D4}"/>
                  </a:ext>
                </a:extLst>
              </p:cNvPr>
              <p:cNvSpPr txBox="1"/>
              <p:nvPr/>
            </p:nvSpPr>
            <p:spPr>
              <a:xfrm>
                <a:off x="1310665" y="3551598"/>
                <a:ext cx="1451442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9FFC1B2-45F6-421B-85D7-808F13199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65" y="3551598"/>
                <a:ext cx="1451442" cy="923330"/>
              </a:xfrm>
              <a:prstGeom prst="rect">
                <a:avLst/>
              </a:prstGeom>
              <a:blipFill>
                <a:blip r:embed="rId5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id="{3CA64917-4865-4751-99E3-B8FA3358DA4B}"/>
              </a:ext>
            </a:extLst>
          </p:cNvPr>
          <p:cNvSpPr/>
          <p:nvPr/>
        </p:nvSpPr>
        <p:spPr>
          <a:xfrm>
            <a:off x="756386" y="4474928"/>
            <a:ext cx="324499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neutrino energy</a:t>
            </a:r>
            <a:endParaRPr lang="en-US" altLang="zh-CN" b="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47F8193-9B77-47C1-8E08-0BA3670425F4}"/>
                  </a:ext>
                </a:extLst>
              </p:cNvPr>
              <p:cNvSpPr txBox="1"/>
              <p:nvPr/>
            </p:nvSpPr>
            <p:spPr>
              <a:xfrm>
                <a:off x="7978451" y="3551598"/>
                <a:ext cx="1451442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47F8193-9B77-47C1-8E08-0BA367042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451" y="3551598"/>
                <a:ext cx="1451442" cy="923330"/>
              </a:xfrm>
              <a:prstGeom prst="rect">
                <a:avLst/>
              </a:prstGeom>
              <a:blipFill>
                <a:blip r:embed="rId6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>
            <a:extLst>
              <a:ext uri="{FF2B5EF4-FFF2-40B4-BE49-F238E27FC236}">
                <a16:creationId xmlns:a16="http://schemas.microsoft.com/office/drawing/2014/main" id="{F96E5A36-8F94-4CBF-87B3-E890CB948877}"/>
              </a:ext>
            </a:extLst>
          </p:cNvPr>
          <p:cNvSpPr/>
          <p:nvPr/>
        </p:nvSpPr>
        <p:spPr>
          <a:xfrm>
            <a:off x="7978451" y="4474928"/>
            <a:ext cx="173316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truth_nuEnergy</a:t>
            </a:r>
            <a:endParaRPr lang="en-US" altLang="zh-C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83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470DC14B-38F6-453A-A094-70B4F090B6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282" y="1690688"/>
            <a:ext cx="6155114" cy="415399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D9C7E66-BBF6-45AD-9E4B-DA7FC3A6B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0582"/>
            <a:ext cx="6096000" cy="4114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Comparison of different variable (Run5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zh-CN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sample)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1F88BC5-19F8-44C1-A97D-B5183F5450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65125"/>
                <a:ext cx="12192000" cy="1325563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9FFC1B2-45F6-421B-85D7-808F131997D4}"/>
                  </a:ext>
                </a:extLst>
              </p:cNvPr>
              <p:cNvSpPr txBox="1"/>
              <p:nvPr/>
            </p:nvSpPr>
            <p:spPr>
              <a:xfrm>
                <a:off x="1310665" y="3551598"/>
                <a:ext cx="1451442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Run5: 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9FFC1B2-45F6-421B-85D7-808F13199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65" y="3551598"/>
                <a:ext cx="1451442" cy="923330"/>
              </a:xfrm>
              <a:prstGeom prst="rect">
                <a:avLst/>
              </a:prstGeom>
              <a:blipFill>
                <a:blip r:embed="rId5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 8">
            <a:extLst>
              <a:ext uri="{FF2B5EF4-FFF2-40B4-BE49-F238E27FC236}">
                <a16:creationId xmlns:a16="http://schemas.microsoft.com/office/drawing/2014/main" id="{F07CACBB-7D0A-4CD0-8962-57D6F2434511}"/>
              </a:ext>
            </a:extLst>
          </p:cNvPr>
          <p:cNvSpPr/>
          <p:nvPr/>
        </p:nvSpPr>
        <p:spPr>
          <a:xfrm>
            <a:off x="756386" y="4474928"/>
            <a:ext cx="324499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neutrino energy</a:t>
            </a:r>
            <a:endParaRPr lang="en-US" altLang="zh-CN" b="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4C27E411-4262-4B4E-B711-1234191F2529}"/>
                  </a:ext>
                </a:extLst>
              </p:cNvPr>
              <p:cNvSpPr txBox="1"/>
              <p:nvPr/>
            </p:nvSpPr>
            <p:spPr>
              <a:xfrm>
                <a:off x="7978451" y="3551598"/>
                <a:ext cx="1451442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intrinsic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POT=1e+20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4C27E411-4262-4B4E-B711-1234191F25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451" y="3551598"/>
                <a:ext cx="1451442" cy="923330"/>
              </a:xfrm>
              <a:prstGeom prst="rect">
                <a:avLst/>
              </a:prstGeom>
              <a:blipFill>
                <a:blip r:embed="rId6"/>
                <a:stretch>
                  <a:fillRect l="-2941" t="-3974" r="-3782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>
            <a:extLst>
              <a:ext uri="{FF2B5EF4-FFF2-40B4-BE49-F238E27FC236}">
                <a16:creationId xmlns:a16="http://schemas.microsoft.com/office/drawing/2014/main" id="{1E90B41A-928A-4378-A614-E9477C903804}"/>
              </a:ext>
            </a:extLst>
          </p:cNvPr>
          <p:cNvSpPr/>
          <p:nvPr/>
        </p:nvSpPr>
        <p:spPr>
          <a:xfrm>
            <a:off x="7978451" y="4474928"/>
            <a:ext cx="173316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truth_nuEnergy</a:t>
            </a:r>
            <a:endParaRPr lang="en-US" altLang="zh-C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8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627</Words>
  <Application>Microsoft Office PowerPoint</Application>
  <PresentationFormat>宽屏</PresentationFormat>
  <Paragraphs>92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Comparison for Detector Sample</vt:lpstr>
      <vt:lpstr>PowerPoint 演示文稿</vt:lpstr>
      <vt:lpstr>Methodology for Drawing Detector Sample’s Distribution</vt:lpstr>
      <vt:lpstr>Distribution of each detector ν_μ sample</vt:lpstr>
      <vt:lpstr>Distribution of each detector ν_e sample</vt:lpstr>
      <vt:lpstr>Back Up</vt:lpstr>
      <vt:lpstr>Comparison of different variable (Run3 ν_e sample)</vt:lpstr>
      <vt:lpstr>Comparison of different variable (Run4 ν_e sample)</vt:lpstr>
      <vt:lpstr>Comparison of different variable (Run5 ν_e sample)</vt:lpstr>
      <vt:lpstr>Comparison of different variable (Run3 ν_μ sample)</vt:lpstr>
      <vt:lpstr>Comparison of different variable (Run4 ν_μ sample)</vt:lpstr>
      <vt:lpstr>Comparison of different variable (Run5 ν_μ sample)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for Detector Sample</dc:title>
  <dc:creator>WJH</dc:creator>
  <cp:lastModifiedBy>WJH</cp:lastModifiedBy>
  <cp:revision>17</cp:revision>
  <dcterms:created xsi:type="dcterms:W3CDTF">2025-03-05T11:16:24Z</dcterms:created>
  <dcterms:modified xsi:type="dcterms:W3CDTF">2025-03-11T12:06:37Z</dcterms:modified>
</cp:coreProperties>
</file>