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6" r:id="rId3"/>
    <p:sldId id="267" r:id="rId4"/>
    <p:sldId id="268" r:id="rId5"/>
    <p:sldId id="269" r:id="rId6"/>
    <p:sldId id="270" r:id="rId7"/>
    <p:sldId id="273" r:id="rId8"/>
    <p:sldId id="275" r:id="rId9"/>
    <p:sldId id="277" r:id="rId10"/>
    <p:sldId id="276" r:id="rId11"/>
    <p:sldId id="278" r:id="rId12"/>
    <p:sldId id="279" r:id="rId13"/>
    <p:sldId id="281" r:id="rId14"/>
    <p:sldId id="282" r:id="rId15"/>
    <p:sldId id="283" r:id="rId16"/>
    <p:sldId id="284" r:id="rId17"/>
    <p:sldId id="286" r:id="rId18"/>
    <p:sldId id="287" r:id="rId19"/>
    <p:sldId id="290" r:id="rId20"/>
    <p:sldId id="291" r:id="rId21"/>
    <p:sldId id="298" r:id="rId22"/>
    <p:sldId id="303" r:id="rId23"/>
    <p:sldId id="295" r:id="rId24"/>
    <p:sldId id="299" r:id="rId25"/>
    <p:sldId id="296" r:id="rId26"/>
    <p:sldId id="300" r:id="rId27"/>
    <p:sldId id="304" r:id="rId28"/>
    <p:sldId id="301" r:id="rId29"/>
    <p:sldId id="288" r:id="rId30"/>
    <p:sldId id="302" r:id="rId31"/>
    <p:sldId id="28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1ABF4-0FB0-40AE-9E13-E92AB426F101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1022-D7EA-4D14-8475-696B6A66AD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5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8120-6C05-FA23-7615-ABCC3876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E1F155-3D1C-CD0E-D72D-904CF52F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1F8AF-11A2-3B0B-6AC7-F70023F2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77639-45F0-8C50-56CD-A9B550E90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81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09E75-48FE-3A8B-44A4-C40E5727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74BD4A-034A-A1E9-EA03-3ED9CF8FF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1BBD40-BB60-BC96-706F-A96AF3C59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B5FDC9-0D3C-23F6-8C00-2C1BE2846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876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9F05B-E55B-65FE-C43A-CA4FDF388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6ACF63-46B1-B75B-9075-D63F692E8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CB0347-E73A-319E-26EA-5A29BB846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34537B-86B7-9604-6203-5294790B8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738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6435D-5255-801C-EDF6-D4DCFD6CE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DC904B-844E-8018-E2DA-62C0C8332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6A90DC-C6A4-701C-DEBC-A8E4FB612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4043B0-C817-4EEF-DC41-2BE81FFBD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955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131A9-5F8B-C553-41DF-88F6643A7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D99954C-BEB4-55BB-FB36-974678C22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134758-223D-CE32-766C-21F5F8599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0AB832-DF3E-1868-CD79-3759709A6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15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CF36C-9110-99EF-4C65-8B0971E6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3161685-407B-631B-B96D-D782B7474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8231A01-ABFD-D005-8252-550AB9DB8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D62B53-64D8-8A5D-7B93-88F11836B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16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DACF4-21C9-4BD1-9647-DB9508309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E171E9E-DEB5-2BAD-2D7C-9606739F3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09BC68E-3089-BD69-1F3E-AAD8B3C28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90E8CF-D037-D3FB-A05A-C12B9E362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953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341D1-D97A-79FE-23A2-C8A932CC9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739B64-C829-55CB-F359-1A088B32A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B87922D-C578-F42D-09CA-DD711D255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EEF12B-3A58-95D1-E6C4-996B0F532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867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E1A69-BCA5-4FE3-D3FF-48AFEE4A6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A9CE22-0B58-B194-FFFA-F3A0AE458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D97EAC6-C758-1777-FCF8-EE79D97AE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57AABE-0EC2-B372-8C43-CB8029C98F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834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A94FA-220C-D8EB-4ACE-BCE536EB9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FA265F-5324-59F2-2026-1E4AF7505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24656CD-B66F-7304-0CF3-6B83EEFF9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F727B0-2A43-6EFF-FDB3-8E947718B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64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EBB5-CEF2-0021-5569-6D717321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7B5AC2-40C8-A188-49E3-D0FDD5579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D568FA-5E43-A671-3480-14DCEDAE0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4ABCFD-65CF-19FE-C5FB-C441673C8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87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67CCA-2465-7370-76AD-6034AB721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F746B00-59A2-C0C2-706B-D6A028FDC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4064DEA-AF26-FB29-2B4C-2C2691403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1666DB-B197-7D9E-9A2C-915FCDF16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853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E746-EDDD-4392-667B-A1209929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8727B2-A5CC-54CC-7B8A-EE5EABC3B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794F03A-5D96-72ED-8801-AE9714908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C1CAB2-6FD6-7528-F392-13FA6063E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920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45652-06EB-E778-AB7F-C81A74656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206656A-61DD-4375-89DB-B2194A0F7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0D3D34-6A8B-C57B-DCE3-226B75561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5B8321-0808-4B0D-6D51-88FFAD3E1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946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4AD02-9DF4-2FB6-03E4-F153716D0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C8D6C5-4F07-2ECD-BBE3-0B79B74AF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DA1C629-C553-D05D-F467-3CCECB8FE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4C0468-D157-2922-ECE4-4A25D3CF8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036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2D9BF-3BC0-8754-D18D-26D0584CB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1F072C-FC2E-33DC-7B7C-453C35D7E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014820-9BAF-7709-5A7C-FBEC92874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C8A1CD-EA71-7233-6315-C7E3575C3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897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FC11C-D0A0-0A80-8DD7-919C0F707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33AACB-3E01-112A-646C-B0C566151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05191B-89D4-2790-AC98-437A8D4B6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0BBC34-E1E2-FB8F-3B60-C05B46114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321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07037-9CFB-C659-499F-DCF541873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3517F08-EC47-878D-CFFC-CD83E1F9C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DEDBAA3-B4C6-31BC-1216-2C83C8DF0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AD023D-8CF8-7041-4AC0-D36251CAE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00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606AE-5EC6-BB73-8A82-19E93A5B1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D8E44F-91E7-EAAD-8D28-CF63A87C5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B20AFC-7B2E-96DF-DE1A-EB556A8D9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F22F03-F42D-F487-1536-B8143A93A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952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0B158-9762-CB44-2C17-F3B03F76C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0C2917-3A4C-9DF4-431B-245EE04DE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0B859A-587A-F7CA-388C-312C13371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809D45-3211-6750-4E51-F49ED1AEE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91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AF84-C2BA-6A5C-09BD-18291AB6E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0F6058-5015-A690-F3E3-9A6524B5D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9F54F9-D55D-2479-FC3D-9BE256629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34D94E-CF97-59E5-2B2E-EF6F5092D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4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B304-A860-09EB-E157-C4A4A610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E00389-8A52-85CE-655B-99CD52864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AA1BE2-9B31-DC4F-5994-B180866DA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8A2FE7-6C81-AAB6-4579-7901870E9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FDD8-8DE5-F9CB-86C3-48502B58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FD1321-CA7D-0C07-CF92-D35E90576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ACA147-BC9A-4EF8-CD6B-EAE1B5181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E164A-0126-12C3-A503-0261932E2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729D9-8317-D6E2-E838-CCF6B0F0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AD5E64-0516-AD8C-89A2-6354D706F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38CF0E-27E7-1575-85CC-45182558B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4452-1B64-15AF-5559-F0C28114D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8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C3A9-A83E-4FB0-D006-57D26662C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0ABB1A-05B0-A2A3-AADF-DD45200EE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FF96FA-D158-009B-242D-52938C04A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7FE069-8465-6AAE-7705-C1510978B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7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B3463-94CA-FD49-6825-A0E4CFB90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9E9104-0C98-A87D-BBF6-866DB856B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06C84C-6FEB-1A44-F1CB-9DAD2A20F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A5D11F-864B-AC53-F8D7-B46FC0C89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32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1173C-01E6-EA2A-62C2-B25F267A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01CEA3-8B27-8606-F7E7-C40BAAB09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7A5F687-F5BD-5155-2B15-AB4B80786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B3F7E4-58F8-59A1-C2DA-A9AFF6BC7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33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A3A7B-D88D-4085-A60A-B3438D44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C9ACDF-E6E7-5B1F-F01F-CADBAEF91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CFB8B2-FBCA-0BEE-35EA-360FBDB7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740C0-CD3F-8B81-C69B-370AB38C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CCC8A1-5AE9-0B4F-11B8-B2A9CA02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D4CDE-F41A-275C-5E06-255DE820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271BE0-A757-B2F0-7AB2-0AF1F9C4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C0254-E739-0C2D-3E00-2E0A4660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A7E86-5E99-9123-5153-C21C30AA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D1505-E975-7D14-6D45-FBAF0B91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09C534-B8E5-F145-BB05-7CA0EFFE7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2B6C65-39A1-06E0-CF4E-B71E3AC84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9EFA9C-E010-2524-C73A-451D45A0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B0D9C0-63A8-0858-581E-1C0FF39B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712619-E553-52B7-8A17-DFC457B3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0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CEC22-BF55-4068-8577-6C5E409C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CFC2A6-D172-D467-6E2D-A68BDEC3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12BC0-01E0-4054-5D93-6337D1E4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7D74DA-EA65-E3A4-0B5C-B4C5A04A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31BCB7-3291-3D5E-D9D0-A485EB20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6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90926-7A02-6E36-4C1B-6716CB0B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35845E-F033-F5AA-BE78-F561E9BD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40A07-3B28-269F-34E7-B32A9745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4BEF07-0E52-0181-4804-53127CB9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3B167-6172-2939-C210-DBA66A9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9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C0425-8291-EA2C-39FD-7C77E219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387A0-7928-0B6A-0B0C-274458383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7775CA-6C95-11DF-0693-B28D11BA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C6AD5E-9C93-A85B-B189-6579260F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C9A253-CC3E-33F9-F0E0-478AA561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515010-0F3E-A4B9-6175-57900D3C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0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FF07E-3A4C-7EBD-C7CE-4EEBB34A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BBA670-CC96-ADB1-47F6-68040F16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082342-9FEB-A490-F456-90EEC49EA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C33E46-DEBF-B242-87EC-5F9661FE6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A325CE-C180-7B69-BD58-C735FA48C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F5FA11-6CF3-4F7A-D031-09379F33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C6F4FC-90FE-DE7D-3EF6-33203E80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12E685-E96A-5904-F4CA-CFE65570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0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5AC53-3FFD-B2FA-72D6-AB754C69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8E7EAF-5E18-9F58-894B-19C28EC8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EE838F-8BC2-8D91-1E88-61E71005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438F78-C1A6-324A-277D-B41A9514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5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9A2BD2-BA69-9B8E-D9C6-2BF7FC13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B6F64B-3A82-24BE-B3F5-D04FD74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7B338C-CFEC-0C2D-ED28-74C2FF5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5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4A2D6-CD1A-F8E2-FD99-83F28DF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96469-FB15-30BC-DF22-F9BFA726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5A38A1-B0F8-3E26-D92B-4BDED1C0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08D89C-800C-E7F2-2E3F-9D2060F3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A1BB9E-B01E-C037-05C6-F7449E9A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C836C0-3679-640B-66D7-316E7E53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3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64FD7-69C4-1D0F-E959-513B0C7B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BF9ACA-79F8-944F-632C-C91E8F5A5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23C34D-CB81-EF47-77F3-3C15DDB0B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599771-E19F-7CD1-74E8-7CE9CD99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F686BD-5409-484C-C112-403B023C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43ACD0-E906-3031-DC2B-5040549F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14EDA1-7544-7511-57F3-2BC69A9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67564-C6EC-3251-5CA1-5E3A5092D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44F4A-A6BB-DE21-9B13-2E1CB641A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EE3E-70C1-48FA-AD55-C38F0E719E9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E6BAFA-2B5F-7228-42A2-B0F58A52A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E6993-00BE-D3FB-B379-56FB4A6EE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49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13.tmp"/><Relationship Id="rId7" Type="http://schemas.openxmlformats.org/officeDocument/2006/relationships/image" Target="../media/image1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tmp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0" Type="http://schemas.openxmlformats.org/officeDocument/2006/relationships/image" Target="../media/image25.tmp"/><Relationship Id="rId4" Type="http://schemas.openxmlformats.org/officeDocument/2006/relationships/image" Target="../media/image24.tmp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mp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</p:spPr>
            <p:txBody>
              <a:bodyPr anchor="ctr" anchorCtr="0">
                <a:normAutofit fontScale="90000"/>
              </a:bodyPr>
              <a:lstStyle/>
              <a:p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5D5C3D1-B1F1-30E8-1FF4-FAE311263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359" y="3049199"/>
            <a:ext cx="10097280" cy="2580736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/>
              <a:t>Zhuang Xinyu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Nankai University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2025.03.11</a:t>
            </a:r>
          </a:p>
        </p:txBody>
      </p:sp>
    </p:spTree>
    <p:extLst>
      <p:ext uri="{BB962C8B-B14F-4D97-AF65-F5344CB8AC3E}">
        <p14:creationId xmlns:p14="http://schemas.microsoft.com/office/powerpoint/2010/main" val="8457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56743-7E66-8867-45FD-E41503D08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51171F-14E8-D571-4227-E2961A2E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A40891-37BB-9FA4-CF24-85C42F60E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9" y="1674112"/>
            <a:ext cx="3823591" cy="27446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8257AB-DD46-F68C-68FF-47654C84E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39" y="1674113"/>
            <a:ext cx="3905163" cy="28055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06A35D-F04A-6B2C-9583-DB134EC4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41" y="1471016"/>
            <a:ext cx="3054559" cy="2947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EDF86D1-C12D-9FDC-95B3-7CF9270DE038}"/>
                  </a:ext>
                </a:extLst>
              </p:cNvPr>
              <p:cNvSpPr txBox="1"/>
              <p:nvPr/>
            </p:nvSpPr>
            <p:spPr>
              <a:xfrm>
                <a:off x="1437736" y="4767304"/>
                <a:ext cx="98513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peaking contribution from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800" b="1" i="1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sideband can be neglected.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EDF86D1-C12D-9FDC-95B3-7CF9270DE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36" y="4767304"/>
                <a:ext cx="9851366" cy="523220"/>
              </a:xfrm>
              <a:prstGeom prst="rect">
                <a:avLst/>
              </a:prstGeom>
              <a:blipFill>
                <a:blip r:embed="rId6"/>
                <a:stretch>
                  <a:fillRect l="-130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5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D137-A35E-E452-94C1-04B67C73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92262-C2AC-549A-B860-DBCEFB3A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Topology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B4B962-18BB-1E24-79E7-36FF2E5AF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093972"/>
            <a:ext cx="9011826" cy="539536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894D0F-3C6D-507E-305E-2BB39EFCCE2D}"/>
              </a:ext>
            </a:extLst>
          </p:cNvPr>
          <p:cNvSpPr/>
          <p:nvPr/>
        </p:nvSpPr>
        <p:spPr>
          <a:xfrm>
            <a:off x="1719799" y="2095248"/>
            <a:ext cx="8477880" cy="175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2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656F0-74D5-7B5E-5395-3F72FFCE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ACB8A9-078A-02E2-6924-81C59D385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" y="1047624"/>
            <a:ext cx="3675102" cy="26886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D0DE16-ED7B-87E5-DE60-94EDDE3AB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5" y="3945242"/>
            <a:ext cx="3669720" cy="25887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63A5EAA-6B71-0158-84EC-320C1C208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29" y="1114267"/>
            <a:ext cx="3800446" cy="26220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CC8E960-BA21-B1D7-BA9C-89AC80B1F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65" y="1146925"/>
            <a:ext cx="3870688" cy="26766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202D259-209A-DAD0-7357-9D28BB8A3F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65" y="3856213"/>
            <a:ext cx="3820101" cy="2676631"/>
          </a:xfrm>
          <a:prstGeom prst="rect">
            <a:avLst/>
          </a:pr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id="{220A2BE5-C89F-8F56-935F-ACC1F1DE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2-body Combinations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10D0A5E-88DA-D8C8-8F32-FE99F7E9F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65" y="3935040"/>
            <a:ext cx="3789000" cy="26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E6547-4FB5-80DC-77FD-AC6421F0E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9244E9D4-1BC5-AF2E-1AB7-66B320DF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Continuum Background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7CF6C7-8745-4785-44A5-CA303E82D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9" y="1240784"/>
            <a:ext cx="3339803" cy="2494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0D8D094-F7CE-6C08-A199-3FA8BBD70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28" y="1260175"/>
            <a:ext cx="3393793" cy="254014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B783489-940A-69EC-E0CE-143CF9543472}"/>
              </a:ext>
            </a:extLst>
          </p:cNvPr>
          <p:cNvSpPr txBox="1"/>
          <p:nvPr/>
        </p:nvSpPr>
        <p:spPr>
          <a:xfrm>
            <a:off x="8368877" y="1798522"/>
            <a:ext cx="3823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background contribution from the CM energy at 3.65 GeV is neglected. </a:t>
            </a:r>
            <a:endParaRPr lang="en-US" altLang="zh-C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consideration will be given to the background </a:t>
            </a:r>
            <a:endParaRPr lang="en-US" altLang="zh-C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 from the data at CM energy of 3.773 GeV.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0B1D3A-E451-C1C9-A9EF-51668F781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b="1"/>
          <a:stretch/>
        </p:blipFill>
        <p:spPr>
          <a:xfrm>
            <a:off x="783869" y="3872957"/>
            <a:ext cx="3406453" cy="24517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FE63159-B886-E2F6-7113-2F98FED9A5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68" y="3800315"/>
            <a:ext cx="3499315" cy="25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8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95A89-0A4F-9A51-F7E3-19DD2239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A3376D11-6BB9-A373-5E27-56504E95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Potential excited states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1F5BBF-4279-CB99-DA32-3104A66FC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8" y="1814445"/>
            <a:ext cx="3963975" cy="28393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BB087B-5C3D-8B16-BB1A-084673FC6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61" y="1814445"/>
            <a:ext cx="3984252" cy="2839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2CE261A-B391-41BE-7D79-F8A4351145EE}"/>
                  </a:ext>
                </a:extLst>
              </p:cNvPr>
              <p:cNvSpPr txBox="1"/>
              <p:nvPr/>
            </p:nvSpPr>
            <p:spPr>
              <a:xfrm>
                <a:off x="838200" y="5044339"/>
                <a:ext cx="2988958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𝟏𝟓𝟐𝟎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Mass window:(1.477, 1.564)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2CE261A-B391-41BE-7D79-F8A435114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44339"/>
                <a:ext cx="2988958" cy="881139"/>
              </a:xfrm>
              <a:prstGeom prst="rect">
                <a:avLst/>
              </a:prstGeom>
              <a:blipFill>
                <a:blip r:embed="rId6"/>
                <a:stretch>
                  <a:fillRect l="-1837" r="-3673"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67AF88-8A9E-685A-D4C2-2083B7EE39FC}"/>
                  </a:ext>
                </a:extLst>
              </p:cNvPr>
              <p:cNvSpPr txBox="1"/>
              <p:nvPr/>
            </p:nvSpPr>
            <p:spPr>
              <a:xfrm>
                <a:off x="4739034" y="5044339"/>
                <a:ext cx="2988958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𝟏𝟔𝟕𝟎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Mass window:(1.575, 1.764)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67AF88-8A9E-685A-D4C2-2083B7EE3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34" y="5044339"/>
                <a:ext cx="2988958" cy="881139"/>
              </a:xfrm>
              <a:prstGeom prst="rect">
                <a:avLst/>
              </a:prstGeom>
              <a:blipFill>
                <a:blip r:embed="rId7"/>
                <a:stretch>
                  <a:fillRect l="-1629" r="-5499"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425C790-8E6E-F9A8-01E0-F521D41E1805}"/>
                  </a:ext>
                </a:extLst>
              </p:cNvPr>
              <p:cNvSpPr txBox="1"/>
              <p:nvPr/>
            </p:nvSpPr>
            <p:spPr>
              <a:xfrm>
                <a:off x="8717582" y="5003371"/>
                <a:ext cx="2988958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𝟏𝟔𝟗𝟎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Mass window:(1.643, 1.731)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425C790-8E6E-F9A8-01E0-F521D41E1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582" y="5003371"/>
                <a:ext cx="2988958" cy="881139"/>
              </a:xfrm>
              <a:prstGeom prst="rect">
                <a:avLst/>
              </a:prstGeom>
              <a:blipFill>
                <a:blip r:embed="rId8"/>
                <a:stretch>
                  <a:fillRect l="-1633" r="-5714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DDBA4A4-40BC-ED4E-7EBC-2ED16DE37E67}"/>
                  </a:ext>
                </a:extLst>
              </p:cNvPr>
              <p:cNvSpPr txBox="1"/>
              <p:nvPr/>
            </p:nvSpPr>
            <p:spPr>
              <a:xfrm>
                <a:off x="9588723" y="4439053"/>
                <a:ext cx="623338" cy="1179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400" b="1" i="1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l-GR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DDBA4A4-40BC-ED4E-7EBC-2ED16DE37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23" y="4439053"/>
                <a:ext cx="623338" cy="117981"/>
              </a:xfrm>
              <a:prstGeom prst="rect">
                <a:avLst/>
              </a:prstGeom>
              <a:blipFill>
                <a:blip r:embed="rId9"/>
                <a:stretch>
                  <a:fillRect t="-80000" r="-12745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4C7DE41-8694-E739-0841-71D35882ED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97" y="1813661"/>
            <a:ext cx="3981042" cy="28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7746-090C-A30A-73AF-574B414C8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56B7068C-9D6F-55A2-BBC6-3D9F97AC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Potential excited states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157880-64FA-7F16-F03B-A459D1922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0" y="1121107"/>
            <a:ext cx="3610477" cy="3499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11E9747-B287-9BD8-2797-5388F44C6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65" y="1121107"/>
            <a:ext cx="3610286" cy="349933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E1898B-55CE-6324-DECF-0B82CC6C6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88" y="1121107"/>
            <a:ext cx="3656026" cy="34993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EE7CB3-52C7-BD60-F55A-B5F929378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45" y="4620446"/>
            <a:ext cx="2124090" cy="206217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EA14433-CE69-A224-1E6D-1BF0135FA6EB}"/>
              </a:ext>
            </a:extLst>
          </p:cNvPr>
          <p:cNvSpPr/>
          <p:nvPr/>
        </p:nvSpPr>
        <p:spPr>
          <a:xfrm>
            <a:off x="9707593" y="3255034"/>
            <a:ext cx="586596" cy="569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AC86CE1-2913-A851-446F-F0B9F29393CD}"/>
              </a:ext>
            </a:extLst>
          </p:cNvPr>
          <p:cNvCxnSpPr>
            <a:cxnSpLocks/>
          </p:cNvCxnSpPr>
          <p:nvPr/>
        </p:nvCxnSpPr>
        <p:spPr>
          <a:xfrm flipH="1">
            <a:off x="9270521" y="3824377"/>
            <a:ext cx="437072" cy="10926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A44604-BE0B-6E4A-5EF3-4E0116AE2588}"/>
              </a:ext>
            </a:extLst>
          </p:cNvPr>
          <p:cNvCxnSpPr>
            <a:cxnSpLocks/>
          </p:cNvCxnSpPr>
          <p:nvPr/>
        </p:nvCxnSpPr>
        <p:spPr>
          <a:xfrm>
            <a:off x="10294189" y="3824377"/>
            <a:ext cx="517585" cy="10926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2658068-BBF9-C2BB-BF82-66EB4FB6B0CD}"/>
              </a:ext>
            </a:extLst>
          </p:cNvPr>
          <p:cNvSpPr/>
          <p:nvPr/>
        </p:nvSpPr>
        <p:spPr>
          <a:xfrm>
            <a:off x="9782355" y="5095336"/>
            <a:ext cx="511834" cy="523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4283A30-CCE7-48C7-D42E-4A6B2406B3EA}"/>
              </a:ext>
            </a:extLst>
          </p:cNvPr>
          <p:cNvSpPr/>
          <p:nvPr/>
        </p:nvSpPr>
        <p:spPr>
          <a:xfrm>
            <a:off x="9782355" y="5713126"/>
            <a:ext cx="511834" cy="523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D863116-AECD-BC3F-D9B4-2783E275E468}"/>
              </a:ext>
            </a:extLst>
          </p:cNvPr>
          <p:cNvCxnSpPr>
            <a:stCxn id="17" idx="1"/>
          </p:cNvCxnSpPr>
          <p:nvPr/>
        </p:nvCxnSpPr>
        <p:spPr>
          <a:xfrm flipH="1">
            <a:off x="8465389" y="5974794"/>
            <a:ext cx="1316966" cy="1442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29B0402-73F6-BFFA-CE91-FDFB96BD588B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8465389" y="5216106"/>
            <a:ext cx="1316966" cy="1408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DD6A956-6613-06C2-D3EA-D90EA0EA0C23}"/>
              </a:ext>
            </a:extLst>
          </p:cNvPr>
          <p:cNvSpPr txBox="1"/>
          <p:nvPr/>
        </p:nvSpPr>
        <p:spPr>
          <a:xfrm>
            <a:off x="8095688" y="5016051"/>
            <a:ext cx="3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?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1420AAD-9818-7538-4F47-385DC3EE28D4}"/>
                  </a:ext>
                </a:extLst>
              </p:cNvPr>
              <p:cNvSpPr txBox="1"/>
              <p:nvPr/>
            </p:nvSpPr>
            <p:spPr>
              <a:xfrm>
                <a:off x="6613584" y="5934049"/>
                <a:ext cx="1788544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(1670)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(1690)</m:t>
                      </m:r>
                    </m:oMath>
                  </m:oMathPara>
                </a14:m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1420AAD-9818-7538-4F47-385DC3EE2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84" y="5934049"/>
                <a:ext cx="1788544" cy="369909"/>
              </a:xfrm>
              <a:prstGeom prst="rect">
                <a:avLst/>
              </a:prstGeom>
              <a:blipFill>
                <a:blip r:embed="rId7"/>
                <a:stretch>
                  <a:fillRect r="-5119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22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D5629-A9CE-5098-9F3D-80DBC2F90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B9D1A874-BF36-7271-08E8-5922A629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Potential excited states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674679-4050-029F-C5FB-08D5C1832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1" y="1491778"/>
            <a:ext cx="5709225" cy="40975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E7531A-C2ED-05EA-B5A0-406507D1D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95" y="1542570"/>
            <a:ext cx="5531415" cy="40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6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6E46B-82E4-8D59-6BBE-A1979E195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C52A861D-D727-DF65-1FCD-B8E8E6F8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Signal yields extraction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47C85E-D4E4-84F0-4295-F32F776C8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50" y="1214727"/>
            <a:ext cx="9364450" cy="23782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1553CD-D50D-6069-9A65-8AD34DA87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50" y="3725374"/>
            <a:ext cx="9364450" cy="2386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E94CF21-8BDC-E0E0-6238-D39DA3268918}"/>
                  </a:ext>
                </a:extLst>
              </p:cNvPr>
              <p:cNvSpPr txBox="1"/>
              <p:nvPr/>
            </p:nvSpPr>
            <p:spPr>
              <a:xfrm>
                <a:off x="459119" y="2057284"/>
                <a:ext cx="2254369" cy="505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E94CF21-8BDC-E0E0-6238-D39DA3268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19" y="2057284"/>
                <a:ext cx="2254369" cy="505010"/>
              </a:xfrm>
              <a:prstGeom prst="rect">
                <a:avLst/>
              </a:prstGeom>
              <a:blipFill>
                <a:blip r:embed="rId5"/>
                <a:stretch>
                  <a:fillRect l="-541" b="-7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5C84E3-1A8F-5AA1-747B-F7CA1C6DCFC3}"/>
                  </a:ext>
                </a:extLst>
              </p:cNvPr>
              <p:cNvSpPr txBox="1"/>
              <p:nvPr/>
            </p:nvSpPr>
            <p:spPr>
              <a:xfrm>
                <a:off x="699701" y="4413498"/>
                <a:ext cx="1773204" cy="505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5C84E3-1A8F-5AA1-747B-F7CA1C6D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01" y="4413498"/>
                <a:ext cx="1773204" cy="505010"/>
              </a:xfrm>
              <a:prstGeom prst="rect">
                <a:avLst/>
              </a:prstGeom>
              <a:blipFill>
                <a:blip r:embed="rId6"/>
                <a:stretch>
                  <a:fillRect r="-5842"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87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D44F7-03D8-57E3-98E8-CC3932694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004C554F-D317-A062-591C-6198C993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Signal yields extraction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267E363C-1505-0A26-EFC8-3616436018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276413"/>
                  </p:ext>
                </p:extLst>
              </p:nvPr>
            </p:nvGraphicFramePr>
            <p:xfrm>
              <a:off x="0" y="1224951"/>
              <a:ext cx="12191998" cy="56859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12850">
                      <a:extLst>
                        <a:ext uri="{9D8B030D-6E8A-4147-A177-3AD203B41FA5}">
                          <a16:colId xmlns:a16="http://schemas.microsoft.com/office/drawing/2014/main" val="232055346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61907800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878242014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2573448035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1316745076"/>
                        </a:ext>
                      </a:extLst>
                    </a:gridCol>
                  </a:tblGrid>
                  <a:tr h="76135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Decay mode</a:t>
                          </a:r>
                          <a:endParaRPr lang="zh-CN" altLang="en-US" sz="200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200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𝑠𝑖𝑔</m:t>
                                    </m:r>
                                  </m:sub>
                                  <m:sup>
                                    <m:r>
                                      <a:rPr lang="en-US" altLang="zh-CN" sz="200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𝑜𝑏𝑠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800" i="1" kern="1200" dirty="0">
                            <a:solidFill>
                              <a:srgbClr val="6B1654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800" i="1" kern="1200" dirty="0">
                            <a:solidFill>
                              <a:srgbClr val="6B1654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7726969"/>
                      </a:ext>
                    </a:extLst>
                  </a:tr>
                  <a:tr h="1117788">
                    <a:tc vMerge="1"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kumimoji="0" lang="en-US" altLang="zh-C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+mn-lt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𝑝𝐾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  <m:r>
                                      <a:rPr lang="zh-CN" altLang="en-US" sz="200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𝑝𝐾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kumimoji="0" lang="en-US" altLang="zh-C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𝑝𝐾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  <a:p>
                          <a:pPr algn="ctr"/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kumimoji="0" lang="en-US" altLang="zh-C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𝑝𝐾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  <m:r>
                                      <a:rPr lang="zh-CN" altLang="en-US" sz="200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𝑝𝐾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  <a:p>
                          <a:pPr algn="ctr"/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kumimoji="0" lang="en-US" altLang="zh-C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+mn-lt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  <m:r>
                                      <a:rPr lang="zh-CN" altLang="en-US" sz="200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𝑝𝐾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  <a:p>
                          <a:pPr algn="ctr"/>
                          <a:endParaRPr lang="zh-CN" altLang="en-US" sz="20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9550576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1520</m:t>
                                    </m:r>
                                  </m:e>
                                </m:d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1690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46±11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46±11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46±11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52±13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9454699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67</m:t>
                                    </m:r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1690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79±16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79±16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76±16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77±17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60079106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1520</m:t>
                                    </m:r>
                                  </m:e>
                                </m:d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  <m:t>Λ</m:t>
                                    </m:r>
                                  </m:e>
                                </m:acc>
                                <m:r>
                                  <a:rPr lang="zh-CN" alt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+mn-lt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en-US" altLang="zh-CN" sz="2000" dirty="0">
                            <a:solidFill>
                              <a:schemeClr val="tx1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62±14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57±14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57±14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54±15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7746920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67</m:t>
                                    </m:r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  <m:t>Λ</m:t>
                                    </m:r>
                                  </m:e>
                                </m:acc>
                                <m:r>
                                  <a:rPr lang="zh-CN" alt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+mn-lt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46±19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44±19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46±20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48±20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91452639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+mn-lt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+mn-lt"/>
                                      </a:rPr>
                                      <m:t>−</m:t>
                                    </m:r>
                                  </m:sup>
                                </m:sSup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l-GR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1690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115±23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114±23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113±24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108±26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8614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267E363C-1505-0A26-EFC8-3616436018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276413"/>
                  </p:ext>
                </p:extLst>
              </p:nvPr>
            </p:nvGraphicFramePr>
            <p:xfrm>
              <a:off x="0" y="1224951"/>
              <a:ext cx="12191998" cy="56859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12850">
                      <a:extLst>
                        <a:ext uri="{9D8B030D-6E8A-4147-A177-3AD203B41FA5}">
                          <a16:colId xmlns:a16="http://schemas.microsoft.com/office/drawing/2014/main" val="232055346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61907800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878242014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2573448035"/>
                        </a:ext>
                      </a:extLst>
                    </a:gridCol>
                    <a:gridCol w="2269787">
                      <a:extLst>
                        <a:ext uri="{9D8B030D-6E8A-4147-A177-3AD203B41FA5}">
                          <a16:colId xmlns:a16="http://schemas.microsoft.com/office/drawing/2014/main" val="1316745076"/>
                        </a:ext>
                      </a:extLst>
                    </a:gridCol>
                  </a:tblGrid>
                  <a:tr h="76135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Decay mode</a:t>
                          </a:r>
                          <a:endParaRPr lang="zh-CN" altLang="en-US" sz="200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53" t="-800" r="-201" b="-6488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800" i="1" kern="1200" dirty="0">
                            <a:solidFill>
                              <a:srgbClr val="6B1654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800" i="1" kern="1200" dirty="0">
                            <a:solidFill>
                              <a:srgbClr val="6B1654"/>
                            </a:solidFill>
                            <a:latin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7726969"/>
                      </a:ext>
                    </a:extLst>
                  </a:tr>
                  <a:tr h="1117788">
                    <a:tc vMerge="1"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7903" t="-68478" r="-301075" b="-340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903" t="-68478" r="-201075" b="-340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997" t="-68478" r="-100536" b="-340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8172" t="-68478" r="-806" b="-3407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9550576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1" t="-248000" r="-291977" b="-4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46±11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46±11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46±11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52±13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9454699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1" t="-348000" r="-291977" b="-3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79±16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79±16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76±16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77±17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60079106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1" t="-448000" r="-291977" b="-2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62±14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57±14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57±14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54±15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7746920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1" t="-548000" r="-291977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46±19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44±19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46±20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48±20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91452639"/>
                      </a:ext>
                    </a:extLst>
                  </a:tr>
                  <a:tr h="761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1" t="-648000" r="-291977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115±23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114±23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113±24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108±26</a:t>
                          </a:r>
                          <a:endParaRPr lang="zh-CN" altLang="en-US" sz="2000" b="0" i="0" kern="12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86141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879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A9114-FE23-8B67-7605-5D91E25A8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8C008D2F-D9BC-5E96-AD49-9CD5449B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Partial Wave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FCFBC7-2D59-6A62-BE3E-68B632A16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" y="898792"/>
            <a:ext cx="12166963" cy="59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2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A48C3-365C-FF9F-959A-8EDA35B5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DB3F1-89B9-407F-56B7-B7BFFB5A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301"/>
            <a:ext cx="10515600" cy="45212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 and MC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2-body combinations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to do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148DB2-07CA-0CF0-BEC6-E9B34667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0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18A58-999D-9AB3-D133-007965175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2D0E187E-8882-BCC3-133D-350B0490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Partial Wave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98185F-7D4B-B2F4-C148-797C49393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829"/>
            <a:ext cx="12192001" cy="55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4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825C-C49E-BEBC-67AD-CD586C65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33424203-4251-8737-CA49-861360B2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Partial Wave Analysis ( 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)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A69E15-6474-E85C-5A58-DED5CC2D3B10}"/>
              </a:ext>
            </a:extLst>
          </p:cNvPr>
          <p:cNvSpPr txBox="1"/>
          <p:nvPr/>
        </p:nvSpPr>
        <p:spPr>
          <a:xfrm>
            <a:off x="575093" y="145483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u="none" strike="noStrike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pK</a:t>
            </a:r>
            <a:r>
              <a:rPr lang="en-US" altLang="zh-CN" sz="2400" dirty="0"/>
              <a:t> : </a:t>
            </a:r>
            <a:r>
              <a:rPr lang="el-GR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</a:t>
            </a:r>
            <a:r>
              <a:rPr lang="el-GR" altLang="zh-CN" sz="24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1520 </a:t>
            </a:r>
            <a:r>
              <a:rPr lang="en-US" altLang="zh-CN" sz="24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el-GR" altLang="zh-CN" sz="24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Λ</a:t>
            </a:r>
            <a:r>
              <a:rPr lang="el-GR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_1670</a:t>
            </a:r>
            <a:r>
              <a:rPr lang="el-GR" altLang="zh-CN" sz="2400" dirty="0">
                <a:solidFill>
                  <a:srgbClr val="00B050"/>
                </a:solidFill>
              </a:rPr>
              <a:t> 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62A15F-BA6D-655C-B77F-F0B128C38257}"/>
              </a:ext>
            </a:extLst>
          </p:cNvPr>
          <p:cNvSpPr txBox="1"/>
          <p:nvPr/>
        </p:nvSpPr>
        <p:spPr>
          <a:xfrm>
            <a:off x="575093" y="214733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Λη</a:t>
            </a:r>
            <a:r>
              <a:rPr lang="el-GR" altLang="zh-CN" sz="2400" dirty="0"/>
              <a:t> </a:t>
            </a:r>
            <a:r>
              <a:rPr lang="en-US" altLang="zh-CN" sz="2400" dirty="0"/>
              <a:t>: </a:t>
            </a:r>
            <a:r>
              <a:rPr lang="el-GR" altLang="zh-CN" sz="2400" b="1" i="0" u="none" strike="noStrik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</a:t>
            </a:r>
            <a:r>
              <a:rPr lang="el-GR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1670 </a:t>
            </a:r>
            <a:r>
              <a:rPr lang="en-US" altLang="zh-CN" sz="24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el-GR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Λ_1690</a:t>
            </a:r>
            <a:r>
              <a:rPr lang="en-US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el-GR" altLang="zh-CN" sz="2400" b="1" i="0" u="none" strike="noStrik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</a:t>
            </a:r>
            <a:r>
              <a:rPr lang="el-GR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800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E94C1E-D192-5C64-43E4-82EC64D0E688}"/>
              </a:ext>
            </a:extLst>
          </p:cNvPr>
          <p:cNvSpPr txBox="1"/>
          <p:nvPr/>
        </p:nvSpPr>
        <p:spPr>
          <a:xfrm>
            <a:off x="575093" y="283983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p</a:t>
            </a:r>
            <a:r>
              <a:rPr lang="el-GR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</a:t>
            </a:r>
            <a:r>
              <a:rPr lang="el-GR" altLang="zh-CN" sz="2400" dirty="0"/>
              <a:t> </a:t>
            </a:r>
            <a:r>
              <a:rPr lang="en-US" altLang="zh-CN" sz="2400" dirty="0"/>
              <a:t>: </a:t>
            </a:r>
            <a:r>
              <a:rPr lang="en-US" altLang="zh-CN" sz="2400" b="1" dirty="0"/>
              <a:t>no 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states &gt; 5σ</a:t>
            </a:r>
            <a:r>
              <a:rPr lang="en-US" altLang="zh-CN" sz="2400" b="1" dirty="0"/>
              <a:t> </a:t>
            </a:r>
            <a:r>
              <a:rPr lang="el-GR" altLang="zh-CN" sz="2400" dirty="0"/>
              <a:t> 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0D508E7-9EF3-7DE3-70DF-CC49D203E8F1}"/>
              </a:ext>
            </a:extLst>
          </p:cNvPr>
          <p:cNvSpPr txBox="1"/>
          <p:nvPr/>
        </p:nvSpPr>
        <p:spPr>
          <a:xfrm>
            <a:off x="575093" y="353232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</a:t>
            </a:r>
            <a:r>
              <a:rPr lang="el-GR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η</a:t>
            </a:r>
            <a:r>
              <a:rPr lang="el-GR" altLang="zh-CN" sz="2400" dirty="0"/>
              <a:t> </a:t>
            </a:r>
            <a:r>
              <a:rPr lang="en-US" altLang="zh-CN" sz="2400" dirty="0"/>
              <a:t>: 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no states &gt; 5σ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33BAEA-1EDE-9A71-49A9-3DBA7742D99B}"/>
              </a:ext>
            </a:extLst>
          </p:cNvPr>
          <p:cNvSpPr txBox="1"/>
          <p:nvPr/>
        </p:nvSpPr>
        <p:spPr>
          <a:xfrm>
            <a:off x="575093" y="42248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K</a:t>
            </a:r>
            <a:r>
              <a:rPr lang="el-GR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</a:t>
            </a:r>
            <a:r>
              <a:rPr lang="el-GR" altLang="zh-CN" sz="2400" dirty="0"/>
              <a:t> </a:t>
            </a:r>
            <a:r>
              <a:rPr lang="en-US" altLang="zh-CN" sz="2400" dirty="0"/>
              <a:t>: 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</a:t>
            </a:r>
            <a:r>
              <a:rPr lang="el-GR" altLang="zh-CN" sz="2400" b="1" i="0" u="non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_1</a:t>
            </a:r>
            <a:r>
              <a:rPr lang="en-US" altLang="zh-CN" sz="2400" b="1" i="0" u="non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880</a:t>
            </a:r>
            <a:r>
              <a:rPr lang="el-GR" altLang="zh-CN" sz="2400" dirty="0">
                <a:solidFill>
                  <a:srgbClr val="0070C0"/>
                </a:solidFill>
              </a:rPr>
              <a:t> 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325974-7E3B-8297-22CA-63E6744700E0}"/>
              </a:ext>
            </a:extLst>
          </p:cNvPr>
          <p:cNvSpPr txBox="1"/>
          <p:nvPr/>
        </p:nvSpPr>
        <p:spPr>
          <a:xfrm>
            <a:off x="575093" y="491732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K</a:t>
            </a:r>
            <a:r>
              <a:rPr lang="el-GR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η</a:t>
            </a:r>
            <a:r>
              <a:rPr lang="el-GR" altLang="zh-CN" sz="2400" dirty="0"/>
              <a:t> </a:t>
            </a:r>
            <a:r>
              <a:rPr lang="en-US" altLang="zh-CN" sz="2400" dirty="0"/>
              <a:t>: 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no states &gt; 5σ</a:t>
            </a:r>
            <a:r>
              <a:rPr lang="el-GR" altLang="zh-CN" sz="2400" dirty="0"/>
              <a:t> 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574267B-8F4E-ECC9-026F-9AF34AEFEC37}"/>
              </a:ext>
            </a:extLst>
          </p:cNvPr>
          <p:cNvSpPr txBox="1"/>
          <p:nvPr/>
        </p:nvSpPr>
        <p:spPr>
          <a:xfrm>
            <a:off x="5566911" y="2426638"/>
            <a:ext cx="6533074" cy="2252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Background: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inclusive MC (</a:t>
            </a:r>
            <a:r>
              <a:rPr lang="en-US" altLang="zh-CN" sz="2400" b="1" dirty="0">
                <a:solidFill>
                  <a:srgbClr val="FFC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321</a:t>
            </a: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events, weight: </a:t>
            </a:r>
            <a:r>
              <a:rPr lang="en-US" altLang="zh-CN" sz="2400" b="1" dirty="0">
                <a:solidFill>
                  <a:srgbClr val="FFC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0.9874</a:t>
            </a: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+ QED3773</a:t>
            </a:r>
            <a:r>
              <a:rPr lang="el-GR" altLang="zh-CN" sz="2400" dirty="0"/>
              <a:t> </a:t>
            </a:r>
            <a:r>
              <a:rPr lang="en-US" altLang="zh-CN" sz="2400" b="1" dirty="0"/>
              <a:t>(</a:t>
            </a:r>
            <a:r>
              <a:rPr lang="en-US" altLang="zh-CN" sz="2400" b="1" dirty="0">
                <a:solidFill>
                  <a:srgbClr val="FFC000"/>
                </a:solidFill>
              </a:rPr>
              <a:t>804</a:t>
            </a:r>
            <a:r>
              <a:rPr lang="en-US" altLang="zh-CN" sz="2400" b="1" dirty="0"/>
              <a:t> events, weight: </a:t>
            </a:r>
            <a:r>
              <a:rPr lang="en-US" altLang="zh-CN" sz="2400" b="1" dirty="0">
                <a:solidFill>
                  <a:srgbClr val="FFC000"/>
                </a:solidFill>
              </a:rPr>
              <a:t>0.200</a:t>
            </a:r>
            <a:r>
              <a:rPr lang="en-US" altLang="zh-CN" sz="2400" b="1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   </a:t>
            </a:r>
            <a:r>
              <a:rPr lang="zh-CN" altLang="en-US" sz="2400" b="1" dirty="0"/>
              <a:t>≈ </a:t>
            </a:r>
            <a:r>
              <a:rPr lang="en-US" altLang="zh-CN" sz="2400" b="1" dirty="0">
                <a:solidFill>
                  <a:srgbClr val="FFC000"/>
                </a:solidFill>
              </a:rPr>
              <a:t>478</a:t>
            </a:r>
            <a:r>
              <a:rPr lang="en-US" altLang="zh-CN" sz="2400" b="1" dirty="0"/>
              <a:t> events</a:t>
            </a:r>
            <a:endParaRPr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9C82A1A-18A2-ED46-03FE-3960A7238DF6}"/>
              </a:ext>
            </a:extLst>
          </p:cNvPr>
          <p:cNvSpPr txBox="1"/>
          <p:nvPr/>
        </p:nvSpPr>
        <p:spPr>
          <a:xfrm>
            <a:off x="5566911" y="1916501"/>
            <a:ext cx="653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Data: </a:t>
            </a:r>
            <a:r>
              <a:rPr lang="en-US" altLang="zh-CN" sz="2400" b="1" dirty="0">
                <a:solidFill>
                  <a:srgbClr val="FFC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1450</a:t>
            </a: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events</a:t>
            </a:r>
          </a:p>
        </p:txBody>
      </p:sp>
    </p:spTree>
    <p:extLst>
      <p:ext uri="{BB962C8B-B14F-4D97-AF65-F5344CB8AC3E}">
        <p14:creationId xmlns:p14="http://schemas.microsoft.com/office/powerpoint/2010/main" val="299721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C426A-5D92-99C8-72C9-F332CB2CC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29DA55-32EC-BF95-8ECD-44772C1D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from inclusive MC ( 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)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5CC0319-8A8A-3388-010E-7E7EA7533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62" y="1178036"/>
            <a:ext cx="9314476" cy="535416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82FCEAB-627B-F889-2A88-40718D949C1A}"/>
              </a:ext>
            </a:extLst>
          </p:cNvPr>
          <p:cNvSpPr/>
          <p:nvPr/>
        </p:nvSpPr>
        <p:spPr>
          <a:xfrm>
            <a:off x="1633267" y="1581510"/>
            <a:ext cx="9023231" cy="621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64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D3233-DCF4-A9F3-06C9-0BD910187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AB8A4637-6486-7B61-92B3-E15314DA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Partial Wave Analysis ( 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)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C4A73A-BC62-472F-27F4-FEBFE4D87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" y="1711299"/>
            <a:ext cx="3880627" cy="29124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FB985C-CF85-8D78-9D76-3A3B97BD5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38" y="1711299"/>
            <a:ext cx="3880627" cy="285260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822A2DE-CDC8-9BF4-EFF4-C3204DFC0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"/>
          <a:stretch/>
        </p:blipFill>
        <p:spPr>
          <a:xfrm>
            <a:off x="7790008" y="1711299"/>
            <a:ext cx="3880627" cy="2852609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4DED3C88-2021-E493-1135-E5FF92501F58}"/>
              </a:ext>
            </a:extLst>
          </p:cNvPr>
          <p:cNvSpPr txBox="1"/>
          <p:nvPr/>
        </p:nvSpPr>
        <p:spPr>
          <a:xfrm>
            <a:off x="523335" y="5009497"/>
            <a:ext cx="2501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</a:t>
            </a:r>
            <a:r>
              <a:rPr lang="el-GR" altLang="zh-CN" sz="24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1520</a:t>
            </a:r>
            <a:endParaRPr lang="en-US" altLang="zh-CN" sz="2400" b="1" dirty="0">
              <a:solidFill>
                <a:srgbClr val="00B05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l-GR" altLang="zh-CN" sz="24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Λ</a:t>
            </a:r>
            <a:r>
              <a:rPr lang="el-GR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_1670</a:t>
            </a:r>
            <a:r>
              <a:rPr lang="el-GR" altLang="zh-CN" sz="2400" dirty="0">
                <a:solidFill>
                  <a:srgbClr val="00B050"/>
                </a:solidFill>
              </a:rPr>
              <a:t> 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46F9E7D-0E2A-035E-3F4E-014F925112C0}"/>
              </a:ext>
            </a:extLst>
          </p:cNvPr>
          <p:cNvSpPr txBox="1"/>
          <p:nvPr/>
        </p:nvSpPr>
        <p:spPr>
          <a:xfrm>
            <a:off x="4324709" y="5020467"/>
            <a:ext cx="2800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2400" b="1" i="0" u="none" strike="noStrik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</a:t>
            </a:r>
            <a:r>
              <a:rPr lang="el-GR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1670 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: 8.61 σ</a:t>
            </a:r>
          </a:p>
          <a:p>
            <a:r>
              <a:rPr lang="el-GR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Λ_1690</a:t>
            </a:r>
            <a:endParaRPr lang="en-US" altLang="zh-CN" sz="2400" b="1" i="0" u="none" strike="noStrike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l-GR" altLang="zh-CN" sz="2400" b="1" i="0" u="none" strike="noStrik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</a:t>
            </a:r>
            <a:r>
              <a:rPr lang="el-GR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800 :</a:t>
            </a:r>
            <a:r>
              <a:rPr lang="zh-CN" altLang="en-US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22.34 σ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3590BC5-9443-B190-3766-24BDCBB9AD9D}"/>
              </a:ext>
            </a:extLst>
          </p:cNvPr>
          <p:cNvSpPr txBox="1"/>
          <p:nvPr/>
        </p:nvSpPr>
        <p:spPr>
          <a:xfrm>
            <a:off x="8323052" y="5020892"/>
            <a:ext cx="2431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</a:t>
            </a:r>
            <a:r>
              <a:rPr lang="el-GR" altLang="zh-CN" sz="2400" b="1" i="0" u="none" strike="noStrik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_1</a:t>
            </a:r>
            <a:r>
              <a:rPr lang="en-US" altLang="zh-CN" sz="2400" b="1" i="0" u="none" strike="noStrik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880</a:t>
            </a:r>
            <a:r>
              <a:rPr lang="zh-CN" altLang="en-US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:</a:t>
            </a:r>
            <a:r>
              <a:rPr lang="zh-CN" altLang="en-US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l-GR" altLang="zh-CN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6.41 σ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42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864AE-5215-24B5-B2DF-13D33FBDA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25FD4C4E-F02D-7801-2A54-1B616A26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Partial Wave Analysis ( 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)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43501AB-568D-EF92-B3DB-002411E3B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812"/>
            <a:ext cx="3886130" cy="291246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752482A-943F-67DA-1E01-083D0B6E0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41" y="1791812"/>
            <a:ext cx="3896113" cy="29124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EE8DAC9-8EF6-706D-3A2C-981B01C79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54" y="1780842"/>
            <a:ext cx="3897910" cy="292343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D13C654-9AC7-EE55-A4C3-868DCB0ECF33}"/>
              </a:ext>
            </a:extLst>
          </p:cNvPr>
          <p:cNvSpPr txBox="1"/>
          <p:nvPr/>
        </p:nvSpPr>
        <p:spPr>
          <a:xfrm>
            <a:off x="4186689" y="5302794"/>
            <a:ext cx="2927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/>
              <a:t>no 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states &gt; 5σ</a:t>
            </a:r>
            <a:r>
              <a:rPr lang="en-US" altLang="zh-CN" sz="3200" b="1" dirty="0"/>
              <a:t>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67215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907D6-194E-CBC3-69CF-6CD0FCD74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55CC0844-AEF9-B08A-8305-61297630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Partial Wave Analysis ( 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)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AB080E-8281-2A47-EC6A-60EDF64D1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3" y="920140"/>
            <a:ext cx="10219428" cy="59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77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2A00B-B31F-B6EB-0954-22F5610F0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A1015F22-E4C9-BAB7-28B4-97B98E41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Toy MC from PWA ( 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)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669692-5286-8E98-C08E-157A9AA05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0" y="1178256"/>
            <a:ext cx="4818140" cy="27668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1D3F825-1877-2C6C-1FE4-C928CE343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9" y="3893228"/>
            <a:ext cx="5007965" cy="27433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5343CAD-0645-7D09-6D5D-12983A750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52870"/>
            <a:ext cx="5257800" cy="28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58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28BC1-395A-2723-5EC0-08D3931AE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5FF89-6B66-A198-4C9A-E06F4253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from inclusive MC ( ii )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691B3A5-0509-DB9F-039F-4DDB2107B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7" y="1417736"/>
            <a:ext cx="10551193" cy="415492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ED8C3C9-8728-DCF1-0369-3970D6BC873F}"/>
              </a:ext>
            </a:extLst>
          </p:cNvPr>
          <p:cNvSpPr/>
          <p:nvPr/>
        </p:nvSpPr>
        <p:spPr>
          <a:xfrm>
            <a:off x="1219466" y="1892061"/>
            <a:ext cx="9839597" cy="2300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387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FF48D-8154-1DE1-3CDE-0B0642040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62F009C6-BD02-A1D5-87AD-80806CF3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Partial Wave Analysis ( ii )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8E930A-0D9C-D29A-D046-9AF5B9A5BDE2}"/>
              </a:ext>
            </a:extLst>
          </p:cNvPr>
          <p:cNvSpPr txBox="1"/>
          <p:nvPr/>
        </p:nvSpPr>
        <p:spPr>
          <a:xfrm>
            <a:off x="575093" y="145483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u="none" strike="noStrike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pK</a:t>
            </a:r>
            <a:r>
              <a:rPr lang="en-US" altLang="zh-CN" sz="2400" dirty="0"/>
              <a:t> : </a:t>
            </a:r>
            <a:r>
              <a:rPr lang="el-GR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</a:t>
            </a:r>
            <a:r>
              <a:rPr lang="el-GR" altLang="zh-CN" sz="24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1520 </a:t>
            </a:r>
            <a:r>
              <a:rPr lang="en-US" altLang="zh-CN" sz="24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el-GR" altLang="zh-CN" sz="24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Λ</a:t>
            </a:r>
            <a:r>
              <a:rPr lang="el-GR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_1670</a:t>
            </a:r>
            <a:r>
              <a:rPr lang="el-GR" altLang="zh-CN" sz="2400" dirty="0">
                <a:solidFill>
                  <a:srgbClr val="00B050"/>
                </a:solidFill>
              </a:rPr>
              <a:t> 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A777C67-66A5-56E6-1720-E36BF1E00ADB}"/>
              </a:ext>
            </a:extLst>
          </p:cNvPr>
          <p:cNvSpPr txBox="1"/>
          <p:nvPr/>
        </p:nvSpPr>
        <p:spPr>
          <a:xfrm>
            <a:off x="575093" y="214733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Λη</a:t>
            </a:r>
            <a:r>
              <a:rPr lang="el-GR" altLang="zh-CN" sz="2400" dirty="0"/>
              <a:t> </a:t>
            </a:r>
            <a:r>
              <a:rPr lang="en-US" altLang="zh-CN" sz="2400" dirty="0"/>
              <a:t>: </a:t>
            </a:r>
            <a:r>
              <a:rPr lang="el-GR" altLang="zh-CN" sz="2400" b="1" i="0" u="none" strike="noStrik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</a:t>
            </a:r>
            <a:r>
              <a:rPr lang="el-GR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1670 </a:t>
            </a:r>
            <a:r>
              <a:rPr lang="en-US" altLang="zh-CN" sz="24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el-GR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Λ_1690</a:t>
            </a:r>
            <a:r>
              <a:rPr lang="en-US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el-GR" altLang="zh-CN" sz="2400" b="1" i="0" u="none" strike="noStrik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</a:t>
            </a:r>
            <a:r>
              <a:rPr lang="el-GR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800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43CAAD2-F4BA-9C7D-EB57-6EDA2D109E5B}"/>
              </a:ext>
            </a:extLst>
          </p:cNvPr>
          <p:cNvSpPr txBox="1"/>
          <p:nvPr/>
        </p:nvSpPr>
        <p:spPr>
          <a:xfrm>
            <a:off x="575093" y="283983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p</a:t>
            </a:r>
            <a:r>
              <a:rPr lang="el-GR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</a:t>
            </a:r>
            <a:r>
              <a:rPr lang="el-GR" altLang="zh-CN" sz="2400" dirty="0"/>
              <a:t> </a:t>
            </a:r>
            <a:r>
              <a:rPr lang="en-US" altLang="zh-CN" sz="2400" dirty="0"/>
              <a:t>: </a:t>
            </a:r>
            <a:r>
              <a:rPr lang="en-US" altLang="zh-CN" sz="2400" b="1" dirty="0"/>
              <a:t>no 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states &gt; 5σ</a:t>
            </a:r>
            <a:r>
              <a:rPr lang="en-US" altLang="zh-CN" sz="2400" b="1" dirty="0"/>
              <a:t> </a:t>
            </a:r>
            <a:r>
              <a:rPr lang="el-GR" altLang="zh-CN" sz="2400" dirty="0"/>
              <a:t> 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7163761-B59C-07BA-531E-4ECDE69B53F9}"/>
              </a:ext>
            </a:extLst>
          </p:cNvPr>
          <p:cNvSpPr txBox="1"/>
          <p:nvPr/>
        </p:nvSpPr>
        <p:spPr>
          <a:xfrm>
            <a:off x="575093" y="353232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</a:t>
            </a:r>
            <a:r>
              <a:rPr lang="el-GR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η</a:t>
            </a:r>
            <a:r>
              <a:rPr lang="el-GR" altLang="zh-CN" sz="2400" dirty="0"/>
              <a:t> </a:t>
            </a:r>
            <a:r>
              <a:rPr lang="en-US" altLang="zh-CN" sz="2400" dirty="0"/>
              <a:t>: </a:t>
            </a:r>
            <a:r>
              <a:rPr lang="en-US" altLang="zh-CN" sz="2400" b="1" strike="sngStrike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no states &gt; 5σ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→ 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N_1535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74AFBF-A56A-1108-43AE-E79307E3F9E8}"/>
              </a:ext>
            </a:extLst>
          </p:cNvPr>
          <p:cNvSpPr txBox="1"/>
          <p:nvPr/>
        </p:nvSpPr>
        <p:spPr>
          <a:xfrm>
            <a:off x="575093" y="42248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K</a:t>
            </a:r>
            <a:r>
              <a:rPr lang="el-GR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</a:t>
            </a:r>
            <a:r>
              <a:rPr lang="el-GR" altLang="zh-CN" sz="2400" dirty="0"/>
              <a:t> </a:t>
            </a:r>
            <a:r>
              <a:rPr lang="en-US" altLang="zh-CN" sz="2400" dirty="0"/>
              <a:t>: </a:t>
            </a:r>
            <a:r>
              <a:rPr lang="en-US" altLang="zh-CN" sz="2400" b="1" strike="sngStrike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</a:t>
            </a:r>
            <a:r>
              <a:rPr lang="el-GR" altLang="zh-CN" sz="2400" b="1" i="0" u="none" strike="sngStrike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_1</a:t>
            </a:r>
            <a:r>
              <a:rPr lang="en-US" altLang="zh-CN" sz="2400" b="1" i="0" u="none" strike="sngStrike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880</a:t>
            </a:r>
            <a:r>
              <a:rPr lang="en-US" altLang="zh-CN" sz="2400" b="1" i="0" u="non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400" b="1" i="0" u="none" strike="noStrike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→</a:t>
            </a:r>
            <a:r>
              <a:rPr lang="zh-CN" altLang="en-US" sz="2400" b="1" i="0" u="none" strike="noStrik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no states &gt; 5σ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5E3DA5-4931-CE1B-8D4F-23CFD0BB4183}"/>
              </a:ext>
            </a:extLst>
          </p:cNvPr>
          <p:cNvSpPr txBox="1"/>
          <p:nvPr/>
        </p:nvSpPr>
        <p:spPr>
          <a:xfrm>
            <a:off x="575093" y="491732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K</a:t>
            </a:r>
            <a:r>
              <a:rPr lang="el-GR" altLang="zh-CN" sz="24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η</a:t>
            </a:r>
            <a:r>
              <a:rPr lang="el-GR" altLang="zh-CN" sz="2400" dirty="0"/>
              <a:t> </a:t>
            </a:r>
            <a:r>
              <a:rPr lang="en-US" altLang="zh-CN" sz="2400" dirty="0"/>
              <a:t>: 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no states &gt; 5σ</a:t>
            </a:r>
            <a:r>
              <a:rPr lang="el-GR" altLang="zh-CN" sz="2400" dirty="0"/>
              <a:t> 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7B9880E-3C11-8346-715B-E48E7A52A923}"/>
              </a:ext>
            </a:extLst>
          </p:cNvPr>
          <p:cNvSpPr txBox="1"/>
          <p:nvPr/>
        </p:nvSpPr>
        <p:spPr>
          <a:xfrm>
            <a:off x="5566911" y="2426638"/>
            <a:ext cx="6533074" cy="2252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Background: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inclusive MC (</a:t>
            </a:r>
            <a:r>
              <a:rPr lang="en-US" altLang="zh-CN" sz="2400" b="1" dirty="0">
                <a:solidFill>
                  <a:srgbClr val="FFC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107</a:t>
            </a: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events, weight: </a:t>
            </a:r>
            <a:r>
              <a:rPr lang="en-US" altLang="zh-CN" sz="2400" b="1" dirty="0">
                <a:solidFill>
                  <a:srgbClr val="FFC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0.9687</a:t>
            </a: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+ QED3773</a:t>
            </a:r>
            <a:r>
              <a:rPr lang="el-GR" altLang="zh-CN" sz="2400" dirty="0"/>
              <a:t> </a:t>
            </a:r>
            <a:r>
              <a:rPr lang="en-US" altLang="zh-CN" sz="2400" b="1" dirty="0"/>
              <a:t>(</a:t>
            </a:r>
            <a:r>
              <a:rPr lang="en-US" altLang="zh-CN" sz="2400" b="1" dirty="0">
                <a:solidFill>
                  <a:srgbClr val="FFC000"/>
                </a:solidFill>
              </a:rPr>
              <a:t>624</a:t>
            </a:r>
            <a:r>
              <a:rPr lang="en-US" altLang="zh-CN" sz="2400" b="1" dirty="0"/>
              <a:t> events, weight: </a:t>
            </a:r>
            <a:r>
              <a:rPr lang="en-US" altLang="zh-CN" sz="2400" b="1" dirty="0">
                <a:solidFill>
                  <a:srgbClr val="FFC000"/>
                </a:solidFill>
              </a:rPr>
              <a:t>0.200</a:t>
            </a:r>
            <a:r>
              <a:rPr lang="en-US" altLang="zh-CN" sz="2400" b="1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   </a:t>
            </a:r>
            <a:r>
              <a:rPr lang="zh-CN" altLang="en-US" sz="2400" b="1" dirty="0"/>
              <a:t>≈ </a:t>
            </a:r>
            <a:r>
              <a:rPr lang="en-US" altLang="zh-CN" sz="2400" b="1" dirty="0">
                <a:solidFill>
                  <a:srgbClr val="FFC000"/>
                </a:solidFill>
              </a:rPr>
              <a:t>228</a:t>
            </a:r>
            <a:r>
              <a:rPr lang="en-US" altLang="zh-CN" sz="2400" b="1" dirty="0"/>
              <a:t> events</a:t>
            </a:r>
            <a:endParaRPr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8B6719-CEE9-2DA3-37E6-EAD532C98FD1}"/>
              </a:ext>
            </a:extLst>
          </p:cNvPr>
          <p:cNvSpPr txBox="1"/>
          <p:nvPr/>
        </p:nvSpPr>
        <p:spPr>
          <a:xfrm>
            <a:off x="5566911" y="1916501"/>
            <a:ext cx="653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Data: </a:t>
            </a:r>
            <a:r>
              <a:rPr lang="en-US" altLang="zh-CN" sz="2400" b="1" dirty="0">
                <a:solidFill>
                  <a:srgbClr val="FFC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1062</a:t>
            </a: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events</a:t>
            </a:r>
          </a:p>
        </p:txBody>
      </p:sp>
    </p:spTree>
    <p:extLst>
      <p:ext uri="{BB962C8B-B14F-4D97-AF65-F5344CB8AC3E}">
        <p14:creationId xmlns:p14="http://schemas.microsoft.com/office/powerpoint/2010/main" val="291863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0F9B3DF-5C52-51E1-A278-F1CA705A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Partial Wave Analysis ( ii )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A3748B-837A-C8F6-DA4D-92458665A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462"/>
            <a:ext cx="3960000" cy="29682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3E5CE3-9532-01DB-44FC-7CC62D67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1461462"/>
            <a:ext cx="3960000" cy="2951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BB6938-26F5-D93D-5A3B-C1F5F9A11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1462358"/>
            <a:ext cx="3960000" cy="296731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5D86047-FDE5-7510-B80D-70F6F334ACFF}"/>
              </a:ext>
            </a:extLst>
          </p:cNvPr>
          <p:cNvSpPr txBox="1"/>
          <p:nvPr/>
        </p:nvSpPr>
        <p:spPr>
          <a:xfrm>
            <a:off x="523335" y="5009497"/>
            <a:ext cx="2501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</a:t>
            </a:r>
            <a:r>
              <a:rPr lang="el-GR" altLang="zh-CN" sz="24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1520</a:t>
            </a:r>
            <a:endParaRPr lang="en-US" altLang="zh-CN" sz="2400" b="1" dirty="0">
              <a:solidFill>
                <a:srgbClr val="00B05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l-GR" altLang="zh-CN" sz="2400" b="1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Λ</a:t>
            </a:r>
            <a:r>
              <a:rPr lang="el-GR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_1670</a:t>
            </a:r>
            <a:r>
              <a:rPr lang="el-GR" altLang="zh-CN" sz="2400" dirty="0">
                <a:solidFill>
                  <a:srgbClr val="00B050"/>
                </a:solidFill>
              </a:rPr>
              <a:t> 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CBBEE37-25ED-C4CC-BC3C-2C75C77D3893}"/>
              </a:ext>
            </a:extLst>
          </p:cNvPr>
          <p:cNvSpPr txBox="1"/>
          <p:nvPr/>
        </p:nvSpPr>
        <p:spPr>
          <a:xfrm>
            <a:off x="4324709" y="5020467"/>
            <a:ext cx="2800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2400" b="1" i="0" u="none" strike="noStrik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</a:t>
            </a:r>
            <a:r>
              <a:rPr lang="el-GR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1670 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: 6.87 σ</a:t>
            </a:r>
          </a:p>
          <a:p>
            <a:r>
              <a:rPr lang="el-GR" altLang="zh-CN" sz="2400" b="1" i="0" u="none" strike="noStrike" dirty="0">
                <a:solidFill>
                  <a:srgbClr val="00B05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Λ_1690</a:t>
            </a:r>
            <a:endParaRPr lang="en-US" altLang="zh-CN" sz="2400" b="1" i="0" u="none" strike="noStrike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l-GR" altLang="zh-CN" sz="2400" b="1" i="0" u="none" strike="noStrik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Λ_</a:t>
            </a:r>
            <a:r>
              <a:rPr lang="el-GR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800 :</a:t>
            </a:r>
            <a:r>
              <a:rPr lang="zh-CN" altLang="en-US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19.72 σ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2ACD5AE-DEF2-4595-4698-D52A622E2263}"/>
              </a:ext>
            </a:extLst>
          </p:cNvPr>
          <p:cNvSpPr txBox="1"/>
          <p:nvPr/>
        </p:nvSpPr>
        <p:spPr>
          <a:xfrm>
            <a:off x="8323052" y="5020892"/>
            <a:ext cx="2431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</a:t>
            </a:r>
            <a:r>
              <a:rPr lang="el-GR" altLang="zh-CN" sz="2400" b="1" i="0" u="none" strike="noStrike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_1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535</a:t>
            </a:r>
            <a:r>
              <a:rPr lang="zh-CN" altLang="en-US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:</a:t>
            </a:r>
            <a:r>
              <a:rPr lang="zh-CN" altLang="en-US" sz="2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l-GR" altLang="zh-CN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5.15 σ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3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C96DD-DCE6-F1E2-82AB-00CB5F32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E6793-E231-A22B-2F49-29CBF8D8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98878A-F2F3-FB5D-5443-C08EFEAFF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1575" y="1526422"/>
                <a:ext cx="10128849" cy="398873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study of charmonium decay plays a crucial role in our understanding of the low-energy regime of QCD. Among the charmonium decays, the processes of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(3686) and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𝐽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decaying into baryon pairs have been understood in terms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annihilations into three gluons or into a virtual photon.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Currently, there is a significant amount of experimental and theoretical research on the decay of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(3686) into a pair of octet-baryons. However, there is a lack of research on decay modes with excited state as the final state. The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𝜓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(3686) has higher energy, which allows for the search of heavier excited-state hyperons.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98878A-F2F3-FB5D-5443-C08EFEAFF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1575" y="1526422"/>
                <a:ext cx="10128849" cy="3988733"/>
              </a:xfrm>
              <a:blipFill>
                <a:blip r:embed="rId3"/>
                <a:stretch>
                  <a:fillRect l="-542" r="-1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3E49FB-4F3E-7706-5C42-DE8C9EA7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21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7D802-B66D-75A2-89EC-37B4D32DD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7A742DE-7772-94F8-06E8-F5D21B0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Partial Wave Analysis ( ii )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90E865-5874-AB16-00A8-5DC5B30E9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777"/>
            <a:ext cx="3960000" cy="29771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8121F8-8B84-8C9C-BBBA-2D0A4BB70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1811777"/>
            <a:ext cx="3960000" cy="295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71D2B8D-87AA-DEEE-26F0-0A837CA72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1810006"/>
            <a:ext cx="3960000" cy="296014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01DDDB4-5DBB-3D25-F9DC-E87CAE249998}"/>
              </a:ext>
            </a:extLst>
          </p:cNvPr>
          <p:cNvSpPr txBox="1"/>
          <p:nvPr/>
        </p:nvSpPr>
        <p:spPr>
          <a:xfrm>
            <a:off x="4186689" y="5302794"/>
            <a:ext cx="2927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/>
              <a:t>no 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states &gt; 5σ</a:t>
            </a:r>
            <a:r>
              <a:rPr lang="en-US" altLang="zh-CN" sz="3200" b="1" dirty="0"/>
              <a:t>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03325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A0DA0-2A7E-67D1-C8D0-442F60E1C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682E67-D44F-649B-322E-7E235114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Next  to do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0CAD6FD-EF5C-4992-8F56-77C68A7E6AA6}"/>
                  </a:ext>
                </a:extLst>
              </p:cNvPr>
              <p:cNvSpPr txBox="1"/>
              <p:nvPr/>
            </p:nvSpPr>
            <p:spPr>
              <a:xfrm>
                <a:off x="838199" y="1907524"/>
                <a:ext cx="9989265" cy="1493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Tx/>
                  <a:buAutoNum type="arabicPeriod"/>
                </a:pPr>
                <a:r>
                  <a:rPr lang="en-US" altLang="zh-CN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Fit mass spectrum of </a:t>
                </a:r>
                <a14:m>
                  <m:oMath xmlns:m="http://schemas.openxmlformats.org/officeDocument/2006/math">
                    <m:r>
                      <a:rPr lang="zh-CN" altLang="en-US" sz="3200" b="1" i="1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endParaRPr lang="en-US" altLang="zh-C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lnSpc>
                    <a:spcPct val="150000"/>
                  </a:lnSpc>
                  <a:buFontTx/>
                  <a:buAutoNum type="arabicPeriod"/>
                </a:pPr>
                <a:r>
                  <a:rPr lang="en-US" altLang="zh-CN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Partial Wave Analysis</a:t>
                </a:r>
                <a:endParaRPr lang="zh-CN" altLang="en-US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0CAD6FD-EF5C-4992-8F56-77C68A7E6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907524"/>
                <a:ext cx="9989265" cy="1493358"/>
              </a:xfrm>
              <a:prstGeom prst="rect">
                <a:avLst/>
              </a:prstGeom>
              <a:blipFill>
                <a:blip r:embed="rId3"/>
                <a:stretch>
                  <a:fillRect l="-1586" b="-1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88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AB082-9B2D-3EFA-24F0-61870FDB6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4ECD9-DB54-F7BA-407E-21CCD428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Decay Chain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08826"/>
                <a:ext cx="10515600" cy="37896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08826"/>
                <a:ext cx="10515600" cy="3789689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57D1E6-13DC-A5AF-1A8C-854F19BD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6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631F-C58C-81BD-58E7-E98EF134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59AF2-4063-1E70-8D5C-96E8602C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Sample and MC Simulation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9C0EE3-B407-80E8-E9C1-CEE5E55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EE2B1DC-243B-F07C-C07E-963D1B338878}"/>
              </a:ext>
            </a:extLst>
          </p:cNvPr>
          <p:cNvGrpSpPr/>
          <p:nvPr/>
        </p:nvGrpSpPr>
        <p:grpSpPr>
          <a:xfrm>
            <a:off x="1062189" y="1445741"/>
            <a:ext cx="10067622" cy="4487225"/>
            <a:chOff x="1062189" y="1445741"/>
            <a:chExt cx="10067622" cy="44872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84630A3-B060-7A4E-02C6-6AB549F0A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89" y="1445741"/>
              <a:ext cx="10067622" cy="4487225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E22AA3D-3A50-8F48-CDCF-54F85DE2E4C2}"/>
                </a:ext>
              </a:extLst>
            </p:cNvPr>
            <p:cNvSpPr/>
            <p:nvPr/>
          </p:nvSpPr>
          <p:spPr>
            <a:xfrm>
              <a:off x="8948468" y="2047336"/>
              <a:ext cx="385313" cy="316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136E482-3BD5-CDE9-67C6-504DA072C8E8}"/>
                </a:ext>
              </a:extLst>
            </p:cNvPr>
            <p:cNvSpPr/>
            <p:nvPr/>
          </p:nvSpPr>
          <p:spPr>
            <a:xfrm>
              <a:off x="8563155" y="2648931"/>
              <a:ext cx="385313" cy="316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427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6BCB-D860-CED8-C940-052564691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D090D-03DF-AA1A-EFDA-FCA08382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Initial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</p:spPr>
            <p:txBody>
              <a:bodyPr>
                <a:normAutofit fontScale="55000" lnSpcReduction="20000"/>
              </a:bodyPr>
              <a:lstStyle/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tracks: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No vertex constraint (from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decay)</a:t>
                </a:r>
                <a:endParaRPr kumimoji="0" lang="en-US" altLang="zh-CN" sz="2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𝑥𝑦</m:t>
                            </m:r>
                          </m:sub>
                        </m:sSub>
                      </m:e>
                    </m:d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&lt;1 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𝑐𝑚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 </m:t>
                    </m:r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(not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decay)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&lt;0.93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PID: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tracks are assigned to the particle type with the highest confidence level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photons: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𝑇𝐷𝐶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≤14</m:t>
                    </m:r>
                  </m:oMath>
                </a14:m>
                <a:endParaRPr lang="en-US" altLang="zh-CN" sz="2600" b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Barrel: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&gt;25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&lt;0.8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End cap: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&gt;50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0.86&lt;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𝜦</m:t>
                        </m:r>
                      </m:e>
                    </m:acc>
                    <m:r>
                      <a:rPr lang="en-US" altLang="zh-CN" sz="26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l-GR" altLang="zh-C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𝜦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reconstruction: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Combining pairs of oppositely charged tracks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mass hypotheses satisfying a secondary vertex constraint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Vertex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pair is fitted to a common vertex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Kinematic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4-momentum conservation </a:t>
                </a:r>
                <a:r>
                  <a:rPr lang="en-US" altLang="zh-CN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constrsint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(4C) kinematic fit under hypothesis of </a:t>
                </a:r>
                <a14:m>
                  <m:oMath xmlns:m="http://schemas.openxmlformats.org/officeDocument/2006/math">
                    <m:r>
                      <a:rPr lang="zh-CN" altLang="en-US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zh-CN" altLang="en-US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zh-CN" altLang="el-G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  <a:blipFill>
                <a:blip r:embed="rId3"/>
                <a:stretch>
                  <a:fillRect l="-109" t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7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03E4F-8853-6993-EB21-3BA63978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B71BF-61EB-93E7-9DC7-99F424B0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D86E4F-2243-1C63-DFD6-A5631BE9C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" y="1632243"/>
            <a:ext cx="3950520" cy="28550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A3B9AC-4F8B-A6B1-2E7D-69AB9F566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47" y="1665537"/>
            <a:ext cx="4057676" cy="28912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B57B8E-79C1-BF63-551A-363C28395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10" y="1629181"/>
            <a:ext cx="4045112" cy="2906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/>
              <p:nvPr/>
            </p:nvSpPr>
            <p:spPr>
              <a:xfrm>
                <a:off x="102495" y="4792215"/>
                <a:ext cx="3950520" cy="49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𝟓𝟐𝟑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 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𝟓𝟔𝟖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5" y="4792215"/>
                <a:ext cx="3950520" cy="495007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BC2129-6247-9D8D-AB30-F704B4E90AED}"/>
                  </a:ext>
                </a:extLst>
              </p:cNvPr>
              <p:cNvSpPr txBox="1"/>
              <p:nvPr/>
            </p:nvSpPr>
            <p:spPr>
              <a:xfrm>
                <a:off x="4284641" y="4782981"/>
                <a:ext cx="4045111" cy="50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𝟏𝟎𝟔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𝚲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 i="1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𝟏𝟐𝟓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BC2129-6247-9D8D-AB30-F704B4E90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41" y="4782981"/>
                <a:ext cx="4045111" cy="504241"/>
              </a:xfrm>
              <a:prstGeom prst="rect">
                <a:avLst/>
              </a:prstGeom>
              <a:blipFill>
                <a:blip r:embed="rId7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/>
              <p:nvPr/>
            </p:nvSpPr>
            <p:spPr>
              <a:xfrm>
                <a:off x="8871631" y="4782981"/>
                <a:ext cx="2940513" cy="897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𝟎𝟖𝟑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𝐨𝐫</m:t>
                      </m:r>
                    </m:oMath>
                  </m:oMathPara>
                </a14:m>
                <a:endParaRPr lang="en-US" altLang="zh-CN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𝟏𝟏𝟒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631" y="4782981"/>
                <a:ext cx="2940513" cy="897682"/>
              </a:xfrm>
              <a:prstGeom prst="rect">
                <a:avLst/>
              </a:prstGeom>
              <a:blipFill>
                <a:blip r:embed="rId8"/>
                <a:stretch>
                  <a:fillRect b="-3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67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20BE8-B9B4-639A-29D9-EE1E5E43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3092A-871D-6881-7219-3061B12A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/>
              <p:nvPr/>
            </p:nvSpPr>
            <p:spPr>
              <a:xfrm>
                <a:off x="1060326" y="1202023"/>
                <a:ext cx="3790824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26" y="1202023"/>
                <a:ext cx="3790824" cy="855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B772E48F-470C-1257-370A-726D3C4D6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0" y="2049840"/>
            <a:ext cx="5408551" cy="38240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F1E513-8369-3FE2-C76B-90371DFAD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1" y="1933781"/>
            <a:ext cx="5654773" cy="4056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/>
              <p:nvPr/>
            </p:nvSpPr>
            <p:spPr>
              <a:xfrm>
                <a:off x="1529751" y="6031697"/>
                <a:ext cx="318602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51" y="6031697"/>
                <a:ext cx="3186023" cy="470000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38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14A5-9AE3-4210-8A9E-3D22F7A9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4D3CF-094A-A814-93A2-EE37B453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9A38BC-1BC6-89C3-1A49-F5E0BB15F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2" y="1155785"/>
            <a:ext cx="5135480" cy="41137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4EF746-1A55-BEB6-D3BF-74C32DF7B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80" y="1325563"/>
            <a:ext cx="4520655" cy="3930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1768E5-A111-BF7C-AB87-6A9C3395F8AC}"/>
                  </a:ext>
                </a:extLst>
              </p:cNvPr>
              <p:cNvSpPr txBox="1"/>
              <p:nvPr/>
            </p:nvSpPr>
            <p:spPr>
              <a:xfrm>
                <a:off x="1321464" y="5270695"/>
                <a:ext cx="94174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supress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background with unexpected numbers of photons, we 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1768E5-A111-BF7C-AB87-6A9C3395F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64" y="5270695"/>
                <a:ext cx="9417419" cy="830997"/>
              </a:xfrm>
              <a:prstGeom prst="rect">
                <a:avLst/>
              </a:prstGeom>
              <a:blipFill>
                <a:blip r:embed="rId5"/>
                <a:stretch>
                  <a:fillRect l="-1036" t="-5882" r="-259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08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972</Words>
  <Application>Microsoft Office PowerPoint</Application>
  <PresentationFormat>宽屏</PresentationFormat>
  <Paragraphs>198</Paragraphs>
  <Slides>31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等线</vt:lpstr>
      <vt:lpstr>等线 Light</vt:lpstr>
      <vt:lpstr>微软雅黑</vt:lpstr>
      <vt:lpstr>Arial</vt:lpstr>
      <vt:lpstr>Calibri</vt:lpstr>
      <vt:lpstr>Cambria Math</vt:lpstr>
      <vt:lpstr>Times New Roman</vt:lpstr>
      <vt:lpstr>Office 主题​​</vt:lpstr>
      <vt:lpstr>Study of ψ(3686)→pK^- Λ ̅η+c.c.</vt:lpstr>
      <vt:lpstr>Outline</vt:lpstr>
      <vt:lpstr>Motivation</vt:lpstr>
      <vt:lpstr>Decay Chain</vt:lpstr>
      <vt:lpstr>Data Sample and MC Simulation</vt:lpstr>
      <vt:lpstr>Initial Event Selection Criteria</vt:lpstr>
      <vt:lpstr>Other Event Selection Criteria</vt:lpstr>
      <vt:lpstr>Other Event Selection Criteria</vt:lpstr>
      <vt:lpstr>Other Event Selection Criteria</vt:lpstr>
      <vt:lpstr>Other Event Selection Criteria</vt:lpstr>
      <vt:lpstr>Topology Analysis</vt:lpstr>
      <vt:lpstr>2-body Combinations</vt:lpstr>
      <vt:lpstr>Continuum Background</vt:lpstr>
      <vt:lpstr>Potential excited states</vt:lpstr>
      <vt:lpstr>Potential excited states</vt:lpstr>
      <vt:lpstr>Potential excited states</vt:lpstr>
      <vt:lpstr>Signal yields extraction</vt:lpstr>
      <vt:lpstr>Signal yields extraction</vt:lpstr>
      <vt:lpstr>Partial Wave Analysis</vt:lpstr>
      <vt:lpstr>Partial Wave Analysis</vt:lpstr>
      <vt:lpstr>Partial Wave Analysis ( i )</vt:lpstr>
      <vt:lpstr>Background from inclusive MC ( i )</vt:lpstr>
      <vt:lpstr>Partial Wave Analysis ( i )</vt:lpstr>
      <vt:lpstr>Partial Wave Analysis ( i )</vt:lpstr>
      <vt:lpstr>Partial Wave Analysis ( i )</vt:lpstr>
      <vt:lpstr>Toy MC from PWA ( i )</vt:lpstr>
      <vt:lpstr>Background from inclusive MC ( ii )</vt:lpstr>
      <vt:lpstr>Partial Wave Analysis ( ii )</vt:lpstr>
      <vt:lpstr>Partial Wave Analysis ( ii )</vt:lpstr>
      <vt:lpstr>Partial Wave Analysis ( ii )</vt:lpstr>
      <vt:lpstr>Next  to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者 观测</dc:creator>
  <cp:lastModifiedBy>者 观测</cp:lastModifiedBy>
  <cp:revision>41</cp:revision>
  <dcterms:created xsi:type="dcterms:W3CDTF">2024-11-06T22:18:16Z</dcterms:created>
  <dcterms:modified xsi:type="dcterms:W3CDTF">2025-03-11T12:12:48Z</dcterms:modified>
</cp:coreProperties>
</file>