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70" r:id="rId4"/>
  </p:sldMasterIdLst>
  <p:notesMasterIdLst>
    <p:notesMasterId r:id="rId6"/>
  </p:notesMasterIdLst>
  <p:handoutMasterIdLst>
    <p:handoutMasterId r:id="rId64"/>
  </p:handoutMasterIdLst>
  <p:sldIdLst>
    <p:sldId id="256" r:id="rId5"/>
    <p:sldId id="257" r:id="rId7"/>
    <p:sldId id="258" r:id="rId8"/>
    <p:sldId id="3369" r:id="rId9"/>
    <p:sldId id="3370" r:id="rId10"/>
    <p:sldId id="3530" r:id="rId11"/>
    <p:sldId id="3372" r:id="rId12"/>
    <p:sldId id="3373" r:id="rId13"/>
    <p:sldId id="3456" r:id="rId14"/>
    <p:sldId id="3350" r:id="rId15"/>
    <p:sldId id="3395" r:id="rId16"/>
    <p:sldId id="3330" r:id="rId17"/>
    <p:sldId id="3416" r:id="rId18"/>
    <p:sldId id="3413" r:id="rId19"/>
    <p:sldId id="3414" r:id="rId20"/>
    <p:sldId id="3437" r:id="rId21"/>
    <p:sldId id="3418" r:id="rId22"/>
    <p:sldId id="3496" r:id="rId23"/>
    <p:sldId id="3419" r:id="rId24"/>
    <p:sldId id="3570" r:id="rId25"/>
    <p:sldId id="3763" r:id="rId26"/>
    <p:sldId id="3727" r:id="rId27"/>
    <p:sldId id="3728" r:id="rId28"/>
    <p:sldId id="3729" r:id="rId29"/>
    <p:sldId id="3800" r:id="rId30"/>
    <p:sldId id="3801" r:id="rId31"/>
    <p:sldId id="3662" r:id="rId32"/>
    <p:sldId id="3663" r:id="rId33"/>
    <p:sldId id="3664" r:id="rId34"/>
    <p:sldId id="3661" r:id="rId35"/>
    <p:sldId id="3669" r:id="rId36"/>
    <p:sldId id="3670" r:id="rId37"/>
    <p:sldId id="3671" r:id="rId38"/>
    <p:sldId id="3725" r:id="rId39"/>
    <p:sldId id="3726" r:id="rId40"/>
    <p:sldId id="3660" r:id="rId41"/>
    <p:sldId id="3694" r:id="rId42"/>
    <p:sldId id="3693" r:id="rId43"/>
    <p:sldId id="3589" r:id="rId44"/>
    <p:sldId id="3640" r:id="rId45"/>
    <p:sldId id="3665" r:id="rId46"/>
    <p:sldId id="3667" r:id="rId47"/>
    <p:sldId id="3668" r:id="rId48"/>
    <p:sldId id="3590" r:id="rId49"/>
    <p:sldId id="3605" r:id="rId50"/>
    <p:sldId id="3516" r:id="rId51"/>
    <p:sldId id="3329" r:id="rId52"/>
    <p:sldId id="3335" r:id="rId53"/>
    <p:sldId id="3338" r:id="rId54"/>
    <p:sldId id="3434" r:id="rId55"/>
    <p:sldId id="3562" r:id="rId56"/>
    <p:sldId id="3484" r:id="rId57"/>
    <p:sldId id="3342" r:id="rId58"/>
    <p:sldId id="3344" r:id="rId59"/>
    <p:sldId id="3345" r:id="rId60"/>
    <p:sldId id="3347" r:id="rId61"/>
    <p:sldId id="3348" r:id="rId62"/>
    <p:sldId id="3306" r:id="rId63"/>
  </p:sldIdLst>
  <p:sldSz cx="12192000" cy="6858000"/>
  <p:notesSz cx="6858000" cy="9144000"/>
  <p:custDataLst>
    <p:tags r:id="rId6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4" userDrawn="1">
          <p15:clr>
            <a:srgbClr val="A4A3A4"/>
          </p15:clr>
        </p15:guide>
        <p15:guide id="2" pos="7270" userDrawn="1">
          <p15:clr>
            <a:srgbClr val="A4A3A4"/>
          </p15:clr>
        </p15:guide>
        <p15:guide id="4" orient="horz" pos="674" userDrawn="1">
          <p15:clr>
            <a:srgbClr val="A4A3A4"/>
          </p15:clr>
        </p15:guide>
        <p15:guide id="5" orient="horz" pos="4000" userDrawn="1">
          <p15:clr>
            <a:srgbClr val="A4A3A4"/>
          </p15:clr>
        </p15:guide>
        <p15:guide id="6" orient="horz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4787C7"/>
    <a:srgbClr val="8CD2F1"/>
    <a:srgbClr val="1D5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495" y="627"/>
      </p:cViewPr>
      <p:guideLst>
        <p:guide pos="404"/>
        <p:guide pos="7270"/>
        <p:guide orient="horz" pos="674"/>
        <p:guide orient="horz" pos="4000"/>
        <p:guide orient="horz"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8" Type="http://schemas.openxmlformats.org/officeDocument/2006/relationships/tags" Target="tags/tag231.xml"/><Relationship Id="rId67" Type="http://schemas.openxmlformats.org/officeDocument/2006/relationships/tableStyles" Target="tableStyles.xml"/><Relationship Id="rId66" Type="http://schemas.openxmlformats.org/officeDocument/2006/relationships/viewProps" Target="viewProps.xml"/><Relationship Id="rId65" Type="http://schemas.openxmlformats.org/officeDocument/2006/relationships/presProps" Target="presProps.xml"/><Relationship Id="rId64" Type="http://schemas.openxmlformats.org/officeDocument/2006/relationships/handoutMaster" Target="handoutMasters/handoutMaster1.xml"/><Relationship Id="rId63" Type="http://schemas.openxmlformats.org/officeDocument/2006/relationships/slide" Target="slides/slide58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0" Type="http://schemas.openxmlformats.org/officeDocument/2006/relationships/slide" Target="slides/slide55.xml"/><Relationship Id="rId6" Type="http://schemas.openxmlformats.org/officeDocument/2006/relationships/notesMaster" Target="notesMasters/notesMaster1.xml"/><Relationship Id="rId59" Type="http://schemas.openxmlformats.org/officeDocument/2006/relationships/slide" Target="slides/slide54.xml"/><Relationship Id="rId58" Type="http://schemas.openxmlformats.org/officeDocument/2006/relationships/slide" Target="slides/slide53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8DA9E-7656-4E98-9F30-6D61A47E38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F0997-DC2E-46C2-B8EC-7BC8E072239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11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0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image" Target="file:///C:\Users\1V994W2\PycharmProjects\PPT_Background_Generation/pic_temp/pic_half_right.png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18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7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25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24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tags" Target="../tags/tag34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33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3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tags" Target="../tags/tag38.xml"/><Relationship Id="rId11" Type="http://schemas.openxmlformats.org/officeDocument/2006/relationships/tags" Target="../tags/tag37.xml"/><Relationship Id="rId10" Type="http://schemas.openxmlformats.org/officeDocument/2006/relationships/tags" Target="../tags/tag36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image" Target="file:///C:\Users\1V994W2\Documents\Tencent%20Files\574576071\FileRecv\&#25340;&#35013;&#32032;&#26448;\&#20845;&#21313;\\58\subject_holdright_60,120,186_0_staid_full_0.png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42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53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52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61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60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68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67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3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image" Target="file:///C:\Users\1V994W2\PycharmProjects\PPT_Background_Generation/pic_temp/1_pic_quater_left_down.png" TargetMode="External"/><Relationship Id="rId6" Type="http://schemas.openxmlformats.org/officeDocument/2006/relationships/image" Target="../media/image5.png"/><Relationship Id="rId5" Type="http://schemas.openxmlformats.org/officeDocument/2006/relationships/tags" Target="../tags/tag81.xml"/><Relationship Id="rId4" Type="http://schemas.openxmlformats.org/officeDocument/2006/relationships/image" Target="file:///C:\Users\1V994W2\PycharmProjects\PPT_Background_Generation/pic_temp/0_pic_quater_right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80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88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04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4" Type="http://schemas.openxmlformats.org/officeDocument/2006/relationships/tags" Target="../tags/tag110.xml"/><Relationship Id="rId13" Type="http://schemas.openxmlformats.org/officeDocument/2006/relationships/tags" Target="../tags/tag109.xml"/><Relationship Id="rId12" Type="http://schemas.openxmlformats.org/officeDocument/2006/relationships/tags" Target="../tags/tag108.xml"/><Relationship Id="rId11" Type="http://schemas.openxmlformats.org/officeDocument/2006/relationships/tags" Target="../tags/tag107.xml"/><Relationship Id="rId10" Type="http://schemas.openxmlformats.org/officeDocument/2006/relationships/tags" Target="../tags/tag106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13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4" Type="http://schemas.openxmlformats.org/officeDocument/2006/relationships/tags" Target="../tags/tag119.xml"/><Relationship Id="rId13" Type="http://schemas.openxmlformats.org/officeDocument/2006/relationships/tags" Target="../tags/tag118.xml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22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image" Target="file:///C:\Users\1V994W2\PycharmProjects\PPT_Background_Generation/pic_temp/1_pic_quater_left_down.png" TargetMode="External"/><Relationship Id="rId7" Type="http://schemas.openxmlformats.org/officeDocument/2006/relationships/image" Target="../media/image5.png"/><Relationship Id="rId6" Type="http://schemas.openxmlformats.org/officeDocument/2006/relationships/tags" Target="../tags/tag133.xml"/><Relationship Id="rId5" Type="http://schemas.openxmlformats.org/officeDocument/2006/relationships/image" Target="file:///C:\Users\1V994W2\PycharmProjects\PPT_Background_Generation/pic_temp/0_pic_quater_right_down.png" TargetMode="External"/><Relationship Id="rId4" Type="http://schemas.openxmlformats.org/officeDocument/2006/relationships/image" Target="../media/image4.png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50C-909A-48FD-8C2A-05514E27D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5B76-78AC-4E0C-977F-1CC9CAEB9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50C-909A-48FD-8C2A-05514E27D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5B76-78AC-4E0C-977F-1CC9CAEB927B}" type="slidenum">
              <a:rPr lang="zh-CN" altLang="en-US" smtClean="0"/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50C-909A-48FD-8C2A-05514E27D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5B76-78AC-4E0C-977F-1CC9CAEB9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50C-909A-48FD-8C2A-05514E27D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5B76-78AC-4E0C-977F-1CC9CAEB9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50C-909A-48FD-8C2A-05514E27D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5B76-78AC-4E0C-977F-1CC9CAEB9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50C-909A-48FD-8C2A-05514E27D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5B76-78AC-4E0C-977F-1CC9CAEB9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50C-909A-48FD-8C2A-05514E27D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5B76-78AC-4E0C-977F-1CC9CAEB9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50C-909A-48FD-8C2A-05514E27D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5B76-78AC-4E0C-977F-1CC9CAEB9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3425371" y="0"/>
            <a:ext cx="8766629" cy="723900"/>
          </a:xfrm>
          <a:prstGeom prst="rect">
            <a:avLst/>
          </a:prstGeom>
        </p:spPr>
      </p:pic>
      <p:sp>
        <p:nvSpPr>
          <p:cNvPr id="5" name="TextBox 15"/>
          <p:cNvSpPr txBox="1"/>
          <p:nvPr userDrawn="1"/>
        </p:nvSpPr>
        <p:spPr>
          <a:xfrm>
            <a:off x="3250429" y="429932"/>
            <a:ext cx="5400486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000" b="1" spc="0" dirty="0">
                <a:gradFill>
                  <a:gsLst>
                    <a:gs pos="0">
                      <a:srgbClr val="8CD2F1"/>
                    </a:gs>
                    <a:gs pos="100000">
                      <a:srgbClr val="4787C7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引言摘要</a:t>
            </a:r>
            <a:endParaRPr lang="en-US" sz="4000" b="1" spc="0" dirty="0">
              <a:gradFill>
                <a:gsLst>
                  <a:gs pos="0">
                    <a:srgbClr val="8CD2F1"/>
                  </a:gs>
                  <a:gs pos="100000">
                    <a:srgbClr val="4787C7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H="1" flipV="1">
            <a:off x="-1" y="0"/>
            <a:ext cx="8766629" cy="7239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0" y="6785428"/>
            <a:ext cx="12192000" cy="145143"/>
          </a:xfrm>
          <a:prstGeom prst="rect">
            <a:avLst/>
          </a:prstGeom>
          <a:gradFill>
            <a:gsLst>
              <a:gs pos="0">
                <a:srgbClr val="8CD2F1"/>
              </a:gs>
              <a:gs pos="100000">
                <a:srgbClr val="4787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B0CA1CD2-11B6-4AE3-A4B0-D846D17F88B0}" type="datetime1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2921000" y="2223227"/>
            <a:ext cx="6350000" cy="1398905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lang="zh-CN" altLang="en-US" sz="7200" b="0" spc="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2921000" y="3754537"/>
            <a:ext cx="6350000" cy="361315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ctr"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2979350" y="4386036"/>
            <a:ext cx="1984536" cy="3619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/>
              <a:t>单击编辑文本</a:t>
            </a:r>
            <a:endParaRPr lang="zh-CN" altLang="en-US" dirty="0"/>
          </a:p>
        </p:txBody>
      </p:sp>
      <p:sp>
        <p:nvSpPr>
          <p:cNvPr id="10" name="文本占位符 5"/>
          <p:cNvSpPr>
            <a:spLocks noGrp="1"/>
          </p:cNvSpPr>
          <p:nvPr>
            <p:ph type="body" sz="quarter" idx="16" hasCustomPrompt="1"/>
            <p:custDataLst>
              <p:tags r:id="rId11"/>
            </p:custDataLst>
          </p:nvPr>
        </p:nvSpPr>
        <p:spPr>
          <a:xfrm>
            <a:off x="7254714" y="4386036"/>
            <a:ext cx="1984536" cy="361950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zh-CN" altLang="en-US" dirty="0"/>
              <a:t>单击编辑文本</a:t>
            </a:r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12"/>
            </p:custDataLst>
          </p:nvPr>
        </p:nvCxnSpPr>
        <p:spPr>
          <a:xfrm>
            <a:off x="3086100" y="4255408"/>
            <a:ext cx="601345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85136"/>
          </a:xfrm>
          <a:prstGeom prst="rect">
            <a:avLst/>
          </a:prstGeom>
        </p:spPr>
      </p:pic>
      <p:pic>
        <p:nvPicPr>
          <p:cNvPr id="7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0A39DDE-0143-4C27-B925-6D99042D9EF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55" y="1397000"/>
            <a:ext cx="3612445" cy="4064000"/>
          </a:xfrm>
          <a:prstGeom prst="rect">
            <a:avLst/>
          </a:prstGeom>
        </p:spPr>
      </p:pic>
      <p:sp>
        <p:nvSpPr>
          <p:cNvPr id="7" name="矩形 8"/>
          <p:cNvSpPr/>
          <p:nvPr userDrawn="1">
            <p:custDataLst>
              <p:tags r:id="rId8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58DDCF97-4AFA-4F77-B54F-CCF6DC3A04C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4759960" y="2888298"/>
            <a:ext cx="4880610" cy="1081405"/>
          </a:xfrm>
        </p:spPr>
        <p:txBody>
          <a:bodyPr vert="horz" wrap="square" lIns="0" tIns="0" rIns="0" bIns="0" rtlCol="0" anchor="ctr" anchorCtr="0">
            <a:normAutofit/>
          </a:bodyPr>
          <a:lstStyle>
            <a:lvl1pPr algn="l">
              <a:defRPr lang="zh-CN" altLang="en-US" sz="4800" b="0" spc="5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85136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C289B2CA-D2F8-4EC9-A972-221A611ED3B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85136"/>
          </a:xfrm>
          <a:prstGeom prst="rect">
            <a:avLst/>
          </a:prstGeom>
        </p:spPr>
      </p:pic>
      <p:pic>
        <p:nvPicPr>
          <p:cNvPr id="10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DB55069F-ADC4-4DA9-BB86-8E4712A0218C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64"/>
            <a:ext cx="720090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55637CA9-1CDF-4D38-8355-18543ACE35DC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DFFB6731-CAC3-4B3D-9382-416C6592F37C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85136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D632888-5C6A-45E2-84D7-D6F9F3905A8E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85136"/>
          </a:xfrm>
          <a:prstGeom prst="rect">
            <a:avLst/>
          </a:prstGeom>
        </p:spPr>
      </p:pic>
      <p:pic>
        <p:nvPicPr>
          <p:cNvPr id="7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5136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6BBF90D-CF86-498F-9764-4216202C64D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3425371" y="0"/>
            <a:ext cx="8766629" cy="723900"/>
          </a:xfrm>
          <a:prstGeom prst="rect">
            <a:avLst/>
          </a:prstGeom>
        </p:spPr>
      </p:pic>
      <p:sp>
        <p:nvSpPr>
          <p:cNvPr id="5" name="TextBox 15"/>
          <p:cNvSpPr txBox="1"/>
          <p:nvPr userDrawn="1"/>
        </p:nvSpPr>
        <p:spPr>
          <a:xfrm>
            <a:off x="3250429" y="429932"/>
            <a:ext cx="5400486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4000" b="1" spc="0">
                <a:gradFill>
                  <a:gsLst>
                    <a:gs pos="0">
                      <a:srgbClr val="8CD2F1"/>
                    </a:gs>
                    <a:gs pos="100000">
                      <a:srgbClr val="4787C7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r>
              <a:rPr lang="zh-CN" altLang="en-US" dirty="0">
                <a:sym typeface="+mn-lt"/>
              </a:rPr>
              <a:t>文献综述</a:t>
            </a:r>
            <a:endParaRPr lang="en-US" dirty="0"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H="1" flipV="1">
            <a:off x="-1" y="0"/>
            <a:ext cx="8766629" cy="7239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0" y="6785428"/>
            <a:ext cx="12192000" cy="145143"/>
          </a:xfrm>
          <a:prstGeom prst="rect">
            <a:avLst/>
          </a:prstGeom>
          <a:gradFill>
            <a:gsLst>
              <a:gs pos="0">
                <a:srgbClr val="8CD2F1"/>
              </a:gs>
              <a:gs pos="100000">
                <a:srgbClr val="4787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85136"/>
          </a:xfrm>
          <a:prstGeom prst="rect">
            <a:avLst/>
          </a:prstGeom>
        </p:spPr>
      </p:pic>
      <p:pic>
        <p:nvPicPr>
          <p:cNvPr id="6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513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3A51C5B4-C26A-40B9-8348-7394810A8B6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6857426B-59A5-4747-A146-D2DCE7AECC3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13" hasCustomPrompt="1"/>
            <p:custDataLst>
              <p:tags r:id="rId8"/>
            </p:custDataLst>
          </p:nvPr>
        </p:nvSpPr>
        <p:spPr>
          <a:xfrm>
            <a:off x="3412807" y="2331720"/>
            <a:ext cx="5365750" cy="1398905"/>
          </a:xfrm>
        </p:spPr>
        <p:txBody>
          <a:bodyPr vert="horz" wrap="square" lIns="0" tIns="0" rIns="0" bIns="0" rtlCol="0" anchor="b" anchorCtr="0">
            <a:normAutofit/>
          </a:bodyPr>
          <a:lstStyle>
            <a:lvl1pPr algn="dist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4" hasCustomPrompt="1"/>
            <p:custDataLst>
              <p:tags r:id="rId9"/>
            </p:custDataLst>
          </p:nvPr>
        </p:nvSpPr>
        <p:spPr>
          <a:xfrm>
            <a:off x="3412807" y="4133215"/>
            <a:ext cx="5366385" cy="393065"/>
          </a:xfrm>
        </p:spPr>
        <p:txBody>
          <a:bodyPr vert="horz" wrap="square" lIns="0" tIns="0" rIns="0" bIns="0" rtlCol="0" anchor="t" anchorCtr="0">
            <a:normAutofit/>
          </a:bodyPr>
          <a:lstStyle>
            <a:lvl1pPr algn="ctr"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lvl="0" indent="0" algn="ctr">
              <a:lnSpc>
                <a:spcPct val="100000"/>
              </a:lnSpc>
              <a:spcAft>
                <a:spcPts val="0"/>
              </a:spcAft>
              <a:buClrTx/>
              <a:buSzTx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cxnSp>
        <p:nvCxnSpPr>
          <p:cNvPr id="8" name="直接连接符 8"/>
          <p:cNvCxnSpPr/>
          <p:nvPr userDrawn="1">
            <p:custDataLst>
              <p:tags r:id="rId10"/>
            </p:custDataLst>
          </p:nvPr>
        </p:nvCxnSpPr>
        <p:spPr>
          <a:xfrm>
            <a:off x="5609590" y="3930015"/>
            <a:ext cx="972185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85136"/>
          </a:xfrm>
          <a:prstGeom prst="rect">
            <a:avLst/>
          </a:prstGeom>
        </p:spPr>
      </p:pic>
      <p:pic>
        <p:nvPicPr>
          <p:cNvPr id="6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5EEC2A9E-661A-411B-8A5D-A1B7877DF63C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85136"/>
          </a:xfrm>
          <a:prstGeom prst="rect">
            <a:avLst/>
          </a:prstGeom>
        </p:spPr>
      </p:pic>
      <p:pic>
        <p:nvPicPr>
          <p:cNvPr id="8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134049D-5A77-47AE-B62F-C07887602CD4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B205E02C-C6C0-4DBB-942B-2DC22969F74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85136"/>
          </a:xfrm>
          <a:prstGeom prst="rect">
            <a:avLst/>
          </a:prstGeom>
        </p:spPr>
      </p:pic>
      <p:pic>
        <p:nvPicPr>
          <p:cNvPr id="8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AB1A502E-3082-41AF-9957-BE9341D1855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4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485136"/>
          </a:xfrm>
          <a:prstGeom prst="rect">
            <a:avLst/>
          </a:prstGeom>
        </p:spPr>
      </p:pic>
      <p:pic>
        <p:nvPicPr>
          <p:cNvPr id="8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05D15BF0-CD81-4841-A73C-75663645A5FF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372864"/>
            <a:ext cx="720090" cy="485136"/>
          </a:xfrm>
          <a:prstGeom prst="rect">
            <a:avLst/>
          </a:prstGeom>
        </p:spPr>
      </p:pic>
      <p:pic>
        <p:nvPicPr>
          <p:cNvPr id="10" name="图片 8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64"/>
            <a:ext cx="720090" cy="4851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B5C28F8A-F9E6-448B-B3A3-E72D85846286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6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766444"/>
            <a:ext cx="1620202" cy="1091556"/>
          </a:xfrm>
          <a:prstGeom prst="rect">
            <a:avLst/>
          </a:prstGeom>
        </p:spPr>
      </p:pic>
      <p:pic>
        <p:nvPicPr>
          <p:cNvPr id="8" name="图片 8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6444"/>
            <a:ext cx="1620202" cy="10915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389DEA93-3183-400C-96F1-6A0719C2BBE3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9B96-AB07-4977-AFEB-608637D3B43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3425371" y="0"/>
            <a:ext cx="8766629" cy="723900"/>
          </a:xfrm>
          <a:prstGeom prst="rect">
            <a:avLst/>
          </a:prstGeom>
        </p:spPr>
      </p:pic>
      <p:sp>
        <p:nvSpPr>
          <p:cNvPr id="5" name="TextBox 15"/>
          <p:cNvSpPr txBox="1"/>
          <p:nvPr userDrawn="1"/>
        </p:nvSpPr>
        <p:spPr>
          <a:xfrm>
            <a:off x="3250429" y="429932"/>
            <a:ext cx="5400486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4000" b="1" spc="0">
                <a:gradFill>
                  <a:gsLst>
                    <a:gs pos="0">
                      <a:srgbClr val="8CD2F1"/>
                    </a:gs>
                    <a:gs pos="100000">
                      <a:srgbClr val="4787C7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r>
              <a:rPr lang="zh-CN" altLang="en-US" dirty="0">
                <a:sym typeface="+mn-lt"/>
              </a:rPr>
              <a:t>研究过程</a:t>
            </a:r>
            <a:endParaRPr lang="en-US" dirty="0"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H="1" flipV="1">
            <a:off x="-1" y="0"/>
            <a:ext cx="8766629" cy="7239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0" y="6785428"/>
            <a:ext cx="12192000" cy="145143"/>
          </a:xfrm>
          <a:prstGeom prst="rect">
            <a:avLst/>
          </a:prstGeom>
          <a:gradFill>
            <a:gsLst>
              <a:gs pos="0">
                <a:srgbClr val="8CD2F1"/>
              </a:gs>
              <a:gs pos="100000">
                <a:srgbClr val="4787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3425371" y="0"/>
            <a:ext cx="8766629" cy="723900"/>
          </a:xfrm>
          <a:prstGeom prst="rect">
            <a:avLst/>
          </a:prstGeom>
        </p:spPr>
      </p:pic>
      <p:sp>
        <p:nvSpPr>
          <p:cNvPr id="5" name="TextBox 15"/>
          <p:cNvSpPr txBox="1"/>
          <p:nvPr userDrawn="1"/>
        </p:nvSpPr>
        <p:spPr>
          <a:xfrm>
            <a:off x="3250429" y="429932"/>
            <a:ext cx="5400486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4000" b="1" spc="0">
                <a:gradFill>
                  <a:gsLst>
                    <a:gs pos="0">
                      <a:srgbClr val="8CD2F1"/>
                    </a:gs>
                    <a:gs pos="100000">
                      <a:srgbClr val="4787C7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r>
              <a:rPr lang="zh-CN" altLang="en-US" dirty="0">
                <a:sym typeface="+mn-lt"/>
              </a:rPr>
              <a:t>结论与建议</a:t>
            </a:r>
            <a:endParaRPr lang="en-US" dirty="0"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H="1" flipV="1">
            <a:off x="-1" y="0"/>
            <a:ext cx="8766629" cy="7239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0" y="6785428"/>
            <a:ext cx="12192000" cy="145143"/>
          </a:xfrm>
          <a:prstGeom prst="rect">
            <a:avLst/>
          </a:prstGeom>
          <a:gradFill>
            <a:gsLst>
              <a:gs pos="0">
                <a:srgbClr val="8CD2F1"/>
              </a:gs>
              <a:gs pos="100000">
                <a:srgbClr val="4787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V="1">
            <a:off x="3425371" y="0"/>
            <a:ext cx="8766629" cy="723900"/>
          </a:xfrm>
          <a:prstGeom prst="rect">
            <a:avLst/>
          </a:prstGeom>
        </p:spPr>
      </p:pic>
      <p:sp>
        <p:nvSpPr>
          <p:cNvPr id="5" name="TextBox 15"/>
          <p:cNvSpPr txBox="1"/>
          <p:nvPr userDrawn="1"/>
        </p:nvSpPr>
        <p:spPr>
          <a:xfrm>
            <a:off x="3250429" y="429932"/>
            <a:ext cx="5400486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4000" b="1" spc="0">
                <a:gradFill>
                  <a:gsLst>
                    <a:gs pos="0">
                      <a:srgbClr val="8CD2F1"/>
                    </a:gs>
                    <a:gs pos="100000">
                      <a:srgbClr val="4787C7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</a:lstStyle>
          <a:p>
            <a:pPr lvl="0"/>
            <a:r>
              <a:rPr lang="zh-CN" altLang="en-US" dirty="0">
                <a:sym typeface="+mn-lt"/>
              </a:rPr>
              <a:t>主要参考文献</a:t>
            </a:r>
            <a:endParaRPr lang="en-US" dirty="0"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flipH="1" flipV="1">
            <a:off x="-1" y="0"/>
            <a:ext cx="8766629" cy="7239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0" y="6785428"/>
            <a:ext cx="12192000" cy="145143"/>
          </a:xfrm>
          <a:prstGeom prst="rect">
            <a:avLst/>
          </a:prstGeom>
          <a:gradFill>
            <a:gsLst>
              <a:gs pos="0">
                <a:srgbClr val="8CD2F1"/>
              </a:gs>
              <a:gs pos="100000">
                <a:srgbClr val="4787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50C-909A-48FD-8C2A-05514E27D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5B76-78AC-4E0C-977F-1CC9CAEB9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50C-909A-48FD-8C2A-05514E27D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5B76-78AC-4E0C-977F-1CC9CAEB9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1250C-909A-48FD-8C2A-05514E27D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E5B76-78AC-4E0C-977F-1CC9CAEB9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7" Type="http://schemas.openxmlformats.org/officeDocument/2006/relationships/theme" Target="../theme/theme3.xml"/><Relationship Id="rId26" Type="http://schemas.openxmlformats.org/officeDocument/2006/relationships/tags" Target="../tags/tag144.xml"/><Relationship Id="rId25" Type="http://schemas.openxmlformats.org/officeDocument/2006/relationships/tags" Target="../tags/tag143.xml"/><Relationship Id="rId24" Type="http://schemas.openxmlformats.org/officeDocument/2006/relationships/tags" Target="../tags/tag142.xml"/><Relationship Id="rId23" Type="http://schemas.openxmlformats.org/officeDocument/2006/relationships/tags" Target="../tags/tag141.xml"/><Relationship Id="rId22" Type="http://schemas.openxmlformats.org/officeDocument/2006/relationships/tags" Target="../tags/tag140.xml"/><Relationship Id="rId21" Type="http://schemas.openxmlformats.org/officeDocument/2006/relationships/tags" Target="../tags/tag139.xml"/><Relationship Id="rId20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1250C-909A-48FD-8C2A-05514E27DBE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E5B76-78AC-4E0C-977F-1CC9CAEB92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3E9B564-EA0A-4A82-8A79-A34277E0275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5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17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3.xml"/><Relationship Id="rId6" Type="http://schemas.openxmlformats.org/officeDocument/2006/relationships/tags" Target="../tags/tag17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3.xml"/><Relationship Id="rId6" Type="http://schemas.openxmlformats.org/officeDocument/2006/relationships/tags" Target="../tags/tag17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77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23.xml"/><Relationship Id="rId1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179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180.xml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7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18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18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1" Type="http://schemas.openxmlformats.org/officeDocument/2006/relationships/slideLayout" Target="../slideLayouts/slideLayout1.xml"/><Relationship Id="rId20" Type="http://schemas.openxmlformats.org/officeDocument/2006/relationships/tags" Target="../tags/tag162.xml"/><Relationship Id="rId2" Type="http://schemas.openxmlformats.org/officeDocument/2006/relationships/tags" Target="../tags/tag146.xml"/><Relationship Id="rId19" Type="http://schemas.openxmlformats.org/officeDocument/2006/relationships/image" Target="../media/image14.png"/><Relationship Id="rId18" Type="http://schemas.openxmlformats.org/officeDocument/2006/relationships/image" Target="../media/image13.png"/><Relationship Id="rId17" Type="http://schemas.openxmlformats.org/officeDocument/2006/relationships/tags" Target="../tags/tag161.xml"/><Relationship Id="rId16" Type="http://schemas.openxmlformats.org/officeDocument/2006/relationships/tags" Target="../tags/tag160.xml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18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87.xml"/><Relationship Id="rId3" Type="http://schemas.openxmlformats.org/officeDocument/2006/relationships/image" Target="../media/image70.png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18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189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190.xml"/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91.xml"/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192.xml"/><Relationship Id="rId2" Type="http://schemas.openxmlformats.org/officeDocument/2006/relationships/image" Target="../media/image89.png"/><Relationship Id="rId1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193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7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194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96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8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195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3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196.xml"/><Relationship Id="rId2" Type="http://schemas.openxmlformats.org/officeDocument/2006/relationships/image" Target="../media/image109.png"/><Relationship Id="rId1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9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9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99.xml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3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200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4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201.xml"/><Relationship Id="rId4" Type="http://schemas.openxmlformats.org/officeDocument/2006/relationships/image" Target="../media/image119.png"/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image" Target="../media/image1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7" Type="http://schemas.openxmlformats.org/officeDocument/2006/relationships/slideLayout" Target="../slideLayouts/slideLayout23.xml"/><Relationship Id="rId6" Type="http://schemas.openxmlformats.org/officeDocument/2006/relationships/tags" Target="../tags/tag202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image" Target="../media/image120.pn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03.xml"/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7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204.xml"/><Relationship Id="rId2" Type="http://schemas.openxmlformats.org/officeDocument/2006/relationships/image" Target="../media/image129.png"/><Relationship Id="rId1" Type="http://schemas.openxmlformats.org/officeDocument/2006/relationships/image" Target="../media/image128.pn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05.xml"/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image" Target="../media/image130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6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9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206.xml"/><Relationship Id="rId6" Type="http://schemas.openxmlformats.org/officeDocument/2006/relationships/image" Target="../media/image123.png"/><Relationship Id="rId5" Type="http://schemas.openxmlformats.org/officeDocument/2006/relationships/image" Target="../media/image134.png"/><Relationship Id="rId4" Type="http://schemas.openxmlformats.org/officeDocument/2006/relationships/image" Target="../media/image116.png"/><Relationship Id="rId3" Type="http://schemas.openxmlformats.org/officeDocument/2006/relationships/image" Target="../media/image122.png"/><Relationship Id="rId2" Type="http://schemas.openxmlformats.org/officeDocument/2006/relationships/image" Target="../media/image133.png"/><Relationship Id="rId1" Type="http://schemas.openxmlformats.org/officeDocument/2006/relationships/image" Target="../media/image112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0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20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image" Target="../media/image135.pn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1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208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image" Target="../media/image141.pn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2.xml"/><Relationship Id="rId8" Type="http://schemas.openxmlformats.org/officeDocument/2006/relationships/slideLayout" Target="../slideLayouts/slideLayout23.xml"/><Relationship Id="rId7" Type="http://schemas.openxmlformats.org/officeDocument/2006/relationships/tags" Target="../tags/tag209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image" Target="../media/image1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10.xml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13.xml"/><Relationship Id="rId3" Type="http://schemas.openxmlformats.org/officeDocument/2006/relationships/image" Target="../media/image153.png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214.xml"/><Relationship Id="rId2" Type="http://schemas.openxmlformats.org/officeDocument/2006/relationships/image" Target="../media/image155.png"/><Relationship Id="rId1" Type="http://schemas.openxmlformats.org/officeDocument/2006/relationships/image" Target="../media/image154.png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6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215.xml"/><Relationship Id="rId2" Type="http://schemas.openxmlformats.org/officeDocument/2006/relationships/image" Target="../media/image157.png"/><Relationship Id="rId1" Type="http://schemas.openxmlformats.org/officeDocument/2006/relationships/image" Target="../media/image156.pn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216.xml"/><Relationship Id="rId2" Type="http://schemas.openxmlformats.org/officeDocument/2006/relationships/image" Target="../media/image159.png"/><Relationship Id="rId1" Type="http://schemas.openxmlformats.org/officeDocument/2006/relationships/image" Target="../media/image158.png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tags" Target="../tags/tag220.xml"/><Relationship Id="rId8" Type="http://schemas.openxmlformats.org/officeDocument/2006/relationships/image" Target="../media/image164.png"/><Relationship Id="rId7" Type="http://schemas.openxmlformats.org/officeDocument/2006/relationships/image" Target="../media/image163.png"/><Relationship Id="rId6" Type="http://schemas.openxmlformats.org/officeDocument/2006/relationships/image" Target="../media/image162.png"/><Relationship Id="rId5" Type="http://schemas.openxmlformats.org/officeDocument/2006/relationships/tags" Target="../tags/tag219.xml"/><Relationship Id="rId4" Type="http://schemas.openxmlformats.org/officeDocument/2006/relationships/image" Target="../media/image161.png"/><Relationship Id="rId3" Type="http://schemas.openxmlformats.org/officeDocument/2006/relationships/tags" Target="../tags/tag218.xml"/><Relationship Id="rId2" Type="http://schemas.openxmlformats.org/officeDocument/2006/relationships/image" Target="../media/image160.png"/><Relationship Id="rId12" Type="http://schemas.openxmlformats.org/officeDocument/2006/relationships/notesSlide" Target="../notesSlides/notesSlide48.xml"/><Relationship Id="rId11" Type="http://schemas.openxmlformats.org/officeDocument/2006/relationships/slideLayout" Target="../slideLayouts/slideLayout23.xml"/><Relationship Id="rId10" Type="http://schemas.openxmlformats.org/officeDocument/2006/relationships/tags" Target="../tags/tag221.xml"/><Relationship Id="rId1" Type="http://schemas.openxmlformats.org/officeDocument/2006/relationships/tags" Target="../tags/tag21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5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9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222.xml"/><Relationship Id="rId4" Type="http://schemas.openxmlformats.org/officeDocument/2006/relationships/image" Target="../media/image168.png"/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image" Target="../media/image165.png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23.xml"/><Relationship Id="rId3" Type="http://schemas.openxmlformats.org/officeDocument/2006/relationships/tags" Target="../tags/tag223.xml"/><Relationship Id="rId2" Type="http://schemas.openxmlformats.org/officeDocument/2006/relationships/image" Target="../media/image170.png"/><Relationship Id="rId1" Type="http://schemas.openxmlformats.org/officeDocument/2006/relationships/image" Target="../media/image16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29.xml"/></Relationships>
</file>

<file path=ppt/slides/_rels/slide5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30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168.xml"/><Relationship Id="rId3" Type="http://schemas.openxmlformats.org/officeDocument/2006/relationships/image" Target="../media/image20.png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9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tags" Target="../tags/tag170.xml"/><Relationship Id="rId7" Type="http://schemas.openxmlformats.org/officeDocument/2006/relationships/image" Target="../media/image26.wmf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1" Type="http://schemas.openxmlformats.org/officeDocument/2006/relationships/notesSlide" Target="../notesSlides/notesSlide7.xml"/><Relationship Id="rId10" Type="http://schemas.openxmlformats.org/officeDocument/2006/relationships/vmlDrawing" Target="../drawings/vmlDrawing1.v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 flipV="1">
            <a:off x="-2" y="-1"/>
            <a:ext cx="6023429" cy="217714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647542" y="4949371"/>
            <a:ext cx="5544457" cy="192314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461913" y="0"/>
            <a:ext cx="1730087" cy="3429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6" name="矩形 35"/>
              <p:cNvSpPr/>
              <p:nvPr/>
            </p:nvSpPr>
            <p:spPr>
              <a:xfrm>
                <a:off x="1791971" y="2105561"/>
                <a:ext cx="8569960" cy="1198880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en-US" altLang="zh-CN" sz="5400" dirty="0">
                    <a:solidFill>
                      <a:schemeClr val="accent5">
                        <a:lumMod val="50000"/>
                      </a:schemeClr>
                    </a:solidFill>
                    <a:latin typeface="+mj-ea"/>
                    <a:ea typeface="+mj-ea"/>
                    <a:cs typeface="+mj-ea"/>
                    <a:sym typeface="+mn-lt"/>
                  </a:rPr>
                  <a:t>Study of </a:t>
                </a:r>
                <a14:m>
                  <m:oMath xmlns:m="http://schemas.openxmlformats.org/officeDocument/2006/math">
                    <m:r>
                      <a:rPr lang="en-US" altLang="zh-CN" sz="54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lt"/>
                      </a:rPr>
                      <m:t>𝜓</m:t>
                    </m:r>
                    <m:r>
                      <a:rPr lang="en-US" altLang="zh-CN" sz="54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lt"/>
                      </a:rPr>
                      <m:t>(</m:t>
                    </m:r>
                    <m:r>
                      <a:rPr lang="en-US" altLang="zh-CN" sz="54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lt"/>
                      </a:rPr>
                      <m:t>3686</m:t>
                    </m:r>
                    <m:r>
                      <a:rPr lang="en-US" altLang="zh-CN" sz="54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lt"/>
                      </a:rPr>
                      <m:t>)→</m:t>
                    </m:r>
                    <m:r>
                      <a:rPr lang="en-US" altLang="zh-CN" sz="54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lt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5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5400" i="1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sz="54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lt"/>
                      </a:rPr>
                      <m:t>𝜂𝜂</m:t>
                    </m:r>
                  </m:oMath>
                </a14:m>
                <a:r>
                  <a:rPr lang="en-US" altLang="zh-CN" sz="7200" dirty="0">
                    <a:gradFill>
                      <a:gsLst>
                        <a:gs pos="0">
                          <a:srgbClr val="8CD2F1"/>
                        </a:gs>
                        <a:gs pos="100000">
                          <a:srgbClr val="4787C7"/>
                        </a:gs>
                      </a:gsLst>
                      <a:lin ang="5400000" scaled="1"/>
                    </a:gradFill>
                    <a:latin typeface="字魂59号-创粗黑" panose="00000500000000000000" pitchFamily="2" charset="-122"/>
                    <a:ea typeface="字魂59号-创粗黑" panose="00000500000000000000" pitchFamily="2" charset="-122"/>
                    <a:cs typeface="+mn-ea"/>
                    <a:sym typeface="+mn-lt"/>
                  </a:rPr>
                  <a:t> </a:t>
                </a:r>
                <a:endParaRPr lang="en-US" altLang="zh-CN" sz="7200" dirty="0">
                  <a:gradFill>
                    <a:gsLst>
                      <a:gs pos="0">
                        <a:srgbClr val="8CD2F1"/>
                      </a:gs>
                      <a:gs pos="100000">
                        <a:srgbClr val="4787C7"/>
                      </a:gs>
                    </a:gsLst>
                    <a:lin ang="5400000" scaled="1"/>
                  </a:gra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+mn-lt"/>
                </a:endParaRPr>
              </a:p>
            </p:txBody>
          </p:sp>
        </mc:Choice>
        <mc:Fallback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971" y="2105561"/>
                <a:ext cx="8569960" cy="1198880"/>
              </a:xfrm>
              <a:prstGeom prst="rect">
                <a:avLst/>
              </a:prstGeom>
              <a:blipFill rotWithShape="1">
                <a:blip r:embed="rId3"/>
                <a:stretch>
                  <a:fillRect t="-45" r="-9603" b="45"/>
                </a:stretch>
              </a:blipFill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组合 47"/>
          <p:cNvGrpSpPr/>
          <p:nvPr/>
        </p:nvGrpSpPr>
        <p:grpSpPr>
          <a:xfrm>
            <a:off x="3488249" y="5215230"/>
            <a:ext cx="2517660" cy="538593"/>
            <a:chOff x="1244534" y="4117271"/>
            <a:chExt cx="1765300" cy="316802"/>
          </a:xfrm>
          <a:solidFill>
            <a:srgbClr val="D54753"/>
          </a:solidFill>
        </p:grpSpPr>
        <p:sp>
          <p:nvSpPr>
            <p:cNvPr id="49" name="圆角矩形 13"/>
            <p:cNvSpPr/>
            <p:nvPr/>
          </p:nvSpPr>
          <p:spPr>
            <a:xfrm>
              <a:off x="1244534" y="4117271"/>
              <a:ext cx="1765300" cy="3168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CD2F1"/>
                </a:gs>
                <a:gs pos="100000">
                  <a:srgbClr val="4787C7"/>
                </a:gs>
              </a:gsLst>
              <a:lin ang="54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331620" y="4156754"/>
              <a:ext cx="1618194" cy="2166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173391" y="5215230"/>
            <a:ext cx="2517660" cy="538593"/>
            <a:chOff x="1244534" y="4117271"/>
            <a:chExt cx="1765300" cy="316802"/>
          </a:xfrm>
          <a:solidFill>
            <a:srgbClr val="D54753"/>
          </a:solidFill>
        </p:grpSpPr>
        <p:sp>
          <p:nvSpPr>
            <p:cNvPr id="56" name="圆角矩形 13"/>
            <p:cNvSpPr/>
            <p:nvPr/>
          </p:nvSpPr>
          <p:spPr>
            <a:xfrm>
              <a:off x="1244534" y="4117271"/>
              <a:ext cx="1765300" cy="3168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CD2F1"/>
                </a:gs>
                <a:gs pos="100000">
                  <a:srgbClr val="4787C7"/>
                </a:gs>
              </a:gsLst>
              <a:lin ang="5400000" scaled="1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288152" y="4156754"/>
              <a:ext cx="1618194" cy="21663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136572"/>
            <a:ext cx="3381829" cy="2721428"/>
          </a:xfrm>
          <a:prstGeom prst="rect">
            <a:avLst/>
          </a:prstGeom>
        </p:spPr>
      </p:pic>
      <p:sp>
        <p:nvSpPr>
          <p:cNvPr id="76" name="wave_166892"/>
          <p:cNvSpPr>
            <a:spLocks noChangeAspect="1"/>
          </p:cNvSpPr>
          <p:nvPr/>
        </p:nvSpPr>
        <p:spPr bwMode="auto">
          <a:xfrm>
            <a:off x="9107672" y="983750"/>
            <a:ext cx="609685" cy="29310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6750" h="352774">
                <a:moveTo>
                  <a:pt x="303425" y="267513"/>
                </a:moveTo>
                <a:cubicBezTo>
                  <a:pt x="325394" y="267612"/>
                  <a:pt x="345983" y="276069"/>
                  <a:pt x="361548" y="291607"/>
                </a:cubicBezTo>
                <a:cubicBezTo>
                  <a:pt x="373173" y="303211"/>
                  <a:pt x="391989" y="303211"/>
                  <a:pt x="403614" y="291607"/>
                </a:cubicBezTo>
                <a:cubicBezTo>
                  <a:pt x="419081" y="276069"/>
                  <a:pt x="439769" y="267513"/>
                  <a:pt x="461738" y="267513"/>
                </a:cubicBezTo>
                <a:cubicBezTo>
                  <a:pt x="483706" y="267612"/>
                  <a:pt x="504394" y="276069"/>
                  <a:pt x="519861" y="291607"/>
                </a:cubicBezTo>
                <a:cubicBezTo>
                  <a:pt x="525476" y="297212"/>
                  <a:pt x="532964" y="300260"/>
                  <a:pt x="540943" y="300260"/>
                </a:cubicBezTo>
                <a:cubicBezTo>
                  <a:pt x="548824" y="300260"/>
                  <a:pt x="556311" y="297212"/>
                  <a:pt x="561927" y="291607"/>
                </a:cubicBezTo>
                <a:cubicBezTo>
                  <a:pt x="572172" y="281379"/>
                  <a:pt x="588821" y="281379"/>
                  <a:pt x="599067" y="291607"/>
                </a:cubicBezTo>
                <a:cubicBezTo>
                  <a:pt x="609312" y="301834"/>
                  <a:pt x="609312" y="318453"/>
                  <a:pt x="599067" y="328680"/>
                </a:cubicBezTo>
                <a:cubicBezTo>
                  <a:pt x="583501" y="344218"/>
                  <a:pt x="562912" y="352774"/>
                  <a:pt x="540943" y="352774"/>
                </a:cubicBezTo>
                <a:cubicBezTo>
                  <a:pt x="518975" y="352774"/>
                  <a:pt x="498286" y="344218"/>
                  <a:pt x="482721" y="328680"/>
                </a:cubicBezTo>
                <a:cubicBezTo>
                  <a:pt x="477106" y="323075"/>
                  <a:pt x="469717" y="320027"/>
                  <a:pt x="461738" y="320027"/>
                </a:cubicBezTo>
                <a:cubicBezTo>
                  <a:pt x="453758" y="320027"/>
                  <a:pt x="446369" y="323075"/>
                  <a:pt x="440754" y="328680"/>
                </a:cubicBezTo>
                <a:cubicBezTo>
                  <a:pt x="408638" y="360739"/>
                  <a:pt x="356426" y="360739"/>
                  <a:pt x="324409" y="328680"/>
                </a:cubicBezTo>
                <a:cubicBezTo>
                  <a:pt x="318793" y="323075"/>
                  <a:pt x="311306" y="320027"/>
                  <a:pt x="303425" y="320027"/>
                </a:cubicBezTo>
                <a:cubicBezTo>
                  <a:pt x="295445" y="320027"/>
                  <a:pt x="287958" y="323075"/>
                  <a:pt x="282343" y="328680"/>
                </a:cubicBezTo>
                <a:cubicBezTo>
                  <a:pt x="250326" y="360739"/>
                  <a:pt x="198113" y="360739"/>
                  <a:pt x="166096" y="328680"/>
                </a:cubicBezTo>
                <a:cubicBezTo>
                  <a:pt x="154471" y="317175"/>
                  <a:pt x="135655" y="317175"/>
                  <a:pt x="124030" y="328680"/>
                </a:cubicBezTo>
                <a:cubicBezTo>
                  <a:pt x="91915" y="360739"/>
                  <a:pt x="39800" y="360739"/>
                  <a:pt x="7685" y="328680"/>
                </a:cubicBezTo>
                <a:cubicBezTo>
                  <a:pt x="-2561" y="318453"/>
                  <a:pt x="-2561" y="301834"/>
                  <a:pt x="7685" y="291607"/>
                </a:cubicBezTo>
                <a:cubicBezTo>
                  <a:pt x="17930" y="281379"/>
                  <a:pt x="34579" y="281379"/>
                  <a:pt x="44825" y="291607"/>
                </a:cubicBezTo>
                <a:cubicBezTo>
                  <a:pt x="56449" y="303211"/>
                  <a:pt x="75266" y="303211"/>
                  <a:pt x="86890" y="291607"/>
                </a:cubicBezTo>
                <a:cubicBezTo>
                  <a:pt x="118908" y="259548"/>
                  <a:pt x="171120" y="259548"/>
                  <a:pt x="203236" y="291607"/>
                </a:cubicBezTo>
                <a:cubicBezTo>
                  <a:pt x="214762" y="303211"/>
                  <a:pt x="233677" y="303211"/>
                  <a:pt x="245203" y="291607"/>
                </a:cubicBezTo>
                <a:cubicBezTo>
                  <a:pt x="260768" y="276069"/>
                  <a:pt x="281456" y="267513"/>
                  <a:pt x="303425" y="267513"/>
                </a:cubicBezTo>
                <a:close/>
                <a:moveTo>
                  <a:pt x="303425" y="133727"/>
                </a:moveTo>
                <a:cubicBezTo>
                  <a:pt x="325394" y="133825"/>
                  <a:pt x="345983" y="142288"/>
                  <a:pt x="361548" y="157837"/>
                </a:cubicBezTo>
                <a:cubicBezTo>
                  <a:pt x="373173" y="169449"/>
                  <a:pt x="391989" y="169449"/>
                  <a:pt x="403614" y="157837"/>
                </a:cubicBezTo>
                <a:cubicBezTo>
                  <a:pt x="419081" y="142288"/>
                  <a:pt x="439769" y="133727"/>
                  <a:pt x="461738" y="133727"/>
                </a:cubicBezTo>
                <a:cubicBezTo>
                  <a:pt x="483706" y="133825"/>
                  <a:pt x="504394" y="142288"/>
                  <a:pt x="519861" y="157837"/>
                </a:cubicBezTo>
                <a:cubicBezTo>
                  <a:pt x="525476" y="163446"/>
                  <a:pt x="532964" y="166497"/>
                  <a:pt x="540943" y="166497"/>
                </a:cubicBezTo>
                <a:cubicBezTo>
                  <a:pt x="548824" y="166497"/>
                  <a:pt x="556311" y="163446"/>
                  <a:pt x="561927" y="157837"/>
                </a:cubicBezTo>
                <a:cubicBezTo>
                  <a:pt x="572172" y="147602"/>
                  <a:pt x="588821" y="147602"/>
                  <a:pt x="599067" y="157837"/>
                </a:cubicBezTo>
                <a:cubicBezTo>
                  <a:pt x="609312" y="168071"/>
                  <a:pt x="609312" y="184702"/>
                  <a:pt x="599067" y="194936"/>
                </a:cubicBezTo>
                <a:cubicBezTo>
                  <a:pt x="583501" y="210485"/>
                  <a:pt x="562912" y="219046"/>
                  <a:pt x="540943" y="219046"/>
                </a:cubicBezTo>
                <a:cubicBezTo>
                  <a:pt x="518975" y="219046"/>
                  <a:pt x="498286" y="210485"/>
                  <a:pt x="482721" y="194936"/>
                </a:cubicBezTo>
                <a:cubicBezTo>
                  <a:pt x="477106" y="189327"/>
                  <a:pt x="469717" y="186276"/>
                  <a:pt x="461738" y="186276"/>
                </a:cubicBezTo>
                <a:cubicBezTo>
                  <a:pt x="453758" y="186276"/>
                  <a:pt x="446369" y="189327"/>
                  <a:pt x="440754" y="194936"/>
                </a:cubicBezTo>
                <a:cubicBezTo>
                  <a:pt x="408638" y="227017"/>
                  <a:pt x="356426" y="227017"/>
                  <a:pt x="324409" y="194936"/>
                </a:cubicBezTo>
                <a:cubicBezTo>
                  <a:pt x="318793" y="189327"/>
                  <a:pt x="311306" y="186276"/>
                  <a:pt x="303425" y="186276"/>
                </a:cubicBezTo>
                <a:cubicBezTo>
                  <a:pt x="295445" y="186276"/>
                  <a:pt x="287958" y="189327"/>
                  <a:pt x="282343" y="194936"/>
                </a:cubicBezTo>
                <a:cubicBezTo>
                  <a:pt x="250326" y="227017"/>
                  <a:pt x="198113" y="227017"/>
                  <a:pt x="166096" y="194936"/>
                </a:cubicBezTo>
                <a:cubicBezTo>
                  <a:pt x="154471" y="183423"/>
                  <a:pt x="135655" y="183423"/>
                  <a:pt x="124030" y="194936"/>
                </a:cubicBezTo>
                <a:cubicBezTo>
                  <a:pt x="91915" y="227017"/>
                  <a:pt x="39800" y="227017"/>
                  <a:pt x="7685" y="194936"/>
                </a:cubicBezTo>
                <a:cubicBezTo>
                  <a:pt x="-2561" y="184702"/>
                  <a:pt x="-2561" y="168071"/>
                  <a:pt x="7685" y="157837"/>
                </a:cubicBezTo>
                <a:cubicBezTo>
                  <a:pt x="17930" y="147602"/>
                  <a:pt x="34579" y="147602"/>
                  <a:pt x="44825" y="157837"/>
                </a:cubicBezTo>
                <a:cubicBezTo>
                  <a:pt x="56449" y="169449"/>
                  <a:pt x="75266" y="169449"/>
                  <a:pt x="86890" y="157837"/>
                </a:cubicBezTo>
                <a:cubicBezTo>
                  <a:pt x="118908" y="125756"/>
                  <a:pt x="171120" y="125756"/>
                  <a:pt x="203236" y="157837"/>
                </a:cubicBezTo>
                <a:cubicBezTo>
                  <a:pt x="214762" y="169449"/>
                  <a:pt x="233677" y="169449"/>
                  <a:pt x="245203" y="157837"/>
                </a:cubicBezTo>
                <a:cubicBezTo>
                  <a:pt x="260768" y="142288"/>
                  <a:pt x="281456" y="133727"/>
                  <a:pt x="303425" y="133727"/>
                </a:cubicBezTo>
                <a:close/>
                <a:moveTo>
                  <a:pt x="303425" y="0"/>
                </a:moveTo>
                <a:cubicBezTo>
                  <a:pt x="325394" y="99"/>
                  <a:pt x="345983" y="8556"/>
                  <a:pt x="361548" y="24094"/>
                </a:cubicBezTo>
                <a:cubicBezTo>
                  <a:pt x="373173" y="35698"/>
                  <a:pt x="391989" y="35698"/>
                  <a:pt x="403614" y="24094"/>
                </a:cubicBezTo>
                <a:cubicBezTo>
                  <a:pt x="419081" y="8556"/>
                  <a:pt x="439769" y="0"/>
                  <a:pt x="461738" y="0"/>
                </a:cubicBezTo>
                <a:cubicBezTo>
                  <a:pt x="483706" y="99"/>
                  <a:pt x="504394" y="8556"/>
                  <a:pt x="519861" y="24094"/>
                </a:cubicBezTo>
                <a:cubicBezTo>
                  <a:pt x="525476" y="29699"/>
                  <a:pt x="532964" y="32747"/>
                  <a:pt x="540943" y="32747"/>
                </a:cubicBezTo>
                <a:cubicBezTo>
                  <a:pt x="548824" y="32747"/>
                  <a:pt x="556311" y="29699"/>
                  <a:pt x="561927" y="24094"/>
                </a:cubicBezTo>
                <a:cubicBezTo>
                  <a:pt x="572172" y="13866"/>
                  <a:pt x="588821" y="13866"/>
                  <a:pt x="599067" y="24094"/>
                </a:cubicBezTo>
                <a:cubicBezTo>
                  <a:pt x="609312" y="34321"/>
                  <a:pt x="609312" y="50940"/>
                  <a:pt x="599067" y="61167"/>
                </a:cubicBezTo>
                <a:cubicBezTo>
                  <a:pt x="583501" y="76705"/>
                  <a:pt x="562912" y="85261"/>
                  <a:pt x="540943" y="85261"/>
                </a:cubicBezTo>
                <a:cubicBezTo>
                  <a:pt x="518975" y="85261"/>
                  <a:pt x="498286" y="76705"/>
                  <a:pt x="482721" y="61167"/>
                </a:cubicBezTo>
                <a:cubicBezTo>
                  <a:pt x="477106" y="55562"/>
                  <a:pt x="469717" y="52514"/>
                  <a:pt x="461738" y="52514"/>
                </a:cubicBezTo>
                <a:cubicBezTo>
                  <a:pt x="453758" y="52514"/>
                  <a:pt x="446369" y="55562"/>
                  <a:pt x="440754" y="61167"/>
                </a:cubicBezTo>
                <a:cubicBezTo>
                  <a:pt x="408638" y="93226"/>
                  <a:pt x="356426" y="93226"/>
                  <a:pt x="324409" y="61167"/>
                </a:cubicBezTo>
                <a:cubicBezTo>
                  <a:pt x="318793" y="55562"/>
                  <a:pt x="311306" y="52514"/>
                  <a:pt x="303425" y="52514"/>
                </a:cubicBezTo>
                <a:cubicBezTo>
                  <a:pt x="295445" y="52514"/>
                  <a:pt x="287958" y="55562"/>
                  <a:pt x="282343" y="61167"/>
                </a:cubicBezTo>
                <a:cubicBezTo>
                  <a:pt x="250326" y="93226"/>
                  <a:pt x="198113" y="93226"/>
                  <a:pt x="165997" y="61167"/>
                </a:cubicBezTo>
                <a:cubicBezTo>
                  <a:pt x="154471" y="49662"/>
                  <a:pt x="135655" y="49662"/>
                  <a:pt x="124030" y="61167"/>
                </a:cubicBezTo>
                <a:cubicBezTo>
                  <a:pt x="91915" y="93226"/>
                  <a:pt x="39800" y="93226"/>
                  <a:pt x="7685" y="61167"/>
                </a:cubicBezTo>
                <a:cubicBezTo>
                  <a:pt x="-2561" y="50940"/>
                  <a:pt x="-2561" y="34321"/>
                  <a:pt x="7685" y="24094"/>
                </a:cubicBezTo>
                <a:cubicBezTo>
                  <a:pt x="17930" y="13866"/>
                  <a:pt x="34579" y="13866"/>
                  <a:pt x="44825" y="24094"/>
                </a:cubicBezTo>
                <a:cubicBezTo>
                  <a:pt x="56449" y="35698"/>
                  <a:pt x="75266" y="35698"/>
                  <a:pt x="86890" y="24094"/>
                </a:cubicBezTo>
                <a:cubicBezTo>
                  <a:pt x="118908" y="-7965"/>
                  <a:pt x="171120" y="-7965"/>
                  <a:pt x="203236" y="24094"/>
                </a:cubicBezTo>
                <a:cubicBezTo>
                  <a:pt x="214762" y="35698"/>
                  <a:pt x="233677" y="35698"/>
                  <a:pt x="245203" y="24094"/>
                </a:cubicBezTo>
                <a:cubicBezTo>
                  <a:pt x="260768" y="8556"/>
                  <a:pt x="281456" y="0"/>
                  <a:pt x="303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直角三角形 78"/>
          <p:cNvSpPr/>
          <p:nvPr/>
        </p:nvSpPr>
        <p:spPr>
          <a:xfrm rot="5400000" flipH="1">
            <a:off x="1298797" y="3890025"/>
            <a:ext cx="419100" cy="402139"/>
          </a:xfrm>
          <a:prstGeom prst="rt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grpSp>
        <p:nvGrpSpPr>
          <p:cNvPr id="94" name="组合 93"/>
          <p:cNvGrpSpPr/>
          <p:nvPr/>
        </p:nvGrpSpPr>
        <p:grpSpPr>
          <a:xfrm rot="5400000">
            <a:off x="335358" y="2743203"/>
            <a:ext cx="891383" cy="241300"/>
            <a:chOff x="241300" y="6464300"/>
            <a:chExt cx="1149600" cy="311200"/>
          </a:xfrm>
          <a:solidFill>
            <a:schemeClr val="accent1"/>
          </a:solidFill>
        </p:grpSpPr>
        <p:sp>
          <p:nvSpPr>
            <p:cNvPr id="95" name="椭圆 94"/>
            <p:cNvSpPr/>
            <p:nvPr/>
          </p:nvSpPr>
          <p:spPr>
            <a:xfrm>
              <a:off x="241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509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6605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8701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0797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1289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241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509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6605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8701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10797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1289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sp>
        <p:nvSpPr>
          <p:cNvPr id="107" name="椭圆 106"/>
          <p:cNvSpPr/>
          <p:nvPr/>
        </p:nvSpPr>
        <p:spPr>
          <a:xfrm>
            <a:off x="1841500" y="1422400"/>
            <a:ext cx="254000" cy="254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9427030" y="4559302"/>
            <a:ext cx="891383" cy="241300"/>
            <a:chOff x="241300" y="6464300"/>
            <a:chExt cx="1149600" cy="311200"/>
          </a:xfrm>
          <a:solidFill>
            <a:schemeClr val="accent1"/>
          </a:solidFill>
        </p:grpSpPr>
        <p:sp>
          <p:nvSpPr>
            <p:cNvPr id="81" name="椭圆 80"/>
            <p:cNvSpPr/>
            <p:nvPr/>
          </p:nvSpPr>
          <p:spPr>
            <a:xfrm>
              <a:off x="241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4509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6605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8701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10797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1289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241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509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6605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8701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10797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1289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sp>
        <p:nvSpPr>
          <p:cNvPr id="93" name="直角三角形 92"/>
          <p:cNvSpPr/>
          <p:nvPr/>
        </p:nvSpPr>
        <p:spPr>
          <a:xfrm rot="6122484">
            <a:off x="10656895" y="3379615"/>
            <a:ext cx="556143" cy="502193"/>
          </a:xfrm>
          <a:prstGeom prst="rt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2159000" y="5381171"/>
            <a:ext cx="342900" cy="3429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79" grpId="0" animBg="1"/>
      <p:bldP spid="107" grpId="0" animBg="1"/>
      <p:bldP spid="93" grpId="0" animBg="1"/>
      <p:bldP spid="1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4655" y="718185"/>
            <a:ext cx="6022340" cy="42221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1471295" y="5196205"/>
                <a:ext cx="9538970" cy="82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momentum distribution between the "truth level" and the reconstructed </a:t>
                </a:r>
                <a:r>
                  <a:rPr lang="en-US" altLang="zh-CN" sz="24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 </m:t>
                    </m:r>
                  </m:oMath>
                </a14:m>
                <a:r>
                  <a:rPr lang="en-US" altLang="zh-CN" sz="240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i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5" y="5196205"/>
                <a:ext cx="9538970" cy="8299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3"/>
    </p:custDataLst>
  </p:cSld>
  <p:clrMapOvr>
    <a:masterClrMapping/>
  </p:clrMapOvr>
  <p:transition spd="slow" advTm="3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请勿抄袭搬运！盗版必究！微信DAJU_PPT"/>
          <p:cNvSpPr txBox="1"/>
          <p:nvPr/>
        </p:nvSpPr>
        <p:spPr>
          <a:xfrm>
            <a:off x="821870" y="462643"/>
            <a:ext cx="6180909" cy="5606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C78B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J/Psi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C78B9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370" y="1227455"/>
            <a:ext cx="5752465" cy="4869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/>
              <p:nvPr>
                <p:custDataLst>
                  <p:tags r:id="rId2"/>
                </p:custDataLst>
              </p:nvPr>
            </p:nvGraphicFramePr>
            <p:xfrm>
              <a:off x="6915150" y="539115"/>
              <a:ext cx="4758690" cy="2691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9345"/>
                    <a:gridCol w="2379345"/>
                  </a:tblGrid>
                  <a:tr h="385445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Mode 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Decay Chain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85445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4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 (</m:t>
                                </m:r>
                                <m: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 → </m:t>
                                </m:r>
                                <m: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𝛾𝛾</m:t>
                                </m:r>
                                <m: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𝐽</m:t>
                                </m:r>
                                <m: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/</m:t>
                                </m:r>
                                <m:r>
                                  <a:rPr lang="en-US" altLang="zh-CN" sz="2000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ea typeface="MS Mincho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altLang="zh-CN" sz="200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 (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 → 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𝛾𝛾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𝐽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/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85445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 (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 → 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𝛾𝜒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𝑐𝐽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altLang="zh-CN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𝜒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𝑐𝐽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 → 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𝛾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𝐽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/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85445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 (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 → </m:t>
                                </m:r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𝐽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/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altLang="zh-CN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→ 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𝛾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zh-CN" altLang="en-US" i="1"/>
                        </a:p>
                      </a:txBody>
                      <a:tcPr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385445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 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 → 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𝐽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/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altLang="zh-CN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 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 → </m:t>
                                </m:r>
                                <m:r>
                                  <a:rPr lang="en-US" altLang="zh-CN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𝛾𝛾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/>
              <p:nvPr>
                <p:custDataLst>
                  <p:tags r:id="rId3"/>
                </p:custDataLst>
              </p:nvPr>
            </p:nvGraphicFramePr>
            <p:xfrm>
              <a:off x="6915150" y="539115"/>
              <a:ext cx="4758690" cy="2691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9345"/>
                    <a:gridCol w="2379345"/>
                  </a:tblGrid>
                  <a:tr h="385445"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Mode 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Decay Chain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85445">
                    <a:tc rowSpan="4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640080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620395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  <a:tr h="640080">
                    <a:tc vMerge="1"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6655435" y="3602990"/>
                <a:ext cx="4942840" cy="258318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r>
                  <a:rPr lang="en-US" altLang="zh-CN" sz="220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</a:rPr>
                  <a:t>• </a:t>
                </a:r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/>
                    <a:cs typeface="Times New Roman" panose="02020603050405020304" pitchFamily="18" charset="0"/>
                  </a:rPr>
                  <a:t>In the six combinations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RM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𝛾𝛾</m:t>
                    </m:r>
                    <m:r>
                      <a:rPr lang="en-US" altLang="zh-CN" sz="2400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4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/>
                    <a:cs typeface="Times New Roman" panose="02020603050405020304" pitchFamily="18" charset="0"/>
                  </a:rPr>
                  <a:t>, we select the one by minimizing </a:t>
                </a:r>
                <a:endParaRPr lang="en-US" altLang="zh-CN" sz="2200">
                  <a:solidFill>
                    <a:srgbClr val="000000"/>
                  </a:solidFill>
                  <a:latin typeface="Times New Roman" panose="02020603050405020304"/>
                  <a:ea typeface="Times New Roman" panose="02020603050405020304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Cambria Math" panose="02040503050406030204"/>
                          <a:cs typeface="Cambria Math" panose="02040503050406030204" charset="0"/>
                        </a:rPr>
                        <m:t>𝛥</m:t>
                      </m:r>
                      <m:r>
                        <a:rPr lang="en-US" altLang="zh-CN" sz="2200">
                          <a:solidFill>
                            <a:srgbClr val="000000"/>
                          </a:solidFill>
                          <a:latin typeface="Cambria Math" panose="02040503050406030204" charset="0"/>
                          <a:ea typeface="Cambria Math" panose="02040503050406030204"/>
                          <a:cs typeface="Cambria Math" panose="02040503050406030204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altLang="zh-CN" sz="2200" i="1">
                              <a:solidFill>
                                <a:srgbClr val="000000"/>
                              </a:solidFill>
                              <a:latin typeface="Cambria Math" panose="02040503050406030204" charset="0"/>
                              <a:ea typeface="Cambria Math" panose="02040503050406030204"/>
                              <a:cs typeface="Cambria Math" panose="0204050305040603020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2200" i="1">
                                  <a:solidFill>
                                    <a:srgbClr val="000000"/>
                                  </a:solidFill>
                                  <a:latin typeface="Cambria Math" panose="02040503050406030204" charset="0"/>
                                  <a:ea typeface="Cambria Math" panose="02040503050406030204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200" i="1">
                                  <a:solidFill>
                                    <a:srgbClr val="000000"/>
                                  </a:solidFill>
                                  <a:latin typeface="Cambria Math" panose="02040503050406030204" charset="0"/>
                                  <a:ea typeface="Cambria Math" panose="02040503050406030204"/>
                                  <a:cs typeface="Cambria Math" panose="02040503050406030204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charset="0"/>
                                      <a:ea typeface="Cambria Math" panose="02040503050406030204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charset="0"/>
                                      <a:ea typeface="Cambria Math" panose="02040503050406030204"/>
                                      <a:cs typeface="Cambria Math" panose="02040503050406030204" charset="0"/>
                                    </a:rPr>
                                    <m:t>𝑅𝑀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charset="0"/>
                                      <a:ea typeface="Cambria Math" panose="02040503050406030204"/>
                                      <a:cs typeface="Cambria Math" panose="02040503050406030204" charset="0"/>
                                    </a:rPr>
                                    <m:t>𝛾𝛾</m:t>
                                  </m:r>
                                </m:sub>
                              </m:sSub>
                              <m:r>
                                <a:rPr lang="en-US" altLang="zh-CN" sz="2200" i="1">
                                  <a:solidFill>
                                    <a:srgbClr val="000000"/>
                                  </a:solidFill>
                                  <a:latin typeface="Cambria Math" panose="02040503050406030204" charset="0"/>
                                  <a:ea typeface="Cambria Math" panose="02040503050406030204"/>
                                  <a:cs typeface="Cambria Math" panose="0204050305040603020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charset="0"/>
                                      <a:ea typeface="Cambria Math" panose="02040503050406030204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charset="0"/>
                                      <a:ea typeface="Cambria Math" panose="02040503050406030204"/>
                                      <a:cs typeface="Cambria Math" panose="02040503050406030204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charset="0"/>
                                      <a:ea typeface="Cambria Math" panose="02040503050406030204"/>
                                      <a:cs typeface="Cambria Math" panose="02040503050406030204" charset="0"/>
                                    </a:rPr>
                                    <m:t>𝐽</m:t>
                                  </m:r>
                                  <m:r>
                                    <a:rPr lang="en-US" altLang="zh-C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charset="0"/>
                                      <a:ea typeface="Cambria Math" panose="02040503050406030204"/>
                                      <a:cs typeface="Cambria Math" panose="02040503050406030204" charset="0"/>
                                    </a:rPr>
                                    <m:t>/</m:t>
                                  </m:r>
                                  <m:r>
                                    <a:rPr lang="en-US" altLang="zh-CN" sz="2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charset="0"/>
                                      <a:ea typeface="Cambria Math" panose="02040503050406030204"/>
                                      <a:cs typeface="Cambria Math" panose="02040503050406030204" charset="0"/>
                                    </a:rPr>
                                    <m:t>𝜓</m:t>
                                  </m:r>
                                </m:sub>
                              </m:sSub>
                              <m:r>
                                <a:rPr lang="en-US" altLang="zh-CN" sz="2200" i="1">
                                  <a:solidFill>
                                    <a:srgbClr val="000000"/>
                                  </a:solidFill>
                                  <a:latin typeface="Cambria Math" panose="02040503050406030204" charset="0"/>
                                  <a:ea typeface="Cambria Math" panose="02040503050406030204"/>
                                  <a:cs typeface="Cambria Math" panose="0204050305040603020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200" i="1">
                                  <a:solidFill>
                                    <a:srgbClr val="000000"/>
                                  </a:solidFill>
                                  <a:latin typeface="Cambria Math" panose="02040503050406030204" charset="0"/>
                                  <a:ea typeface="Cambria Math" panose="02040503050406030204"/>
                                  <a:cs typeface="Cambria Math" panose="0204050305040603020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altLang="zh-CN" sz="2200" i="1">
                  <a:solidFill>
                    <a:srgbClr val="000000"/>
                  </a:solidFill>
                  <a:latin typeface="Cambria Math" panose="02040503050406030204" charset="0"/>
                  <a:ea typeface="Cambria Math" panose="02040503050406030204"/>
                  <a:cs typeface="Cambria Math" panose="02040503050406030204" charset="0"/>
                </a:endParaRPr>
              </a:p>
              <a:p>
                <a:endParaRPr lang="en-US" altLang="zh-CN" sz="1600">
                  <a:solidFill>
                    <a:srgbClr val="000000"/>
                  </a:solidFill>
                  <a:latin typeface="Cambria Math" panose="02040503050406030204"/>
                  <a:ea typeface="Cambria Math" panose="02040503050406030204"/>
                </a:endParaRPr>
              </a:p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/>
                    <a:ea typeface="Arial" panose="020B0604020202020204"/>
                    <a:sym typeface="+mn-ea"/>
                  </a:rPr>
                  <a:t>•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|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𝑅𝑀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𝛾𝛾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𝐽</m:t>
                        </m:r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/</m:t>
                        </m:r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𝜓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)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|&gt;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30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𝑀𝑒𝑉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/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Arial" panose="020B0604020202020204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Arial" panose="020B0604020202020204"/>
                            <a:cs typeface="Cambria Math" panose="02040503050406030204" charset="0"/>
                            <a:sym typeface="+mn-ea"/>
                          </a:rPr>
                          <m:t>𝑐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Arial" panose="020B0604020202020204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 </m:t>
                    </m:r>
                  </m:oMath>
                </a14:m>
                <a:endParaRPr lang="en-US" altLang="zh-CN" sz="2400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sym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435" y="3602990"/>
                <a:ext cx="4942840" cy="25831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6"/>
    </p:custDataLst>
  </p:cSld>
  <p:clrMapOvr>
    <a:masterClrMapping/>
  </p:clrMapOvr>
  <p:transition spd="slow" advTm="3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请勿抄袭搬运！盗版必究！微信DAJU_PPT"/>
              <p:cNvSpPr txBox="1"/>
              <p:nvPr/>
            </p:nvSpPr>
            <p:spPr>
              <a:xfrm>
                <a:off x="821870" y="462643"/>
                <a:ext cx="6180909" cy="56061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en-US" altLang="zh-CN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C78B9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𝟐</m:t>
                    </m:r>
                    <m:r>
                      <a:rPr kumimoji="0" lang="en-US" altLang="zh-CN" sz="28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C78B9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  <a:cs typeface="Cambria Math" panose="02040503050406030204" charset="0"/>
                      </a:rPr>
                      <m:t>𝜸</m:t>
                    </m:r>
                  </m:oMath>
                </a14:m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78B9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 w</a:t>
                </a: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C78B9">
                        <a:lumMod val="60000"/>
                        <a:lumOff val="40000"/>
                      </a:srgbClr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rong combination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C78B9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mc:Choice>
        <mc:Fallback>
          <p:sp>
            <p:nvSpPr>
              <p:cNvPr id="2" name="请勿抄袭搬运！盗版必究！微信DAJU_PP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70" y="462643"/>
                <a:ext cx="6180909" cy="560614"/>
              </a:xfrm>
              <a:prstGeom prst="rect">
                <a:avLst/>
              </a:prstGeom>
              <a:blipFill rotWithShape="1">
                <a:blip r:embed="rId1"/>
                <a:stretch>
                  <a:fillRect l="-3" t="-65" r="10" b="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70" y="969010"/>
            <a:ext cx="3455670" cy="27933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345" y="969010"/>
            <a:ext cx="3468370" cy="2718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570" y="3869690"/>
            <a:ext cx="3455670" cy="25857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345" y="3824605"/>
            <a:ext cx="3467735" cy="26308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 advTm="3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请勿抄袭搬运！盗版必究！微信DAJU_PPT"/>
          <p:cNvSpPr txBox="1"/>
          <p:nvPr/>
        </p:nvSpPr>
        <p:spPr>
          <a:xfrm>
            <a:off x="821870" y="462643"/>
            <a:ext cx="6180909" cy="5606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C78B9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499" t="2825"/>
          <a:stretch>
            <a:fillRect/>
          </a:stretch>
        </p:blipFill>
        <p:spPr>
          <a:xfrm>
            <a:off x="6096000" y="896263"/>
            <a:ext cx="4215753" cy="33601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912324" y="4478917"/>
                <a:ext cx="4506294" cy="202931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  </m:t>
                        </m:r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4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𝐶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γ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lt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&lt;</m:t>
                    </m:r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  </m:t>
                        </m:r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4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𝐶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γ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lt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</a:t>
                </a:r>
                <a:endParaRPr lang="en-US" altLang="zh-CN" b="0" i="1" dirty="0">
                  <a:solidFill>
                    <a:schemeClr val="tx1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indent="0">
                  <a:buFont typeface="Arial" panose="020B0604020202020204" pitchFamily="34" charset="0"/>
                  <a:buNone/>
                </a:pPr>
                <a:endParaRPr lang="en-US" altLang="zh-CN" b="0" i="1" dirty="0">
                  <a:solidFill>
                    <a:schemeClr val="tx1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  </m:t>
                        </m:r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6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𝐶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𝜂𝜂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lt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&lt;</m:t>
                    </m:r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  </m:t>
                        </m:r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6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𝐶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p>
                      <m:sSupPr>
                        <m:ctrlP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p>
                    </m:sSup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lt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</a:t>
                </a:r>
                <a:r>
                  <a:rPr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 </a:t>
                </a:r>
                <a:endParaRPr lang="en-US" altLang="zh-CN" b="0" i="1" dirty="0">
                  <a:solidFill>
                    <a:schemeClr val="tx1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indent="0">
                  <a:buFont typeface="Arial" panose="020B0604020202020204" pitchFamily="34" charset="0"/>
                  <a:buNone/>
                </a:pPr>
                <a:endParaRPr lang="en-US" altLang="zh-CN" sz="2000" b="0" i="1" dirty="0">
                  <a:solidFill>
                    <a:schemeClr val="accent6">
                      <a:lumMod val="75000"/>
                    </a:schemeClr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  </m:t>
                        </m:r>
                        <m:r>
                          <a:rPr lang="zh-CN" altLang="en-US" sz="2800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4</m:t>
                        </m:r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50</m:t>
                    </m:r>
                  </m:oMath>
                </a14:m>
                <a:endParaRPr lang="en-US" altLang="zh-CN" sz="2000" b="0" i="1" dirty="0">
                  <a:solidFill>
                    <a:srgbClr val="C00000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24" y="4478917"/>
                <a:ext cx="4506294" cy="2029316"/>
              </a:xfrm>
              <a:prstGeom prst="rect">
                <a:avLst/>
              </a:prstGeom>
              <a:blipFill rotWithShape="1">
                <a:blip r:embed="rId2"/>
                <a:stretch>
                  <a:fillRect l="-2" t="-13" r="9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649" y="742950"/>
            <a:ext cx="4128402" cy="35773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061" y="588010"/>
            <a:ext cx="2543604" cy="21383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239" y="646706"/>
            <a:ext cx="2458477" cy="2079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876" y="638052"/>
            <a:ext cx="2347279" cy="20382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166419" y="5410698"/>
                <a:ext cx="7676431" cy="12559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region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𝛾𝛾</m:t>
                        </m:r>
                      </m:e>
                    </m:d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𝜂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charset="0"/>
                        <a:cs typeface="Cambria Math" panose="02040503050406030204" charset="0"/>
                      </a:rPr>
                      <m:t>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22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𝑀𝑒𝑉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 </a:t>
                </a:r>
                <a:endParaRPr lang="en-US" altLang="zh-CN" dirty="0"/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Sideband region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44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𝑀𝑒𝑉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&lt;|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𝛾𝛾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 −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𝜂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)|&lt;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88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𝑀𝑒𝑉</m:t>
                    </m:r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400" i="1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400" i="1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419" y="5410698"/>
                <a:ext cx="7676431" cy="1255935"/>
              </a:xfrm>
              <a:prstGeom prst="rect">
                <a:avLst/>
              </a:prstGeom>
              <a:blipFill rotWithShape="1">
                <a:blip r:embed="rId4"/>
                <a:stretch>
                  <a:fillRect l="-7" t="-40" r="6" b="-149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9116"/>
          <a:stretch>
            <a:fillRect/>
          </a:stretch>
        </p:blipFill>
        <p:spPr>
          <a:xfrm>
            <a:off x="1150000" y="3087981"/>
            <a:ext cx="2345885" cy="19610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0912" y="3054291"/>
            <a:ext cx="2458477" cy="21755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rcRect t="4939"/>
          <a:stretch>
            <a:fillRect/>
          </a:stretch>
        </p:blipFill>
        <p:spPr>
          <a:xfrm>
            <a:off x="6714025" y="3012450"/>
            <a:ext cx="2347279" cy="205327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rcRect l="2519" t="3003" r="3376"/>
          <a:stretch>
            <a:fillRect/>
          </a:stretch>
        </p:blipFill>
        <p:spPr>
          <a:xfrm>
            <a:off x="9466331" y="2936929"/>
            <a:ext cx="2168998" cy="2170642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 spd="slow" advTm="3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8695" y="747395"/>
            <a:ext cx="5603875" cy="4918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053" y="1473200"/>
            <a:ext cx="4288659" cy="373107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 advTm="3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690" y="754102"/>
            <a:ext cx="5814060" cy="54879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492" y="1212850"/>
            <a:ext cx="4486908" cy="4019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 rot="5400000">
            <a:off x="94058" y="3352805"/>
            <a:ext cx="891383" cy="241300"/>
            <a:chOff x="241300" y="6464300"/>
            <a:chExt cx="1149600" cy="311200"/>
          </a:xfrm>
          <a:solidFill>
            <a:schemeClr val="accent1"/>
          </a:solidFill>
        </p:grpSpPr>
        <p:sp>
          <p:nvSpPr>
            <p:cNvPr id="95" name="椭圆 94"/>
            <p:cNvSpPr/>
            <p:nvPr/>
          </p:nvSpPr>
          <p:spPr>
            <a:xfrm>
              <a:off x="241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509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6605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8701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0797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1289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241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509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6605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8701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10797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1289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5400000">
            <a:off x="10952558" y="3352805"/>
            <a:ext cx="891383" cy="241300"/>
            <a:chOff x="241300" y="6464300"/>
            <a:chExt cx="1149600" cy="311200"/>
          </a:xfrm>
          <a:solidFill>
            <a:schemeClr val="accent1"/>
          </a:solidFill>
        </p:grpSpPr>
        <p:sp>
          <p:nvSpPr>
            <p:cNvPr id="52" name="椭圆 51"/>
            <p:cNvSpPr/>
            <p:nvPr/>
          </p:nvSpPr>
          <p:spPr>
            <a:xfrm>
              <a:off x="241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509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605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8701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0797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289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41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4509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6605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8701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10797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1289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63992" y="0"/>
            <a:ext cx="1428008" cy="2830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844800" cy="3784927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8810171" y="4920343"/>
            <a:ext cx="3381829" cy="1937657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4027714"/>
            <a:ext cx="1428008" cy="2830286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2158930" y="1028700"/>
            <a:ext cx="7707086" cy="5200658"/>
            <a:chOff x="1081315" y="692709"/>
            <a:chExt cx="10029371" cy="5472575"/>
          </a:xfrm>
        </p:grpSpPr>
        <p:sp>
          <p:nvSpPr>
            <p:cNvPr id="59" name="矩形 58"/>
            <p:cNvSpPr/>
            <p:nvPr/>
          </p:nvSpPr>
          <p:spPr>
            <a:xfrm rot="20606">
              <a:off x="1081315" y="692709"/>
              <a:ext cx="10029371" cy="5472575"/>
            </a:xfrm>
            <a:prstGeom prst="rect">
              <a:avLst/>
            </a:prstGeom>
            <a:solidFill>
              <a:srgbClr val="8CD2F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20606">
              <a:off x="1294228" y="884962"/>
              <a:ext cx="9603545" cy="5088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3939238" y="1944955"/>
            <a:ext cx="4075523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5400" b="1" spc="300">
                <a:gradFill>
                  <a:gsLst>
                    <a:gs pos="0">
                      <a:srgbClr val="8CD2F1"/>
                    </a:gs>
                    <a:gs pos="100000">
                      <a:srgbClr val="4787C7"/>
                    </a:gs>
                  </a:gsLst>
                  <a:lin ang="5400000" scaled="1"/>
                </a:gradFill>
                <a:cs typeface="+mn-ea"/>
              </a:defRPr>
            </a:lvl1pPr>
          </a:lstStyle>
          <a:p>
            <a:endParaRPr lang="zh-CN" altLang="en-US" dirty="0"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323465" y="2509520"/>
            <a:ext cx="7341235" cy="246570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en-US" sz="720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Preliminary </a:t>
            </a:r>
            <a:endParaRPr lang="en-US" sz="720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>
              <a:spcBef>
                <a:spcPct val="0"/>
              </a:spcBef>
            </a:pPr>
            <a:r>
              <a:rPr lang="en-US" sz="720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result</a:t>
            </a:r>
            <a:endParaRPr lang="en-US" altLang="zh-CN" sz="7200" b="0" dirty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736715" y="4604662"/>
            <a:ext cx="6538627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00000" flipH="1">
            <a:off x="8943524" y="1433020"/>
            <a:ext cx="1238250" cy="123825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00000" flipH="1">
            <a:off x="1613536" y="4656642"/>
            <a:ext cx="1238250" cy="12382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0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3175" y="662940"/>
            <a:ext cx="3393440" cy="28460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40" y="662940"/>
            <a:ext cx="3411220" cy="2765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135" y="675640"/>
            <a:ext cx="3211195" cy="2752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175" y="3707130"/>
            <a:ext cx="3436620" cy="2763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770" y="3707130"/>
            <a:ext cx="3210560" cy="25660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4740" y="3707130"/>
            <a:ext cx="3371215" cy="27628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3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7452" y="758314"/>
            <a:ext cx="3006022" cy="26145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541" y="758314"/>
            <a:ext cx="3340024" cy="26706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462" y="758314"/>
            <a:ext cx="3377914" cy="26706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452" y="3785713"/>
            <a:ext cx="3006022" cy="251837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251" y="3731990"/>
            <a:ext cx="3250314" cy="26178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8262" y="3680604"/>
            <a:ext cx="3314114" cy="2669229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3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>
            <a:off x="-1" y="5444363"/>
            <a:ext cx="5320695" cy="141514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6647543" y="5442857"/>
            <a:ext cx="5544457" cy="1415143"/>
          </a:xfrm>
          <a:prstGeom prst="rect">
            <a:avLst/>
          </a:prstGeom>
        </p:spPr>
      </p:pic>
      <p:grpSp>
        <p:nvGrpSpPr>
          <p:cNvPr id="94" name="组合 93"/>
          <p:cNvGrpSpPr/>
          <p:nvPr/>
        </p:nvGrpSpPr>
        <p:grpSpPr>
          <a:xfrm rot="5400000">
            <a:off x="94058" y="3759204"/>
            <a:ext cx="891383" cy="241300"/>
            <a:chOff x="241300" y="6464300"/>
            <a:chExt cx="1149600" cy="311200"/>
          </a:xfrm>
          <a:solidFill>
            <a:schemeClr val="accent1"/>
          </a:solidFill>
        </p:grpSpPr>
        <p:sp>
          <p:nvSpPr>
            <p:cNvPr id="95" name="椭圆 94"/>
            <p:cNvSpPr/>
            <p:nvPr/>
          </p:nvSpPr>
          <p:spPr>
            <a:xfrm>
              <a:off x="241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509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6605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8701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0797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1289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241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509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6605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8701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10797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1289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5400000">
            <a:off x="10952558" y="3483435"/>
            <a:ext cx="891383" cy="241300"/>
            <a:chOff x="241300" y="6464300"/>
            <a:chExt cx="1149600" cy="311200"/>
          </a:xfrm>
          <a:solidFill>
            <a:schemeClr val="accent1"/>
          </a:solidFill>
        </p:grpSpPr>
        <p:sp>
          <p:nvSpPr>
            <p:cNvPr id="52" name="椭圆 51"/>
            <p:cNvSpPr/>
            <p:nvPr/>
          </p:nvSpPr>
          <p:spPr>
            <a:xfrm>
              <a:off x="241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509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605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8701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0797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289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41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4509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6605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8701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10797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1289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>
            <p:custDataLst>
              <p:tags r:id="rId2"/>
            </p:custDataLst>
          </p:nvPr>
        </p:nvGrpSpPr>
        <p:grpSpPr>
          <a:xfrm>
            <a:off x="4929469" y="1130300"/>
            <a:ext cx="4083903" cy="729906"/>
            <a:chOff x="1257355" y="1888488"/>
            <a:chExt cx="4083903" cy="729906"/>
          </a:xfrm>
        </p:grpSpPr>
        <p:sp>
          <p:nvSpPr>
            <p:cNvPr id="74" name="椭圆 73"/>
            <p:cNvSpPr/>
            <p:nvPr>
              <p:custDataLst>
                <p:tags r:id="rId3"/>
              </p:custDataLst>
            </p:nvPr>
          </p:nvSpPr>
          <p:spPr>
            <a:xfrm flipH="1">
              <a:off x="1257355" y="1888488"/>
              <a:ext cx="729906" cy="729906"/>
            </a:xfrm>
            <a:prstGeom prst="ellipse">
              <a:avLst/>
            </a:prstGeom>
            <a:gradFill>
              <a:gsLst>
                <a:gs pos="0">
                  <a:srgbClr val="8CD2F1"/>
                </a:gs>
                <a:gs pos="100000">
                  <a:srgbClr val="4787C7"/>
                </a:gs>
              </a:gsLst>
              <a:lin ang="5400000" scaled="1"/>
            </a:gradFill>
            <a:ln w="120650"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文本框 74"/>
            <p:cNvSpPr txBox="1"/>
            <p:nvPr>
              <p:custDataLst>
                <p:tags r:id="rId4"/>
              </p:custDataLst>
            </p:nvPr>
          </p:nvSpPr>
          <p:spPr>
            <a:xfrm flipH="1">
              <a:off x="2183488" y="1961054"/>
              <a:ext cx="3157770" cy="52197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8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Motivation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8" name="文本框 77"/>
          <p:cNvSpPr txBox="1"/>
          <p:nvPr/>
        </p:nvSpPr>
        <p:spPr>
          <a:xfrm rot="16200000">
            <a:off x="1975485" y="2428240"/>
            <a:ext cx="1572895" cy="303276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r>
              <a:rPr kumimoji="1" lang="en-US" altLang="zh-CN" sz="4000" b="1" dirty="0">
                <a:gradFill>
                  <a:gsLst>
                    <a:gs pos="0">
                      <a:srgbClr val="8CD2F1"/>
                    </a:gs>
                    <a:gs pos="100000">
                      <a:srgbClr val="4787C7"/>
                    </a:gs>
                  </a:gsLst>
                  <a:lin ang="5400000" scaled="1"/>
                </a:gradFill>
                <a:cs typeface="+mn-ea"/>
                <a:sym typeface="+mn-lt"/>
              </a:rPr>
              <a:t>CONTENTS</a:t>
            </a:r>
            <a:endParaRPr kumimoji="1" lang="en-US" altLang="zh-CN" sz="4000" b="1" dirty="0">
              <a:gradFill>
                <a:gsLst>
                  <a:gs pos="0">
                    <a:srgbClr val="8CD2F1"/>
                  </a:gs>
                  <a:gs pos="100000">
                    <a:srgbClr val="4787C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09" name="组合 108"/>
          <p:cNvGrpSpPr/>
          <p:nvPr>
            <p:custDataLst>
              <p:tags r:id="rId5"/>
            </p:custDataLst>
          </p:nvPr>
        </p:nvGrpSpPr>
        <p:grpSpPr>
          <a:xfrm>
            <a:off x="4929469" y="2077357"/>
            <a:ext cx="6238240" cy="729906"/>
            <a:chOff x="1257355" y="1888488"/>
            <a:chExt cx="6238240" cy="729906"/>
          </a:xfrm>
        </p:grpSpPr>
        <p:sp>
          <p:nvSpPr>
            <p:cNvPr id="110" name="椭圆 109"/>
            <p:cNvSpPr/>
            <p:nvPr>
              <p:custDataLst>
                <p:tags r:id="rId6"/>
              </p:custDataLst>
            </p:nvPr>
          </p:nvSpPr>
          <p:spPr>
            <a:xfrm flipH="1">
              <a:off x="1257355" y="1888488"/>
              <a:ext cx="729906" cy="729906"/>
            </a:xfrm>
            <a:prstGeom prst="ellipse">
              <a:avLst/>
            </a:prstGeom>
            <a:gradFill>
              <a:gsLst>
                <a:gs pos="0">
                  <a:srgbClr val="8CD2F1"/>
                </a:gs>
                <a:gs pos="100000">
                  <a:srgbClr val="4787C7"/>
                </a:gs>
              </a:gsLst>
              <a:lin ang="5400000" scaled="1"/>
            </a:gradFill>
            <a:ln w="120650"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1" name="文本框 110"/>
            <p:cNvSpPr txBox="1"/>
            <p:nvPr>
              <p:custDataLst>
                <p:tags r:id="rId7"/>
              </p:custDataLst>
            </p:nvPr>
          </p:nvSpPr>
          <p:spPr>
            <a:xfrm flipH="1">
              <a:off x="2183185" y="1960878"/>
              <a:ext cx="5312410" cy="52197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28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Data sets and MC samples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2" name="组合 111"/>
          <p:cNvGrpSpPr/>
          <p:nvPr>
            <p:custDataLst>
              <p:tags r:id="rId8"/>
            </p:custDataLst>
          </p:nvPr>
        </p:nvGrpSpPr>
        <p:grpSpPr>
          <a:xfrm>
            <a:off x="4929469" y="3024414"/>
            <a:ext cx="5513070" cy="729906"/>
            <a:chOff x="1257355" y="1888488"/>
            <a:chExt cx="5513070" cy="729906"/>
          </a:xfrm>
        </p:grpSpPr>
        <p:sp>
          <p:nvSpPr>
            <p:cNvPr id="113" name="椭圆 112"/>
            <p:cNvSpPr/>
            <p:nvPr>
              <p:custDataLst>
                <p:tags r:id="rId9"/>
              </p:custDataLst>
            </p:nvPr>
          </p:nvSpPr>
          <p:spPr>
            <a:xfrm flipH="1">
              <a:off x="1257355" y="1888488"/>
              <a:ext cx="729906" cy="729906"/>
            </a:xfrm>
            <a:prstGeom prst="ellipse">
              <a:avLst/>
            </a:prstGeom>
            <a:gradFill>
              <a:gsLst>
                <a:gs pos="0">
                  <a:srgbClr val="8CD2F1"/>
                </a:gs>
                <a:gs pos="100000">
                  <a:srgbClr val="4787C7"/>
                </a:gs>
              </a:gsLst>
              <a:lin ang="5400000" scaled="1"/>
            </a:gradFill>
            <a:ln w="120650"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4" name="文本框 113"/>
            <p:cNvSpPr txBox="1"/>
            <p:nvPr>
              <p:custDataLst>
                <p:tags r:id="rId10"/>
              </p:custDataLst>
            </p:nvPr>
          </p:nvSpPr>
          <p:spPr>
            <a:xfrm flipH="1">
              <a:off x="2183185" y="1960878"/>
              <a:ext cx="4587240" cy="52197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8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General e</a:t>
              </a:r>
              <a:r>
                <a:rPr lang="en-US" altLang="zh-CN" sz="28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vent selection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5" name="组合 114"/>
          <p:cNvGrpSpPr/>
          <p:nvPr>
            <p:custDataLst>
              <p:tags r:id="rId11"/>
            </p:custDataLst>
          </p:nvPr>
        </p:nvGrpSpPr>
        <p:grpSpPr>
          <a:xfrm>
            <a:off x="4929469" y="3971471"/>
            <a:ext cx="5629910" cy="729906"/>
            <a:chOff x="1257355" y="1888488"/>
            <a:chExt cx="5629910" cy="729906"/>
          </a:xfrm>
        </p:grpSpPr>
        <p:sp>
          <p:nvSpPr>
            <p:cNvPr id="116" name="椭圆 115"/>
            <p:cNvSpPr/>
            <p:nvPr>
              <p:custDataLst>
                <p:tags r:id="rId12"/>
              </p:custDataLst>
            </p:nvPr>
          </p:nvSpPr>
          <p:spPr>
            <a:xfrm flipH="1">
              <a:off x="1257355" y="1888488"/>
              <a:ext cx="729906" cy="729906"/>
            </a:xfrm>
            <a:prstGeom prst="ellipse">
              <a:avLst/>
            </a:prstGeom>
            <a:gradFill>
              <a:gsLst>
                <a:gs pos="0">
                  <a:srgbClr val="8CD2F1"/>
                </a:gs>
                <a:gs pos="100000">
                  <a:srgbClr val="4787C7"/>
                </a:gs>
              </a:gsLst>
              <a:lin ang="5400000" scaled="1"/>
            </a:gradFill>
            <a:ln w="120650"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7" name="文本框 116"/>
            <p:cNvSpPr txBox="1"/>
            <p:nvPr>
              <p:custDataLst>
                <p:tags r:id="rId13"/>
              </p:custDataLst>
            </p:nvPr>
          </p:nvSpPr>
          <p:spPr>
            <a:xfrm flipH="1">
              <a:off x="2183185" y="1960878"/>
              <a:ext cx="4704080" cy="52197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8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Background </a:t>
              </a:r>
              <a:r>
                <a:rPr lang="en-US" sz="28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study</a:t>
              </a:r>
              <a:endParaRPr 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21" name="椭圆 120"/>
          <p:cNvSpPr/>
          <p:nvPr>
            <p:custDataLst>
              <p:tags r:id="rId14"/>
            </p:custDataLst>
          </p:nvPr>
        </p:nvSpPr>
        <p:spPr>
          <a:xfrm>
            <a:off x="9064169" y="4621494"/>
            <a:ext cx="660401" cy="62088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grpSp>
        <p:nvGrpSpPr>
          <p:cNvPr id="122" name="组合 121"/>
          <p:cNvGrpSpPr/>
          <p:nvPr>
            <p:custDataLst>
              <p:tags r:id="rId15"/>
            </p:custDataLst>
          </p:nvPr>
        </p:nvGrpSpPr>
        <p:grpSpPr>
          <a:xfrm>
            <a:off x="4929469" y="4918529"/>
            <a:ext cx="5712460" cy="729906"/>
            <a:chOff x="1257355" y="1888488"/>
            <a:chExt cx="5712460" cy="729906"/>
          </a:xfrm>
        </p:grpSpPr>
        <p:sp>
          <p:nvSpPr>
            <p:cNvPr id="123" name="椭圆 122"/>
            <p:cNvSpPr/>
            <p:nvPr>
              <p:custDataLst>
                <p:tags r:id="rId16"/>
              </p:custDataLst>
            </p:nvPr>
          </p:nvSpPr>
          <p:spPr>
            <a:xfrm flipH="1">
              <a:off x="1257355" y="1888488"/>
              <a:ext cx="729906" cy="729906"/>
            </a:xfrm>
            <a:prstGeom prst="ellipse">
              <a:avLst/>
            </a:prstGeom>
            <a:gradFill>
              <a:gsLst>
                <a:gs pos="0">
                  <a:srgbClr val="8CD2F1"/>
                </a:gs>
                <a:gs pos="100000">
                  <a:srgbClr val="4787C7"/>
                </a:gs>
              </a:gsLst>
              <a:lin ang="5400000" scaled="1"/>
            </a:gradFill>
            <a:ln w="120650"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4" name="文本框 123"/>
            <p:cNvSpPr txBox="1"/>
            <p:nvPr>
              <p:custDataLst>
                <p:tags r:id="rId17"/>
              </p:custDataLst>
            </p:nvPr>
          </p:nvSpPr>
          <p:spPr>
            <a:xfrm flipH="1">
              <a:off x="2183185" y="1960878"/>
              <a:ext cx="4786630" cy="52197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28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Preliminary result</a:t>
              </a:r>
              <a:endParaRPr lang="en-US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18" cstate="screen"/>
          <a:stretch>
            <a:fillRect/>
          </a:stretch>
        </p:blipFill>
        <p:spPr>
          <a:xfrm>
            <a:off x="10763992" y="0"/>
            <a:ext cx="1428008" cy="2830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9" cstate="screen"/>
          <a:stretch>
            <a:fillRect/>
          </a:stretch>
        </p:blipFill>
        <p:spPr>
          <a:xfrm>
            <a:off x="215266" y="23495"/>
            <a:ext cx="2844800" cy="3784927"/>
          </a:xfrm>
          <a:prstGeom prst="rect">
            <a:avLst/>
          </a:prstGeom>
        </p:spPr>
      </p:pic>
      <p:sp>
        <p:nvSpPr>
          <p:cNvPr id="54" name="TextBox 4"/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  <a:endParaRPr lang="en-US" altLang="zh-CN" sz="100" dirty="0">
              <a:solidFill>
                <a:schemeClr val="tx1">
                  <a:alpha val="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Tm="3000">
        <p:cut/>
      </p:transition>
    </mc:Choice>
    <mc:Fallback>
      <p:transition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41310" y="425450"/>
            <a:ext cx="3724275" cy="281241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745" y="425450"/>
            <a:ext cx="3714750" cy="28124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5" y="425450"/>
            <a:ext cx="3724275" cy="281241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205" y="3437255"/>
            <a:ext cx="3724275" cy="29718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560" y="3429000"/>
            <a:ext cx="3676650" cy="2921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95" y="3437255"/>
            <a:ext cx="3695700" cy="291274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3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/>
              <p:nvPr>
                <p:custDataLst>
                  <p:tags r:id="rId1"/>
                </p:custDataLst>
              </p:nvPr>
            </p:nvGraphicFramePr>
            <p:xfrm>
              <a:off x="762000" y="539115"/>
              <a:ext cx="10778490" cy="5494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4860"/>
                    <a:gridCol w="6530975"/>
                    <a:gridCol w="1903095"/>
                    <a:gridCol w="1559560"/>
                  </a:tblGrid>
                  <a:tr h="701040">
                    <a:tc gridSpan="2"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/>
                            <a:t>Decay Mode</a:t>
                          </a:r>
                          <a:endParaRPr lang="en-US" altLang="zh-CN" sz="2000"/>
                        </a:p>
                      </a:txBody>
                      <a:tcPr/>
                    </a:tc>
                    <a:tc hMerge="1"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/>
                            <a:t>Effciency</a:t>
                          </a:r>
                          <a:r>
                            <a:rPr lang="zh-CN" altLang="en-US" sz="2000"/>
                            <a:t>（</a:t>
                          </a:r>
                          <a:r>
                            <a:rPr lang="en-US" altLang="zh-CN" sz="2000"/>
                            <a:t>%</a:t>
                          </a:r>
                          <a:r>
                            <a:rPr lang="zh-CN" altLang="en-US" sz="2000"/>
                            <a:t>）</a:t>
                          </a:r>
                          <a:endParaRPr lang="zh-CN" altLang="en-US" sz="20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/>
                            <a:t>error</a:t>
                          </a:r>
                          <a:r>
                            <a:rPr lang="zh-CN" altLang="en-US" sz="2000"/>
                            <a:t>（</a:t>
                          </a:r>
                          <a:r>
                            <a:rPr lang="en-US" altLang="zh-CN" sz="2000"/>
                            <a:t>%</a:t>
                          </a:r>
                          <a:r>
                            <a:rPr lang="zh-CN" altLang="en-US" sz="2000"/>
                            <a:t>）</a:t>
                          </a:r>
                          <a:endParaRPr lang="zh-CN" altLang="en-US" sz="200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lnSpc>
                              <a:spcPct val="2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9.852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0.0172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lnSpc>
                              <a:spcPct val="2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6.961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0.0146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lnSpc>
                              <a:spcPct val="2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     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  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7.119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0.0148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lnSpc>
                              <a:spcPct val="2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9.712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0.0170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lnSpc>
                              <a:spcPct val="2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 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9.873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0.0172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755015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lnSpc>
                              <a:spcPct val="2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),  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10.351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0.0175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837565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7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lnSpc>
                              <a:spcPct val="2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),  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9.718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0.0171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/>
              <p:nvPr>
                <p:custDataLst>
                  <p:tags r:id="rId2"/>
                </p:custDataLst>
              </p:nvPr>
            </p:nvGraphicFramePr>
            <p:xfrm>
              <a:off x="762000" y="539115"/>
              <a:ext cx="10778490" cy="5494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4860"/>
                    <a:gridCol w="6530975"/>
                    <a:gridCol w="1903095"/>
                    <a:gridCol w="1559560"/>
                  </a:tblGrid>
                  <a:tr h="701040">
                    <a:tc gridSpan="2"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/>
                            <a:t>Decay Mode</a:t>
                          </a:r>
                          <a:endParaRPr lang="en-US" altLang="zh-CN" sz="2000"/>
                        </a:p>
                      </a:txBody>
                      <a:tcPr/>
                    </a:tc>
                    <a:tc hMerge="1"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/>
                            <a:t>Effciency</a:t>
                          </a:r>
                          <a:r>
                            <a:rPr lang="zh-CN" altLang="en-US" sz="2000"/>
                            <a:t>（</a:t>
                          </a:r>
                          <a:r>
                            <a:rPr lang="en-US" altLang="zh-CN" sz="2000"/>
                            <a:t>%</a:t>
                          </a:r>
                          <a:r>
                            <a:rPr lang="zh-CN" altLang="en-US" sz="2000"/>
                            <a:t>）</a:t>
                          </a:r>
                          <a:endParaRPr lang="zh-CN" altLang="en-US" sz="20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/>
                            <a:t>error</a:t>
                          </a:r>
                          <a:r>
                            <a:rPr lang="zh-CN" altLang="en-US" sz="2000"/>
                            <a:t>（</a:t>
                          </a:r>
                          <a:r>
                            <a:rPr lang="en-US" altLang="zh-CN" sz="2000"/>
                            <a:t>%</a:t>
                          </a:r>
                          <a:r>
                            <a:rPr lang="zh-CN" altLang="en-US" sz="2000"/>
                            <a:t>）</a:t>
                          </a:r>
                          <a:endParaRPr lang="zh-CN" altLang="en-US" sz="200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9.852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0.0172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6.961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0.0146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7.119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0.0148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9.712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0.0170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9.873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0.0172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755015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10.351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0.0175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837565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7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9.718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0.0171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custDataLst>
      <p:tags r:id="rId4"/>
    </p:custDataLst>
  </p:cSld>
  <p:clrMapOvr>
    <a:masterClrMapping/>
  </p:clrMapOvr>
  <p:transition spd="slow" advTm="3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325" y="539115"/>
            <a:ext cx="3697605" cy="28898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87420"/>
            <a:ext cx="3669030" cy="27819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460" y="502285"/>
            <a:ext cx="3562350" cy="2844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410" y="3488055"/>
            <a:ext cx="3581400" cy="27813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4380" y="501650"/>
            <a:ext cx="3625215" cy="29273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7390" y="3592830"/>
            <a:ext cx="3628390" cy="26758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3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810" y="518795"/>
            <a:ext cx="4092575" cy="28879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5" y="3429000"/>
            <a:ext cx="4137025" cy="3006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570" y="3488055"/>
            <a:ext cx="3819525" cy="2947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820" y="541020"/>
            <a:ext cx="3777615" cy="28879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7870" y="585470"/>
            <a:ext cx="3465830" cy="2843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6435" y="3531870"/>
            <a:ext cx="3495675" cy="29032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3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9495" y="501650"/>
            <a:ext cx="3581400" cy="2844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3487420"/>
            <a:ext cx="3582035" cy="27819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 advTm="3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10311" b="8233"/>
          <a:stretch>
            <a:fillRect/>
          </a:stretch>
        </p:blipFill>
        <p:spPr>
          <a:xfrm>
            <a:off x="339725" y="1839595"/>
            <a:ext cx="4578985" cy="36912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570" y="1720215"/>
            <a:ext cx="6471920" cy="3930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05" y="816610"/>
            <a:ext cx="6584315" cy="5378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 advTm="3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9060" y="1184910"/>
            <a:ext cx="8758555" cy="5111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10" y="314960"/>
            <a:ext cx="5133975" cy="6286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 advTm="3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1370" y="386080"/>
            <a:ext cx="3648075" cy="3166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830" y="691515"/>
            <a:ext cx="3282315" cy="2337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970" y="647700"/>
            <a:ext cx="3463925" cy="25361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25" y="3673475"/>
            <a:ext cx="3614420" cy="27387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830" y="3616960"/>
            <a:ext cx="3282315" cy="24955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240" y="3715385"/>
            <a:ext cx="3127375" cy="22993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30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055" y="448310"/>
            <a:ext cx="3754755" cy="30537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385" y="647700"/>
            <a:ext cx="3763010" cy="2308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647700"/>
            <a:ext cx="3049270" cy="22104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r="3526"/>
          <a:stretch>
            <a:fillRect/>
          </a:stretch>
        </p:blipFill>
        <p:spPr>
          <a:xfrm>
            <a:off x="550545" y="3574415"/>
            <a:ext cx="3966210" cy="28422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555" y="3672205"/>
            <a:ext cx="3424555" cy="23990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0910" y="3617595"/>
            <a:ext cx="3192145" cy="23882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3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580" y="450850"/>
            <a:ext cx="4067810" cy="3049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410" y="636905"/>
            <a:ext cx="3028315" cy="21132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690" y="539115"/>
            <a:ext cx="3091180" cy="23012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870" y="3500120"/>
            <a:ext cx="3947795" cy="29692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610" y="3674745"/>
            <a:ext cx="3210560" cy="23285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3310" y="3674745"/>
            <a:ext cx="2783840" cy="218821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3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 rot="5400000">
            <a:off x="94058" y="3352805"/>
            <a:ext cx="891383" cy="241300"/>
            <a:chOff x="241300" y="6464300"/>
            <a:chExt cx="1149600" cy="311200"/>
          </a:xfrm>
          <a:solidFill>
            <a:schemeClr val="accent1"/>
          </a:solidFill>
        </p:grpSpPr>
        <p:sp>
          <p:nvSpPr>
            <p:cNvPr id="95" name="椭圆 94"/>
            <p:cNvSpPr/>
            <p:nvPr/>
          </p:nvSpPr>
          <p:spPr>
            <a:xfrm>
              <a:off x="241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509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6605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8701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0797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1289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241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509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6605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8701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10797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1289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5400000">
            <a:off x="10952558" y="3352805"/>
            <a:ext cx="891383" cy="241300"/>
            <a:chOff x="241300" y="6464300"/>
            <a:chExt cx="1149600" cy="311200"/>
          </a:xfrm>
          <a:solidFill>
            <a:schemeClr val="accent1"/>
          </a:solidFill>
        </p:grpSpPr>
        <p:sp>
          <p:nvSpPr>
            <p:cNvPr id="52" name="椭圆 51"/>
            <p:cNvSpPr/>
            <p:nvPr/>
          </p:nvSpPr>
          <p:spPr>
            <a:xfrm>
              <a:off x="241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509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605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8701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0797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289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41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4509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6605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8701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10797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1289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63992" y="0"/>
            <a:ext cx="1428008" cy="2830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844800" cy="3784927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8810171" y="4920343"/>
            <a:ext cx="3381829" cy="1937657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4027714"/>
            <a:ext cx="1428008" cy="2830286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2158930" y="1028700"/>
            <a:ext cx="7707086" cy="5200658"/>
            <a:chOff x="1081315" y="692709"/>
            <a:chExt cx="10029371" cy="5472575"/>
          </a:xfrm>
        </p:grpSpPr>
        <p:sp>
          <p:nvSpPr>
            <p:cNvPr id="59" name="矩形 58"/>
            <p:cNvSpPr/>
            <p:nvPr/>
          </p:nvSpPr>
          <p:spPr>
            <a:xfrm rot="20606">
              <a:off x="1081315" y="692709"/>
              <a:ext cx="10029371" cy="5472575"/>
            </a:xfrm>
            <a:prstGeom prst="rect">
              <a:avLst/>
            </a:prstGeom>
            <a:solidFill>
              <a:srgbClr val="8CD2F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20606">
              <a:off x="1294228" y="884962"/>
              <a:ext cx="9603545" cy="5088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3939238" y="1944955"/>
            <a:ext cx="4075523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5400" b="1" spc="300">
                <a:gradFill>
                  <a:gsLst>
                    <a:gs pos="0">
                      <a:srgbClr val="8CD2F1"/>
                    </a:gs>
                    <a:gs pos="100000">
                      <a:srgbClr val="4787C7"/>
                    </a:gs>
                  </a:gsLst>
                  <a:lin ang="5400000" scaled="1"/>
                </a:gradFill>
                <a:cs typeface="+mn-ea"/>
              </a:defRPr>
            </a:lvl1pPr>
          </a:lstStyle>
          <a:p>
            <a:endParaRPr lang="zh-CN" altLang="en-US" dirty="0"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946401" y="3030492"/>
            <a:ext cx="5994400" cy="1198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zh-CN" sz="720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Motivation</a:t>
            </a:r>
            <a:endParaRPr lang="en-US" altLang="zh-CN" sz="7200" b="0" dirty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736715" y="4604662"/>
            <a:ext cx="6538627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00000" flipH="1">
            <a:off x="8943524" y="1433020"/>
            <a:ext cx="1238250" cy="123825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00000" flipH="1">
            <a:off x="1613536" y="4656642"/>
            <a:ext cx="1238250" cy="12382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0" grpId="0"/>
      <p:bldP spid="7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199" b="5658"/>
          <a:stretch>
            <a:fillRect/>
          </a:stretch>
        </p:blipFill>
        <p:spPr>
          <a:xfrm>
            <a:off x="2047240" y="439420"/>
            <a:ext cx="6176645" cy="27800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1688" b="2013"/>
          <a:stretch>
            <a:fillRect/>
          </a:stretch>
        </p:blipFill>
        <p:spPr>
          <a:xfrm>
            <a:off x="2111375" y="3394710"/>
            <a:ext cx="6043930" cy="30156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 advTm="3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3000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3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3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130" y="586740"/>
            <a:ext cx="3481705" cy="26193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115" y="657860"/>
            <a:ext cx="3590925" cy="2495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435" y="686435"/>
            <a:ext cx="3562350" cy="2466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30" y="3528695"/>
            <a:ext cx="3457575" cy="25501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115" y="3627755"/>
            <a:ext cx="3524885" cy="25425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3250" y="3627755"/>
            <a:ext cx="3475355" cy="25342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3000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5215" y="648970"/>
            <a:ext cx="3683635" cy="2640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625" y="648970"/>
            <a:ext cx="3640455" cy="28124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15" y="3461385"/>
            <a:ext cx="3629660" cy="25730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045" y="3519805"/>
            <a:ext cx="3581400" cy="25552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 advTm="3000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9905" y="657860"/>
            <a:ext cx="3528060" cy="24593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910" y="3490595"/>
            <a:ext cx="3543300" cy="2486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870" y="612775"/>
            <a:ext cx="3590925" cy="25044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1715" y="3531870"/>
            <a:ext cx="3533775" cy="25488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612775"/>
            <a:ext cx="3524250" cy="271526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 advTm="3000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9040" y="1127125"/>
            <a:ext cx="3275330" cy="25990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0" y="1127125"/>
            <a:ext cx="3686175" cy="2581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0573" r="3429"/>
          <a:stretch>
            <a:fillRect/>
          </a:stretch>
        </p:blipFill>
        <p:spPr>
          <a:xfrm>
            <a:off x="8656955" y="1127125"/>
            <a:ext cx="2936875" cy="25984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 advTm="3000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605" y="1056005"/>
            <a:ext cx="5349240" cy="44462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6000750" y="2759710"/>
                <a:ext cx="5611495" cy="1038860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charset="0"/>
                          </a:rPr>
                          <m:t>𝑁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charset="0"/>
                          </a:rPr>
                          <m:t>𝑆𝑖𝑔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charset="0"/>
                      </a:rPr>
                      <m:t>821</m:t>
                    </m:r>
                    <m:r>
                      <a:rPr lang="en-US" altLang="zh-CN" sz="2000" b="0" i="1" smtClean="0">
                        <a:latin typeface="Cambria Math" panose="02040503050406030204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charset="0"/>
                      </a:rPr>
                      <m:t>8</m:t>
                    </m:r>
                    <m:r>
                      <a:rPr lang="en-US" altLang="zh-CN" sz="2000" b="0" i="1" smtClean="0">
                        <a:latin typeface="Cambria Math" panose="02040503050406030204" charset="0"/>
                        <a:ea typeface="Cambria Math" panose="02040503050406030204" charset="0"/>
                      </a:rPr>
                      <m:t>±</m:t>
                    </m:r>
                    <m:r>
                      <a:rPr lang="en-US" altLang="zh-CN" sz="2000" b="0" i="1" smtClean="0">
                        <a:latin typeface="Cambria Math" panose="02040503050406030204" charset="0"/>
                        <a:ea typeface="Cambria Math" panose="02040503050406030204" charset="0"/>
                      </a:rPr>
                      <m:t>33</m:t>
                    </m:r>
                    <m:r>
                      <a:rPr lang="en-US" altLang="zh-CN" sz="2000" b="0" i="1" smtClean="0"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lang="en-US" altLang="zh-CN" sz="2000" b="0" i="1" smtClean="0">
                        <a:latin typeface="Cambria Math" panose="02040503050406030204" charset="0"/>
                        <a:ea typeface="Cambria Math" panose="02040503050406030204" charset="0"/>
                      </a:rPr>
                      <m:t>1</m:t>
                    </m:r>
                    <m:r>
                      <a:rPr lang="en-US" altLang="zh-CN" sz="2000" b="0" i="1" smtClean="0">
                        <a:latin typeface="Cambria Math" panose="02040503050406030204" charset="0"/>
                        <a:ea typeface="Cambria Math" panose="02040503050406030204" charset="0"/>
                      </a:rPr>
                      <m:t> </m:t>
                    </m:r>
                  </m:oMath>
                </a14:m>
                <a:r>
                  <a:rPr lang="en-US" altLang="zh-CN" sz="2000" b="0" i="1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endParaRPr lang="en-US" altLang="zh-CN" sz="2000" b="0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lvl="0" indent="0">
                  <a:buNone/>
                </a:pPr>
                <a:endParaRPr lang="en-US" altLang="zh-CN" sz="2000" b="0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lvl="0" indent="0">
                  <a:buNone/>
                </a:pPr>
                <a:r>
                  <a:rPr lang="en-US" altLang="zh-CN" sz="2000" b="0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Br  </a:t>
                </a:r>
                <a:r>
                  <a:rPr lang="en-US" altLang="zh-CN" sz="2000" b="0" dirty="0">
                    <a:latin typeface="Cambria Math" panose="02040503050406030204" charset="0"/>
                    <a:ea typeface="Cambria Math" panose="0204050305040603020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ea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ea"/>
                      </a:rPr>
                      <m:t>𝜓</m:t>
                    </m:r>
                    <m:r>
                      <a:rPr lang="en-US" altLang="zh-CN" sz="2000" i="1" dirty="0" smtClean="0"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ea"/>
                      </a:rPr>
                      <m:t>（</m:t>
                    </m:r>
                    <m:r>
                      <a:rPr lang="en-US" altLang="zh-CN" sz="2000" i="1" dirty="0" smtClean="0"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ea"/>
                      </a:rPr>
                      <m:t>3686</m:t>
                    </m:r>
                    <m:r>
                      <a:rPr lang="en-US" altLang="zh-CN" sz="2000" i="1" dirty="0" smtClean="0"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ea"/>
                      </a:rPr>
                      <m:t>）→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000" i="1" dirty="0" smtClean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</m:ctrlPr>
                      </m:accPr>
                      <m:e>
                        <m:r>
                          <a:rPr lang="en-US" altLang="zh-CN" sz="2000" i="1" dirty="0" smtClean="0">
                            <a:latin typeface="Cambria Math" panose="02040503050406030204" charset="0"/>
                            <a:ea typeface="宋体" panose="02010600030101010101" pitchFamily="2" charset="-122"/>
                            <a:cs typeface="Cambria Math" panose="02040503050406030204" charset="0"/>
                            <a:sym typeface="+mn-ea"/>
                          </a:rPr>
                          <m:t>𝑝</m:t>
                        </m:r>
                      </m:e>
                    </m:acc>
                    <m:r>
                      <a:rPr lang="en-US" altLang="zh-CN" sz="2000" i="1" dirty="0" smtClean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𝜂𝜂</m:t>
                    </m:r>
                    <m:r>
                      <a:rPr lang="en-US" altLang="zh-CN" sz="2000" i="1" dirty="0" smtClean="0">
                        <a:latin typeface="Cambria Math" panose="02040503050406030204" charset="0"/>
                        <a:ea typeface="宋体" panose="02010600030101010101" pitchFamily="2" charset="-122"/>
                        <a:cs typeface="Cambria Math" panose="02040503050406030204" charset="0"/>
                        <a:sym typeface="+mn-ea"/>
                      </a:rPr>
                      <m:t> </m:t>
                    </m:r>
                  </m:oMath>
                </a14:m>
                <a:r>
                  <a:rPr lang="en-US" altLang="zh-CN" sz="2000" b="0" dirty="0">
                    <a:latin typeface="Cambria Math" panose="02040503050406030204" charset="0"/>
                    <a:ea typeface="Cambria Math" panose="0204050305040603020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charset="0"/>
                        <a:ea typeface="Cambria Math" panose="02040503050406030204" charset="0"/>
                        <a:cs typeface="Cambria Math" panose="02040503050406030204" charset="0"/>
                      </a:rPr>
                      <m:t>≈</m:t>
                    </m:r>
                    <m:r>
                      <a:rPr lang="en-US" altLang="zh-CN" sz="2000" i="1" smtClean="0">
                        <a:latin typeface="Cambria Math" panose="02040503050406030204" charset="0"/>
                        <a:ea typeface="Cambria Math" panose="02040503050406030204" charset="0"/>
                        <a:cs typeface="Cambria Math" panose="02040503050406030204" charset="0"/>
                      </a:rPr>
                      <m:t>1</m:t>
                    </m:r>
                    <m:r>
                      <a:rPr lang="en-US" altLang="zh-CN" sz="2000" i="1" smtClean="0">
                        <a:latin typeface="Cambria Math" panose="02040503050406030204" charset="0"/>
                        <a:ea typeface="Cambria Math" panose="02040503050406030204" charset="0"/>
                        <a:cs typeface="Cambria Math" panose="02040503050406030204" charset="0"/>
                      </a:rPr>
                      <m:t>.</m:t>
                    </m:r>
                    <m:r>
                      <a:rPr lang="en-US" altLang="zh-CN" sz="2000" i="1" smtClean="0">
                        <a:latin typeface="Cambria Math" panose="02040503050406030204" charset="0"/>
                        <a:ea typeface="Cambria Math" panose="02040503050406030204" charset="0"/>
                        <a:cs typeface="Cambria Math" panose="02040503050406030204" charset="0"/>
                      </a:rPr>
                      <m:t>8</m:t>
                    </m:r>
                    <m:r>
                      <a:rPr lang="en-US" altLang="zh-CN" sz="2000" i="1" smtClean="0">
                        <a:latin typeface="Cambria Math" panose="02040503050406030204" charset="0"/>
                        <a:ea typeface="Cambria Math" panose="02040503050406030204" charset="0"/>
                        <a:cs typeface="Cambria Math" panose="02040503050406030204" charset="0"/>
                        <a:sym typeface="+mn-ea"/>
                      </a:rPr>
                      <m:t>×</m:t>
                    </m:r>
                  </m:oMath>
                </a14:m>
                <a:r>
                  <a:rPr lang="en-US" altLang="zh-CN" sz="2000" b="0" i="1" dirty="0">
                    <a:latin typeface="Arial" panose="020B0604020202020204" pitchFamily="34" charset="0"/>
                    <a:ea typeface="Cambria Math" panose="02040503050406030204" charset="0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charset="0"/>
                            <a:ea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charset="0"/>
                            <a:ea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charset="0"/>
                            <a:ea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  <m:r>
                          <a:rPr lang="en-US" altLang="zh-CN" sz="2000" b="0" i="1" smtClean="0">
                            <a:latin typeface="Cambria Math" panose="02040503050406030204" charset="0"/>
                            <a:ea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altLang="zh-CN" sz="3200" b="0" i="1" dirty="0">
                  <a:latin typeface="Arial" panose="020B0604020202020204" pitchFamily="34" charset="0"/>
                  <a:ea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charset="0"/>
                          <a:ea typeface="Cambria Math" panose="02040503050406030204" charset="0"/>
                          <a:cs typeface="Cambria Math" panose="02040503050406030204" charset="0"/>
                        </a:rPr>
                        <m:t> </m:t>
                      </m:r>
                    </m:oMath>
                  </m:oMathPara>
                </a14:m>
                <a:endParaRPr lang="en-US" altLang="zh-CN" sz="3200" b="0" i="1" dirty="0">
                  <a:latin typeface="Arial" panose="020B0604020202020204" pitchFamily="34" charset="0"/>
                  <a:ea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0" y="2759710"/>
                <a:ext cx="5611495" cy="1038860"/>
              </a:xfrm>
              <a:prstGeom prst="rect">
                <a:avLst/>
              </a:prstGeom>
              <a:blipFill rotWithShape="1">
                <a:blip r:embed="rId2"/>
                <a:stretch>
                  <a:fillRect b="-41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3"/>
    </p:custDataLst>
  </p:cSld>
  <p:clrMapOvr>
    <a:masterClrMapping/>
  </p:clrMapOvr>
  <p:transition spd="slow" advTm="3000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2815" y="582295"/>
            <a:ext cx="3657600" cy="2600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635" y="582295"/>
            <a:ext cx="3529965" cy="25996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582295"/>
            <a:ext cx="3208655" cy="25996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 advTm="3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521970" y="927735"/>
                <a:ext cx="6447155" cy="54222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marL="285750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/>
                  <a:t>Search for possible excited baryon states consisting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𝜂</m:t>
                    </m:r>
                    <m:r>
                      <a:rPr lang="en-US" altLang="zh-CN" sz="2000" i="1">
                        <a:latin typeface="Cambria Math" panose="02040503050406030204" charset="0"/>
                        <a:cs typeface="Cambria Math" panose="02040503050406030204" charset="0"/>
                      </a:rPr>
                      <m:t>.</m:t>
                    </m:r>
                  </m:oMath>
                </a14:m>
                <a:endParaRPr lang="en-US" altLang="zh-CN" sz="2000" i="1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742950" lvl="1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Serach for the potential excited baryons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𝑁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.</a:t>
                </a:r>
                <a:endPara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742950" lvl="1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1535</m:t>
                    </m:r>
                    <m:r>
                      <a:rPr lang="en-US" altLang="zh-CN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),</m:t>
                    </m:r>
                  </m:oMath>
                </a14:m>
                <a:r>
                  <a:rPr lang="en-US" alt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𝐽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𝑃</m:t>
                        </m:r>
                      </m:sup>
                    </m:sSup>
                    <m:r>
                      <a:rPr lang="en-US" altLang="zh-CN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altLang="zh-CN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den>
                        </m:f>
                      </m:e>
                      <m:sup>
                        <m:r>
                          <a:rPr lang="en-US" altLang="zh-CN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state, is observed as a state with mass expected in quark model, but its large decay branching fraction to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𝑁</m:t>
                    </m:r>
                    <m:r>
                      <a:rPr lang="en-US" altLang="zh-CN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𝜂</m:t>
                    </m:r>
                  </m:oMath>
                </a14:m>
                <a:r>
                  <a:rPr lang="en-US" altLang="zh-CN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is unexpected.</a:t>
                </a:r>
                <a:endPara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lvl="1" indent="0" fontAlgn="auto">
                  <a:lnSpc>
                    <a:spcPct val="150000"/>
                  </a:lnSpc>
                  <a:buFont typeface="Arial" panose="020B0604020202020204" pitchFamily="34" charset="0"/>
                  <a:buNone/>
                </a:pPr>
                <a:endParaRPr lang="en-US" altLang="zh-CN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marL="285750" lvl="0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solidFill>
                      <a:schemeClr val="accent1">
                        <a:lumMod val="75000"/>
                      </a:schemeClr>
                    </a:solidFill>
                  </a:rPr>
                  <a:t>Search for possible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000">
                    <a:solidFill>
                      <a:schemeClr val="accent1">
                        <a:lumMod val="75000"/>
                      </a:schemeClr>
                    </a:solidFill>
                  </a:rPr>
                  <a:t> threshold enhancement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altLang="zh-CN" sz="2000">
                    <a:solidFill>
                      <a:schemeClr val="accent1">
                        <a:lumMod val="75000"/>
                      </a:schemeClr>
                    </a:solidFill>
                  </a:rPr>
                  <a:t> like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𝑋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1835</m:t>
                    </m:r>
                    <m:r>
                      <a:rPr lang="en-US" altLang="zh-CN" sz="20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>
                    <a:solidFill>
                      <a:schemeClr val="accent1">
                        <a:lumMod val="75000"/>
                      </a:schemeClr>
                    </a:solidFill>
                  </a:rPr>
                  <a:t>. </a:t>
                </a:r>
                <a:endParaRPr lang="en-US" altLang="zh-CN" sz="200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lvl="0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>
                    <a:solidFill>
                      <a:schemeClr val="tx1"/>
                    </a:solidFill>
                  </a:rPr>
                  <a:t>Measure the braching fraction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𝐵𝑟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𝜓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3686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)⟶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𝑝</m:t>
                        </m:r>
                      </m:e>
                    </m:acc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𝜂𝜂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 </m:t>
                    </m:r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2000">
                    <a:solidFill>
                      <a:schemeClr val="tx1"/>
                    </a:solidFill>
                  </a:rPr>
                  <a:t>.</a:t>
                </a:r>
                <a:endParaRPr lang="en-US" altLang="zh-CN" sz="20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0" y="927735"/>
                <a:ext cx="6447155" cy="54222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045" y="3362325"/>
            <a:ext cx="3935095" cy="22809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43165" y="5704840"/>
            <a:ext cx="4167505" cy="58356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>
                <a:solidFill>
                  <a:schemeClr val="accent1">
                    <a:lumMod val="75000"/>
                  </a:schemeClr>
                </a:solidFill>
                <a:latin typeface="Times New Roman" panose="02020603050405020304"/>
                <a:ea typeface="Times New Roman" panose="02020603050405020304"/>
              </a:rPr>
              <a:t>J. Z. Bai et al. [BES Collaboration], Phys. Rev. Lett. 91, 022001 (2003).</a:t>
            </a:r>
            <a:endParaRPr lang="en-US" altLang="zh-CN" sz="1600">
              <a:solidFill>
                <a:schemeClr val="accent1">
                  <a:lumMod val="75000"/>
                </a:schemeClr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490" y="588645"/>
            <a:ext cx="4742180" cy="1898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53655" y="2554605"/>
            <a:ext cx="405701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Aft>
                <a:spcPct val="60000"/>
              </a:spcAft>
            </a:pPr>
            <a:r>
              <a:rPr lang="en-US" altLang="zh-CN" sz="1600" b="0" i="0">
                <a:solidFill>
                  <a:srgbClr val="555555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</a:rPr>
              <a:t>M. Ablikim </a:t>
            </a:r>
            <a:r>
              <a:rPr lang="en-US" altLang="zh-CN" sz="1600" b="0" i="1">
                <a:solidFill>
                  <a:srgbClr val="555555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</a:rPr>
              <a:t>et al.</a:t>
            </a:r>
            <a:r>
              <a:rPr lang="en-US" altLang="zh-CN" sz="1600" b="0" i="0">
                <a:solidFill>
                  <a:srgbClr val="555555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</a:rPr>
              <a:t> [BESIII Collaboration], Phys. Rev. D </a:t>
            </a:r>
            <a:r>
              <a:rPr lang="en-US" altLang="zh-CN" sz="1600" i="0">
                <a:solidFill>
                  <a:srgbClr val="555555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</a:rPr>
              <a:t>88</a:t>
            </a:r>
            <a:r>
              <a:rPr lang="en-US" altLang="zh-CN" sz="1600" b="0" i="0">
                <a:solidFill>
                  <a:srgbClr val="555555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</a:rPr>
              <a:t>, 032010 (2013)</a:t>
            </a:r>
            <a:endParaRPr lang="en-US" altLang="zh-CN" sz="1600" b="0" i="0">
              <a:solidFill>
                <a:srgbClr val="555555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ransition spd="slow" advTm="3000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539115"/>
            <a:ext cx="3562350" cy="2466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545" y="501015"/>
            <a:ext cx="3505200" cy="2505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465" y="501650"/>
            <a:ext cx="3590925" cy="25044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3329940"/>
            <a:ext cx="3683635" cy="26409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50" y="3422015"/>
            <a:ext cx="3578225" cy="25482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2775" y="3422650"/>
            <a:ext cx="3533775" cy="25488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3000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255" y="556260"/>
            <a:ext cx="3898265" cy="2821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965" y="706755"/>
            <a:ext cx="3305810" cy="18370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065" y="852805"/>
            <a:ext cx="3080385" cy="14071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55" y="3413125"/>
            <a:ext cx="4067810" cy="29368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3190" y="3474720"/>
            <a:ext cx="3444875" cy="21729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705" y="3858895"/>
            <a:ext cx="2999105" cy="14941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3000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449580"/>
            <a:ext cx="4157345" cy="3112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405" y="584835"/>
            <a:ext cx="3401695" cy="23044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160" y="876300"/>
            <a:ext cx="3309620" cy="17214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641725"/>
            <a:ext cx="4213225" cy="27768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805" y="3503930"/>
            <a:ext cx="3359150" cy="24555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6620" y="3878580"/>
            <a:ext cx="3252470" cy="177165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3000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9455" y="342265"/>
            <a:ext cx="4165600" cy="2981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395" y="573405"/>
            <a:ext cx="3418205" cy="2274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5540" y="882015"/>
            <a:ext cx="3030220" cy="1769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55" y="3380105"/>
            <a:ext cx="4250690" cy="29705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395" y="3570605"/>
            <a:ext cx="3418205" cy="21774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1740" y="3698240"/>
            <a:ext cx="2875280" cy="19767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3000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3000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/>
              <p:nvPr>
                <p:custDataLst>
                  <p:tags r:id="rId1"/>
                </p:custDataLst>
              </p:nvPr>
            </p:nvGraphicFramePr>
            <p:xfrm>
              <a:off x="762000" y="539115"/>
              <a:ext cx="10778490" cy="5494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4860"/>
                    <a:gridCol w="6530975"/>
                    <a:gridCol w="1903095"/>
                    <a:gridCol w="1559560"/>
                  </a:tblGrid>
                  <a:tr h="701040">
                    <a:tc gridSpan="2"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/>
                            <a:t>Decay Mode</a:t>
                          </a:r>
                          <a:endParaRPr lang="en-US" altLang="zh-CN" sz="2000"/>
                        </a:p>
                      </a:txBody>
                      <a:tcPr/>
                    </a:tc>
                    <a:tc hMerge="1"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/>
                            <a:t>Effciency</a:t>
                          </a:r>
                          <a:r>
                            <a:rPr lang="zh-CN" altLang="en-US" sz="2000"/>
                            <a:t>（</a:t>
                          </a:r>
                          <a:r>
                            <a:rPr lang="en-US" altLang="zh-CN" sz="2000"/>
                            <a:t>%</a:t>
                          </a:r>
                          <a:r>
                            <a:rPr lang="zh-CN" altLang="en-US" sz="2000"/>
                            <a:t>）</a:t>
                          </a:r>
                          <a:endParaRPr lang="zh-CN" altLang="en-US" sz="20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/>
                            <a:t>error</a:t>
                          </a:r>
                          <a:r>
                            <a:rPr lang="zh-CN" altLang="en-US" sz="2000"/>
                            <a:t>（</a:t>
                          </a:r>
                          <a:r>
                            <a:rPr lang="en-US" altLang="zh-CN" sz="2000"/>
                            <a:t>%</a:t>
                          </a:r>
                          <a:r>
                            <a:rPr lang="zh-CN" altLang="en-US" sz="2000"/>
                            <a:t>）</a:t>
                          </a:r>
                          <a:endParaRPr lang="zh-CN" altLang="en-US" sz="200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>
                            <a:lnSpc>
                              <a:spcPct val="2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11.06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0.018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lnSpc>
                              <a:spcPct val="2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7.81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0.015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lnSpc>
                              <a:spcPct val="2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     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  </m:t>
                                </m:r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7.98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0.015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lnSpc>
                              <a:spcPct val="2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10.90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0.017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lnSpc>
                              <a:spcPct val="2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 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11.07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0.018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755015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lnSpc>
                              <a:spcPct val="2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),  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11.45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0.018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837565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7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lnSpc>
                              <a:spcPct val="2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),  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10.88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0.017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/>
              <p:nvPr>
                <p:custDataLst>
                  <p:tags r:id="rId2"/>
                </p:custDataLst>
              </p:nvPr>
            </p:nvGraphicFramePr>
            <p:xfrm>
              <a:off x="762000" y="539115"/>
              <a:ext cx="10778490" cy="5494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4860"/>
                    <a:gridCol w="6530975"/>
                    <a:gridCol w="1903095"/>
                    <a:gridCol w="1559560"/>
                  </a:tblGrid>
                  <a:tr h="701040">
                    <a:tc gridSpan="2"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/>
                            <a:t>Decay Mode</a:t>
                          </a:r>
                          <a:endParaRPr lang="en-US" altLang="zh-CN" sz="2000"/>
                        </a:p>
                      </a:txBody>
                      <a:tcPr/>
                    </a:tc>
                    <a:tc hMerge="1"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/>
                            <a:t>Effciency</a:t>
                          </a:r>
                          <a:r>
                            <a:rPr lang="zh-CN" altLang="en-US" sz="2000"/>
                            <a:t>（</a:t>
                          </a:r>
                          <a:r>
                            <a:rPr lang="en-US" altLang="zh-CN" sz="2000"/>
                            <a:t>%</a:t>
                          </a:r>
                          <a:r>
                            <a:rPr lang="zh-CN" altLang="en-US" sz="2000"/>
                            <a:t>）</a:t>
                          </a:r>
                          <a:endParaRPr lang="zh-CN" altLang="en-US" sz="2000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/>
                            <a:t>error</a:t>
                          </a:r>
                          <a:r>
                            <a:rPr lang="zh-CN" altLang="en-US" sz="2000"/>
                            <a:t>（</a:t>
                          </a:r>
                          <a:r>
                            <a:rPr lang="en-US" altLang="zh-CN" sz="2000"/>
                            <a:t>%</a:t>
                          </a:r>
                          <a:r>
                            <a:rPr lang="zh-CN" altLang="en-US" sz="2000"/>
                            <a:t>）</a:t>
                          </a:r>
                          <a:endParaRPr lang="zh-CN" altLang="en-US" sz="200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11.06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0.018</a:t>
                          </a:r>
                          <a:endParaRPr lang="en-US" altLang="zh-CN"/>
                        </a:p>
                      </a:txBody>
                      <a:tcP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7.81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0.015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7.98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0.015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10.90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0.017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11.07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0.018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755015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11.45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0.018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837565"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7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10.88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/>
                            <a:t>0.017</a:t>
                          </a:r>
                          <a:endParaRPr lang="en-US" altLang="zh-CN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custDataLst>
      <p:tags r:id="rId4"/>
    </p:custDataLst>
  </p:cSld>
  <p:clrMapOvr>
    <a:masterClrMapping/>
  </p:clrMapOvr>
  <p:transition spd="slow" advTm="3000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0490" y="1332865"/>
            <a:ext cx="4234815" cy="34747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00" y="1332865"/>
            <a:ext cx="3958590" cy="352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 advTm="3000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请勿抄袭搬运！盗版必究！微信DAJU_PPT"/>
          <p:cNvSpPr txBox="1"/>
          <p:nvPr/>
        </p:nvSpPr>
        <p:spPr>
          <a:xfrm>
            <a:off x="821870" y="462643"/>
            <a:ext cx="6180909" cy="5606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C78B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eta1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C78B9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129030"/>
            <a:ext cx="4730750" cy="33051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997075" y="1364615"/>
            <a:ext cx="1200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sigMC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525" y="1022350"/>
            <a:ext cx="4824095" cy="36010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66330" y="1301750"/>
            <a:ext cx="1200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data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6486525" y="4836795"/>
            <a:ext cx="53943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mEta1_4C&gt;&gt;hh","chi2&lt;50&amp;&amp;chi2&lt;chi23g&amp;&amp;chi2&lt;chi25g&amp;&amp;chi2_6C&lt;chi2_2pi0_6C&amp;&amp;chi2_6C&lt;chi2_pi0Eta_6C&amp;&amp;(mEta0_4C&gt;0.45&amp;&amp;mEta0_4C&lt;0.65) &amp;&amp;abs(m2gamrec_bkg-3.097)&gt;0.03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22605" y="4434205"/>
            <a:ext cx="5845175" cy="20974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dirty="0"/>
              <a:t>mEta1_4C&gt;&gt;hh","chi2&lt;50&amp;&amp;((mEta0_4C&gt;0.45&amp;&amp;mEta0_4C&lt;0.65)&amp;&amp;(mEta1_4C&gt;0.45&amp;&amp;mEta1_4C&lt;0.65))&amp;&amp;abs(mEta1_4C</a:t>
            </a:r>
            <a:r>
              <a:rPr lang="en-US" altLang="zh-CN" dirty="0"/>
              <a:t>-</a:t>
            </a:r>
            <a:r>
              <a:rPr lang="zh-CN" altLang="en-US" dirty="0"/>
              <a:t>0.547)&lt;0.022&amp;&amp;(chi2_6C&lt;chi2_2pi0_6C )&amp;&amp;(chi2&lt;chi25g )&amp;&amp; abs(mg13_wc-0.135 )&gt;0.015 &amp;&amp; abs(mg13_wc</a:t>
            </a:r>
            <a:r>
              <a:rPr lang="en-US" altLang="zh-CN" dirty="0"/>
              <a:t>-</a:t>
            </a:r>
            <a:r>
              <a:rPr lang="zh-CN" altLang="en-US" dirty="0"/>
              <a:t>0.135)&gt;0.015 &amp;&amp; abs(mg23_wc-0.135 )&gt;0.015 &amp;&amp; abs(mg24_wc-0.135 )&gt;0.012 &amp;&amp;abs(m2gamrec_bkg-3.097)&gt;0.03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ransition spd="slow" advTm="3000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2000" y="3921760"/>
            <a:ext cx="5342255" cy="2427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/>
              <a:t>chi2&lt;5</a:t>
            </a:r>
            <a:r>
              <a:rPr lang="en-US" altLang="zh-CN"/>
              <a:t>0</a:t>
            </a:r>
            <a:r>
              <a:rPr lang="zh-CN" altLang="en-US"/>
              <a:t>&amp;&amp;((mEta0_4C&gt;0.45&amp;&amp;mEta0_4C&lt;0.65)&amp;&amp;(mEta1_4C&gt;0.45&amp;&amp;mEta1_4C&lt;0.65))&amp;&amp;abs(mEta1_4C</a:t>
            </a:r>
            <a:r>
              <a:rPr lang="en-US" altLang="zh-CN"/>
              <a:t>-</a:t>
            </a:r>
            <a:r>
              <a:rPr lang="zh-CN" altLang="en-US"/>
              <a:t>0.547)&lt;0.022&amp;&amp;(chi2_6C&lt;chi2_2pi0_6C )&amp;&amp;(chi2&lt;chi25g )&amp;&amp; abs(mg13_wc-0.135 )&gt;0.015 &amp;&amp; abs(mg14_wc-0.135)&gt;0.015 &amp;&amp; abs(mg23_wc-0.135 )&gt;0.015 &amp;&amp; abs(mg24_wc-0.135 )&gt;0.012 &amp;&amp;abs(m2gamrec_bkg-3.097)&gt;0.03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8205" y="992505"/>
            <a:ext cx="4537075" cy="28124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993140"/>
            <a:ext cx="4644390" cy="30778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86525" y="4836795"/>
            <a:ext cx="53943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mEta1_4C&gt;&gt;hh","chi2&lt;50&amp;&amp;chi2&lt;chi23g&amp;&amp;chi2&lt;chi25g&amp;&amp;chi2_6C&lt;chi2_2pi0_6C&amp;&amp;chi2_6C&lt;chi2_pi0Eta_6C&amp;&amp;(mEta0_4C&gt;0.45&amp;&amp;mEta0_4C&lt;0.65) &amp;&amp;abs(m2gamrec_bkg-3.097)&gt;0.03</a:t>
            </a:r>
            <a:endParaRPr lang="zh-CN" altLang="en-US"/>
          </a:p>
        </p:txBody>
      </p:sp>
      <p:sp>
        <p:nvSpPr>
          <p:cNvPr id="8" name="请勿抄袭搬运！盗版必究！微信DAJU_PPT"/>
          <p:cNvSpPr txBox="1"/>
          <p:nvPr/>
        </p:nvSpPr>
        <p:spPr>
          <a:xfrm>
            <a:off x="821870" y="462643"/>
            <a:ext cx="6180909" cy="5606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3C78B9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eta2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3C78B9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3"/>
    </p:custDataLst>
  </p:cSld>
  <p:clrMapOvr>
    <a:masterClrMapping/>
  </p:clrMapOvr>
  <p:transition spd="slow" advTm="3000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58545" y="545247"/>
            <a:ext cx="2373820" cy="5603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52582" y="545247"/>
            <a:ext cx="2567393" cy="570532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273009" y="1473040"/>
            <a:ext cx="195475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ym typeface="+mn-ea"/>
              </a:rPr>
              <a:t>sigMC cut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862" y="3256372"/>
            <a:ext cx="3451632" cy="206700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rcRect r="50000"/>
          <a:stretch>
            <a:fillRect/>
          </a:stretch>
        </p:blipFill>
        <p:spPr>
          <a:xfrm>
            <a:off x="5989039" y="3840794"/>
            <a:ext cx="4414870" cy="8096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280" y="1257300"/>
            <a:ext cx="3743325" cy="80010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1058434" y="2209370"/>
            <a:ext cx="201452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data cut                                       </a:t>
            </a:r>
            <a:endParaRPr lang="en-US" altLang="zh-CN"/>
          </a:p>
        </p:txBody>
      </p:sp>
    </p:spTree>
    <p:custDataLst>
      <p:tags r:id="rId10"/>
    </p:custDataLst>
  </p:cSld>
  <p:clrMapOvr>
    <a:masterClrMapping/>
  </p:clrMapOvr>
  <p:transition spd="slow" advTm="3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 rot="5400000">
            <a:off x="94058" y="3352805"/>
            <a:ext cx="891383" cy="241300"/>
            <a:chOff x="241300" y="6464300"/>
            <a:chExt cx="1149600" cy="311200"/>
          </a:xfrm>
          <a:solidFill>
            <a:schemeClr val="accent1"/>
          </a:solidFill>
        </p:grpSpPr>
        <p:sp>
          <p:nvSpPr>
            <p:cNvPr id="95" name="椭圆 94"/>
            <p:cNvSpPr/>
            <p:nvPr/>
          </p:nvSpPr>
          <p:spPr>
            <a:xfrm>
              <a:off x="241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509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6605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8701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0797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1289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241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509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6605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8701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10797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1289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5400000">
            <a:off x="10952558" y="3352805"/>
            <a:ext cx="891383" cy="241300"/>
            <a:chOff x="241300" y="6464300"/>
            <a:chExt cx="1149600" cy="311200"/>
          </a:xfrm>
          <a:solidFill>
            <a:schemeClr val="accent1"/>
          </a:solidFill>
        </p:grpSpPr>
        <p:sp>
          <p:nvSpPr>
            <p:cNvPr id="52" name="椭圆 51"/>
            <p:cNvSpPr/>
            <p:nvPr/>
          </p:nvSpPr>
          <p:spPr>
            <a:xfrm>
              <a:off x="241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509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605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8701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0797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289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41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4509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6605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8701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10797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1289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63992" y="0"/>
            <a:ext cx="1428008" cy="2830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844800" cy="3784927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8810171" y="4920343"/>
            <a:ext cx="3381829" cy="1937657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4027714"/>
            <a:ext cx="1428008" cy="2830286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2158930" y="1028700"/>
            <a:ext cx="7707086" cy="5200658"/>
            <a:chOff x="1081315" y="692709"/>
            <a:chExt cx="10029371" cy="5472575"/>
          </a:xfrm>
        </p:grpSpPr>
        <p:sp>
          <p:nvSpPr>
            <p:cNvPr id="59" name="矩形 58"/>
            <p:cNvSpPr/>
            <p:nvPr/>
          </p:nvSpPr>
          <p:spPr>
            <a:xfrm rot="20606">
              <a:off x="1081315" y="692709"/>
              <a:ext cx="10029371" cy="5472575"/>
            </a:xfrm>
            <a:prstGeom prst="rect">
              <a:avLst/>
            </a:prstGeom>
            <a:solidFill>
              <a:srgbClr val="8CD2F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20606">
              <a:off x="1294228" y="884962"/>
              <a:ext cx="9603545" cy="5088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3939238" y="1944955"/>
            <a:ext cx="4075523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5400" b="1" spc="300">
                <a:gradFill>
                  <a:gsLst>
                    <a:gs pos="0">
                      <a:srgbClr val="8CD2F1"/>
                    </a:gs>
                    <a:gs pos="100000">
                      <a:srgbClr val="4787C7"/>
                    </a:gs>
                  </a:gsLst>
                  <a:lin ang="5400000" scaled="1"/>
                </a:gradFill>
                <a:cs typeface="+mn-ea"/>
              </a:defRPr>
            </a:lvl1pPr>
          </a:lstStyle>
          <a:p>
            <a:endParaRPr lang="zh-CN" altLang="en-US" dirty="0"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323465" y="2509520"/>
            <a:ext cx="7341235" cy="246570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zh-CN" sz="720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Data sets and       MC samples</a:t>
            </a:r>
            <a:endParaRPr lang="en-US" altLang="zh-CN" sz="7200" b="0" dirty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736715" y="4604662"/>
            <a:ext cx="6538627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00000" flipH="1">
            <a:off x="8943524" y="1433020"/>
            <a:ext cx="1238250" cy="123825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00000" flipH="1">
            <a:off x="1613536" y="4656642"/>
            <a:ext cx="1238250" cy="12382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0" grpId="0"/>
      <p:bldP spid="7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请勿抄袭搬运！盗版必究！微信DAJU_PPT"/>
          <p:cNvSpPr txBox="1"/>
          <p:nvPr/>
        </p:nvSpPr>
        <p:spPr>
          <a:xfrm>
            <a:off x="821870" y="462643"/>
            <a:ext cx="6180909" cy="5606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3C78B9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5219700" y="4160520"/>
                <a:ext cx="6338570" cy="208978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  </m:t>
                        </m:r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4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𝐶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γ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lt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&lt;</m:t>
                    </m:r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  </m:t>
                        </m:r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4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𝐶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5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γ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lt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  </m:t>
                        </m:r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4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𝐶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γ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lt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&lt;</m:t>
                    </m:r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  </m:t>
                        </m:r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4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𝐶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γ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lt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 </a:t>
                </a:r>
                <a:endParaRPr lang="en-US" altLang="zh-CN" b="0" i="1">
                  <a:solidFill>
                    <a:schemeClr val="tx1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indent="0">
                  <a:buFont typeface="Arial" panose="020B0604020202020204" pitchFamily="34" charset="0"/>
                  <a:buNone/>
                </a:pPr>
                <a:endParaRPr lang="en-US" altLang="zh-CN" b="0" i="1">
                  <a:solidFill>
                    <a:schemeClr val="tx1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  </m:t>
                        </m:r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6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𝐶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𝜂𝜂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lt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&lt;</m:t>
                    </m:r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  </m:t>
                        </m:r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6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𝐶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sSup>
                      <m:sSupPr>
                        <m:ctrlP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p>
                    </m:sSup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lt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，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ea typeface="宋体" panose="02010600030101010101" pitchFamily="2" charset="-122"/>
                    <a:cs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  </m:t>
                        </m:r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6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𝐶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𝜂𝜂</m:t>
                    </m:r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lt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&lt;</m:t>
                    </m:r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  </m:t>
                        </m:r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𝜒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6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𝐶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𝜂</m:t>
                    </m:r>
                    <m:sSup>
                      <m:sSupPr>
                        <m:ctrlP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0</m:t>
                        </m:r>
                      </m:sup>
                    </m:sSup>
                    <m:r>
                      <a:rPr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lt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b="0" i="1">
                  <a:solidFill>
                    <a:schemeClr val="tx1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indent="0">
                  <a:buFont typeface="Arial" panose="020B0604020202020204" pitchFamily="34" charset="0"/>
                  <a:buNone/>
                </a:pPr>
                <a:endParaRPr lang="en-US" altLang="zh-CN" sz="2000" b="0" i="1">
                  <a:solidFill>
                    <a:schemeClr val="accent6">
                      <a:lumMod val="75000"/>
                    </a:schemeClr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  </m:t>
                        </m:r>
                        <m:r>
                          <a:rPr lang="zh-CN" altLang="en-US" sz="2800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4</m:t>
                        </m:r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𝑐</m:t>
                        </m:r>
                      </m:sub>
                      <m:sup>
                        <m:r>
                          <a:rPr lang="en-US" altLang="zh-CN" sz="2800" b="0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bSup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&lt;</m:t>
                    </m:r>
                    <m:r>
                      <a:rPr lang="en-US" altLang="zh-CN" sz="2800" b="0" i="1" smtClean="0">
                        <a:solidFill>
                          <a:srgbClr val="C00000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50</m:t>
                    </m:r>
                  </m:oMath>
                </a14:m>
                <a:endParaRPr lang="en-US" altLang="zh-CN" sz="2000" b="0" i="1">
                  <a:solidFill>
                    <a:srgbClr val="C00000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indent="0">
                  <a:buFont typeface="Arial" panose="020B0604020202020204" pitchFamily="34" charset="0"/>
                  <a:buNone/>
                </a:pPr>
                <a:endParaRPr lang="en-US" altLang="zh-CN" sz="2000" b="0" i="1">
                  <a:solidFill>
                    <a:srgbClr val="C00000"/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700" y="4160520"/>
                <a:ext cx="6338570" cy="208978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22605" y="4160520"/>
                <a:ext cx="4793615" cy="227965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|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𝑅𝑀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𝛾𝛾</m:t>
                        </m:r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𝐽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𝜓</m:t>
                        </m:r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|&gt;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30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𝑀𝑒𝑉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Arial" panose="020B0604020202020204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Arial" panose="020B0604020202020204"/>
                            <a:cs typeface="Cambria Math" panose="02040503050406030204" charset="0"/>
                            <a:sym typeface="+mn-ea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Arial" panose="020B0604020202020204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i="1">
                  <a:solidFill>
                    <a:schemeClr val="accent6">
                      <a:lumMod val="75000"/>
                    </a:schemeClr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/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∈[ 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45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, 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0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.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65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 ]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𝐺𝑒𝑉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Arial" panose="020B0604020202020204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Arial" panose="020B0604020202020204"/>
                            <a:cs typeface="Cambria Math" panose="02040503050406030204" charset="0"/>
                            <a:sym typeface="+mn-ea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Arial" panose="020B0604020202020204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i="1">
                  <a:solidFill>
                    <a:schemeClr val="accent6">
                      <a:lumMod val="75000"/>
                    </a:schemeClr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  <m:t>𝛾𝛾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  <m:t>𝑤𝑟𝑜𝑛𝑔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  <m:t> 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  <m:t>𝑐𝑜𝑚𝑏𝑖𝑛𝑎𝑡𝑖𝑜𝑛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&gt;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15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𝑀𝑒𝑉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Arial" panose="020B0604020202020204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Arial" panose="020B0604020202020204"/>
                            <a:cs typeface="Cambria Math" panose="02040503050406030204" charset="0"/>
                            <a:sym typeface="+mn-ea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Arial" panose="020B0604020202020204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i="1">
                  <a:solidFill>
                    <a:srgbClr val="000000"/>
                  </a:solidFill>
                  <a:latin typeface="Cambria Math" panose="02040503050406030204" charset="0"/>
                  <a:ea typeface="Arial" panose="020B0604020202020204"/>
                  <a:cs typeface="Cambria Math" panose="02040503050406030204" charset="0"/>
                  <a:sym typeface="+mn-ea"/>
                </a:endParaRPr>
              </a:p>
              <a:p>
                <a:pPr marL="285750" indent="-285750" fontAlgn="auto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|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（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𝑅𝑀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/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𝑅𝑀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charset="0"/>
                                <a:ea typeface="Cambria Math" panose="02040503050406030204"/>
                                <a:cs typeface="Cambria Math" panose="0204050305040603020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）−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𝑚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𝐽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/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Cambria Math" panose="02040503050406030204"/>
                            <a:cs typeface="Cambria Math" panose="02040503050406030204" charset="0"/>
                          </a:rPr>
                          <m:t>𝜓</m:t>
                        </m:r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Cambria Math" panose="02040503050406030204"/>
                        <a:cs typeface="Cambria Math" panose="02040503050406030204" charset="0"/>
                      </a:rPr>
                      <m:t>)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|&gt;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33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𝑀𝑒𝑉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charset="0"/>
                        <a:ea typeface="Arial" panose="020B0604020202020204"/>
                        <a:cs typeface="Cambria Math" panose="02040503050406030204" charset="0"/>
                        <a:sym typeface="+mn-ea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Arial" panose="020B0604020202020204"/>
                            <a:cs typeface="Cambria Math" panose="02040503050406030204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Arial" panose="020B0604020202020204"/>
                            <a:cs typeface="Cambria Math" panose="02040503050406030204" charset="0"/>
                            <a:sym typeface="+mn-ea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charset="0"/>
                            <a:ea typeface="Arial" panose="020B0604020202020204"/>
                            <a:cs typeface="Cambria Math" panose="02040503050406030204" charset="0"/>
                            <a:sym typeface="+mn-ea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i="1">
                  <a:solidFill>
                    <a:schemeClr val="accent6">
                      <a:lumMod val="75000"/>
                    </a:schemeClr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indent="0">
                  <a:buFont typeface="Arial" panose="020B0604020202020204" pitchFamily="34" charset="0"/>
                  <a:buNone/>
                </a:pPr>
                <a:endParaRPr lang="en-US" altLang="zh-CN" b="0" i="1">
                  <a:solidFill>
                    <a:schemeClr val="accent6">
                      <a:lumMod val="75000"/>
                    </a:schemeClr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b="0" i="1">
                  <a:solidFill>
                    <a:schemeClr val="accent6">
                      <a:lumMod val="75000"/>
                    </a:schemeClr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05" y="4160520"/>
                <a:ext cx="4793615" cy="2279650"/>
              </a:xfrm>
              <a:prstGeom prst="rect">
                <a:avLst/>
              </a:prstGeom>
              <a:blipFill rotWithShape="1">
                <a:blip r:embed="rId2"/>
                <a:stretch>
                  <a:fillRect b="-62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020" y="588645"/>
            <a:ext cx="3612515" cy="31400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l="3268"/>
          <a:stretch>
            <a:fillRect/>
          </a:stretch>
        </p:blipFill>
        <p:spPr>
          <a:xfrm>
            <a:off x="1858645" y="588645"/>
            <a:ext cx="4078605" cy="31730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 advTm="3000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1246505" y="658495"/>
                <a:ext cx="8854440" cy="55911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400" b="1" dirty="0">
                    <a:latin typeface="+mn-lt"/>
                    <a:ea typeface="楷体" panose="02010609060101010101" charset="-122"/>
                    <a:cs typeface="+mn-lt"/>
                    <a:sym typeface="+mn-ea"/>
                  </a:rPr>
                  <a:t>-</a:t>
                </a:r>
                <a:r>
                  <a:rPr lang="en-US" altLang="zh-CN" sz="2400" dirty="0">
                    <a:latin typeface="+mn-lt"/>
                    <a:ea typeface="楷体" panose="02010609060101010101" charset="-122"/>
                    <a:cs typeface="+mn-lt"/>
                    <a:sym typeface="+mn-ea"/>
                  </a:rPr>
                  <a:t> </a:t>
                </a:r>
                <a:r>
                  <a:rPr lang="en-US" altLang="zh-CN" sz="2400" b="1" dirty="0">
                    <a:latin typeface="+mn-lt"/>
                    <a:ea typeface="楷体" panose="02010609060101010101" charset="-122"/>
                    <a:cs typeface="+mn-lt"/>
                    <a:sym typeface="+mn-ea"/>
                  </a:rPr>
                  <a:t>Boss</a:t>
                </a:r>
                <a:r>
                  <a:rPr lang="en-US" altLang="zh-CN" sz="2400" dirty="0">
                    <a:latin typeface="+mn-lt"/>
                    <a:ea typeface="楷体" panose="02010609060101010101" charset="-122"/>
                    <a:cs typeface="+mn-lt"/>
                    <a:sym typeface="+mn-ea"/>
                  </a:rPr>
                  <a:t> Version 7.0.9</a:t>
                </a:r>
                <a:endParaRPr lang="en-US" altLang="zh-CN" sz="2400" dirty="0">
                  <a:latin typeface="+mn-lt"/>
                  <a:ea typeface="楷体" panose="02010609060101010101" charset="-122"/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sz="2400" b="1" dirty="0">
                    <a:latin typeface="+mn-lt"/>
                    <a:ea typeface="楷体" panose="02010609060101010101" charset="-122"/>
                    <a:cs typeface="+mn-lt"/>
                    <a:sym typeface="+mn-ea"/>
                  </a:rPr>
                  <a:t>-</a:t>
                </a:r>
                <a:r>
                  <a:rPr lang="en-US" altLang="zh-CN" sz="2400" dirty="0">
                    <a:latin typeface="+mn-lt"/>
                    <a:ea typeface="楷体" panose="02010609060101010101" charset="-122"/>
                    <a:cs typeface="+mn-lt"/>
                    <a:sym typeface="+mn-ea"/>
                  </a:rPr>
                  <a:t> </a:t>
                </a:r>
                <a:r>
                  <a:rPr lang="en-US" altLang="zh-CN" sz="2400" b="1" dirty="0">
                    <a:latin typeface="+mn-lt"/>
                    <a:ea typeface="楷体" panose="02010609060101010101" charset="-122"/>
                    <a:cs typeface="+mn-lt"/>
                    <a:sym typeface="+mn-ea"/>
                  </a:rPr>
                  <a:t>Data sample</a:t>
                </a:r>
                <a:endParaRPr lang="en-US" altLang="zh-CN" sz="2400" b="1" dirty="0">
                  <a:latin typeface="+mn-lt"/>
                  <a:ea typeface="楷体" panose="02010609060101010101" charset="-122"/>
                  <a:cs typeface="+mn-lt"/>
                  <a:sym typeface="+mn-ea"/>
                </a:endParaRPr>
              </a:p>
              <a:p>
                <a:pPr marL="0" lvl="1" indent="0">
                  <a:buNone/>
                </a:pPr>
                <a:r>
                  <a:rPr lang="en-US" altLang="zh-CN" sz="2400" b="1" dirty="0">
                    <a:latin typeface="+mn-lt"/>
                    <a:ea typeface="楷体" panose="02010609060101010101" charset="-122"/>
                    <a:cs typeface="+mn-lt"/>
                    <a:sym typeface="+mn-ea"/>
                  </a:rPr>
                  <a:t>  </a:t>
                </a:r>
                <a:r>
                  <a:rPr lang="en-US" altLang="zh-CN" sz="2400" dirty="0">
                    <a:latin typeface="+mn-lt"/>
                    <a:ea typeface="楷体" panose="02010609060101010101" charset="-122"/>
                    <a:cs typeface="+mn-lt"/>
                    <a:sym typeface="+mn-ea"/>
                  </a:rPr>
                  <a:t>-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charset="0"/>
                        <a:ea typeface="Cambria Math" panose="0204050305040603020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sz="2400">
                        <a:latin typeface="Cambria Math" panose="02040503050406030204" charset="0"/>
                        <a:ea typeface="Cambria Math" panose="0204050305040603020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sz="2400">
                        <a:latin typeface="Cambria Math" panose="02040503050406030204" charset="0"/>
                        <a:ea typeface="Cambria Math" panose="02040503050406030204" charset="0"/>
                        <a:cs typeface="Arial" panose="020B0604020202020204" pitchFamily="34" charset="0"/>
                      </a:rPr>
                      <m:t>708</m:t>
                    </m:r>
                    <m:r>
                      <a:rPr lang="en-US" altLang="zh-CN" sz="2400" i="1">
                        <a:latin typeface="Cambria Math" panose="02040503050406030204" charset="0"/>
                        <a:ea typeface="Cambria Math" panose="02040503050406030204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ea typeface="Cambria Math" panose="0204050305040603020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Cambria Math" panose="02040503050406030204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charset="0"/>
                            <a:ea typeface="Cambria Math" panose="02040503050406030204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charset="0"/>
                        <a:ea typeface="Cambria Math" panose="02040503050406030204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zh-CN" altLang="en-US" sz="2400" i="1">
                        <a:latin typeface="Cambria Math" panose="02040503050406030204" charset="0"/>
                        <a:cs typeface="Arial" panose="020B0604020202020204" pitchFamily="34" charset="0"/>
                      </a:rPr>
                      <m:t>𝜓</m:t>
                    </m:r>
                    <m:r>
                      <a:rPr lang="en-US" altLang="zh-CN" sz="2400" i="1">
                        <a:latin typeface="Cambria Math" panose="0204050305040603020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sz="2400" i="1">
                        <a:latin typeface="Cambria Math" panose="0204050305040603020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altLang="zh-CN" sz="2400" i="1">
                        <a:latin typeface="Cambria Math" panose="0204050305040603020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cs typeface="Arial" panose="020B0604020202020204" pitchFamily="34" charset="0"/>
                    <a:sym typeface="+mn-ea"/>
                  </a:rPr>
                  <a:t> (2009+2012+2021)</a:t>
                </a:r>
                <a:endParaRPr lang="en-US" altLang="zh-CN" sz="2400" b="1" dirty="0">
                  <a:latin typeface="+mn-lt"/>
                  <a:ea typeface="楷体" panose="02010609060101010101" charset="-122"/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sz="2400" b="1" dirty="0">
                    <a:latin typeface="+mn-lt"/>
                    <a:ea typeface="楷体" panose="02010609060101010101" charset="-122"/>
                    <a:cs typeface="+mn-lt"/>
                    <a:sym typeface="+mn-ea"/>
                  </a:rPr>
                  <a:t>- Inclusive MC</a:t>
                </a:r>
                <a:r>
                  <a:rPr lang="en-US" altLang="zh-CN" sz="2400" dirty="0">
                    <a:latin typeface="+mn-lt"/>
                    <a:ea typeface="楷体" panose="02010609060101010101" charset="-122"/>
                    <a:cs typeface="+mn-lt"/>
                    <a:sym typeface="+mn-ea"/>
                  </a:rPr>
                  <a:t> </a:t>
                </a:r>
                <a:endParaRPr lang="en-US" altLang="zh-CN" sz="2400" dirty="0">
                  <a:latin typeface="+mn-lt"/>
                  <a:ea typeface="楷体" panose="02010609060101010101" charset="-122"/>
                  <a:cs typeface="+mn-lt"/>
                  <a:sym typeface="+mn-ea"/>
                </a:endParaRPr>
              </a:p>
              <a:p>
                <a:pPr marL="0" lvl="2" indent="0">
                  <a:buNone/>
                </a:pPr>
                <a:r>
                  <a:rPr lang="en-US" altLang="zh-CN" sz="2400" dirty="0">
                    <a:latin typeface="+mn-lt"/>
                    <a:ea typeface="楷体" panose="02010609060101010101" charset="-122"/>
                    <a:cs typeface="+mn-lt"/>
                    <a:sym typeface="+mn-ea"/>
                  </a:rPr>
                  <a:t>  -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806</m:t>
                    </m:r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altLang="zh-CN" sz="2400" dirty="0">
                    <a:cs typeface="Arial" panose="020B060402020202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𝜓</m:t>
                    </m:r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cs typeface="Arial" panose="020B0604020202020204" pitchFamily="34" charset="0"/>
                    <a:sym typeface="+mn-ea"/>
                  </a:rPr>
                  <a:t> (2009+2012+2021) </a:t>
                </a:r>
                <a:endParaRPr lang="en-US" altLang="zh-CN" sz="2400" dirty="0">
                  <a:latin typeface="+mn-lt"/>
                  <a:ea typeface="楷体" panose="02010609060101010101" charset="-122"/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sz="2400" b="1" dirty="0">
                    <a:latin typeface="+mn-lt"/>
                    <a:ea typeface="楷体" panose="02010609060101010101" charset="-122"/>
                    <a:cs typeface="+mn-lt"/>
                    <a:sym typeface="+mn-ea"/>
                  </a:rPr>
                  <a:t>- Signal MC</a:t>
                </a:r>
                <a:endParaRPr lang="en-US" altLang="zh-CN" sz="2400" b="1" dirty="0">
                  <a:latin typeface="+mn-lt"/>
                  <a:ea typeface="楷体" panose="02010609060101010101" charset="-122"/>
                  <a:cs typeface="+mn-lt"/>
                  <a:sym typeface="+mn-ea"/>
                </a:endParaRPr>
              </a:p>
              <a:p>
                <a:pPr marL="0" indent="0">
                  <a:buNone/>
                </a:pPr>
                <a:r>
                  <a:rPr lang="en-US" altLang="zh-CN" sz="2400">
                    <a:latin typeface="Cambria Math" panose="02040503050406030204" charset="0"/>
                    <a:cs typeface="Arial" panose="020B0604020202020204" pitchFamily="34" charset="0"/>
                    <a:sym typeface="+mn-ea"/>
                  </a:rPr>
                  <a:t>   - 3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2400">
                            <a:latin typeface="Cambria Math" panose="02040503050406030204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>
                            <a:latin typeface="Cambria Math" panose="02040503050406030204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altLang="zh-CN" sz="2400" dirty="0">
                    <a:cs typeface="Arial" panose="020B060402020202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𝜓</m:t>
                    </m:r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)→</m:t>
                    </m:r>
                    <m:r>
                      <a:rPr lang="en-US" altLang="zh-CN" sz="2400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lt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sz="2400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lt"/>
                      </a:rPr>
                      <m:t>𝜂𝜂</m:t>
                    </m:r>
                  </m:oMath>
                </a14:m>
                <a:r>
                  <a:rPr lang="en-US" altLang="zh-CN" sz="2400" dirty="0">
                    <a:cs typeface="Arial" panose="020B0604020202020204" pitchFamily="34" charset="0"/>
                    <a:sym typeface="+mn-ea"/>
                  </a:rPr>
                  <a:t> (2009+2012+2021)</a:t>
                </a:r>
                <a:endParaRPr lang="en-US" altLang="zh-CN" sz="2400" baseline="30000">
                  <a:latin typeface="Cambria Math" panose="02040503050406030204" charset="0"/>
                  <a:cs typeface="Arial" panose="020B0604020202020204" pitchFamily="34" charset="0"/>
                  <a:sym typeface="+mn-ea"/>
                </a:endParaRPr>
              </a:p>
            </p:txBody>
          </p:sp>
        </mc:Choice>
        <mc:Fallback>
          <p:sp>
            <p:nvSpPr>
              <p:cNvPr id="2" name="内容占位符 1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46505" y="658495"/>
                <a:ext cx="8854440" cy="5591175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146935" y="5147945"/>
                <a:ext cx="4232275" cy="894080"/>
              </a:xfrm>
              <a:prstGeom prst="rect">
                <a:avLst/>
              </a:prstGeom>
              <a:noFill/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 wrap="square" rtlCol="0">
                <a:no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𝜓</m:t>
                    </m:r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altLang="zh-CN" sz="2400">
                        <a:latin typeface="Cambria Math" panose="02040503050406030204" charset="0"/>
                        <a:cs typeface="Arial" panose="020B0604020202020204" pitchFamily="34" charset="0"/>
                      </a:rPr>
                      <m:t>)→</m:t>
                    </m:r>
                    <m:r>
                      <a:rPr lang="en-US" altLang="zh-CN" sz="2400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lt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  <m:t>𝑝</m:t>
                        </m:r>
                      </m:e>
                    </m:acc>
                    <m:r>
                      <a:rPr lang="en-US" altLang="zh-CN" sz="2400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lt"/>
                      </a:rPr>
                      <m:t>𝜂𝜂</m:t>
                    </m:r>
                  </m:oMath>
                </a14:m>
                <a:r>
                  <a:rPr lang="en-US" altLang="zh-CN" sz="2400"/>
                  <a:t>              PHSP</a:t>
                </a:r>
                <a:endParaRPr lang="en-US" altLang="zh-CN" sz="2400"/>
              </a:p>
              <a:p>
                <a:pPr algn="r"/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  <a:sym typeface="+mn-lt"/>
                      </a:rPr>
                      <m:t>𝜂</m:t>
                    </m:r>
                    <m:r>
                      <a:rPr lang="en-US" altLang="zh-CN" sz="2400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charset="0"/>
                        <a:cs typeface="Cambria Math" panose="02040503050406030204" charset="0"/>
                      </a:rPr>
                      <m:t>𝛾𝛾</m:t>
                    </m:r>
                  </m:oMath>
                </a14:m>
                <a:r>
                  <a:rPr lang="en-US" altLang="zh-CN" sz="2400"/>
                  <a:t>                         PHSP</a:t>
                </a:r>
                <a:endParaRPr lang="en-US" altLang="zh-CN" sz="240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35" y="5147945"/>
                <a:ext cx="4232275" cy="894080"/>
              </a:xfrm>
              <a:prstGeom prst="rect">
                <a:avLst/>
              </a:prstGeom>
              <a:blipFill rotWithShape="1">
                <a:blip r:embed="rId2"/>
                <a:stretch>
                  <a:fillRect l="-150" t="-710" r="-150" b="-710"/>
                </a:stretch>
              </a:blip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3"/>
    </p:custDataLst>
  </p:cSld>
  <p:clrMapOvr>
    <a:masterClrMapping/>
  </p:clrMapOvr>
  <p:transition spd="slow" advTm="3000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3000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3000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3000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3000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3000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决策 2"/>
          <p:cNvSpPr/>
          <p:nvPr/>
        </p:nvSpPr>
        <p:spPr>
          <a:xfrm>
            <a:off x="522514" y="538844"/>
            <a:ext cx="239484" cy="277586"/>
          </a:xfrm>
          <a:prstGeom prst="flowChartDecisi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3000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 rot="5400000">
            <a:off x="94058" y="3352805"/>
            <a:ext cx="891383" cy="241300"/>
            <a:chOff x="241300" y="6464300"/>
            <a:chExt cx="1149600" cy="311200"/>
          </a:xfrm>
          <a:solidFill>
            <a:schemeClr val="accent1"/>
          </a:solidFill>
        </p:grpSpPr>
        <p:sp>
          <p:nvSpPr>
            <p:cNvPr id="95" name="椭圆 94"/>
            <p:cNvSpPr/>
            <p:nvPr/>
          </p:nvSpPr>
          <p:spPr>
            <a:xfrm>
              <a:off x="241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509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6605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8701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0797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1289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241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509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6605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8701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10797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1289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5400000">
            <a:off x="10952558" y="3352805"/>
            <a:ext cx="891383" cy="241300"/>
            <a:chOff x="241300" y="6464300"/>
            <a:chExt cx="1149600" cy="311200"/>
          </a:xfrm>
          <a:solidFill>
            <a:schemeClr val="accent1"/>
          </a:solidFill>
        </p:grpSpPr>
        <p:sp>
          <p:nvSpPr>
            <p:cNvPr id="52" name="椭圆 51"/>
            <p:cNvSpPr/>
            <p:nvPr/>
          </p:nvSpPr>
          <p:spPr>
            <a:xfrm>
              <a:off x="241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509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605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8701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0797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289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41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4509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6605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8701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10797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1289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63992" y="0"/>
            <a:ext cx="1428008" cy="2830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844800" cy="3784927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8810171" y="4920343"/>
            <a:ext cx="3381829" cy="1937657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4027714"/>
            <a:ext cx="1428008" cy="2830286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2158930" y="1028700"/>
            <a:ext cx="7707086" cy="5200658"/>
            <a:chOff x="1081315" y="692709"/>
            <a:chExt cx="10029371" cy="5472575"/>
          </a:xfrm>
        </p:grpSpPr>
        <p:sp>
          <p:nvSpPr>
            <p:cNvPr id="59" name="矩形 58"/>
            <p:cNvSpPr/>
            <p:nvPr/>
          </p:nvSpPr>
          <p:spPr>
            <a:xfrm rot="20606">
              <a:off x="1081315" y="692709"/>
              <a:ext cx="10029371" cy="5472575"/>
            </a:xfrm>
            <a:prstGeom prst="rect">
              <a:avLst/>
            </a:prstGeom>
            <a:solidFill>
              <a:srgbClr val="8CD2F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20606">
              <a:off x="1294228" y="884962"/>
              <a:ext cx="9603545" cy="5088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79" name="图片 78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00000" flipH="1">
            <a:off x="8943524" y="1433020"/>
            <a:ext cx="1238250" cy="123825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00000" flipH="1">
            <a:off x="1613536" y="4656642"/>
            <a:ext cx="1238250" cy="12382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/>
              <p:nvPr>
                <p:custDataLst>
                  <p:tags r:id="rId1"/>
                </p:custDataLst>
              </p:nvPr>
            </p:nvGraphicFramePr>
            <p:xfrm>
              <a:off x="608330" y="521970"/>
              <a:ext cx="10834370" cy="572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9170"/>
                    <a:gridCol w="5565140"/>
                    <a:gridCol w="2382520"/>
                    <a:gridCol w="1907540"/>
                  </a:tblGrid>
                  <a:tr h="701040">
                    <a:tc gridSpan="2"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>
                              <a:solidFill>
                                <a:schemeClr val="tx1"/>
                              </a:solidFill>
                            </a:rPr>
                            <a:t>Dataset</a:t>
                          </a:r>
                          <a:endParaRPr lang="en-US" altLang="zh-CN" sz="20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cPr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>
                              <a:solidFill>
                                <a:schemeClr val="tx1"/>
                              </a:solidFill>
                            </a:rPr>
                            <a:t>Number of events</a:t>
                          </a:r>
                          <a:endParaRPr lang="en-US" altLang="zh-CN" sz="20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>
                              <a:solidFill>
                                <a:schemeClr val="tx1"/>
                              </a:solidFill>
                            </a:rPr>
                            <a:t>BOSS Version</a:t>
                          </a:r>
                          <a:endParaRPr lang="en-US" altLang="zh-CN" sz="20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62940">
                    <a:tc gridSpan="2"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𝜓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3686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i="1">
                              <a:latin typeface="Cambria Math" panose="02040503050406030204" charset="0"/>
                            </a:rPr>
                            <a:t> </a:t>
                          </a:r>
                          <a:r>
                            <a:rPr lang="en-US" altLang="zh-CN" b="1">
                              <a:ea typeface="楷体" panose="02010609060101010101" charset="-122"/>
                              <a:sym typeface="微软雅黑" panose="020B0503020204020204" pitchFamily="34" charset="-122"/>
                            </a:rPr>
                            <a:t>D</a:t>
                          </a:r>
                          <a:r>
                            <a:rPr lang="en-US" altLang="zh-CN" b="1" dirty="0">
                              <a:ea typeface="楷体" panose="02010609060101010101" charset="-122"/>
                              <a:sym typeface="微软雅黑" panose="020B0503020204020204" pitchFamily="34" charset="-122"/>
                            </a:rPr>
                            <a:t>ata </a:t>
                          </a:r>
                          <a:endParaRPr lang="en-US" altLang="zh-CN" dirty="0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cPr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>
                                    <a:latin typeface="Cambria Math" panose="02040503050406030204" charset="0"/>
                                    <a:ea typeface="Cambria Math" panose="0204050305040603020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altLang="zh-CN" sz="1800">
                                    <a:latin typeface="Cambria Math" panose="02040503050406030204" charset="0"/>
                                    <a:ea typeface="Cambria Math" panose="02040503050406030204" charset="0"/>
                                    <a:cs typeface="Arial" panose="020B0604020202020204" pitchFamily="34" charset="0"/>
                                  </a:rPr>
                                  <m:t>.</m:t>
                                </m:r>
                                <m:r>
                                  <a:rPr lang="en-US" altLang="zh-CN" sz="1800">
                                    <a:latin typeface="Cambria Math" panose="02040503050406030204" charset="0"/>
                                    <a:ea typeface="Cambria Math" panose="02040503050406030204" charset="0"/>
                                    <a:cs typeface="Arial" panose="020B0604020202020204" pitchFamily="34" charset="0"/>
                                  </a:rPr>
                                  <m:t>708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ea typeface="Cambria Math" panose="02040503050406030204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ea typeface="Cambria Math" panose="0204050305040603020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ea typeface="Cambria Math" panose="02040503050406030204" charset="0"/>
                                        <a:cs typeface="Arial" panose="020B0604020202020204" pitchFamily="3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ea typeface="Cambria Math" panose="02040503050406030204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rowSpan="9"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709</a:t>
                          </a:r>
                          <a:endParaRPr lang="en-US" altLang="zh-CN"/>
                        </a:p>
                      </a:txBody>
                      <a:tcPr anchor="ctr" anchorCtr="0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62940">
                    <a:tc gridSpan="2"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𝜓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(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3686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b="1">
                              <a:ea typeface="楷体" panose="02010609060101010101" charset="-122"/>
                              <a:sym typeface="微软雅黑" panose="020B0503020204020204" pitchFamily="34" charset="-122"/>
                            </a:rPr>
                            <a:t> </a:t>
                          </a:r>
                          <a:r>
                            <a:rPr lang="en-US" altLang="zh-CN" b="1">
                              <a:ea typeface="楷体" panose="02010609060101010101" charset="-122"/>
                              <a:sym typeface="微软雅黑" panose="020B0503020204020204" pitchFamily="34" charset="-122"/>
                            </a:rPr>
                            <a:t>I</a:t>
                          </a:r>
                          <a:r>
                            <a:rPr lang="en-US" altLang="zh-CN" b="1" dirty="0">
                              <a:ea typeface="楷体" panose="02010609060101010101" charset="-122"/>
                              <a:sym typeface="微软雅黑" panose="020B0503020204020204" pitchFamily="34" charset="-122"/>
                            </a:rPr>
                            <a:t>nclusive MC</a:t>
                          </a:r>
                          <a:endParaRPr lang="en-US" altLang="zh-CN" dirty="0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cPr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>
                                    <a:latin typeface="Cambria Math" panose="0204050305040603020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en-US" altLang="zh-CN" sz="1800">
                                    <a:latin typeface="Cambria Math" panose="02040503050406030204" charset="0"/>
                                    <a:cs typeface="Arial" panose="020B0604020202020204" pitchFamily="34" charset="0"/>
                                  </a:rPr>
                                  <m:t>.</m:t>
                                </m:r>
                                <m:r>
                                  <a:rPr lang="en-US" altLang="zh-CN" sz="1800">
                                    <a:latin typeface="Cambria Math" panose="02040503050406030204" charset="0"/>
                                    <a:cs typeface="Arial" panose="020B0604020202020204" pitchFamily="34" charset="0"/>
                                  </a:rPr>
                                  <m:t>806</m:t>
                                </m:r>
                                <m:r>
                                  <a:rPr lang="en-US" altLang="zh-CN" sz="1800">
                                    <a:latin typeface="Cambria Math" panose="02040503050406030204" charset="0"/>
                                    <a:cs typeface="Arial" panose="020B0604020202020204" pitchFamily="34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>
                                        <a:latin typeface="Cambria Math" panose="02040503050406030204" charset="0"/>
                                        <a:cs typeface="Arial" panose="020B0604020202020204" pitchFamily="3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>
                                        <a:latin typeface="Cambria Math" panose="02040503050406030204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</a:tr>
                  <a:tr h="502920">
                    <a:tc rowSpan="7">
                      <a:txBody>
                        <a:bodyPr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altLang="zh-CN" sz="2000" b="1"/>
                            <a:t>PHSP</a:t>
                          </a:r>
                          <a:endParaRPr lang="en-US" altLang="zh-CN" sz="2000" b="1"/>
                        </a:p>
                      </a:txBody>
                      <a:tcPr anchor="ctr" anchorCtr="0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rowSpan="7">
                      <a:txBody>
                        <a:bodyPr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altLang="zh-CN"/>
                            <a:t>3.0 million of each channel</a:t>
                          </a:r>
                          <a:endParaRPr lang="en-US" altLang="zh-CN"/>
                        </a:p>
                      </a:txBody>
                      <a:tcPr anchor="ctr" anchorCtr="0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</a:tr>
                  <a:tr h="481330"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</a:tr>
                  <a:tr h="502920"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</a:tr>
                  <a:tr h="481330"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</a:tr>
                  <a:tr h="502920"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</a:tr>
                  <a:tr h="610870"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),  </m:t>
                                </m:r>
                              </m:oMath>
                            </m:oMathPara>
                          </a14:m>
                          <a:endPara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     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1535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</a:tr>
                  <a:tr h="610870"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𝜓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3686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),  </m:t>
                                </m:r>
                              </m:oMath>
                            </m:oMathPara>
                          </a14:m>
                          <a:endPara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  <a:p>
                          <a:pPr algn="ctr">
                            <a:lnSpc>
                              <a:spcPct val="100000"/>
                            </a:lnSpc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𝑁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,       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𝑁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(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1650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)⟶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𝑝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/>
              <p:nvPr>
                <p:custDataLst>
                  <p:tags r:id="rId2"/>
                </p:custDataLst>
              </p:nvPr>
            </p:nvGraphicFramePr>
            <p:xfrm>
              <a:off x="608330" y="521970"/>
              <a:ext cx="10834370" cy="5720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9170"/>
                    <a:gridCol w="5565140"/>
                    <a:gridCol w="2382520"/>
                    <a:gridCol w="1907540"/>
                  </a:tblGrid>
                  <a:tr h="701040">
                    <a:tc gridSpan="2"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>
                              <a:solidFill>
                                <a:schemeClr val="tx1"/>
                              </a:solidFill>
                            </a:rPr>
                            <a:t>Dataset</a:t>
                          </a:r>
                          <a:endParaRPr lang="en-US" altLang="zh-CN" sz="20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cPr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>
                              <a:solidFill>
                                <a:schemeClr val="tx1"/>
                              </a:solidFill>
                            </a:rPr>
                            <a:t>Number of events</a:t>
                          </a:r>
                          <a:endParaRPr lang="en-US" altLang="zh-CN" sz="20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p>
                          <a:pPr algn="ctr">
                            <a:lnSpc>
                              <a:spcPct val="200000"/>
                            </a:lnSpc>
                            <a:buNone/>
                          </a:pPr>
                          <a:r>
                            <a:rPr lang="en-US" altLang="zh-CN" sz="2000">
                              <a:solidFill>
                                <a:schemeClr val="tx1"/>
                              </a:solidFill>
                            </a:rPr>
                            <a:t>BOSS Version</a:t>
                          </a:r>
                          <a:endParaRPr lang="en-US" altLang="zh-CN" sz="20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62940"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</a:blipFill>
                      </a:tcPr>
                    </a:tc>
                    <a:tc hMerge="1">
                      <a:tcPr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</a:blipFill>
                      </a:tcPr>
                    </a:tc>
                    <a:tc rowSpan="9">
                      <a:txBody>
                        <a:bodyPr/>
                        <a:p>
                          <a:pPr algn="ctr">
                            <a:buNone/>
                          </a:pPr>
                          <a:r>
                            <a:rPr lang="en-US" altLang="zh-CN"/>
                            <a:t>709</a:t>
                          </a:r>
                          <a:endParaRPr lang="en-US" altLang="zh-CN"/>
                        </a:p>
                      </a:txBody>
                      <a:tcPr anchor="ctr" anchorCtr="0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62940">
                    <a:tc grid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</a:blipFill>
                      </a:tcPr>
                    </a:tc>
                    <a:tc hMerge="1">
                      <a:tcPr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</a:blipFill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</a:tr>
                  <a:tr h="502920">
                    <a:tc rowSpan="7">
                      <a:txBody>
                        <a:bodyPr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altLang="zh-CN" sz="2000" b="1"/>
                            <a:t>PHSP</a:t>
                          </a:r>
                          <a:endParaRPr lang="en-US" altLang="zh-CN" sz="2000" b="1"/>
                        </a:p>
                      </a:txBody>
                      <a:tcPr anchor="ctr" anchorCtr="0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</a:blipFill>
                      </a:tcPr>
                    </a:tc>
                    <a:tc rowSpan="7">
                      <a:txBody>
                        <a:bodyPr/>
                        <a:p>
                          <a:pPr algn="ctr">
                            <a:lnSpc>
                              <a:spcPct val="150000"/>
                            </a:lnSpc>
                            <a:buNone/>
                          </a:pPr>
                          <a:r>
                            <a:rPr lang="en-US" altLang="zh-CN"/>
                            <a:t>3.0 million of each channel</a:t>
                          </a:r>
                          <a:endParaRPr lang="en-US" altLang="zh-CN"/>
                        </a:p>
                      </a:txBody>
                      <a:tcPr anchor="ctr" anchorCtr="0"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</a:tr>
                  <a:tr h="481330"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</a:blipFill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</a:tr>
                  <a:tr h="502920"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</a:blipFill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</a:tr>
                  <a:tr h="481330"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</a:blipFill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</a:tr>
                  <a:tr h="502920"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</a:blipFill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</a:tr>
                  <a:tr h="610870"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</a:blipFill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</a:tcPr>
                    </a:tc>
                  </a:tr>
                  <a:tr h="610870"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T w="12700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solidFill>
                            <a:schemeClr val="tx1"/>
                          </a:solidFill>
                          <a:prstDash val="solid"/>
                        </a:lnB>
                        <a:blipFill>
                          <a:blip r:embed="rId3"/>
                        </a:blipFill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tc vMerge="1">
                      <a:tcPr>
                        <a:lnL w="12700">
                          <a:solidFill>
                            <a:schemeClr val="tx1"/>
                          </a:solidFill>
                          <a:prstDash val="solid"/>
                        </a:lnL>
                        <a:lnR w="12700">
                          <a:solidFill>
                            <a:schemeClr val="tx1"/>
                          </a:solidFill>
                          <a:prstDash val="solid"/>
                        </a:lnR>
                        <a:lnB w="12700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custDataLst>
      <p:tags r:id="rId4"/>
    </p:custDataLst>
  </p:cSld>
  <p:clrMapOvr>
    <a:masterClrMapping/>
  </p:clrMapOvr>
  <p:transition spd="slow" advTm="3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 rot="5400000">
            <a:off x="94058" y="3352805"/>
            <a:ext cx="891383" cy="241300"/>
            <a:chOff x="241300" y="6464300"/>
            <a:chExt cx="1149600" cy="311200"/>
          </a:xfrm>
          <a:solidFill>
            <a:schemeClr val="accent1"/>
          </a:solidFill>
        </p:grpSpPr>
        <p:sp>
          <p:nvSpPr>
            <p:cNvPr id="95" name="椭圆 94"/>
            <p:cNvSpPr/>
            <p:nvPr/>
          </p:nvSpPr>
          <p:spPr>
            <a:xfrm>
              <a:off x="241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509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6605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8701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0797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1289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241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509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6605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8701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10797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1289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5400000">
            <a:off x="10952558" y="3352805"/>
            <a:ext cx="891383" cy="241300"/>
            <a:chOff x="241300" y="6464300"/>
            <a:chExt cx="1149600" cy="311200"/>
          </a:xfrm>
          <a:solidFill>
            <a:schemeClr val="accent1"/>
          </a:solidFill>
        </p:grpSpPr>
        <p:sp>
          <p:nvSpPr>
            <p:cNvPr id="52" name="椭圆 51"/>
            <p:cNvSpPr/>
            <p:nvPr/>
          </p:nvSpPr>
          <p:spPr>
            <a:xfrm>
              <a:off x="241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509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605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8701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0797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289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41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4509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6605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8701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10797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1289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63992" y="0"/>
            <a:ext cx="1428008" cy="2830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844800" cy="3784927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8810171" y="4920343"/>
            <a:ext cx="3381829" cy="1937657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4027714"/>
            <a:ext cx="1428008" cy="2830286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2158930" y="1028700"/>
            <a:ext cx="7707086" cy="5200658"/>
            <a:chOff x="1081315" y="692709"/>
            <a:chExt cx="10029371" cy="5472575"/>
          </a:xfrm>
        </p:grpSpPr>
        <p:sp>
          <p:nvSpPr>
            <p:cNvPr id="59" name="矩形 58"/>
            <p:cNvSpPr/>
            <p:nvPr/>
          </p:nvSpPr>
          <p:spPr>
            <a:xfrm rot="20606">
              <a:off x="1081315" y="692709"/>
              <a:ext cx="10029371" cy="5472575"/>
            </a:xfrm>
            <a:prstGeom prst="rect">
              <a:avLst/>
            </a:prstGeom>
            <a:solidFill>
              <a:srgbClr val="8CD2F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20606">
              <a:off x="1294228" y="884962"/>
              <a:ext cx="9603545" cy="5088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3939238" y="1944955"/>
            <a:ext cx="4075523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5400" b="1" spc="300">
                <a:gradFill>
                  <a:gsLst>
                    <a:gs pos="0">
                      <a:srgbClr val="8CD2F1"/>
                    </a:gs>
                    <a:gs pos="100000">
                      <a:srgbClr val="4787C7"/>
                    </a:gs>
                  </a:gsLst>
                  <a:lin ang="5400000" scaled="1"/>
                </a:gradFill>
                <a:cs typeface="+mn-ea"/>
              </a:defRPr>
            </a:lvl1pPr>
          </a:lstStyle>
          <a:p>
            <a:endParaRPr lang="zh-CN" altLang="en-US" dirty="0"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323465" y="2509520"/>
            <a:ext cx="7341235" cy="246570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en-US" sz="720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General e</a:t>
            </a:r>
            <a:r>
              <a:rPr lang="en-US" altLang="zh-CN" sz="720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vent selection</a:t>
            </a:r>
            <a:endParaRPr lang="en-US" altLang="zh-CN" sz="7200" b="0" dirty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736715" y="4604662"/>
            <a:ext cx="6538627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00000" flipH="1">
            <a:off x="8943524" y="1433020"/>
            <a:ext cx="1238250" cy="123825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00000" flipH="1">
            <a:off x="1613536" y="4656642"/>
            <a:ext cx="1238250" cy="12382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0" grpId="0"/>
      <p:bldP spid="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AE70B2-8BF9-45C0-BB95-33D1B9D3A8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940435" y="898525"/>
                <a:ext cx="4288155" cy="2249170"/>
              </a:xfrm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zh-CN" sz="2200" dirty="0"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Charged tracks</a:t>
                </a:r>
                <a:endParaRPr lang="en-US" altLang="zh-CN" sz="2200" dirty="0"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200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-</a:t>
                </a:r>
                <a:r>
                  <a:rPr lang="en-US" altLang="zh-CN" sz="2200" dirty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200" i="1">
                            <a:latin typeface="Cambria Math" panose="02040503050406030204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charset="0"/>
                                <a:ea typeface="微软雅黑" panose="020B0503020204020204" pitchFamily="34" charset="-12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charset="0"/>
                                <a:ea typeface="微软雅黑" panose="020B0503020204020204" pitchFamily="34" charset="-122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altLang="zh-CN" sz="2200" i="1">
                        <a:latin typeface="Cambria Math" panose="02040503050406030204" charset="0"/>
                        <a:ea typeface="微软雅黑" panose="020B0503020204020204" pitchFamily="34" charset="-122"/>
                      </a:rPr>
                      <m:t>&lt;</m:t>
                    </m:r>
                    <m:r>
                      <a:rPr lang="en-US" altLang="zh-CN" sz="2200" i="1">
                        <a:latin typeface="Cambria Math" panose="02040503050406030204" charset="0"/>
                        <a:ea typeface="微软雅黑" panose="020B0503020204020204" pitchFamily="34" charset="-122"/>
                      </a:rPr>
                      <m:t>1</m:t>
                    </m:r>
                    <m:r>
                      <a:rPr lang="en-US" altLang="zh-CN" sz="2200" i="1">
                        <a:latin typeface="Cambria Math" panose="02040503050406030204" charset="0"/>
                        <a:ea typeface="微软雅黑" panose="020B0503020204020204" pitchFamily="34" charset="-122"/>
                      </a:rPr>
                      <m:t>𝑐𝑚</m:t>
                    </m:r>
                    <m:r>
                      <a:rPr lang="en-US" altLang="zh-CN" sz="2200" i="1">
                        <a:latin typeface="Cambria Math" panose="02040503050406030204" charset="0"/>
                        <a:ea typeface="微软雅黑" panose="020B0503020204020204" pitchFamily="34" charset="-122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200" i="1">
                            <a:latin typeface="Cambria Math" panose="02040503050406030204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charset="0"/>
                                <a:ea typeface="微软雅黑" panose="020B0503020204020204" pitchFamily="34" charset="-122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charset="0"/>
                                <a:ea typeface="微软雅黑" panose="020B0503020204020204" pitchFamily="34" charset="-122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charset="0"/>
                                <a:ea typeface="微软雅黑" panose="020B0503020204020204" pitchFamily="34" charset="-122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US" altLang="zh-CN" sz="2200" i="1">
                        <a:latin typeface="Cambria Math" panose="02040503050406030204" charset="0"/>
                        <a:ea typeface="微软雅黑" panose="020B0503020204020204" pitchFamily="34" charset="-122"/>
                      </a:rPr>
                      <m:t>&lt;</m:t>
                    </m:r>
                    <m:r>
                      <a:rPr lang="en-US" altLang="zh-CN" sz="2200" i="1">
                        <a:latin typeface="Cambria Math" panose="02040503050406030204" charset="0"/>
                        <a:ea typeface="微软雅黑" panose="020B0503020204020204" pitchFamily="34" charset="-122"/>
                      </a:rPr>
                      <m:t>10</m:t>
                    </m:r>
                    <m:r>
                      <a:rPr lang="en-US" altLang="zh-CN" sz="2200" i="1">
                        <a:latin typeface="Cambria Math" panose="02040503050406030204" charset="0"/>
                        <a:ea typeface="微软雅黑" panose="020B0503020204020204" pitchFamily="34" charset="-122"/>
                      </a:rPr>
                      <m:t>𝑐𝑚</m:t>
                    </m:r>
                  </m:oMath>
                </a14:m>
                <a:endParaRPr lang="en-US" altLang="zh-CN" sz="2200" dirty="0"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200" dirty="0">
                    <a:solidFill>
                      <a:schemeClr val="accent1"/>
                    </a:solidFill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-</a:t>
                </a:r>
                <a:r>
                  <a:rPr lang="en-US" altLang="zh-CN" sz="2200" dirty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200" i="1">
                            <a:latin typeface="Cambria Math" panose="02040503050406030204" charset="0"/>
                            <a:ea typeface="微软雅黑" panose="020B0503020204020204" pitchFamily="34" charset="-122"/>
                          </a:rPr>
                        </m:ctrlPr>
                      </m:dPr>
                      <m:e>
                        <m:r>
                          <a:rPr lang="en-US" altLang="zh-CN" sz="2200" i="1">
                            <a:latin typeface="Cambria Math" panose="02040503050406030204" charset="0"/>
                            <a:ea typeface="微软雅黑" panose="020B0503020204020204" pitchFamily="34" charset="-122"/>
                          </a:rPr>
                          <m:t>𝑐𝑜𝑠</m:t>
                        </m:r>
                        <m:r>
                          <a:rPr lang="zh-CN" altLang="en-US" sz="2200" i="1">
                            <a:latin typeface="Cambria Math" panose="02040503050406030204" charset="0"/>
                            <a:ea typeface="微软雅黑" panose="020B0503020204020204" pitchFamily="34" charset="-122"/>
                          </a:rPr>
                          <m:t>𝜃</m:t>
                        </m:r>
                      </m:e>
                    </m:d>
                    <m:r>
                      <a:rPr lang="en-US" altLang="zh-CN" sz="2200" i="1">
                        <a:latin typeface="Cambria Math" panose="02040503050406030204" charset="0"/>
                        <a:ea typeface="微软雅黑" panose="020B0503020204020204" pitchFamily="34" charset="-122"/>
                      </a:rPr>
                      <m:t>&lt;</m:t>
                    </m:r>
                    <m:r>
                      <a:rPr lang="en-US" altLang="zh-CN" sz="2200" i="1">
                        <a:latin typeface="Cambria Math" panose="02040503050406030204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200" i="1">
                        <a:latin typeface="Cambria Math" panose="02040503050406030204" charset="0"/>
                        <a:ea typeface="微软雅黑" panose="020B0503020204020204" pitchFamily="34" charset="-122"/>
                      </a:rPr>
                      <m:t>.</m:t>
                    </m:r>
                    <m:r>
                      <a:rPr lang="en-US" altLang="zh-CN" sz="2200" i="1">
                        <a:latin typeface="Cambria Math" panose="02040503050406030204" charset="0"/>
                        <a:ea typeface="微软雅黑" panose="020B0503020204020204" pitchFamily="34" charset="-122"/>
                      </a:rPr>
                      <m:t>93</m:t>
                    </m:r>
                  </m:oMath>
                </a14:m>
                <a:endParaRPr lang="en-US" altLang="zh-CN" sz="2200" dirty="0"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200" dirty="0">
                    <a:solidFill>
                      <a:srgbClr val="FF0000"/>
                    </a:solidFill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  <m:t>𝑚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200" i="1">
                        <a:latin typeface="Cambria Math" panose="02040503050406030204" charset="0"/>
                        <a:ea typeface="微软雅黑" panose="020B0503020204020204" pitchFamily="34" charset="-122"/>
                      </a:rPr>
                      <m:t>1</m:t>
                    </m:r>
                    <m:r>
                      <a:rPr lang="en-US" altLang="zh-CN" sz="2200" i="1">
                        <a:latin typeface="Cambria Math" panose="02040503050406030204" charset="0"/>
                        <a:ea typeface="微软雅黑" panose="020B0503020204020204" pitchFamily="34" charset="-122"/>
                      </a:rPr>
                      <m:t>, </m:t>
                    </m:r>
                    <m:sSub>
                      <m:sSubPr>
                        <m:ctrlP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2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  <m:t>𝑃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charset="0"/>
                        <a:ea typeface="微软雅黑" panose="020B0503020204020204" pitchFamily="34" charset="-122"/>
                      </a:rPr>
                      <m:t>=</m:t>
                    </m:r>
                    <m:r>
                      <a:rPr lang="en-US" altLang="zh-CN" sz="2200" i="1">
                        <a:latin typeface="Cambria Math" panose="02040503050406030204" charset="0"/>
                        <a:ea typeface="微软雅黑" panose="020B0503020204020204" pitchFamily="34" charset="-122"/>
                      </a:rPr>
                      <m:t>1</m:t>
                    </m:r>
                  </m:oMath>
                </a14:m>
                <a:endParaRPr lang="zh-CN" altLang="en-US" sz="2200" dirty="0"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0435" y="898525"/>
                <a:ext cx="4288155" cy="2249170"/>
              </a:xfrm>
              <a:blipFill rotWithShape="1">
                <a:blip r:embed="rId1"/>
                <a:stretch>
                  <a:fillRect l="-444" t="-847" r="-444" b="-9147"/>
                </a:stretch>
              </a:blipFill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2"/>
              <p:cNvSpPr txBox="1"/>
              <p:nvPr/>
            </p:nvSpPr>
            <p:spPr>
              <a:xfrm>
                <a:off x="5756275" y="588010"/>
                <a:ext cx="5771515" cy="1609725"/>
              </a:xfrm>
              <a:prstGeom prst="rect">
                <a:avLst/>
              </a:prstGeom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l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None/>
                </a:pP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Particle identification</a:t>
                </a:r>
                <a:endParaRPr lang="en-US" altLang="zh-CN" sz="2000" spc="150" dirty="0">
                  <a:uFillTx/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  <a:p>
                <a:pPr algn="l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None/>
                </a:pPr>
                <a:r>
                  <a:rPr lang="en-US" altLang="zh-CN" sz="2000" spc="150" dirty="0">
                    <a:solidFill>
                      <a:schemeClr val="accent1"/>
                    </a:solidFill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-</a:t>
                </a: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spc="150" dirty="0">
                    <a:uFillTx/>
                    <a:latin typeface="Times New Roman" panose="02020603050405020304" pitchFamily="18" charset="0"/>
                    <a:ea typeface="Arial Unicode MS" pitchFamily="34" charset="-122"/>
                    <a:cs typeface="Times New Roman" panose="02020603050405020304" pitchFamily="18" charset="0"/>
                  </a:rPr>
                  <a:t>Prob</a:t>
                </a: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)&gt; </a:t>
                </a:r>
                <a:r>
                  <a:rPr lang="en-US" altLang="zh-CN" sz="2000" spc="150" dirty="0">
                    <a:uFillTx/>
                    <a:latin typeface="Times New Roman" panose="02020603050405020304" pitchFamily="18" charset="0"/>
                    <a:ea typeface="Arial Unicode MS" pitchFamily="34" charset="-122"/>
                    <a:cs typeface="Times New Roman" panose="02020603050405020304" pitchFamily="18" charset="0"/>
                  </a:rPr>
                  <a:t>Prob</a:t>
                </a: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), </a:t>
                </a:r>
                <a:r>
                  <a:rPr lang="en-US" altLang="zh-CN" sz="2000" spc="150" dirty="0">
                    <a:uFillTx/>
                    <a:latin typeface="Times New Roman" panose="02020603050405020304" pitchFamily="18" charset="0"/>
                    <a:ea typeface="Arial Unicode MS" pitchFamily="34" charset="-122"/>
                    <a:cs typeface="Times New Roman" panose="02020603050405020304" pitchFamily="18" charset="0"/>
                  </a:rPr>
                  <a:t>Prob</a:t>
                </a: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)&gt; </a:t>
                </a:r>
                <a:r>
                  <a:rPr lang="en-US" altLang="zh-CN" sz="2000" spc="150" dirty="0">
                    <a:uFillTx/>
                    <a:latin typeface="Times New Roman" panose="02020603050405020304" pitchFamily="18" charset="0"/>
                    <a:ea typeface="Arial Unicode MS" pitchFamily="34" charset="-122"/>
                    <a:cs typeface="Times New Roman" panose="02020603050405020304" pitchFamily="18" charset="0"/>
                  </a:rPr>
                  <a:t>Prob</a:t>
                </a: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)</a:t>
                </a:r>
                <a:endParaRPr lang="en-US" altLang="zh-CN" sz="2000" spc="150" dirty="0">
                  <a:uFillTx/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  <a:p>
                <a:pPr algn="l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None/>
                </a:pPr>
                <a:r>
                  <a:rPr lang="en-US" altLang="zh-CN" sz="2000" spc="150" dirty="0">
                    <a:solidFill>
                      <a:srgbClr val="FF0000"/>
                    </a:solidFill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-</a:t>
                </a: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pc="150" dirty="0">
                            <a:uFillTx/>
                            <a:latin typeface="Cambria Math" panose="02040503050406030204" charset="0"/>
                            <a:ea typeface="Arial Unicode MS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spc="150" dirty="0">
                            <a:uFillTx/>
                            <a:latin typeface="Cambria Math" panose="02040503050406030204" charset="0"/>
                            <a:ea typeface="Arial Unicode MS" pitchFamily="34" charset="-122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spc="150" dirty="0">
                            <a:uFillTx/>
                            <a:latin typeface="Cambria Math" panose="02040503050406030204" charset="0"/>
                            <a:ea typeface="Arial Unicode MS" pitchFamily="34" charset="-122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1</m:t>
                    </m:r>
                    <m:r>
                      <a:rPr lang="en-US" altLang="zh-CN" sz="200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spc="150" dirty="0">
                            <a:uFillTx/>
                            <a:latin typeface="Cambria Math" panose="02040503050406030204" charset="0"/>
                            <a:ea typeface="Arial Unicode MS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spc="150" dirty="0">
                            <a:uFillTx/>
                            <a:latin typeface="Cambria Math" panose="02040503050406030204" charset="0"/>
                            <a:ea typeface="Arial Unicode MS" pitchFamily="34" charset="-122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2000" i="1" spc="150" dirty="0">
                                <a:uFillTx/>
                                <a:latin typeface="Cambria Math" panose="02040503050406030204" charset="0"/>
                                <a:ea typeface="Arial Unicode MS" pitchFamily="34" charset="-122"/>
                                <a:cs typeface="Cambria Math" panose="02040503050406030204" charset="0"/>
                              </a:rPr>
                            </m:ctrlPr>
                          </m:accPr>
                          <m:e>
                            <m:r>
                              <a:rPr lang="en-US" altLang="zh-CN" sz="2000" i="1" spc="150" dirty="0">
                                <a:uFillTx/>
                                <a:latin typeface="Cambria Math" panose="02040503050406030204" charset="0"/>
                                <a:ea typeface="Arial Unicode MS" pitchFamily="34" charset="-122"/>
                                <a:cs typeface="Cambria Math" panose="02040503050406030204" charset="0"/>
                              </a:rPr>
                              <m:t>𝑝</m:t>
                            </m:r>
                          </m:e>
                        </m:acc>
                      </m:sub>
                    </m:sSub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zh-CN" sz="200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, </a:t>
                </a:r>
                <a:r>
                  <a:rPr lang="en-US" altLang="zh-CN" sz="2000" spc="150" dirty="0">
                    <a:uFillTx/>
                    <a:latin typeface="Times New Roman" panose="02020603050405020304" pitchFamily="18" charset="0"/>
                    <a:ea typeface="Arial Unicode MS" pitchFamily="34" charset="-122"/>
                    <a:cs typeface="Times New Roman" panose="02020603050405020304" pitchFamily="18" charset="0"/>
                  </a:rPr>
                  <a:t>vertex fit for</a:t>
                </a: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spc="150" dirty="0">
                            <a:uFillTx/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</m:ctrlPr>
                      </m:accPr>
                      <m:e>
                        <m:r>
                          <a:rPr lang="en-US" altLang="zh-CN" sz="2000" i="1" spc="150" dirty="0">
                            <a:uFillTx/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  <m:t>𝑝</m:t>
                        </m:r>
                      </m:e>
                    </m:acc>
                  </m:oMath>
                </a14:m>
                <a:endParaRPr lang="en-US" altLang="zh-CN" sz="2000" spc="150" dirty="0">
                  <a:uFillTx/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75" y="588010"/>
                <a:ext cx="5771515" cy="1609725"/>
              </a:xfrm>
              <a:prstGeom prst="rect">
                <a:avLst/>
              </a:prstGeom>
              <a:blipFill rotWithShape="1">
                <a:blip r:embed="rId2"/>
                <a:stretch>
                  <a:fillRect l="-330" t="-1183" r="-330" b="-1183"/>
                </a:stretch>
              </a:blipFill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6"/>
              <p:cNvSpPr txBox="1"/>
              <p:nvPr/>
            </p:nvSpPr>
            <p:spPr>
              <a:xfrm>
                <a:off x="6590030" y="2498090"/>
                <a:ext cx="4937125" cy="1038860"/>
              </a:xfrm>
              <a:prstGeom prst="rect">
                <a:avLst/>
              </a:prstGeom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algn="l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None/>
                </a:pP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4C kinematic fit with </a:t>
                </a:r>
                <a14:m>
                  <m:oMath xmlns:m="http://schemas.openxmlformats.org/officeDocument/2006/math">
                    <m:r>
                      <a:rPr lang="zh-CN" altLang="en-US" sz="2000">
                        <a:latin typeface="Cambria Math" panose="02040503050406030204" charset="0"/>
                        <a:cs typeface="Arial" panose="020B0604020202020204" pitchFamily="34" charset="0"/>
                      </a:rPr>
                      <m:t>𝜓</m:t>
                    </m:r>
                    <m:r>
                      <a:rPr lang="en-US" altLang="zh-CN" sz="2000">
                        <a:latin typeface="Cambria Math" panose="0204050305040603020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000">
                        <a:latin typeface="Cambria Math" panose="02040503050406030204" charset="0"/>
                        <a:cs typeface="Arial" panose="020B0604020202020204" pitchFamily="34" charset="0"/>
                      </a:rPr>
                      <m:t>3686</m:t>
                    </m:r>
                    <m:r>
                      <a:rPr lang="en-US" altLang="zh-CN" sz="2000">
                        <a:latin typeface="Cambria Math" panose="02040503050406030204" charset="0"/>
                        <a:cs typeface="Arial" panose="020B0604020202020204" pitchFamily="34" charset="0"/>
                      </a:rPr>
                      <m:t>)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→</m:t>
                    </m:r>
                    <m: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γ</m:t>
                    </m:r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+mj-ea"/>
                        <a:cs typeface="Cambria Math" panose="02040503050406030204" charset="0"/>
                        <a:sym typeface="+mn-lt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20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ea typeface="+mj-ea"/>
                            <a:cs typeface="Cambria Math" panose="02040503050406030204" charset="0"/>
                            <a:sym typeface="+mn-lt"/>
                          </a:rPr>
                          <m:t>𝑝</m:t>
                        </m:r>
                      </m:e>
                    </m:acc>
                  </m:oMath>
                </a14:m>
                <a:endParaRPr lang="en-US" altLang="zh-CN" sz="2000" spc="150" dirty="0">
                  <a:uFillTx/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  <a:p>
                <a:pPr algn="l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None/>
                </a:pP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- </a:t>
                </a:r>
                <a:r>
                  <a:rPr lang="en-US" altLang="zh-CN" sz="2000" spc="150" dirty="0">
                    <a:uFillTx/>
                    <a:latin typeface="Times New Roman" panose="02020603050405020304" pitchFamily="18" charset="0"/>
                    <a:ea typeface="Arial Unicode MS" pitchFamily="34" charset="-122"/>
                    <a:cs typeface="Times New Roman" panose="02020603050405020304" pitchFamily="18" charset="0"/>
                  </a:rPr>
                  <a:t>Constraints on four momentum</a:t>
                </a: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.</a:t>
                </a:r>
                <a:endParaRPr lang="en-US" altLang="zh-CN" sz="2000" spc="150" dirty="0">
                  <a:uFillTx/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030" y="2498090"/>
                <a:ext cx="4937125" cy="1038860"/>
              </a:xfrm>
              <a:prstGeom prst="rect">
                <a:avLst/>
              </a:prstGeom>
              <a:blipFill rotWithShape="1">
                <a:blip r:embed="rId3"/>
                <a:stretch>
                  <a:fillRect l="-386" t="-1834" r="-386" b="-1834"/>
                </a:stretch>
              </a:blipFill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417830" y="3536950"/>
                <a:ext cx="5959475" cy="2928620"/>
              </a:xfrm>
              <a:prstGeom prst="rect">
                <a:avLst/>
              </a:prstGeom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algn="l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None/>
                </a:pP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Good photon</a:t>
                </a:r>
                <a:endParaRPr lang="en-US" altLang="zh-CN" sz="2000" spc="150" dirty="0">
                  <a:uFillTx/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  <a:p>
                <a:pPr algn="l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None/>
                </a:pPr>
                <a:r>
                  <a:rPr lang="en-US" altLang="zh-CN" sz="2000" b="0" spc="150" dirty="0">
                    <a:solidFill>
                      <a:schemeClr val="accent1"/>
                    </a:solidFill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-</a:t>
                </a:r>
                <a:r>
                  <a:rPr lang="en-US" altLang="zh-CN" sz="2000" b="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pc="150"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𝑇𝐷𝐶</m:t>
                    </m:r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≤</m:t>
                    </m:r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1</m:t>
                    </m:r>
                    <m:r>
                      <a:rPr lang="en-US" altLang="zh-CN" sz="2000" b="0" i="1" spc="150"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</a:rPr>
                      <m:t>4</m:t>
                    </m:r>
                  </m:oMath>
                </a14:m>
                <a:endParaRPr lang="en-US" altLang="zh-CN" sz="2000" spc="150" dirty="0">
                  <a:uFillTx/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  <a:p>
                <a:pPr algn="l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None/>
                </a:pPr>
                <a:r>
                  <a:rPr lang="en-US" altLang="zh-CN" sz="2000" spc="150" dirty="0">
                    <a:solidFill>
                      <a:schemeClr val="accent1"/>
                    </a:solidFill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-</a:t>
                </a: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 Barrel :</a:t>
                </a:r>
                <a14:m>
                  <m:oMath xmlns:m="http://schemas.openxmlformats.org/officeDocument/2006/math">
                    <m:r>
                      <a:rPr lang="en-US" altLang="zh-CN" sz="200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200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𝐸</m:t>
                    </m:r>
                    <m:r>
                      <a:rPr lang="en-US" altLang="zh-CN" sz="200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sz="2000" i="1" spc="150"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</a:rPr>
                      <m:t>25</m:t>
                    </m:r>
                    <m:r>
                      <a:rPr lang="en-US" altLang="zh-CN" sz="200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200" b="0" i="1" spc="150"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</a:rPr>
                      <m:t>M</m:t>
                    </m:r>
                    <m:r>
                      <m:rPr>
                        <m:sty m:val="p"/>
                      </m:rPr>
                      <a:rPr lang="en-US" altLang="zh-CN" sz="2200" i="1" spc="150"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</a:rPr>
                      <m:t>eV</m:t>
                    </m:r>
                    <m:r>
                      <a:rPr lang="en-US" altLang="zh-CN" sz="200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 spc="150" dirty="0">
                            <a:uFillTx/>
                            <a:latin typeface="Cambria Math" panose="02040503050406030204" charset="0"/>
                            <a:ea typeface="Arial Unicode MS" pitchFamily="34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spc="150" dirty="0">
                            <a:uFillTx/>
                            <a:latin typeface="Cambria Math" panose="02040503050406030204" charset="0"/>
                            <a:ea typeface="Arial Unicode MS" pitchFamily="34" charset="-122"/>
                            <a:cs typeface="Arial" panose="020B0604020202020204" pitchFamily="34" charset="0"/>
                          </a:rPr>
                          <m:t>𝑐𝑜𝑠</m:t>
                        </m:r>
                        <m:r>
                          <a:rPr lang="en-US" altLang="zh-CN" sz="2000" spc="150" dirty="0">
                            <a:uFillTx/>
                            <a:latin typeface="Cambria Math" panose="02040503050406030204" charset="0"/>
                            <a:ea typeface="Arial Unicode MS" pitchFamily="34" charset="-122"/>
                            <a:cs typeface="Arial" panose="020B0604020202020204" pitchFamily="34" charset="0"/>
                          </a:rPr>
                          <m:t>𝜃</m:t>
                        </m:r>
                      </m:e>
                    </m:d>
                    <m:r>
                      <a:rPr lang="en-US" altLang="zh-CN" sz="200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sz="2000" i="1" spc="150"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000" i="1" spc="150"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</a:rPr>
                      <m:t>.</m:t>
                    </m:r>
                    <m:r>
                      <a:rPr lang="en-US" altLang="zh-CN" sz="2000" i="1" spc="150"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</a:rPr>
                      <m:t>8</m:t>
                    </m:r>
                  </m:oMath>
                </a14:m>
                <a:endParaRPr lang="en-US" altLang="zh-CN" sz="2000" spc="150" dirty="0">
                  <a:uFillTx/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  <a:p>
                <a:pPr algn="l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None/>
                </a:pPr>
                <a:r>
                  <a:rPr lang="en-US" altLang="zh-CN" sz="2000" spc="150" dirty="0">
                    <a:solidFill>
                      <a:schemeClr val="accent1"/>
                    </a:solidFill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-</a:t>
                </a: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 End cap :</a:t>
                </a:r>
                <a14:m>
                  <m:oMath xmlns:m="http://schemas.openxmlformats.org/officeDocument/2006/math"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𝐸</m:t>
                    </m:r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&gt;</m:t>
                    </m:r>
                    <m:r>
                      <a:rPr lang="en-US" altLang="zh-CN" sz="2000" b="0" i="1" spc="150"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</a:rPr>
                      <m:t>50</m:t>
                    </m:r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200" b="0" i="1" spc="150"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</a:rPr>
                      <m:t>MeV</m:t>
                    </m:r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zh-CN" sz="2000" b="0" i="1" spc="150"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000" b="0" i="1" spc="150"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</a:rPr>
                      <m:t>.</m:t>
                    </m:r>
                    <m:r>
                      <a:rPr lang="en-US" altLang="zh-CN" sz="2000" b="0" i="1" spc="150"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</a:rPr>
                      <m:t>86</m:t>
                    </m:r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b="0" i="1" spc="150" dirty="0">
                            <a:uFillTx/>
                            <a:latin typeface="Cambria Math" panose="02040503050406030204" charset="0"/>
                            <a:ea typeface="Arial Unicode MS" pitchFamily="34" charset="-122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000" b="0" spc="150" dirty="0">
                            <a:uFillTx/>
                            <a:latin typeface="Cambria Math" panose="02040503050406030204" charset="0"/>
                            <a:ea typeface="Arial Unicode MS" pitchFamily="34" charset="-122"/>
                            <a:cs typeface="Arial" panose="020B0604020202020204" pitchFamily="34" charset="0"/>
                          </a:rPr>
                          <m:t>𝑐𝑜𝑠</m:t>
                        </m:r>
                        <m:r>
                          <a:rPr lang="en-US" altLang="zh-CN" sz="2000" b="0" spc="150" dirty="0">
                            <a:uFillTx/>
                            <a:latin typeface="Cambria Math" panose="02040503050406030204" charset="0"/>
                            <a:ea typeface="Arial Unicode MS" pitchFamily="34" charset="-122"/>
                            <a:cs typeface="Arial" panose="020B0604020202020204" pitchFamily="34" charset="0"/>
                          </a:rPr>
                          <m:t>𝜃</m:t>
                        </m:r>
                      </m:e>
                    </m:d>
                    <m:r>
                      <a:rPr lang="en-US" altLang="zh-CN" sz="2000" b="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sz="2000" b="0" i="1" spc="150"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</a:rPr>
                      <m:t>0</m:t>
                    </m:r>
                    <m:r>
                      <a:rPr lang="en-US" altLang="zh-CN" sz="2000" b="0" i="1" spc="150"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</a:rPr>
                      <m:t>.</m:t>
                    </m:r>
                    <m:r>
                      <a:rPr lang="en-US" altLang="zh-CN" sz="2000" b="0" i="1" spc="150">
                        <a:uFillTx/>
                        <a:latin typeface="Cambria Math" panose="02040503050406030204" charset="0"/>
                        <a:ea typeface="微软雅黑" panose="020B0503020204020204" pitchFamily="34" charset="-122"/>
                      </a:rPr>
                      <m:t>92</m:t>
                    </m:r>
                  </m:oMath>
                </a14:m>
                <a:endParaRPr lang="en-US" altLang="zh-CN" sz="2000" spc="150" dirty="0">
                  <a:uFillTx/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  <a:p>
                <a:pPr algn="l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None/>
                </a:pPr>
                <a:r>
                  <a:rPr lang="en-US" altLang="zh-CN" sz="2000" spc="150" dirty="0">
                    <a:solidFill>
                      <a:srgbClr val="FF0000"/>
                    </a:solidFill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-</a:t>
                </a: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pc="150" dirty="0">
                            <a:uFillTx/>
                            <a:latin typeface="Cambria Math" panose="02040503050406030204" charset="0"/>
                            <a:ea typeface="Arial Unicode MS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000" b="0" spc="150" dirty="0">
                            <a:uFillTx/>
                            <a:latin typeface="Cambria Math" panose="02040503050406030204" charset="0"/>
                            <a:ea typeface="Arial Unicode MS" pitchFamily="34" charset="-122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altLang="zh-CN" sz="2000" b="0" spc="150" dirty="0">
                            <a:uFillTx/>
                            <a:latin typeface="Cambria Math" panose="02040503050406030204" charset="0"/>
                            <a:ea typeface="Arial Unicode MS" pitchFamily="34" charset="-122"/>
                            <a:cs typeface="Arial" panose="020B0604020202020204" pitchFamily="34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000" spc="150">
                    <a:uFillTx/>
                    <a:latin typeface="Cambria Math" panose="02040503050406030204" charset="0"/>
                    <a:ea typeface="微软雅黑" panose="020B0503020204020204" pitchFamily="34" charset="-122"/>
                  </a:rPr>
                  <a:t>4</a:t>
                </a:r>
                <a:endParaRPr lang="en-US" altLang="zh-CN" sz="2000" spc="150">
                  <a:uFillTx/>
                  <a:latin typeface="Cambria Math" panose="02040503050406030204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30" y="3536950"/>
                <a:ext cx="5959475" cy="2928620"/>
              </a:xfrm>
              <a:prstGeom prst="rect">
                <a:avLst/>
              </a:prstGeom>
              <a:blipFill rotWithShape="1">
                <a:blip r:embed="rId4"/>
                <a:stretch>
                  <a:fillRect l="-320" t="-650" r="-320" b="-650"/>
                </a:stretch>
              </a:blipFill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6"/>
              <p:cNvSpPr txBox="1"/>
              <p:nvPr/>
            </p:nvSpPr>
            <p:spPr>
              <a:xfrm>
                <a:off x="6734810" y="3978275"/>
                <a:ext cx="4792980" cy="2299970"/>
              </a:xfrm>
              <a:prstGeom prst="rect">
                <a:avLst/>
              </a:prstGeom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noAutofit/>
              </a:bodyPr>
              <a:lstStyle/>
              <a:p>
                <a:pPr algn="l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None/>
                </a:pP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  <a:sym typeface="+mn-ea"/>
                  </a:rPr>
                  <a:t>How to distinguish 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latin typeface="Cambria Math" panose="02040503050406030204" charset="0"/>
                        <a:cs typeface="Cambria Math" panose="02040503050406030204" charset="0"/>
                      </a:rPr>
                      <m:t>γ</m:t>
                    </m:r>
                  </m:oMath>
                </a14:m>
                <a:endParaRPr lang="en-US" altLang="zh-CN" sz="200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None/>
                </a:pPr>
                <a:r>
                  <a:rPr lang="en-US" altLang="zh-CN" sz="2000" spc="150" dirty="0">
                    <a:solidFill>
                      <a:schemeClr val="accent1"/>
                    </a:solidFill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  <a:sym typeface="+mn-ea"/>
                  </a:rPr>
                  <a:t>-</a:t>
                </a:r>
                <a:r>
                  <a:rPr lang="en-US" altLang="zh-CN" sz="2000" spc="150" dirty="0">
                    <a:uFillTx/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  <a:sym typeface="+mn-ea"/>
                  </a:rPr>
                  <a:t> Minimum </a:t>
                </a:r>
                <a14:m>
                  <m:oMath xmlns:m="http://schemas.openxmlformats.org/officeDocument/2006/math">
                    <m:r>
                      <a:rPr lang="en-US" altLang="zh-CN" sz="2000" i="1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Cambria Math" panose="02040503050406030204" charset="0"/>
                        <a:sym typeface="+mn-ea"/>
                      </a:rPr>
                      <m:t>∆</m:t>
                    </m:r>
                    <m:r>
                      <a:rPr lang="en-US" altLang="zh-CN" sz="2000" i="1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Cambria Math" panose="02040503050406030204" charset="0"/>
                        <a:sym typeface="+mn-ea"/>
                      </a:rPr>
                      <m:t>𝑀</m:t>
                    </m:r>
                    <m:r>
                      <a:rPr lang="en-US" altLang="zh-CN" sz="2000" i="1" spc="150" dirty="0">
                        <a:uFillTx/>
                        <a:latin typeface="Cambria Math" panose="02040503050406030204" charset="0"/>
                        <a:ea typeface="Arial Unicode MS" pitchFamily="34" charset="-122"/>
                        <a:cs typeface="Cambria Math" panose="02040503050406030204" charset="0"/>
                        <a:sym typeface="+mn-ea"/>
                      </a:rPr>
                      <m:t>:</m:t>
                    </m:r>
                  </m:oMath>
                </a14:m>
                <a:endParaRPr lang="en-US" altLang="zh-CN" sz="2000" i="1" spc="150" dirty="0">
                  <a:uFillTx/>
                  <a:latin typeface="Cambria Math" panose="02040503050406030204" charset="0"/>
                  <a:ea typeface="Arial Unicode MS" pitchFamily="34" charset="-122"/>
                  <a:cs typeface="Cambria Math" panose="02040503050406030204" charset="0"/>
                  <a:sym typeface="+mn-ea"/>
                </a:endParaRPr>
              </a:p>
              <a:p>
                <a:pPr algn="l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None/>
                </a:pPr>
                <a:r>
                  <a:rPr lang="en-US" altLang="zh-CN" sz="2000" dirty="0">
                    <a:latin typeface="Arial" panose="020B0604020202020204" pitchFamily="34" charset="0"/>
                    <a:ea typeface="Arial Unicode MS" pitchFamily="34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charset="0"/>
                        <a:ea typeface="Arial Unicode MS" pitchFamily="34" charset="-122"/>
                        <a:cs typeface="Cambria Math" panose="02040503050406030204" charset="0"/>
                      </a:rPr>
                      <m:t>∆</m:t>
                    </m:r>
                    <m:r>
                      <a:rPr lang="en-US" altLang="zh-CN" sz="2000" i="1" dirty="0">
                        <a:latin typeface="Cambria Math" panose="02040503050406030204" charset="0"/>
                        <a:ea typeface="Arial Unicode MS" pitchFamily="34" charset="-122"/>
                        <a:cs typeface="Cambria Math" panose="02040503050406030204" charset="0"/>
                      </a:rPr>
                      <m:t>𝑀</m:t>
                    </m:r>
                    <m:r>
                      <a:rPr lang="en-US" altLang="zh-CN" sz="2000" i="1" dirty="0">
                        <a:latin typeface="Cambria Math" panose="02040503050406030204" charset="0"/>
                        <a:ea typeface="Arial Unicode MS" pitchFamily="34" charset="-122"/>
                        <a:cs typeface="Cambria Math" panose="0204050305040603020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 dirty="0"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charset="0"/>
                                <a:ea typeface="Arial Unicode MS" pitchFamily="34" charset="-122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charset="0"/>
                                <a:ea typeface="Arial Unicode MS" pitchFamily="34" charset="-122"/>
                                <a:cs typeface="Cambria Math" panose="0204050305040603020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charset="0"/>
                                    <a:ea typeface="Arial Unicode MS" pitchFamily="34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charset="0"/>
                                    <a:ea typeface="Arial Unicode MS" pitchFamily="34" charset="-122"/>
                                    <a:cs typeface="Cambria Math" panose="02040503050406030204" charset="0"/>
                                  </a:rPr>
                                  <m:t>𝑀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charset="0"/>
                                        <a:ea typeface="Arial Unicode MS" pitchFamily="34" charset="-122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charset="0"/>
                                        <a:ea typeface="Arial Unicode MS" pitchFamily="34" charset="-122"/>
                                        <a:cs typeface="Cambria Math" panose="02040503050406030204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latin typeface="Cambria Math" panose="02040503050406030204" charset="0"/>
                                        <a:ea typeface="Arial Unicode MS" pitchFamily="34" charset="-122"/>
                                        <a:cs typeface="Cambria Math" panose="02040503050406030204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charset="0"/>
                                        <a:ea typeface="Arial Unicode MS" pitchFamily="34" charset="-122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charset="0"/>
                                        <a:ea typeface="Arial Unicode MS" pitchFamily="34" charset="-122"/>
                                        <a:cs typeface="Cambria Math" panose="02040503050406030204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latin typeface="Cambria Math" panose="02040503050406030204" charset="0"/>
                                        <a:ea typeface="Arial Unicode MS" pitchFamily="34" charset="-122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charset="0"/>
                                <a:ea typeface="Arial Unicode MS" pitchFamily="34" charset="-122"/>
                                <a:cs typeface="Cambria Math" panose="0204050305040603020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charset="0"/>
                                    <a:ea typeface="Arial Unicode MS" pitchFamily="34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charset="0"/>
                                    <a:ea typeface="Arial Unicode MS" pitchFamily="34" charset="-122"/>
                                    <a:cs typeface="Cambria Math" panose="0204050305040603020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charset="0"/>
                                    <a:ea typeface="Arial Unicode MS" pitchFamily="34" charset="-122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charset="0"/>
                                <a:ea typeface="Arial Unicode MS" pitchFamily="34" charset="-122"/>
                                <a:cs typeface="Cambria Math" panose="0204050305040603020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charset="0"/>
                                <a:ea typeface="Arial Unicode MS" pitchFamily="34" charset="-122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i="1" dirty="0">
                            <a:latin typeface="Cambria Math" panose="02040503050406030204" charset="0"/>
                            <a:ea typeface="Arial Unicode MS" pitchFamily="34" charset="-122"/>
                            <a:cs typeface="Cambria Math" panose="0204050305040603020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i="1" dirty="0">
                                <a:latin typeface="Cambria Math" panose="02040503050406030204" charset="0"/>
                                <a:ea typeface="Arial Unicode MS" pitchFamily="34" charset="-122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dirty="0">
                                <a:latin typeface="Cambria Math" panose="02040503050406030204" charset="0"/>
                                <a:ea typeface="Arial Unicode MS" pitchFamily="34" charset="-122"/>
                                <a:cs typeface="Cambria Math" panose="02040503050406030204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charset="0"/>
                                    <a:ea typeface="Arial Unicode MS" pitchFamily="34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charset="0"/>
                                    <a:ea typeface="Arial Unicode MS" pitchFamily="34" charset="-122"/>
                                    <a:cs typeface="Cambria Math" panose="02040503050406030204" charset="0"/>
                                  </a:rPr>
                                  <m:t>𝑀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charset="0"/>
                                        <a:ea typeface="Arial Unicode MS" pitchFamily="34" charset="-122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charset="0"/>
                                        <a:ea typeface="Arial Unicode MS" pitchFamily="34" charset="-122"/>
                                        <a:cs typeface="Cambria Math" panose="02040503050406030204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latin typeface="Cambria Math" panose="02040503050406030204" charset="0"/>
                                        <a:ea typeface="Arial Unicode MS" pitchFamily="34" charset="-122"/>
                                        <a:cs typeface="Cambria Math" panose="02040503050406030204" charset="0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 dirty="0">
                                        <a:latin typeface="Cambria Math" panose="02040503050406030204" charset="0"/>
                                        <a:ea typeface="Arial Unicode MS" pitchFamily="34" charset="-122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dirty="0">
                                        <a:latin typeface="Cambria Math" panose="02040503050406030204" charset="0"/>
                                        <a:ea typeface="Arial Unicode MS" pitchFamily="34" charset="-122"/>
                                        <a:cs typeface="Cambria Math" panose="02040503050406030204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altLang="zh-CN" sz="2000" i="1" dirty="0">
                                        <a:latin typeface="Cambria Math" panose="02040503050406030204" charset="0"/>
                                        <a:ea typeface="Arial Unicode MS" pitchFamily="34" charset="-122"/>
                                        <a:cs typeface="Cambria Math" panose="02040503050406030204" charset="0"/>
                                      </a:rPr>
                                      <m:t>4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charset="0"/>
                                <a:ea typeface="Arial Unicode MS" pitchFamily="34" charset="-122"/>
                                <a:cs typeface="Cambria Math" panose="0204050305040603020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000" i="1" dirty="0">
                                    <a:latin typeface="Cambria Math" panose="02040503050406030204" charset="0"/>
                                    <a:ea typeface="Arial Unicode MS" pitchFamily="34" charset="-122"/>
                                    <a:cs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 dirty="0">
                                    <a:latin typeface="Cambria Math" panose="02040503050406030204" charset="0"/>
                                    <a:ea typeface="Arial Unicode MS" pitchFamily="34" charset="-122"/>
                                    <a:cs typeface="Cambria Math" panose="02040503050406030204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CN" sz="2000" i="1" dirty="0">
                                    <a:latin typeface="Cambria Math" panose="02040503050406030204" charset="0"/>
                                    <a:ea typeface="Arial Unicode MS" pitchFamily="34" charset="-122"/>
                                    <a:cs typeface="Cambria Math" panose="02040503050406030204" charset="0"/>
                                  </a:rPr>
                                  <m:t>𝜂</m:t>
                                </m:r>
                              </m:sub>
                            </m:sSub>
                            <m:r>
                              <a:rPr lang="en-US" altLang="zh-CN" sz="2000" i="1" dirty="0">
                                <a:latin typeface="Cambria Math" panose="02040503050406030204" charset="0"/>
                                <a:ea typeface="Arial Unicode MS" pitchFamily="34" charset="-122"/>
                                <a:cs typeface="Cambria Math" panose="0204050305040603020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000" i="1" dirty="0">
                                <a:latin typeface="Cambria Math" panose="02040503050406030204" charset="0"/>
                                <a:ea typeface="Arial Unicode MS" pitchFamily="34" charset="-122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CN" sz="2000" dirty="0">
                  <a:latin typeface="Arial" panose="020B0604020202020204" pitchFamily="34" charset="0"/>
                  <a:ea typeface="Arial Unicode MS" pitchFamily="34" charset="-122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810" y="3978275"/>
                <a:ext cx="4792980" cy="2299970"/>
              </a:xfrm>
              <a:prstGeom prst="rect">
                <a:avLst/>
              </a:prstGeom>
              <a:blipFill rotWithShape="1">
                <a:blip r:embed="rId5"/>
                <a:stretch>
                  <a:fillRect l="-397" t="-828" r="-397" b="-828"/>
                </a:stretch>
              </a:blipFill>
              <a:ln w="381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6" imgW="114300" imgH="215900" progId="Equation.KSEE3">
                  <p:embed/>
                </p:oleObj>
              </mc:Choice>
              <mc:Fallback>
                <p:oleObj name="" r:id="rId6" imgW="114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p:transition spd="slow" advTm="3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 rot="5400000">
            <a:off x="94058" y="3352805"/>
            <a:ext cx="891383" cy="241300"/>
            <a:chOff x="241300" y="6464300"/>
            <a:chExt cx="1149600" cy="311200"/>
          </a:xfrm>
          <a:solidFill>
            <a:schemeClr val="accent1"/>
          </a:solidFill>
        </p:grpSpPr>
        <p:sp>
          <p:nvSpPr>
            <p:cNvPr id="95" name="椭圆 94"/>
            <p:cNvSpPr/>
            <p:nvPr/>
          </p:nvSpPr>
          <p:spPr>
            <a:xfrm>
              <a:off x="241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4509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6605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8701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0797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1289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241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509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3" name="椭圆 102"/>
            <p:cNvSpPr/>
            <p:nvPr/>
          </p:nvSpPr>
          <p:spPr>
            <a:xfrm>
              <a:off x="6605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8701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10797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1289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5400000">
            <a:off x="10952558" y="3352805"/>
            <a:ext cx="891383" cy="241300"/>
            <a:chOff x="241300" y="6464300"/>
            <a:chExt cx="1149600" cy="311200"/>
          </a:xfrm>
          <a:solidFill>
            <a:schemeClr val="accent1"/>
          </a:solidFill>
        </p:grpSpPr>
        <p:sp>
          <p:nvSpPr>
            <p:cNvPr id="52" name="椭圆 51"/>
            <p:cNvSpPr/>
            <p:nvPr/>
          </p:nvSpPr>
          <p:spPr>
            <a:xfrm>
              <a:off x="241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509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6605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8701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0797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1289300" y="64643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241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7" name="椭圆 66"/>
            <p:cNvSpPr/>
            <p:nvPr/>
          </p:nvSpPr>
          <p:spPr>
            <a:xfrm>
              <a:off x="4509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6605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8701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10797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1289300" y="6673900"/>
              <a:ext cx="101600" cy="101600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cs typeface="+mn-ea"/>
                <a:sym typeface="+mn-lt"/>
              </a:endParaRPr>
            </a:p>
          </p:txBody>
        </p:sp>
      </p:grpSp>
      <p:pic>
        <p:nvPicPr>
          <p:cNvPr id="126" name="图片 12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763992" y="0"/>
            <a:ext cx="1428008" cy="28302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2844800" cy="3784927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8810171" y="4920343"/>
            <a:ext cx="3381829" cy="1937657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flipH="1" flipV="1">
            <a:off x="0" y="4027714"/>
            <a:ext cx="1428008" cy="2830286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2158930" y="1028700"/>
            <a:ext cx="7707086" cy="5200658"/>
            <a:chOff x="1081315" y="692709"/>
            <a:chExt cx="10029371" cy="5472575"/>
          </a:xfrm>
        </p:grpSpPr>
        <p:sp>
          <p:nvSpPr>
            <p:cNvPr id="59" name="矩形 58"/>
            <p:cNvSpPr/>
            <p:nvPr/>
          </p:nvSpPr>
          <p:spPr>
            <a:xfrm rot="20606">
              <a:off x="1081315" y="692709"/>
              <a:ext cx="10029371" cy="5472575"/>
            </a:xfrm>
            <a:prstGeom prst="rect">
              <a:avLst/>
            </a:prstGeom>
            <a:solidFill>
              <a:srgbClr val="8CD2F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rot="20606">
              <a:off x="1294228" y="884962"/>
              <a:ext cx="9603545" cy="5088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3939238" y="1944955"/>
            <a:ext cx="4075523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5400" b="1" spc="300">
                <a:gradFill>
                  <a:gsLst>
                    <a:gs pos="0">
                      <a:srgbClr val="8CD2F1"/>
                    </a:gs>
                    <a:gs pos="100000">
                      <a:srgbClr val="4787C7"/>
                    </a:gs>
                  </a:gsLst>
                  <a:lin ang="5400000" scaled="1"/>
                </a:gradFill>
                <a:cs typeface="+mn-ea"/>
              </a:defRPr>
            </a:lvl1pPr>
          </a:lstStyle>
          <a:p>
            <a:endParaRPr lang="zh-CN" altLang="en-US" dirty="0">
              <a:sym typeface="+mn-lt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375535" y="2599055"/>
            <a:ext cx="7341235" cy="246570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>
              <a:spcBef>
                <a:spcPct val="0"/>
              </a:spcBef>
            </a:pPr>
            <a:r>
              <a:rPr lang="en-US" sz="720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Background</a:t>
            </a:r>
            <a:r>
              <a:rPr lang="en-US" sz="7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endParaRPr lang="en-US" sz="7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  <a:p>
            <a:pPr>
              <a:spcBef>
                <a:spcPct val="0"/>
              </a:spcBef>
            </a:pPr>
            <a:r>
              <a:rPr lang="en-US" altLang="zh-CN" sz="7200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+mn-lt"/>
              </a:rPr>
              <a:t>study</a:t>
            </a:r>
            <a:endParaRPr lang="en-US" altLang="zh-CN" sz="7200" dirty="0"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2736715" y="4604662"/>
            <a:ext cx="6538627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79" name="图片 78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00000" flipH="1">
            <a:off x="8943524" y="1433020"/>
            <a:ext cx="1238250" cy="1238250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100000" flipH="1">
            <a:off x="1613536" y="4656642"/>
            <a:ext cx="1238250" cy="12382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0" grpId="0"/>
      <p:bldP spid="76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2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EMPLATE_THUMBS_INDEX" val="1、4、7、9、11、15、19、20、21、22、23、26、31、35、39、40"/>
  <p:tag name="KSO_WM_TEMPLATE_SUBCATEGORY" val="0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421"/>
  <p:tag name="KSO_WM_TEMPLATE_MASTER_TYPE" val="1"/>
</p:tagLst>
</file>

<file path=ppt/tags/tag145.xml><?xml version="1.0" encoding="utf-8"?>
<p:tagLst xmlns:p="http://schemas.openxmlformats.org/presentationml/2006/main">
  <p:tag name="ISLIDE.ICON" val="#107308;"/>
</p:tagLst>
</file>

<file path=ppt/tags/tag146.xml><?xml version="1.0" encoding="utf-8"?>
<p:tagLst xmlns:p="http://schemas.openxmlformats.org/presentationml/2006/main">
  <p:tag name="KSO_WM_DIAGRAM_VIRTUALLY_FRAME" val="{&quot;height&quot;:355.75866141732274,&quot;left&quot;:388.1471653543307,&quot;top&quot;:89,&quot;width&quot;:491.2}"/>
</p:tagLst>
</file>

<file path=ppt/tags/tag147.xml><?xml version="1.0" encoding="utf-8"?>
<p:tagLst xmlns:p="http://schemas.openxmlformats.org/presentationml/2006/main">
  <p:tag name="KSO_WM_DIAGRAM_VIRTUALLY_FRAME" val="{&quot;height&quot;:355.75866141732274,&quot;left&quot;:388.1471653543307,&quot;top&quot;:89,&quot;width&quot;:491.2}"/>
</p:tagLst>
</file>

<file path=ppt/tags/tag148.xml><?xml version="1.0" encoding="utf-8"?>
<p:tagLst xmlns:p="http://schemas.openxmlformats.org/presentationml/2006/main">
  <p:tag name="KSO_WM_DIAGRAM_VIRTUALLY_FRAME" val="{&quot;height&quot;:355.75866141732274,&quot;left&quot;:388.1471653543307,&quot;top&quot;:89,&quot;width&quot;:491.2}"/>
</p:tagLst>
</file>

<file path=ppt/tags/tag149.xml><?xml version="1.0" encoding="utf-8"?>
<p:tagLst xmlns:p="http://schemas.openxmlformats.org/presentationml/2006/main">
  <p:tag name="KSO_WM_DIAGRAM_VIRTUALLY_FRAME" val="{&quot;height&quot;:355.75866141732274,&quot;left&quot;:388.1471653543307,&quot;top&quot;:89,&quot;width&quot;:491.2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DIAGRAM_VIRTUALLY_FRAME" val="{&quot;height&quot;:355.75866141732274,&quot;left&quot;:388.1471653543307,&quot;top&quot;:89,&quot;width&quot;:491.2}"/>
</p:tagLst>
</file>

<file path=ppt/tags/tag151.xml><?xml version="1.0" encoding="utf-8"?>
<p:tagLst xmlns:p="http://schemas.openxmlformats.org/presentationml/2006/main">
  <p:tag name="KSO_WM_DIAGRAM_VIRTUALLY_FRAME" val="{&quot;height&quot;:355.75866141732274,&quot;left&quot;:388.1471653543307,&quot;top&quot;:89,&quot;width&quot;:491.2}"/>
</p:tagLst>
</file>

<file path=ppt/tags/tag152.xml><?xml version="1.0" encoding="utf-8"?>
<p:tagLst xmlns:p="http://schemas.openxmlformats.org/presentationml/2006/main">
  <p:tag name="KSO_WM_DIAGRAM_VIRTUALLY_FRAME" val="{&quot;height&quot;:355.75866141732274,&quot;left&quot;:388.1471653543307,&quot;top&quot;:89,&quot;width&quot;:491.2}"/>
</p:tagLst>
</file>

<file path=ppt/tags/tag153.xml><?xml version="1.0" encoding="utf-8"?>
<p:tagLst xmlns:p="http://schemas.openxmlformats.org/presentationml/2006/main">
  <p:tag name="KSO_WM_DIAGRAM_VIRTUALLY_FRAME" val="{&quot;height&quot;:355.75866141732274,&quot;left&quot;:388.1471653543307,&quot;top&quot;:89,&quot;width&quot;:491.2}"/>
</p:tagLst>
</file>

<file path=ppt/tags/tag154.xml><?xml version="1.0" encoding="utf-8"?>
<p:tagLst xmlns:p="http://schemas.openxmlformats.org/presentationml/2006/main">
  <p:tag name="KSO_WM_DIAGRAM_VIRTUALLY_FRAME" val="{&quot;height&quot;:355.75866141732274,&quot;left&quot;:388.1471653543307,&quot;top&quot;:89,&quot;width&quot;:491.2}"/>
</p:tagLst>
</file>

<file path=ppt/tags/tag155.xml><?xml version="1.0" encoding="utf-8"?>
<p:tagLst xmlns:p="http://schemas.openxmlformats.org/presentationml/2006/main">
  <p:tag name="KSO_WM_DIAGRAM_VIRTUALLY_FRAME" val="{&quot;height&quot;:355.75866141732274,&quot;left&quot;:388.1471653543307,&quot;top&quot;:89,&quot;width&quot;:491.2}"/>
</p:tagLst>
</file>

<file path=ppt/tags/tag156.xml><?xml version="1.0" encoding="utf-8"?>
<p:tagLst xmlns:p="http://schemas.openxmlformats.org/presentationml/2006/main">
  <p:tag name="KSO_WM_DIAGRAM_VIRTUALLY_FRAME" val="{&quot;height&quot;:355.75866141732274,&quot;left&quot;:388.1471653543307,&quot;top&quot;:89,&quot;width&quot;:491.2}"/>
</p:tagLst>
</file>

<file path=ppt/tags/tag157.xml><?xml version="1.0" encoding="utf-8"?>
<p:tagLst xmlns:p="http://schemas.openxmlformats.org/presentationml/2006/main">
  <p:tag name="KSO_WM_DIAGRAM_VIRTUALLY_FRAME" val="{&quot;height&quot;:355.75866141732274,&quot;left&quot;:388.1471653543307,&quot;top&quot;:89,&quot;width&quot;:491.2}"/>
</p:tagLst>
</file>

<file path=ppt/tags/tag158.xml><?xml version="1.0" encoding="utf-8"?>
<p:tagLst xmlns:p="http://schemas.openxmlformats.org/presentationml/2006/main">
  <p:tag name="KSO_WM_DIAGRAM_VIRTUALLY_FRAME" val="{&quot;height&quot;:355.75866141732274,&quot;left&quot;:388.1471653543307,&quot;top&quot;:89,&quot;width&quot;:491.2}"/>
</p:tagLst>
</file>

<file path=ppt/tags/tag159.xml><?xml version="1.0" encoding="utf-8"?>
<p:tagLst xmlns:p="http://schemas.openxmlformats.org/presentationml/2006/main">
  <p:tag name="KSO_WM_DIAGRAM_VIRTUALLY_FRAME" val="{&quot;height&quot;:355.75866141732274,&quot;left&quot;:388.1471653543307,&quot;top&quot;:89,&quot;width&quot;:491.2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DIAGRAM_VIRTUALLY_FRAME" val="{&quot;height&quot;:355.75866141732274,&quot;left&quot;:388.1471653543307,&quot;top&quot;:89,&quot;width&quot;:491.2}"/>
</p:tagLst>
</file>

<file path=ppt/tags/tag161.xml><?xml version="1.0" encoding="utf-8"?>
<p:tagLst xmlns:p="http://schemas.openxmlformats.org/presentationml/2006/main">
  <p:tag name="KSO_WM_DIAGRAM_VIRTUALLY_FRAME" val="{&quot;height&quot;:355.75866141732274,&quot;left&quot;:388.1471653543307,&quot;top&quot;:89,&quot;width&quot;:491.2}"/>
</p:tagLst>
</file>

<file path=ppt/tags/tag162.xml><?xml version="1.0" encoding="utf-8"?>
<p:tagLst xmlns:p="http://schemas.openxmlformats.org/presentationml/2006/main">
  <p:tag name="ISLIDE.ICON" val="#107308;"/>
</p:tagLst>
</file>

<file path=ppt/tags/tag163.xml><?xml version="1.0" encoding="utf-8"?>
<p:tagLst xmlns:p="http://schemas.openxmlformats.org/presentationml/2006/main">
  <p:tag name="ISLIDE.ICON" val="#107308;"/>
</p:tagLst>
</file>

<file path=ppt/tags/tag164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65.xml><?xml version="1.0" encoding="utf-8"?>
<p:tagLst xmlns:p="http://schemas.openxmlformats.org/presentationml/2006/main">
  <p:tag name="ISLIDE.ICON" val="#107308;"/>
</p:tagLst>
</file>

<file path=ppt/tags/tag166.xml><?xml version="1.0" encoding="utf-8"?>
<p:tagLst xmlns:p="http://schemas.openxmlformats.org/presentationml/2006/main">
  <p:tag name="TABLE_ENDDRAG_ORIGIN_RECT" val="853*445"/>
  <p:tag name="TABLE_ENDDRAG_RECT" val="47*45*853*445"/>
</p:tagLst>
</file>

<file path=ppt/tags/tag167.xml><?xml version="1.0" encoding="utf-8"?>
<p:tagLst xmlns:p="http://schemas.openxmlformats.org/presentationml/2006/main">
  <p:tag name="TABLE_ENDDRAG_ORIGIN_RECT" val="853*445"/>
  <p:tag name="TABLE_ENDDRAG_RECT" val="47*45*853*445"/>
</p:tagLst>
</file>

<file path=ppt/tags/tag168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69.xml><?xml version="1.0" encoding="utf-8"?>
<p:tagLst xmlns:p="http://schemas.openxmlformats.org/presentationml/2006/main">
  <p:tag name="ISLIDE.ICON" val="#107308;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71.xml><?xml version="1.0" encoding="utf-8"?>
<p:tagLst xmlns:p="http://schemas.openxmlformats.org/presentationml/2006/main">
  <p:tag name="ISLIDE.ICON" val="#107308;"/>
</p:tagLst>
</file>

<file path=ppt/tags/tag172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73.xml><?xml version="1.0" encoding="utf-8"?>
<p:tagLst xmlns:p="http://schemas.openxmlformats.org/presentationml/2006/main">
  <p:tag name="TABLE_ENDDRAG_ORIGIN_RECT" val="374*151"/>
  <p:tag name="TABLE_ENDDRAG_RECT" val="544*70*374*151"/>
</p:tagLst>
</file>

<file path=ppt/tags/tag174.xml><?xml version="1.0" encoding="utf-8"?>
<p:tagLst xmlns:p="http://schemas.openxmlformats.org/presentationml/2006/main">
  <p:tag name="TABLE_ENDDRAG_ORIGIN_RECT" val="374*151"/>
  <p:tag name="TABLE_ENDDRAG_RECT" val="544*70*374*151"/>
</p:tagLst>
</file>

<file path=ppt/tags/tag175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76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77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78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79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81.xml><?xml version="1.0" encoding="utf-8"?>
<p:tagLst xmlns:p="http://schemas.openxmlformats.org/presentationml/2006/main">
  <p:tag name="ISLIDE.ICON" val="#107308;"/>
</p:tagLst>
</file>

<file path=ppt/tags/tag182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83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84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85.xml><?xml version="1.0" encoding="utf-8"?>
<p:tagLst xmlns:p="http://schemas.openxmlformats.org/presentationml/2006/main">
  <p:tag name="TABLE_ENDDRAG_ORIGIN_RECT" val="848*445"/>
  <p:tag name="TABLE_ENDDRAG_RECT" val="60*42*848*445"/>
</p:tagLst>
</file>

<file path=ppt/tags/tag186.xml><?xml version="1.0" encoding="utf-8"?>
<p:tagLst xmlns:p="http://schemas.openxmlformats.org/presentationml/2006/main">
  <p:tag name="TABLE_ENDDRAG_ORIGIN_RECT" val="848*445"/>
  <p:tag name="TABLE_ENDDRAG_RECT" val="60*42*848*445"/>
</p:tagLst>
</file>

<file path=ppt/tags/tag187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88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89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91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92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93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94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95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96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97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98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199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01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02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03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04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05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06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07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08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09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11.xml><?xml version="1.0" encoding="utf-8"?>
<p:tagLst xmlns:p="http://schemas.openxmlformats.org/presentationml/2006/main">
  <p:tag name="TABLE_ENDDRAG_ORIGIN_RECT" val="848*445"/>
  <p:tag name="TABLE_ENDDRAG_RECT" val="60*42*848*445"/>
</p:tagLst>
</file>

<file path=ppt/tags/tag212.xml><?xml version="1.0" encoding="utf-8"?>
<p:tagLst xmlns:p="http://schemas.openxmlformats.org/presentationml/2006/main">
  <p:tag name="TABLE_ENDDRAG_ORIGIN_RECT" val="848*445"/>
  <p:tag name="TABLE_ENDDRAG_RECT" val="60*42*848*445"/>
</p:tagLst>
</file>

<file path=ppt/tags/tag213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14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15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16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17.xml><?xml version="1.0" encoding="utf-8"?>
<p:tagLst xmlns:p="http://schemas.openxmlformats.org/presentationml/2006/main">
  <p:tag name="KSO_WM_DIAGRAM_VIRTUALLY_FRAME" val="{&quot;height&quot;:189.1,&quot;left&quot;:83.35,&quot;top&quot;:42.45,&quot;width&quot;:500.9000000000002}"/>
</p:tagLst>
</file>

<file path=ppt/tags/tag218.xml><?xml version="1.0" encoding="utf-8"?>
<p:tagLst xmlns:p="http://schemas.openxmlformats.org/presentationml/2006/main">
  <p:tag name="KSO_WM_DIAGRAM_VIRTUALLY_FRAME" val="{&quot;height&quot;:189.1,&quot;left&quot;:83.35,&quot;top&quot;:42.45,&quot;width&quot;:500.9000000000002}"/>
</p:tagLst>
</file>

<file path=ppt/tags/tag219.xml><?xml version="1.0" encoding="utf-8"?>
<p:tagLst xmlns:p="http://schemas.openxmlformats.org/presentationml/2006/main">
  <p:tag name="KSO_WM_DIAGRAM_VIRTUALLY_FRAME" val="{&quot;height&quot;:189.1,&quot;left&quot;:83.35,&quot;top&quot;:42.45,&quot;width&quot;:500.9000000000002}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DIAGRAM_VIRTUALLY_FRAME" val="{&quot;height&quot;:189.1,&quot;left&quot;:83.35,&quot;top&quot;:42.45,&quot;width&quot;:500.9000000000002}"/>
</p:tagLst>
</file>

<file path=ppt/tags/tag221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22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23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24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25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26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27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28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29.xml><?xml version="1.0" encoding="utf-8"?>
<p:tagLst xmlns:p="http://schemas.openxmlformats.org/presentationml/2006/main">
  <p:tag name="ISLIDE.ICON" val="#107308;"/>
  <p:tag name="KSO_WM_SLIDE_ID" val="custom20204421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4421"/>
  <p:tag name="KSO_WM_SLIDE_LAYOUT" val="a_e"/>
  <p:tag name="KSO_WM_SLIDE_LAYOUT_CNT" val="1_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ISLIDE.ICON" val="#107308;"/>
</p:tagLst>
</file>

<file path=ppt/tags/tag231.xml><?xml version="1.0" encoding="utf-8"?>
<p:tagLst xmlns:p="http://schemas.openxmlformats.org/presentationml/2006/main">
  <p:tag name="KSO_WPP_MARK_KEY" val="172f234b-0868-4bd7-b23f-3a8e53821fba"/>
  <p:tag name="COMMONDATA" val="eyJoZGlkIjoiNDljYjhhY2I0ZmZhNzljYzhjMjM3ZWJjNmJmNTg5MTMifQ=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787C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hkzxwh5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hkzxwh5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AECEF"/>
      </a:dk2>
      <a:lt2>
        <a:srgbClr val="FBFBFC"/>
      </a:lt2>
      <a:accent1>
        <a:srgbClr val="3C78B9"/>
      </a:accent1>
      <a:accent2>
        <a:srgbClr val="1D7D8E"/>
      </a:accent2>
      <a:accent3>
        <a:srgbClr val="2A7850"/>
      </a:accent3>
      <a:accent4>
        <a:srgbClr val="576829"/>
      </a:accent4>
      <a:accent5>
        <a:srgbClr val="925022"/>
      </a:accent5>
      <a:accent6>
        <a:srgbClr val="B73C3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5405</Words>
  <Application>WPS 演示</Application>
  <PresentationFormat>宽屏</PresentationFormat>
  <Paragraphs>476</Paragraphs>
  <Slides>58</Slides>
  <Notes>34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82" baseType="lpstr">
      <vt:lpstr>Arial</vt:lpstr>
      <vt:lpstr>宋体</vt:lpstr>
      <vt:lpstr>Wingdings</vt:lpstr>
      <vt:lpstr>微软雅黑</vt:lpstr>
      <vt:lpstr>汉仪旗黑-85S</vt:lpstr>
      <vt:lpstr>黑体</vt:lpstr>
      <vt:lpstr>Cambria Math</vt:lpstr>
      <vt:lpstr>MS Mincho</vt:lpstr>
      <vt:lpstr>Segoe Print</vt:lpstr>
      <vt:lpstr>字魂59号-创粗黑</vt:lpstr>
      <vt:lpstr>Times New Roman</vt:lpstr>
      <vt:lpstr>Century Gothic</vt:lpstr>
      <vt:lpstr>Arial</vt:lpstr>
      <vt:lpstr>Times New Roman</vt:lpstr>
      <vt:lpstr>Proxima Nova</vt:lpstr>
      <vt:lpstr>楷体</vt:lpstr>
      <vt:lpstr>Arial Unicode MS</vt:lpstr>
      <vt:lpstr>Arial Unicode MS</vt:lpstr>
      <vt:lpstr>等线</vt:lpstr>
      <vt:lpstr>Cambria Math</vt:lpstr>
      <vt:lpstr>第一PPT，www.1ppt.com</vt:lpstr>
      <vt:lpstr>自定义设计方案</vt:lpstr>
      <vt:lpstr>1_Office 主题​​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开题答辩</dc:title>
  <dc:creator>第一PPT</dc:creator>
  <cp:keywords>www.1ppt.com</cp:keywords>
  <dc:description>www.1ppt.com</dc:description>
  <cp:lastModifiedBy>常甜甜</cp:lastModifiedBy>
  <cp:revision>299</cp:revision>
  <dcterms:created xsi:type="dcterms:W3CDTF">2022-04-13T14:16:00Z</dcterms:created>
  <dcterms:modified xsi:type="dcterms:W3CDTF">2025-03-11T11:59:19Z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5B0F82B746F84E8EA9BC5FE1BCE06851_12</vt:lpwstr>
  </property>
  <property fmtid="{D5CDD505-2E9C-101B-9397-08002B2CF9AE}" pid="3" name="KSOProductBuildVer">
    <vt:lpwstr>2052-12.1.0.20305</vt:lpwstr>
  </property>
</Properties>
</file>