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10257" r:id="rId2"/>
    <p:sldId id="10258" r:id="rId3"/>
    <p:sldId id="10259" r:id="rId4"/>
    <p:sldId id="10260" r:id="rId5"/>
    <p:sldId id="10256" r:id="rId6"/>
    <p:sldId id="10261" r:id="rId7"/>
    <p:sldId id="10262" r:id="rId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-636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4BD1D3-3D43-426F-8903-C4E69BF7E0F0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043717-034A-4375-A872-753C3D619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175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73960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2F5C4BF-F97E-44FD-AD9D-84BC9A022B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4BA5F034-C4DB-4853-A5F0-0EC9336294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11CA5B7-666B-4AB3-B80C-5907F5008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6BAC-FE44-469C-851B-43BDED5F0DB1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2CFD606-A3FA-4E5B-B83A-BD346A570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C215612-7E24-4604-BC3E-BDF3C98FA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FCCFA-A733-4ED1-A9C9-98C9B24405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925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326820D-C701-41DD-9314-CD97E7A2F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8E4066A1-CFC4-4FFB-AD8C-5C098B467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513755E-DF65-4154-880D-6D8BD1DEF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6BAC-FE44-469C-851B-43BDED5F0DB1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9EBFBCD-9303-4575-93B3-36A96FC6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99E0F79-1B19-48FE-B5CF-8CFE692A2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FCCFA-A733-4ED1-A9C9-98C9B24405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2004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E9B6E201-049D-4C5A-BF52-BABA450515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D225EC49-4E8F-45E8-9EB1-44C0CC5F5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51721CF-5D6E-48FC-8CA6-110D79A3C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6BAC-FE44-469C-851B-43BDED5F0DB1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882BB09-43C6-4E1C-83FB-EC5CF5BFD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4452FEC-AFC8-4B2C-8C35-B2E04E712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FCCFA-A733-4ED1-A9C9-98C9B24405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2446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26B541D-2A2D-45AD-B3B6-F305847DA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0A2AC527-E465-4E28-9D95-30BE0006DC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B0D31C3-01F9-4940-B0F4-74B71B0BF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6BAC-FE44-469C-851B-43BDED5F0DB1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1878BBE-24FB-4E0C-9D06-0E57E0C07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71588FA-E159-4738-B1FC-D73F910D1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FCCFA-A733-4ED1-A9C9-98C9B24405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8661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6C00BA3-0C52-4BD0-ACD6-3100FEDDD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3979705F-EC46-449C-A2F4-7336F1057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01F6D98-409D-44AA-8BDB-8E1D15A36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6BAC-FE44-469C-851B-43BDED5F0DB1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02EB2D6-4999-47CD-9910-0187E31E7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A60380A-7A31-4209-AC65-F3FBF3F4B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FCCFA-A733-4ED1-A9C9-98C9B24405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3843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DC0F77C-545B-42F9-967F-9979B3B03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1590D89-A794-483C-969B-EFE561CA6D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FDD637EE-A964-4382-B689-62A410ACE6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DE42E83-2599-46D6-939F-438359FFF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6BAC-FE44-469C-851B-43BDED5F0DB1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6DABDD7F-E964-4DE6-838B-0347323D4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785C5CCE-579D-44DB-9DE1-16A683E35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FCCFA-A733-4ED1-A9C9-98C9B24405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776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7C49D36-1DE6-4CDF-9580-3F2AEDEF2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200732E6-1411-444A-B882-6AB55E3FD6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D88B4B17-4863-48F8-98A2-AF4B19D195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CC03198F-6BD3-484A-A203-C2EB60938C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58751FED-C62A-4493-959C-EC26A835C2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72D03172-0478-46E4-9812-24329AE6E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6BAC-FE44-469C-851B-43BDED5F0DB1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ACC64515-FDC4-4C85-B231-708AAEFA8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D31F4700-1BF3-46FC-888F-AF746C1BC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FCCFA-A733-4ED1-A9C9-98C9B24405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2394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D3964B1-7B57-4DC1-9199-9D83B2B97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70FD9C60-7A6B-475A-AE6B-FD62407E4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6BAC-FE44-469C-851B-43BDED5F0DB1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64749749-1F01-4E99-A029-294C7BD53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DBD7BD01-A768-450B-9382-74CF367E4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FCCFA-A733-4ED1-A9C9-98C9B24405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8462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1784F054-47E3-4A20-908E-BA23A1A2C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6BAC-FE44-469C-851B-43BDED5F0DB1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5804E72A-F0F5-4EAB-8AC4-E72A8F9DC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5C47844B-AA5B-4A62-BD14-B851333E3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FCCFA-A733-4ED1-A9C9-98C9B24405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4653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D7407E0-C32F-4F2D-A86C-077659DD2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88113B49-B0E2-4ACF-992D-91C573550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578507D4-C996-474C-9A6D-E6246125F0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0625342-BB84-42DD-95C0-E334279D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6BAC-FE44-469C-851B-43BDED5F0DB1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2F4540FC-8F76-429B-B7EE-FD756F2C9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7506B196-76D5-4FB9-8F4C-D91EA5F72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FCCFA-A733-4ED1-A9C9-98C9B24405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4038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B289D6C-3848-46EE-ABC8-56D4790FD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2B3B9509-9454-4078-851B-A4BD3491CF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4C1ED588-84B3-4D43-A028-3E97F59EDD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ABF9D242-E110-4D61-85C0-28205D4C2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6BAC-FE44-469C-851B-43BDED5F0DB1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517E913-40A0-4B1F-8945-0BC4B886D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AC0BE7EA-6FB6-4836-93B9-0C3382045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FCCFA-A733-4ED1-A9C9-98C9B24405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6351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1C029369-1889-4BEC-B604-EFA16A9FC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C5F15989-8049-49F3-A056-4A2A497FA5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D7B922E-59FC-47D4-AE83-5989C1000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B6BAC-FE44-469C-851B-43BDED5F0DB1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E7E217B-00D0-4A38-B1C8-7CC027DA81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ED2D3A5-7A42-4436-A057-9AE9C03CBF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FCCFA-A733-4ED1-A9C9-98C9B24405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8171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1.tiff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3869" y="1723292"/>
            <a:ext cx="103925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 smtClean="0"/>
              <a:t>HIAF</a:t>
            </a:r>
            <a:r>
              <a:rPr lang="zh-CN" altLang="en-US" sz="6600" dirty="0" smtClean="0"/>
              <a:t>建设进展简介</a:t>
            </a:r>
            <a:endParaRPr lang="zh-CN" altLang="en-US" sz="6600" dirty="0"/>
          </a:p>
        </p:txBody>
      </p:sp>
      <p:sp>
        <p:nvSpPr>
          <p:cNvPr id="3" name="TextBox 2"/>
          <p:cNvSpPr txBox="1"/>
          <p:nvPr/>
        </p:nvSpPr>
        <p:spPr>
          <a:xfrm>
            <a:off x="2022230" y="3807068"/>
            <a:ext cx="82032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/>
              <a:t>章学恒</a:t>
            </a:r>
            <a:endParaRPr lang="en-US" altLang="zh-CN" sz="4000" dirty="0" smtClean="0"/>
          </a:p>
          <a:p>
            <a:pPr algn="ctr"/>
            <a:r>
              <a:rPr lang="zh-CN" altLang="en-US" sz="4000" dirty="0" smtClean="0"/>
              <a:t>中国科学院近代物理研究院</a:t>
            </a:r>
            <a:endParaRPr lang="en-US" altLang="zh-CN" sz="4000" dirty="0" smtClean="0"/>
          </a:p>
          <a:p>
            <a:pPr algn="ctr"/>
            <a:endParaRPr lang="en-US" altLang="zh-CN" sz="4000" dirty="0" smtClean="0"/>
          </a:p>
          <a:p>
            <a:pPr algn="ctr"/>
            <a:r>
              <a:rPr lang="en-US" altLang="zh-CN" sz="4000" dirty="0" smtClean="0"/>
              <a:t>2025.4.25</a:t>
            </a:r>
            <a:endParaRPr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10931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270994" y="152201"/>
            <a:ext cx="5284177" cy="3380210"/>
            <a:chOff x="3209192" y="211016"/>
            <a:chExt cx="5284177" cy="3380210"/>
          </a:xfrm>
        </p:grpSpPr>
        <p:grpSp>
          <p:nvGrpSpPr>
            <p:cNvPr id="4" name="组合 3"/>
            <p:cNvGrpSpPr/>
            <p:nvPr/>
          </p:nvGrpSpPr>
          <p:grpSpPr>
            <a:xfrm>
              <a:off x="3209192" y="211016"/>
              <a:ext cx="4997470" cy="3380210"/>
              <a:chOff x="1560324" y="764704"/>
              <a:chExt cx="7402477" cy="5420252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560324" y="764704"/>
                <a:ext cx="6468060" cy="5420252"/>
              </a:xfrm>
              <a:prstGeom prst="rect">
                <a:avLst/>
              </a:prstGeom>
            </p:spPr>
          </p:pic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76751" y="4754280"/>
                <a:ext cx="2686050" cy="1285875"/>
              </a:xfrm>
              <a:prstGeom prst="rect">
                <a:avLst/>
              </a:prstGeom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7575830" y="2751608"/>
              <a:ext cx="9175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rgbClr val="0070C0"/>
                  </a:solidFill>
                  <a:latin typeface="Noto Sans SC Black" panose="020B0200000000000000" pitchFamily="34" charset="-128"/>
                  <a:ea typeface="Noto Sans SC Black" panose="020B0200000000000000" pitchFamily="34" charset="-128"/>
                </a:rPr>
                <a:t>ECR</a:t>
              </a:r>
              <a:endParaRPr lang="zh-CN" altLang="en-US" dirty="0">
                <a:solidFill>
                  <a:srgbClr val="0070C0"/>
                </a:solidFill>
                <a:latin typeface="Noto Sans SC Black" panose="020B0200000000000000" pitchFamily="34" charset="-128"/>
                <a:ea typeface="Noto Sans SC Black" panose="020B0200000000000000" pitchFamily="34" charset="-128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321468" y="2751608"/>
              <a:ext cx="9175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err="1" smtClean="0">
                  <a:solidFill>
                    <a:srgbClr val="0070C0"/>
                  </a:solidFill>
                  <a:latin typeface="Noto Sans SC Black" panose="020B0200000000000000" pitchFamily="34" charset="-128"/>
                  <a:ea typeface="Noto Sans SC Black" panose="020B0200000000000000" pitchFamily="34" charset="-128"/>
                </a:rPr>
                <a:t>iLinac</a:t>
              </a:r>
              <a:endParaRPr lang="zh-CN" altLang="en-US" dirty="0">
                <a:solidFill>
                  <a:srgbClr val="0070C0"/>
                </a:solidFill>
                <a:latin typeface="Noto Sans SC Black" panose="020B0200000000000000" pitchFamily="34" charset="-128"/>
                <a:ea typeface="Noto Sans SC Black" panose="020B0200000000000000" pitchFamily="34" charset="-128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888932" y="2033569"/>
              <a:ext cx="9175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err="1" smtClean="0">
                  <a:solidFill>
                    <a:srgbClr val="0070C0"/>
                  </a:solidFill>
                  <a:latin typeface="Noto Sans SC Black" panose="020B0200000000000000" pitchFamily="34" charset="-128"/>
                  <a:ea typeface="Noto Sans SC Black" panose="020B0200000000000000" pitchFamily="34" charset="-128"/>
                </a:rPr>
                <a:t>BRing</a:t>
              </a:r>
              <a:endParaRPr lang="zh-CN" altLang="en-US" dirty="0">
                <a:solidFill>
                  <a:srgbClr val="0070C0"/>
                </a:solidFill>
                <a:latin typeface="Noto Sans SC Black" panose="020B0200000000000000" pitchFamily="34" charset="-128"/>
                <a:ea typeface="Noto Sans SC Black" panose="020B0200000000000000" pitchFamily="34" charset="-128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96263" y="283513"/>
              <a:ext cx="13098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rgbClr val="0070C0"/>
                  </a:solidFill>
                  <a:latin typeface="Noto Sans SC Black" panose="020B0200000000000000" pitchFamily="34" charset="-128"/>
                  <a:ea typeface="Noto Sans SC Black" panose="020B0200000000000000" pitchFamily="34" charset="-128"/>
                </a:rPr>
                <a:t>HIRIBL</a:t>
              </a:r>
              <a:endParaRPr lang="zh-CN" altLang="en-US" dirty="0">
                <a:solidFill>
                  <a:srgbClr val="0070C0"/>
                </a:solidFill>
                <a:latin typeface="Noto Sans SC Black" panose="020B0200000000000000" pitchFamily="34" charset="-128"/>
                <a:ea typeface="Noto Sans SC Black" panose="020B0200000000000000" pitchFamily="34" charset="-128"/>
              </a:endParaRPr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924" y="3858005"/>
            <a:ext cx="384576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119" y="3858005"/>
            <a:ext cx="380008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286" y="420668"/>
            <a:ext cx="3849971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5" y="3858005"/>
            <a:ext cx="38728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直接箭头连接符 12"/>
          <p:cNvCxnSpPr>
            <a:stCxn id="1030" idx="1"/>
          </p:cNvCxnSpPr>
          <p:nvPr/>
        </p:nvCxnSpPr>
        <p:spPr>
          <a:xfrm flipH="1">
            <a:off x="5178669" y="1860668"/>
            <a:ext cx="2716617" cy="129577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 flipV="1">
            <a:off x="1679331" y="3283635"/>
            <a:ext cx="556650" cy="57437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 flipH="1" flipV="1">
            <a:off x="4177618" y="3239641"/>
            <a:ext cx="1554967" cy="618364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>
            <a:stCxn id="1029" idx="0"/>
          </p:cNvCxnSpPr>
          <p:nvPr/>
        </p:nvCxnSpPr>
        <p:spPr>
          <a:xfrm flipH="1" flipV="1">
            <a:off x="4490981" y="3239641"/>
            <a:ext cx="5638178" cy="618364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643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6209844" y="3371773"/>
            <a:ext cx="5284177" cy="3380210"/>
            <a:chOff x="3209192" y="211016"/>
            <a:chExt cx="5284177" cy="3380210"/>
          </a:xfrm>
        </p:grpSpPr>
        <p:grpSp>
          <p:nvGrpSpPr>
            <p:cNvPr id="4" name="组合 3"/>
            <p:cNvGrpSpPr/>
            <p:nvPr/>
          </p:nvGrpSpPr>
          <p:grpSpPr>
            <a:xfrm>
              <a:off x="3209192" y="211016"/>
              <a:ext cx="4997470" cy="3380210"/>
              <a:chOff x="1560324" y="764704"/>
              <a:chExt cx="7402477" cy="5420252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560324" y="764704"/>
                <a:ext cx="6468060" cy="5420252"/>
              </a:xfrm>
              <a:prstGeom prst="rect">
                <a:avLst/>
              </a:prstGeom>
            </p:spPr>
          </p:pic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76751" y="4754280"/>
                <a:ext cx="2686050" cy="1285875"/>
              </a:xfrm>
              <a:prstGeom prst="rect">
                <a:avLst/>
              </a:prstGeom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7575830" y="2751608"/>
              <a:ext cx="9175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rgbClr val="0070C0"/>
                  </a:solidFill>
                  <a:latin typeface="Noto Sans SC Black" panose="020B0200000000000000" pitchFamily="34" charset="-128"/>
                  <a:ea typeface="Noto Sans SC Black" panose="020B0200000000000000" pitchFamily="34" charset="-128"/>
                </a:rPr>
                <a:t>ECR</a:t>
              </a:r>
              <a:endParaRPr lang="zh-CN" altLang="en-US" dirty="0">
                <a:solidFill>
                  <a:srgbClr val="0070C0"/>
                </a:solidFill>
                <a:latin typeface="Noto Sans SC Black" panose="020B0200000000000000" pitchFamily="34" charset="-128"/>
                <a:ea typeface="Noto Sans SC Black" panose="020B0200000000000000" pitchFamily="34" charset="-128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321468" y="2751608"/>
              <a:ext cx="9175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err="1" smtClean="0">
                  <a:solidFill>
                    <a:srgbClr val="0070C0"/>
                  </a:solidFill>
                  <a:latin typeface="Noto Sans SC Black" panose="020B0200000000000000" pitchFamily="34" charset="-128"/>
                  <a:ea typeface="Noto Sans SC Black" panose="020B0200000000000000" pitchFamily="34" charset="-128"/>
                </a:rPr>
                <a:t>iLinac</a:t>
              </a:r>
              <a:endParaRPr lang="zh-CN" altLang="en-US" dirty="0">
                <a:solidFill>
                  <a:srgbClr val="0070C0"/>
                </a:solidFill>
                <a:latin typeface="Noto Sans SC Black" panose="020B0200000000000000" pitchFamily="34" charset="-128"/>
                <a:ea typeface="Noto Sans SC Black" panose="020B0200000000000000" pitchFamily="34" charset="-128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888932" y="2033569"/>
              <a:ext cx="9175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err="1" smtClean="0">
                  <a:solidFill>
                    <a:srgbClr val="0070C0"/>
                  </a:solidFill>
                  <a:latin typeface="Noto Sans SC Black" panose="020B0200000000000000" pitchFamily="34" charset="-128"/>
                  <a:ea typeface="Noto Sans SC Black" panose="020B0200000000000000" pitchFamily="34" charset="-128"/>
                </a:rPr>
                <a:t>BRing</a:t>
              </a:r>
              <a:endParaRPr lang="zh-CN" altLang="en-US" dirty="0">
                <a:solidFill>
                  <a:srgbClr val="0070C0"/>
                </a:solidFill>
                <a:latin typeface="Noto Sans SC Black" panose="020B0200000000000000" pitchFamily="34" charset="-128"/>
                <a:ea typeface="Noto Sans SC Black" panose="020B0200000000000000" pitchFamily="34" charset="-128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96263" y="283513"/>
              <a:ext cx="13098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rgbClr val="0070C0"/>
                  </a:solidFill>
                  <a:latin typeface="Noto Sans SC Black" panose="020B0200000000000000" pitchFamily="34" charset="-128"/>
                  <a:ea typeface="Noto Sans SC Black" panose="020B0200000000000000" pitchFamily="34" charset="-128"/>
                </a:rPr>
                <a:t>HIRIBL</a:t>
              </a:r>
              <a:endParaRPr lang="zh-CN" altLang="en-US" dirty="0">
                <a:solidFill>
                  <a:srgbClr val="0070C0"/>
                </a:solidFill>
                <a:latin typeface="Noto Sans SC Black" panose="020B0200000000000000" pitchFamily="34" charset="-128"/>
                <a:ea typeface="Noto Sans SC Black" panose="020B0200000000000000" pitchFamily="34" charset="-128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16" y="230973"/>
            <a:ext cx="5106915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16" y="3692214"/>
            <a:ext cx="3844248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555" y="248557"/>
            <a:ext cx="4276904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直接箭头连接符 19"/>
          <p:cNvCxnSpPr/>
          <p:nvPr/>
        </p:nvCxnSpPr>
        <p:spPr>
          <a:xfrm>
            <a:off x="4228895" y="5211891"/>
            <a:ext cx="2989590" cy="1069806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>
            <a:off x="4055980" y="2743796"/>
            <a:ext cx="2153864" cy="2635196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 flipH="1">
            <a:off x="6787662" y="2311338"/>
            <a:ext cx="638702" cy="2383754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686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5495099" y="3351807"/>
            <a:ext cx="5284177" cy="3380210"/>
            <a:chOff x="3209192" y="211016"/>
            <a:chExt cx="5284177" cy="3380210"/>
          </a:xfrm>
        </p:grpSpPr>
        <p:grpSp>
          <p:nvGrpSpPr>
            <p:cNvPr id="4" name="组合 3"/>
            <p:cNvGrpSpPr/>
            <p:nvPr/>
          </p:nvGrpSpPr>
          <p:grpSpPr>
            <a:xfrm>
              <a:off x="3209192" y="211016"/>
              <a:ext cx="4997470" cy="3380210"/>
              <a:chOff x="1560324" y="764704"/>
              <a:chExt cx="7402477" cy="5420252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560324" y="764704"/>
                <a:ext cx="6468060" cy="5420252"/>
              </a:xfrm>
              <a:prstGeom prst="rect">
                <a:avLst/>
              </a:prstGeom>
            </p:spPr>
          </p:pic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76751" y="4754280"/>
                <a:ext cx="2686050" cy="1285875"/>
              </a:xfrm>
              <a:prstGeom prst="rect">
                <a:avLst/>
              </a:prstGeom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7575830" y="2751608"/>
              <a:ext cx="9175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rgbClr val="0070C0"/>
                  </a:solidFill>
                  <a:latin typeface="Noto Sans SC Black" panose="020B0200000000000000" pitchFamily="34" charset="-128"/>
                  <a:ea typeface="Noto Sans SC Black" panose="020B0200000000000000" pitchFamily="34" charset="-128"/>
                </a:rPr>
                <a:t>ECR</a:t>
              </a:r>
              <a:endParaRPr lang="zh-CN" altLang="en-US" dirty="0">
                <a:solidFill>
                  <a:srgbClr val="0070C0"/>
                </a:solidFill>
                <a:latin typeface="Noto Sans SC Black" panose="020B0200000000000000" pitchFamily="34" charset="-128"/>
                <a:ea typeface="Noto Sans SC Black" panose="020B0200000000000000" pitchFamily="34" charset="-128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321468" y="2751608"/>
              <a:ext cx="9175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err="1" smtClean="0">
                  <a:solidFill>
                    <a:srgbClr val="0070C0"/>
                  </a:solidFill>
                  <a:latin typeface="Noto Sans SC Black" panose="020B0200000000000000" pitchFamily="34" charset="-128"/>
                  <a:ea typeface="Noto Sans SC Black" panose="020B0200000000000000" pitchFamily="34" charset="-128"/>
                </a:rPr>
                <a:t>iLinac</a:t>
              </a:r>
              <a:endParaRPr lang="zh-CN" altLang="en-US" dirty="0">
                <a:solidFill>
                  <a:srgbClr val="0070C0"/>
                </a:solidFill>
                <a:latin typeface="Noto Sans SC Black" panose="020B0200000000000000" pitchFamily="34" charset="-128"/>
                <a:ea typeface="Noto Sans SC Black" panose="020B0200000000000000" pitchFamily="34" charset="-128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888932" y="2033569"/>
              <a:ext cx="9175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err="1" smtClean="0">
                  <a:solidFill>
                    <a:srgbClr val="0070C0"/>
                  </a:solidFill>
                  <a:latin typeface="Noto Sans SC Black" panose="020B0200000000000000" pitchFamily="34" charset="-128"/>
                  <a:ea typeface="Noto Sans SC Black" panose="020B0200000000000000" pitchFamily="34" charset="-128"/>
                </a:rPr>
                <a:t>BRing</a:t>
              </a:r>
              <a:endParaRPr lang="zh-CN" altLang="en-US" dirty="0">
                <a:solidFill>
                  <a:srgbClr val="0070C0"/>
                </a:solidFill>
                <a:latin typeface="Noto Sans SC Black" panose="020B0200000000000000" pitchFamily="34" charset="-128"/>
                <a:ea typeface="Noto Sans SC Black" panose="020B0200000000000000" pitchFamily="34" charset="-128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96263" y="283513"/>
              <a:ext cx="13098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rgbClr val="0070C0"/>
                  </a:solidFill>
                  <a:latin typeface="Noto Sans SC Black" panose="020B0200000000000000" pitchFamily="34" charset="-128"/>
                  <a:ea typeface="Noto Sans SC Black" panose="020B0200000000000000" pitchFamily="34" charset="-128"/>
                </a:rPr>
                <a:t>HIRIBL</a:t>
              </a:r>
              <a:endParaRPr lang="zh-CN" altLang="en-US" dirty="0">
                <a:solidFill>
                  <a:srgbClr val="0070C0"/>
                </a:solidFill>
                <a:latin typeface="Noto Sans SC Black" panose="020B0200000000000000" pitchFamily="34" charset="-128"/>
                <a:ea typeface="Noto Sans SC Black" panose="020B0200000000000000" pitchFamily="34" charset="-128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20" y="209100"/>
            <a:ext cx="383006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71" y="3789574"/>
            <a:ext cx="3848533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612" y="209100"/>
            <a:ext cx="3841418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直接箭头连接符 15"/>
          <p:cNvCxnSpPr/>
          <p:nvPr/>
        </p:nvCxnSpPr>
        <p:spPr>
          <a:xfrm flipV="1">
            <a:off x="3341077" y="4132385"/>
            <a:ext cx="3182815" cy="1707425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>
            <a:off x="4343400" y="1793631"/>
            <a:ext cx="3253154" cy="2000005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>
            <a:off x="7344508" y="2132380"/>
            <a:ext cx="1334688" cy="1657194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420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C71E742F-96A4-47EF-A865-D66A085C0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229" y="2535144"/>
            <a:ext cx="7052323" cy="1797483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"/>
          <a:stretch/>
        </p:blipFill>
        <p:spPr bwMode="auto">
          <a:xfrm>
            <a:off x="4518181" y="4584520"/>
            <a:ext cx="3481752" cy="2143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08" y="411286"/>
            <a:ext cx="1155263" cy="2097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232" y="406416"/>
            <a:ext cx="1173549" cy="2097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7" descr="t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011" y="4619351"/>
            <a:ext cx="2934957" cy="2108946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006" y="4584520"/>
            <a:ext cx="1804726" cy="2131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0" b="10246"/>
          <a:stretch/>
        </p:blipFill>
        <p:spPr bwMode="auto">
          <a:xfrm>
            <a:off x="3287929" y="406416"/>
            <a:ext cx="1414967" cy="200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68"/>
          <a:stretch/>
        </p:blipFill>
        <p:spPr bwMode="auto">
          <a:xfrm>
            <a:off x="759011" y="433421"/>
            <a:ext cx="1417523" cy="197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="" xmlns:a16="http://schemas.microsoft.com/office/drawing/2014/main" id="{9DF240EA-0718-4B25-8810-00CEC8FE7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64552" y="33471"/>
            <a:ext cx="1013782" cy="56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20">
            <a:extLst>
              <a:ext uri="{FF2B5EF4-FFF2-40B4-BE49-F238E27FC236}">
                <a16:creationId xmlns="" xmlns:a16="http://schemas.microsoft.com/office/drawing/2014/main" id="{C1388FDC-5B0B-47ED-9382-D3F743D8BC30}"/>
              </a:ext>
            </a:extLst>
          </p:cNvPr>
          <p:cNvSpPr txBox="1"/>
          <p:nvPr/>
        </p:nvSpPr>
        <p:spPr>
          <a:xfrm>
            <a:off x="4386462" y="4271643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16379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MUSIC</a:t>
            </a:r>
            <a:endParaRPr lang="zh-CN" altLang="en-US" b="1" dirty="0">
              <a:solidFill>
                <a:srgbClr val="16379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Box 16">
            <a:extLst>
              <a:ext uri="{FF2B5EF4-FFF2-40B4-BE49-F238E27FC236}">
                <a16:creationId xmlns="" xmlns:a16="http://schemas.microsoft.com/office/drawing/2014/main" id="{578947F4-870E-4724-8040-ECDA510F160D}"/>
              </a:ext>
            </a:extLst>
          </p:cNvPr>
          <p:cNvSpPr txBox="1"/>
          <p:nvPr/>
        </p:nvSpPr>
        <p:spPr>
          <a:xfrm>
            <a:off x="1201194" y="4320726"/>
            <a:ext cx="2050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16379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Twin-TPC</a:t>
            </a:r>
            <a:endParaRPr lang="zh-CN" altLang="en-US" b="1" dirty="0">
              <a:solidFill>
                <a:srgbClr val="16379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TextBox 20">
            <a:extLst>
              <a:ext uri="{FF2B5EF4-FFF2-40B4-BE49-F238E27FC236}">
                <a16:creationId xmlns="" xmlns:a16="http://schemas.microsoft.com/office/drawing/2014/main" id="{C1388FDC-5B0B-47ED-9382-D3F743D8BC30}"/>
              </a:ext>
            </a:extLst>
          </p:cNvPr>
          <p:cNvSpPr txBox="1"/>
          <p:nvPr/>
        </p:nvSpPr>
        <p:spPr>
          <a:xfrm>
            <a:off x="8213176" y="75777"/>
            <a:ext cx="2162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16379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TOF stop</a:t>
            </a:r>
            <a:endParaRPr lang="en-US" altLang="zh-CN" b="1" dirty="0" smtClean="0">
              <a:solidFill>
                <a:srgbClr val="16379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TextBox 20">
            <a:extLst>
              <a:ext uri="{FF2B5EF4-FFF2-40B4-BE49-F238E27FC236}">
                <a16:creationId xmlns="" xmlns:a16="http://schemas.microsoft.com/office/drawing/2014/main" id="{C1388FDC-5B0B-47ED-9382-D3F743D8BC30}"/>
              </a:ext>
            </a:extLst>
          </p:cNvPr>
          <p:cNvSpPr txBox="1"/>
          <p:nvPr/>
        </p:nvSpPr>
        <p:spPr>
          <a:xfrm>
            <a:off x="9408535" y="4302716"/>
            <a:ext cx="2162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16379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DAQ</a:t>
            </a:r>
          </a:p>
        </p:txBody>
      </p:sp>
      <p:sp>
        <p:nvSpPr>
          <p:cNvPr id="26" name="TextBox 16">
            <a:extLst>
              <a:ext uri="{FF2B5EF4-FFF2-40B4-BE49-F238E27FC236}">
                <a16:creationId xmlns="" xmlns:a16="http://schemas.microsoft.com/office/drawing/2014/main" id="{578947F4-870E-4724-8040-ECDA510F160D}"/>
              </a:ext>
            </a:extLst>
          </p:cNvPr>
          <p:cNvSpPr txBox="1"/>
          <p:nvPr/>
        </p:nvSpPr>
        <p:spPr>
          <a:xfrm>
            <a:off x="392606" y="78412"/>
            <a:ext cx="2050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16379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Target</a:t>
            </a:r>
            <a:endParaRPr lang="zh-CN" altLang="en-US" b="1" dirty="0">
              <a:solidFill>
                <a:srgbClr val="16379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Box 16">
            <a:extLst>
              <a:ext uri="{FF2B5EF4-FFF2-40B4-BE49-F238E27FC236}">
                <a16:creationId xmlns="" xmlns:a16="http://schemas.microsoft.com/office/drawing/2014/main" id="{578947F4-870E-4724-8040-ECDA510F160D}"/>
              </a:ext>
            </a:extLst>
          </p:cNvPr>
          <p:cNvSpPr txBox="1"/>
          <p:nvPr/>
        </p:nvSpPr>
        <p:spPr>
          <a:xfrm>
            <a:off x="2986481" y="75682"/>
            <a:ext cx="2050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16379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PF2 Slits</a:t>
            </a:r>
          </a:p>
        </p:txBody>
      </p:sp>
      <p:sp>
        <p:nvSpPr>
          <p:cNvPr id="17" name="矩形 16"/>
          <p:cNvSpPr/>
          <p:nvPr/>
        </p:nvSpPr>
        <p:spPr>
          <a:xfrm>
            <a:off x="8566207" y="3110719"/>
            <a:ext cx="3114806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CN" b="1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HIRIBL</a:t>
            </a:r>
            <a:r>
              <a:rPr lang="zh-CN" altLang="en-US" b="1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部分</a:t>
            </a:r>
            <a:r>
              <a:rPr lang="zh-CN" altLang="en-US" b="1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实验设备以完成研制，测试中</a:t>
            </a:r>
            <a:endParaRPr lang="zh-CN" altLang="en-US" dirty="0"/>
          </a:p>
        </p:txBody>
      </p:sp>
      <p:sp>
        <p:nvSpPr>
          <p:cNvPr id="23" name="TextBox 20">
            <a:extLst>
              <a:ext uri="{FF2B5EF4-FFF2-40B4-BE49-F238E27FC236}">
                <a16:creationId xmlns="" xmlns:a16="http://schemas.microsoft.com/office/drawing/2014/main" id="{C1388FDC-5B0B-47ED-9382-D3F743D8BC30}"/>
              </a:ext>
            </a:extLst>
          </p:cNvPr>
          <p:cNvSpPr txBox="1"/>
          <p:nvPr/>
        </p:nvSpPr>
        <p:spPr>
          <a:xfrm>
            <a:off x="5436285" y="83811"/>
            <a:ext cx="2162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16379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TOF start</a:t>
            </a:r>
            <a:endParaRPr lang="en-US" altLang="zh-CN" b="1" dirty="0" smtClean="0">
              <a:solidFill>
                <a:srgbClr val="16379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>
            <a:off x="1635370" y="2412813"/>
            <a:ext cx="61546" cy="129754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 flipH="1">
            <a:off x="2716823" y="2092569"/>
            <a:ext cx="977145" cy="96901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/>
          <p:nvPr/>
        </p:nvCxnSpPr>
        <p:spPr>
          <a:xfrm flipH="1">
            <a:off x="3798277" y="2050637"/>
            <a:ext cx="2460394" cy="74531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/>
          <p:nvPr/>
        </p:nvCxnSpPr>
        <p:spPr>
          <a:xfrm flipH="1">
            <a:off x="7710854" y="2315815"/>
            <a:ext cx="1519276" cy="60323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/>
        </p:nvCxnSpPr>
        <p:spPr>
          <a:xfrm flipV="1">
            <a:off x="6884377" y="3026526"/>
            <a:ext cx="826477" cy="155799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/>
          <p:nvPr/>
        </p:nvCxnSpPr>
        <p:spPr>
          <a:xfrm flipV="1">
            <a:off x="3251783" y="3195264"/>
            <a:ext cx="2688325" cy="142408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772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636" y="282384"/>
            <a:ext cx="5465715" cy="358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652" y="4009290"/>
            <a:ext cx="5399546" cy="266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491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2954" y="2338754"/>
            <a:ext cx="89417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600" dirty="0" smtClean="0">
                <a:latin typeface="Noto Sans SC Black" panose="020B0200000000000000" pitchFamily="34" charset="-128"/>
                <a:ea typeface="Noto Sans SC Black" panose="020B0200000000000000" pitchFamily="34" charset="-128"/>
              </a:rPr>
              <a:t>谢 谢！</a:t>
            </a:r>
            <a:endParaRPr lang="zh-CN" altLang="en-US" sz="9600" dirty="0">
              <a:latin typeface="Noto Sans SC Black" panose="020B0200000000000000" pitchFamily="34" charset="-128"/>
              <a:ea typeface="Noto Sans SC Black" panose="020B02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202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44</Words>
  <Application>Microsoft Office PowerPoint</Application>
  <PresentationFormat>自定义</PresentationFormat>
  <Paragraphs>26</Paragraphs>
  <Slides>7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8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sheng</dc:creator>
  <cp:lastModifiedBy>zhxh</cp:lastModifiedBy>
  <cp:revision>17</cp:revision>
  <dcterms:created xsi:type="dcterms:W3CDTF">2025-04-18T01:32:05Z</dcterms:created>
  <dcterms:modified xsi:type="dcterms:W3CDTF">2025-04-24T07:41:16Z</dcterms:modified>
</cp:coreProperties>
</file>