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2"/>
  </p:sldMasterIdLst>
  <p:notesMasterIdLst>
    <p:notesMasterId r:id="rId21"/>
  </p:notesMasterIdLst>
  <p:handoutMasterIdLst>
    <p:handoutMasterId r:id="rId22"/>
  </p:handoutMasterIdLst>
  <p:sldIdLst>
    <p:sldId id="256" r:id="rId3"/>
    <p:sldId id="352" r:id="rId4"/>
    <p:sldId id="370" r:id="rId5"/>
    <p:sldId id="356" r:id="rId6"/>
    <p:sldId id="358" r:id="rId7"/>
    <p:sldId id="324" r:id="rId8"/>
    <p:sldId id="333" r:id="rId9"/>
    <p:sldId id="351" r:id="rId10"/>
    <p:sldId id="368" r:id="rId11"/>
    <p:sldId id="369" r:id="rId12"/>
    <p:sldId id="359" r:id="rId13"/>
    <p:sldId id="364" r:id="rId14"/>
    <p:sldId id="365" r:id="rId15"/>
    <p:sldId id="366" r:id="rId16"/>
    <p:sldId id="361" r:id="rId17"/>
    <p:sldId id="363" r:id="rId18"/>
    <p:sldId id="367" r:id="rId19"/>
    <p:sldId id="327"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1" userDrawn="1">
          <p15:clr>
            <a:srgbClr val="A4A3A4"/>
          </p15:clr>
        </p15:guide>
        <p15:guide id="2" pos="387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zichen"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49DF1"/>
    <a:srgbClr val="0266D1"/>
    <a:srgbClr val="20AAC5"/>
    <a:srgbClr val="0169D3"/>
    <a:srgbClr val="449DE6"/>
    <a:srgbClr val="9DD7FC"/>
    <a:srgbClr val="5BAFF4"/>
    <a:srgbClr val="65B6F7"/>
    <a:srgbClr val="013FAD"/>
    <a:srgbClr val="4EA4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77" autoAdjust="0"/>
    <p:restoredTop sz="94660"/>
  </p:normalViewPr>
  <p:slideViewPr>
    <p:cSldViewPr snapToGrid="0" showGuides="1">
      <p:cViewPr varScale="1">
        <p:scale>
          <a:sx n="87" d="100"/>
          <a:sy n="87" d="100"/>
        </p:scale>
        <p:origin x="54" y="369"/>
      </p:cViewPr>
      <p:guideLst>
        <p:guide orient="horz" pos="2201"/>
        <p:guide pos="387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2025/4/25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41B458-2D7F-43E3-9254-40D4041AD7C7}" type="datetimeFigureOut">
              <a:rPr lang="zh-CN" altLang="en-US" smtClean="0"/>
              <a:t>2025/4/25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B4445C-F9A4-4F8D-A75A-1F89D4D0C3E2}" type="slidenum">
              <a:rPr lang="zh-CN" altLang="en-US" smtClean="0"/>
              <a:t>‹#›</a:t>
            </a:fld>
            <a:endParaRPr lang="zh-CN" alt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5" name="灯片编号占位符 4"/>
          <p:cNvSpPr>
            <a:spLocks noGrp="1"/>
          </p:cNvSpPr>
          <p:nvPr>
            <p:ph type="sldNum" sz="quarter" idx="5"/>
          </p:nvPr>
        </p:nvSpPr>
        <p:spPr/>
        <p:txBody>
          <a:bodyPr/>
          <a:lstStyle/>
          <a:p>
            <a:fld id="{7BB4445C-F9A4-4F8D-A75A-1F89D4D0C3E2}"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5" name="灯片编号占位符 4"/>
          <p:cNvSpPr>
            <a:spLocks noGrp="1"/>
          </p:cNvSpPr>
          <p:nvPr>
            <p:ph type="sldNum" sz="quarter" idx="5"/>
          </p:nvPr>
        </p:nvSpPr>
        <p:spPr/>
        <p:txBody>
          <a:bodyPr/>
          <a:lstStyle/>
          <a:p>
            <a:fld id="{7BB4445C-F9A4-4F8D-A75A-1F89D4D0C3E2}" type="slidenum">
              <a:rPr lang="zh-CN" altLang="en-US" smtClean="0"/>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5" name="灯片编号占位符 4"/>
          <p:cNvSpPr>
            <a:spLocks noGrp="1"/>
          </p:cNvSpPr>
          <p:nvPr>
            <p:ph type="sldNum" sz="quarter" idx="5"/>
          </p:nvPr>
        </p:nvSpPr>
        <p:spPr/>
        <p:txBody>
          <a:bodyPr/>
          <a:lstStyle/>
          <a:p>
            <a:fld id="{7BB4445C-F9A4-4F8D-A75A-1F89D4D0C3E2}" type="slidenum">
              <a:rPr lang="zh-CN" altLang="en-US" smtClean="0"/>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5" name="灯片编号占位符 4"/>
          <p:cNvSpPr>
            <a:spLocks noGrp="1"/>
          </p:cNvSpPr>
          <p:nvPr>
            <p:ph type="sldNum" sz="quarter" idx="5"/>
          </p:nvPr>
        </p:nvSpPr>
        <p:spPr/>
        <p:txBody>
          <a:bodyPr/>
          <a:lstStyle/>
          <a:p>
            <a:fld id="{7BB4445C-F9A4-4F8D-A75A-1F89D4D0C3E2}" type="slidenum">
              <a:rPr lang="zh-CN" altLang="en-US" smtClean="0"/>
              <a:t>13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5" name="灯片编号占位符 4"/>
          <p:cNvSpPr>
            <a:spLocks noGrp="1"/>
          </p:cNvSpPr>
          <p:nvPr>
            <p:ph type="sldNum" sz="quarter" idx="5"/>
          </p:nvPr>
        </p:nvSpPr>
        <p:spPr/>
        <p:txBody>
          <a:bodyPr/>
          <a:lstStyle/>
          <a:p>
            <a:fld id="{7BB4445C-F9A4-4F8D-A75A-1F89D4D0C3E2}" type="slidenum">
              <a:rPr lang="zh-CN" altLang="en-US" smtClean="0"/>
              <a:t>14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5" name="灯片编号占位符 4"/>
          <p:cNvSpPr>
            <a:spLocks noGrp="1"/>
          </p:cNvSpPr>
          <p:nvPr>
            <p:ph type="sldNum" sz="quarter" idx="5"/>
          </p:nvPr>
        </p:nvSpPr>
        <p:spPr/>
        <p:txBody>
          <a:bodyPr/>
          <a:lstStyle/>
          <a:p>
            <a:fld id="{7BB4445C-F9A4-4F8D-A75A-1F89D4D0C3E2}" type="slidenum">
              <a:rPr lang="zh-CN" altLang="en-US" smtClean="0"/>
              <a:t>15</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5" name="灯片编号占位符 4"/>
          <p:cNvSpPr>
            <a:spLocks noGrp="1"/>
          </p:cNvSpPr>
          <p:nvPr>
            <p:ph type="sldNum" sz="quarter" idx="5"/>
          </p:nvPr>
        </p:nvSpPr>
        <p:spPr/>
        <p:txBody>
          <a:bodyPr/>
          <a:lstStyle/>
          <a:p>
            <a:fld id="{7BB4445C-F9A4-4F8D-A75A-1F89D4D0C3E2}" type="slidenum">
              <a:rPr lang="zh-CN" altLang="en-US" smtClean="0"/>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5" name="灯片编号占位符 4"/>
          <p:cNvSpPr>
            <a:spLocks noGrp="1"/>
          </p:cNvSpPr>
          <p:nvPr>
            <p:ph type="sldNum" sz="quarter" idx="5"/>
          </p:nvPr>
        </p:nvSpPr>
        <p:spPr/>
        <p:txBody>
          <a:bodyPr/>
          <a:lstStyle/>
          <a:p>
            <a:fld id="{7BB4445C-F9A4-4F8D-A75A-1F89D4D0C3E2}" type="slidenum">
              <a:rPr lang="zh-CN" altLang="en-US" smtClean="0"/>
              <a:t>17</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5" name="灯片编号占位符 4"/>
          <p:cNvSpPr>
            <a:spLocks noGrp="1"/>
          </p:cNvSpPr>
          <p:nvPr>
            <p:ph type="sldNum" sz="quarter" idx="5"/>
          </p:nvPr>
        </p:nvSpPr>
        <p:spPr/>
        <p:txBody>
          <a:bodyPr/>
          <a:lstStyle/>
          <a:p>
            <a:fld id="{7BB4445C-F9A4-4F8D-A75A-1F89D4D0C3E2}" type="slidenum">
              <a:rPr lang="zh-CN" altLang="en-US" smtClean="0"/>
              <a:t>18</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5" name="灯片编号占位符 4"/>
          <p:cNvSpPr>
            <a:spLocks noGrp="1"/>
          </p:cNvSpPr>
          <p:nvPr>
            <p:ph type="sldNum" sz="quarter" idx="5"/>
          </p:nvPr>
        </p:nvSpPr>
        <p:spPr/>
        <p:txBody>
          <a:bodyPr/>
          <a:lstStyle/>
          <a:p>
            <a:fld id="{7BB4445C-F9A4-4F8D-A75A-1F89D4D0C3E2}"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5" name="灯片编号占位符 4"/>
          <p:cNvSpPr>
            <a:spLocks noGrp="1"/>
          </p:cNvSpPr>
          <p:nvPr>
            <p:ph type="sldNum" sz="quarter" idx="5"/>
          </p:nvPr>
        </p:nvSpPr>
        <p:spPr/>
        <p:txBody>
          <a:bodyPr/>
          <a:lstStyle/>
          <a:p>
            <a:fld id="{7BB4445C-F9A4-4F8D-A75A-1F89D4D0C3E2}"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5" name="灯片编号占位符 4"/>
          <p:cNvSpPr>
            <a:spLocks noGrp="1"/>
          </p:cNvSpPr>
          <p:nvPr>
            <p:ph type="sldNum" sz="quarter" idx="5"/>
          </p:nvPr>
        </p:nvSpPr>
        <p:spPr/>
        <p:txBody>
          <a:bodyPr/>
          <a:lstStyle/>
          <a:p>
            <a:fld id="{7BB4445C-F9A4-4F8D-A75A-1F89D4D0C3E2}"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5" name="灯片编号占位符 4"/>
          <p:cNvSpPr>
            <a:spLocks noGrp="1"/>
          </p:cNvSpPr>
          <p:nvPr>
            <p:ph type="sldNum" sz="quarter" idx="5"/>
          </p:nvPr>
        </p:nvSpPr>
        <p:spPr/>
        <p:txBody>
          <a:bodyPr/>
          <a:lstStyle/>
          <a:p>
            <a:fld id="{7BB4445C-F9A4-4F8D-A75A-1F89D4D0C3E2}"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5" name="灯片编号占位符 4"/>
          <p:cNvSpPr>
            <a:spLocks noGrp="1"/>
          </p:cNvSpPr>
          <p:nvPr>
            <p:ph type="sldNum" sz="quarter" idx="5"/>
          </p:nvPr>
        </p:nvSpPr>
        <p:spPr/>
        <p:txBody>
          <a:bodyPr/>
          <a:lstStyle/>
          <a:p>
            <a:fld id="{7BB4445C-F9A4-4F8D-A75A-1F89D4D0C3E2}"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5" name="灯片编号占位符 4"/>
          <p:cNvSpPr>
            <a:spLocks noGrp="1"/>
          </p:cNvSpPr>
          <p:nvPr>
            <p:ph type="sldNum" sz="quarter" idx="5"/>
          </p:nvPr>
        </p:nvSpPr>
        <p:spPr/>
        <p:txBody>
          <a:bodyPr/>
          <a:lstStyle/>
          <a:p>
            <a:fld id="{7BB4445C-F9A4-4F8D-A75A-1F89D4D0C3E2}"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5" name="灯片编号占位符 4"/>
          <p:cNvSpPr>
            <a:spLocks noGrp="1"/>
          </p:cNvSpPr>
          <p:nvPr>
            <p:ph type="sldNum" sz="quarter" idx="5"/>
          </p:nvPr>
        </p:nvSpPr>
        <p:spPr/>
        <p:txBody>
          <a:bodyPr/>
          <a:lstStyle/>
          <a:p>
            <a:fld id="{7BB4445C-F9A4-4F8D-A75A-1F89D4D0C3E2}" type="slidenum">
              <a:rPr lang="zh-CN" altLang="en-US" smtClean="0"/>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5" name="灯片编号占位符 4"/>
          <p:cNvSpPr>
            <a:spLocks noGrp="1"/>
          </p:cNvSpPr>
          <p:nvPr>
            <p:ph type="sldNum" sz="quarter" idx="5"/>
          </p:nvPr>
        </p:nvSpPr>
        <p:spPr/>
        <p:txBody>
          <a:bodyPr/>
          <a:lstStyle/>
          <a:p>
            <a:fld id="{7BB4445C-F9A4-4F8D-A75A-1F89D4D0C3E2}"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7" name="图片 6" descr="图片包含 动物&#10;&#10;自动生成的说明"/>
          <p:cNvPicPr>
            <a:picLocks noChangeAspect="1"/>
          </p:cNvPicPr>
          <p:nvPr userDrawn="1"/>
        </p:nvPicPr>
        <p:blipFill rotWithShape="1">
          <a:blip r:embed="rId3">
            <a:extLst>
              <a:ext uri="{28A0092B-C50C-407E-A947-70E740481C1C}">
                <a14:useLocalDpi xmlns:a14="http://schemas.microsoft.com/office/drawing/2010/main" val="0"/>
              </a:ext>
            </a:extLst>
          </a:blip>
          <a:srcRect t="7778" b="38701"/>
          <a:stretch>
            <a:fillRect/>
          </a:stretch>
        </p:blipFill>
        <p:spPr>
          <a:xfrm rot="16866824" flipV="1">
            <a:off x="8698024" y="2660822"/>
            <a:ext cx="8248963" cy="8267135"/>
          </a:xfrm>
          <a:prstGeom prst="rect">
            <a:avLst/>
          </a:prstGeom>
        </p:spPr>
      </p:pic>
      <p:pic>
        <p:nvPicPr>
          <p:cNvPr id="8" name="图片 7" descr="图片包含 动物&#10;&#10;自动生成的说明"/>
          <p:cNvPicPr>
            <a:picLocks noChangeAspect="1"/>
          </p:cNvPicPr>
          <p:nvPr userDrawn="1"/>
        </p:nvPicPr>
        <p:blipFill rotWithShape="1">
          <a:blip r:embed="rId3">
            <a:extLst>
              <a:ext uri="{28A0092B-C50C-407E-A947-70E740481C1C}">
                <a14:useLocalDpi xmlns:a14="http://schemas.microsoft.com/office/drawing/2010/main" val="0"/>
              </a:ext>
            </a:extLst>
          </a:blip>
          <a:srcRect t="7778" b="38701"/>
          <a:stretch>
            <a:fillRect/>
          </a:stretch>
        </p:blipFill>
        <p:spPr>
          <a:xfrm rot="16866824">
            <a:off x="-3904470" y="-2716595"/>
            <a:ext cx="8248963" cy="71170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E06268-510B-4943-BD08-092F8B4ECD75}" type="datetimeFigureOut">
              <a:rPr lang="zh-CN" altLang="en-US" smtClean="0"/>
              <a:t>2025/4/25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928FF5-256B-435D-842B-D71F80AD3CCC}"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E06268-510B-4943-BD08-092F8B4ECD75}" type="datetimeFigureOut">
              <a:rPr lang="zh-CN" altLang="en-US" smtClean="0"/>
              <a:t>2025/4/25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928FF5-256B-435D-842B-D71F80AD3CCC}"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52" r:id="rId1"/>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3.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png"/><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0.png"/><Relationship Id="rId10" Type="http://schemas.openxmlformats.org/officeDocument/2006/relationships/image" Target="../media/image38.png"/><Relationship Id="rId4" Type="http://schemas.openxmlformats.org/officeDocument/2006/relationships/image" Target="../media/image3.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20.xml"/><Relationship Id="rId7" Type="http://schemas.openxmlformats.org/officeDocument/2006/relationships/notesSlide" Target="../notesSlides/notesSlide17.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Layout" Target="../slideLayouts/slideLayout3.xml"/><Relationship Id="rId5" Type="http://schemas.openxmlformats.org/officeDocument/2006/relationships/tags" Target="../tags/tag22.xml"/><Relationship Id="rId4" Type="http://schemas.openxmlformats.org/officeDocument/2006/relationships/tags" Target="../tags/tag21.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notesSlide" Target="../notesSlides/notesSlide2.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slideLayout" Target="../slideLayouts/slideLayout2.xml"/><Relationship Id="rId2" Type="http://schemas.openxmlformats.org/officeDocument/2006/relationships/tags" Target="../tags/tag3.xml"/><Relationship Id="rId16" Type="http://schemas.openxmlformats.org/officeDocument/2006/relationships/tags" Target="../tags/tag17.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19" Type="http://schemas.openxmlformats.org/officeDocument/2006/relationships/image" Target="../media/image4.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文本框 19"/>
          <p:cNvSpPr txBox="1"/>
          <p:nvPr>
            <p:custDataLst>
              <p:tags r:id="rId1"/>
            </p:custDataLst>
          </p:nvPr>
        </p:nvSpPr>
        <p:spPr>
          <a:xfrm>
            <a:off x="3232150" y="3140710"/>
            <a:ext cx="5967730" cy="92202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5400" b="1" i="0" u="none" strike="noStrike" kern="1200" cap="none" spc="0" normalizeH="0" baseline="0" noProof="0" dirty="0">
                <a:ln>
                  <a:noFill/>
                </a:ln>
                <a:solidFill>
                  <a:srgbClr val="4EA4EF"/>
                </a:solidFill>
                <a:effectLst/>
                <a:uLnTx/>
                <a:uFillTx/>
                <a:latin typeface="思源黑体 CN Normal" panose="020B0400000000000000" pitchFamily="34" charset="-122"/>
                <a:ea typeface="思源黑体 CN Normal" panose="020B0400000000000000" pitchFamily="34" charset="-122"/>
              </a:rPr>
              <a:t>宇宙射线模拟</a:t>
            </a:r>
          </a:p>
        </p:txBody>
      </p:sp>
      <p:sp>
        <p:nvSpPr>
          <p:cNvPr id="6" name="文本框 5"/>
          <p:cNvSpPr txBox="1"/>
          <p:nvPr/>
        </p:nvSpPr>
        <p:spPr>
          <a:xfrm>
            <a:off x="3331210" y="4480560"/>
            <a:ext cx="5769610" cy="922020"/>
          </a:xfrm>
          <a:prstGeom prst="rect">
            <a:avLst/>
          </a:prstGeom>
          <a:noFill/>
          <a:ln>
            <a:noFill/>
          </a:ln>
        </p:spPr>
        <p:txBody>
          <a:bodyPr wrap="square" rtlCol="0">
            <a:spAutoFit/>
          </a:bodyPr>
          <a:lstStyle/>
          <a:p>
            <a:pPr algn="ctr">
              <a:lnSpc>
                <a:spcPct val="150000"/>
              </a:lnSpc>
            </a:pPr>
            <a:r>
              <a:rPr lang="zh-CN" altLang="en-US" dirty="0">
                <a:solidFill>
                  <a:schemeClr val="tx1">
                    <a:lumMod val="65000"/>
                    <a:lumOff val="35000"/>
                  </a:schemeClr>
                </a:solidFill>
                <a:latin typeface="思源黑体 CN Normal" panose="020B0400000000000000" pitchFamily="34" charset="-122"/>
                <a:ea typeface="思源黑体 CN Normal" panose="020B0400000000000000" pitchFamily="34" charset="-122"/>
              </a:rPr>
              <a:t>汇报人：张荣峰</a:t>
            </a:r>
            <a:endParaRPr lang="en-US" altLang="zh-CN" dirty="0">
              <a:solidFill>
                <a:schemeClr val="tx1">
                  <a:lumMod val="65000"/>
                  <a:lumOff val="35000"/>
                </a:schemeClr>
              </a:solidFill>
              <a:latin typeface="思源黑体 CN Normal" panose="020B0400000000000000" pitchFamily="34" charset="-122"/>
              <a:ea typeface="思源黑体 CN Normal" panose="020B0400000000000000" pitchFamily="34" charset="-122"/>
            </a:endParaRPr>
          </a:p>
          <a:p>
            <a:pPr algn="ctr">
              <a:lnSpc>
                <a:spcPct val="150000"/>
              </a:lnSpc>
            </a:pPr>
            <a:r>
              <a:rPr lang="zh-CN" altLang="en-US" dirty="0">
                <a:solidFill>
                  <a:schemeClr val="tx1">
                    <a:lumMod val="65000"/>
                    <a:lumOff val="35000"/>
                  </a:schemeClr>
                </a:solidFill>
                <a:latin typeface="思源黑体 CN Normal" panose="020B0400000000000000" pitchFamily="34" charset="-122"/>
                <a:ea typeface="思源黑体 CN Normal" panose="020B0400000000000000" pitchFamily="34" charset="-122"/>
              </a:rPr>
              <a:t>汇报时间：</a:t>
            </a:r>
            <a:r>
              <a:rPr lang="en-US" altLang="zh-CN" dirty="0">
                <a:solidFill>
                  <a:schemeClr val="tx1">
                    <a:lumMod val="65000"/>
                    <a:lumOff val="35000"/>
                  </a:schemeClr>
                </a:solidFill>
                <a:latin typeface="思源黑体 CN Normal" panose="020B0400000000000000" pitchFamily="34" charset="-122"/>
                <a:ea typeface="思源黑体 CN Normal" panose="020B0400000000000000" pitchFamily="34" charset="-122"/>
              </a:rPr>
              <a:t>2025</a:t>
            </a:r>
            <a:r>
              <a:rPr lang="zh-CN" altLang="en-US" dirty="0">
                <a:solidFill>
                  <a:schemeClr val="tx1">
                    <a:lumMod val="65000"/>
                    <a:lumOff val="35000"/>
                  </a:schemeClr>
                </a:solidFill>
                <a:latin typeface="思源黑体 CN Normal" panose="020B0400000000000000" pitchFamily="34" charset="-122"/>
                <a:ea typeface="思源黑体 CN Normal" panose="020B0400000000000000" pitchFamily="34" charset="-122"/>
              </a:rPr>
              <a:t>年</a:t>
            </a:r>
            <a:r>
              <a:rPr lang="en-US" altLang="zh-CN" dirty="0">
                <a:solidFill>
                  <a:schemeClr val="tx1">
                    <a:lumMod val="65000"/>
                    <a:lumOff val="35000"/>
                  </a:schemeClr>
                </a:solidFill>
                <a:latin typeface="思源黑体 CN Normal" panose="020B0400000000000000" pitchFamily="34" charset="-122"/>
                <a:ea typeface="思源黑体 CN Normal" panose="020B0400000000000000" pitchFamily="34" charset="-122"/>
              </a:rPr>
              <a:t>04</a:t>
            </a:r>
            <a:r>
              <a:rPr lang="zh-CN" altLang="en-US" dirty="0">
                <a:solidFill>
                  <a:schemeClr val="tx1">
                    <a:lumMod val="65000"/>
                    <a:lumOff val="35000"/>
                  </a:schemeClr>
                </a:solidFill>
                <a:latin typeface="思源黑体 CN Normal" panose="020B0400000000000000" pitchFamily="34" charset="-122"/>
                <a:ea typeface="思源黑体 CN Normal" panose="020B0400000000000000" pitchFamily="34" charset="-122"/>
              </a:rPr>
              <a:t>月</a:t>
            </a:r>
            <a:r>
              <a:rPr lang="en-US" altLang="zh-CN" dirty="0">
                <a:solidFill>
                  <a:schemeClr val="tx1">
                    <a:lumMod val="65000"/>
                    <a:lumOff val="35000"/>
                  </a:schemeClr>
                </a:solidFill>
                <a:latin typeface="思源黑体 CN Normal" panose="020B0400000000000000" pitchFamily="34" charset="-122"/>
                <a:ea typeface="思源黑体 CN Normal" panose="020B0400000000000000" pitchFamily="34" charset="-122"/>
              </a:rPr>
              <a:t>25</a:t>
            </a:r>
            <a:r>
              <a:rPr lang="zh-CN" altLang="en-US" dirty="0">
                <a:solidFill>
                  <a:schemeClr val="tx1">
                    <a:lumMod val="65000"/>
                    <a:lumOff val="35000"/>
                  </a:schemeClr>
                </a:solidFill>
                <a:latin typeface="思源黑体 CN Normal" panose="020B0400000000000000" pitchFamily="34" charset="-122"/>
                <a:ea typeface="思源黑体 CN Normal" panose="020B0400000000000000" pitchFamily="34" charset="-122"/>
              </a:rPr>
              <a:t>日</a:t>
            </a:r>
          </a:p>
        </p:txBody>
      </p:sp>
      <p:pic>
        <p:nvPicPr>
          <p:cNvPr id="17" name="图片 16"/>
          <p:cNvPicPr>
            <a:picLocks noChangeAspect="1"/>
          </p:cNvPicPr>
          <p:nvPr/>
        </p:nvPicPr>
        <p:blipFill>
          <a:blip r:embed="rId4"/>
          <a:stretch>
            <a:fillRect/>
          </a:stretch>
        </p:blipFill>
        <p:spPr>
          <a:xfrm>
            <a:off x="3970020" y="1009015"/>
            <a:ext cx="4252595" cy="13093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21487" y="-18878"/>
            <a:ext cx="6729546" cy="1354078"/>
            <a:chOff x="221487" y="-18878"/>
            <a:chExt cx="6729546" cy="1354078"/>
          </a:xfrm>
        </p:grpSpPr>
        <p:pic>
          <p:nvPicPr>
            <p:cNvPr id="2" name="图片 1" descr="图片包含 动物&#10;&#10;自动生成的说明"/>
            <p:cNvPicPr>
              <a:picLocks noChangeAspect="1"/>
            </p:cNvPicPr>
            <p:nvPr/>
          </p:nvPicPr>
          <p:blipFill rotWithShape="1">
            <a:blip r:embed="rId3" cstate="print">
              <a:extLst>
                <a:ext uri="{28A0092B-C50C-407E-A947-70E740481C1C}">
                  <a14:useLocalDpi xmlns:a14="http://schemas.microsoft.com/office/drawing/2010/main" val="0"/>
                </a:ext>
              </a:extLst>
            </a:blip>
            <a:srcRect t="7778" b="38701"/>
            <a:stretch>
              <a:fillRect/>
            </a:stretch>
          </p:blipFill>
          <p:spPr>
            <a:xfrm rot="16866824">
              <a:off x="128583" y="74026"/>
              <a:ext cx="1354078" cy="1168270"/>
            </a:xfrm>
            <a:prstGeom prst="rect">
              <a:avLst/>
            </a:prstGeom>
          </p:spPr>
        </p:pic>
        <p:sp>
          <p:nvSpPr>
            <p:cNvPr id="3" name="矩形 2" descr="e7d195523061f1c09e9d68d7cf438b91ef959ecb14fc25d26BBA7F7DBC18E55DFF4014AF651F0BF2569D4B6C1DA7F1A4683A481403BD872FC687266AD13265C1DE7C373772FD8728ABDD69ADD03BFF5BE2862BC891DBB79E0A12267BEBE766ACAF6260D70995E6538A8984318D67824546F6FFC40C04D7CECC9107EBCC5E8E0A6BD80FAAD3BF75763CAF8F29A143E1D1"/>
            <p:cNvSpPr/>
            <p:nvPr/>
          </p:nvSpPr>
          <p:spPr bwMode="auto">
            <a:xfrm>
              <a:off x="1380277" y="397730"/>
              <a:ext cx="5570756" cy="523220"/>
            </a:xfrm>
            <a:prstGeom prst="rect">
              <a:avLst/>
            </a:prstGeom>
            <a:noFill/>
          </p:spPr>
          <p:txBody>
            <a:bodyPr wrap="none">
              <a:spAutoFit/>
            </a:bodyPr>
            <a:lstStyle/>
            <a:p>
              <a:pPr algn="l">
                <a:defRPr/>
              </a:pPr>
              <a:r>
                <a:rPr lang="zh-CN" altLang="en-US" sz="2800" kern="100" dirty="0">
                  <a:solidFill>
                    <a:srgbClr val="0266D1"/>
                  </a:solidFill>
                  <a:latin typeface="思源黑体 CN Normal" panose="020B0400000000000000" pitchFamily="34" charset="-122"/>
                  <a:ea typeface="思源黑体 CN Normal" panose="020B0400000000000000" pitchFamily="34" charset="-122"/>
                  <a:cs typeface="Times New Roman" panose="02020603050405020304" pitchFamily="18" charset="0"/>
                  <a:sym typeface="+mn-ea"/>
                </a:rPr>
                <a:t>模拟实验散射角分布对比（铅块）</a:t>
              </a:r>
            </a:p>
          </p:txBody>
        </p:sp>
      </p:grpSp>
      <p:cxnSp>
        <p:nvCxnSpPr>
          <p:cNvPr id="13" name="直接连接符 12"/>
          <p:cNvCxnSpPr/>
          <p:nvPr/>
        </p:nvCxnSpPr>
        <p:spPr>
          <a:xfrm>
            <a:off x="5392862" y="3693465"/>
            <a:ext cx="4681024" cy="1"/>
          </a:xfrm>
          <a:prstGeom prst="line">
            <a:avLst/>
          </a:prstGeom>
          <a:solidFill>
            <a:srgbClr val="070606"/>
          </a:solidFill>
          <a:ln w="15875">
            <a:solidFill>
              <a:schemeClr val="bg1"/>
            </a:solidFill>
            <a:round/>
          </a:ln>
        </p:spPr>
      </p:cxnSp>
      <p:pic>
        <p:nvPicPr>
          <p:cNvPr id="10" name="图片 9"/>
          <p:cNvPicPr>
            <a:picLocks noChangeAspect="1"/>
          </p:cNvPicPr>
          <p:nvPr/>
        </p:nvPicPr>
        <p:blipFill>
          <a:blip r:embed="rId4"/>
          <a:stretch>
            <a:fillRect/>
          </a:stretch>
        </p:blipFill>
        <p:spPr>
          <a:xfrm>
            <a:off x="9253641" y="288142"/>
            <a:ext cx="2395208" cy="736987"/>
          </a:xfrm>
          <a:prstGeom prst="rect">
            <a:avLst/>
          </a:prstGeom>
        </p:spPr>
      </p:pic>
      <p:sp>
        <p:nvSpPr>
          <p:cNvPr id="12" name="矩形 11"/>
          <p:cNvSpPr/>
          <p:nvPr/>
        </p:nvSpPr>
        <p:spPr>
          <a:xfrm>
            <a:off x="11522710" y="6261100"/>
            <a:ext cx="520700" cy="460375"/>
          </a:xfrm>
          <a:prstGeom prst="rect">
            <a:avLst/>
          </a:prstGeom>
          <a:noFill/>
          <a:ln>
            <a:noFill/>
          </a:ln>
        </p:spPr>
        <p:txBody>
          <a:bodyPr wrap="none" rtlCol="0" anchor="t">
            <a:spAutoFit/>
          </a:bodyPr>
          <a:lstStyle/>
          <a:p>
            <a:pPr algn="ctr"/>
            <a:r>
              <a:rPr lang="en-US" altLang="zh-CN" sz="2400" b="1">
                <a:solidFill>
                  <a:srgbClr val="349DF1"/>
                </a:solidFill>
                <a:effectLst>
                  <a:outerShdw blurRad="38100" dist="25400" dir="5400000" algn="ctr" rotWithShape="0">
                    <a:srgbClr val="6E747A">
                      <a:alpha val="43000"/>
                    </a:srgbClr>
                  </a:outerShdw>
                </a:effectLst>
              </a:rPr>
              <a:t>08</a:t>
            </a:r>
          </a:p>
        </p:txBody>
      </p:sp>
      <p:sp>
        <p:nvSpPr>
          <p:cNvPr id="4" name="文本框 3"/>
          <p:cNvSpPr txBox="1"/>
          <p:nvPr/>
        </p:nvSpPr>
        <p:spPr>
          <a:xfrm>
            <a:off x="1604010" y="4873625"/>
            <a:ext cx="9379585" cy="306705"/>
          </a:xfrm>
          <a:prstGeom prst="rect">
            <a:avLst/>
          </a:prstGeom>
          <a:noFill/>
        </p:spPr>
        <p:txBody>
          <a:bodyPr wrap="square" rtlCol="0" anchor="t">
            <a:spAutoFit/>
          </a:bodyPr>
          <a:lstStyle/>
          <a:p>
            <a:pPr algn="ctr"/>
            <a:r>
              <a:rPr lang="en-US" sz="1400">
                <a:sym typeface="+mn-ea"/>
              </a:rPr>
              <a:t>observed</a:t>
            </a:r>
            <a:r>
              <a:rPr lang="zh-CN" altLang="en-US" sz="1400">
                <a:sym typeface="+mn-ea"/>
              </a:rPr>
              <a:t>为实验角度分布数据，</a:t>
            </a:r>
            <a:r>
              <a:rPr lang="en-US" altLang="zh-CN" sz="1400">
                <a:sym typeface="+mn-ea"/>
              </a:rPr>
              <a:t>MC</a:t>
            </a:r>
            <a:r>
              <a:rPr lang="zh-CN" altLang="en-US" sz="1400">
                <a:sym typeface="+mn-ea"/>
              </a:rPr>
              <a:t>为模拟角度分布数据，</a:t>
            </a:r>
            <a:r>
              <a:rPr lang="en-US" altLang="zh-CN" sz="1400">
                <a:sym typeface="+mn-ea"/>
              </a:rPr>
              <a:t>Constant</a:t>
            </a:r>
            <a:r>
              <a:rPr lang="zh-CN" altLang="en-US" sz="1400">
                <a:sym typeface="+mn-ea"/>
              </a:rPr>
              <a:t>为拟合直线（红线）的</a:t>
            </a:r>
            <a:r>
              <a:rPr lang="en-US" altLang="zh-CN" sz="1400">
                <a:sym typeface="+mn-ea"/>
              </a:rPr>
              <a:t>y</a:t>
            </a:r>
            <a:r>
              <a:rPr lang="zh-CN" altLang="en-US" sz="1400">
                <a:sym typeface="+mn-ea"/>
              </a:rPr>
              <a:t>值</a:t>
            </a:r>
          </a:p>
        </p:txBody>
      </p:sp>
      <p:sp>
        <p:nvSpPr>
          <p:cNvPr id="8" name="文本框 7"/>
          <p:cNvSpPr txBox="1"/>
          <p:nvPr/>
        </p:nvSpPr>
        <p:spPr>
          <a:xfrm>
            <a:off x="596265" y="397510"/>
            <a:ext cx="419100" cy="521970"/>
          </a:xfrm>
          <a:prstGeom prst="rect">
            <a:avLst/>
          </a:prstGeom>
          <a:noFill/>
        </p:spPr>
        <p:txBody>
          <a:bodyPr wrap="square" rtlCol="0" anchor="t">
            <a:spAutoFit/>
          </a:bodyPr>
          <a:lstStyle/>
          <a:p>
            <a:r>
              <a:rPr lang="en-US" altLang="zh-CN" sz="2800" dirty="0">
                <a:solidFill>
                  <a:schemeClr val="lt1"/>
                </a:solidFill>
                <a:latin typeface="思源黑体 CN Normal" panose="020B0400000000000000" pitchFamily="34" charset="-122"/>
                <a:ea typeface="思源黑体 CN Normal" panose="020B0400000000000000" pitchFamily="34" charset="-122"/>
                <a:sym typeface="+mn-ea"/>
              </a:rPr>
              <a:t>2</a:t>
            </a:r>
            <a:endParaRPr lang="en-US" altLang="zh-CN" sz="2800" dirty="0">
              <a:latin typeface="思源黑体 CN Normal" panose="020B0400000000000000" pitchFamily="34" charset="-122"/>
              <a:ea typeface="思源黑体 CN Normal" panose="020B0400000000000000" pitchFamily="34" charset="-122"/>
              <a:sym typeface="+mn-ea"/>
            </a:endParaRPr>
          </a:p>
        </p:txBody>
      </p:sp>
      <p:sp>
        <p:nvSpPr>
          <p:cNvPr id="15" name="文本框 14"/>
          <p:cNvSpPr txBox="1"/>
          <p:nvPr/>
        </p:nvSpPr>
        <p:spPr>
          <a:xfrm>
            <a:off x="1604010" y="5489575"/>
            <a:ext cx="8526145" cy="398780"/>
          </a:xfrm>
          <a:prstGeom prst="rect">
            <a:avLst/>
          </a:prstGeom>
          <a:noFill/>
        </p:spPr>
        <p:txBody>
          <a:bodyPr wrap="square" rtlCol="0" anchor="t">
            <a:spAutoFit/>
          </a:bodyPr>
          <a:lstStyle/>
          <a:p>
            <a:pPr indent="457200"/>
            <a:r>
              <a:rPr lang="zh-CN" altLang="en-US" sz="2000">
                <a:sym typeface="+mn-ea"/>
              </a:rPr>
              <a:t>初步模拟的铅块结果小角度部分和空气类似，但大角度拟合比空气好</a:t>
            </a:r>
          </a:p>
        </p:txBody>
      </p:sp>
      <p:pic>
        <p:nvPicPr>
          <p:cNvPr id="5" name="图片 4"/>
          <p:cNvPicPr>
            <a:picLocks noChangeAspect="1"/>
          </p:cNvPicPr>
          <p:nvPr/>
        </p:nvPicPr>
        <p:blipFill>
          <a:blip r:embed="rId5"/>
          <a:stretch>
            <a:fillRect/>
          </a:stretch>
        </p:blipFill>
        <p:spPr>
          <a:xfrm>
            <a:off x="4066540" y="1676400"/>
            <a:ext cx="8125460" cy="3056255"/>
          </a:xfrm>
          <a:prstGeom prst="rect">
            <a:avLst/>
          </a:prstGeom>
        </p:spPr>
      </p:pic>
      <p:pic>
        <p:nvPicPr>
          <p:cNvPr id="9" name="图片 8"/>
          <p:cNvPicPr>
            <a:picLocks noChangeAspect="1"/>
          </p:cNvPicPr>
          <p:nvPr/>
        </p:nvPicPr>
        <p:blipFill>
          <a:blip r:embed="rId6"/>
          <a:stretch>
            <a:fillRect/>
          </a:stretch>
        </p:blipFill>
        <p:spPr>
          <a:xfrm>
            <a:off x="0" y="1718310"/>
            <a:ext cx="4130040" cy="30245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descr="ZPoCASmeared_selected_cut"/>
          <p:cNvPicPr>
            <a:picLocks noChangeAspect="1"/>
          </p:cNvPicPr>
          <p:nvPr/>
        </p:nvPicPr>
        <p:blipFill>
          <a:blip r:embed="rId3"/>
          <a:stretch>
            <a:fillRect/>
          </a:stretch>
        </p:blipFill>
        <p:spPr>
          <a:xfrm>
            <a:off x="8034020" y="1652905"/>
            <a:ext cx="4158220" cy="2988000"/>
          </a:xfrm>
          <a:prstGeom prst="rect">
            <a:avLst/>
          </a:prstGeom>
        </p:spPr>
      </p:pic>
      <p:grpSp>
        <p:nvGrpSpPr>
          <p:cNvPr id="6" name="组合 5"/>
          <p:cNvGrpSpPr/>
          <p:nvPr/>
        </p:nvGrpSpPr>
        <p:grpSpPr>
          <a:xfrm>
            <a:off x="221487" y="-18878"/>
            <a:ext cx="6675670" cy="1354078"/>
            <a:chOff x="221487" y="-18878"/>
            <a:chExt cx="6675670" cy="1354078"/>
          </a:xfrm>
        </p:grpSpPr>
        <p:pic>
          <p:nvPicPr>
            <p:cNvPr id="2" name="图片 1" descr="图片包含 动物&#10;&#10;自动生成的说明"/>
            <p:cNvPicPr>
              <a:picLocks noChangeAspect="1"/>
            </p:cNvPicPr>
            <p:nvPr/>
          </p:nvPicPr>
          <p:blipFill rotWithShape="1">
            <a:blip r:embed="rId4" cstate="print">
              <a:extLst>
                <a:ext uri="{28A0092B-C50C-407E-A947-70E740481C1C}">
                  <a14:useLocalDpi xmlns:a14="http://schemas.microsoft.com/office/drawing/2010/main" val="0"/>
                </a:ext>
              </a:extLst>
            </a:blip>
            <a:srcRect t="7778" b="38701"/>
            <a:stretch>
              <a:fillRect/>
            </a:stretch>
          </p:blipFill>
          <p:spPr>
            <a:xfrm rot="16866824">
              <a:off x="128583" y="74026"/>
              <a:ext cx="1354078" cy="1168270"/>
            </a:xfrm>
            <a:prstGeom prst="rect">
              <a:avLst/>
            </a:prstGeom>
          </p:spPr>
        </p:pic>
        <p:sp>
          <p:nvSpPr>
            <p:cNvPr id="3" name="矩形 2" descr="e7d195523061f1c09e9d68d7cf438b91ef959ecb14fc25d26BBA7F7DBC18E55DFF4014AF651F0BF2569D4B6C1DA7F1A4683A481403BD872FC687266AD13265C1DE7C373772FD8728ABDD69ADD03BFF5BE2862BC891DBB79E0A12267BEBE766ACAF6260D70995E6538A8984318D67824546F6FFC40C04D7CECC9107EBCC5E8E0A6BD80FAAD3BF75763CAF8F29A143E1D1"/>
            <p:cNvSpPr/>
            <p:nvPr/>
          </p:nvSpPr>
          <p:spPr bwMode="auto">
            <a:xfrm>
              <a:off x="1380277" y="397730"/>
              <a:ext cx="5516880" cy="521970"/>
            </a:xfrm>
            <a:prstGeom prst="rect">
              <a:avLst/>
            </a:prstGeom>
            <a:noFill/>
          </p:spPr>
          <p:txBody>
            <a:bodyPr wrap="none">
              <a:spAutoFit/>
            </a:bodyPr>
            <a:lstStyle/>
            <a:p>
              <a:pPr algn="l">
                <a:defRPr/>
              </a:pPr>
              <a:r>
                <a:rPr lang="zh-CN" altLang="en-US" sz="2800" kern="100" dirty="0">
                  <a:solidFill>
                    <a:srgbClr val="0266D1"/>
                  </a:solidFill>
                  <a:latin typeface="思源黑体 CN Normal" panose="020B0400000000000000" pitchFamily="34" charset="-122"/>
                  <a:ea typeface="思源黑体 CN Normal" panose="020B0400000000000000" pitchFamily="34" charset="-122"/>
                  <a:cs typeface="Times New Roman" panose="02020603050405020304" pitchFamily="18" charset="0"/>
                  <a:sym typeface="+mn-ea"/>
                </a:rPr>
                <a:t>空气</a:t>
              </a:r>
              <a:r>
                <a:rPr lang="en-US" altLang="zh-CN" sz="2800" kern="100" dirty="0">
                  <a:solidFill>
                    <a:srgbClr val="0266D1"/>
                  </a:solidFill>
                  <a:latin typeface="思源黑体 CN Normal" panose="020B0400000000000000" pitchFamily="34" charset="-122"/>
                  <a:ea typeface="思源黑体 CN Normal" panose="020B0400000000000000" pitchFamily="34" charset="-122"/>
                  <a:cs typeface="Times New Roman" panose="02020603050405020304" pitchFamily="18" charset="0"/>
                  <a:sym typeface="+mn-ea"/>
                </a:rPr>
                <a:t>PoCA</a:t>
              </a:r>
              <a:r>
                <a:rPr lang="zh-CN" altLang="en-US" sz="2800" kern="100" dirty="0">
                  <a:solidFill>
                    <a:srgbClr val="0266D1"/>
                  </a:solidFill>
                  <a:latin typeface="思源黑体 CN Normal" panose="020B0400000000000000" pitchFamily="34" charset="-122"/>
                  <a:ea typeface="思源黑体 CN Normal" panose="020B0400000000000000" pitchFamily="34" charset="-122"/>
                  <a:cs typeface="Times New Roman" panose="02020603050405020304" pitchFamily="18" charset="0"/>
                  <a:sym typeface="+mn-ea"/>
                </a:rPr>
                <a:t>点的</a:t>
              </a:r>
              <a:r>
                <a:rPr lang="en-US" altLang="zh-CN" sz="2800" kern="100" dirty="0">
                  <a:solidFill>
                    <a:srgbClr val="0266D1"/>
                  </a:solidFill>
                  <a:latin typeface="思源黑体 CN Normal" panose="020B0400000000000000" pitchFamily="34" charset="-122"/>
                  <a:ea typeface="思源黑体 CN Normal" panose="020B0400000000000000" pitchFamily="34" charset="-122"/>
                  <a:cs typeface="Times New Roman" panose="02020603050405020304" pitchFamily="18" charset="0"/>
                  <a:sym typeface="+mn-ea"/>
                </a:rPr>
                <a:t>z</a:t>
              </a:r>
              <a:r>
                <a:rPr lang="zh-CN" altLang="en-US" sz="2800" kern="100" dirty="0">
                  <a:solidFill>
                    <a:srgbClr val="0266D1"/>
                  </a:solidFill>
                  <a:latin typeface="思源黑体 CN Normal" panose="020B0400000000000000" pitchFamily="34" charset="-122"/>
                  <a:ea typeface="思源黑体 CN Normal" panose="020B0400000000000000" pitchFamily="34" charset="-122"/>
                  <a:cs typeface="Times New Roman" panose="02020603050405020304" pitchFamily="18" charset="0"/>
                  <a:sym typeface="+mn-ea"/>
                </a:rPr>
                <a:t>坐标分布（</a:t>
              </a:r>
              <a:r>
                <a:rPr lang="en-US" altLang="zh-CN" sz="2800" kern="100" dirty="0">
                  <a:solidFill>
                    <a:srgbClr val="0266D1"/>
                  </a:solidFill>
                  <a:latin typeface="思源黑体 CN Normal" panose="020B0400000000000000" pitchFamily="34" charset="-122"/>
                  <a:ea typeface="思源黑体 CN Normal" panose="020B0400000000000000" pitchFamily="34" charset="-122"/>
                  <a:cs typeface="Times New Roman" panose="02020603050405020304" pitchFamily="18" charset="0"/>
                  <a:sym typeface="+mn-ea"/>
                </a:rPr>
                <a:t>cut</a:t>
              </a:r>
              <a:r>
                <a:rPr lang="zh-CN" altLang="en-US" sz="2800" kern="100" dirty="0">
                  <a:solidFill>
                    <a:srgbClr val="0266D1"/>
                  </a:solidFill>
                  <a:latin typeface="思源黑体 CN Normal" panose="020B0400000000000000" pitchFamily="34" charset="-122"/>
                  <a:ea typeface="思源黑体 CN Normal" panose="020B0400000000000000" pitchFamily="34" charset="-122"/>
                  <a:cs typeface="Times New Roman" panose="02020603050405020304" pitchFamily="18" charset="0"/>
                  <a:sym typeface="+mn-ea"/>
                </a:rPr>
                <a:t>后）</a:t>
              </a:r>
            </a:p>
          </p:txBody>
        </p:sp>
      </p:grpSp>
      <p:pic>
        <p:nvPicPr>
          <p:cNvPr id="10" name="图片 9"/>
          <p:cNvPicPr>
            <a:picLocks noChangeAspect="1"/>
          </p:cNvPicPr>
          <p:nvPr/>
        </p:nvPicPr>
        <p:blipFill>
          <a:blip r:embed="rId5"/>
          <a:stretch>
            <a:fillRect/>
          </a:stretch>
        </p:blipFill>
        <p:spPr>
          <a:xfrm>
            <a:off x="9253641" y="288142"/>
            <a:ext cx="2395208" cy="736987"/>
          </a:xfrm>
          <a:prstGeom prst="rect">
            <a:avLst/>
          </a:prstGeom>
        </p:spPr>
      </p:pic>
      <p:sp>
        <p:nvSpPr>
          <p:cNvPr id="12" name="矩形 11"/>
          <p:cNvSpPr/>
          <p:nvPr/>
        </p:nvSpPr>
        <p:spPr>
          <a:xfrm>
            <a:off x="11522710" y="6261100"/>
            <a:ext cx="520700" cy="460375"/>
          </a:xfrm>
          <a:prstGeom prst="rect">
            <a:avLst/>
          </a:prstGeom>
          <a:noFill/>
          <a:ln>
            <a:noFill/>
          </a:ln>
        </p:spPr>
        <p:txBody>
          <a:bodyPr wrap="none" rtlCol="0" anchor="t">
            <a:spAutoFit/>
          </a:bodyPr>
          <a:lstStyle/>
          <a:p>
            <a:pPr algn="ctr"/>
            <a:r>
              <a:rPr lang="en-US" altLang="zh-CN" sz="2400" b="1">
                <a:solidFill>
                  <a:srgbClr val="349DF1"/>
                </a:solidFill>
                <a:effectLst>
                  <a:outerShdw blurRad="38100" dist="25400" dir="5400000" algn="ctr" rotWithShape="0">
                    <a:srgbClr val="6E747A">
                      <a:alpha val="43000"/>
                    </a:srgbClr>
                  </a:outerShdw>
                </a:effectLst>
              </a:rPr>
              <a:t>09</a:t>
            </a:r>
          </a:p>
        </p:txBody>
      </p:sp>
      <p:sp>
        <p:nvSpPr>
          <p:cNvPr id="28" name="文本框 27"/>
          <p:cNvSpPr txBox="1"/>
          <p:nvPr/>
        </p:nvSpPr>
        <p:spPr>
          <a:xfrm>
            <a:off x="596265" y="397510"/>
            <a:ext cx="419100" cy="521970"/>
          </a:xfrm>
          <a:prstGeom prst="rect">
            <a:avLst/>
          </a:prstGeom>
          <a:noFill/>
        </p:spPr>
        <p:txBody>
          <a:bodyPr wrap="square" rtlCol="0" anchor="t">
            <a:spAutoFit/>
          </a:bodyPr>
          <a:lstStyle/>
          <a:p>
            <a:r>
              <a:rPr lang="en-US" altLang="zh-CN" sz="2800" dirty="0">
                <a:solidFill>
                  <a:schemeClr val="lt1"/>
                </a:solidFill>
                <a:latin typeface="思源黑体 CN Normal" panose="020B0400000000000000" pitchFamily="34" charset="-122"/>
                <a:ea typeface="思源黑体 CN Normal" panose="020B0400000000000000" pitchFamily="34" charset="-122"/>
                <a:sym typeface="+mn-ea"/>
              </a:rPr>
              <a:t>3</a:t>
            </a:r>
            <a:endParaRPr lang="en-US" altLang="zh-CN" sz="2800" dirty="0">
              <a:latin typeface="思源黑体 CN Normal" panose="020B0400000000000000" pitchFamily="34" charset="-122"/>
              <a:ea typeface="思源黑体 CN Normal" panose="020B0400000000000000" pitchFamily="34" charset="-122"/>
              <a:sym typeface="+mn-ea"/>
            </a:endParaRPr>
          </a:p>
        </p:txBody>
      </p:sp>
      <p:pic>
        <p:nvPicPr>
          <p:cNvPr id="9" name="图片 8" descr="ZPoCASmeared_cut"/>
          <p:cNvPicPr>
            <a:picLocks noChangeAspect="1"/>
          </p:cNvPicPr>
          <p:nvPr/>
        </p:nvPicPr>
        <p:blipFill>
          <a:blip r:embed="rId6"/>
          <a:stretch>
            <a:fillRect/>
          </a:stretch>
        </p:blipFill>
        <p:spPr>
          <a:xfrm>
            <a:off x="4017645" y="1652905"/>
            <a:ext cx="4157360" cy="2988000"/>
          </a:xfrm>
          <a:prstGeom prst="rect">
            <a:avLst/>
          </a:prstGeom>
        </p:spPr>
      </p:pic>
      <p:sp>
        <p:nvSpPr>
          <p:cNvPr id="27" name="文本框 26"/>
          <p:cNvSpPr txBox="1"/>
          <p:nvPr/>
        </p:nvSpPr>
        <p:spPr>
          <a:xfrm>
            <a:off x="380365" y="4750435"/>
            <a:ext cx="11432540" cy="520700"/>
          </a:xfrm>
          <a:prstGeom prst="rect">
            <a:avLst/>
          </a:prstGeom>
          <a:noFill/>
        </p:spPr>
        <p:txBody>
          <a:bodyPr wrap="square" rtlCol="0" anchor="t">
            <a:noAutofit/>
          </a:bodyPr>
          <a:lstStyle/>
          <a:p>
            <a:pPr algn="ctr"/>
            <a:r>
              <a:rPr lang="zh-CN" altLang="en-US" sz="1400">
                <a:sym typeface="+mn-ea"/>
              </a:rPr>
              <a:t>左为空气实验</a:t>
            </a:r>
            <a:r>
              <a:rPr lang="en-US" altLang="zh-CN" sz="1400">
                <a:sym typeface="+mn-ea"/>
              </a:rPr>
              <a:t>PoCA</a:t>
            </a:r>
            <a:r>
              <a:rPr lang="zh-CN" altLang="en-US" sz="1400">
                <a:sym typeface="+mn-ea"/>
              </a:rPr>
              <a:t>点</a:t>
            </a:r>
            <a:r>
              <a:rPr lang="en-US" altLang="zh-CN" sz="1400">
                <a:sym typeface="+mn-ea"/>
              </a:rPr>
              <a:t>z</a:t>
            </a:r>
            <a:r>
              <a:rPr lang="zh-CN" altLang="en-US" sz="1400">
                <a:sym typeface="+mn-ea"/>
              </a:rPr>
              <a:t>坐标分布，中为空气模拟</a:t>
            </a:r>
            <a:r>
              <a:rPr lang="en-US" altLang="zh-CN" sz="1400">
                <a:sym typeface="+mn-ea"/>
              </a:rPr>
              <a:t>PoCA</a:t>
            </a:r>
            <a:r>
              <a:rPr lang="zh-CN" altLang="en-US" sz="1400">
                <a:sym typeface="+mn-ea"/>
              </a:rPr>
              <a:t>点</a:t>
            </a:r>
            <a:r>
              <a:rPr lang="en-US" altLang="zh-CN" sz="1400">
                <a:sym typeface="+mn-ea"/>
              </a:rPr>
              <a:t>z</a:t>
            </a:r>
            <a:r>
              <a:rPr lang="zh-CN" altLang="en-US" sz="1400">
                <a:sym typeface="+mn-ea"/>
              </a:rPr>
              <a:t>坐标分布，右为空气模拟中追踪</a:t>
            </a:r>
            <a:r>
              <a:rPr lang="en-US" altLang="zh-CN" sz="1400">
                <a:sym typeface="+mn-ea"/>
              </a:rPr>
              <a:t>CRY</a:t>
            </a:r>
            <a:r>
              <a:rPr lang="zh-CN" altLang="en-US" sz="1400">
                <a:sym typeface="+mn-ea"/>
              </a:rPr>
              <a:t>产生粒子击中探测器的坐标重建的</a:t>
            </a:r>
            <a:r>
              <a:rPr lang="en-US" altLang="zh-CN" sz="1400">
                <a:sym typeface="+mn-ea"/>
              </a:rPr>
              <a:t>PoCA</a:t>
            </a:r>
            <a:r>
              <a:rPr lang="zh-CN" altLang="en-US" sz="1400">
                <a:sym typeface="+mn-ea"/>
              </a:rPr>
              <a:t>点</a:t>
            </a:r>
            <a:r>
              <a:rPr lang="en-US" altLang="zh-CN" sz="1400">
                <a:sym typeface="+mn-ea"/>
              </a:rPr>
              <a:t>z</a:t>
            </a:r>
            <a:r>
              <a:rPr lang="zh-CN" altLang="en-US" sz="1400">
                <a:sym typeface="+mn-ea"/>
              </a:rPr>
              <a:t>坐标分布</a:t>
            </a:r>
          </a:p>
          <a:p>
            <a:pPr algn="ctr"/>
            <a:r>
              <a:rPr lang="en-US" altLang="zh-CN" sz="1400">
                <a:sym typeface="+mn-ea"/>
              </a:rPr>
              <a:t>cut</a:t>
            </a:r>
            <a:r>
              <a:rPr lang="zh-CN" altLang="en-US" sz="1400">
                <a:sym typeface="+mn-ea"/>
              </a:rPr>
              <a:t>条件：散射角大于</a:t>
            </a:r>
            <a:r>
              <a:rPr lang="en-US" altLang="zh-CN" sz="1400">
                <a:sym typeface="+mn-ea"/>
              </a:rPr>
              <a:t>0.2rad &amp;&amp; </a:t>
            </a:r>
            <a:r>
              <a:rPr lang="zh-CN" altLang="en-US" sz="1400">
                <a:sym typeface="+mn-ea"/>
              </a:rPr>
              <a:t>异面直线间距小于</a:t>
            </a:r>
            <a:r>
              <a:rPr lang="en-US" altLang="zh-CN" sz="1400">
                <a:sym typeface="+mn-ea"/>
              </a:rPr>
              <a:t>10mm &amp;&amp; PoCA</a:t>
            </a:r>
            <a:r>
              <a:rPr lang="zh-CN" altLang="en-US" sz="1400">
                <a:sym typeface="+mn-ea"/>
              </a:rPr>
              <a:t>点落在探测系统内部</a:t>
            </a:r>
            <a:endParaRPr lang="en-US" altLang="zh-CN" sz="1400">
              <a:sym typeface="+mn-ea"/>
            </a:endParaRPr>
          </a:p>
          <a:p>
            <a:pPr algn="ctr"/>
            <a:endParaRPr lang="zh-CN" altLang="en-US" sz="1400">
              <a:sym typeface="+mn-ea"/>
            </a:endParaRPr>
          </a:p>
        </p:txBody>
      </p:sp>
      <p:sp>
        <p:nvSpPr>
          <p:cNvPr id="29" name="文本框 28"/>
          <p:cNvSpPr txBox="1"/>
          <p:nvPr/>
        </p:nvSpPr>
        <p:spPr>
          <a:xfrm>
            <a:off x="472440" y="5434965"/>
            <a:ext cx="10995025" cy="706755"/>
          </a:xfrm>
          <a:prstGeom prst="rect">
            <a:avLst/>
          </a:prstGeom>
          <a:noFill/>
        </p:spPr>
        <p:txBody>
          <a:bodyPr wrap="square" rtlCol="0" anchor="t">
            <a:spAutoFit/>
          </a:bodyPr>
          <a:lstStyle/>
          <a:p>
            <a:pPr indent="457200"/>
            <a:r>
              <a:rPr lang="zh-CN" altLang="en-US" sz="2000">
                <a:sym typeface="+mn-ea"/>
              </a:rPr>
              <a:t>次级粒子能够显著影响大角度事件的</a:t>
            </a:r>
            <a:r>
              <a:rPr lang="en-US" altLang="zh-CN" sz="2000">
                <a:sym typeface="+mn-ea"/>
              </a:rPr>
              <a:t>PoCA</a:t>
            </a:r>
            <a:r>
              <a:rPr lang="zh-CN" altLang="en-US" sz="2000">
                <a:sym typeface="+mn-ea"/>
              </a:rPr>
              <a:t>点重建坐标，重建在第二层探测器（</a:t>
            </a:r>
            <a:r>
              <a:rPr lang="en-US" altLang="zh-CN" sz="2000">
                <a:sym typeface="+mn-ea"/>
              </a:rPr>
              <a:t>z=250mm</a:t>
            </a:r>
            <a:r>
              <a:rPr lang="zh-CN" altLang="en-US" sz="2000">
                <a:sym typeface="+mn-ea"/>
              </a:rPr>
              <a:t>）上的</a:t>
            </a:r>
            <a:r>
              <a:rPr lang="en-US" altLang="zh-CN" sz="2000">
                <a:sym typeface="+mn-ea"/>
              </a:rPr>
              <a:t>PoCA</a:t>
            </a:r>
            <a:r>
              <a:rPr lang="zh-CN" altLang="en-US" sz="2000">
                <a:sym typeface="+mn-ea"/>
              </a:rPr>
              <a:t>点可以理解为第一层探测器（</a:t>
            </a:r>
            <a:r>
              <a:rPr lang="en-US" altLang="zh-CN" sz="2000">
                <a:sym typeface="+mn-ea"/>
              </a:rPr>
              <a:t>z=450mm</a:t>
            </a:r>
            <a:r>
              <a:rPr lang="zh-CN" altLang="en-US" sz="2000">
                <a:sym typeface="+mn-ea"/>
              </a:rPr>
              <a:t>）位置记录有误。</a:t>
            </a:r>
          </a:p>
        </p:txBody>
      </p:sp>
      <p:pic>
        <p:nvPicPr>
          <p:cNvPr id="24" name="图片 23" descr="ZPoCASmeared_cut"/>
          <p:cNvPicPr>
            <a:picLocks noChangeAspect="1"/>
          </p:cNvPicPr>
          <p:nvPr/>
        </p:nvPicPr>
        <p:blipFill>
          <a:blip r:embed="rId7"/>
          <a:stretch>
            <a:fillRect/>
          </a:stretch>
        </p:blipFill>
        <p:spPr>
          <a:xfrm>
            <a:off x="0" y="1652905"/>
            <a:ext cx="4157584" cy="298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21487" y="-18878"/>
            <a:ext cx="6320070" cy="1354078"/>
            <a:chOff x="221487" y="-18878"/>
            <a:chExt cx="6320070" cy="1354078"/>
          </a:xfrm>
        </p:grpSpPr>
        <p:pic>
          <p:nvPicPr>
            <p:cNvPr id="2" name="图片 1" descr="图片包含 动物&#10;&#10;自动生成的说明"/>
            <p:cNvPicPr>
              <a:picLocks noChangeAspect="1"/>
            </p:cNvPicPr>
            <p:nvPr/>
          </p:nvPicPr>
          <p:blipFill rotWithShape="1">
            <a:blip r:embed="rId3" cstate="print">
              <a:extLst>
                <a:ext uri="{28A0092B-C50C-407E-A947-70E740481C1C}">
                  <a14:useLocalDpi xmlns:a14="http://schemas.microsoft.com/office/drawing/2010/main" val="0"/>
                </a:ext>
              </a:extLst>
            </a:blip>
            <a:srcRect t="7778" b="38701"/>
            <a:stretch>
              <a:fillRect/>
            </a:stretch>
          </p:blipFill>
          <p:spPr>
            <a:xfrm rot="16866824">
              <a:off x="128583" y="74026"/>
              <a:ext cx="1354078" cy="1168270"/>
            </a:xfrm>
            <a:prstGeom prst="rect">
              <a:avLst/>
            </a:prstGeom>
          </p:spPr>
        </p:pic>
        <p:sp>
          <p:nvSpPr>
            <p:cNvPr id="3" name="矩形 2" descr="e7d195523061f1c09e9d68d7cf438b91ef959ecb14fc25d26BBA7F7DBC18E55DFF4014AF651F0BF2569D4B6C1DA7F1A4683A481403BD872FC687266AD13265C1DE7C373772FD8728ABDD69ADD03BFF5BE2862BC891DBB79E0A12267BEBE766ACAF6260D70995E6538A8984318D67824546F6FFC40C04D7CECC9107EBCC5E8E0A6BD80FAAD3BF75763CAF8F29A143E1D1"/>
            <p:cNvSpPr/>
            <p:nvPr/>
          </p:nvSpPr>
          <p:spPr bwMode="auto">
            <a:xfrm>
              <a:off x="1380277" y="397730"/>
              <a:ext cx="5161280" cy="521970"/>
            </a:xfrm>
            <a:prstGeom prst="rect">
              <a:avLst/>
            </a:prstGeom>
            <a:noFill/>
          </p:spPr>
          <p:txBody>
            <a:bodyPr wrap="none">
              <a:spAutoFit/>
            </a:bodyPr>
            <a:lstStyle/>
            <a:p>
              <a:pPr algn="l">
                <a:defRPr/>
              </a:pPr>
              <a:r>
                <a:rPr lang="zh-CN" altLang="en-US" sz="2800" kern="100" dirty="0">
                  <a:solidFill>
                    <a:srgbClr val="0266D1"/>
                  </a:solidFill>
                  <a:latin typeface="思源黑体 CN Normal" panose="020B0400000000000000" pitchFamily="34" charset="-122"/>
                  <a:ea typeface="思源黑体 CN Normal" panose="020B0400000000000000" pitchFamily="34" charset="-122"/>
                  <a:cs typeface="Times New Roman" panose="02020603050405020304" pitchFamily="18" charset="0"/>
                  <a:sym typeface="+mn-ea"/>
                </a:rPr>
                <a:t>每层探测器记到的粒子数目对比</a:t>
              </a:r>
            </a:p>
          </p:txBody>
        </p:sp>
      </p:grpSp>
      <p:pic>
        <p:nvPicPr>
          <p:cNvPr id="10" name="图片 9"/>
          <p:cNvPicPr>
            <a:picLocks noChangeAspect="1"/>
          </p:cNvPicPr>
          <p:nvPr/>
        </p:nvPicPr>
        <p:blipFill>
          <a:blip r:embed="rId4"/>
          <a:stretch>
            <a:fillRect/>
          </a:stretch>
        </p:blipFill>
        <p:spPr>
          <a:xfrm>
            <a:off x="9253641" y="288142"/>
            <a:ext cx="2395208" cy="736987"/>
          </a:xfrm>
          <a:prstGeom prst="rect">
            <a:avLst/>
          </a:prstGeom>
        </p:spPr>
      </p:pic>
      <p:sp>
        <p:nvSpPr>
          <p:cNvPr id="12" name="矩形 11"/>
          <p:cNvSpPr/>
          <p:nvPr/>
        </p:nvSpPr>
        <p:spPr>
          <a:xfrm>
            <a:off x="11522710" y="6261100"/>
            <a:ext cx="520700" cy="460375"/>
          </a:xfrm>
          <a:prstGeom prst="rect">
            <a:avLst/>
          </a:prstGeom>
          <a:noFill/>
          <a:ln>
            <a:noFill/>
          </a:ln>
        </p:spPr>
        <p:txBody>
          <a:bodyPr wrap="none" rtlCol="0" anchor="t">
            <a:spAutoFit/>
          </a:bodyPr>
          <a:lstStyle/>
          <a:p>
            <a:pPr algn="ctr"/>
            <a:r>
              <a:rPr lang="en-US" altLang="zh-CN" sz="2400" b="1">
                <a:solidFill>
                  <a:srgbClr val="349DF1"/>
                </a:solidFill>
                <a:effectLst>
                  <a:outerShdw blurRad="38100" dist="25400" dir="5400000" algn="ctr" rotWithShape="0">
                    <a:srgbClr val="6E747A">
                      <a:alpha val="43000"/>
                    </a:srgbClr>
                  </a:outerShdw>
                </a:effectLst>
              </a:rPr>
              <a:t>10</a:t>
            </a:r>
          </a:p>
        </p:txBody>
      </p:sp>
      <p:sp>
        <p:nvSpPr>
          <p:cNvPr id="28" name="文本框 27"/>
          <p:cNvSpPr txBox="1"/>
          <p:nvPr/>
        </p:nvSpPr>
        <p:spPr>
          <a:xfrm>
            <a:off x="596265" y="397510"/>
            <a:ext cx="419100" cy="521970"/>
          </a:xfrm>
          <a:prstGeom prst="rect">
            <a:avLst/>
          </a:prstGeom>
          <a:noFill/>
        </p:spPr>
        <p:txBody>
          <a:bodyPr wrap="square" rtlCol="0" anchor="t">
            <a:spAutoFit/>
          </a:bodyPr>
          <a:lstStyle/>
          <a:p>
            <a:r>
              <a:rPr lang="en-US" altLang="zh-CN" sz="2800" dirty="0">
                <a:solidFill>
                  <a:schemeClr val="lt1"/>
                </a:solidFill>
                <a:latin typeface="思源黑体 CN Normal" panose="020B0400000000000000" pitchFamily="34" charset="-122"/>
                <a:ea typeface="思源黑体 CN Normal" panose="020B0400000000000000" pitchFamily="34" charset="-122"/>
                <a:sym typeface="+mn-ea"/>
              </a:rPr>
              <a:t>3</a:t>
            </a:r>
            <a:endParaRPr lang="en-US" altLang="zh-CN" sz="2800" dirty="0">
              <a:latin typeface="思源黑体 CN Normal" panose="020B0400000000000000" pitchFamily="34" charset="-122"/>
              <a:ea typeface="思源黑体 CN Normal" panose="020B0400000000000000" pitchFamily="34" charset="-122"/>
              <a:sym typeface="+mn-ea"/>
            </a:endParaRPr>
          </a:p>
        </p:txBody>
      </p:sp>
      <p:sp>
        <p:nvSpPr>
          <p:cNvPr id="7" name="文本框 6"/>
          <p:cNvSpPr txBox="1"/>
          <p:nvPr/>
        </p:nvSpPr>
        <p:spPr>
          <a:xfrm>
            <a:off x="427355" y="5495925"/>
            <a:ext cx="11432540" cy="324485"/>
          </a:xfrm>
          <a:prstGeom prst="rect">
            <a:avLst/>
          </a:prstGeom>
          <a:noFill/>
        </p:spPr>
        <p:txBody>
          <a:bodyPr wrap="square" rtlCol="0" anchor="t">
            <a:noAutofit/>
          </a:bodyPr>
          <a:lstStyle/>
          <a:p>
            <a:pPr algn="ctr"/>
            <a:r>
              <a:rPr lang="zh-CN" altLang="en-US" sz="1400">
                <a:sym typeface="+mn-ea"/>
              </a:rPr>
              <a:t>左为空气模拟数据，右为铅块模拟数据，</a:t>
            </a:r>
            <a:r>
              <a:rPr lang="en-US" altLang="zh-CN" sz="1400">
                <a:sym typeface="+mn-ea"/>
              </a:rPr>
              <a:t>rpc</a:t>
            </a:r>
            <a:r>
              <a:rPr lang="zh-CN" altLang="en-US" sz="1400">
                <a:sym typeface="+mn-ea"/>
              </a:rPr>
              <a:t>标号顺序为从上至下</a:t>
            </a:r>
          </a:p>
        </p:txBody>
      </p:sp>
      <p:sp>
        <p:nvSpPr>
          <p:cNvPr id="8" name="文本框 7"/>
          <p:cNvSpPr txBox="1"/>
          <p:nvPr/>
        </p:nvSpPr>
        <p:spPr>
          <a:xfrm>
            <a:off x="1284605" y="6007100"/>
            <a:ext cx="3990975" cy="398780"/>
          </a:xfrm>
          <a:prstGeom prst="rect">
            <a:avLst/>
          </a:prstGeom>
          <a:noFill/>
        </p:spPr>
        <p:txBody>
          <a:bodyPr wrap="square" rtlCol="0" anchor="t">
            <a:spAutoFit/>
          </a:bodyPr>
          <a:lstStyle/>
          <a:p>
            <a:pPr indent="457200"/>
            <a:r>
              <a:rPr lang="zh-CN" altLang="en-US" sz="2000">
                <a:sym typeface="+mn-ea"/>
              </a:rPr>
              <a:t>样品能够影响次级粒子的数目</a:t>
            </a:r>
          </a:p>
        </p:txBody>
      </p:sp>
      <p:sp>
        <p:nvSpPr>
          <p:cNvPr id="9" name="文本框 8"/>
          <p:cNvSpPr txBox="1"/>
          <p:nvPr/>
        </p:nvSpPr>
        <p:spPr>
          <a:xfrm>
            <a:off x="6337935" y="6007100"/>
            <a:ext cx="4587240" cy="398780"/>
          </a:xfrm>
          <a:prstGeom prst="rect">
            <a:avLst/>
          </a:prstGeom>
          <a:noFill/>
        </p:spPr>
        <p:txBody>
          <a:bodyPr wrap="square" rtlCol="0" anchor="t">
            <a:spAutoFit/>
          </a:bodyPr>
          <a:lstStyle/>
          <a:p>
            <a:r>
              <a:rPr lang="zh-CN" altLang="en-US" sz="2000">
                <a:sym typeface="+mn-ea"/>
              </a:rPr>
              <a:t>屋顶可能影响探测器位置记录</a:t>
            </a:r>
          </a:p>
        </p:txBody>
      </p:sp>
      <p:sp>
        <p:nvSpPr>
          <p:cNvPr id="13" name="右箭头 12"/>
          <p:cNvSpPr/>
          <p:nvPr/>
        </p:nvSpPr>
        <p:spPr>
          <a:xfrm>
            <a:off x="5378450" y="6082665"/>
            <a:ext cx="856615" cy="247015"/>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15" name="图片 14" descr="Counts_lt400"/>
          <p:cNvPicPr>
            <a:picLocks noChangeAspect="1"/>
          </p:cNvPicPr>
          <p:nvPr/>
        </p:nvPicPr>
        <p:blipFill>
          <a:blip r:embed="rId5"/>
          <a:stretch>
            <a:fillRect/>
          </a:stretch>
        </p:blipFill>
        <p:spPr>
          <a:xfrm>
            <a:off x="6057265" y="1520825"/>
            <a:ext cx="6134700" cy="3960000"/>
          </a:xfrm>
          <a:prstGeom prst="rect">
            <a:avLst/>
          </a:prstGeom>
        </p:spPr>
      </p:pic>
      <p:pic>
        <p:nvPicPr>
          <p:cNvPr id="16" name="图片 15" descr="Counts_lt400"/>
          <p:cNvPicPr>
            <a:picLocks noChangeAspect="1"/>
          </p:cNvPicPr>
          <p:nvPr/>
        </p:nvPicPr>
        <p:blipFill>
          <a:blip r:embed="rId6"/>
          <a:stretch>
            <a:fillRect/>
          </a:stretch>
        </p:blipFill>
        <p:spPr>
          <a:xfrm>
            <a:off x="0" y="1521460"/>
            <a:ext cx="6134700" cy="396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21487" y="-18878"/>
            <a:ext cx="3475270" cy="1354078"/>
            <a:chOff x="221487" y="-18878"/>
            <a:chExt cx="3475270" cy="1354078"/>
          </a:xfrm>
        </p:grpSpPr>
        <p:pic>
          <p:nvPicPr>
            <p:cNvPr id="2" name="图片 1" descr="图片包含 动物&#10;&#10;自动生成的说明"/>
            <p:cNvPicPr>
              <a:picLocks noChangeAspect="1"/>
            </p:cNvPicPr>
            <p:nvPr/>
          </p:nvPicPr>
          <p:blipFill rotWithShape="1">
            <a:blip r:embed="rId3" cstate="print">
              <a:extLst>
                <a:ext uri="{28A0092B-C50C-407E-A947-70E740481C1C}">
                  <a14:useLocalDpi xmlns:a14="http://schemas.microsoft.com/office/drawing/2010/main" val="0"/>
                </a:ext>
              </a:extLst>
            </a:blip>
            <a:srcRect t="7778" b="38701"/>
            <a:stretch>
              <a:fillRect/>
            </a:stretch>
          </p:blipFill>
          <p:spPr>
            <a:xfrm rot="16866824">
              <a:off x="128583" y="74026"/>
              <a:ext cx="1354078" cy="1168270"/>
            </a:xfrm>
            <a:prstGeom prst="rect">
              <a:avLst/>
            </a:prstGeom>
          </p:spPr>
        </p:pic>
        <p:sp>
          <p:nvSpPr>
            <p:cNvPr id="3" name="矩形 2" descr="e7d195523061f1c09e9d68d7cf438b91ef959ecb14fc25d26BBA7F7DBC18E55DFF4014AF651F0BF2569D4B6C1DA7F1A4683A481403BD872FC687266AD13265C1DE7C373772FD8728ABDD69ADD03BFF5BE2862BC891DBB79E0A12267BEBE766ACAF6260D70995E6538A8984318D67824546F6FFC40C04D7CECC9107EBCC5E8E0A6BD80FAAD3BF75763CAF8F29A143E1D1"/>
            <p:cNvSpPr/>
            <p:nvPr/>
          </p:nvSpPr>
          <p:spPr bwMode="auto">
            <a:xfrm>
              <a:off x="1380277" y="397730"/>
              <a:ext cx="2316480" cy="521970"/>
            </a:xfrm>
            <a:prstGeom prst="rect">
              <a:avLst/>
            </a:prstGeom>
            <a:noFill/>
          </p:spPr>
          <p:txBody>
            <a:bodyPr wrap="none">
              <a:spAutoFit/>
            </a:bodyPr>
            <a:lstStyle/>
            <a:p>
              <a:pPr algn="l">
                <a:defRPr/>
              </a:pPr>
              <a:r>
                <a:rPr lang="zh-CN" altLang="en-US" sz="2800" kern="100" dirty="0">
                  <a:solidFill>
                    <a:srgbClr val="0266D1"/>
                  </a:solidFill>
                  <a:latin typeface="思源黑体 CN Normal" panose="020B0400000000000000" pitchFamily="34" charset="-122"/>
                  <a:ea typeface="思源黑体 CN Normal" panose="020B0400000000000000" pitchFamily="34" charset="-122"/>
                  <a:cs typeface="Times New Roman" panose="02020603050405020304" pitchFamily="18" charset="0"/>
                  <a:sym typeface="+mn-ea"/>
                </a:rPr>
                <a:t>铅屋顶的影响</a:t>
              </a:r>
            </a:p>
          </p:txBody>
        </p:sp>
      </p:grpSp>
      <p:pic>
        <p:nvPicPr>
          <p:cNvPr id="10" name="图片 9"/>
          <p:cNvPicPr>
            <a:picLocks noChangeAspect="1"/>
          </p:cNvPicPr>
          <p:nvPr/>
        </p:nvPicPr>
        <p:blipFill>
          <a:blip r:embed="rId4"/>
          <a:stretch>
            <a:fillRect/>
          </a:stretch>
        </p:blipFill>
        <p:spPr>
          <a:xfrm>
            <a:off x="9253641" y="288142"/>
            <a:ext cx="2395208" cy="736987"/>
          </a:xfrm>
          <a:prstGeom prst="rect">
            <a:avLst/>
          </a:prstGeom>
        </p:spPr>
      </p:pic>
      <p:sp>
        <p:nvSpPr>
          <p:cNvPr id="12" name="矩形 11"/>
          <p:cNvSpPr/>
          <p:nvPr/>
        </p:nvSpPr>
        <p:spPr>
          <a:xfrm>
            <a:off x="11522710" y="6261100"/>
            <a:ext cx="520700" cy="460375"/>
          </a:xfrm>
          <a:prstGeom prst="rect">
            <a:avLst/>
          </a:prstGeom>
          <a:noFill/>
          <a:ln>
            <a:noFill/>
          </a:ln>
        </p:spPr>
        <p:txBody>
          <a:bodyPr wrap="none" rtlCol="0" anchor="t">
            <a:spAutoFit/>
          </a:bodyPr>
          <a:lstStyle/>
          <a:p>
            <a:pPr algn="ctr"/>
            <a:r>
              <a:rPr lang="en-US" altLang="zh-CN" sz="2400" b="1">
                <a:solidFill>
                  <a:srgbClr val="349DF1"/>
                </a:solidFill>
                <a:effectLst>
                  <a:outerShdw blurRad="38100" dist="25400" dir="5400000" algn="ctr" rotWithShape="0">
                    <a:srgbClr val="6E747A">
                      <a:alpha val="43000"/>
                    </a:srgbClr>
                  </a:outerShdw>
                </a:effectLst>
              </a:rPr>
              <a:t>11</a:t>
            </a:r>
          </a:p>
        </p:txBody>
      </p:sp>
      <p:sp>
        <p:nvSpPr>
          <p:cNvPr id="28" name="文本框 27"/>
          <p:cNvSpPr txBox="1"/>
          <p:nvPr/>
        </p:nvSpPr>
        <p:spPr>
          <a:xfrm>
            <a:off x="596265" y="397510"/>
            <a:ext cx="419100" cy="521970"/>
          </a:xfrm>
          <a:prstGeom prst="rect">
            <a:avLst/>
          </a:prstGeom>
          <a:noFill/>
        </p:spPr>
        <p:txBody>
          <a:bodyPr wrap="square" rtlCol="0" anchor="t">
            <a:spAutoFit/>
          </a:bodyPr>
          <a:lstStyle/>
          <a:p>
            <a:r>
              <a:rPr lang="en-US" altLang="zh-CN" sz="2800" dirty="0">
                <a:solidFill>
                  <a:schemeClr val="lt1"/>
                </a:solidFill>
                <a:latin typeface="思源黑体 CN Normal" panose="020B0400000000000000" pitchFamily="34" charset="-122"/>
                <a:ea typeface="思源黑体 CN Normal" panose="020B0400000000000000" pitchFamily="34" charset="-122"/>
                <a:sym typeface="+mn-ea"/>
              </a:rPr>
              <a:t>3</a:t>
            </a:r>
            <a:endParaRPr lang="en-US" altLang="zh-CN" sz="2800" dirty="0">
              <a:latin typeface="思源黑体 CN Normal" panose="020B0400000000000000" pitchFamily="34" charset="-122"/>
              <a:ea typeface="思源黑体 CN Normal" panose="020B0400000000000000" pitchFamily="34" charset="-122"/>
              <a:sym typeface="+mn-ea"/>
            </a:endParaRPr>
          </a:p>
        </p:txBody>
      </p:sp>
      <p:sp>
        <p:nvSpPr>
          <p:cNvPr id="7" name="文本框 6"/>
          <p:cNvSpPr txBox="1"/>
          <p:nvPr/>
        </p:nvSpPr>
        <p:spPr>
          <a:xfrm>
            <a:off x="1631315" y="6065520"/>
            <a:ext cx="6466840" cy="324485"/>
          </a:xfrm>
          <a:prstGeom prst="rect">
            <a:avLst/>
          </a:prstGeom>
          <a:noFill/>
        </p:spPr>
        <p:txBody>
          <a:bodyPr wrap="square" rtlCol="0" anchor="t">
            <a:noAutofit/>
          </a:bodyPr>
          <a:lstStyle/>
          <a:p>
            <a:pPr algn="ctr"/>
            <a:r>
              <a:rPr lang="en-US" altLang="zh-CN" sz="1400">
                <a:sym typeface="+mn-ea"/>
              </a:rPr>
              <a:t>PoCA</a:t>
            </a:r>
            <a:r>
              <a:rPr lang="zh-CN" altLang="en-US" sz="1400">
                <a:sym typeface="+mn-ea"/>
              </a:rPr>
              <a:t>点</a:t>
            </a:r>
            <a:r>
              <a:rPr lang="en-US" altLang="zh-CN" sz="1400">
                <a:sym typeface="+mn-ea"/>
              </a:rPr>
              <a:t>z</a:t>
            </a:r>
            <a:r>
              <a:rPr lang="zh-CN" altLang="en-US" sz="1400">
                <a:sym typeface="+mn-ea"/>
              </a:rPr>
              <a:t>坐标分布，</a:t>
            </a:r>
            <a:r>
              <a:rPr lang="en-US" altLang="zh-CN" sz="1400">
                <a:sym typeface="+mn-ea"/>
              </a:rPr>
              <a:t>cut</a:t>
            </a:r>
            <a:r>
              <a:rPr lang="zh-CN" altLang="en-US" sz="1400">
                <a:sym typeface="+mn-ea"/>
              </a:rPr>
              <a:t>条件和前述相同</a:t>
            </a:r>
          </a:p>
          <a:p>
            <a:pPr algn="ctr"/>
            <a:r>
              <a:rPr lang="zh-CN" altLang="en-US" sz="1400">
                <a:sym typeface="+mn-ea"/>
              </a:rPr>
              <a:t>从左至右从上至下铅屋顶厚度依次为</a:t>
            </a:r>
            <a:r>
              <a:rPr lang="en-US" altLang="zh-CN" sz="1400">
                <a:sym typeface="+mn-ea"/>
              </a:rPr>
              <a:t>5mm</a:t>
            </a:r>
            <a:r>
              <a:rPr lang="zh-CN" altLang="en-US" sz="1400">
                <a:sym typeface="+mn-ea"/>
              </a:rPr>
              <a:t>、</a:t>
            </a:r>
            <a:r>
              <a:rPr lang="en-US" altLang="zh-CN" sz="1400">
                <a:sym typeface="+mn-ea"/>
              </a:rPr>
              <a:t>10mm</a:t>
            </a:r>
            <a:r>
              <a:rPr lang="zh-CN" altLang="en-US" sz="1400">
                <a:sym typeface="+mn-ea"/>
              </a:rPr>
              <a:t>、</a:t>
            </a:r>
            <a:r>
              <a:rPr lang="en-US" altLang="zh-CN" sz="1400">
                <a:sym typeface="+mn-ea"/>
              </a:rPr>
              <a:t>25mm</a:t>
            </a:r>
            <a:r>
              <a:rPr lang="zh-CN" altLang="en-US" sz="1400">
                <a:sym typeface="+mn-ea"/>
              </a:rPr>
              <a:t>、</a:t>
            </a:r>
            <a:r>
              <a:rPr lang="en-US" altLang="zh-CN" sz="1400">
                <a:sym typeface="+mn-ea"/>
              </a:rPr>
              <a:t>50mm</a:t>
            </a:r>
          </a:p>
        </p:txBody>
      </p:sp>
      <p:pic>
        <p:nvPicPr>
          <p:cNvPr id="11" name="图片 10" descr="ZPoCASmeared_cut"/>
          <p:cNvPicPr>
            <a:picLocks noChangeAspect="1"/>
          </p:cNvPicPr>
          <p:nvPr/>
        </p:nvPicPr>
        <p:blipFill>
          <a:blip r:embed="rId5"/>
          <a:stretch>
            <a:fillRect/>
          </a:stretch>
        </p:blipFill>
        <p:spPr>
          <a:xfrm>
            <a:off x="1140460" y="1024890"/>
            <a:ext cx="3506956" cy="2520000"/>
          </a:xfrm>
          <a:prstGeom prst="rect">
            <a:avLst/>
          </a:prstGeom>
        </p:spPr>
      </p:pic>
      <p:pic>
        <p:nvPicPr>
          <p:cNvPr id="14" name="图片 13" descr="ZPoCASmeared_cut"/>
          <p:cNvPicPr>
            <a:picLocks noChangeAspect="1"/>
          </p:cNvPicPr>
          <p:nvPr/>
        </p:nvPicPr>
        <p:blipFill>
          <a:blip r:embed="rId6"/>
          <a:stretch>
            <a:fillRect/>
          </a:stretch>
        </p:blipFill>
        <p:spPr>
          <a:xfrm>
            <a:off x="4647565" y="1024890"/>
            <a:ext cx="3507000" cy="2520000"/>
          </a:xfrm>
          <a:prstGeom prst="rect">
            <a:avLst/>
          </a:prstGeom>
        </p:spPr>
      </p:pic>
      <p:pic>
        <p:nvPicPr>
          <p:cNvPr id="17" name="图片 16" descr="ZPoCASmeared_cut"/>
          <p:cNvPicPr>
            <a:picLocks noChangeAspect="1"/>
          </p:cNvPicPr>
          <p:nvPr/>
        </p:nvPicPr>
        <p:blipFill>
          <a:blip r:embed="rId7"/>
          <a:stretch>
            <a:fillRect/>
          </a:stretch>
        </p:blipFill>
        <p:spPr>
          <a:xfrm>
            <a:off x="1099820" y="3545205"/>
            <a:ext cx="3506717" cy="2520000"/>
          </a:xfrm>
          <a:prstGeom prst="rect">
            <a:avLst/>
          </a:prstGeom>
        </p:spPr>
      </p:pic>
      <p:pic>
        <p:nvPicPr>
          <p:cNvPr id="18" name="图片 17" descr="ZPoCASmeared_cut"/>
          <p:cNvPicPr>
            <a:picLocks noChangeAspect="1"/>
          </p:cNvPicPr>
          <p:nvPr/>
        </p:nvPicPr>
        <p:blipFill>
          <a:blip r:embed="rId8"/>
          <a:stretch>
            <a:fillRect/>
          </a:stretch>
        </p:blipFill>
        <p:spPr>
          <a:xfrm>
            <a:off x="4647565" y="3545205"/>
            <a:ext cx="3506791" cy="2520000"/>
          </a:xfrm>
          <a:prstGeom prst="rect">
            <a:avLst/>
          </a:prstGeom>
        </p:spPr>
      </p:pic>
      <p:sp>
        <p:nvSpPr>
          <p:cNvPr id="29" name="文本框 28"/>
          <p:cNvSpPr txBox="1"/>
          <p:nvPr/>
        </p:nvSpPr>
        <p:spPr>
          <a:xfrm>
            <a:off x="8616315" y="1864360"/>
            <a:ext cx="2754630" cy="3921125"/>
          </a:xfrm>
          <a:prstGeom prst="rect">
            <a:avLst/>
          </a:prstGeom>
          <a:noFill/>
        </p:spPr>
        <p:txBody>
          <a:bodyPr wrap="square" rtlCol="0" anchor="t">
            <a:noAutofit/>
          </a:bodyPr>
          <a:lstStyle/>
          <a:p>
            <a:pPr indent="457200"/>
            <a:r>
              <a:rPr lang="zh-CN" altLang="en-US" sz="2000">
                <a:sym typeface="+mn-ea"/>
              </a:rPr>
              <a:t>模拟了不同厚度的铅屋顶对于大角度事件</a:t>
            </a:r>
            <a:r>
              <a:rPr lang="en-US" altLang="zh-CN" sz="2000">
                <a:sym typeface="+mn-ea"/>
              </a:rPr>
              <a:t>PoCA</a:t>
            </a:r>
            <a:r>
              <a:rPr lang="zh-CN" altLang="en-US" sz="2000">
                <a:sym typeface="+mn-ea"/>
              </a:rPr>
              <a:t>点</a:t>
            </a:r>
            <a:r>
              <a:rPr lang="en-US" altLang="zh-CN" sz="2000">
                <a:sym typeface="+mn-ea"/>
              </a:rPr>
              <a:t>z</a:t>
            </a:r>
            <a:r>
              <a:rPr lang="zh-CN" altLang="en-US" sz="2000">
                <a:sym typeface="+mn-ea"/>
              </a:rPr>
              <a:t>坐标分布的影响。</a:t>
            </a:r>
            <a:r>
              <a:rPr lang="en-US" altLang="zh-CN" sz="2000">
                <a:sym typeface="+mn-ea"/>
              </a:rPr>
              <a:t>CRY</a:t>
            </a:r>
            <a:r>
              <a:rPr lang="zh-CN" altLang="en-US" sz="2000">
                <a:sym typeface="+mn-ea"/>
              </a:rPr>
              <a:t>源沿</a:t>
            </a:r>
            <a:r>
              <a:rPr lang="en-US" altLang="zh-CN" sz="2000">
                <a:sym typeface="+mn-ea"/>
              </a:rPr>
              <a:t>z</a:t>
            </a:r>
            <a:r>
              <a:rPr lang="zh-CN" altLang="en-US" sz="2000">
                <a:sym typeface="+mn-ea"/>
              </a:rPr>
              <a:t>轴正方向平移了</a:t>
            </a:r>
            <a:r>
              <a:rPr lang="en-US" altLang="zh-CN" sz="2000">
                <a:sym typeface="+mn-ea"/>
              </a:rPr>
              <a:t>500mm</a:t>
            </a:r>
            <a:r>
              <a:rPr lang="zh-CN" altLang="en-US" sz="2000">
                <a:sym typeface="+mn-ea"/>
              </a:rPr>
              <a:t>。考虑到探测器对粒子的接收，相应将其扩大至</a:t>
            </a:r>
            <a:r>
              <a:rPr lang="en-US" altLang="zh-CN" sz="2000">
                <a:sym typeface="+mn-ea"/>
              </a:rPr>
              <a:t>1.5m*1.5m</a:t>
            </a:r>
            <a:r>
              <a:rPr lang="zh-CN" altLang="en-US" sz="2000">
                <a:sym typeface="+mn-ea"/>
              </a:rPr>
              <a:t>左右。</a:t>
            </a:r>
          </a:p>
          <a:p>
            <a:pPr indent="457200"/>
            <a:r>
              <a:rPr lang="zh-CN" altLang="en-US" sz="2000">
                <a:sym typeface="+mn-ea"/>
              </a:rPr>
              <a:t>铅屋顶紧贴</a:t>
            </a:r>
            <a:r>
              <a:rPr lang="en-US" altLang="zh-CN" sz="2000">
                <a:sym typeface="+mn-ea"/>
              </a:rPr>
              <a:t>CRY</a:t>
            </a:r>
            <a:r>
              <a:rPr lang="zh-CN" altLang="en-US" sz="2000">
                <a:sym typeface="+mn-ea"/>
              </a:rPr>
              <a:t>源放置，横向尺寸和</a:t>
            </a:r>
            <a:r>
              <a:rPr lang="en-US" altLang="zh-CN" sz="2000">
                <a:sym typeface="+mn-ea"/>
              </a:rPr>
              <a:t>CRY</a:t>
            </a:r>
            <a:r>
              <a:rPr lang="zh-CN" altLang="en-US" sz="2000">
                <a:sym typeface="+mn-ea"/>
              </a:rPr>
              <a:t>平面相同，其余空间由空气填充。</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21487" y="-18878"/>
            <a:ext cx="5075470" cy="1354078"/>
            <a:chOff x="221487" y="-18878"/>
            <a:chExt cx="5075470" cy="1354078"/>
          </a:xfrm>
        </p:grpSpPr>
        <p:pic>
          <p:nvPicPr>
            <p:cNvPr id="2" name="图片 1" descr="图片包含 动物&#10;&#10;自动生成的说明"/>
            <p:cNvPicPr>
              <a:picLocks noChangeAspect="1"/>
            </p:cNvPicPr>
            <p:nvPr/>
          </p:nvPicPr>
          <p:blipFill rotWithShape="1">
            <a:blip r:embed="rId3" cstate="print">
              <a:extLst>
                <a:ext uri="{28A0092B-C50C-407E-A947-70E740481C1C}">
                  <a14:useLocalDpi xmlns:a14="http://schemas.microsoft.com/office/drawing/2010/main" val="0"/>
                </a:ext>
              </a:extLst>
            </a:blip>
            <a:srcRect t="7778" b="38701"/>
            <a:stretch>
              <a:fillRect/>
            </a:stretch>
          </p:blipFill>
          <p:spPr>
            <a:xfrm rot="16866824">
              <a:off x="128583" y="74026"/>
              <a:ext cx="1354078" cy="1168270"/>
            </a:xfrm>
            <a:prstGeom prst="rect">
              <a:avLst/>
            </a:prstGeom>
          </p:spPr>
        </p:pic>
        <p:sp>
          <p:nvSpPr>
            <p:cNvPr id="3" name="矩形 2" descr="e7d195523061f1c09e9d68d7cf438b91ef959ecb14fc25d26BBA7F7DBC18E55DFF4014AF651F0BF2569D4B6C1DA7F1A4683A481403BD872FC687266AD13265C1DE7C373772FD8728ABDD69ADD03BFF5BE2862BC891DBB79E0A12267BEBE766ACAF6260D70995E6538A8984318D67824546F6FFC40C04D7CECC9107EBCC5E8E0A6BD80FAAD3BF75763CAF8F29A143E1D1"/>
            <p:cNvSpPr/>
            <p:nvPr/>
          </p:nvSpPr>
          <p:spPr bwMode="auto">
            <a:xfrm>
              <a:off x="1380277" y="397730"/>
              <a:ext cx="3916680" cy="521970"/>
            </a:xfrm>
            <a:prstGeom prst="rect">
              <a:avLst/>
            </a:prstGeom>
            <a:noFill/>
          </p:spPr>
          <p:txBody>
            <a:bodyPr wrap="none">
              <a:spAutoFit/>
            </a:bodyPr>
            <a:lstStyle/>
            <a:p>
              <a:pPr algn="l">
                <a:defRPr/>
              </a:pPr>
              <a:r>
                <a:rPr lang="en-US" altLang="zh-CN" sz="2800" kern="100" dirty="0">
                  <a:solidFill>
                    <a:srgbClr val="0266D1"/>
                  </a:solidFill>
                  <a:latin typeface="思源黑体 CN Normal" panose="020B0400000000000000" pitchFamily="34" charset="-122"/>
                  <a:ea typeface="思源黑体 CN Normal" panose="020B0400000000000000" pitchFamily="34" charset="-122"/>
                  <a:cs typeface="Times New Roman" panose="02020603050405020304" pitchFamily="18" charset="0"/>
                  <a:sym typeface="+mn-ea"/>
                </a:rPr>
                <a:t>CRY</a:t>
              </a:r>
              <a:r>
                <a:rPr lang="zh-CN" altLang="en-US" sz="2800" kern="100" dirty="0">
                  <a:solidFill>
                    <a:srgbClr val="0266D1"/>
                  </a:solidFill>
                  <a:latin typeface="思源黑体 CN Normal" panose="020B0400000000000000" pitchFamily="34" charset="-122"/>
                  <a:ea typeface="思源黑体 CN Normal" panose="020B0400000000000000" pitchFamily="34" charset="-122"/>
                  <a:cs typeface="Times New Roman" panose="02020603050405020304" pitchFamily="18" charset="0"/>
                  <a:sym typeface="+mn-ea"/>
                </a:rPr>
                <a:t>平面抬升的附加影响</a:t>
              </a:r>
            </a:p>
          </p:txBody>
        </p:sp>
      </p:grpSp>
      <p:pic>
        <p:nvPicPr>
          <p:cNvPr id="10" name="图片 9"/>
          <p:cNvPicPr>
            <a:picLocks noChangeAspect="1"/>
          </p:cNvPicPr>
          <p:nvPr/>
        </p:nvPicPr>
        <p:blipFill>
          <a:blip r:embed="rId4"/>
          <a:stretch>
            <a:fillRect/>
          </a:stretch>
        </p:blipFill>
        <p:spPr>
          <a:xfrm>
            <a:off x="9253641" y="288142"/>
            <a:ext cx="2395208" cy="736987"/>
          </a:xfrm>
          <a:prstGeom prst="rect">
            <a:avLst/>
          </a:prstGeom>
        </p:spPr>
      </p:pic>
      <p:sp>
        <p:nvSpPr>
          <p:cNvPr id="12" name="矩形 11"/>
          <p:cNvSpPr/>
          <p:nvPr/>
        </p:nvSpPr>
        <p:spPr>
          <a:xfrm>
            <a:off x="11522710" y="6261100"/>
            <a:ext cx="520700" cy="460375"/>
          </a:xfrm>
          <a:prstGeom prst="rect">
            <a:avLst/>
          </a:prstGeom>
          <a:noFill/>
          <a:ln>
            <a:noFill/>
          </a:ln>
        </p:spPr>
        <p:txBody>
          <a:bodyPr wrap="none" rtlCol="0" anchor="t">
            <a:spAutoFit/>
          </a:bodyPr>
          <a:lstStyle/>
          <a:p>
            <a:pPr algn="ctr"/>
            <a:r>
              <a:rPr lang="en-US" altLang="zh-CN" sz="2400" b="1">
                <a:solidFill>
                  <a:srgbClr val="349DF1"/>
                </a:solidFill>
                <a:effectLst>
                  <a:outerShdw blurRad="38100" dist="25400" dir="5400000" algn="ctr" rotWithShape="0">
                    <a:srgbClr val="6E747A">
                      <a:alpha val="43000"/>
                    </a:srgbClr>
                  </a:outerShdw>
                </a:effectLst>
              </a:rPr>
              <a:t>12</a:t>
            </a:r>
          </a:p>
        </p:txBody>
      </p:sp>
      <p:sp>
        <p:nvSpPr>
          <p:cNvPr id="28" name="文本框 27"/>
          <p:cNvSpPr txBox="1"/>
          <p:nvPr/>
        </p:nvSpPr>
        <p:spPr>
          <a:xfrm>
            <a:off x="596265" y="397510"/>
            <a:ext cx="419100" cy="521970"/>
          </a:xfrm>
          <a:prstGeom prst="rect">
            <a:avLst/>
          </a:prstGeom>
          <a:noFill/>
        </p:spPr>
        <p:txBody>
          <a:bodyPr wrap="square" rtlCol="0" anchor="t">
            <a:spAutoFit/>
          </a:bodyPr>
          <a:lstStyle/>
          <a:p>
            <a:r>
              <a:rPr lang="en-US" altLang="zh-CN" sz="2800" dirty="0">
                <a:solidFill>
                  <a:schemeClr val="lt1"/>
                </a:solidFill>
                <a:latin typeface="思源黑体 CN Normal" panose="020B0400000000000000" pitchFamily="34" charset="-122"/>
                <a:ea typeface="思源黑体 CN Normal" panose="020B0400000000000000" pitchFamily="34" charset="-122"/>
                <a:sym typeface="+mn-ea"/>
              </a:rPr>
              <a:t>3</a:t>
            </a:r>
            <a:endParaRPr lang="en-US" altLang="zh-CN" sz="2800" dirty="0">
              <a:latin typeface="思源黑体 CN Normal" panose="020B0400000000000000" pitchFamily="34" charset="-122"/>
              <a:ea typeface="思源黑体 CN Normal" panose="020B0400000000000000" pitchFamily="34" charset="-122"/>
              <a:sym typeface="+mn-ea"/>
            </a:endParaRPr>
          </a:p>
        </p:txBody>
      </p:sp>
      <p:sp>
        <p:nvSpPr>
          <p:cNvPr id="7" name="文本框 6"/>
          <p:cNvSpPr txBox="1"/>
          <p:nvPr/>
        </p:nvSpPr>
        <p:spPr>
          <a:xfrm>
            <a:off x="1447800" y="4996180"/>
            <a:ext cx="9424035" cy="522605"/>
          </a:xfrm>
          <a:prstGeom prst="rect">
            <a:avLst/>
          </a:prstGeom>
          <a:noFill/>
        </p:spPr>
        <p:txBody>
          <a:bodyPr wrap="square" rtlCol="0" anchor="t">
            <a:noAutofit/>
          </a:bodyPr>
          <a:lstStyle/>
          <a:p>
            <a:pPr algn="ctr"/>
            <a:r>
              <a:rPr lang="en-US" altLang="zh-CN" sz="1400">
                <a:sym typeface="+mn-ea"/>
              </a:rPr>
              <a:t>PoCA</a:t>
            </a:r>
            <a:r>
              <a:rPr lang="zh-CN" altLang="en-US" sz="1400">
                <a:sym typeface="+mn-ea"/>
              </a:rPr>
              <a:t>点</a:t>
            </a:r>
            <a:r>
              <a:rPr lang="en-US" altLang="zh-CN" sz="1400">
                <a:sym typeface="+mn-ea"/>
              </a:rPr>
              <a:t>z</a:t>
            </a:r>
            <a:r>
              <a:rPr lang="zh-CN" altLang="en-US" sz="1400">
                <a:sym typeface="+mn-ea"/>
              </a:rPr>
              <a:t>坐标分布，</a:t>
            </a:r>
            <a:r>
              <a:rPr lang="en-US" altLang="zh-CN" sz="1400">
                <a:sym typeface="+mn-ea"/>
              </a:rPr>
              <a:t>cut</a:t>
            </a:r>
            <a:r>
              <a:rPr lang="zh-CN" altLang="en-US" sz="1400">
                <a:sym typeface="+mn-ea"/>
              </a:rPr>
              <a:t>条件和前述相同</a:t>
            </a:r>
          </a:p>
          <a:p>
            <a:pPr algn="ctr"/>
            <a:r>
              <a:rPr lang="zh-CN" altLang="en-US" sz="1400">
                <a:sym typeface="+mn-ea"/>
              </a:rPr>
              <a:t>左为未抬高</a:t>
            </a:r>
            <a:r>
              <a:rPr lang="en-US" altLang="zh-CN" sz="1400">
                <a:sym typeface="+mn-ea"/>
              </a:rPr>
              <a:t>CRY</a:t>
            </a:r>
            <a:r>
              <a:rPr lang="zh-CN" altLang="en-US" sz="1400">
                <a:sym typeface="+mn-ea"/>
              </a:rPr>
              <a:t>平面时的数据，中为抬高</a:t>
            </a:r>
            <a:r>
              <a:rPr lang="en-US" altLang="zh-CN" sz="1400">
                <a:sym typeface="+mn-ea"/>
              </a:rPr>
              <a:t>CRY</a:t>
            </a:r>
            <a:r>
              <a:rPr lang="zh-CN" altLang="en-US" sz="1400">
                <a:sym typeface="+mn-ea"/>
              </a:rPr>
              <a:t>平面且中间填充空气的数据，右为抬高</a:t>
            </a:r>
            <a:r>
              <a:rPr lang="en-US" altLang="zh-CN" sz="1400">
                <a:sym typeface="+mn-ea"/>
              </a:rPr>
              <a:t>CRY</a:t>
            </a:r>
            <a:r>
              <a:rPr lang="zh-CN" altLang="en-US" sz="1400">
                <a:sym typeface="+mn-ea"/>
              </a:rPr>
              <a:t>平面且中间不做填充的数据</a:t>
            </a:r>
          </a:p>
        </p:txBody>
      </p:sp>
      <p:pic>
        <p:nvPicPr>
          <p:cNvPr id="4" name="图片 3" descr="ZPoCASmeared_cut"/>
          <p:cNvPicPr>
            <a:picLocks noChangeAspect="1"/>
          </p:cNvPicPr>
          <p:nvPr/>
        </p:nvPicPr>
        <p:blipFill>
          <a:blip r:embed="rId5"/>
          <a:stretch>
            <a:fillRect/>
          </a:stretch>
        </p:blipFill>
        <p:spPr>
          <a:xfrm>
            <a:off x="8033385" y="1934845"/>
            <a:ext cx="4158403" cy="2988000"/>
          </a:xfrm>
          <a:prstGeom prst="rect">
            <a:avLst/>
          </a:prstGeom>
        </p:spPr>
      </p:pic>
      <p:pic>
        <p:nvPicPr>
          <p:cNvPr id="5" name="图片 4" descr="ZPoCASmeared_cut"/>
          <p:cNvPicPr>
            <a:picLocks noChangeAspect="1"/>
          </p:cNvPicPr>
          <p:nvPr/>
        </p:nvPicPr>
        <p:blipFill>
          <a:blip r:embed="rId6"/>
          <a:stretch>
            <a:fillRect/>
          </a:stretch>
        </p:blipFill>
        <p:spPr>
          <a:xfrm>
            <a:off x="4017010" y="1934845"/>
            <a:ext cx="4158126" cy="2988000"/>
          </a:xfrm>
          <a:prstGeom prst="rect">
            <a:avLst/>
          </a:prstGeom>
        </p:spPr>
      </p:pic>
      <p:pic>
        <p:nvPicPr>
          <p:cNvPr id="8" name="图片 7" descr="ZPoCASmeared_cut"/>
          <p:cNvPicPr>
            <a:picLocks noChangeAspect="1"/>
          </p:cNvPicPr>
          <p:nvPr/>
        </p:nvPicPr>
        <p:blipFill>
          <a:blip r:embed="rId7"/>
          <a:stretch>
            <a:fillRect/>
          </a:stretch>
        </p:blipFill>
        <p:spPr>
          <a:xfrm>
            <a:off x="0" y="1934845"/>
            <a:ext cx="4158126" cy="2988000"/>
          </a:xfrm>
          <a:prstGeom prst="rect">
            <a:avLst/>
          </a:prstGeom>
        </p:spPr>
      </p:pic>
      <p:sp>
        <p:nvSpPr>
          <p:cNvPr id="9" name="文本框 8"/>
          <p:cNvSpPr txBox="1"/>
          <p:nvPr/>
        </p:nvSpPr>
        <p:spPr>
          <a:xfrm>
            <a:off x="1876425" y="5741670"/>
            <a:ext cx="8273415" cy="398780"/>
          </a:xfrm>
          <a:prstGeom prst="rect">
            <a:avLst/>
          </a:prstGeom>
          <a:noFill/>
        </p:spPr>
        <p:txBody>
          <a:bodyPr wrap="square" rtlCol="0" anchor="t">
            <a:spAutoFit/>
          </a:bodyPr>
          <a:lstStyle/>
          <a:p>
            <a:pPr indent="457200"/>
            <a:r>
              <a:rPr lang="zh-CN" altLang="en-US" sz="2000">
                <a:sym typeface="+mn-ea"/>
              </a:rPr>
              <a:t>模拟中，</a:t>
            </a:r>
            <a:r>
              <a:rPr lang="en-US" altLang="zh-CN" sz="2000">
                <a:sym typeface="+mn-ea"/>
              </a:rPr>
              <a:t>CRY</a:t>
            </a:r>
            <a:r>
              <a:rPr lang="zh-CN" altLang="en-US" sz="2000">
                <a:sym typeface="+mn-ea"/>
              </a:rPr>
              <a:t>平面本身的抬升同样会造成第一层探测器记错概率增加</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21487" y="-18878"/>
            <a:ext cx="2764070" cy="1354078"/>
            <a:chOff x="221487" y="-18878"/>
            <a:chExt cx="2764070" cy="1354078"/>
          </a:xfrm>
        </p:grpSpPr>
        <p:pic>
          <p:nvPicPr>
            <p:cNvPr id="2" name="图片 1" descr="图片包含 动物&#10;&#10;自动生成的说明"/>
            <p:cNvPicPr>
              <a:picLocks noChangeAspect="1"/>
            </p:cNvPicPr>
            <p:nvPr/>
          </p:nvPicPr>
          <p:blipFill rotWithShape="1">
            <a:blip r:embed="rId3" cstate="print">
              <a:extLst>
                <a:ext uri="{28A0092B-C50C-407E-A947-70E740481C1C}">
                  <a14:useLocalDpi xmlns:a14="http://schemas.microsoft.com/office/drawing/2010/main" val="0"/>
                </a:ext>
              </a:extLst>
            </a:blip>
            <a:srcRect t="7778" b="38701"/>
            <a:stretch>
              <a:fillRect/>
            </a:stretch>
          </p:blipFill>
          <p:spPr>
            <a:xfrm rot="16866824">
              <a:off x="128583" y="74026"/>
              <a:ext cx="1354078" cy="1168270"/>
            </a:xfrm>
            <a:prstGeom prst="rect">
              <a:avLst/>
            </a:prstGeom>
          </p:spPr>
        </p:pic>
        <p:sp>
          <p:nvSpPr>
            <p:cNvPr id="3" name="矩形 2" descr="e7d195523061f1c09e9d68d7cf438b91ef959ecb14fc25d26BBA7F7DBC18E55DFF4014AF651F0BF2569D4B6C1DA7F1A4683A481403BD872FC687266AD13265C1DE7C373772FD8728ABDD69ADD03BFF5BE2862BC891DBB79E0A12267BEBE766ACAF6260D70995E6538A8984318D67824546F6FFC40C04D7CECC9107EBCC5E8E0A6BD80FAAD3BF75763CAF8F29A143E1D1"/>
            <p:cNvSpPr/>
            <p:nvPr/>
          </p:nvSpPr>
          <p:spPr bwMode="auto">
            <a:xfrm>
              <a:off x="1380277" y="397730"/>
              <a:ext cx="1605280" cy="521970"/>
            </a:xfrm>
            <a:prstGeom prst="rect">
              <a:avLst/>
            </a:prstGeom>
            <a:noFill/>
          </p:spPr>
          <p:txBody>
            <a:bodyPr wrap="none">
              <a:spAutoFit/>
            </a:bodyPr>
            <a:lstStyle/>
            <a:p>
              <a:pPr algn="l">
                <a:defRPr/>
              </a:pPr>
              <a:r>
                <a:rPr lang="zh-CN" altLang="en-US" sz="2800" kern="100" dirty="0">
                  <a:solidFill>
                    <a:srgbClr val="0266D1"/>
                  </a:solidFill>
                  <a:latin typeface="思源黑体 CN Normal" panose="020B0400000000000000" pitchFamily="34" charset="-122"/>
                  <a:ea typeface="思源黑体 CN Normal" panose="020B0400000000000000" pitchFamily="34" charset="-122"/>
                  <a:cs typeface="Times New Roman" panose="02020603050405020304" pitchFamily="18" charset="0"/>
                  <a:sym typeface="+mn-ea"/>
                </a:rPr>
                <a:t>简易模型</a:t>
              </a:r>
            </a:p>
          </p:txBody>
        </p:sp>
      </p:grpSp>
      <p:pic>
        <p:nvPicPr>
          <p:cNvPr id="10" name="图片 9"/>
          <p:cNvPicPr>
            <a:picLocks noChangeAspect="1"/>
          </p:cNvPicPr>
          <p:nvPr/>
        </p:nvPicPr>
        <p:blipFill>
          <a:blip r:embed="rId4"/>
          <a:stretch>
            <a:fillRect/>
          </a:stretch>
        </p:blipFill>
        <p:spPr>
          <a:xfrm>
            <a:off x="9253641" y="288142"/>
            <a:ext cx="2395208" cy="736987"/>
          </a:xfrm>
          <a:prstGeom prst="rect">
            <a:avLst/>
          </a:prstGeom>
        </p:spPr>
      </p:pic>
      <p:sp>
        <p:nvSpPr>
          <p:cNvPr id="12" name="矩形 11"/>
          <p:cNvSpPr/>
          <p:nvPr/>
        </p:nvSpPr>
        <p:spPr>
          <a:xfrm>
            <a:off x="11522710" y="6261100"/>
            <a:ext cx="520700" cy="460375"/>
          </a:xfrm>
          <a:prstGeom prst="rect">
            <a:avLst/>
          </a:prstGeom>
          <a:noFill/>
          <a:ln>
            <a:noFill/>
          </a:ln>
        </p:spPr>
        <p:txBody>
          <a:bodyPr wrap="none" rtlCol="0" anchor="t">
            <a:spAutoFit/>
          </a:bodyPr>
          <a:lstStyle/>
          <a:p>
            <a:pPr algn="ctr"/>
            <a:r>
              <a:rPr lang="en-US" altLang="zh-CN" sz="2400" b="1">
                <a:solidFill>
                  <a:srgbClr val="349DF1"/>
                </a:solidFill>
                <a:effectLst>
                  <a:outerShdw blurRad="38100" dist="25400" dir="5400000" algn="ctr" rotWithShape="0">
                    <a:srgbClr val="6E747A">
                      <a:alpha val="43000"/>
                    </a:srgbClr>
                  </a:outerShdw>
                </a:effectLst>
              </a:rPr>
              <a:t>13</a:t>
            </a:r>
          </a:p>
        </p:txBody>
      </p:sp>
      <p:sp>
        <p:nvSpPr>
          <p:cNvPr id="28" name="文本框 27"/>
          <p:cNvSpPr txBox="1"/>
          <p:nvPr/>
        </p:nvSpPr>
        <p:spPr>
          <a:xfrm>
            <a:off x="596265" y="397510"/>
            <a:ext cx="419100" cy="521970"/>
          </a:xfrm>
          <a:prstGeom prst="rect">
            <a:avLst/>
          </a:prstGeom>
          <a:noFill/>
        </p:spPr>
        <p:txBody>
          <a:bodyPr wrap="square" rtlCol="0" anchor="t">
            <a:spAutoFit/>
          </a:bodyPr>
          <a:lstStyle/>
          <a:p>
            <a:r>
              <a:rPr lang="en-US" altLang="zh-CN" sz="2800" dirty="0">
                <a:solidFill>
                  <a:schemeClr val="lt1"/>
                </a:solidFill>
                <a:latin typeface="思源黑体 CN Normal" panose="020B0400000000000000" pitchFamily="34" charset="-122"/>
                <a:ea typeface="思源黑体 CN Normal" panose="020B0400000000000000" pitchFamily="34" charset="-122"/>
                <a:sym typeface="+mn-ea"/>
              </a:rPr>
              <a:t>3</a:t>
            </a:r>
            <a:endParaRPr lang="en-US" altLang="zh-CN" sz="2800" dirty="0">
              <a:latin typeface="思源黑体 CN Normal" panose="020B0400000000000000" pitchFamily="34" charset="-122"/>
              <a:ea typeface="思源黑体 CN Normal" panose="020B0400000000000000" pitchFamily="34" charset="-122"/>
              <a:sym typeface="+mn-ea"/>
            </a:endParaRPr>
          </a:p>
        </p:txBody>
      </p:sp>
      <mc:AlternateContent xmlns:mc="http://schemas.openxmlformats.org/markup-compatibility/2006" xmlns:a14="http://schemas.microsoft.com/office/drawing/2010/main">
        <mc:Choice Requires="a14">
          <p:sp>
            <p:nvSpPr>
              <p:cNvPr id="9" name="文本框 8"/>
              <p:cNvSpPr txBox="1"/>
              <p:nvPr/>
            </p:nvSpPr>
            <p:spPr>
              <a:xfrm>
                <a:off x="308610" y="1357630"/>
                <a:ext cx="6522720" cy="5448935"/>
              </a:xfrm>
              <a:prstGeom prst="rect">
                <a:avLst/>
              </a:prstGeom>
              <a:noFill/>
            </p:spPr>
            <p:txBody>
              <a:bodyPr wrap="square" rtlCol="0" anchor="t">
                <a:noAutofit/>
              </a:bodyPr>
              <a:lstStyle/>
              <a:p>
                <a:r>
                  <a:rPr lang="zh-CN" altLang="en-US" sz="2000">
                    <a:sym typeface="+mn-ea"/>
                  </a:rPr>
                  <a:t>基本假设：</a:t>
                </a:r>
                <a:endParaRPr lang="en-US" altLang="zh-CN" sz="2000">
                  <a:sym typeface="+mn-ea"/>
                </a:endParaRPr>
              </a:p>
              <a:p>
                <a:r>
                  <a:rPr lang="en-US" altLang="zh-CN" sz="2000">
                    <a:sym typeface="+mn-ea"/>
                  </a:rPr>
                  <a:t>1</a:t>
                </a:r>
                <a:r>
                  <a:rPr lang="zh-CN" altLang="en-US" sz="2000">
                    <a:sym typeface="+mn-ea"/>
                  </a:rPr>
                  <a:t>、入射粒子运动过程当中的</a:t>
                </a:r>
                <a:r>
                  <a:rPr lang="zh-CN" altLang="en-US" sz="2000" b="1">
                    <a:sym typeface="+mn-ea"/>
                  </a:rPr>
                  <a:t>所有能量损失</a:t>
                </a:r>
                <a14:m>
                  <m:oMath xmlns:m="http://schemas.openxmlformats.org/officeDocument/2006/math">
                    <m:r>
                      <a:rPr lang="en-US" altLang="zh-CN" sz="2000" b="1" i="1">
                        <a:latin typeface="Cambria Math" panose="02040503050406030204" charset="0"/>
                        <a:cs typeface="Cambria Math" panose="02040503050406030204" charset="0"/>
                        <a:sym typeface="+mn-ea"/>
                      </a:rPr>
                      <m:t>𝜟𝜺</m:t>
                    </m:r>
                  </m:oMath>
                </a14:m>
                <a:r>
                  <a:rPr lang="zh-CN" altLang="en-US" sz="2000" b="1">
                    <a:latin typeface="Cambria Math" panose="02040503050406030204" charset="0"/>
                    <a:cs typeface="Cambria Math" panose="02040503050406030204" charset="0"/>
                    <a:sym typeface="+mn-ea"/>
                  </a:rPr>
                  <a:t>完全转化</a:t>
                </a:r>
                <a:r>
                  <a:rPr lang="zh-CN" altLang="en-US" sz="2000">
                    <a:latin typeface="Cambria Math" panose="02040503050406030204" charset="0"/>
                    <a:cs typeface="Cambria Math" panose="02040503050406030204" charset="0"/>
                    <a:sym typeface="+mn-ea"/>
                  </a:rPr>
                  <a:t>为次级粒子的能量</a:t>
                </a:r>
              </a:p>
              <a:p>
                <a:r>
                  <a:rPr lang="en-US" altLang="zh-CN" sz="2000">
                    <a:sym typeface="+mn-ea"/>
                  </a:rPr>
                  <a:t>2、</a:t>
                </a:r>
                <a:r>
                  <a:rPr lang="zh-CN" altLang="en-US" sz="2000">
                    <a:latin typeface="Cambria Math" panose="02040503050406030204" charset="0"/>
                    <a:cs typeface="Cambria Math" panose="02040503050406030204" charset="0"/>
                    <a:sym typeface="+mn-ea"/>
                  </a:rPr>
                  <a:t>次级粒子的运动方向完全随机，在大样本统计下，可近似使用</a:t>
                </a:r>
                <a:r>
                  <a:rPr lang="zh-CN" altLang="en-US" sz="2000" b="1">
                    <a:latin typeface="Cambria Math" panose="02040503050406030204" charset="0"/>
                    <a:cs typeface="Cambria Math" panose="02040503050406030204" charset="0"/>
                    <a:sym typeface="+mn-ea"/>
                  </a:rPr>
                  <a:t>连续的径向能量辐射</a:t>
                </a:r>
                <a:r>
                  <a:rPr lang="zh-CN" altLang="en-US" sz="2000">
                    <a:latin typeface="Cambria Math" panose="02040503050406030204" charset="0"/>
                    <a:cs typeface="Cambria Math" panose="02040503050406030204" charset="0"/>
                    <a:sym typeface="+mn-ea"/>
                  </a:rPr>
                  <a:t>代替次级粒子作用</a:t>
                </a:r>
                <a:endParaRPr lang="en-US" altLang="zh-CN" sz="2000">
                  <a:sym typeface="+mn-ea"/>
                </a:endParaRPr>
              </a:p>
              <a:p>
                <a:r>
                  <a:rPr lang="en-US" altLang="zh-CN" sz="2000">
                    <a:sym typeface="+mn-ea"/>
                  </a:rPr>
                  <a:t>3</a:t>
                </a:r>
                <a:r>
                  <a:rPr lang="zh-CN" altLang="en-US" sz="2000">
                    <a:sym typeface="+mn-ea"/>
                  </a:rPr>
                  <a:t>、次级粒子传递的能量和次级粒子数成正比，因此能量辐射传播时拥有</a:t>
                </a:r>
                <a:r>
                  <a:rPr lang="zh-CN" altLang="en-US" sz="2000" b="1">
                    <a:sym typeface="+mn-ea"/>
                  </a:rPr>
                  <a:t>衰减项</a:t>
                </a:r>
                <a14:m>
                  <m:oMath xmlns:m="http://schemas.openxmlformats.org/officeDocument/2006/math">
                    <m:sSup>
                      <m:sSupPr>
                        <m:ctrlPr>
                          <a:rPr lang="en-US" altLang="zh-CN" sz="2000" b="1" i="1">
                            <a:latin typeface="Cambria Math" panose="02040503050406030204" pitchFamily="18" charset="0"/>
                            <a:cs typeface="Cambria Math" panose="02040503050406030204" charset="0"/>
                            <a:sym typeface="+mn-ea"/>
                          </a:rPr>
                        </m:ctrlPr>
                      </m:sSupPr>
                      <m:e>
                        <m:r>
                          <a:rPr lang="en-US" altLang="zh-CN" sz="2000" b="1" i="1">
                            <a:latin typeface="Cambria Math" panose="02040503050406030204" charset="0"/>
                            <a:cs typeface="Cambria Math" panose="02040503050406030204" charset="0"/>
                            <a:sym typeface="+mn-ea"/>
                          </a:rPr>
                          <m:t>𝒆</m:t>
                        </m:r>
                      </m:e>
                      <m:sup>
                        <m:r>
                          <a:rPr lang="en-US" altLang="zh-CN" sz="2000" b="1" i="1">
                            <a:latin typeface="Cambria Math" panose="02040503050406030204" charset="0"/>
                            <a:cs typeface="Cambria Math" panose="02040503050406030204" charset="0"/>
                            <a:sym typeface="+mn-ea"/>
                          </a:rPr>
                          <m:t>−</m:t>
                        </m:r>
                        <m:r>
                          <a:rPr lang="en-US" altLang="zh-CN" sz="2000" b="1" i="1">
                            <a:latin typeface="Cambria Math" panose="02040503050406030204" charset="0"/>
                            <a:cs typeface="Cambria Math" panose="02040503050406030204" charset="0"/>
                            <a:sym typeface="+mn-ea"/>
                          </a:rPr>
                          <m:t>𝜟</m:t>
                        </m:r>
                        <m:r>
                          <a:rPr lang="en-US" altLang="zh-CN" sz="2000" b="1" i="1">
                            <a:latin typeface="Cambria Math" panose="02040503050406030204" charset="0"/>
                            <a:cs typeface="Cambria Math" panose="02040503050406030204" charset="0"/>
                            <a:sym typeface="+mn-ea"/>
                          </a:rPr>
                          <m:t>𝒓</m:t>
                        </m:r>
                        <m:r>
                          <a:rPr lang="en-US" altLang="zh-CN" sz="2000" b="1" i="1">
                            <a:latin typeface="Cambria Math" panose="02040503050406030204" charset="0"/>
                            <a:cs typeface="Cambria Math" panose="02040503050406030204" charset="0"/>
                            <a:sym typeface="+mn-ea"/>
                          </a:rPr>
                          <m:t>/</m:t>
                        </m:r>
                        <m:r>
                          <a:rPr lang="en-US" altLang="zh-CN" sz="2000" b="1" i="1">
                            <a:latin typeface="Cambria Math" panose="02040503050406030204" charset="0"/>
                            <a:cs typeface="Cambria Math" panose="02040503050406030204" charset="0"/>
                            <a:sym typeface="+mn-ea"/>
                          </a:rPr>
                          <m:t>𝒍</m:t>
                        </m:r>
                      </m:sup>
                    </m:sSup>
                  </m:oMath>
                </a14:m>
                <a:r>
                  <a:rPr lang="zh-CN" altLang="en-US" sz="2000">
                    <a:latin typeface="Cambria Math" panose="02040503050406030204" charset="0"/>
                    <a:cs typeface="Cambria Math" panose="02040503050406030204" charset="0"/>
                    <a:sym typeface="+mn-ea"/>
                  </a:rPr>
                  <a:t>，</a:t>
                </a:r>
                <a14:m>
                  <m:oMath xmlns:m="http://schemas.openxmlformats.org/officeDocument/2006/math">
                    <m:r>
                      <a:rPr lang="en-US" altLang="zh-CN" sz="2000" i="1">
                        <a:latin typeface="Cambria Math" panose="02040503050406030204" charset="0"/>
                        <a:cs typeface="Cambria Math" panose="02040503050406030204" charset="0"/>
                        <a:sym typeface="+mn-ea"/>
                      </a:rPr>
                      <m:t>𝛥</m:t>
                    </m:r>
                    <m:r>
                      <a:rPr lang="en-US" altLang="zh-CN" sz="2000" i="1">
                        <a:latin typeface="Cambria Math" panose="02040503050406030204" charset="0"/>
                        <a:cs typeface="Cambria Math" panose="02040503050406030204" charset="0"/>
                        <a:sym typeface="+mn-ea"/>
                      </a:rPr>
                      <m:t>𝑟</m:t>
                    </m:r>
                  </m:oMath>
                </a14:m>
                <a:r>
                  <a:rPr lang="zh-CN" altLang="en-US" sz="2000">
                    <a:latin typeface="Cambria Math" panose="02040503050406030204" charset="0"/>
                    <a:cs typeface="Cambria Math" panose="02040503050406030204" charset="0"/>
                    <a:sym typeface="+mn-ea"/>
                  </a:rPr>
                  <a:t>为传播距离，</a:t>
                </a:r>
                <a14:m>
                  <m:oMath xmlns:m="http://schemas.openxmlformats.org/officeDocument/2006/math">
                    <m:r>
                      <a:rPr lang="en-US" altLang="zh-CN" sz="2000" i="1">
                        <a:latin typeface="Cambria Math" panose="02040503050406030204" charset="0"/>
                        <a:cs typeface="Cambria Math" panose="02040503050406030204" charset="0"/>
                        <a:sym typeface="+mn-ea"/>
                      </a:rPr>
                      <m:t>𝑙</m:t>
                    </m:r>
                  </m:oMath>
                </a14:m>
                <a:r>
                  <a:rPr lang="zh-CN" altLang="en-US" sz="2000">
                    <a:latin typeface="Cambria Math" panose="02040503050406030204" charset="0"/>
                    <a:cs typeface="Cambria Math" panose="02040503050406030204" charset="0"/>
                    <a:sym typeface="+mn-ea"/>
                  </a:rPr>
                  <a:t>为平均自由程。</a:t>
                </a:r>
              </a:p>
              <a:p>
                <a:endParaRPr lang="zh-CN" altLang="en-US" sz="2000">
                  <a:latin typeface="Cambria Math" panose="02040503050406030204" charset="0"/>
                  <a:cs typeface="Cambria Math" panose="02040503050406030204" charset="0"/>
                  <a:sym typeface="+mn-ea"/>
                </a:endParaRPr>
              </a:p>
              <a:p>
                <a:r>
                  <a:rPr lang="zh-CN" altLang="en-US" sz="2000">
                    <a:sym typeface="+mn-ea"/>
                  </a:rPr>
                  <a:t>探测平面是</a:t>
                </a:r>
                <a14:m>
                  <m:oMath xmlns:m="http://schemas.openxmlformats.org/officeDocument/2006/math">
                    <m:r>
                      <a:rPr lang="en-US" altLang="zh-CN" sz="2000" i="1">
                        <a:latin typeface="Cambria Math" panose="02040503050406030204" charset="0"/>
                        <a:cs typeface="Cambria Math" panose="02040503050406030204" charset="0"/>
                        <a:sym typeface="+mn-ea"/>
                      </a:rPr>
                      <m:t>𝑏</m:t>
                    </m:r>
                    <m:r>
                      <a:rPr lang="en-US" altLang="zh-CN" sz="2000" i="1">
                        <a:latin typeface="Cambria Math" panose="02040503050406030204" charset="0"/>
                        <a:cs typeface="Cambria Math" panose="02040503050406030204" charset="0"/>
                        <a:sym typeface="+mn-ea"/>
                      </a:rPr>
                      <m:t>×</m:t>
                    </m:r>
                    <m:r>
                      <a:rPr lang="en-US" altLang="zh-CN" sz="2000" i="1">
                        <a:latin typeface="Cambria Math" panose="02040503050406030204" charset="0"/>
                        <a:cs typeface="Cambria Math" panose="02040503050406030204" charset="0"/>
                        <a:sym typeface="+mn-ea"/>
                      </a:rPr>
                      <m:t>𝑏</m:t>
                    </m:r>
                  </m:oMath>
                </a14:m>
                <a:r>
                  <a:rPr lang="zh-CN" altLang="en-US" sz="2000">
                    <a:latin typeface="Cambria Math" panose="02040503050406030204" charset="0"/>
                    <a:cs typeface="Cambria Math" panose="02040503050406030204" charset="0"/>
                    <a:sym typeface="+mn-ea"/>
                  </a:rPr>
                  <a:t>的正方形平面，沉积在整个平面的能量由入射粒子击中</a:t>
                </a:r>
                <a:r>
                  <a:rPr lang="en-US" altLang="zh-CN" sz="2000">
                    <a:latin typeface="Cambria Math" panose="02040503050406030204" charset="0"/>
                    <a:cs typeface="Cambria Math" panose="02040503050406030204" charset="0"/>
                    <a:sym typeface="+mn-ea"/>
                  </a:rPr>
                  <a:t>Q</a:t>
                </a:r>
                <a:r>
                  <a:rPr lang="zh-CN" altLang="en-US" sz="2000">
                    <a:latin typeface="Cambria Math" panose="02040503050406030204" charset="0"/>
                    <a:cs typeface="Cambria Math" panose="02040503050406030204" charset="0"/>
                    <a:sym typeface="+mn-ea"/>
                  </a:rPr>
                  <a:t>点的能量沉积</a:t>
                </a:r>
                <a14:m>
                  <m:oMath xmlns:m="http://schemas.openxmlformats.org/officeDocument/2006/math">
                    <m:sSub>
                      <m:sSubPr>
                        <m:ctrlPr>
                          <a:rPr lang="en-US" altLang="zh-CN" sz="2000" i="1">
                            <a:latin typeface="Cambria Math" panose="02040503050406030204" pitchFamily="18" charset="0"/>
                            <a:cs typeface="Cambria Math" panose="02040503050406030204" charset="0"/>
                            <a:sym typeface="+mn-ea"/>
                          </a:rPr>
                        </m:ctrlPr>
                      </m:sSubPr>
                      <m:e>
                        <m:r>
                          <a:rPr lang="en-US" altLang="zh-CN" sz="2000" i="1">
                            <a:latin typeface="Cambria Math" panose="02040503050406030204" charset="0"/>
                            <a:cs typeface="Cambria Math" panose="02040503050406030204" charset="0"/>
                            <a:sym typeface="+mn-ea"/>
                          </a:rPr>
                          <m:t>𝜀</m:t>
                        </m:r>
                      </m:e>
                      <m:sub>
                        <m:r>
                          <a:rPr lang="en-US" altLang="zh-CN" sz="2000" i="1">
                            <a:latin typeface="Cambria Math" panose="02040503050406030204" charset="0"/>
                            <a:cs typeface="Cambria Math" panose="02040503050406030204" charset="0"/>
                            <a:sym typeface="+mn-ea"/>
                          </a:rPr>
                          <m:t>0</m:t>
                        </m:r>
                      </m:sub>
                    </m:sSub>
                  </m:oMath>
                </a14:m>
                <a:r>
                  <a:rPr lang="zh-CN" altLang="en-US" sz="2000">
                    <a:latin typeface="Cambria Math" panose="02040503050406030204" charset="0"/>
                    <a:cs typeface="Cambria Math" panose="02040503050406030204" charset="0"/>
                    <a:sym typeface="+mn-ea"/>
                  </a:rPr>
                  <a:t>加上次级粒子共同贡献</a:t>
                </a:r>
              </a:p>
              <a:p>
                <a:pPr/>
                <a14:m>
                  <m:oMathPara xmlns:m="http://schemas.openxmlformats.org/officeDocument/2006/math">
                    <m:oMathParaPr>
                      <m:jc m:val="centerGroup"/>
                    </m:oMathParaPr>
                    <m:oMath xmlns:m="http://schemas.openxmlformats.org/officeDocument/2006/math">
                      <m:sSub>
                        <m:sSubPr>
                          <m:ctrlPr>
                            <a:rPr lang="en-US" altLang="zh-CN" sz="2000" i="1">
                              <a:latin typeface="Cambria Math" panose="02040503050406030204" pitchFamily="18" charset="0"/>
                              <a:cs typeface="Cambria Math" panose="02040503050406030204" charset="0"/>
                              <a:sym typeface="+mn-ea"/>
                            </a:rPr>
                          </m:ctrlPr>
                        </m:sSubPr>
                        <m:e>
                          <m:r>
                            <a:rPr lang="en-US" altLang="zh-CN" sz="2000" i="1">
                              <a:latin typeface="Cambria Math" panose="02040503050406030204" charset="0"/>
                              <a:cs typeface="Cambria Math" panose="02040503050406030204" charset="0"/>
                              <a:sym typeface="+mn-ea"/>
                            </a:rPr>
                            <m:t>𝜀</m:t>
                          </m:r>
                        </m:e>
                        <m:sub>
                          <m:r>
                            <a:rPr lang="en-US" altLang="zh-CN" sz="2000" i="1">
                              <a:latin typeface="Cambria Math" panose="02040503050406030204" charset="0"/>
                              <a:cs typeface="Cambria Math" panose="02040503050406030204" charset="0"/>
                              <a:sym typeface="+mn-ea"/>
                            </a:rPr>
                            <m:t>𝑡𝑜𝑡𝑎𝑙</m:t>
                          </m:r>
                        </m:sub>
                      </m:sSub>
                      <m:r>
                        <a:rPr lang="en-US" altLang="zh-CN" sz="2000" i="1">
                          <a:latin typeface="Cambria Math" panose="02040503050406030204" charset="0"/>
                          <a:cs typeface="Cambria Math" panose="02040503050406030204" charset="0"/>
                          <a:sym typeface="+mn-ea"/>
                        </a:rPr>
                        <m:t>=</m:t>
                      </m:r>
                      <m:sSub>
                        <m:sSubPr>
                          <m:ctrlPr>
                            <a:rPr lang="en-US" altLang="zh-CN" sz="2000" i="1">
                              <a:latin typeface="Cambria Math" panose="02040503050406030204" pitchFamily="18" charset="0"/>
                              <a:cs typeface="Cambria Math" panose="02040503050406030204" charset="0"/>
                              <a:sym typeface="+mn-ea"/>
                            </a:rPr>
                          </m:ctrlPr>
                        </m:sSubPr>
                        <m:e>
                          <m:r>
                            <a:rPr lang="en-US" altLang="zh-CN" sz="2000" i="1">
                              <a:latin typeface="Cambria Math" panose="02040503050406030204" charset="0"/>
                              <a:cs typeface="Cambria Math" panose="02040503050406030204" charset="0"/>
                              <a:sym typeface="+mn-ea"/>
                            </a:rPr>
                            <m:t>𝜀</m:t>
                          </m:r>
                        </m:e>
                        <m:sub>
                          <m:r>
                            <a:rPr lang="en-US" altLang="zh-CN" sz="2000" i="1">
                              <a:latin typeface="Cambria Math" panose="02040503050406030204" charset="0"/>
                              <a:cs typeface="Cambria Math" panose="02040503050406030204" charset="0"/>
                              <a:sym typeface="+mn-ea"/>
                            </a:rPr>
                            <m:t>0</m:t>
                          </m:r>
                        </m:sub>
                      </m:sSub>
                      <m:r>
                        <a:rPr lang="en-US" altLang="zh-CN" sz="2000" i="1">
                          <a:latin typeface="Cambria Math" panose="02040503050406030204" charset="0"/>
                          <a:cs typeface="Cambria Math" panose="02040503050406030204" charset="0"/>
                          <a:sym typeface="+mn-ea"/>
                        </a:rPr>
                        <m:t>+</m:t>
                      </m:r>
                      <m:nary>
                        <m:naryPr>
                          <m:limLoc m:val="undOvr"/>
                          <m:subHide m:val="on"/>
                          <m:supHide m:val="on"/>
                          <m:ctrlPr>
                            <a:rPr lang="en-US" altLang="zh-CN" sz="2000" i="1">
                              <a:latin typeface="Cambria Math" panose="02040503050406030204" pitchFamily="18" charset="0"/>
                              <a:cs typeface="Cambria Math" panose="02040503050406030204" charset="0"/>
                              <a:sym typeface="+mn-ea"/>
                            </a:rPr>
                          </m:ctrlPr>
                        </m:naryPr>
                        <m:sub/>
                        <m:sup/>
                        <m:e>
                          <m:r>
                            <a:rPr lang="en-US" altLang="zh-CN" sz="2000" i="1">
                              <a:latin typeface="Cambria Math" panose="02040503050406030204" charset="0"/>
                              <a:cs typeface="Cambria Math" panose="02040503050406030204" charset="0"/>
                              <a:sym typeface="+mn-ea"/>
                            </a:rPr>
                            <m:t>𝑑𝑆</m:t>
                          </m:r>
                          <m:nary>
                            <m:naryPr>
                              <m:limLoc m:val="subSup"/>
                              <m:ctrlPr>
                                <a:rPr lang="en-US" altLang="zh-CN" sz="2000" i="1">
                                  <a:latin typeface="Cambria Math" panose="02040503050406030204" pitchFamily="18" charset="0"/>
                                  <a:cs typeface="Cambria Math" panose="02040503050406030204" charset="0"/>
                                  <a:sym typeface="+mn-ea"/>
                                </a:rPr>
                              </m:ctrlPr>
                            </m:naryPr>
                            <m:sub>
                              <m:r>
                                <a:rPr lang="en-US" altLang="zh-CN" sz="2000" i="1">
                                  <a:latin typeface="Cambria Math" panose="02040503050406030204" charset="0"/>
                                  <a:cs typeface="Cambria Math" panose="02040503050406030204" charset="0"/>
                                  <a:sym typeface="+mn-ea"/>
                                </a:rPr>
                                <m:t>−∞</m:t>
                              </m:r>
                            </m:sub>
                            <m:sup>
                              <m:r>
                                <a:rPr lang="en-US" altLang="zh-CN" sz="2000" i="1">
                                  <a:latin typeface="Cambria Math" panose="02040503050406030204" charset="0"/>
                                  <a:cs typeface="Cambria Math" panose="02040503050406030204" charset="0"/>
                                  <a:sym typeface="+mn-ea"/>
                                </a:rPr>
                                <m:t>∞</m:t>
                              </m:r>
                            </m:sup>
                            <m:e>
                              <m:r>
                                <a:rPr lang="en-US" altLang="zh-CN" sz="2000" i="1">
                                  <a:latin typeface="Cambria Math" panose="02040503050406030204" charset="0"/>
                                  <a:cs typeface="Cambria Math" panose="02040503050406030204" charset="0"/>
                                  <a:sym typeface="+mn-ea"/>
                                </a:rPr>
                                <m:t>𝑤</m:t>
                              </m:r>
                              <m:r>
                                <a:rPr lang="en-US" altLang="zh-CN" sz="2000" i="1">
                                  <a:latin typeface="Cambria Math" panose="02040503050406030204" charset="0"/>
                                  <a:cs typeface="Cambria Math" panose="02040503050406030204" charset="0"/>
                                  <a:sym typeface="+mn-ea"/>
                                </a:rPr>
                                <m:t>(</m:t>
                              </m:r>
                              <m:d>
                                <m:dPr>
                                  <m:begChr m:val="|"/>
                                  <m:endChr m:val="|"/>
                                  <m:ctrlPr>
                                    <a:rPr lang="en-US" altLang="zh-CN" sz="2000" i="1">
                                      <a:latin typeface="Cambria Math" panose="02040503050406030204" pitchFamily="18" charset="0"/>
                                      <a:cs typeface="Cambria Math" panose="02040503050406030204" charset="0"/>
                                      <a:sym typeface="+mn-ea"/>
                                    </a:rPr>
                                  </m:ctrlPr>
                                </m:dPr>
                                <m:e>
                                  <m:acc>
                                    <m:accPr>
                                      <m:chr m:val="⃗"/>
                                      <m:ctrlPr>
                                        <a:rPr lang="en-US" altLang="zh-CN" sz="2000" i="1">
                                          <a:latin typeface="Cambria Math" panose="02040503050406030204" pitchFamily="18" charset="0"/>
                                          <a:cs typeface="Cambria Math" panose="02040503050406030204" charset="0"/>
                                        </a:rPr>
                                      </m:ctrlPr>
                                    </m:accPr>
                                    <m:e>
                                      <m:r>
                                        <a:rPr lang="en-US" altLang="zh-CN" sz="2000" i="1">
                                          <a:latin typeface="Cambria Math" panose="02040503050406030204" charset="0"/>
                                          <a:cs typeface="Cambria Math" panose="02040503050406030204" charset="0"/>
                                        </a:rPr>
                                        <m:t>𝑟</m:t>
                                      </m:r>
                                    </m:e>
                                  </m:acc>
                                  <m:r>
                                    <a:rPr lang="en-US" altLang="zh-CN" sz="2000" i="1">
                                      <a:latin typeface="Cambria Math" panose="02040503050406030204" charset="0"/>
                                      <a:cs typeface="Cambria Math" panose="02040503050406030204" charset="0"/>
                                    </a:rPr>
                                    <m:t>−</m:t>
                                  </m:r>
                                  <m:acc>
                                    <m:accPr>
                                      <m:chr m:val="⃗"/>
                                      <m:ctrlPr>
                                        <a:rPr lang="en-US" altLang="zh-CN" sz="2000" i="1">
                                          <a:latin typeface="Cambria Math" panose="02040503050406030204" pitchFamily="18" charset="0"/>
                                          <a:cs typeface="Cambria Math" panose="02040503050406030204" charset="0"/>
                                        </a:rPr>
                                      </m:ctrlPr>
                                    </m:accPr>
                                    <m:e>
                                      <m:r>
                                        <a:rPr lang="en-US" altLang="zh-CN" sz="2000" i="1">
                                          <a:latin typeface="Cambria Math" panose="02040503050406030204" charset="0"/>
                                          <a:cs typeface="Cambria Math" panose="02040503050406030204" charset="0"/>
                                        </a:rPr>
                                        <m:t>𝑟</m:t>
                                      </m:r>
                                      <m:r>
                                        <a:rPr lang="en-US" altLang="zh-CN" sz="2000" i="1">
                                          <a:latin typeface="Cambria Math" panose="02040503050406030204" charset="0"/>
                                          <a:cs typeface="Cambria Math" panose="02040503050406030204" charset="0"/>
                                        </a:rPr>
                                        <m:t>’</m:t>
                                      </m:r>
                                    </m:e>
                                  </m:acc>
                                </m:e>
                              </m:d>
                              <m:r>
                                <a:rPr lang="en-US" altLang="zh-CN" sz="2000" i="1">
                                  <a:latin typeface="Cambria Math" panose="02040503050406030204" charset="0"/>
                                  <a:cs typeface="Cambria Math" panose="02040503050406030204" charset="0"/>
                                  <a:sym typeface="+mn-ea"/>
                                </a:rPr>
                                <m:t>)</m:t>
                              </m:r>
                              <m:r>
                                <a:rPr lang="en-US" altLang="zh-CN" sz="2000" i="1">
                                  <a:latin typeface="Cambria Math" panose="02040503050406030204" charset="0"/>
                                  <a:cs typeface="Cambria Math" panose="02040503050406030204" charset="0"/>
                                </a:rPr>
                                <m:t>𝑑</m:t>
                              </m:r>
                              <m:r>
                                <a:rPr lang="en-US" altLang="zh-CN" sz="2000" i="1">
                                  <a:latin typeface="Cambria Math" panose="02040503050406030204" charset="0"/>
                                  <a:cs typeface="Cambria Math" panose="02040503050406030204" charset="0"/>
                                </a:rPr>
                                <m:t>𝜆</m:t>
                              </m:r>
                            </m:e>
                          </m:nary>
                        </m:e>
                      </m:nary>
                    </m:oMath>
                  </m:oMathPara>
                </a14:m>
                <a:endParaRPr lang="en-US" altLang="zh-CN" sz="2000" i="1">
                  <a:latin typeface="Cambria Math" panose="02040503050406030204" charset="0"/>
                  <a:cs typeface="Cambria Math" panose="02040503050406030204" charset="0"/>
                  <a:sym typeface="+mn-ea"/>
                </a:endParaRPr>
              </a:p>
              <a:p>
                <a:r>
                  <a:rPr lang="zh-CN" altLang="en-US" sz="2000">
                    <a:latin typeface="Cambria Math" panose="02040503050406030204" charset="0"/>
                    <a:cs typeface="Cambria Math" panose="02040503050406030204" charset="0"/>
                    <a:sym typeface="+mn-ea"/>
                  </a:rPr>
                  <a:t>由于次级粒子产生的平均偏移距离为</a:t>
                </a:r>
              </a:p>
              <a:p>
                <a:pPr/>
                <a14:m>
                  <m:oMathPara xmlns:m="http://schemas.openxmlformats.org/officeDocument/2006/math">
                    <m:oMathParaPr>
                      <m:jc m:val="centerGroup"/>
                    </m:oMathParaPr>
                    <m:oMath xmlns:m="http://schemas.openxmlformats.org/officeDocument/2006/math">
                      <m:r>
                        <a:rPr lang="en-US" altLang="zh-CN" sz="2000" i="1">
                          <a:latin typeface="Cambria Math" panose="02040503050406030204" charset="0"/>
                          <a:cs typeface="Cambria Math" panose="02040503050406030204" charset="0"/>
                          <a:sym typeface="+mn-ea"/>
                        </a:rPr>
                        <m:t>𝜎</m:t>
                      </m:r>
                      <m:r>
                        <a:rPr lang="en-US" altLang="zh-CN" sz="2000" i="1">
                          <a:latin typeface="Cambria Math" panose="02040503050406030204" charset="0"/>
                          <a:cs typeface="Cambria Math" panose="02040503050406030204" charset="0"/>
                          <a:sym typeface="+mn-ea"/>
                        </a:rPr>
                        <m:t>=</m:t>
                      </m:r>
                      <m:f>
                        <m:fPr>
                          <m:ctrlPr>
                            <a:rPr lang="en-US" altLang="zh-CN" sz="2000" i="1">
                              <a:latin typeface="Cambria Math" panose="02040503050406030204" pitchFamily="18" charset="0"/>
                              <a:cs typeface="Cambria Math" panose="02040503050406030204" charset="0"/>
                              <a:sym typeface="+mn-ea"/>
                            </a:rPr>
                          </m:ctrlPr>
                        </m:fPr>
                        <m:num>
                          <m:r>
                            <a:rPr lang="en-US" altLang="zh-CN" sz="2000" i="1">
                              <a:latin typeface="Cambria Math" panose="02040503050406030204" charset="0"/>
                              <a:cs typeface="Cambria Math" panose="02040503050406030204" charset="0"/>
                              <a:sym typeface="+mn-ea"/>
                            </a:rPr>
                            <m:t>1</m:t>
                          </m:r>
                        </m:num>
                        <m:den>
                          <m:sSub>
                            <m:sSubPr>
                              <m:ctrlPr>
                                <a:rPr lang="en-US" altLang="zh-CN" sz="2000" i="1">
                                  <a:latin typeface="Cambria Math" panose="02040503050406030204" pitchFamily="18" charset="0"/>
                                  <a:cs typeface="Cambria Math" panose="02040503050406030204" charset="0"/>
                                  <a:sym typeface="+mn-ea"/>
                                </a:rPr>
                              </m:ctrlPr>
                            </m:sSubPr>
                            <m:e>
                              <m:r>
                                <a:rPr lang="en-US" altLang="zh-CN" sz="2000" i="1">
                                  <a:latin typeface="Cambria Math" panose="02040503050406030204" charset="0"/>
                                  <a:cs typeface="Cambria Math" panose="02040503050406030204" charset="0"/>
                                  <a:sym typeface="+mn-ea"/>
                                </a:rPr>
                                <m:t>𝜀</m:t>
                              </m:r>
                            </m:e>
                            <m:sub>
                              <m:r>
                                <a:rPr lang="en-US" altLang="zh-CN" sz="2000" i="1">
                                  <a:latin typeface="Cambria Math" panose="02040503050406030204" charset="0"/>
                                  <a:cs typeface="Cambria Math" panose="02040503050406030204" charset="0"/>
                                  <a:sym typeface="+mn-ea"/>
                                </a:rPr>
                                <m:t>𝑡𝑜𝑡𝑎𝑙</m:t>
                              </m:r>
                            </m:sub>
                          </m:sSub>
                        </m:den>
                      </m:f>
                      <m:nary>
                        <m:naryPr>
                          <m:limLoc m:val="undOvr"/>
                          <m:subHide m:val="on"/>
                          <m:supHide m:val="on"/>
                          <m:ctrlPr>
                            <a:rPr lang="en-US" altLang="zh-CN" sz="2000" i="1">
                              <a:latin typeface="Cambria Math" panose="02040503050406030204" pitchFamily="18" charset="0"/>
                              <a:cs typeface="Cambria Math" panose="02040503050406030204" charset="0"/>
                              <a:sym typeface="+mn-ea"/>
                            </a:rPr>
                          </m:ctrlPr>
                        </m:naryPr>
                        <m:sub/>
                        <m:sup/>
                        <m:e>
                          <m:r>
                            <a:rPr lang="en-US" altLang="zh-CN" sz="2000" i="1">
                              <a:latin typeface="Cambria Math" panose="02040503050406030204" charset="0"/>
                              <a:cs typeface="Cambria Math" panose="02040503050406030204" charset="0"/>
                              <a:sym typeface="+mn-ea"/>
                            </a:rPr>
                            <m:t>𝑑𝑆</m:t>
                          </m:r>
                          <m:nary>
                            <m:naryPr>
                              <m:limLoc m:val="subSup"/>
                              <m:ctrlPr>
                                <a:rPr lang="en-US" altLang="zh-CN" sz="2000" i="1">
                                  <a:latin typeface="Cambria Math" panose="02040503050406030204" pitchFamily="18" charset="0"/>
                                  <a:cs typeface="Cambria Math" panose="02040503050406030204" charset="0"/>
                                  <a:sym typeface="+mn-ea"/>
                                </a:rPr>
                              </m:ctrlPr>
                            </m:naryPr>
                            <m:sub>
                              <m:r>
                                <a:rPr lang="en-US" altLang="zh-CN" sz="2000" i="1">
                                  <a:latin typeface="Cambria Math" panose="02040503050406030204" charset="0"/>
                                  <a:cs typeface="Cambria Math" panose="02040503050406030204" charset="0"/>
                                  <a:sym typeface="+mn-ea"/>
                                </a:rPr>
                                <m:t>−∞</m:t>
                              </m:r>
                            </m:sub>
                            <m:sup>
                              <m:r>
                                <a:rPr lang="en-US" altLang="zh-CN" sz="2000" i="1">
                                  <a:latin typeface="Cambria Math" panose="02040503050406030204" charset="0"/>
                                  <a:cs typeface="Cambria Math" panose="02040503050406030204" charset="0"/>
                                  <a:sym typeface="+mn-ea"/>
                                </a:rPr>
                                <m:t>∞</m:t>
                              </m:r>
                            </m:sup>
                            <m:e>
                              <m:r>
                                <a:rPr lang="en-US" altLang="zh-CN" sz="2000" i="1">
                                  <a:latin typeface="Cambria Math" panose="02040503050406030204" charset="0"/>
                                  <a:cs typeface="Cambria Math" panose="02040503050406030204" charset="0"/>
                                  <a:sym typeface="+mn-ea"/>
                                </a:rPr>
                                <m:t>𝑅</m:t>
                              </m:r>
                              <m:r>
                                <a:rPr lang="en-US" altLang="zh-CN" sz="2000" i="1">
                                  <a:latin typeface="Cambria Math" panose="02040503050406030204" charset="0"/>
                                  <a:cs typeface="Cambria Math" panose="02040503050406030204" charset="0"/>
                                  <a:sym typeface="+mn-ea"/>
                                </a:rPr>
                                <m:t>∙</m:t>
                              </m:r>
                              <m:r>
                                <a:rPr lang="en-US" altLang="zh-CN" sz="2000" i="1">
                                  <a:latin typeface="Cambria Math" panose="02040503050406030204" charset="0"/>
                                  <a:cs typeface="Cambria Math" panose="02040503050406030204" charset="0"/>
                                  <a:sym typeface="+mn-ea"/>
                                </a:rPr>
                                <m:t>𝑤</m:t>
                              </m:r>
                              <m:r>
                                <a:rPr lang="en-US" altLang="zh-CN" sz="2000" i="1">
                                  <a:latin typeface="Cambria Math" panose="02040503050406030204" charset="0"/>
                                  <a:cs typeface="Cambria Math" panose="02040503050406030204" charset="0"/>
                                  <a:sym typeface="+mn-ea"/>
                                </a:rPr>
                                <m:t>(</m:t>
                              </m:r>
                              <m:d>
                                <m:dPr>
                                  <m:begChr m:val="|"/>
                                  <m:endChr m:val="|"/>
                                  <m:ctrlPr>
                                    <a:rPr lang="en-US" altLang="zh-CN" sz="2000" i="1">
                                      <a:latin typeface="Cambria Math" panose="02040503050406030204" pitchFamily="18" charset="0"/>
                                      <a:cs typeface="Cambria Math" panose="02040503050406030204" charset="0"/>
                                      <a:sym typeface="+mn-ea"/>
                                    </a:rPr>
                                  </m:ctrlPr>
                                </m:dPr>
                                <m:e>
                                  <m:acc>
                                    <m:accPr>
                                      <m:chr m:val="⃗"/>
                                      <m:ctrlPr>
                                        <a:rPr lang="en-US" altLang="zh-CN" sz="2000" i="1">
                                          <a:latin typeface="Cambria Math" panose="02040503050406030204" pitchFamily="18" charset="0"/>
                                          <a:cs typeface="Cambria Math" panose="02040503050406030204" charset="0"/>
                                        </a:rPr>
                                      </m:ctrlPr>
                                    </m:accPr>
                                    <m:e>
                                      <m:r>
                                        <a:rPr lang="en-US" altLang="zh-CN" sz="2000" i="1">
                                          <a:latin typeface="Cambria Math" panose="02040503050406030204" charset="0"/>
                                          <a:cs typeface="Cambria Math" panose="02040503050406030204" charset="0"/>
                                        </a:rPr>
                                        <m:t>𝑟</m:t>
                                      </m:r>
                                    </m:e>
                                  </m:acc>
                                  <m:r>
                                    <a:rPr lang="en-US" altLang="zh-CN" sz="2000" i="1">
                                      <a:latin typeface="Cambria Math" panose="02040503050406030204" charset="0"/>
                                      <a:cs typeface="Cambria Math" panose="02040503050406030204" charset="0"/>
                                    </a:rPr>
                                    <m:t>−</m:t>
                                  </m:r>
                                  <m:acc>
                                    <m:accPr>
                                      <m:chr m:val="⃗"/>
                                      <m:ctrlPr>
                                        <a:rPr lang="en-US" altLang="zh-CN" sz="2000" i="1">
                                          <a:latin typeface="Cambria Math" panose="02040503050406030204" pitchFamily="18" charset="0"/>
                                          <a:cs typeface="Cambria Math" panose="02040503050406030204" charset="0"/>
                                        </a:rPr>
                                      </m:ctrlPr>
                                    </m:accPr>
                                    <m:e>
                                      <m:r>
                                        <a:rPr lang="en-US" altLang="zh-CN" sz="2000" i="1">
                                          <a:latin typeface="Cambria Math" panose="02040503050406030204" charset="0"/>
                                          <a:cs typeface="Cambria Math" panose="02040503050406030204" charset="0"/>
                                        </a:rPr>
                                        <m:t>𝑟</m:t>
                                      </m:r>
                                      <m:r>
                                        <a:rPr lang="en-US" altLang="zh-CN" sz="2000" i="1">
                                          <a:latin typeface="Cambria Math" panose="02040503050406030204" charset="0"/>
                                          <a:cs typeface="Cambria Math" panose="02040503050406030204" charset="0"/>
                                        </a:rPr>
                                        <m:t>’</m:t>
                                      </m:r>
                                    </m:e>
                                  </m:acc>
                                </m:e>
                              </m:d>
                              <m:r>
                                <a:rPr lang="en-US" altLang="zh-CN" sz="2000" i="1">
                                  <a:latin typeface="Cambria Math" panose="02040503050406030204" charset="0"/>
                                  <a:cs typeface="Cambria Math" panose="02040503050406030204" charset="0"/>
                                  <a:sym typeface="+mn-ea"/>
                                </a:rPr>
                                <m:t>)</m:t>
                              </m:r>
                              <m:r>
                                <a:rPr lang="en-US" altLang="zh-CN" sz="2000" i="1">
                                  <a:latin typeface="Cambria Math" panose="02040503050406030204" charset="0"/>
                                  <a:cs typeface="Cambria Math" panose="02040503050406030204" charset="0"/>
                                </a:rPr>
                                <m:t>𝑑</m:t>
                              </m:r>
                              <m:r>
                                <a:rPr lang="en-US" altLang="zh-CN" sz="2000" i="1">
                                  <a:latin typeface="Cambria Math" panose="02040503050406030204" charset="0"/>
                                  <a:cs typeface="Cambria Math" panose="02040503050406030204" charset="0"/>
                                </a:rPr>
                                <m:t>𝜆</m:t>
                              </m:r>
                            </m:e>
                          </m:nary>
                        </m:e>
                      </m:nary>
                    </m:oMath>
                  </m:oMathPara>
                </a14:m>
                <a:endParaRPr lang="zh-CN" altLang="en-US" sz="2000">
                  <a:latin typeface="Cambria Math" panose="02040503050406030204" charset="0"/>
                  <a:cs typeface="Cambria Math" panose="02040503050406030204" charset="0"/>
                  <a:sym typeface="+mn-ea"/>
                </a:endParaRPr>
              </a:p>
              <a:p>
                <a:endParaRPr lang="en-US" altLang="zh-CN" sz="2000">
                  <a:sym typeface="+mn-ea"/>
                </a:endParaRPr>
              </a:p>
              <a:p>
                <a:endParaRPr lang="en-US" altLang="zh-CN" sz="2000">
                  <a:sym typeface="+mn-ea"/>
                </a:endParaRPr>
              </a:p>
              <a:p>
                <a:endParaRPr lang="en-US" altLang="zh-CN" sz="2000">
                  <a:sym typeface="+mn-ea"/>
                </a:endParaRPr>
              </a:p>
            </p:txBody>
          </p:sp>
        </mc:Choice>
        <mc:Fallback xmlns="">
          <p:sp>
            <p:nvSpPr>
              <p:cNvPr id="9" name="文本框 8"/>
              <p:cNvSpPr txBox="1">
                <a:spLocks noRot="1" noChangeAspect="1" noMove="1" noResize="1" noEditPoints="1" noAdjustHandles="1" noChangeArrowheads="1" noChangeShapeType="1" noTextEdit="1"/>
              </p:cNvSpPr>
              <p:nvPr/>
            </p:nvSpPr>
            <p:spPr>
              <a:xfrm>
                <a:off x="308610" y="1357630"/>
                <a:ext cx="6522720" cy="5448935"/>
              </a:xfrm>
              <a:prstGeom prst="rect">
                <a:avLst/>
              </a:prstGeom>
              <a:blipFill rotWithShape="1">
                <a:blip r:embed="rId5"/>
                <a:stretch>
                  <a:fillRect b="-9160"/>
                </a:stretch>
              </a:blipFill>
            </p:spPr>
            <p:txBody>
              <a:bodyPr/>
              <a:lstStyle/>
              <a:p>
                <a:r>
                  <a:rPr lang="zh-CN" altLang="en-US">
                    <a:noFill/>
                  </a:rPr>
                  <a:t> </a:t>
                </a:r>
              </a:p>
            </p:txBody>
          </p:sp>
        </mc:Fallback>
      </mc:AlternateContent>
      <p:cxnSp>
        <p:nvCxnSpPr>
          <p:cNvPr id="11" name="直接连接符 10"/>
          <p:cNvCxnSpPr/>
          <p:nvPr/>
        </p:nvCxnSpPr>
        <p:spPr>
          <a:xfrm>
            <a:off x="7792085" y="2535555"/>
            <a:ext cx="2728595" cy="13335"/>
          </a:xfrm>
          <a:prstGeom prst="line">
            <a:avLst/>
          </a:prstGeom>
          <a:ln w="31750" cap="rnd">
            <a:solidFill>
              <a:srgbClr val="FF0000"/>
            </a:solidFill>
            <a:round/>
          </a:ln>
        </p:spPr>
        <p:style>
          <a:lnRef idx="0">
            <a:srgbClr val="FFFFFF"/>
          </a:lnRef>
          <a:fillRef idx="0">
            <a:srgbClr val="FFFFFF"/>
          </a:fillRef>
          <a:effectRef idx="0">
            <a:srgbClr val="FFFFFF"/>
          </a:effectRef>
          <a:fontRef idx="minor">
            <a:schemeClr val="tx1"/>
          </a:fontRef>
        </p:style>
      </p:cxnSp>
      <p:cxnSp>
        <p:nvCxnSpPr>
          <p:cNvPr id="13" name="直接箭头连接符 12"/>
          <p:cNvCxnSpPr/>
          <p:nvPr/>
        </p:nvCxnSpPr>
        <p:spPr>
          <a:xfrm>
            <a:off x="7650480" y="992505"/>
            <a:ext cx="3140710" cy="4697730"/>
          </a:xfrm>
          <a:prstGeom prst="straightConnector1">
            <a:avLst/>
          </a:prstGeom>
          <a:ln w="31750" cap="rnd">
            <a:solidFill>
              <a:schemeClr val="accent1"/>
            </a:solidFill>
            <a:round/>
            <a:tailEnd type="arrow" w="med" len="med"/>
          </a:ln>
        </p:spPr>
        <p:style>
          <a:lnRef idx="0">
            <a:srgbClr val="FFFFFF"/>
          </a:lnRef>
          <a:fillRef idx="0">
            <a:srgbClr val="FFFFFF"/>
          </a:fillRef>
          <a:effectRef idx="0">
            <a:srgbClr val="FFFFFF"/>
          </a:effectRef>
          <a:fontRef idx="minor">
            <a:schemeClr val="tx1"/>
          </a:fontRef>
        </p:style>
      </p:cxnSp>
      <p:cxnSp>
        <p:nvCxnSpPr>
          <p:cNvPr id="15" name="直接箭头连接符 14"/>
          <p:cNvCxnSpPr/>
          <p:nvPr/>
        </p:nvCxnSpPr>
        <p:spPr>
          <a:xfrm>
            <a:off x="8688070" y="2535555"/>
            <a:ext cx="659765" cy="6985"/>
          </a:xfrm>
          <a:prstGeom prst="straightConnector1">
            <a:avLst/>
          </a:prstGeom>
          <a:ln>
            <a:tailEnd type="arrow" w="med" len="med"/>
          </a:ln>
        </p:spPr>
        <p:style>
          <a:lnRef idx="3">
            <a:prstClr val="black"/>
          </a:lnRef>
          <a:fillRef idx="0">
            <a:srgbClr val="FFFFFF"/>
          </a:fillRef>
          <a:effectRef idx="0">
            <a:srgbClr val="FFFFFF"/>
          </a:effectRef>
          <a:fontRef idx="minor">
            <a:schemeClr val="tx1"/>
          </a:fontRef>
        </p:style>
      </p:cxnSp>
      <p:cxnSp>
        <p:nvCxnSpPr>
          <p:cNvPr id="16" name="直接箭头连接符 15"/>
          <p:cNvCxnSpPr/>
          <p:nvPr/>
        </p:nvCxnSpPr>
        <p:spPr>
          <a:xfrm flipV="1">
            <a:off x="7278370" y="3660140"/>
            <a:ext cx="2166620" cy="1638300"/>
          </a:xfrm>
          <a:prstGeom prst="straightConnector1">
            <a:avLst/>
          </a:prstGeom>
          <a:ln>
            <a:solidFill>
              <a:schemeClr val="tx1"/>
            </a:solidFill>
            <a:tailEnd type="arrow" w="med" len="med"/>
          </a:ln>
        </p:spPr>
        <p:style>
          <a:lnRef idx="3">
            <a:schemeClr val="accent1"/>
          </a:lnRef>
          <a:fillRef idx="0">
            <a:srgbClr val="FFFFFF"/>
          </a:fillRef>
          <a:effectRef idx="0">
            <a:srgbClr val="FFFFFF"/>
          </a:effectRef>
          <a:fontRef idx="minor">
            <a:schemeClr val="tx1"/>
          </a:fontRef>
        </p:style>
      </p:cxnSp>
      <p:cxnSp>
        <p:nvCxnSpPr>
          <p:cNvPr id="18" name="直接箭头连接符 17"/>
          <p:cNvCxnSpPr/>
          <p:nvPr/>
        </p:nvCxnSpPr>
        <p:spPr>
          <a:xfrm flipV="1">
            <a:off x="7285355" y="2548890"/>
            <a:ext cx="2041525" cy="2735580"/>
          </a:xfrm>
          <a:prstGeom prst="straightConnector1">
            <a:avLst/>
          </a:prstGeom>
          <a:ln>
            <a:tailEnd type="arrow" w="med" len="med"/>
          </a:ln>
        </p:spPr>
        <p:style>
          <a:lnRef idx="3">
            <a:prstClr val="black"/>
          </a:lnRef>
          <a:fillRef idx="0">
            <a:srgbClr val="FFFFFF"/>
          </a:fillRef>
          <a:effectRef idx="0">
            <a:srgbClr val="FFFFFF"/>
          </a:effectRef>
          <a:fontRef idx="minor">
            <a:schemeClr val="tx1"/>
          </a:fontRef>
        </p:style>
      </p:cxnSp>
      <p:cxnSp>
        <p:nvCxnSpPr>
          <p:cNvPr id="20" name="直接箭头连接符 19"/>
          <p:cNvCxnSpPr/>
          <p:nvPr/>
        </p:nvCxnSpPr>
        <p:spPr>
          <a:xfrm flipV="1">
            <a:off x="7278370" y="2535555"/>
            <a:ext cx="1395730" cy="2748915"/>
          </a:xfrm>
          <a:prstGeom prst="straightConnector1">
            <a:avLst/>
          </a:prstGeom>
          <a:ln>
            <a:tailEnd type="arrow" w="med" len="med"/>
          </a:ln>
        </p:spPr>
        <p:style>
          <a:lnRef idx="3">
            <a:prstClr val="black"/>
          </a:lnRef>
          <a:fillRef idx="0">
            <a:srgbClr val="FFFFFF"/>
          </a:fillRef>
          <a:effectRef idx="0">
            <a:srgbClr val="FFFFFF"/>
          </a:effectRef>
          <a:fontRef idx="minor">
            <a:schemeClr val="tx1"/>
          </a:fontRef>
        </p:style>
      </p:cxnSp>
      <p:cxnSp>
        <p:nvCxnSpPr>
          <p:cNvPr id="21" name="直接连接符 20"/>
          <p:cNvCxnSpPr/>
          <p:nvPr/>
        </p:nvCxnSpPr>
        <p:spPr>
          <a:xfrm flipH="1">
            <a:off x="8660130" y="1632585"/>
            <a:ext cx="6985" cy="1506855"/>
          </a:xfrm>
          <a:prstGeom prst="line">
            <a:avLst/>
          </a:prstGeom>
          <a:ln w="6350" cap="flat" cmpd="sng" algn="ctr">
            <a:solidFill>
              <a:prstClr val="black"/>
            </a:solidFill>
            <a:prstDash val="dash"/>
            <a:miter lim="800000"/>
          </a:ln>
        </p:spPr>
        <p:style>
          <a:lnRef idx="0">
            <a:schemeClr val="accent1"/>
          </a:lnRef>
          <a:fillRef idx="0">
            <a:srgbClr val="FFFFFF"/>
          </a:fillRef>
          <a:effectRef idx="0">
            <a:srgbClr val="FFFFFF"/>
          </a:effectRef>
          <a:fontRef idx="minor">
            <a:schemeClr val="tx1"/>
          </a:fontRef>
        </p:style>
      </p:cxnSp>
      <p:sp>
        <p:nvSpPr>
          <p:cNvPr id="22" name="弧形 21"/>
          <p:cNvSpPr/>
          <p:nvPr/>
        </p:nvSpPr>
        <p:spPr>
          <a:xfrm rot="15780000">
            <a:off x="8324850" y="1998345"/>
            <a:ext cx="797560" cy="868045"/>
          </a:xfrm>
          <a:prstGeom prst="arc">
            <a:avLst>
              <a:gd name="adj1" fmla="val 19217150"/>
              <a:gd name="adj2" fmla="val 0"/>
            </a:avLst>
          </a:prstGeom>
        </p:spPr>
        <p:style>
          <a:lnRef idx="3">
            <a:prstClr val="black"/>
          </a:lnRef>
          <a:fillRef idx="0">
            <a:srgbClr val="FFFFFF"/>
          </a:fillRef>
          <a:effectRef idx="0">
            <a:srgbClr val="FFFFFF"/>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3" name="文本框 22"/>
              <p:cNvSpPr txBox="1"/>
              <p:nvPr/>
            </p:nvSpPr>
            <p:spPr>
              <a:xfrm>
                <a:off x="8299450" y="1726565"/>
                <a:ext cx="409575" cy="3683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charset="0"/>
                          <a:cs typeface="Cambria Math" panose="02040503050406030204" charset="0"/>
                        </a:rPr>
                        <m:t>𝜃</m:t>
                      </m:r>
                    </m:oMath>
                  </m:oMathPara>
                </a14:m>
                <a:endParaRPr lang="zh-CN" altLang="en-US"/>
              </a:p>
            </p:txBody>
          </p:sp>
        </mc:Choice>
        <mc:Fallback xmlns="">
          <p:sp>
            <p:nvSpPr>
              <p:cNvPr id="23" name="文本框 22"/>
              <p:cNvSpPr txBox="1">
                <a:spLocks noRot="1" noChangeAspect="1" noMove="1" noResize="1" noEditPoints="1" noAdjustHandles="1" noChangeArrowheads="1" noChangeShapeType="1" noTextEdit="1"/>
              </p:cNvSpPr>
              <p:nvPr/>
            </p:nvSpPr>
            <p:spPr>
              <a:xfrm>
                <a:off x="8299450" y="1726565"/>
                <a:ext cx="409575" cy="368300"/>
              </a:xfrm>
              <a:prstGeom prst="rect">
                <a:avLst/>
              </a:prstGeom>
              <a:blipFill rotWithShape="1">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p:cNvSpPr txBox="1"/>
              <p:nvPr/>
            </p:nvSpPr>
            <p:spPr>
              <a:xfrm>
                <a:off x="8750935" y="2151380"/>
                <a:ext cx="495935" cy="3975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i="1">
                              <a:latin typeface="Cambria Math" panose="02040503050406030204" pitchFamily="18" charset="0"/>
                              <a:cs typeface="Cambria Math" panose="02040503050406030204" charset="0"/>
                            </a:rPr>
                          </m:ctrlPr>
                        </m:accPr>
                        <m:e>
                          <m:r>
                            <a:rPr lang="en-US" altLang="zh-CN" i="1">
                              <a:latin typeface="Cambria Math" panose="02040503050406030204" charset="0"/>
                              <a:cs typeface="Cambria Math" panose="02040503050406030204" charset="0"/>
                            </a:rPr>
                            <m:t>𝑅</m:t>
                          </m:r>
                        </m:e>
                      </m:acc>
                    </m:oMath>
                  </m:oMathPara>
                </a14:m>
                <a:endParaRPr lang="zh-CN" altLang="en-US"/>
              </a:p>
            </p:txBody>
          </p:sp>
        </mc:Choice>
        <mc:Fallback xmlns="">
          <p:sp>
            <p:nvSpPr>
              <p:cNvPr id="24" name="文本框 23"/>
              <p:cNvSpPr txBox="1">
                <a:spLocks noRot="1" noChangeAspect="1" noMove="1" noResize="1" noEditPoints="1" noAdjustHandles="1" noChangeArrowheads="1" noChangeShapeType="1" noTextEdit="1"/>
              </p:cNvSpPr>
              <p:nvPr/>
            </p:nvSpPr>
            <p:spPr>
              <a:xfrm>
                <a:off x="8750935" y="2151380"/>
                <a:ext cx="495935" cy="397510"/>
              </a:xfrm>
              <a:prstGeom prst="rect">
                <a:avLst/>
              </a:prstGeom>
              <a:blipFill rotWithShape="1">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p:cNvSpPr txBox="1"/>
              <p:nvPr/>
            </p:nvSpPr>
            <p:spPr>
              <a:xfrm>
                <a:off x="7535545" y="3265170"/>
                <a:ext cx="495935" cy="4019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cs typeface="Cambria Math" panose="02040503050406030204" charset="0"/>
                            </a:rPr>
                          </m:ctrlPr>
                        </m:sSubPr>
                        <m:e>
                          <m:acc>
                            <m:accPr>
                              <m:chr m:val="⃗"/>
                              <m:ctrlPr>
                                <a:rPr lang="en-US" altLang="zh-CN" i="1">
                                  <a:latin typeface="Cambria Math" panose="02040503050406030204" pitchFamily="18" charset="0"/>
                                  <a:cs typeface="Cambria Math" panose="02040503050406030204" charset="0"/>
                                </a:rPr>
                              </m:ctrlPr>
                            </m:accPr>
                            <m:e>
                              <m:r>
                                <a:rPr lang="en-US" altLang="zh-CN" i="1">
                                  <a:latin typeface="Cambria Math" panose="02040503050406030204" charset="0"/>
                                  <a:cs typeface="Cambria Math" panose="02040503050406030204" charset="0"/>
                                </a:rPr>
                                <m:t>𝑟</m:t>
                              </m:r>
                              <m:r>
                                <a:rPr lang="en-US" altLang="zh-CN" i="1">
                                  <a:latin typeface="Cambria Math" panose="02040503050406030204" charset="0"/>
                                  <a:cs typeface="Cambria Math" panose="02040503050406030204" charset="0"/>
                                </a:rPr>
                                <m:t>’</m:t>
                              </m:r>
                            </m:e>
                          </m:acc>
                        </m:e>
                        <m:sub>
                          <m:r>
                            <a:rPr lang="en-US" altLang="zh-CN" i="1">
                              <a:latin typeface="Cambria Math" panose="02040503050406030204" charset="0"/>
                              <a:cs typeface="Cambria Math" panose="02040503050406030204" charset="0"/>
                            </a:rPr>
                            <m:t>0</m:t>
                          </m:r>
                        </m:sub>
                      </m:sSub>
                    </m:oMath>
                  </m:oMathPara>
                </a14:m>
                <a:endParaRPr lang="zh-CN" altLang="en-US"/>
              </a:p>
            </p:txBody>
          </p:sp>
        </mc:Choice>
        <mc:Fallback xmlns="">
          <p:sp>
            <p:nvSpPr>
              <p:cNvPr id="25" name="文本框 24"/>
              <p:cNvSpPr txBox="1">
                <a:spLocks noRot="1" noChangeAspect="1" noMove="1" noResize="1" noEditPoints="1" noAdjustHandles="1" noChangeArrowheads="1" noChangeShapeType="1" noTextEdit="1"/>
              </p:cNvSpPr>
              <p:nvPr/>
            </p:nvSpPr>
            <p:spPr>
              <a:xfrm>
                <a:off x="7535545" y="3265170"/>
                <a:ext cx="495935" cy="401955"/>
              </a:xfrm>
              <a:prstGeom prst="rect">
                <a:avLst/>
              </a:prstGeom>
              <a:blipFill rotWithShape="1">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p:cNvSpPr txBox="1"/>
              <p:nvPr/>
            </p:nvSpPr>
            <p:spPr>
              <a:xfrm>
                <a:off x="9246870" y="3021330"/>
                <a:ext cx="495935" cy="36830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charset="0"/>
                          <a:cs typeface="Cambria Math" panose="02040503050406030204" charset="0"/>
                        </a:rPr>
                        <m:t>𝜆</m:t>
                      </m:r>
                      <m:acc>
                        <m:accPr>
                          <m:chr m:val="̂"/>
                          <m:ctrlPr>
                            <a:rPr lang="en-US" altLang="zh-CN" i="1">
                              <a:latin typeface="Cambria Math" panose="02040503050406030204" pitchFamily="18" charset="0"/>
                              <a:cs typeface="Cambria Math" panose="02040503050406030204" charset="0"/>
                            </a:rPr>
                          </m:ctrlPr>
                        </m:accPr>
                        <m:e>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𝑒</m:t>
                              </m:r>
                            </m:e>
                            <m:sub>
                              <m:r>
                                <a:rPr lang="en-US" altLang="zh-CN" i="1">
                                  <a:latin typeface="Cambria Math" panose="02040503050406030204" charset="0"/>
                                  <a:cs typeface="Cambria Math" panose="02040503050406030204" charset="0"/>
                                </a:rPr>
                                <m:t>𝑙</m:t>
                              </m:r>
                            </m:sub>
                          </m:sSub>
                        </m:e>
                      </m:acc>
                    </m:oMath>
                  </m:oMathPara>
                </a14:m>
                <a:endParaRPr lang="zh-CN" altLang="en-US"/>
              </a:p>
            </p:txBody>
          </p:sp>
        </mc:Choice>
        <mc:Fallback xmlns="">
          <p:sp>
            <p:nvSpPr>
              <p:cNvPr id="26" name="文本框 25"/>
              <p:cNvSpPr txBox="1">
                <a:spLocks noRot="1" noChangeAspect="1" noMove="1" noResize="1" noEditPoints="1" noAdjustHandles="1" noChangeArrowheads="1" noChangeShapeType="1" noTextEdit="1"/>
              </p:cNvSpPr>
              <p:nvPr/>
            </p:nvSpPr>
            <p:spPr>
              <a:xfrm>
                <a:off x="9246870" y="3021330"/>
                <a:ext cx="495935" cy="368300"/>
              </a:xfrm>
              <a:prstGeom prst="rect">
                <a:avLst/>
              </a:prstGeom>
              <a:blipFill rotWithShape="1">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26"/>
              <p:cNvSpPr txBox="1"/>
              <p:nvPr/>
            </p:nvSpPr>
            <p:spPr>
              <a:xfrm>
                <a:off x="8569325" y="4358005"/>
                <a:ext cx="495935" cy="37084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i="1">
                              <a:latin typeface="Cambria Math" panose="02040503050406030204" pitchFamily="18" charset="0"/>
                              <a:cs typeface="Cambria Math" panose="02040503050406030204" charset="0"/>
                            </a:rPr>
                          </m:ctrlPr>
                        </m:accPr>
                        <m:e>
                          <m:r>
                            <a:rPr lang="en-US" altLang="zh-CN" i="1">
                              <a:latin typeface="Cambria Math" panose="02040503050406030204" charset="0"/>
                              <a:cs typeface="Cambria Math" panose="02040503050406030204" charset="0"/>
                            </a:rPr>
                            <m:t>𝑟</m:t>
                          </m:r>
                        </m:e>
                      </m:acc>
                    </m:oMath>
                  </m:oMathPara>
                </a14:m>
                <a:endParaRPr lang="zh-CN" altLang="en-US"/>
              </a:p>
            </p:txBody>
          </p:sp>
        </mc:Choice>
        <mc:Fallback xmlns="">
          <p:sp>
            <p:nvSpPr>
              <p:cNvPr id="27" name="文本框 26"/>
              <p:cNvSpPr txBox="1">
                <a:spLocks noRot="1" noChangeAspect="1" noMove="1" noResize="1" noEditPoints="1" noAdjustHandles="1" noChangeArrowheads="1" noChangeShapeType="1" noTextEdit="1"/>
              </p:cNvSpPr>
              <p:nvPr/>
            </p:nvSpPr>
            <p:spPr>
              <a:xfrm>
                <a:off x="8569325" y="4358005"/>
                <a:ext cx="495935" cy="370840"/>
              </a:xfrm>
              <a:prstGeom prst="rect">
                <a:avLst/>
              </a:prstGeom>
              <a:blipFill rotWithShape="1">
                <a:blip r:embed="rId10"/>
                <a:stretch>
                  <a:fillRect/>
                </a:stretch>
              </a:blipFill>
            </p:spPr>
            <p:txBody>
              <a:bodyPr/>
              <a:lstStyle/>
              <a:p>
                <a:r>
                  <a:rPr lang="zh-CN" altLang="en-US">
                    <a:noFill/>
                  </a:rPr>
                  <a:t> </a:t>
                </a:r>
              </a:p>
            </p:txBody>
          </p:sp>
        </mc:Fallback>
      </mc:AlternateContent>
      <p:cxnSp>
        <p:nvCxnSpPr>
          <p:cNvPr id="14" name="直接箭头连接符 13"/>
          <p:cNvCxnSpPr/>
          <p:nvPr/>
        </p:nvCxnSpPr>
        <p:spPr>
          <a:xfrm>
            <a:off x="8688070" y="2548890"/>
            <a:ext cx="756920" cy="1118235"/>
          </a:xfrm>
          <a:prstGeom prst="straightConnector1">
            <a:avLst/>
          </a:prstGeom>
          <a:ln>
            <a:tailEnd type="arrow" w="med" len="med"/>
          </a:ln>
        </p:spPr>
        <p:style>
          <a:lnRef idx="3">
            <a:prstClr val="black"/>
          </a:lnRef>
          <a:fillRef idx="0">
            <a:srgbClr val="FFFFFF"/>
          </a:fillRef>
          <a:effectRef idx="0">
            <a:srgbClr val="FFFFFF"/>
          </a:effectRef>
          <a:fontRef idx="minor">
            <a:schemeClr val="tx1"/>
          </a:fontRef>
        </p:style>
      </p:cxnSp>
      <mc:AlternateContent xmlns:mc="http://schemas.openxmlformats.org/markup-compatibility/2006" xmlns:a14="http://schemas.microsoft.com/office/drawing/2010/main">
        <mc:Choice Requires="a14">
          <p:sp>
            <p:nvSpPr>
              <p:cNvPr id="29" name="文本框 28"/>
              <p:cNvSpPr txBox="1"/>
              <p:nvPr/>
            </p:nvSpPr>
            <p:spPr>
              <a:xfrm>
                <a:off x="8444865" y="3575050"/>
                <a:ext cx="407035" cy="417195"/>
              </a:xfrm>
              <a:prstGeom prst="rect">
                <a:avLst/>
              </a:prstGeom>
              <a:noFill/>
            </p:spPr>
            <p:txBody>
              <a:bodyPr wrap="square" rtlCol="0">
                <a:noAutofit/>
              </a:bodyPr>
              <a:lstStyle/>
              <a:p>
                <a:pPr/>
                <a14:m>
                  <m:oMathPara xmlns:m="http://schemas.openxmlformats.org/officeDocument/2006/math">
                    <m:oMathParaPr>
                      <m:jc m:val="centerGroup"/>
                    </m:oMathParaPr>
                    <m:oMath xmlns:m="http://schemas.openxmlformats.org/officeDocument/2006/math">
                      <m:acc>
                        <m:accPr>
                          <m:chr m:val="⃗"/>
                          <m:ctrlPr>
                            <a:rPr lang="en-US" altLang="zh-CN" i="1">
                              <a:latin typeface="Cambria Math" panose="02040503050406030204" pitchFamily="18" charset="0"/>
                              <a:cs typeface="Cambria Math" panose="02040503050406030204" charset="0"/>
                            </a:rPr>
                          </m:ctrlPr>
                        </m:accPr>
                        <m:e>
                          <m:r>
                            <a:rPr lang="en-US" altLang="zh-CN" i="1">
                              <a:latin typeface="Cambria Math" panose="02040503050406030204" charset="0"/>
                              <a:cs typeface="Cambria Math" panose="02040503050406030204" charset="0"/>
                            </a:rPr>
                            <m:t>𝑟</m:t>
                          </m:r>
                          <m:r>
                            <a:rPr lang="en-US" altLang="zh-CN" i="1">
                              <a:latin typeface="Cambria Math" panose="02040503050406030204" charset="0"/>
                              <a:cs typeface="Cambria Math" panose="02040503050406030204" charset="0"/>
                            </a:rPr>
                            <m:t>’</m:t>
                          </m:r>
                        </m:e>
                      </m:acc>
                    </m:oMath>
                  </m:oMathPara>
                </a14:m>
                <a:endParaRPr lang="zh-CN" altLang="en-US"/>
              </a:p>
            </p:txBody>
          </p:sp>
        </mc:Choice>
        <mc:Fallback xmlns="">
          <p:sp>
            <p:nvSpPr>
              <p:cNvPr id="29" name="文本框 28"/>
              <p:cNvSpPr txBox="1">
                <a:spLocks noRot="1" noChangeAspect="1" noMove="1" noResize="1" noEditPoints="1" noAdjustHandles="1" noChangeArrowheads="1" noChangeShapeType="1" noTextEdit="1"/>
              </p:cNvSpPr>
              <p:nvPr/>
            </p:nvSpPr>
            <p:spPr>
              <a:xfrm>
                <a:off x="8444865" y="3575050"/>
                <a:ext cx="407035" cy="417195"/>
              </a:xfrm>
              <a:prstGeom prst="rect">
                <a:avLst/>
              </a:prstGeom>
              <a:blipFill rotWithShape="1">
                <a:blip r:embed="rId11"/>
                <a:stretch>
                  <a:fillRect/>
                </a:stretch>
              </a:blipFill>
            </p:spPr>
            <p:txBody>
              <a:bodyPr/>
              <a:lstStyle/>
              <a:p>
                <a:r>
                  <a:rPr lang="zh-CN" altLang="en-US">
                    <a:noFill/>
                  </a:rPr>
                  <a:t> </a:t>
                </a:r>
              </a:p>
            </p:txBody>
          </p:sp>
        </mc:Fallback>
      </mc:AlternateContent>
      <p:sp>
        <p:nvSpPr>
          <p:cNvPr id="30" name="文本框 29"/>
          <p:cNvSpPr txBox="1"/>
          <p:nvPr/>
        </p:nvSpPr>
        <p:spPr>
          <a:xfrm>
            <a:off x="10685780" y="2389505"/>
            <a:ext cx="1193800" cy="368300"/>
          </a:xfrm>
          <a:prstGeom prst="rect">
            <a:avLst/>
          </a:prstGeom>
          <a:noFill/>
        </p:spPr>
        <p:txBody>
          <a:bodyPr wrap="square" rtlCol="0">
            <a:spAutoFit/>
          </a:bodyPr>
          <a:lstStyle/>
          <a:p>
            <a:r>
              <a:rPr lang="zh-CN" altLang="en-US"/>
              <a:t>探测层</a:t>
            </a:r>
          </a:p>
        </p:txBody>
      </p:sp>
      <p:sp>
        <p:nvSpPr>
          <p:cNvPr id="31" name="文本框 30"/>
          <p:cNvSpPr txBox="1"/>
          <p:nvPr/>
        </p:nvSpPr>
        <p:spPr>
          <a:xfrm>
            <a:off x="10551795" y="5720715"/>
            <a:ext cx="1097280" cy="368300"/>
          </a:xfrm>
          <a:prstGeom prst="rect">
            <a:avLst/>
          </a:prstGeom>
          <a:noFill/>
        </p:spPr>
        <p:txBody>
          <a:bodyPr wrap="square" rtlCol="0">
            <a:spAutoFit/>
          </a:bodyPr>
          <a:lstStyle/>
          <a:p>
            <a:r>
              <a:rPr lang="zh-CN" altLang="en-US"/>
              <a:t>入射粒子</a:t>
            </a:r>
          </a:p>
        </p:txBody>
      </p:sp>
      <p:sp>
        <p:nvSpPr>
          <p:cNvPr id="32" name="文本框 31"/>
          <p:cNvSpPr txBox="1"/>
          <p:nvPr/>
        </p:nvSpPr>
        <p:spPr>
          <a:xfrm>
            <a:off x="9444990" y="3459480"/>
            <a:ext cx="347345" cy="368300"/>
          </a:xfrm>
          <a:prstGeom prst="rect">
            <a:avLst/>
          </a:prstGeom>
          <a:noFill/>
        </p:spPr>
        <p:txBody>
          <a:bodyPr wrap="square" rtlCol="0">
            <a:spAutoFit/>
          </a:bodyPr>
          <a:lstStyle/>
          <a:p>
            <a:r>
              <a:rPr lang="en-US" altLang="zh-CN" b="1"/>
              <a:t>P</a:t>
            </a:r>
          </a:p>
        </p:txBody>
      </p:sp>
      <p:sp>
        <p:nvSpPr>
          <p:cNvPr id="33" name="文本框 32"/>
          <p:cNvSpPr txBox="1"/>
          <p:nvPr/>
        </p:nvSpPr>
        <p:spPr>
          <a:xfrm>
            <a:off x="8111490" y="2601595"/>
            <a:ext cx="333375" cy="368300"/>
          </a:xfrm>
          <a:prstGeom prst="rect">
            <a:avLst/>
          </a:prstGeom>
          <a:noFill/>
        </p:spPr>
        <p:txBody>
          <a:bodyPr wrap="square" rtlCol="0" anchor="t">
            <a:spAutoFit/>
          </a:bodyPr>
          <a:lstStyle/>
          <a:p>
            <a:r>
              <a:rPr lang="en-US" altLang="zh-CN" b="1">
                <a:sym typeface="+mn-ea"/>
              </a:rPr>
              <a:t>Q</a:t>
            </a:r>
          </a:p>
        </p:txBody>
      </p:sp>
      <p:sp>
        <p:nvSpPr>
          <p:cNvPr id="34" name="文本框 33"/>
          <p:cNvSpPr txBox="1"/>
          <p:nvPr/>
        </p:nvSpPr>
        <p:spPr>
          <a:xfrm>
            <a:off x="9323705" y="2094865"/>
            <a:ext cx="361315" cy="368300"/>
          </a:xfrm>
          <a:prstGeom prst="rect">
            <a:avLst/>
          </a:prstGeom>
          <a:noFill/>
        </p:spPr>
        <p:txBody>
          <a:bodyPr wrap="square" rtlCol="0" anchor="t">
            <a:spAutoFit/>
          </a:bodyPr>
          <a:lstStyle/>
          <a:p>
            <a:r>
              <a:rPr lang="en-US" altLang="zh-CN" b="1">
                <a:sym typeface="+mn-ea"/>
              </a:rPr>
              <a:t>S</a:t>
            </a:r>
          </a:p>
        </p:txBody>
      </p:sp>
      <p:sp>
        <p:nvSpPr>
          <p:cNvPr id="35" name="文本框 34"/>
          <p:cNvSpPr txBox="1"/>
          <p:nvPr/>
        </p:nvSpPr>
        <p:spPr>
          <a:xfrm>
            <a:off x="7077710" y="5304790"/>
            <a:ext cx="326390" cy="415925"/>
          </a:xfrm>
          <a:prstGeom prst="rect">
            <a:avLst/>
          </a:prstGeom>
          <a:noFill/>
        </p:spPr>
        <p:txBody>
          <a:bodyPr wrap="square" rtlCol="0" anchor="t">
            <a:noAutofit/>
          </a:bodyPr>
          <a:lstStyle/>
          <a:p>
            <a:r>
              <a:rPr lang="en-US" altLang="zh-CN" b="1">
                <a:sym typeface="+mn-ea"/>
              </a:rPr>
              <a:t>O</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21487" y="-18878"/>
            <a:ext cx="1468670" cy="1354078"/>
            <a:chOff x="221487" y="-18878"/>
            <a:chExt cx="1468670" cy="1354078"/>
          </a:xfrm>
        </p:grpSpPr>
        <p:pic>
          <p:nvPicPr>
            <p:cNvPr id="2" name="图片 1" descr="图片包含 动物&#10;&#10;自动生成的说明"/>
            <p:cNvPicPr>
              <a:picLocks noChangeAspect="1"/>
            </p:cNvPicPr>
            <p:nvPr/>
          </p:nvPicPr>
          <p:blipFill rotWithShape="1">
            <a:blip r:embed="rId3" cstate="print">
              <a:extLst>
                <a:ext uri="{28A0092B-C50C-407E-A947-70E740481C1C}">
                  <a14:useLocalDpi xmlns:a14="http://schemas.microsoft.com/office/drawing/2010/main" val="0"/>
                </a:ext>
              </a:extLst>
            </a:blip>
            <a:srcRect t="7778" b="38701"/>
            <a:stretch>
              <a:fillRect/>
            </a:stretch>
          </p:blipFill>
          <p:spPr>
            <a:xfrm rot="16866824">
              <a:off x="128583" y="74026"/>
              <a:ext cx="1354078" cy="1168270"/>
            </a:xfrm>
            <a:prstGeom prst="rect">
              <a:avLst/>
            </a:prstGeom>
          </p:spPr>
        </p:pic>
        <p:sp>
          <p:nvSpPr>
            <p:cNvPr id="3" name="矩形 2" descr="e7d195523061f1c09e9d68d7cf438b91ef959ecb14fc25d26BBA7F7DBC18E55DFF4014AF651F0BF2569D4B6C1DA7F1A4683A481403BD872FC687266AD13265C1DE7C373772FD8728ABDD69ADD03BFF5BE2862BC891DBB79E0A12267BEBE766ACAF6260D70995E6538A8984318D67824546F6FFC40C04D7CECC9107EBCC5E8E0A6BD80FAAD3BF75763CAF8F29A143E1D1"/>
            <p:cNvSpPr/>
            <p:nvPr/>
          </p:nvSpPr>
          <p:spPr bwMode="auto">
            <a:xfrm>
              <a:off x="1380277" y="397730"/>
              <a:ext cx="309880" cy="521970"/>
            </a:xfrm>
            <a:prstGeom prst="rect">
              <a:avLst/>
            </a:prstGeom>
            <a:noFill/>
          </p:spPr>
          <p:txBody>
            <a:bodyPr wrap="none">
              <a:spAutoFit/>
            </a:bodyPr>
            <a:lstStyle/>
            <a:p>
              <a:pPr algn="l">
                <a:defRPr/>
              </a:pPr>
              <a:endParaRPr lang="zh-CN" altLang="en-US" sz="2800" kern="100" dirty="0">
                <a:solidFill>
                  <a:srgbClr val="0266D1"/>
                </a:solidFill>
                <a:latin typeface="思源黑体 CN Normal" panose="020B0400000000000000" pitchFamily="34" charset="-122"/>
                <a:ea typeface="思源黑体 CN Normal" panose="020B0400000000000000" pitchFamily="34" charset="-122"/>
                <a:cs typeface="Times New Roman" panose="02020603050405020304" pitchFamily="18" charset="0"/>
                <a:sym typeface="+mn-ea"/>
              </a:endParaRPr>
            </a:p>
          </p:txBody>
        </p:sp>
      </p:grpSp>
      <p:pic>
        <p:nvPicPr>
          <p:cNvPr id="10" name="图片 9"/>
          <p:cNvPicPr>
            <a:picLocks noChangeAspect="1"/>
          </p:cNvPicPr>
          <p:nvPr/>
        </p:nvPicPr>
        <p:blipFill>
          <a:blip r:embed="rId4"/>
          <a:stretch>
            <a:fillRect/>
          </a:stretch>
        </p:blipFill>
        <p:spPr>
          <a:xfrm>
            <a:off x="9253641" y="288142"/>
            <a:ext cx="2395208" cy="736987"/>
          </a:xfrm>
          <a:prstGeom prst="rect">
            <a:avLst/>
          </a:prstGeom>
        </p:spPr>
      </p:pic>
      <p:sp>
        <p:nvSpPr>
          <p:cNvPr id="12" name="矩形 11"/>
          <p:cNvSpPr/>
          <p:nvPr/>
        </p:nvSpPr>
        <p:spPr>
          <a:xfrm>
            <a:off x="11522710" y="6261100"/>
            <a:ext cx="520700" cy="460375"/>
          </a:xfrm>
          <a:prstGeom prst="rect">
            <a:avLst/>
          </a:prstGeom>
          <a:noFill/>
          <a:ln>
            <a:noFill/>
          </a:ln>
        </p:spPr>
        <p:txBody>
          <a:bodyPr wrap="none" rtlCol="0" anchor="t">
            <a:spAutoFit/>
          </a:bodyPr>
          <a:lstStyle/>
          <a:p>
            <a:pPr algn="ctr"/>
            <a:r>
              <a:rPr lang="en-US" altLang="zh-CN" sz="2400" b="1">
                <a:solidFill>
                  <a:srgbClr val="349DF1"/>
                </a:solidFill>
                <a:effectLst>
                  <a:outerShdw blurRad="38100" dist="25400" dir="5400000" algn="ctr" rotWithShape="0">
                    <a:srgbClr val="6E747A">
                      <a:alpha val="43000"/>
                    </a:srgbClr>
                  </a:outerShdw>
                </a:effectLst>
              </a:rPr>
              <a:t>14</a:t>
            </a:r>
          </a:p>
        </p:txBody>
      </p:sp>
      <p:sp>
        <p:nvSpPr>
          <p:cNvPr id="28" name="文本框 27"/>
          <p:cNvSpPr txBox="1"/>
          <p:nvPr/>
        </p:nvSpPr>
        <p:spPr>
          <a:xfrm>
            <a:off x="596265" y="397510"/>
            <a:ext cx="419100" cy="521970"/>
          </a:xfrm>
          <a:prstGeom prst="rect">
            <a:avLst/>
          </a:prstGeom>
          <a:noFill/>
        </p:spPr>
        <p:txBody>
          <a:bodyPr wrap="square" rtlCol="0" anchor="t">
            <a:spAutoFit/>
          </a:bodyPr>
          <a:lstStyle/>
          <a:p>
            <a:r>
              <a:rPr lang="en-US" altLang="zh-CN" sz="2800" dirty="0">
                <a:solidFill>
                  <a:schemeClr val="lt1"/>
                </a:solidFill>
                <a:latin typeface="思源黑体 CN Normal" panose="020B0400000000000000" pitchFamily="34" charset="-122"/>
                <a:ea typeface="思源黑体 CN Normal" panose="020B0400000000000000" pitchFamily="34" charset="-122"/>
                <a:sym typeface="+mn-ea"/>
              </a:rPr>
              <a:t>3</a:t>
            </a:r>
            <a:endParaRPr lang="en-US" altLang="zh-CN" sz="2800" dirty="0">
              <a:latin typeface="思源黑体 CN Normal" panose="020B0400000000000000" pitchFamily="34" charset="-122"/>
              <a:ea typeface="思源黑体 CN Normal" panose="020B0400000000000000" pitchFamily="34" charset="-122"/>
              <a:sym typeface="+mn-ea"/>
            </a:endParaRPr>
          </a:p>
        </p:txBody>
      </p:sp>
      <p:sp>
        <p:nvSpPr>
          <p:cNvPr id="4" name="矩形 3" descr="e7d195523061f1c09e9d68d7cf438b91ef959ecb14fc25d26BBA7F7DBC18E55DFF4014AF651F0BF2569D4B6C1DA7F1A4683A481403BD872FC687266AD13265C1DE7C373772FD8728ABDD69ADD03BFF5BE2862BC891DBB79E0A12267BEBE766ACAF6260D70995E6538A8984318D67824546F6FFC40C04D7CECC9107EBCC5E8E0A6BD80FAAD3BF75763CAF8F29A143E1D1"/>
          <p:cNvSpPr/>
          <p:nvPr/>
        </p:nvSpPr>
        <p:spPr bwMode="auto">
          <a:xfrm>
            <a:off x="1380277" y="397730"/>
            <a:ext cx="1605280" cy="521970"/>
          </a:xfrm>
          <a:prstGeom prst="rect">
            <a:avLst/>
          </a:prstGeom>
          <a:noFill/>
        </p:spPr>
        <p:txBody>
          <a:bodyPr wrap="none">
            <a:spAutoFit/>
          </a:bodyPr>
          <a:lstStyle/>
          <a:p>
            <a:pPr algn="l">
              <a:defRPr/>
            </a:pPr>
            <a:r>
              <a:rPr lang="zh-CN" altLang="en-US" sz="2800" kern="100" dirty="0">
                <a:solidFill>
                  <a:srgbClr val="0266D1"/>
                </a:solidFill>
                <a:latin typeface="思源黑体 CN Normal" panose="020B0400000000000000" pitchFamily="34" charset="-122"/>
                <a:ea typeface="思源黑体 CN Normal" panose="020B0400000000000000" pitchFamily="34" charset="-122"/>
                <a:cs typeface="Times New Roman" panose="02020603050405020304" pitchFamily="18" charset="0"/>
                <a:sym typeface="+mn-ea"/>
              </a:rPr>
              <a:t>初步推论</a:t>
            </a:r>
          </a:p>
        </p:txBody>
      </p:sp>
      <mc:AlternateContent xmlns:mc="http://schemas.openxmlformats.org/markup-compatibility/2006" xmlns:a14="http://schemas.microsoft.com/office/drawing/2010/main">
        <mc:Choice Requires="a14">
          <p:sp>
            <p:nvSpPr>
              <p:cNvPr id="5" name="文本框 4"/>
              <p:cNvSpPr txBox="1"/>
              <p:nvPr/>
            </p:nvSpPr>
            <p:spPr>
              <a:xfrm>
                <a:off x="788035" y="1132840"/>
                <a:ext cx="11018520" cy="5127625"/>
              </a:xfrm>
              <a:prstGeom prst="rect">
                <a:avLst/>
              </a:prstGeom>
              <a:noFill/>
            </p:spPr>
            <p:txBody>
              <a:bodyPr wrap="square" rtlCol="0" anchor="t">
                <a:noAutofit/>
              </a:bodyPr>
              <a:lstStyle/>
              <a:p>
                <a:pPr indent="457200"/>
                <a14:m>
                  <m:oMath xmlns:m="http://schemas.openxmlformats.org/officeDocument/2006/math">
                    <m:r>
                      <a:rPr lang="en-US" altLang="zh-CN" sz="2000" i="1">
                        <a:latin typeface="Cambria Math" panose="02040503050406030204" charset="0"/>
                        <a:cs typeface="Cambria Math" panose="02040503050406030204" charset="0"/>
                        <a:sym typeface="+mn-ea"/>
                      </a:rPr>
                      <m:t>𝜎</m:t>
                    </m:r>
                    <m:r>
                      <a:rPr lang="en-US" altLang="zh-CN" sz="2000" i="1">
                        <a:latin typeface="Cambria Math" panose="02040503050406030204" charset="0"/>
                        <a:cs typeface="Cambria Math" panose="02040503050406030204" charset="0"/>
                        <a:sym typeface="+mn-ea"/>
                      </a:rPr>
                      <m:t>(</m:t>
                    </m:r>
                    <m:r>
                      <a:rPr lang="en-US" altLang="zh-CN" sz="2000" i="1">
                        <a:latin typeface="Cambria Math" panose="02040503050406030204" charset="0"/>
                        <a:cs typeface="Cambria Math" panose="02040503050406030204" charset="0"/>
                        <a:sym typeface="+mn-ea"/>
                      </a:rPr>
                      <m:t>𝜃</m:t>
                    </m:r>
                    <m:r>
                      <a:rPr lang="en-US" altLang="zh-CN" sz="2000" i="1">
                        <a:latin typeface="Cambria Math" panose="02040503050406030204" charset="0"/>
                        <a:cs typeface="Cambria Math" panose="02040503050406030204" charset="0"/>
                        <a:sym typeface="+mn-ea"/>
                      </a:rPr>
                      <m:t>)</m:t>
                    </m:r>
                  </m:oMath>
                </a14:m>
                <a:r>
                  <a:rPr lang="zh-CN" altLang="en-US" sz="2000">
                    <a:latin typeface="Cambria Math" panose="02040503050406030204" charset="0"/>
                    <a:cs typeface="Cambria Math" panose="02040503050406030204" charset="0"/>
                    <a:sym typeface="+mn-ea"/>
                  </a:rPr>
                  <a:t>可认为是由于次级粒子影响而附加的位置分辨率。容易得到若</a:t>
                </a:r>
                <a:r>
                  <a:rPr lang="zh-CN" altLang="en-US" sz="2000">
                    <a:sym typeface="+mn-ea"/>
                  </a:rPr>
                  <a:t>能量辐射传播是各向同性的时候能量沉积权重表达式</a:t>
                </a:r>
                <a:endParaRPr lang="zh-CN" altLang="en-US" sz="2000">
                  <a:latin typeface="Cambria Math" panose="02040503050406030204" charset="0"/>
                  <a:cs typeface="Cambria Math" panose="02040503050406030204" charset="0"/>
                  <a:sym typeface="+mn-ea"/>
                </a:endParaRPr>
              </a:p>
              <a:p>
                <a:pPr algn="l">
                  <a:buClrTx/>
                  <a:buSzTx/>
                  <a:buFontTx/>
                </a:pPr>
                <a14:m>
                  <m:oMathPara xmlns:m="http://schemas.openxmlformats.org/officeDocument/2006/math">
                    <m:oMathParaPr>
                      <m:jc m:val="centerGroup"/>
                    </m:oMathParaPr>
                    <m:oMath xmlns:m="http://schemas.openxmlformats.org/officeDocument/2006/math">
                      <m:r>
                        <a:rPr lang="en-US" altLang="zh-CN" sz="1800" i="1">
                          <a:latin typeface="Cambria Math" panose="02040503050406030204" charset="0"/>
                          <a:cs typeface="Cambria Math" panose="02040503050406030204" charset="0"/>
                          <a:sym typeface="+mn-ea"/>
                        </a:rPr>
                        <m:t>𝑤</m:t>
                      </m:r>
                      <m:r>
                        <a:rPr lang="en-US" altLang="zh-CN" sz="1800" i="1">
                          <a:latin typeface="Cambria Math" panose="02040503050406030204" charset="0"/>
                          <a:cs typeface="Cambria Math" panose="02040503050406030204" charset="0"/>
                          <a:sym typeface="+mn-ea"/>
                        </a:rPr>
                        <m:t>(</m:t>
                      </m:r>
                      <m:d>
                        <m:dPr>
                          <m:begChr m:val="|"/>
                          <m:endChr m:val="|"/>
                          <m:ctrlPr>
                            <a:rPr lang="en-US" altLang="zh-CN" sz="1800" i="1">
                              <a:latin typeface="Cambria Math" panose="02040503050406030204" pitchFamily="18" charset="0"/>
                              <a:cs typeface="Cambria Math" panose="02040503050406030204" charset="0"/>
                              <a:sym typeface="+mn-ea"/>
                            </a:rPr>
                          </m:ctrlPr>
                        </m:dPr>
                        <m:e>
                          <m:acc>
                            <m:accPr>
                              <m:chr m:val="⃗"/>
                              <m:ctrlPr>
                                <a:rPr lang="en-US" altLang="zh-CN" sz="1800" i="1">
                                  <a:latin typeface="Cambria Math" panose="02040503050406030204" pitchFamily="18" charset="0"/>
                                  <a:cs typeface="Cambria Math" panose="02040503050406030204" charset="0"/>
                                </a:rPr>
                              </m:ctrlPr>
                            </m:accPr>
                            <m:e>
                              <m:r>
                                <a:rPr lang="en-US" altLang="zh-CN" sz="1800" i="1">
                                  <a:latin typeface="Cambria Math" panose="02040503050406030204" charset="0"/>
                                  <a:cs typeface="Cambria Math" panose="02040503050406030204" charset="0"/>
                                </a:rPr>
                                <m:t>𝑟</m:t>
                              </m:r>
                            </m:e>
                          </m:acc>
                          <m:r>
                            <a:rPr lang="en-US" altLang="zh-CN" sz="1800" i="1">
                              <a:latin typeface="Cambria Math" panose="02040503050406030204" charset="0"/>
                              <a:cs typeface="Cambria Math" panose="02040503050406030204" charset="0"/>
                            </a:rPr>
                            <m:t>−</m:t>
                          </m:r>
                          <m:acc>
                            <m:accPr>
                              <m:chr m:val="⃗"/>
                              <m:ctrlPr>
                                <a:rPr lang="en-US" altLang="zh-CN" sz="1800" i="1">
                                  <a:latin typeface="Cambria Math" panose="02040503050406030204" pitchFamily="18" charset="0"/>
                                  <a:cs typeface="Cambria Math" panose="02040503050406030204" charset="0"/>
                                </a:rPr>
                              </m:ctrlPr>
                            </m:accPr>
                            <m:e>
                              <m:r>
                                <a:rPr lang="en-US" altLang="zh-CN" sz="1800" i="1">
                                  <a:latin typeface="Cambria Math" panose="02040503050406030204" charset="0"/>
                                  <a:cs typeface="Cambria Math" panose="02040503050406030204" charset="0"/>
                                </a:rPr>
                                <m:t>𝑟</m:t>
                              </m:r>
                              <m:r>
                                <a:rPr lang="en-US" altLang="zh-CN" sz="1800" i="1">
                                  <a:latin typeface="Cambria Math" panose="02040503050406030204" charset="0"/>
                                  <a:cs typeface="Cambria Math" panose="02040503050406030204" charset="0"/>
                                </a:rPr>
                                <m:t>’</m:t>
                              </m:r>
                            </m:e>
                          </m:acc>
                        </m:e>
                      </m:d>
                      <m:r>
                        <a:rPr lang="en-US" altLang="zh-CN" sz="1800" i="1">
                          <a:latin typeface="Cambria Math" panose="02040503050406030204" charset="0"/>
                          <a:cs typeface="Cambria Math" panose="02040503050406030204" charset="0"/>
                          <a:sym typeface="+mn-ea"/>
                        </a:rPr>
                        <m:t>)</m:t>
                      </m:r>
                      <m:r>
                        <a:rPr lang="en-US" altLang="zh-CN" sz="1800" i="1">
                          <a:latin typeface="Cambria Math" panose="02040503050406030204" charset="0"/>
                          <a:cs typeface="Cambria Math" panose="02040503050406030204" charset="0"/>
                        </a:rPr>
                        <m:t>𝑑</m:t>
                      </m:r>
                      <m:r>
                        <a:rPr lang="en-US" altLang="zh-CN" sz="1800" i="1">
                          <a:latin typeface="Cambria Math" panose="02040503050406030204" charset="0"/>
                          <a:cs typeface="Cambria Math" panose="02040503050406030204" charset="0"/>
                        </a:rPr>
                        <m:t>𝜆</m:t>
                      </m:r>
                      <m:r>
                        <a:rPr lang="en-US" altLang="zh-CN" sz="1800" i="1">
                          <a:latin typeface="Cambria Math" panose="02040503050406030204" charset="0"/>
                          <a:cs typeface="Cambria Math" panose="02040503050406030204" charset="0"/>
                          <a:sym typeface="+mn-ea"/>
                        </a:rPr>
                        <m:t>=</m:t>
                      </m:r>
                      <m:sSub>
                        <m:sSubPr>
                          <m:ctrlPr>
                            <a:rPr lang="en-US" altLang="zh-CN" sz="1800" i="1">
                              <a:latin typeface="Cambria Math" panose="02040503050406030204" pitchFamily="18" charset="0"/>
                              <a:cs typeface="Cambria Math" panose="02040503050406030204" charset="0"/>
                            </a:rPr>
                          </m:ctrlPr>
                        </m:sSubPr>
                        <m:e>
                          <m:r>
                            <a:rPr lang="en-US" altLang="zh-CN" sz="1800" i="1">
                              <a:latin typeface="Cambria Math" panose="02040503050406030204" charset="0"/>
                              <a:cs typeface="Cambria Math" panose="02040503050406030204" charset="0"/>
                            </a:rPr>
                            <m:t>(−</m:t>
                          </m:r>
                          <m:f>
                            <m:fPr>
                              <m:ctrlPr>
                                <a:rPr lang="en-US" altLang="zh-CN" sz="1800" i="1">
                                  <a:latin typeface="Cambria Math" panose="02040503050406030204" pitchFamily="18" charset="0"/>
                                  <a:cs typeface="Cambria Math" panose="02040503050406030204" charset="0"/>
                                </a:rPr>
                              </m:ctrlPr>
                            </m:fPr>
                            <m:num>
                              <m:r>
                                <a:rPr lang="en-US" altLang="zh-CN" sz="1800" i="1">
                                  <a:latin typeface="Cambria Math" panose="02040503050406030204" charset="0"/>
                                  <a:cs typeface="Cambria Math" panose="02040503050406030204" charset="0"/>
                                </a:rPr>
                                <m:t>𝑑</m:t>
                              </m:r>
                              <m:r>
                                <a:rPr lang="en-US" altLang="zh-CN" sz="1800" i="1">
                                  <a:latin typeface="Cambria Math" panose="02040503050406030204" charset="0"/>
                                  <a:cs typeface="Cambria Math" panose="02040503050406030204" charset="0"/>
                                </a:rPr>
                                <m:t>𝜀</m:t>
                              </m:r>
                            </m:num>
                            <m:den>
                              <m:r>
                                <a:rPr lang="en-US" altLang="zh-CN" sz="1800" i="1">
                                  <a:latin typeface="Cambria Math" panose="02040503050406030204" charset="0"/>
                                  <a:cs typeface="Cambria Math" panose="02040503050406030204" charset="0"/>
                                </a:rPr>
                                <m:t>𝑑</m:t>
                              </m:r>
                              <m:r>
                                <a:rPr lang="en-US" altLang="zh-CN" sz="1800" i="1">
                                  <a:latin typeface="Cambria Math" panose="02040503050406030204" charset="0"/>
                                  <a:cs typeface="Cambria Math" panose="02040503050406030204" charset="0"/>
                                </a:rPr>
                                <m:t>𝜆</m:t>
                              </m:r>
                            </m:den>
                          </m:f>
                          <m:r>
                            <a:rPr lang="en-US" altLang="zh-CN" sz="1800" i="1">
                              <a:latin typeface="Cambria Math" panose="02040503050406030204" charset="0"/>
                              <a:cs typeface="Cambria Math" panose="02040503050406030204" charset="0"/>
                            </a:rPr>
                            <m:t>)</m:t>
                          </m:r>
                        </m:e>
                        <m:sub>
                          <m:r>
                            <a:rPr lang="en-US" altLang="zh-CN" sz="1800" i="1">
                              <a:latin typeface="Cambria Math" panose="02040503050406030204" charset="0"/>
                              <a:cs typeface="Cambria Math" panose="02040503050406030204" charset="0"/>
                            </a:rPr>
                            <m:t>𝑃</m:t>
                          </m:r>
                        </m:sub>
                      </m:sSub>
                      <m:f>
                        <m:fPr>
                          <m:ctrlPr>
                            <a:rPr lang="en-US" altLang="zh-CN" sz="1800" i="1">
                              <a:latin typeface="Cambria Math" panose="02040503050406030204" pitchFamily="18" charset="0"/>
                              <a:cs typeface="Cambria Math" panose="02040503050406030204" charset="0"/>
                            </a:rPr>
                          </m:ctrlPr>
                        </m:fPr>
                        <m:num>
                          <m:r>
                            <a:rPr lang="en-US" altLang="zh-CN" sz="1800" i="1">
                              <a:latin typeface="Cambria Math" panose="02040503050406030204" charset="0"/>
                              <a:cs typeface="Cambria Math" panose="02040503050406030204" charset="0"/>
                            </a:rPr>
                            <m:t>𝑒𝑥𝑝</m:t>
                          </m:r>
                          <m:r>
                            <a:rPr lang="en-US" altLang="zh-CN" sz="1800" i="1">
                              <a:latin typeface="Cambria Math" panose="02040503050406030204" charset="0"/>
                              <a:cs typeface="Cambria Math" panose="02040503050406030204" charset="0"/>
                            </a:rPr>
                            <m:t>(−</m:t>
                          </m:r>
                          <m:d>
                            <m:dPr>
                              <m:begChr m:val="|"/>
                              <m:endChr m:val="|"/>
                              <m:ctrlPr>
                                <a:rPr lang="en-US" altLang="zh-CN" sz="1800" i="1">
                                  <a:latin typeface="Cambria Math" panose="02040503050406030204" pitchFamily="18" charset="0"/>
                                  <a:cs typeface="Cambria Math" panose="02040503050406030204" charset="0"/>
                                  <a:sym typeface="+mn-ea"/>
                                </a:rPr>
                              </m:ctrlPr>
                            </m:dPr>
                            <m:e>
                              <m:acc>
                                <m:accPr>
                                  <m:chr m:val="⃗"/>
                                  <m:ctrlPr>
                                    <a:rPr lang="en-US" altLang="zh-CN" sz="1800" i="1">
                                      <a:latin typeface="Cambria Math" panose="02040503050406030204" pitchFamily="18" charset="0"/>
                                      <a:cs typeface="Cambria Math" panose="02040503050406030204" charset="0"/>
                                    </a:rPr>
                                  </m:ctrlPr>
                                </m:accPr>
                                <m:e>
                                  <m:r>
                                    <a:rPr lang="en-US" altLang="zh-CN" sz="1800" i="1">
                                      <a:latin typeface="Cambria Math" panose="02040503050406030204" charset="0"/>
                                      <a:cs typeface="Cambria Math" panose="02040503050406030204" charset="0"/>
                                    </a:rPr>
                                    <m:t>𝑟</m:t>
                                  </m:r>
                                </m:e>
                              </m:acc>
                              <m:r>
                                <a:rPr lang="en-US" altLang="zh-CN" sz="1800" i="1">
                                  <a:latin typeface="Cambria Math" panose="02040503050406030204" charset="0"/>
                                  <a:cs typeface="Cambria Math" panose="02040503050406030204" charset="0"/>
                                </a:rPr>
                                <m:t>−</m:t>
                              </m:r>
                              <m:acc>
                                <m:accPr>
                                  <m:chr m:val="⃗"/>
                                  <m:ctrlPr>
                                    <a:rPr lang="en-US" altLang="zh-CN" sz="1800" i="1">
                                      <a:latin typeface="Cambria Math" panose="02040503050406030204" pitchFamily="18" charset="0"/>
                                      <a:cs typeface="Cambria Math" panose="02040503050406030204" charset="0"/>
                                    </a:rPr>
                                  </m:ctrlPr>
                                </m:accPr>
                                <m:e>
                                  <m:r>
                                    <a:rPr lang="en-US" altLang="zh-CN" sz="1800" i="1">
                                      <a:latin typeface="Cambria Math" panose="02040503050406030204" charset="0"/>
                                      <a:cs typeface="Cambria Math" panose="02040503050406030204" charset="0"/>
                                    </a:rPr>
                                    <m:t>𝑟</m:t>
                                  </m:r>
                                  <m:r>
                                    <a:rPr lang="en-US" altLang="zh-CN" sz="1800" i="1">
                                      <a:latin typeface="Cambria Math" panose="02040503050406030204" charset="0"/>
                                      <a:cs typeface="Cambria Math" panose="02040503050406030204" charset="0"/>
                                    </a:rPr>
                                    <m:t>’</m:t>
                                  </m:r>
                                </m:e>
                              </m:acc>
                            </m:e>
                          </m:d>
                          <m:r>
                            <a:rPr lang="en-US" altLang="zh-CN" sz="1800" i="1">
                              <a:latin typeface="Cambria Math" panose="02040503050406030204" charset="0"/>
                              <a:cs typeface="Cambria Math" panose="02040503050406030204" charset="0"/>
                            </a:rPr>
                            <m:t>/</m:t>
                          </m:r>
                          <m:r>
                            <a:rPr lang="en-US" altLang="zh-CN" sz="1800" i="1">
                              <a:latin typeface="Cambria Math" panose="02040503050406030204" charset="0"/>
                              <a:cs typeface="Cambria Math" panose="02040503050406030204" charset="0"/>
                            </a:rPr>
                            <m:t>𝑙</m:t>
                          </m:r>
                          <m:r>
                            <a:rPr lang="en-US" altLang="zh-CN" sz="1800" i="1">
                              <a:latin typeface="Cambria Math" panose="02040503050406030204" charset="0"/>
                              <a:cs typeface="Cambria Math" panose="02040503050406030204" charset="0"/>
                            </a:rPr>
                            <m:t>)</m:t>
                          </m:r>
                        </m:num>
                        <m:den>
                          <m:r>
                            <a:rPr lang="en-US" altLang="zh-CN" sz="1800" i="1">
                              <a:latin typeface="Cambria Math" panose="02040503050406030204" charset="0"/>
                              <a:cs typeface="Cambria Math" panose="02040503050406030204" charset="0"/>
                            </a:rPr>
                            <m:t>4</m:t>
                          </m:r>
                          <m:r>
                            <a:rPr lang="en-US" altLang="zh-CN" sz="1800" i="1">
                              <a:latin typeface="Cambria Math" panose="02040503050406030204" charset="0"/>
                              <a:cs typeface="Cambria Math" panose="02040503050406030204" charset="0"/>
                            </a:rPr>
                            <m:t>𝜋</m:t>
                          </m:r>
                          <m:sSup>
                            <m:sSupPr>
                              <m:ctrlPr>
                                <a:rPr lang="en-US" altLang="zh-CN" sz="1800" i="1">
                                  <a:latin typeface="Cambria Math" panose="02040503050406030204" pitchFamily="18" charset="0"/>
                                  <a:cs typeface="Cambria Math" panose="02040503050406030204" charset="0"/>
                                </a:rPr>
                              </m:ctrlPr>
                            </m:sSupPr>
                            <m:e>
                              <m:d>
                                <m:dPr>
                                  <m:begChr m:val="|"/>
                                  <m:endChr m:val="|"/>
                                  <m:ctrlPr>
                                    <a:rPr lang="en-US" altLang="zh-CN" sz="1800" i="1">
                                      <a:latin typeface="Cambria Math" panose="02040503050406030204" pitchFamily="18" charset="0"/>
                                      <a:cs typeface="Cambria Math" panose="02040503050406030204" charset="0"/>
                                      <a:sym typeface="+mn-ea"/>
                                    </a:rPr>
                                  </m:ctrlPr>
                                </m:dPr>
                                <m:e>
                                  <m:acc>
                                    <m:accPr>
                                      <m:chr m:val="⃗"/>
                                      <m:ctrlPr>
                                        <a:rPr lang="en-US" altLang="zh-CN" sz="1800" i="1">
                                          <a:latin typeface="Cambria Math" panose="02040503050406030204" pitchFamily="18" charset="0"/>
                                          <a:cs typeface="Cambria Math" panose="02040503050406030204" charset="0"/>
                                        </a:rPr>
                                      </m:ctrlPr>
                                    </m:accPr>
                                    <m:e>
                                      <m:r>
                                        <a:rPr lang="en-US" altLang="zh-CN" sz="1800" i="1">
                                          <a:latin typeface="Cambria Math" panose="02040503050406030204" charset="0"/>
                                          <a:cs typeface="Cambria Math" panose="02040503050406030204" charset="0"/>
                                        </a:rPr>
                                        <m:t>𝑟</m:t>
                                      </m:r>
                                    </m:e>
                                  </m:acc>
                                  <m:r>
                                    <a:rPr lang="en-US" altLang="zh-CN" sz="1800" i="1">
                                      <a:latin typeface="Cambria Math" panose="02040503050406030204" charset="0"/>
                                      <a:cs typeface="Cambria Math" panose="02040503050406030204" charset="0"/>
                                    </a:rPr>
                                    <m:t>−</m:t>
                                  </m:r>
                                  <m:acc>
                                    <m:accPr>
                                      <m:chr m:val="⃗"/>
                                      <m:ctrlPr>
                                        <a:rPr lang="en-US" altLang="zh-CN" sz="1800" i="1">
                                          <a:latin typeface="Cambria Math" panose="02040503050406030204" pitchFamily="18" charset="0"/>
                                          <a:cs typeface="Cambria Math" panose="02040503050406030204" charset="0"/>
                                        </a:rPr>
                                      </m:ctrlPr>
                                    </m:accPr>
                                    <m:e>
                                      <m:r>
                                        <a:rPr lang="en-US" altLang="zh-CN" sz="1800" i="1">
                                          <a:latin typeface="Cambria Math" panose="02040503050406030204" charset="0"/>
                                          <a:cs typeface="Cambria Math" panose="02040503050406030204" charset="0"/>
                                        </a:rPr>
                                        <m:t>𝑟</m:t>
                                      </m:r>
                                      <m:r>
                                        <a:rPr lang="en-US" altLang="zh-CN" sz="1800" i="1">
                                          <a:latin typeface="Cambria Math" panose="02040503050406030204" charset="0"/>
                                          <a:cs typeface="Cambria Math" panose="02040503050406030204" charset="0"/>
                                        </a:rPr>
                                        <m:t>’</m:t>
                                      </m:r>
                                    </m:e>
                                  </m:acc>
                                </m:e>
                              </m:d>
                            </m:e>
                            <m:sup>
                              <m:r>
                                <a:rPr lang="en-US" altLang="zh-CN" sz="1800" i="1">
                                  <a:latin typeface="Cambria Math" panose="02040503050406030204" charset="0"/>
                                  <a:cs typeface="Cambria Math" panose="02040503050406030204" charset="0"/>
                                </a:rPr>
                                <m:t>2</m:t>
                              </m:r>
                            </m:sup>
                          </m:sSup>
                        </m:den>
                      </m:f>
                      <m:r>
                        <a:rPr lang="en-US" altLang="zh-CN" sz="1800" i="1">
                          <a:latin typeface="Cambria Math" panose="02040503050406030204" charset="0"/>
                          <a:cs typeface="Cambria Math" panose="02040503050406030204" charset="0"/>
                        </a:rPr>
                        <m:t>𝑑</m:t>
                      </m:r>
                      <m:r>
                        <a:rPr lang="en-US" altLang="zh-CN" sz="1800" i="1">
                          <a:latin typeface="Cambria Math" panose="02040503050406030204" charset="0"/>
                          <a:cs typeface="Cambria Math" panose="02040503050406030204" charset="0"/>
                        </a:rPr>
                        <m:t>𝜆</m:t>
                      </m:r>
                    </m:oMath>
                  </m:oMathPara>
                </a14:m>
                <a:endParaRPr lang="zh-CN" altLang="en-US" sz="2000">
                  <a:latin typeface="Cambria Math" panose="02040503050406030204" charset="0"/>
                  <a:cs typeface="Cambria Math" panose="02040503050406030204" charset="0"/>
                  <a:sym typeface="+mn-ea"/>
                </a:endParaRPr>
              </a:p>
              <a:p>
                <a:pPr indent="457200"/>
                <a:r>
                  <a:rPr lang="zh-CN" altLang="en-US" sz="2000">
                    <a:latin typeface="Cambria Math" panose="02040503050406030204" charset="0"/>
                    <a:cs typeface="Cambria Math" panose="02040503050406030204" charset="0"/>
                    <a:sym typeface="+mn-ea"/>
                  </a:rPr>
                  <a:t>在进一步近似</a:t>
                </a:r>
                <a14:m>
                  <m:oMath xmlns:m="http://schemas.openxmlformats.org/officeDocument/2006/math">
                    <m:r>
                      <a:rPr lang="en-US" altLang="zh-CN" sz="2000" b="1">
                        <a:latin typeface="Cambria Math" panose="02040503050406030204" charset="0"/>
                        <a:cs typeface="Cambria Math" panose="02040503050406030204" charset="0"/>
                      </a:rPr>
                      <m:t>(−</m:t>
                    </m:r>
                    <m:f>
                      <m:fPr>
                        <m:ctrlPr>
                          <a:rPr lang="en-US" altLang="zh-CN" sz="2000" b="1" i="1">
                            <a:latin typeface="Cambria Math" panose="02040503050406030204" pitchFamily="18" charset="0"/>
                            <a:cs typeface="Cambria Math" panose="02040503050406030204" charset="0"/>
                          </a:rPr>
                        </m:ctrlPr>
                      </m:fPr>
                      <m:num>
                        <m:r>
                          <a:rPr lang="en-US" altLang="zh-CN" sz="2000" b="1" i="1">
                            <a:latin typeface="Cambria Math" panose="02040503050406030204" charset="0"/>
                            <a:cs typeface="Cambria Math" panose="02040503050406030204" charset="0"/>
                          </a:rPr>
                          <m:t>𝒅</m:t>
                        </m:r>
                        <m:r>
                          <a:rPr lang="en-US" altLang="zh-CN" sz="2000" b="1" i="1">
                            <a:latin typeface="Cambria Math" panose="02040503050406030204" charset="0"/>
                            <a:cs typeface="Cambria Math" panose="02040503050406030204" charset="0"/>
                          </a:rPr>
                          <m:t>𝜺</m:t>
                        </m:r>
                      </m:num>
                      <m:den>
                        <m:r>
                          <a:rPr lang="en-US" altLang="zh-CN" sz="2000" b="1" i="1">
                            <a:latin typeface="Cambria Math" panose="02040503050406030204" charset="0"/>
                            <a:cs typeface="Cambria Math" panose="02040503050406030204" charset="0"/>
                          </a:rPr>
                          <m:t>𝒅</m:t>
                        </m:r>
                        <m:r>
                          <a:rPr lang="en-US" altLang="zh-CN" sz="2000" b="1" i="1">
                            <a:latin typeface="Cambria Math" panose="02040503050406030204" charset="0"/>
                            <a:cs typeface="Cambria Math" panose="02040503050406030204" charset="0"/>
                          </a:rPr>
                          <m:t>𝝀</m:t>
                        </m:r>
                      </m:den>
                    </m:f>
                    <m:r>
                      <a:rPr lang="en-US" altLang="zh-CN" sz="2000" b="1" i="1">
                        <a:latin typeface="Cambria Math" panose="02040503050406030204" charset="0"/>
                        <a:cs typeface="Cambria Math" panose="02040503050406030204" charset="0"/>
                      </a:rPr>
                      <m:t>)</m:t>
                    </m:r>
                  </m:oMath>
                </a14:m>
                <a:r>
                  <a:rPr lang="zh-CN" altLang="en-US" sz="2000" b="1">
                    <a:latin typeface="Cambria Math" panose="02040503050406030204" charset="0"/>
                    <a:cs typeface="Cambria Math" panose="02040503050406030204" charset="0"/>
                  </a:rPr>
                  <a:t>为常数</a:t>
                </a:r>
                <a:r>
                  <a:rPr lang="zh-CN" altLang="en-US" sz="2000">
                    <a:latin typeface="Cambria Math" panose="02040503050406030204" charset="0"/>
                    <a:cs typeface="Cambria Math" panose="02040503050406030204" charset="0"/>
                  </a:rPr>
                  <a:t>，且</a:t>
                </a:r>
                <a:r>
                  <a:rPr lang="zh-CN" altLang="en-US" sz="2000" b="1">
                    <a:latin typeface="Cambria Math" panose="02040503050406030204" charset="0"/>
                    <a:cs typeface="Cambria Math" panose="02040503050406030204" charset="0"/>
                  </a:rPr>
                  <a:t>探测平面尺度远远大于次级粒子的平均自由程</a:t>
                </a:r>
                <a:r>
                  <a:rPr lang="zh-CN" altLang="en-US" sz="2000">
                    <a:latin typeface="Cambria Math" panose="02040503050406030204" charset="0"/>
                    <a:cs typeface="Cambria Math" panose="02040503050406030204" charset="0"/>
                  </a:rPr>
                  <a:t>时，</a:t>
                </a:r>
              </a:p>
              <a:p>
                <a:endParaRPr lang="en-US" altLang="zh-CN" sz="2000" i="1">
                  <a:latin typeface="Cambria Math" panose="02040503050406030204" charset="0"/>
                  <a:cs typeface="Cambria Math" panose="02040503050406030204" charset="0"/>
                  <a:sym typeface="+mn-ea"/>
                </a:endParaRPr>
              </a:p>
              <a:p>
                <a:pPr/>
                <a14:m>
                  <m:oMathPara xmlns:m="http://schemas.openxmlformats.org/officeDocument/2006/math">
                    <m:oMathParaPr>
                      <m:jc m:val="centerGroup"/>
                    </m:oMathParaPr>
                    <m:oMath xmlns:m="http://schemas.openxmlformats.org/officeDocument/2006/math">
                      <m:r>
                        <a:rPr lang="en-US" altLang="zh-CN" i="1">
                          <a:latin typeface="Cambria Math" panose="02040503050406030204" charset="0"/>
                          <a:cs typeface="Cambria Math" panose="02040503050406030204" charset="0"/>
                          <a:sym typeface="+mn-ea"/>
                        </a:rPr>
                        <m:t>𝜎</m:t>
                      </m:r>
                      <m:r>
                        <a:rPr lang="en-US" altLang="zh-CN" i="1">
                          <a:latin typeface="Cambria Math" panose="02040503050406030204" charset="0"/>
                          <a:cs typeface="Cambria Math" panose="02040503050406030204" charset="0"/>
                          <a:sym typeface="+mn-ea"/>
                        </a:rPr>
                        <m:t>(</m:t>
                      </m:r>
                      <m:r>
                        <a:rPr lang="en-US" altLang="zh-CN" i="1">
                          <a:latin typeface="Cambria Math" panose="02040503050406030204" charset="0"/>
                          <a:cs typeface="Cambria Math" panose="02040503050406030204" charset="0"/>
                          <a:sym typeface="+mn-ea"/>
                        </a:rPr>
                        <m:t>𝜃</m:t>
                      </m:r>
                      <m:r>
                        <a:rPr lang="en-US" altLang="zh-CN" i="1">
                          <a:latin typeface="Cambria Math" panose="02040503050406030204" charset="0"/>
                          <a:cs typeface="Cambria Math" panose="02040503050406030204" charset="0"/>
                          <a:sym typeface="+mn-ea"/>
                        </a:rPr>
                        <m:t>)=</m:t>
                      </m:r>
                      <m:f>
                        <m:fPr>
                          <m:ctrlPr>
                            <a:rPr lang="en-US" altLang="zh-CN" i="1">
                              <a:solidFill>
                                <a:schemeClr val="tx1"/>
                              </a:solidFill>
                              <a:uFillTx/>
                              <a:latin typeface="Cambria Math" panose="02040503050406030204" pitchFamily="18" charset="0"/>
                              <a:cs typeface="Cambria Math" panose="02040503050406030204" charset="0"/>
                            </a:rPr>
                          </m:ctrlPr>
                        </m:fPr>
                        <m:num>
                          <m:f>
                            <m:fPr>
                              <m:ctrlPr>
                                <a:rPr lang="en-US" altLang="zh-CN" i="1">
                                  <a:latin typeface="Cambria Math" panose="02040503050406030204" pitchFamily="18" charset="0"/>
                                  <a:cs typeface="Cambria Math" panose="02040503050406030204" charset="0"/>
                                </a:rPr>
                              </m:ctrlPr>
                            </m:fPr>
                            <m:num>
                              <m:sSup>
                                <m:sSupPr>
                                  <m:ctrlPr>
                                    <a:rPr lang="en-US" altLang="zh-CN" i="1">
                                      <a:latin typeface="Cambria Math" panose="02040503050406030204" pitchFamily="18" charset="0"/>
                                      <a:cs typeface="Cambria Math" panose="02040503050406030204" charset="0"/>
                                      <a:sym typeface="+mn-ea"/>
                                    </a:rPr>
                                  </m:ctrlPr>
                                </m:sSupPr>
                                <m:e>
                                  <m:r>
                                    <a:rPr lang="en-US" altLang="zh-CN" i="1">
                                      <a:latin typeface="Cambria Math" panose="02040503050406030204" charset="0"/>
                                      <a:cs typeface="Cambria Math" panose="02040503050406030204" charset="0"/>
                                      <a:sym typeface="+mn-ea"/>
                                    </a:rPr>
                                    <m:t>𝑙</m:t>
                                  </m:r>
                                </m:e>
                                <m:sup>
                                  <m:r>
                                    <a:rPr lang="en-US" altLang="zh-CN" i="1">
                                      <a:latin typeface="Cambria Math" panose="02040503050406030204" charset="0"/>
                                      <a:cs typeface="Cambria Math" panose="02040503050406030204" charset="0"/>
                                      <a:sym typeface="+mn-ea"/>
                                    </a:rPr>
                                    <m:t>2</m:t>
                                  </m:r>
                                </m:sup>
                              </m:sSup>
                            </m:num>
                            <m:den>
                              <m:sSup>
                                <m:sSupPr>
                                  <m:ctrlPr>
                                    <a:rPr lang="en-US" altLang="zh-CN" i="1">
                                      <a:solidFill>
                                        <a:schemeClr val="tx1"/>
                                      </a:solidFill>
                                      <a:uFillTx/>
                                      <a:latin typeface="Cambria Math" panose="02040503050406030204" pitchFamily="18" charset="0"/>
                                      <a:cs typeface="Cambria Math" panose="02040503050406030204" charset="0"/>
                                    </a:rPr>
                                  </m:ctrlPr>
                                </m:sSupPr>
                                <m:e>
                                  <m:r>
                                    <a:rPr lang="en-US" altLang="zh-CN" i="1">
                                      <a:latin typeface="Cambria Math" panose="02040503050406030204" charset="0"/>
                                      <a:cs typeface="Cambria Math" panose="02040503050406030204" charset="0"/>
                                    </a:rPr>
                                    <m:t>8</m:t>
                                  </m:r>
                                  <m:r>
                                    <a:rPr lang="en-US" altLang="zh-CN" i="1">
                                      <a:solidFill>
                                        <a:schemeClr val="tx1"/>
                                      </a:solidFill>
                                      <a:uFillTx/>
                                      <a:latin typeface="Cambria Math" panose="02040503050406030204" charset="0"/>
                                      <a:cs typeface="Cambria Math" panose="02040503050406030204" charset="0"/>
                                    </a:rPr>
                                    <m:t>𝑐𝑜𝑠</m:t>
                                  </m:r>
                                </m:e>
                                <m:sup>
                                  <m:r>
                                    <a:rPr lang="en-US" altLang="zh-CN" i="1">
                                      <a:solidFill>
                                        <a:schemeClr val="tx1"/>
                                      </a:solidFill>
                                      <a:uFillTx/>
                                      <a:latin typeface="Cambria Math" panose="02040503050406030204" charset="0"/>
                                      <a:cs typeface="Cambria Math" panose="02040503050406030204" charset="0"/>
                                    </a:rPr>
                                    <m:t>2</m:t>
                                  </m:r>
                                </m:sup>
                              </m:sSup>
                              <m:r>
                                <a:rPr lang="en-US" altLang="zh-CN" i="1">
                                  <a:solidFill>
                                    <a:schemeClr val="tx1"/>
                                  </a:solidFill>
                                  <a:uFillTx/>
                                  <a:latin typeface="Cambria Math" panose="02040503050406030204" charset="0"/>
                                  <a:cs typeface="Cambria Math" panose="02040503050406030204" charset="0"/>
                                </a:rPr>
                                <m:t>𝜃</m:t>
                              </m:r>
                            </m:den>
                          </m:f>
                          <m:r>
                            <a:rPr lang="en-US" altLang="zh-CN">
                              <a:latin typeface="Cambria Math" panose="02040503050406030204" charset="0"/>
                              <a:cs typeface="Cambria Math" panose="02040503050406030204" charset="0"/>
                            </a:rPr>
                            <m:t>(−</m:t>
                          </m:r>
                          <m:f>
                            <m:fPr>
                              <m:ctrlPr>
                                <a:rPr lang="en-US" altLang="zh-CN" i="1">
                                  <a:latin typeface="Cambria Math" panose="02040503050406030204" pitchFamily="18" charset="0"/>
                                  <a:cs typeface="Cambria Math" panose="02040503050406030204" charset="0"/>
                                </a:rPr>
                              </m:ctrlPr>
                            </m:fPr>
                            <m:num>
                              <m:r>
                                <a:rPr lang="en-US" altLang="zh-CN" i="1">
                                  <a:latin typeface="Cambria Math" panose="02040503050406030204" charset="0"/>
                                  <a:cs typeface="Cambria Math" panose="02040503050406030204" charset="0"/>
                                </a:rPr>
                                <m:t>𝑑</m:t>
                              </m:r>
                              <m:r>
                                <a:rPr lang="en-US" altLang="zh-CN" i="1">
                                  <a:latin typeface="Cambria Math" panose="02040503050406030204" charset="0"/>
                                  <a:cs typeface="Cambria Math" panose="02040503050406030204" charset="0"/>
                                </a:rPr>
                                <m:t>𝜀</m:t>
                              </m:r>
                            </m:num>
                            <m:den>
                              <m:r>
                                <a:rPr lang="en-US" altLang="zh-CN" i="1">
                                  <a:latin typeface="Cambria Math" panose="02040503050406030204" charset="0"/>
                                  <a:cs typeface="Cambria Math" panose="02040503050406030204" charset="0"/>
                                </a:rPr>
                                <m:t>𝑑</m:t>
                              </m:r>
                              <m:r>
                                <a:rPr lang="en-US" altLang="zh-CN" i="1">
                                  <a:latin typeface="Cambria Math" panose="02040503050406030204" charset="0"/>
                                  <a:cs typeface="Cambria Math" panose="02040503050406030204" charset="0"/>
                                </a:rPr>
                                <m:t>𝜆</m:t>
                              </m:r>
                            </m:den>
                          </m:f>
                          <m:r>
                            <a:rPr lang="en-US" altLang="zh-CN" i="1">
                              <a:latin typeface="Cambria Math" panose="02040503050406030204" charset="0"/>
                              <a:cs typeface="Cambria Math" panose="02040503050406030204" charset="0"/>
                            </a:rPr>
                            <m:t>)</m:t>
                          </m:r>
                          <m:r>
                            <a:rPr lang="en-US" altLang="zh-CN" i="1">
                              <a:latin typeface="Cambria Math" panose="02040503050406030204" charset="0"/>
                              <a:cs typeface="Cambria Math" panose="02040503050406030204" charset="0"/>
                            </a:rPr>
                            <m:t>𝐸</m:t>
                          </m:r>
                          <m:r>
                            <a:rPr lang="en-US" altLang="zh-CN" i="1">
                              <a:latin typeface="Cambria Math" panose="02040503050406030204" charset="0"/>
                              <a:cs typeface="Cambria Math" panose="02040503050406030204" charset="0"/>
                            </a:rPr>
                            <m:t>(</m:t>
                          </m:r>
                          <m:r>
                            <a:rPr lang="en-US" altLang="zh-CN" i="1">
                              <a:latin typeface="Cambria Math" panose="02040503050406030204" charset="0"/>
                              <a:cs typeface="Cambria Math" panose="02040503050406030204" charset="0"/>
                            </a:rPr>
                            <m:t>𝑠𝑖𝑛</m:t>
                          </m:r>
                          <m:r>
                            <a:rPr lang="en-US" altLang="zh-CN" i="1">
                              <a:solidFill>
                                <a:schemeClr val="tx1"/>
                              </a:solidFill>
                              <a:uFillTx/>
                              <a:latin typeface="Cambria Math" panose="02040503050406030204" charset="0"/>
                              <a:cs typeface="Cambria Math" panose="02040503050406030204" charset="0"/>
                            </a:rPr>
                            <m:t>𝜃</m:t>
                          </m:r>
                          <m:r>
                            <a:rPr lang="en-US" altLang="zh-CN" i="1">
                              <a:solidFill>
                                <a:schemeClr val="tx1"/>
                              </a:solidFill>
                              <a:uFillTx/>
                              <a:latin typeface="Cambria Math" panose="02040503050406030204" charset="0"/>
                              <a:cs typeface="Cambria Math" panose="02040503050406030204" charset="0"/>
                            </a:rPr>
                            <m:t>)</m:t>
                          </m:r>
                        </m:num>
                        <m:den>
                          <m:sSub>
                            <m:sSubPr>
                              <m:ctrlPr>
                                <a:rPr lang="en-US" altLang="zh-CN" i="1">
                                  <a:latin typeface="Cambria Math" panose="02040503050406030204" pitchFamily="18" charset="0"/>
                                  <a:cs typeface="Cambria Math" panose="02040503050406030204" charset="0"/>
                                  <a:sym typeface="+mn-ea"/>
                                </a:rPr>
                              </m:ctrlPr>
                            </m:sSubPr>
                            <m:e>
                              <m:r>
                                <a:rPr lang="en-US" altLang="zh-CN" i="1">
                                  <a:latin typeface="Cambria Math" panose="02040503050406030204" charset="0"/>
                                  <a:cs typeface="Cambria Math" panose="02040503050406030204" charset="0"/>
                                  <a:sym typeface="+mn-ea"/>
                                </a:rPr>
                                <m:t>𝜀</m:t>
                              </m:r>
                            </m:e>
                            <m:sub>
                              <m:r>
                                <a:rPr lang="en-US" altLang="zh-CN" i="1">
                                  <a:latin typeface="Cambria Math" panose="02040503050406030204" charset="0"/>
                                  <a:cs typeface="Cambria Math" panose="02040503050406030204" charset="0"/>
                                  <a:sym typeface="+mn-ea"/>
                                </a:rPr>
                                <m:t>0</m:t>
                              </m:r>
                            </m:sub>
                          </m:sSub>
                          <m:r>
                            <a:rPr lang="en-US" altLang="zh-CN" i="1">
                              <a:latin typeface="Cambria Math" panose="02040503050406030204" charset="0"/>
                              <a:cs typeface="Cambria Math" panose="02040503050406030204" charset="0"/>
                              <a:sym typeface="+mn-ea"/>
                            </a:rPr>
                            <m:t>+</m:t>
                          </m:r>
                          <m:f>
                            <m:fPr>
                              <m:ctrlPr>
                                <a:rPr lang="en-US" altLang="zh-CN" i="1">
                                  <a:latin typeface="Cambria Math" panose="02040503050406030204" pitchFamily="18" charset="0"/>
                                  <a:cs typeface="Cambria Math" panose="02040503050406030204" charset="0"/>
                                </a:rPr>
                              </m:ctrlPr>
                            </m:fPr>
                            <m:num>
                              <m:r>
                                <a:rPr lang="en-US" altLang="zh-CN" i="1">
                                  <a:latin typeface="Cambria Math" panose="02040503050406030204" charset="0"/>
                                  <a:cs typeface="Cambria Math" panose="02040503050406030204" charset="0"/>
                                </a:rPr>
                                <m:t>𝑙</m:t>
                              </m:r>
                            </m:num>
                            <m:den>
                              <m:d>
                                <m:dPr>
                                  <m:begChr m:val="|"/>
                                  <m:endChr m:val="|"/>
                                  <m:ctrlPr>
                                    <a:rPr lang="en-US" altLang="zh-CN" i="1">
                                      <a:latin typeface="Cambria Math" panose="02040503050406030204" pitchFamily="18" charset="0"/>
                                      <a:cs typeface="Cambria Math" panose="02040503050406030204" charset="0"/>
                                      <a:sym typeface="+mn-ea"/>
                                    </a:rPr>
                                  </m:ctrlPr>
                                </m:dPr>
                                <m:e>
                                  <m:r>
                                    <a:rPr lang="en-US" altLang="zh-CN" i="1">
                                      <a:latin typeface="Cambria Math" panose="02040503050406030204" charset="0"/>
                                      <a:cs typeface="Cambria Math" panose="02040503050406030204" charset="0"/>
                                      <a:sym typeface="+mn-ea"/>
                                    </a:rPr>
                                    <m:t>𝑐𝑜𝑠</m:t>
                                  </m:r>
                                  <m:r>
                                    <a:rPr lang="en-US" altLang="zh-CN" i="1">
                                      <a:latin typeface="Cambria Math" panose="02040503050406030204" charset="0"/>
                                      <a:cs typeface="Cambria Math" panose="02040503050406030204" charset="0"/>
                                      <a:sym typeface="+mn-ea"/>
                                    </a:rPr>
                                    <m:t>𝜃</m:t>
                                  </m:r>
                                </m:e>
                              </m:d>
                            </m:den>
                          </m:f>
                          <m:r>
                            <a:rPr lang="en-US" altLang="zh-CN">
                              <a:latin typeface="Cambria Math" panose="02040503050406030204" charset="0"/>
                              <a:cs typeface="Cambria Math" panose="02040503050406030204" charset="0"/>
                            </a:rPr>
                            <m:t>(−</m:t>
                          </m:r>
                          <m:f>
                            <m:fPr>
                              <m:ctrlPr>
                                <a:rPr lang="en-US" altLang="zh-CN" i="1">
                                  <a:latin typeface="Cambria Math" panose="02040503050406030204" pitchFamily="18" charset="0"/>
                                  <a:cs typeface="Cambria Math" panose="02040503050406030204" charset="0"/>
                                </a:rPr>
                              </m:ctrlPr>
                            </m:fPr>
                            <m:num>
                              <m:r>
                                <a:rPr lang="en-US" altLang="zh-CN" i="1">
                                  <a:latin typeface="Cambria Math" panose="02040503050406030204" charset="0"/>
                                  <a:cs typeface="Cambria Math" panose="02040503050406030204" charset="0"/>
                                </a:rPr>
                                <m:t>𝑑</m:t>
                              </m:r>
                              <m:r>
                                <a:rPr lang="en-US" altLang="zh-CN" i="1">
                                  <a:latin typeface="Cambria Math" panose="02040503050406030204" charset="0"/>
                                  <a:cs typeface="Cambria Math" panose="02040503050406030204" charset="0"/>
                                </a:rPr>
                                <m:t>𝜀</m:t>
                              </m:r>
                            </m:num>
                            <m:den>
                              <m:r>
                                <a:rPr lang="en-US" altLang="zh-CN" i="1">
                                  <a:latin typeface="Cambria Math" panose="02040503050406030204" charset="0"/>
                                  <a:cs typeface="Cambria Math" panose="02040503050406030204" charset="0"/>
                                </a:rPr>
                                <m:t>𝑑</m:t>
                              </m:r>
                              <m:r>
                                <a:rPr lang="en-US" altLang="zh-CN" i="1">
                                  <a:latin typeface="Cambria Math" panose="02040503050406030204" charset="0"/>
                                  <a:cs typeface="Cambria Math" panose="02040503050406030204" charset="0"/>
                                </a:rPr>
                                <m:t>𝜆</m:t>
                              </m:r>
                            </m:den>
                          </m:f>
                          <m:r>
                            <a:rPr lang="en-US" altLang="zh-CN" i="1">
                              <a:latin typeface="Cambria Math" panose="02040503050406030204" charset="0"/>
                              <a:cs typeface="Cambria Math" panose="02040503050406030204" charset="0"/>
                            </a:rPr>
                            <m:t>)</m:t>
                          </m:r>
                        </m:den>
                      </m:f>
                    </m:oMath>
                  </m:oMathPara>
                </a14:m>
                <a:endParaRPr lang="en-US" altLang="zh-CN" sz="2000" i="1">
                  <a:latin typeface="Cambria Math" panose="02040503050406030204" charset="0"/>
                  <a:cs typeface="Cambria Math" panose="02040503050406030204" charset="0"/>
                </a:endParaRPr>
              </a:p>
              <a:p>
                <a:endParaRPr lang="en-US" altLang="zh-CN" sz="2000" b="1" i="1">
                  <a:solidFill>
                    <a:schemeClr val="tx1"/>
                  </a:solidFill>
                  <a:uFillTx/>
                  <a:latin typeface="Cambria Math" panose="02040503050406030204" charset="0"/>
                  <a:cs typeface="Cambria Math" panose="02040503050406030204" charset="0"/>
                </a:endParaRPr>
              </a:p>
              <a:p>
                <a:r>
                  <a:rPr lang="zh-CN" altLang="en-US" sz="2000">
                    <a:uFillTx/>
                    <a:latin typeface="Cambria Math" panose="02040503050406030204" charset="0"/>
                    <a:cs typeface="Cambria Math" panose="02040503050406030204" charset="0"/>
                    <a:sym typeface="+mn-ea"/>
                  </a:rPr>
                  <a:t>当</a:t>
                </a:r>
                <a14:m>
                  <m:oMath xmlns:m="http://schemas.openxmlformats.org/officeDocument/2006/math">
                    <m:sSub>
                      <m:sSubPr>
                        <m:ctrlPr>
                          <a:rPr lang="en-US" altLang="zh-CN" sz="2000" i="1">
                            <a:latin typeface="Cambria Math" panose="02040503050406030204" pitchFamily="18" charset="0"/>
                            <a:cs typeface="Cambria Math" panose="02040503050406030204" charset="0"/>
                            <a:sym typeface="+mn-ea"/>
                          </a:rPr>
                        </m:ctrlPr>
                      </m:sSubPr>
                      <m:e>
                        <m:r>
                          <a:rPr lang="en-US" altLang="zh-CN" sz="2000" i="1">
                            <a:latin typeface="Cambria Math" panose="02040503050406030204" charset="0"/>
                            <a:cs typeface="Cambria Math" panose="02040503050406030204" charset="0"/>
                            <a:sym typeface="+mn-ea"/>
                          </a:rPr>
                          <m:t>𝜀</m:t>
                        </m:r>
                      </m:e>
                      <m:sub>
                        <m:r>
                          <a:rPr lang="en-US" altLang="zh-CN" sz="2000" i="1">
                            <a:latin typeface="Cambria Math" panose="02040503050406030204" charset="0"/>
                            <a:cs typeface="Cambria Math" panose="02040503050406030204" charset="0"/>
                            <a:sym typeface="+mn-ea"/>
                          </a:rPr>
                          <m:t>0</m:t>
                        </m:r>
                      </m:sub>
                    </m:sSub>
                    <m:r>
                      <a:rPr lang="en-US" altLang="zh-CN" sz="2000" i="1">
                        <a:latin typeface="Cambria Math" panose="02040503050406030204" charset="0"/>
                        <a:cs typeface="Cambria Math" panose="02040503050406030204" charset="0"/>
                        <a:sym typeface="+mn-ea"/>
                      </a:rPr>
                      <m:t>≪</m:t>
                    </m:r>
                    <m:f>
                      <m:fPr>
                        <m:ctrlPr>
                          <a:rPr lang="en-US" altLang="zh-CN" sz="2000" i="1">
                            <a:latin typeface="Cambria Math" panose="02040503050406030204" pitchFamily="18" charset="0"/>
                            <a:cs typeface="Cambria Math" panose="02040503050406030204" charset="0"/>
                          </a:rPr>
                        </m:ctrlPr>
                      </m:fPr>
                      <m:num>
                        <m:r>
                          <a:rPr lang="en-US" altLang="zh-CN" sz="2000" i="1">
                            <a:latin typeface="Cambria Math" panose="02040503050406030204" charset="0"/>
                            <a:cs typeface="Cambria Math" panose="02040503050406030204" charset="0"/>
                          </a:rPr>
                          <m:t>𝑙</m:t>
                        </m:r>
                      </m:num>
                      <m:den>
                        <m:d>
                          <m:dPr>
                            <m:begChr m:val="|"/>
                            <m:endChr m:val="|"/>
                            <m:ctrlPr>
                              <a:rPr lang="en-US" altLang="zh-CN" sz="2000" i="1">
                                <a:latin typeface="Cambria Math" panose="02040503050406030204" pitchFamily="18" charset="0"/>
                                <a:cs typeface="Cambria Math" panose="02040503050406030204" charset="0"/>
                                <a:sym typeface="+mn-ea"/>
                              </a:rPr>
                            </m:ctrlPr>
                          </m:dPr>
                          <m:e>
                            <m:r>
                              <a:rPr lang="en-US" altLang="zh-CN" sz="2000" i="1">
                                <a:latin typeface="Cambria Math" panose="02040503050406030204" charset="0"/>
                                <a:cs typeface="Cambria Math" panose="02040503050406030204" charset="0"/>
                                <a:sym typeface="+mn-ea"/>
                              </a:rPr>
                              <m:t>𝑐𝑜𝑠</m:t>
                            </m:r>
                            <m:r>
                              <a:rPr lang="en-US" altLang="zh-CN" sz="2000" i="1">
                                <a:latin typeface="Cambria Math" panose="02040503050406030204" charset="0"/>
                                <a:cs typeface="Cambria Math" panose="02040503050406030204" charset="0"/>
                                <a:sym typeface="+mn-ea"/>
                              </a:rPr>
                              <m:t>𝜃</m:t>
                            </m:r>
                          </m:e>
                        </m:d>
                      </m:den>
                    </m:f>
                    <m:r>
                      <a:rPr lang="en-US" altLang="zh-CN" sz="2000">
                        <a:latin typeface="Cambria Math" panose="02040503050406030204" charset="0"/>
                        <a:cs typeface="Cambria Math" panose="02040503050406030204" charset="0"/>
                      </a:rPr>
                      <m:t>(−</m:t>
                    </m:r>
                    <m:f>
                      <m:fPr>
                        <m:ctrlPr>
                          <a:rPr lang="en-US" altLang="zh-CN" sz="2000" i="1">
                            <a:latin typeface="Cambria Math" panose="02040503050406030204" pitchFamily="18" charset="0"/>
                            <a:cs typeface="Cambria Math" panose="02040503050406030204" charset="0"/>
                          </a:rPr>
                        </m:ctrlPr>
                      </m:fPr>
                      <m:num>
                        <m:r>
                          <a:rPr lang="en-US" altLang="zh-CN" sz="2000" i="1">
                            <a:latin typeface="Cambria Math" panose="02040503050406030204" charset="0"/>
                            <a:cs typeface="Cambria Math" panose="02040503050406030204" charset="0"/>
                          </a:rPr>
                          <m:t>𝑑</m:t>
                        </m:r>
                        <m:r>
                          <a:rPr lang="en-US" altLang="zh-CN" sz="2000" i="1">
                            <a:latin typeface="Cambria Math" panose="02040503050406030204" charset="0"/>
                            <a:cs typeface="Cambria Math" panose="02040503050406030204" charset="0"/>
                          </a:rPr>
                          <m:t>𝜀</m:t>
                        </m:r>
                      </m:num>
                      <m:den>
                        <m:r>
                          <a:rPr lang="en-US" altLang="zh-CN" sz="2000" i="1">
                            <a:latin typeface="Cambria Math" panose="02040503050406030204" charset="0"/>
                            <a:cs typeface="Cambria Math" panose="02040503050406030204" charset="0"/>
                          </a:rPr>
                          <m:t>𝑑</m:t>
                        </m:r>
                        <m:r>
                          <a:rPr lang="en-US" altLang="zh-CN" sz="2000" i="1">
                            <a:latin typeface="Cambria Math" panose="02040503050406030204" charset="0"/>
                            <a:cs typeface="Cambria Math" panose="02040503050406030204" charset="0"/>
                          </a:rPr>
                          <m:t>𝜆</m:t>
                        </m:r>
                      </m:den>
                    </m:f>
                    <m:r>
                      <a:rPr lang="en-US" altLang="zh-CN" sz="2000" i="1">
                        <a:latin typeface="Cambria Math" panose="02040503050406030204" charset="0"/>
                        <a:cs typeface="Cambria Math" panose="02040503050406030204" charset="0"/>
                      </a:rPr>
                      <m:t>)</m:t>
                    </m:r>
                  </m:oMath>
                </a14:m>
                <a:r>
                  <a:rPr lang="zh-CN" altLang="en-US" sz="2000">
                    <a:latin typeface="Cambria Math" panose="02040503050406030204" charset="0"/>
                    <a:cs typeface="Cambria Math" panose="02040503050406030204" charset="0"/>
                    <a:sym typeface="+mn-ea"/>
                  </a:rPr>
                  <a:t>时，对应入射粒子以接近与平面平行的径迹入射探测器，此时</a:t>
                </a:r>
              </a:p>
              <a:p>
                <a:pPr/>
                <a14:m>
                  <m:oMathPara xmlns:m="http://schemas.openxmlformats.org/officeDocument/2006/math">
                    <m:oMathParaPr>
                      <m:jc m:val="centerGroup"/>
                    </m:oMathParaPr>
                    <m:oMath xmlns:m="http://schemas.openxmlformats.org/officeDocument/2006/math">
                      <m:r>
                        <a:rPr lang="en-US" altLang="zh-CN" sz="1800" i="1">
                          <a:latin typeface="Cambria Math" panose="02040503050406030204" charset="0"/>
                          <a:cs typeface="Cambria Math" panose="02040503050406030204" charset="0"/>
                          <a:sym typeface="+mn-ea"/>
                        </a:rPr>
                        <m:t>𝜎</m:t>
                      </m:r>
                      <m:r>
                        <a:rPr lang="en-US" altLang="zh-CN" sz="1800" i="1">
                          <a:latin typeface="Cambria Math" panose="02040503050406030204" charset="0"/>
                          <a:cs typeface="Cambria Math" panose="02040503050406030204" charset="0"/>
                          <a:sym typeface="+mn-ea"/>
                        </a:rPr>
                        <m:t>(</m:t>
                      </m:r>
                      <m:r>
                        <a:rPr lang="en-US" altLang="zh-CN" sz="1800" i="1">
                          <a:latin typeface="Cambria Math" panose="02040503050406030204" charset="0"/>
                          <a:cs typeface="Cambria Math" panose="02040503050406030204" charset="0"/>
                          <a:sym typeface="+mn-ea"/>
                        </a:rPr>
                        <m:t>𝜃</m:t>
                      </m:r>
                      <m:r>
                        <a:rPr lang="en-US" altLang="zh-CN" sz="1800" i="1">
                          <a:latin typeface="Cambria Math" panose="02040503050406030204" charset="0"/>
                          <a:cs typeface="Cambria Math" panose="02040503050406030204" charset="0"/>
                          <a:sym typeface="+mn-ea"/>
                        </a:rPr>
                        <m:t>)≈</m:t>
                      </m:r>
                      <m:f>
                        <m:fPr>
                          <m:ctrlPr>
                            <a:rPr lang="en-US" altLang="zh-CN" sz="1800" i="1">
                              <a:latin typeface="Cambria Math" panose="02040503050406030204" pitchFamily="18" charset="0"/>
                              <a:cs typeface="Cambria Math" panose="02040503050406030204" charset="0"/>
                            </a:rPr>
                          </m:ctrlPr>
                        </m:fPr>
                        <m:num>
                          <m:r>
                            <a:rPr lang="en-US" altLang="zh-CN" sz="1800" i="1">
                              <a:latin typeface="Cambria Math" panose="02040503050406030204" charset="0"/>
                              <a:cs typeface="Cambria Math" panose="02040503050406030204" charset="0"/>
                            </a:rPr>
                            <m:t>𝐸</m:t>
                          </m:r>
                          <m:r>
                            <a:rPr lang="en-US" altLang="zh-CN" sz="1800" i="1">
                              <a:latin typeface="Cambria Math" panose="02040503050406030204" charset="0"/>
                              <a:cs typeface="Cambria Math" panose="02040503050406030204" charset="0"/>
                            </a:rPr>
                            <m:t>(</m:t>
                          </m:r>
                          <m:r>
                            <a:rPr lang="en-US" altLang="zh-CN" sz="1800" i="1">
                              <a:latin typeface="Cambria Math" panose="02040503050406030204" charset="0"/>
                              <a:cs typeface="Cambria Math" panose="02040503050406030204" charset="0"/>
                            </a:rPr>
                            <m:t>𝑠𝑖𝑛</m:t>
                          </m:r>
                          <m:r>
                            <a:rPr lang="en-US" altLang="zh-CN" sz="1800" i="1">
                              <a:solidFill>
                                <a:schemeClr val="tx1"/>
                              </a:solidFill>
                              <a:latin typeface="Cambria Math" panose="02040503050406030204" charset="0"/>
                              <a:cs typeface="Cambria Math" panose="02040503050406030204" charset="0"/>
                            </a:rPr>
                            <m:t>𝜃</m:t>
                          </m:r>
                          <m:r>
                            <a:rPr lang="en-US" altLang="zh-CN" sz="1800" i="1">
                              <a:solidFill>
                                <a:schemeClr val="tx1"/>
                              </a:solidFill>
                              <a:latin typeface="Cambria Math" panose="02040503050406030204" charset="0"/>
                              <a:cs typeface="Cambria Math" panose="02040503050406030204" charset="0"/>
                            </a:rPr>
                            <m:t>)</m:t>
                          </m:r>
                        </m:num>
                        <m:den>
                          <m:r>
                            <a:rPr lang="en-US" altLang="zh-CN" sz="1800" i="1">
                              <a:latin typeface="Cambria Math" panose="02040503050406030204" charset="0"/>
                              <a:cs typeface="Cambria Math" panose="02040503050406030204" charset="0"/>
                            </a:rPr>
                            <m:t>8</m:t>
                          </m:r>
                          <m:d>
                            <m:dPr>
                              <m:begChr m:val="|"/>
                              <m:endChr m:val="|"/>
                              <m:ctrlPr>
                                <a:rPr lang="en-US" altLang="zh-CN" sz="1800" i="1">
                                  <a:latin typeface="Cambria Math" panose="02040503050406030204" pitchFamily="18" charset="0"/>
                                  <a:cs typeface="Cambria Math" panose="02040503050406030204" charset="0"/>
                                  <a:sym typeface="+mn-ea"/>
                                </a:rPr>
                              </m:ctrlPr>
                            </m:dPr>
                            <m:e>
                              <m:r>
                                <a:rPr lang="en-US" altLang="zh-CN" sz="1800" i="1">
                                  <a:latin typeface="Cambria Math" panose="02040503050406030204" charset="0"/>
                                  <a:cs typeface="Cambria Math" panose="02040503050406030204" charset="0"/>
                                  <a:sym typeface="+mn-ea"/>
                                </a:rPr>
                                <m:t>𝑐𝑜𝑠</m:t>
                              </m:r>
                              <m:r>
                                <a:rPr lang="en-US" altLang="zh-CN" sz="1800" i="1">
                                  <a:latin typeface="Cambria Math" panose="02040503050406030204" charset="0"/>
                                  <a:cs typeface="Cambria Math" panose="02040503050406030204" charset="0"/>
                                  <a:sym typeface="+mn-ea"/>
                                </a:rPr>
                                <m:t>𝜃</m:t>
                              </m:r>
                            </m:e>
                          </m:d>
                        </m:den>
                      </m:f>
                      <m:r>
                        <a:rPr lang="en-US" altLang="zh-CN" sz="1800" i="1">
                          <a:latin typeface="Cambria Math" panose="02040503050406030204" charset="0"/>
                          <a:cs typeface="Cambria Math" panose="02040503050406030204" charset="0"/>
                        </a:rPr>
                        <m:t>𝑙</m:t>
                      </m:r>
                    </m:oMath>
                  </m:oMathPara>
                </a14:m>
                <a:endParaRPr lang="en-US" altLang="zh-CN" sz="2000" i="1">
                  <a:latin typeface="Cambria Math" panose="02040503050406030204" charset="0"/>
                  <a:cs typeface="Cambria Math" panose="02040503050406030204" charset="0"/>
                </a:endParaRPr>
              </a:p>
              <a:p>
                <a:r>
                  <a:rPr lang="zh-CN" altLang="en-US" sz="2000">
                    <a:latin typeface="Cambria Math" panose="02040503050406030204" charset="0"/>
                    <a:cs typeface="Cambria Math" panose="02040503050406030204" charset="0"/>
                    <a:sym typeface="+mn-ea"/>
                  </a:rPr>
                  <a:t>易得</a:t>
                </a:r>
                <a14:m>
                  <m:oMath xmlns:m="http://schemas.openxmlformats.org/officeDocument/2006/math">
                    <m:r>
                      <a:rPr lang="en-US" altLang="zh-CN" sz="2000" i="1">
                        <a:latin typeface="Cambria Math" panose="02040503050406030204" charset="0"/>
                        <a:cs typeface="Cambria Math" panose="02040503050406030204" charset="0"/>
                        <a:sym typeface="+mn-ea"/>
                      </a:rPr>
                      <m:t>𝜃</m:t>
                    </m:r>
                    <m:r>
                      <a:rPr lang="en-US" altLang="zh-CN" sz="2000" i="1">
                        <a:latin typeface="Cambria Math" panose="02040503050406030204" charset="0"/>
                        <a:cs typeface="Cambria Math" panose="02040503050406030204" charset="0"/>
                        <a:sym typeface="+mn-ea"/>
                      </a:rPr>
                      <m:t>→</m:t>
                    </m:r>
                    <m:f>
                      <m:fPr>
                        <m:ctrlPr>
                          <a:rPr lang="en-US" altLang="zh-CN" sz="2000" i="1">
                            <a:latin typeface="Cambria Math" panose="02040503050406030204" pitchFamily="18" charset="0"/>
                            <a:cs typeface="Cambria Math" panose="02040503050406030204" charset="0"/>
                            <a:sym typeface="+mn-ea"/>
                          </a:rPr>
                        </m:ctrlPr>
                      </m:fPr>
                      <m:num>
                        <m:r>
                          <a:rPr lang="en-US" altLang="zh-CN" sz="2000" i="1">
                            <a:latin typeface="Cambria Math" panose="02040503050406030204" charset="0"/>
                            <a:cs typeface="Cambria Math" panose="02040503050406030204" charset="0"/>
                            <a:sym typeface="+mn-ea"/>
                          </a:rPr>
                          <m:t>𝜋</m:t>
                        </m:r>
                      </m:num>
                      <m:den>
                        <m:r>
                          <a:rPr lang="en-US" altLang="zh-CN" sz="2000" i="1">
                            <a:latin typeface="Cambria Math" panose="02040503050406030204" charset="0"/>
                            <a:cs typeface="Cambria Math" panose="02040503050406030204" charset="0"/>
                            <a:sym typeface="+mn-ea"/>
                          </a:rPr>
                          <m:t>2</m:t>
                        </m:r>
                      </m:den>
                    </m:f>
                  </m:oMath>
                </a14:m>
                <a:r>
                  <a:rPr lang="zh-CN" altLang="en-US" sz="2000">
                    <a:latin typeface="Cambria Math" panose="02040503050406030204" charset="0"/>
                    <a:cs typeface="Cambria Math" panose="02040503050406030204" charset="0"/>
                    <a:sym typeface="+mn-ea"/>
                  </a:rPr>
                  <a:t>时，</a:t>
                </a:r>
                <a14:m>
                  <m:oMath xmlns:m="http://schemas.openxmlformats.org/officeDocument/2006/math">
                    <m:r>
                      <a:rPr lang="en-US" altLang="zh-CN" sz="2000" i="1">
                        <a:latin typeface="Cambria Math" panose="02040503050406030204" charset="0"/>
                        <a:cs typeface="Cambria Math" panose="02040503050406030204" charset="0"/>
                        <a:sym typeface="+mn-ea"/>
                      </a:rPr>
                      <m:t>𝜎</m:t>
                    </m:r>
                    <m:r>
                      <a:rPr lang="en-US" altLang="zh-CN" sz="2000" i="1">
                        <a:latin typeface="Cambria Math" panose="02040503050406030204" charset="0"/>
                        <a:cs typeface="Cambria Math" panose="02040503050406030204" charset="0"/>
                        <a:sym typeface="+mn-ea"/>
                      </a:rPr>
                      <m:t>(</m:t>
                    </m:r>
                    <m:r>
                      <a:rPr lang="en-US" altLang="zh-CN" sz="2000" i="1">
                        <a:latin typeface="Cambria Math" panose="02040503050406030204" charset="0"/>
                        <a:cs typeface="Cambria Math" panose="02040503050406030204" charset="0"/>
                        <a:sym typeface="+mn-ea"/>
                      </a:rPr>
                      <m:t>𝜃</m:t>
                    </m:r>
                    <m:r>
                      <a:rPr lang="en-US" altLang="zh-CN" sz="2000" i="1">
                        <a:latin typeface="Cambria Math" panose="02040503050406030204" charset="0"/>
                        <a:cs typeface="Cambria Math" panose="02040503050406030204" charset="0"/>
                        <a:sym typeface="+mn-ea"/>
                      </a:rPr>
                      <m:t>)</m:t>
                    </m:r>
                  </m:oMath>
                </a14:m>
                <a:r>
                  <a:rPr lang="zh-CN" altLang="en-US" sz="2000">
                    <a:latin typeface="Cambria Math" panose="02040503050406030204" charset="0"/>
                    <a:cs typeface="Cambria Math" panose="02040503050406030204" charset="0"/>
                    <a:sym typeface="+mn-ea"/>
                  </a:rPr>
                  <a:t>发散，探测器无法确认入射粒子击中位置。</a:t>
                </a:r>
              </a:p>
              <a:p>
                <a:endParaRPr lang="zh-CN" altLang="en-US" sz="2000">
                  <a:latin typeface="Cambria Math" panose="02040503050406030204" charset="0"/>
                  <a:cs typeface="Cambria Math" panose="02040503050406030204" charset="0"/>
                  <a:sym typeface="+mn-ea"/>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788035" y="1132840"/>
                <a:ext cx="11018520" cy="5127625"/>
              </a:xfrm>
              <a:prstGeom prst="rect">
                <a:avLst/>
              </a:prstGeom>
              <a:blipFill rotWithShape="1">
                <a:blip r:embed="rId5"/>
                <a:stretch>
                  <a:fillRect b="-1734"/>
                </a:stretch>
              </a:blipFill>
            </p:spPr>
            <p:txBody>
              <a:bodyPr/>
              <a:lstStyle/>
              <a:p>
                <a:r>
                  <a:rPr lang="zh-CN" alt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21487" y="-18878"/>
            <a:ext cx="1468670" cy="1354078"/>
            <a:chOff x="221487" y="-18878"/>
            <a:chExt cx="1468670" cy="1354078"/>
          </a:xfrm>
        </p:grpSpPr>
        <p:pic>
          <p:nvPicPr>
            <p:cNvPr id="2" name="图片 1" descr="图片包含 动物&#10;&#10;自动生成的说明"/>
            <p:cNvPicPr>
              <a:picLocks noChangeAspect="1"/>
            </p:cNvPicPr>
            <p:nvPr/>
          </p:nvPicPr>
          <p:blipFill rotWithShape="1">
            <a:blip r:embed="rId3" cstate="print">
              <a:extLst>
                <a:ext uri="{28A0092B-C50C-407E-A947-70E740481C1C}">
                  <a14:useLocalDpi xmlns:a14="http://schemas.microsoft.com/office/drawing/2010/main" val="0"/>
                </a:ext>
              </a:extLst>
            </a:blip>
            <a:srcRect t="7778" b="38701"/>
            <a:stretch>
              <a:fillRect/>
            </a:stretch>
          </p:blipFill>
          <p:spPr>
            <a:xfrm rot="16866824">
              <a:off x="128583" y="74026"/>
              <a:ext cx="1354078" cy="1168270"/>
            </a:xfrm>
            <a:prstGeom prst="rect">
              <a:avLst/>
            </a:prstGeom>
          </p:spPr>
        </p:pic>
        <p:sp>
          <p:nvSpPr>
            <p:cNvPr id="3" name="矩形 2" descr="e7d195523061f1c09e9d68d7cf438b91ef959ecb14fc25d26BBA7F7DBC18E55DFF4014AF651F0BF2569D4B6C1DA7F1A4683A481403BD872FC687266AD13265C1DE7C373772FD8728ABDD69ADD03BFF5BE2862BC891DBB79E0A12267BEBE766ACAF6260D70995E6538A8984318D67824546F6FFC40C04D7CECC9107EBCC5E8E0A6BD80FAAD3BF75763CAF8F29A143E1D1"/>
            <p:cNvSpPr/>
            <p:nvPr/>
          </p:nvSpPr>
          <p:spPr bwMode="auto">
            <a:xfrm>
              <a:off x="1380277" y="397730"/>
              <a:ext cx="309880" cy="521970"/>
            </a:xfrm>
            <a:prstGeom prst="rect">
              <a:avLst/>
            </a:prstGeom>
            <a:noFill/>
          </p:spPr>
          <p:txBody>
            <a:bodyPr wrap="none">
              <a:spAutoFit/>
            </a:bodyPr>
            <a:lstStyle/>
            <a:p>
              <a:pPr algn="l">
                <a:defRPr/>
              </a:pPr>
              <a:endParaRPr lang="zh-CN" altLang="en-US" sz="2800" kern="100" dirty="0">
                <a:solidFill>
                  <a:srgbClr val="0266D1"/>
                </a:solidFill>
                <a:latin typeface="思源黑体 CN Normal" panose="020B0400000000000000" pitchFamily="34" charset="-122"/>
                <a:ea typeface="思源黑体 CN Normal" panose="020B0400000000000000" pitchFamily="34" charset="-122"/>
                <a:cs typeface="Times New Roman" panose="02020603050405020304" pitchFamily="18" charset="0"/>
                <a:sym typeface="+mn-ea"/>
              </a:endParaRPr>
            </a:p>
          </p:txBody>
        </p:sp>
      </p:grpSp>
      <p:pic>
        <p:nvPicPr>
          <p:cNvPr id="10" name="图片 9"/>
          <p:cNvPicPr>
            <a:picLocks noChangeAspect="1"/>
          </p:cNvPicPr>
          <p:nvPr/>
        </p:nvPicPr>
        <p:blipFill>
          <a:blip r:embed="rId4"/>
          <a:stretch>
            <a:fillRect/>
          </a:stretch>
        </p:blipFill>
        <p:spPr>
          <a:xfrm>
            <a:off x="9253641" y="288142"/>
            <a:ext cx="2395208" cy="736987"/>
          </a:xfrm>
          <a:prstGeom prst="rect">
            <a:avLst/>
          </a:prstGeom>
        </p:spPr>
      </p:pic>
      <p:sp>
        <p:nvSpPr>
          <p:cNvPr id="12" name="矩形 11"/>
          <p:cNvSpPr/>
          <p:nvPr/>
        </p:nvSpPr>
        <p:spPr>
          <a:xfrm>
            <a:off x="11522710" y="6261100"/>
            <a:ext cx="520700" cy="460375"/>
          </a:xfrm>
          <a:prstGeom prst="rect">
            <a:avLst/>
          </a:prstGeom>
          <a:noFill/>
          <a:ln>
            <a:noFill/>
          </a:ln>
        </p:spPr>
        <p:txBody>
          <a:bodyPr wrap="none" rtlCol="0" anchor="t">
            <a:spAutoFit/>
          </a:bodyPr>
          <a:lstStyle/>
          <a:p>
            <a:pPr algn="ctr"/>
            <a:r>
              <a:rPr lang="en-US" altLang="zh-CN" sz="2400" b="1">
                <a:solidFill>
                  <a:srgbClr val="349DF1"/>
                </a:solidFill>
                <a:effectLst>
                  <a:outerShdw blurRad="38100" dist="25400" dir="5400000" algn="ctr" rotWithShape="0">
                    <a:srgbClr val="6E747A">
                      <a:alpha val="43000"/>
                    </a:srgbClr>
                  </a:outerShdw>
                </a:effectLst>
              </a:rPr>
              <a:t>15</a:t>
            </a:r>
          </a:p>
        </p:txBody>
      </p:sp>
      <p:sp>
        <p:nvSpPr>
          <p:cNvPr id="28" name="文本框 27"/>
          <p:cNvSpPr txBox="1"/>
          <p:nvPr/>
        </p:nvSpPr>
        <p:spPr>
          <a:xfrm>
            <a:off x="596265" y="397510"/>
            <a:ext cx="419100" cy="521970"/>
          </a:xfrm>
          <a:prstGeom prst="rect">
            <a:avLst/>
          </a:prstGeom>
          <a:noFill/>
        </p:spPr>
        <p:txBody>
          <a:bodyPr wrap="square" rtlCol="0" anchor="t">
            <a:spAutoFit/>
          </a:bodyPr>
          <a:lstStyle/>
          <a:p>
            <a:r>
              <a:rPr lang="en-US" altLang="zh-CN" sz="2800" dirty="0">
                <a:solidFill>
                  <a:schemeClr val="lt1"/>
                </a:solidFill>
                <a:latin typeface="思源黑体 CN Normal" panose="020B0400000000000000" pitchFamily="34" charset="-122"/>
                <a:ea typeface="思源黑体 CN Normal" panose="020B0400000000000000" pitchFamily="34" charset="-122"/>
                <a:sym typeface="+mn-ea"/>
              </a:rPr>
              <a:t>3</a:t>
            </a:r>
            <a:endParaRPr lang="en-US" altLang="zh-CN" sz="2800" dirty="0">
              <a:latin typeface="思源黑体 CN Normal" panose="020B0400000000000000" pitchFamily="34" charset="-122"/>
              <a:ea typeface="思源黑体 CN Normal" panose="020B0400000000000000" pitchFamily="34" charset="-122"/>
              <a:sym typeface="+mn-ea"/>
            </a:endParaRPr>
          </a:p>
        </p:txBody>
      </p:sp>
      <p:sp>
        <p:nvSpPr>
          <p:cNvPr id="4" name="矩形 3" descr="e7d195523061f1c09e9d68d7cf438b91ef959ecb14fc25d26BBA7F7DBC18E55DFF4014AF651F0BF2569D4B6C1DA7F1A4683A481403BD872FC687266AD13265C1DE7C373772FD8728ABDD69ADD03BFF5BE2862BC891DBB79E0A12267BEBE766ACAF6260D70995E6538A8984318D67824546F6FFC40C04D7CECC9107EBCC5E8E0A6BD80FAAD3BF75763CAF8F29A143E1D1"/>
          <p:cNvSpPr/>
          <p:nvPr/>
        </p:nvSpPr>
        <p:spPr bwMode="auto">
          <a:xfrm>
            <a:off x="1380277" y="397730"/>
            <a:ext cx="1605280" cy="521970"/>
          </a:xfrm>
          <a:prstGeom prst="rect">
            <a:avLst/>
          </a:prstGeom>
          <a:noFill/>
        </p:spPr>
        <p:txBody>
          <a:bodyPr wrap="none">
            <a:spAutoFit/>
          </a:bodyPr>
          <a:lstStyle/>
          <a:p>
            <a:pPr algn="l">
              <a:defRPr/>
            </a:pPr>
            <a:r>
              <a:rPr lang="zh-CN" altLang="en-US" sz="2800" kern="100" dirty="0">
                <a:solidFill>
                  <a:srgbClr val="0266D1"/>
                </a:solidFill>
                <a:latin typeface="思源黑体 CN Normal" panose="020B0400000000000000" pitchFamily="34" charset="-122"/>
                <a:ea typeface="思源黑体 CN Normal" panose="020B0400000000000000" pitchFamily="34" charset="-122"/>
                <a:cs typeface="Times New Roman" panose="02020603050405020304" pitchFamily="18" charset="0"/>
                <a:sym typeface="+mn-ea"/>
              </a:rPr>
              <a:t>初步推论</a:t>
            </a:r>
          </a:p>
        </p:txBody>
      </p:sp>
      <mc:AlternateContent xmlns:mc="http://schemas.openxmlformats.org/markup-compatibility/2006" xmlns:a14="http://schemas.microsoft.com/office/drawing/2010/main">
        <mc:Choice Requires="a14">
          <p:sp>
            <p:nvSpPr>
              <p:cNvPr id="5" name="文本框 4"/>
              <p:cNvSpPr txBox="1"/>
              <p:nvPr/>
            </p:nvSpPr>
            <p:spPr>
              <a:xfrm>
                <a:off x="645160" y="1186815"/>
                <a:ext cx="11398885" cy="5032375"/>
              </a:xfrm>
              <a:prstGeom prst="rect">
                <a:avLst/>
              </a:prstGeom>
              <a:noFill/>
            </p:spPr>
            <p:txBody>
              <a:bodyPr wrap="square" rtlCol="0" anchor="t">
                <a:noAutofit/>
              </a:bodyPr>
              <a:lstStyle/>
              <a:p>
                <a:pPr indent="457200"/>
                <a:r>
                  <a:rPr lang="zh-CN" altLang="en-US" sz="2000">
                    <a:uFillTx/>
                    <a:latin typeface="Cambria Math" panose="02040503050406030204" charset="0"/>
                    <a:cs typeface="Cambria Math" panose="02040503050406030204" charset="0"/>
                    <a:sym typeface="+mn-ea"/>
                  </a:rPr>
                  <a:t>当</a:t>
                </a:r>
                <a14:m>
                  <m:oMath xmlns:m="http://schemas.openxmlformats.org/officeDocument/2006/math">
                    <m:sSub>
                      <m:sSubPr>
                        <m:ctrlPr>
                          <a:rPr lang="en-US" altLang="zh-CN" sz="2000" i="1">
                            <a:latin typeface="Cambria Math" panose="02040503050406030204" pitchFamily="18" charset="0"/>
                            <a:cs typeface="Cambria Math" panose="02040503050406030204" charset="0"/>
                            <a:sym typeface="+mn-ea"/>
                          </a:rPr>
                        </m:ctrlPr>
                      </m:sSubPr>
                      <m:e>
                        <m:r>
                          <a:rPr lang="en-US" altLang="zh-CN" sz="2000" i="1">
                            <a:latin typeface="Cambria Math" panose="02040503050406030204" charset="0"/>
                            <a:cs typeface="Cambria Math" panose="02040503050406030204" charset="0"/>
                            <a:sym typeface="+mn-ea"/>
                          </a:rPr>
                          <m:t>𝜀</m:t>
                        </m:r>
                      </m:e>
                      <m:sub>
                        <m:r>
                          <a:rPr lang="en-US" altLang="zh-CN" sz="2000" i="1">
                            <a:latin typeface="Cambria Math" panose="02040503050406030204" charset="0"/>
                            <a:cs typeface="Cambria Math" panose="02040503050406030204" charset="0"/>
                            <a:sym typeface="+mn-ea"/>
                          </a:rPr>
                          <m:t>0</m:t>
                        </m:r>
                      </m:sub>
                    </m:sSub>
                    <m:r>
                      <a:rPr lang="en-US" altLang="zh-CN" sz="2000" i="1">
                        <a:latin typeface="Cambria Math" panose="02040503050406030204" charset="0"/>
                        <a:cs typeface="Cambria Math" panose="02040503050406030204" charset="0"/>
                        <a:sym typeface="+mn-ea"/>
                      </a:rPr>
                      <m:t>≫</m:t>
                    </m:r>
                    <m:f>
                      <m:fPr>
                        <m:ctrlPr>
                          <a:rPr lang="en-US" altLang="zh-CN" sz="2000" i="1">
                            <a:latin typeface="Cambria Math" panose="02040503050406030204" pitchFamily="18" charset="0"/>
                            <a:cs typeface="Cambria Math" panose="02040503050406030204" charset="0"/>
                          </a:rPr>
                        </m:ctrlPr>
                      </m:fPr>
                      <m:num>
                        <m:r>
                          <a:rPr lang="en-US" altLang="zh-CN" sz="2000" i="1">
                            <a:latin typeface="Cambria Math" panose="02040503050406030204" charset="0"/>
                            <a:cs typeface="Cambria Math" panose="02040503050406030204" charset="0"/>
                          </a:rPr>
                          <m:t>𝑙</m:t>
                        </m:r>
                      </m:num>
                      <m:den>
                        <m:d>
                          <m:dPr>
                            <m:begChr m:val="|"/>
                            <m:endChr m:val="|"/>
                            <m:ctrlPr>
                              <a:rPr lang="en-US" altLang="zh-CN" sz="2000" i="1">
                                <a:latin typeface="Cambria Math" panose="02040503050406030204" pitchFamily="18" charset="0"/>
                                <a:cs typeface="Cambria Math" panose="02040503050406030204" charset="0"/>
                                <a:sym typeface="+mn-ea"/>
                              </a:rPr>
                            </m:ctrlPr>
                          </m:dPr>
                          <m:e>
                            <m:r>
                              <a:rPr lang="en-US" altLang="zh-CN" sz="2000" i="1">
                                <a:latin typeface="Cambria Math" panose="02040503050406030204" charset="0"/>
                                <a:cs typeface="Cambria Math" panose="02040503050406030204" charset="0"/>
                                <a:sym typeface="+mn-ea"/>
                              </a:rPr>
                              <m:t>𝑐𝑜𝑠</m:t>
                            </m:r>
                            <m:r>
                              <a:rPr lang="en-US" altLang="zh-CN" sz="2000" i="1">
                                <a:latin typeface="Cambria Math" panose="02040503050406030204" charset="0"/>
                                <a:cs typeface="Cambria Math" panose="02040503050406030204" charset="0"/>
                                <a:sym typeface="+mn-ea"/>
                              </a:rPr>
                              <m:t>𝜃</m:t>
                            </m:r>
                          </m:e>
                        </m:d>
                      </m:den>
                    </m:f>
                    <m:r>
                      <a:rPr lang="en-US" altLang="zh-CN" sz="2000">
                        <a:latin typeface="Cambria Math" panose="02040503050406030204" charset="0"/>
                        <a:cs typeface="Cambria Math" panose="02040503050406030204" charset="0"/>
                      </a:rPr>
                      <m:t>(−</m:t>
                    </m:r>
                    <m:f>
                      <m:fPr>
                        <m:ctrlPr>
                          <a:rPr lang="en-US" altLang="zh-CN" sz="2000" i="1">
                            <a:latin typeface="Cambria Math" panose="02040503050406030204" pitchFamily="18" charset="0"/>
                            <a:cs typeface="Cambria Math" panose="02040503050406030204" charset="0"/>
                          </a:rPr>
                        </m:ctrlPr>
                      </m:fPr>
                      <m:num>
                        <m:r>
                          <a:rPr lang="en-US" altLang="zh-CN" sz="2000" i="1">
                            <a:latin typeface="Cambria Math" panose="02040503050406030204" charset="0"/>
                            <a:cs typeface="Cambria Math" panose="02040503050406030204" charset="0"/>
                          </a:rPr>
                          <m:t>𝑑</m:t>
                        </m:r>
                        <m:r>
                          <a:rPr lang="en-US" altLang="zh-CN" sz="2000" i="1">
                            <a:latin typeface="Cambria Math" panose="02040503050406030204" charset="0"/>
                            <a:cs typeface="Cambria Math" panose="02040503050406030204" charset="0"/>
                          </a:rPr>
                          <m:t>𝜀</m:t>
                        </m:r>
                      </m:num>
                      <m:den>
                        <m:r>
                          <a:rPr lang="en-US" altLang="zh-CN" sz="2000" i="1">
                            <a:latin typeface="Cambria Math" panose="02040503050406030204" charset="0"/>
                            <a:cs typeface="Cambria Math" panose="02040503050406030204" charset="0"/>
                          </a:rPr>
                          <m:t>𝑑</m:t>
                        </m:r>
                        <m:r>
                          <a:rPr lang="en-US" altLang="zh-CN" sz="2000" i="1">
                            <a:latin typeface="Cambria Math" panose="02040503050406030204" charset="0"/>
                            <a:cs typeface="Cambria Math" panose="02040503050406030204" charset="0"/>
                          </a:rPr>
                          <m:t>𝜆</m:t>
                        </m:r>
                      </m:den>
                    </m:f>
                    <m:r>
                      <a:rPr lang="en-US" altLang="zh-CN" sz="2000" i="1">
                        <a:latin typeface="Cambria Math" panose="02040503050406030204" charset="0"/>
                        <a:cs typeface="Cambria Math" panose="02040503050406030204" charset="0"/>
                      </a:rPr>
                      <m:t>)</m:t>
                    </m:r>
                  </m:oMath>
                </a14:m>
                <a:r>
                  <a:rPr lang="zh-CN" altLang="en-US" sz="2000">
                    <a:latin typeface="Cambria Math" panose="02040503050406030204" charset="0"/>
                    <a:cs typeface="Cambria Math" panose="02040503050406030204" charset="0"/>
                    <a:sym typeface="+mn-ea"/>
                  </a:rPr>
                  <a:t>时，</a:t>
                </a:r>
              </a:p>
              <a:p>
                <a:endParaRPr lang="zh-CN" altLang="en-US" sz="2000">
                  <a:latin typeface="Cambria Math" panose="02040503050406030204" charset="0"/>
                  <a:cs typeface="Cambria Math" panose="02040503050406030204" charset="0"/>
                  <a:sym typeface="+mn-ea"/>
                </a:endParaRPr>
              </a:p>
              <a:p>
                <a:pPr/>
                <a14:m>
                  <m:oMathPara xmlns:m="http://schemas.openxmlformats.org/officeDocument/2006/math">
                    <m:oMathParaPr>
                      <m:jc m:val="centerGroup"/>
                    </m:oMathParaPr>
                    <m:oMath xmlns:m="http://schemas.openxmlformats.org/officeDocument/2006/math">
                      <m:r>
                        <a:rPr lang="en-US" altLang="zh-CN" sz="2000" i="1">
                          <a:latin typeface="Cambria Math" panose="02040503050406030204" charset="0"/>
                          <a:cs typeface="Cambria Math" panose="02040503050406030204" charset="0"/>
                          <a:sym typeface="+mn-ea"/>
                        </a:rPr>
                        <m:t>𝜎</m:t>
                      </m:r>
                      <m:r>
                        <a:rPr lang="en-US" altLang="zh-CN" sz="2000" i="1">
                          <a:latin typeface="Cambria Math" panose="02040503050406030204" charset="0"/>
                          <a:cs typeface="Cambria Math" panose="02040503050406030204" charset="0"/>
                          <a:sym typeface="+mn-ea"/>
                        </a:rPr>
                        <m:t>(</m:t>
                      </m:r>
                      <m:r>
                        <a:rPr lang="en-US" altLang="zh-CN" sz="2000" i="1">
                          <a:latin typeface="Cambria Math" panose="02040503050406030204" charset="0"/>
                          <a:cs typeface="Cambria Math" panose="02040503050406030204" charset="0"/>
                          <a:sym typeface="+mn-ea"/>
                        </a:rPr>
                        <m:t>𝜃</m:t>
                      </m:r>
                      <m:r>
                        <a:rPr lang="en-US" altLang="zh-CN" sz="2000" i="1">
                          <a:latin typeface="Cambria Math" panose="02040503050406030204" charset="0"/>
                          <a:cs typeface="Cambria Math" panose="02040503050406030204" charset="0"/>
                          <a:sym typeface="+mn-ea"/>
                        </a:rPr>
                        <m:t>)≈</m:t>
                      </m:r>
                      <m:f>
                        <m:fPr>
                          <m:ctrlPr>
                            <a:rPr lang="en-US" altLang="zh-CN" sz="2000" i="1">
                              <a:latin typeface="Cambria Math" panose="02040503050406030204" pitchFamily="18" charset="0"/>
                              <a:cs typeface="Cambria Math" panose="02040503050406030204" charset="0"/>
                            </a:rPr>
                          </m:ctrlPr>
                        </m:fPr>
                        <m:num>
                          <m:r>
                            <a:rPr lang="en-US" altLang="zh-CN" sz="2000" i="1">
                              <a:latin typeface="Cambria Math" panose="02040503050406030204" charset="0"/>
                              <a:cs typeface="Cambria Math" panose="02040503050406030204" charset="0"/>
                            </a:rPr>
                            <m:t>𝐸</m:t>
                          </m:r>
                          <m:r>
                            <a:rPr lang="en-US" altLang="zh-CN" sz="2000" i="1">
                              <a:latin typeface="Cambria Math" panose="02040503050406030204" charset="0"/>
                              <a:cs typeface="Cambria Math" panose="02040503050406030204" charset="0"/>
                            </a:rPr>
                            <m:t>(</m:t>
                          </m:r>
                          <m:r>
                            <a:rPr lang="en-US" altLang="zh-CN" sz="2000" i="1">
                              <a:latin typeface="Cambria Math" panose="02040503050406030204" charset="0"/>
                              <a:cs typeface="Cambria Math" panose="02040503050406030204" charset="0"/>
                            </a:rPr>
                            <m:t>𝑠𝑖𝑛</m:t>
                          </m:r>
                          <m:r>
                            <a:rPr lang="en-US" altLang="zh-CN" sz="2000" i="1">
                              <a:solidFill>
                                <a:schemeClr val="tx1"/>
                              </a:solidFill>
                              <a:uFillTx/>
                              <a:latin typeface="Cambria Math" panose="02040503050406030204" charset="0"/>
                              <a:cs typeface="Cambria Math" panose="02040503050406030204" charset="0"/>
                            </a:rPr>
                            <m:t>𝜃</m:t>
                          </m:r>
                          <m:r>
                            <a:rPr lang="en-US" altLang="zh-CN" sz="2000" i="1">
                              <a:solidFill>
                                <a:schemeClr val="tx1"/>
                              </a:solidFill>
                              <a:uFillTx/>
                              <a:latin typeface="Cambria Math" panose="02040503050406030204" charset="0"/>
                              <a:cs typeface="Cambria Math" panose="02040503050406030204" charset="0"/>
                            </a:rPr>
                            <m:t>)</m:t>
                          </m:r>
                        </m:num>
                        <m:den>
                          <m:sSup>
                            <m:sSupPr>
                              <m:ctrlPr>
                                <a:rPr lang="en-US" altLang="zh-CN" sz="2000" i="1">
                                  <a:solidFill>
                                    <a:schemeClr val="tx1"/>
                                  </a:solidFill>
                                  <a:uFillTx/>
                                  <a:latin typeface="Cambria Math" panose="02040503050406030204" pitchFamily="18" charset="0"/>
                                  <a:cs typeface="Cambria Math" panose="02040503050406030204" charset="0"/>
                                </a:rPr>
                              </m:ctrlPr>
                            </m:sSupPr>
                            <m:e>
                              <m:r>
                                <a:rPr lang="en-US" altLang="zh-CN" sz="2000" i="1">
                                  <a:latin typeface="Cambria Math" panose="02040503050406030204" charset="0"/>
                                  <a:cs typeface="Cambria Math" panose="02040503050406030204" charset="0"/>
                                </a:rPr>
                                <m:t>8</m:t>
                              </m:r>
                              <m:sSub>
                                <m:sSubPr>
                                  <m:ctrlPr>
                                    <a:rPr lang="en-US" altLang="zh-CN" sz="2000" i="1">
                                      <a:latin typeface="Cambria Math" panose="02040503050406030204" pitchFamily="18" charset="0"/>
                                      <a:cs typeface="Cambria Math" panose="02040503050406030204" charset="0"/>
                                      <a:sym typeface="+mn-ea"/>
                                    </a:rPr>
                                  </m:ctrlPr>
                                </m:sSubPr>
                                <m:e>
                                  <m:r>
                                    <a:rPr lang="en-US" altLang="zh-CN" sz="2000" i="1">
                                      <a:latin typeface="Cambria Math" panose="02040503050406030204" charset="0"/>
                                      <a:cs typeface="Cambria Math" panose="02040503050406030204" charset="0"/>
                                      <a:sym typeface="+mn-ea"/>
                                    </a:rPr>
                                    <m:t>𝜀</m:t>
                                  </m:r>
                                </m:e>
                                <m:sub>
                                  <m:r>
                                    <a:rPr lang="en-US" altLang="zh-CN" sz="2000" i="1">
                                      <a:latin typeface="Cambria Math" panose="02040503050406030204" charset="0"/>
                                      <a:cs typeface="Cambria Math" panose="02040503050406030204" charset="0"/>
                                      <a:sym typeface="+mn-ea"/>
                                    </a:rPr>
                                    <m:t>0</m:t>
                                  </m:r>
                                </m:sub>
                              </m:sSub>
                              <m:r>
                                <a:rPr lang="en-US" altLang="zh-CN" sz="2000" i="1">
                                  <a:solidFill>
                                    <a:schemeClr val="tx1"/>
                                  </a:solidFill>
                                  <a:uFillTx/>
                                  <a:latin typeface="Cambria Math" panose="02040503050406030204" charset="0"/>
                                  <a:cs typeface="Cambria Math" panose="02040503050406030204" charset="0"/>
                                </a:rPr>
                                <m:t>𝑐𝑜𝑠</m:t>
                              </m:r>
                            </m:e>
                            <m:sup>
                              <m:r>
                                <a:rPr lang="en-US" altLang="zh-CN" sz="2000" i="1">
                                  <a:solidFill>
                                    <a:schemeClr val="tx1"/>
                                  </a:solidFill>
                                  <a:uFillTx/>
                                  <a:latin typeface="Cambria Math" panose="02040503050406030204" charset="0"/>
                                  <a:cs typeface="Cambria Math" panose="02040503050406030204" charset="0"/>
                                </a:rPr>
                                <m:t>2</m:t>
                              </m:r>
                            </m:sup>
                          </m:sSup>
                          <m:r>
                            <a:rPr lang="en-US" altLang="zh-CN" sz="2000" i="1">
                              <a:solidFill>
                                <a:schemeClr val="tx1"/>
                              </a:solidFill>
                              <a:uFillTx/>
                              <a:latin typeface="Cambria Math" panose="02040503050406030204" charset="0"/>
                              <a:cs typeface="Cambria Math" panose="02040503050406030204" charset="0"/>
                            </a:rPr>
                            <m:t>𝜃</m:t>
                          </m:r>
                        </m:den>
                      </m:f>
                      <m:r>
                        <a:rPr lang="en-US" altLang="zh-CN" sz="2000">
                          <a:latin typeface="Cambria Math" panose="02040503050406030204" charset="0"/>
                          <a:cs typeface="Cambria Math" panose="02040503050406030204" charset="0"/>
                        </a:rPr>
                        <m:t>(−</m:t>
                      </m:r>
                      <m:f>
                        <m:fPr>
                          <m:ctrlPr>
                            <a:rPr lang="en-US" altLang="zh-CN" sz="2000" i="1">
                              <a:latin typeface="Cambria Math" panose="02040503050406030204" pitchFamily="18" charset="0"/>
                              <a:cs typeface="Cambria Math" panose="02040503050406030204" charset="0"/>
                            </a:rPr>
                          </m:ctrlPr>
                        </m:fPr>
                        <m:num>
                          <m:r>
                            <a:rPr lang="en-US" altLang="zh-CN" sz="2000" i="1">
                              <a:latin typeface="Cambria Math" panose="02040503050406030204" charset="0"/>
                              <a:cs typeface="Cambria Math" panose="02040503050406030204" charset="0"/>
                            </a:rPr>
                            <m:t>𝑑</m:t>
                          </m:r>
                          <m:r>
                            <a:rPr lang="en-US" altLang="zh-CN" sz="2000" i="1">
                              <a:latin typeface="Cambria Math" panose="02040503050406030204" charset="0"/>
                              <a:cs typeface="Cambria Math" panose="02040503050406030204" charset="0"/>
                            </a:rPr>
                            <m:t>𝜀</m:t>
                          </m:r>
                        </m:num>
                        <m:den>
                          <m:r>
                            <a:rPr lang="en-US" altLang="zh-CN" sz="2000" i="1">
                              <a:latin typeface="Cambria Math" panose="02040503050406030204" charset="0"/>
                              <a:cs typeface="Cambria Math" panose="02040503050406030204" charset="0"/>
                            </a:rPr>
                            <m:t>𝑑</m:t>
                          </m:r>
                          <m:r>
                            <a:rPr lang="en-US" altLang="zh-CN" sz="2000" i="1">
                              <a:latin typeface="Cambria Math" panose="02040503050406030204" charset="0"/>
                              <a:cs typeface="Cambria Math" panose="02040503050406030204" charset="0"/>
                            </a:rPr>
                            <m:t>𝜆</m:t>
                          </m:r>
                        </m:den>
                      </m:f>
                      <m:r>
                        <a:rPr lang="en-US" altLang="zh-CN" sz="2000" i="1">
                          <a:latin typeface="Cambria Math" panose="02040503050406030204" charset="0"/>
                          <a:cs typeface="Cambria Math" panose="02040503050406030204" charset="0"/>
                        </a:rPr>
                        <m:t>)</m:t>
                      </m:r>
                      <m:sSup>
                        <m:sSupPr>
                          <m:ctrlPr>
                            <a:rPr lang="en-US" altLang="zh-CN" sz="2000" i="1">
                              <a:latin typeface="Cambria Math" panose="02040503050406030204" pitchFamily="18" charset="0"/>
                              <a:cs typeface="Cambria Math" panose="02040503050406030204" charset="0"/>
                              <a:sym typeface="+mn-ea"/>
                            </a:rPr>
                          </m:ctrlPr>
                        </m:sSupPr>
                        <m:e>
                          <m:r>
                            <a:rPr lang="en-US" altLang="zh-CN" sz="2000" i="1">
                              <a:latin typeface="Cambria Math" panose="02040503050406030204" charset="0"/>
                              <a:cs typeface="Cambria Math" panose="02040503050406030204" charset="0"/>
                              <a:sym typeface="+mn-ea"/>
                            </a:rPr>
                            <m:t>𝑙</m:t>
                          </m:r>
                        </m:e>
                        <m:sup>
                          <m:r>
                            <a:rPr lang="en-US" altLang="zh-CN" sz="2000" i="1">
                              <a:latin typeface="Cambria Math" panose="02040503050406030204" charset="0"/>
                              <a:cs typeface="Cambria Math" panose="02040503050406030204" charset="0"/>
                              <a:sym typeface="+mn-ea"/>
                            </a:rPr>
                            <m:t>2</m:t>
                          </m:r>
                        </m:sup>
                      </m:sSup>
                    </m:oMath>
                  </m:oMathPara>
                </a14:m>
                <a:endParaRPr lang="en-US" altLang="zh-CN" sz="2000" i="1">
                  <a:latin typeface="Cambria Math" panose="02040503050406030204" charset="0"/>
                  <a:cs typeface="Cambria Math" panose="02040503050406030204" charset="0"/>
                  <a:sym typeface="+mn-ea"/>
                </a:endParaRPr>
              </a:p>
              <a:p>
                <a:endParaRPr lang="en-US" altLang="zh-CN" sz="2000" i="1">
                  <a:latin typeface="Cambria Math" panose="02040503050406030204" charset="0"/>
                  <a:cs typeface="Cambria Math" panose="02040503050406030204" charset="0"/>
                  <a:sym typeface="+mn-ea"/>
                </a:endParaRPr>
              </a:p>
              <a:p>
                <a:r>
                  <a:rPr lang="zh-CN" altLang="en-US" sz="2000">
                    <a:uFillTx/>
                    <a:latin typeface="Cambria Math" panose="02040503050406030204" charset="0"/>
                    <a:cs typeface="Cambria Math" panose="02040503050406030204" charset="0"/>
                    <a:sym typeface="+mn-ea"/>
                  </a:rPr>
                  <a:t>探测器的分辨率受到周围物质种类的影响，其与</a:t>
                </a:r>
                <a:r>
                  <a:rPr lang="zh-CN" altLang="en-US" sz="2000" b="1">
                    <a:uFillTx/>
                    <a:latin typeface="Cambria Math" panose="02040503050406030204" charset="0"/>
                    <a:cs typeface="Cambria Math" panose="02040503050406030204" charset="0"/>
                    <a:sym typeface="+mn-ea"/>
                  </a:rPr>
                  <a:t>周围物质的阻止本领成正比</a:t>
                </a:r>
                <a:r>
                  <a:rPr lang="zh-CN" altLang="en-US" sz="2000">
                    <a:uFillTx/>
                    <a:latin typeface="Cambria Math" panose="02040503050406030204" charset="0"/>
                    <a:cs typeface="Cambria Math" panose="02040503050406030204" charset="0"/>
                    <a:sym typeface="+mn-ea"/>
                  </a:rPr>
                  <a:t>，与</a:t>
                </a:r>
                <a:r>
                  <a:rPr lang="zh-CN" altLang="en-US" sz="2000" b="1">
                    <a:uFillTx/>
                    <a:latin typeface="Cambria Math" panose="02040503050406030204" charset="0"/>
                    <a:cs typeface="Cambria Math" panose="02040503050406030204" charset="0"/>
                    <a:sym typeface="+mn-ea"/>
                  </a:rPr>
                  <a:t>次级粒子的平均自由程的平方成正比</a:t>
                </a:r>
                <a:r>
                  <a:rPr lang="zh-CN" altLang="en-US" sz="2000">
                    <a:uFillTx/>
                    <a:latin typeface="Cambria Math" panose="02040503050406030204" charset="0"/>
                    <a:cs typeface="Cambria Math" panose="02040503050406030204" charset="0"/>
                    <a:sym typeface="+mn-ea"/>
                  </a:rPr>
                  <a:t>，即</a:t>
                </a:r>
              </a:p>
              <a:p>
                <a:endParaRPr lang="zh-CN" altLang="en-US" sz="2000">
                  <a:solidFill>
                    <a:schemeClr val="tx1"/>
                  </a:solidFill>
                  <a:uFillTx/>
                  <a:latin typeface="Cambria Math" panose="02040503050406030204" charset="0"/>
                  <a:cs typeface="Cambria Math" panose="02040503050406030204" charset="0"/>
                </a:endParaRPr>
              </a:p>
              <a:p>
                <a:pPr/>
                <a14:m>
                  <m:oMathPara xmlns:m="http://schemas.openxmlformats.org/officeDocument/2006/math">
                    <m:oMathParaPr>
                      <m:jc m:val="centerGroup"/>
                    </m:oMathParaPr>
                    <m:oMath xmlns:m="http://schemas.openxmlformats.org/officeDocument/2006/math">
                      <m:r>
                        <a:rPr lang="en-US" altLang="zh-CN" sz="2000" i="1">
                          <a:latin typeface="Cambria Math" panose="02040503050406030204" charset="0"/>
                          <a:cs typeface="Cambria Math" panose="02040503050406030204" charset="0"/>
                          <a:sym typeface="+mn-ea"/>
                        </a:rPr>
                        <m:t>𝜎</m:t>
                      </m:r>
                      <m:r>
                        <a:rPr lang="en-US" altLang="zh-CN" sz="2000" i="1">
                          <a:latin typeface="Cambria Math" panose="02040503050406030204" charset="0"/>
                          <a:cs typeface="Cambria Math" panose="02040503050406030204" charset="0"/>
                          <a:sym typeface="+mn-ea"/>
                        </a:rPr>
                        <m:t>∝</m:t>
                      </m:r>
                      <m:r>
                        <a:rPr lang="en-US" altLang="zh-CN" sz="2000">
                          <a:latin typeface="Cambria Math" panose="02040503050406030204" charset="0"/>
                          <a:cs typeface="Cambria Math" panose="02040503050406030204" charset="0"/>
                        </a:rPr>
                        <m:t>(−</m:t>
                      </m:r>
                      <m:f>
                        <m:fPr>
                          <m:ctrlPr>
                            <a:rPr lang="en-US" altLang="zh-CN" sz="2000" i="1">
                              <a:latin typeface="Cambria Math" panose="02040503050406030204" pitchFamily="18" charset="0"/>
                              <a:cs typeface="Cambria Math" panose="02040503050406030204" charset="0"/>
                            </a:rPr>
                          </m:ctrlPr>
                        </m:fPr>
                        <m:num>
                          <m:r>
                            <a:rPr lang="en-US" altLang="zh-CN" sz="2000" i="1">
                              <a:latin typeface="Cambria Math" panose="02040503050406030204" charset="0"/>
                              <a:cs typeface="Cambria Math" panose="02040503050406030204" charset="0"/>
                            </a:rPr>
                            <m:t>𝑑</m:t>
                          </m:r>
                          <m:r>
                            <a:rPr lang="en-US" altLang="zh-CN" sz="2000" i="1">
                              <a:latin typeface="Cambria Math" panose="02040503050406030204" charset="0"/>
                              <a:cs typeface="Cambria Math" panose="02040503050406030204" charset="0"/>
                            </a:rPr>
                            <m:t>𝜀</m:t>
                          </m:r>
                        </m:num>
                        <m:den>
                          <m:r>
                            <a:rPr lang="en-US" altLang="zh-CN" sz="2000" i="1">
                              <a:latin typeface="Cambria Math" panose="02040503050406030204" charset="0"/>
                              <a:cs typeface="Cambria Math" panose="02040503050406030204" charset="0"/>
                            </a:rPr>
                            <m:t>𝑑</m:t>
                          </m:r>
                          <m:r>
                            <a:rPr lang="en-US" altLang="zh-CN" sz="2000" i="1">
                              <a:latin typeface="Cambria Math" panose="02040503050406030204" charset="0"/>
                              <a:cs typeface="Cambria Math" panose="02040503050406030204" charset="0"/>
                            </a:rPr>
                            <m:t>𝜆</m:t>
                          </m:r>
                        </m:den>
                      </m:f>
                      <m:r>
                        <a:rPr lang="en-US" altLang="zh-CN" sz="2000" i="1">
                          <a:latin typeface="Cambria Math" panose="02040503050406030204" charset="0"/>
                          <a:cs typeface="Cambria Math" panose="02040503050406030204" charset="0"/>
                        </a:rPr>
                        <m:t>)，</m:t>
                      </m:r>
                      <m:r>
                        <a:rPr lang="en-US" altLang="zh-CN" sz="2000" i="1">
                          <a:latin typeface="Cambria Math" panose="02040503050406030204" charset="0"/>
                          <a:cs typeface="Cambria Math" panose="02040503050406030204" charset="0"/>
                          <a:sym typeface="+mn-ea"/>
                        </a:rPr>
                        <m:t>𝜎</m:t>
                      </m:r>
                      <m:r>
                        <a:rPr lang="en-US" altLang="zh-CN" sz="2000" i="1">
                          <a:latin typeface="Cambria Math" panose="02040503050406030204" charset="0"/>
                          <a:cs typeface="Cambria Math" panose="02040503050406030204" charset="0"/>
                          <a:sym typeface="+mn-ea"/>
                        </a:rPr>
                        <m:t>∝</m:t>
                      </m:r>
                      <m:sSup>
                        <m:sSupPr>
                          <m:ctrlPr>
                            <a:rPr lang="en-US" altLang="zh-CN" sz="2000" i="1">
                              <a:latin typeface="Cambria Math" panose="02040503050406030204" pitchFamily="18" charset="0"/>
                              <a:cs typeface="Cambria Math" panose="02040503050406030204" charset="0"/>
                              <a:sym typeface="+mn-ea"/>
                            </a:rPr>
                          </m:ctrlPr>
                        </m:sSupPr>
                        <m:e>
                          <m:r>
                            <a:rPr lang="en-US" altLang="zh-CN" sz="2000" i="1">
                              <a:latin typeface="Cambria Math" panose="02040503050406030204" charset="0"/>
                              <a:cs typeface="Cambria Math" panose="02040503050406030204" charset="0"/>
                              <a:sym typeface="+mn-ea"/>
                            </a:rPr>
                            <m:t>𝑙</m:t>
                          </m:r>
                        </m:e>
                        <m:sup>
                          <m:r>
                            <a:rPr lang="en-US" altLang="zh-CN" sz="2000" i="1">
                              <a:latin typeface="Cambria Math" panose="02040503050406030204" charset="0"/>
                              <a:cs typeface="Cambria Math" panose="02040503050406030204" charset="0"/>
                              <a:sym typeface="+mn-ea"/>
                            </a:rPr>
                            <m:t>2</m:t>
                          </m:r>
                        </m:sup>
                      </m:sSup>
                    </m:oMath>
                  </m:oMathPara>
                </a14:m>
                <a:endParaRPr lang="en-US" altLang="zh-CN" sz="2000" i="1">
                  <a:latin typeface="Cambria Math" panose="02040503050406030204" charset="0"/>
                  <a:cs typeface="Cambria Math" panose="02040503050406030204" charset="0"/>
                  <a:sym typeface="+mn-ea"/>
                </a:endParaRPr>
              </a:p>
              <a:p>
                <a:endParaRPr lang="en-US" altLang="zh-CN" sz="2000" i="1">
                  <a:latin typeface="Cambria Math" panose="02040503050406030204" charset="0"/>
                  <a:cs typeface="Cambria Math" panose="02040503050406030204" charset="0"/>
                  <a:sym typeface="+mn-ea"/>
                </a:endParaRPr>
              </a:p>
              <a:p>
                <a:pPr indent="457200"/>
                <a:r>
                  <a:rPr lang="zh-CN" altLang="en-US" sz="2000">
                    <a:latin typeface="Cambria Math" panose="02040503050406030204" charset="0"/>
                    <a:cs typeface="Cambria Math" panose="02040503050406030204" charset="0"/>
                    <a:sym typeface="+mn-ea"/>
                  </a:rPr>
                  <a:t>铅屋顶通过影响阻止本领来影响</a:t>
                </a:r>
                <a14:m>
                  <m:oMath xmlns:m="http://schemas.openxmlformats.org/officeDocument/2006/math">
                    <m:r>
                      <a:rPr lang="en-US" altLang="zh-CN" sz="2000" i="1">
                        <a:latin typeface="Cambria Math" panose="02040503050406030204" charset="0"/>
                        <a:cs typeface="Cambria Math" panose="02040503050406030204" charset="0"/>
                        <a:sym typeface="+mn-ea"/>
                      </a:rPr>
                      <m:t>𝜎</m:t>
                    </m:r>
                    <m:r>
                      <a:rPr lang="en-US" altLang="zh-CN" sz="2000" i="1">
                        <a:latin typeface="Cambria Math" panose="02040503050406030204" charset="0"/>
                        <a:cs typeface="Cambria Math" panose="02040503050406030204" charset="0"/>
                        <a:sym typeface="+mn-ea"/>
                      </a:rPr>
                      <m:t>(</m:t>
                    </m:r>
                    <m:r>
                      <a:rPr lang="en-US" altLang="zh-CN" sz="2000" i="1">
                        <a:latin typeface="Cambria Math" panose="02040503050406030204" charset="0"/>
                        <a:cs typeface="Cambria Math" panose="02040503050406030204" charset="0"/>
                        <a:sym typeface="+mn-ea"/>
                      </a:rPr>
                      <m:t>𝜃</m:t>
                    </m:r>
                    <m:r>
                      <a:rPr lang="en-US" altLang="zh-CN" sz="2000" i="1">
                        <a:latin typeface="Cambria Math" panose="02040503050406030204" charset="0"/>
                        <a:cs typeface="Cambria Math" panose="02040503050406030204" charset="0"/>
                        <a:sym typeface="+mn-ea"/>
                      </a:rPr>
                      <m:t>)</m:t>
                    </m:r>
                  </m:oMath>
                </a14:m>
                <a:r>
                  <a:rPr lang="zh-CN" altLang="en-US" sz="2000">
                    <a:latin typeface="Cambria Math" panose="02040503050406030204" charset="0"/>
                    <a:cs typeface="Cambria Math" panose="02040503050406030204" charset="0"/>
                    <a:sym typeface="+mn-ea"/>
                  </a:rPr>
                  <a:t>，而抬高并扩大</a:t>
                </a:r>
                <a:r>
                  <a:rPr lang="en-US" altLang="zh-CN" sz="2000">
                    <a:latin typeface="Cambria Math" panose="02040503050406030204" charset="0"/>
                    <a:cs typeface="Cambria Math" panose="02040503050406030204" charset="0"/>
                    <a:sym typeface="+mn-ea"/>
                  </a:rPr>
                  <a:t>CRY</a:t>
                </a:r>
                <a:r>
                  <a:rPr lang="zh-CN" altLang="en-US" sz="2000">
                    <a:latin typeface="Cambria Math" panose="02040503050406030204" charset="0"/>
                    <a:cs typeface="Cambria Math" panose="02040503050406030204" charset="0"/>
                    <a:sym typeface="+mn-ea"/>
                  </a:rPr>
                  <a:t>平面会让探测平面边缘的点角接收度增加，而大角度事件基本来自于这些边缘点坐标记录。</a:t>
                </a:r>
              </a:p>
              <a:p>
                <a:pPr indent="457200"/>
                <a:r>
                  <a:rPr lang="zh-CN" altLang="en-US" sz="2000">
                    <a:latin typeface="Cambria Math" panose="02040503050406030204" charset="0"/>
                    <a:cs typeface="Cambria Math" panose="02040503050406030204" charset="0"/>
                    <a:sym typeface="+mn-ea"/>
                  </a:rPr>
                  <a:t>根据量纲分析可以预测，在不引入其他参量的条件下，</a:t>
                </a:r>
                <a:r>
                  <a:rPr lang="zh-CN" altLang="en-US" sz="2000">
                    <a:sym typeface="+mn-ea"/>
                  </a:rPr>
                  <a:t>能量辐射传播方式的</a:t>
                </a:r>
                <a:r>
                  <a:rPr lang="zh-CN" altLang="en-US" sz="2000">
                    <a:latin typeface="Cambria Math" panose="02040503050406030204" charset="0"/>
                    <a:cs typeface="Cambria Math" panose="02040503050406030204" charset="0"/>
                    <a:sym typeface="+mn-ea"/>
                  </a:rPr>
                  <a:t>修正对</a:t>
                </a:r>
                <a14:m>
                  <m:oMath xmlns:m="http://schemas.openxmlformats.org/officeDocument/2006/math">
                    <m:r>
                      <a:rPr lang="en-US" altLang="zh-CN" sz="2000" i="1">
                        <a:latin typeface="Cambria Math" panose="02040503050406030204" charset="0"/>
                        <a:cs typeface="Cambria Math" panose="02040503050406030204" charset="0"/>
                        <a:sym typeface="+mn-ea"/>
                      </a:rPr>
                      <m:t>𝜎</m:t>
                    </m:r>
                    <m:r>
                      <a:rPr lang="en-US" altLang="zh-CN" sz="2000" i="1">
                        <a:latin typeface="Cambria Math" panose="02040503050406030204" charset="0"/>
                        <a:cs typeface="Cambria Math" panose="02040503050406030204" charset="0"/>
                        <a:sym typeface="+mn-ea"/>
                      </a:rPr>
                      <m:t>(</m:t>
                    </m:r>
                    <m:r>
                      <a:rPr lang="en-US" altLang="zh-CN" sz="2000" i="1">
                        <a:latin typeface="Cambria Math" panose="02040503050406030204" charset="0"/>
                        <a:cs typeface="Cambria Math" panose="02040503050406030204" charset="0"/>
                        <a:sym typeface="+mn-ea"/>
                      </a:rPr>
                      <m:t>𝜃</m:t>
                    </m:r>
                    <m:r>
                      <a:rPr lang="en-US" altLang="zh-CN" sz="2000" i="1">
                        <a:latin typeface="Cambria Math" panose="02040503050406030204" charset="0"/>
                        <a:cs typeface="Cambria Math" panose="02040503050406030204" charset="0"/>
                        <a:sym typeface="+mn-ea"/>
                      </a:rPr>
                      <m:t>)</m:t>
                    </m:r>
                  </m:oMath>
                </a14:m>
                <a:r>
                  <a:rPr lang="zh-CN" altLang="en-US" sz="2000">
                    <a:latin typeface="Cambria Math" panose="02040503050406030204" charset="0"/>
                    <a:cs typeface="Cambria Math" panose="02040503050406030204" charset="0"/>
                    <a:sym typeface="+mn-ea"/>
                  </a:rPr>
                  <a:t>低阶的修正主要在</a:t>
                </a:r>
                <a14:m>
                  <m:oMath xmlns:m="http://schemas.openxmlformats.org/officeDocument/2006/math">
                    <m:r>
                      <a:rPr lang="en-US" altLang="zh-CN" sz="2000" i="1">
                        <a:latin typeface="Cambria Math" panose="02040503050406030204" charset="0"/>
                        <a:cs typeface="Cambria Math" panose="02040503050406030204" charset="0"/>
                        <a:sym typeface="+mn-ea"/>
                      </a:rPr>
                      <m:t>𝑓</m:t>
                    </m:r>
                    <m:r>
                      <a:rPr lang="en-US" altLang="zh-CN" sz="2000" i="1">
                        <a:latin typeface="Cambria Math" panose="02040503050406030204" charset="0"/>
                        <a:cs typeface="Cambria Math" panose="02040503050406030204" charset="0"/>
                        <a:sym typeface="+mn-ea"/>
                      </a:rPr>
                      <m:t>(</m:t>
                    </m:r>
                    <m:r>
                      <a:rPr lang="en-US" altLang="zh-CN" sz="2000" i="1">
                        <a:latin typeface="Cambria Math" panose="02040503050406030204" charset="0"/>
                        <a:cs typeface="Cambria Math" panose="02040503050406030204" charset="0"/>
                        <a:sym typeface="+mn-ea"/>
                      </a:rPr>
                      <m:t>𝜃</m:t>
                    </m:r>
                    <m:r>
                      <a:rPr lang="en-US" altLang="zh-CN" sz="2000" i="1">
                        <a:latin typeface="Cambria Math" panose="02040503050406030204" charset="0"/>
                        <a:cs typeface="Cambria Math" panose="02040503050406030204" charset="0"/>
                        <a:sym typeface="+mn-ea"/>
                      </a:rPr>
                      <m:t>)</m:t>
                    </m:r>
                  </m:oMath>
                </a14:m>
                <a:r>
                  <a:rPr lang="zh-CN" altLang="en-US" sz="2000">
                    <a:solidFill>
                      <a:schemeClr val="tx1"/>
                    </a:solidFill>
                    <a:uFillTx/>
                    <a:latin typeface="Cambria Math" panose="02040503050406030204" charset="0"/>
                    <a:cs typeface="Cambria Math" panose="02040503050406030204" charset="0"/>
                  </a:rPr>
                  <a:t>，对于</a:t>
                </a:r>
                <a14:m>
                  <m:oMath xmlns:m="http://schemas.openxmlformats.org/officeDocument/2006/math">
                    <m:r>
                      <a:rPr lang="en-US" altLang="zh-CN" sz="2000">
                        <a:latin typeface="Cambria Math" panose="02040503050406030204" charset="0"/>
                        <a:cs typeface="Cambria Math" panose="02040503050406030204" charset="0"/>
                      </a:rPr>
                      <m:t>(−</m:t>
                    </m:r>
                    <m:f>
                      <m:fPr>
                        <m:ctrlPr>
                          <a:rPr lang="en-US" altLang="zh-CN" sz="2000" i="1">
                            <a:latin typeface="Cambria Math" panose="02040503050406030204" pitchFamily="18" charset="0"/>
                            <a:cs typeface="Cambria Math" panose="02040503050406030204" charset="0"/>
                          </a:rPr>
                        </m:ctrlPr>
                      </m:fPr>
                      <m:num>
                        <m:r>
                          <a:rPr lang="en-US" altLang="zh-CN" sz="2000" i="1">
                            <a:latin typeface="Cambria Math" panose="02040503050406030204" charset="0"/>
                            <a:cs typeface="Cambria Math" panose="02040503050406030204" charset="0"/>
                          </a:rPr>
                          <m:t>𝑑</m:t>
                        </m:r>
                        <m:r>
                          <a:rPr lang="en-US" altLang="zh-CN" sz="2000" i="1">
                            <a:latin typeface="Cambria Math" panose="02040503050406030204" charset="0"/>
                            <a:cs typeface="Cambria Math" panose="02040503050406030204" charset="0"/>
                          </a:rPr>
                          <m:t>𝜀</m:t>
                        </m:r>
                      </m:num>
                      <m:den>
                        <m:r>
                          <a:rPr lang="en-US" altLang="zh-CN" sz="2000" i="1">
                            <a:latin typeface="Cambria Math" panose="02040503050406030204" charset="0"/>
                            <a:cs typeface="Cambria Math" panose="02040503050406030204" charset="0"/>
                          </a:rPr>
                          <m:t>𝑑</m:t>
                        </m:r>
                        <m:r>
                          <a:rPr lang="en-US" altLang="zh-CN" sz="2000" i="1">
                            <a:latin typeface="Cambria Math" panose="02040503050406030204" charset="0"/>
                            <a:cs typeface="Cambria Math" panose="02040503050406030204" charset="0"/>
                          </a:rPr>
                          <m:t>𝜆</m:t>
                        </m:r>
                      </m:den>
                    </m:f>
                    <m:r>
                      <a:rPr lang="en-US" altLang="zh-CN" sz="2000" i="1">
                        <a:latin typeface="Cambria Math" panose="02040503050406030204" charset="0"/>
                        <a:cs typeface="Cambria Math" panose="02040503050406030204" charset="0"/>
                      </a:rPr>
                      <m:t>)</m:t>
                    </m:r>
                  </m:oMath>
                </a14:m>
                <a:r>
                  <a:rPr lang="zh-CN" altLang="en-US" sz="2000">
                    <a:latin typeface="Cambria Math" panose="02040503050406030204" charset="0"/>
                    <a:cs typeface="Cambria Math" panose="02040503050406030204" charset="0"/>
                  </a:rPr>
                  <a:t>和</a:t>
                </a:r>
                <a14:m>
                  <m:oMath xmlns:m="http://schemas.openxmlformats.org/officeDocument/2006/math">
                    <m:r>
                      <a:rPr lang="en-US" altLang="zh-CN" sz="2000" i="1">
                        <a:latin typeface="Cambria Math" panose="02040503050406030204" charset="0"/>
                        <a:cs typeface="Cambria Math" panose="02040503050406030204" charset="0"/>
                        <a:sym typeface="+mn-ea"/>
                      </a:rPr>
                      <m:t>𝑙</m:t>
                    </m:r>
                  </m:oMath>
                </a14:m>
                <a:r>
                  <a:rPr lang="zh-CN" altLang="en-US" sz="2000">
                    <a:latin typeface="Cambria Math" panose="02040503050406030204" charset="0"/>
                    <a:cs typeface="Cambria Math" panose="02040503050406030204" charset="0"/>
                    <a:sym typeface="+mn-ea"/>
                  </a:rPr>
                  <a:t>的依赖关系修正更多在于高阶项。</a:t>
                </a:r>
              </a:p>
            </p:txBody>
          </p:sp>
        </mc:Choice>
        <mc:Fallback xmlns="">
          <p:sp>
            <p:nvSpPr>
              <p:cNvPr id="5" name="文本框 4"/>
              <p:cNvSpPr txBox="1">
                <a:spLocks noRot="1" noChangeAspect="1" noMove="1" noResize="1" noEditPoints="1" noAdjustHandles="1" noChangeArrowheads="1" noChangeShapeType="1" noTextEdit="1"/>
              </p:cNvSpPr>
              <p:nvPr/>
            </p:nvSpPr>
            <p:spPr>
              <a:xfrm>
                <a:off x="645160" y="1186815"/>
                <a:ext cx="11398885" cy="5032375"/>
              </a:xfrm>
              <a:prstGeom prst="rect">
                <a:avLst/>
              </a:prstGeom>
              <a:blipFill rotWithShape="1">
                <a:blip r:embed="rId5"/>
                <a:stretch>
                  <a:fillRect/>
                </a:stretch>
              </a:blipFill>
            </p:spPr>
            <p:txBody>
              <a:bodyPr/>
              <a:lstStyle/>
              <a:p>
                <a:r>
                  <a:rPr lang="zh-CN" alt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21487" y="-18878"/>
            <a:ext cx="2052870" cy="1354078"/>
            <a:chOff x="221487" y="-18878"/>
            <a:chExt cx="2052870" cy="1354078"/>
          </a:xfrm>
        </p:grpSpPr>
        <p:pic>
          <p:nvPicPr>
            <p:cNvPr id="2" name="图片 1" descr="图片包含 动物&#10;&#10;自动生成的说明"/>
            <p:cNvPicPr>
              <a:picLocks noChangeAspect="1"/>
            </p:cNvPicPr>
            <p:nvPr/>
          </p:nvPicPr>
          <p:blipFill rotWithShape="1">
            <a:blip r:embed="rId8" cstate="print">
              <a:extLst>
                <a:ext uri="{28A0092B-C50C-407E-A947-70E740481C1C}">
                  <a14:useLocalDpi xmlns:a14="http://schemas.microsoft.com/office/drawing/2010/main" val="0"/>
                </a:ext>
              </a:extLst>
            </a:blip>
            <a:srcRect t="7778" b="38701"/>
            <a:stretch>
              <a:fillRect/>
            </a:stretch>
          </p:blipFill>
          <p:spPr>
            <a:xfrm rot="16866824">
              <a:off x="128583" y="74026"/>
              <a:ext cx="1354078" cy="1168270"/>
            </a:xfrm>
            <a:prstGeom prst="rect">
              <a:avLst/>
            </a:prstGeom>
          </p:spPr>
        </p:pic>
        <p:sp>
          <p:nvSpPr>
            <p:cNvPr id="3" name="矩形 2" descr="e7d195523061f1c09e9d68d7cf438b91ef959ecb14fc25d26BBA7F7DBC18E55DFF4014AF651F0BF2569D4B6C1DA7F1A4683A481403BD872FC687266AD13265C1DE7C373772FD8728ABDD69ADD03BFF5BE2862BC891DBB79E0A12267BEBE766ACAF6260D70995E6538A8984318D67824546F6FFC40C04D7CECC9107EBCC5E8E0A6BD80FAAD3BF75763CAF8F29A143E1D1"/>
            <p:cNvSpPr/>
            <p:nvPr/>
          </p:nvSpPr>
          <p:spPr bwMode="auto">
            <a:xfrm>
              <a:off x="1380277" y="397730"/>
              <a:ext cx="894080" cy="521970"/>
            </a:xfrm>
            <a:prstGeom prst="rect">
              <a:avLst/>
            </a:prstGeom>
            <a:noFill/>
          </p:spPr>
          <p:txBody>
            <a:bodyPr wrap="none">
              <a:spAutoFit/>
            </a:bodyPr>
            <a:lstStyle/>
            <a:p>
              <a:pPr>
                <a:defRPr/>
              </a:pPr>
              <a:r>
                <a:rPr lang="zh-CN" altLang="en-US" sz="2800" kern="100" dirty="0">
                  <a:solidFill>
                    <a:srgbClr val="0266D1"/>
                  </a:solidFill>
                  <a:latin typeface="思源黑体 CN Normal" panose="020B0400000000000000" pitchFamily="34" charset="-122"/>
                  <a:ea typeface="思源黑体 CN Normal" panose="020B0400000000000000" pitchFamily="34" charset="-122"/>
                  <a:cs typeface="Times New Roman" panose="02020603050405020304" pitchFamily="18" charset="0"/>
                </a:rPr>
                <a:t>总结</a:t>
              </a:r>
            </a:p>
          </p:txBody>
        </p:sp>
      </p:grpSp>
      <p:cxnSp>
        <p:nvCxnSpPr>
          <p:cNvPr id="13" name="直接连接符 12"/>
          <p:cNvCxnSpPr/>
          <p:nvPr/>
        </p:nvCxnSpPr>
        <p:spPr>
          <a:xfrm>
            <a:off x="5392862" y="3693465"/>
            <a:ext cx="4681024" cy="1"/>
          </a:xfrm>
          <a:prstGeom prst="line">
            <a:avLst/>
          </a:prstGeom>
          <a:solidFill>
            <a:srgbClr val="070606"/>
          </a:solidFill>
          <a:ln w="15875">
            <a:solidFill>
              <a:schemeClr val="bg1"/>
            </a:solidFill>
            <a:round/>
          </a:ln>
        </p:spPr>
      </p:cxnSp>
      <p:pic>
        <p:nvPicPr>
          <p:cNvPr id="10" name="图片 9"/>
          <p:cNvPicPr>
            <a:picLocks noChangeAspect="1"/>
          </p:cNvPicPr>
          <p:nvPr/>
        </p:nvPicPr>
        <p:blipFill>
          <a:blip r:embed="rId9"/>
          <a:stretch>
            <a:fillRect/>
          </a:stretch>
        </p:blipFill>
        <p:spPr>
          <a:xfrm>
            <a:off x="9253641" y="288142"/>
            <a:ext cx="2395208" cy="736987"/>
          </a:xfrm>
          <a:prstGeom prst="rect">
            <a:avLst/>
          </a:prstGeom>
        </p:spPr>
      </p:pic>
      <p:sp>
        <p:nvSpPr>
          <p:cNvPr id="12" name="文本框 11"/>
          <p:cNvSpPr txBox="1"/>
          <p:nvPr>
            <p:custDataLst>
              <p:tags r:id="rId1"/>
            </p:custDataLst>
          </p:nvPr>
        </p:nvSpPr>
        <p:spPr>
          <a:xfrm>
            <a:off x="2057400" y="1435100"/>
            <a:ext cx="8415655" cy="1195705"/>
          </a:xfrm>
          <a:prstGeom prst="rect">
            <a:avLst/>
          </a:prstGeom>
          <a:noFill/>
        </p:spPr>
        <p:txBody>
          <a:bodyPr wrap="square" rtlCol="0">
            <a:noAutofit/>
          </a:bodyPr>
          <a:lstStyle/>
          <a:p>
            <a:pPr indent="457200"/>
            <a:r>
              <a:rPr lang="zh-CN" altLang="en-US" sz="2400"/>
              <a:t>模拟基本上还原了</a:t>
            </a:r>
            <a:r>
              <a:rPr lang="en-US" altLang="zh-CN" sz="2400"/>
              <a:t>RPC</a:t>
            </a:r>
            <a:r>
              <a:rPr lang="zh-CN" altLang="en-US" sz="2400"/>
              <a:t>探测器的几何构型和探测方法，综合考虑了宇宙射线各种成分的影响。确定了影响不同区间角度分布的主导粒子种类。</a:t>
            </a:r>
          </a:p>
          <a:p>
            <a:pPr indent="457200"/>
            <a:endParaRPr lang="zh-CN" altLang="en-US" sz="2400"/>
          </a:p>
          <a:p>
            <a:pPr indent="457200"/>
            <a:endParaRPr lang="zh-CN" altLang="en-US" sz="2400">
              <a:latin typeface="Cambria Math" panose="02040503050406030204" charset="0"/>
              <a:cs typeface="Cambria Math" panose="02040503050406030204" charset="0"/>
            </a:endParaRPr>
          </a:p>
        </p:txBody>
      </p:sp>
      <p:sp>
        <p:nvSpPr>
          <p:cNvPr id="7" name="十字星 6"/>
          <p:cNvSpPr/>
          <p:nvPr>
            <p:custDataLst>
              <p:tags r:id="rId2"/>
            </p:custDataLst>
          </p:nvPr>
        </p:nvSpPr>
        <p:spPr>
          <a:xfrm>
            <a:off x="1285875" y="1619250"/>
            <a:ext cx="534670" cy="524510"/>
          </a:xfrm>
          <a:prstGeom prst="star4">
            <a:avLst/>
          </a:prstGeom>
          <a:solidFill>
            <a:schemeClr val="accent5">
              <a:lumMod val="75000"/>
            </a:schemeClr>
          </a:solidFill>
          <a:ln>
            <a:solidFill>
              <a:srgbClr val="0266D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1" name="文本框 10"/>
          <p:cNvSpPr txBox="1"/>
          <p:nvPr>
            <p:custDataLst>
              <p:tags r:id="rId3"/>
            </p:custDataLst>
          </p:nvPr>
        </p:nvSpPr>
        <p:spPr>
          <a:xfrm>
            <a:off x="2057400" y="4411980"/>
            <a:ext cx="8416290" cy="1224280"/>
          </a:xfrm>
          <a:prstGeom prst="rect">
            <a:avLst/>
          </a:prstGeom>
          <a:noFill/>
        </p:spPr>
        <p:txBody>
          <a:bodyPr wrap="square" rtlCol="0">
            <a:noAutofit/>
          </a:bodyPr>
          <a:lstStyle/>
          <a:p>
            <a:pPr indent="457200"/>
            <a:r>
              <a:rPr lang="zh-CN" altLang="en-US" sz="2400"/>
              <a:t>由于次级粒子的影响，位于探测系统和粒子源之间的物质以及入射粒子的角分布都会影响位置测量，目前拥有一个半定量模型可以解释这些现象。</a:t>
            </a:r>
          </a:p>
        </p:txBody>
      </p:sp>
      <p:sp>
        <p:nvSpPr>
          <p:cNvPr id="16" name="十字星 15"/>
          <p:cNvSpPr/>
          <p:nvPr>
            <p:custDataLst>
              <p:tags r:id="rId4"/>
            </p:custDataLst>
          </p:nvPr>
        </p:nvSpPr>
        <p:spPr>
          <a:xfrm>
            <a:off x="1285875" y="3218180"/>
            <a:ext cx="534670" cy="524510"/>
          </a:xfrm>
          <a:prstGeom prst="star4">
            <a:avLst/>
          </a:prstGeom>
          <a:solidFill>
            <a:schemeClr val="accent5">
              <a:lumMod val="75000"/>
            </a:schemeClr>
          </a:solidFill>
          <a:ln>
            <a:solidFill>
              <a:srgbClr val="0266D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4" name="矩形 3"/>
          <p:cNvSpPr/>
          <p:nvPr/>
        </p:nvSpPr>
        <p:spPr>
          <a:xfrm>
            <a:off x="11522710" y="6261100"/>
            <a:ext cx="520700" cy="460375"/>
          </a:xfrm>
          <a:prstGeom prst="rect">
            <a:avLst/>
          </a:prstGeom>
          <a:noFill/>
          <a:ln>
            <a:noFill/>
          </a:ln>
        </p:spPr>
        <p:txBody>
          <a:bodyPr wrap="none" rtlCol="0" anchor="t">
            <a:spAutoFit/>
          </a:bodyPr>
          <a:lstStyle/>
          <a:p>
            <a:pPr algn="ctr"/>
            <a:r>
              <a:rPr lang="en-US" altLang="zh-CN" sz="2400" b="1">
                <a:solidFill>
                  <a:srgbClr val="349DF1"/>
                </a:solidFill>
                <a:effectLst>
                  <a:outerShdw blurRad="38100" dist="25400" dir="5400000" algn="ctr" rotWithShape="0">
                    <a:srgbClr val="6E747A">
                      <a:alpha val="43000"/>
                    </a:srgbClr>
                  </a:outerShdw>
                </a:effectLst>
              </a:rPr>
              <a:t>16</a:t>
            </a:r>
          </a:p>
        </p:txBody>
      </p:sp>
      <p:sp>
        <p:nvSpPr>
          <p:cNvPr id="5" name="文本框 4"/>
          <p:cNvSpPr txBox="1"/>
          <p:nvPr/>
        </p:nvSpPr>
        <p:spPr>
          <a:xfrm>
            <a:off x="2058035" y="3065780"/>
            <a:ext cx="8415655" cy="829945"/>
          </a:xfrm>
          <a:prstGeom prst="rect">
            <a:avLst/>
          </a:prstGeom>
          <a:noFill/>
        </p:spPr>
        <p:txBody>
          <a:bodyPr wrap="square" rtlCol="0" anchor="t">
            <a:spAutoFit/>
          </a:bodyPr>
          <a:lstStyle/>
          <a:p>
            <a:pPr indent="457200"/>
            <a:r>
              <a:rPr lang="zh-CN" altLang="en-US" sz="2400">
                <a:sym typeface="+mn-ea"/>
              </a:rPr>
              <a:t>从角度分布分析结果来看，实验和模拟在小角度部分存在普遍的差异，有待进一步研究。</a:t>
            </a:r>
          </a:p>
        </p:txBody>
      </p:sp>
      <p:sp>
        <p:nvSpPr>
          <p:cNvPr id="8" name="十字星 7"/>
          <p:cNvSpPr/>
          <p:nvPr>
            <p:custDataLst>
              <p:tags r:id="rId5"/>
            </p:custDataLst>
          </p:nvPr>
        </p:nvSpPr>
        <p:spPr>
          <a:xfrm>
            <a:off x="1285875" y="4636770"/>
            <a:ext cx="534670" cy="524510"/>
          </a:xfrm>
          <a:prstGeom prst="star4">
            <a:avLst/>
          </a:prstGeom>
          <a:solidFill>
            <a:schemeClr val="accent5">
              <a:lumMod val="75000"/>
            </a:schemeClr>
          </a:solidFill>
          <a:ln>
            <a:solidFill>
              <a:srgbClr val="0266D1"/>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BC5E27C7-A1FC-1CFF-900A-B6F0BAF561CF}"/>
              </a:ext>
            </a:extLst>
          </p:cNvPr>
          <p:cNvSpPr txBox="1"/>
          <p:nvPr/>
        </p:nvSpPr>
        <p:spPr>
          <a:xfrm>
            <a:off x="596265" y="397510"/>
            <a:ext cx="419100" cy="521970"/>
          </a:xfrm>
          <a:prstGeom prst="rect">
            <a:avLst/>
          </a:prstGeom>
          <a:noFill/>
        </p:spPr>
        <p:txBody>
          <a:bodyPr wrap="square" rtlCol="0" anchor="t">
            <a:spAutoFit/>
          </a:bodyPr>
          <a:lstStyle/>
          <a:p>
            <a:r>
              <a:rPr lang="en-US" altLang="zh-CN" sz="2800" dirty="0">
                <a:solidFill>
                  <a:schemeClr val="lt1"/>
                </a:solidFill>
                <a:latin typeface="思源黑体 CN Normal" panose="020B0400000000000000" pitchFamily="34" charset="-122"/>
                <a:ea typeface="思源黑体 CN Normal" panose="020B0400000000000000" pitchFamily="34" charset="-122"/>
                <a:sym typeface="+mn-ea"/>
              </a:rPr>
              <a:t>4</a:t>
            </a:r>
            <a:endParaRPr lang="en-US" altLang="zh-CN" sz="2800" dirty="0">
              <a:latin typeface="思源黑体 CN Normal" panose="020B0400000000000000" pitchFamily="34" charset="-122"/>
              <a:ea typeface="思源黑体 CN Normal" panose="020B0400000000000000" pitchFamily="34"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动物&#10;&#10;自动生成的说明"/>
          <p:cNvPicPr>
            <a:picLocks noChangeAspect="1"/>
          </p:cNvPicPr>
          <p:nvPr/>
        </p:nvPicPr>
        <p:blipFill rotWithShape="1">
          <a:blip r:embed="rId19" cstate="print">
            <a:extLst>
              <a:ext uri="{28A0092B-C50C-407E-A947-70E740481C1C}">
                <a14:useLocalDpi xmlns:a14="http://schemas.microsoft.com/office/drawing/2010/main" val="0"/>
              </a:ext>
            </a:extLst>
          </a:blip>
          <a:srcRect t="7778" b="38701"/>
          <a:stretch>
            <a:fillRect/>
          </a:stretch>
        </p:blipFill>
        <p:spPr>
          <a:xfrm rot="16866824">
            <a:off x="172147" y="834620"/>
            <a:ext cx="5992424" cy="5170136"/>
          </a:xfrm>
          <a:prstGeom prst="rect">
            <a:avLst/>
          </a:prstGeom>
        </p:spPr>
      </p:pic>
      <p:sp>
        <p:nvSpPr>
          <p:cNvPr id="3" name="文本框 2"/>
          <p:cNvSpPr txBox="1"/>
          <p:nvPr/>
        </p:nvSpPr>
        <p:spPr>
          <a:xfrm>
            <a:off x="3109227" y="2769966"/>
            <a:ext cx="492443" cy="2554545"/>
          </a:xfrm>
          <a:prstGeom prst="rect">
            <a:avLst/>
          </a:prstGeom>
          <a:noFill/>
        </p:spPr>
        <p:txBody>
          <a:bodyPr vert="eaVert" wrap="square" rtlCol="0">
            <a:spAutoFit/>
          </a:bodyPr>
          <a:lstStyle/>
          <a:p>
            <a:pPr algn="ctr"/>
            <a:r>
              <a:rPr lang="en-US" altLang="zh-CN" sz="2000" dirty="0">
                <a:solidFill>
                  <a:schemeClr val="bg1"/>
                </a:solidFill>
                <a:latin typeface="思源黑体 CN Normal" panose="020B0400000000000000" pitchFamily="34" charset="-122"/>
                <a:ea typeface="思源黑体 CN Normal" panose="020B0400000000000000" pitchFamily="34" charset="-122"/>
                <a:cs typeface="Arial" panose="020B0604020202020204" pitchFamily="34" charset="0"/>
              </a:rPr>
              <a:t>Contents</a:t>
            </a:r>
            <a:endParaRPr lang="zh-CN" altLang="en-US" sz="2000" dirty="0">
              <a:solidFill>
                <a:schemeClr val="bg1"/>
              </a:solidFill>
              <a:latin typeface="思源黑体 CN Normal" panose="020B0400000000000000" pitchFamily="34" charset="-122"/>
              <a:ea typeface="思源黑体 CN Normal" panose="020B0400000000000000" pitchFamily="34" charset="-122"/>
              <a:cs typeface="Arial" panose="020B0604020202020204" pitchFamily="34" charset="0"/>
            </a:endParaRPr>
          </a:p>
        </p:txBody>
      </p:sp>
      <p:sp>
        <p:nvSpPr>
          <p:cNvPr id="4" name="文本框 3"/>
          <p:cNvSpPr txBox="1"/>
          <p:nvPr/>
        </p:nvSpPr>
        <p:spPr>
          <a:xfrm>
            <a:off x="2349704" y="2188127"/>
            <a:ext cx="876583" cy="1569660"/>
          </a:xfrm>
          <a:prstGeom prst="rect">
            <a:avLst/>
          </a:prstGeom>
          <a:noFill/>
        </p:spPr>
        <p:txBody>
          <a:bodyPr wrap="square" rtlCol="0">
            <a:spAutoFit/>
          </a:bodyPr>
          <a:lstStyle/>
          <a:p>
            <a:pPr algn="ctr"/>
            <a:r>
              <a:rPr lang="zh-CN" altLang="en-US" sz="4800" dirty="0">
                <a:solidFill>
                  <a:schemeClr val="bg1"/>
                </a:solidFill>
                <a:latin typeface="思源黑体 CN Normal" panose="020B0400000000000000" pitchFamily="34" charset="-122"/>
                <a:ea typeface="思源黑体 CN Normal" panose="020B0400000000000000" pitchFamily="34" charset="-122"/>
                <a:cs typeface="Arial" panose="020B0604020202020204" pitchFamily="34" charset="0"/>
              </a:rPr>
              <a:t>目录</a:t>
            </a:r>
          </a:p>
        </p:txBody>
      </p:sp>
      <p:cxnSp>
        <p:nvCxnSpPr>
          <p:cNvPr id="5" name="直接连接符 4"/>
          <p:cNvCxnSpPr/>
          <p:nvPr/>
        </p:nvCxnSpPr>
        <p:spPr>
          <a:xfrm>
            <a:off x="3168360" y="3249004"/>
            <a:ext cx="0" cy="24672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custDataLst>
              <p:tags r:id="rId1"/>
            </p:custDataLst>
          </p:nvPr>
        </p:nvGrpSpPr>
        <p:grpSpPr>
          <a:xfrm>
            <a:off x="5741930" y="1640332"/>
            <a:ext cx="5714871" cy="637719"/>
            <a:chOff x="5376170" y="1434826"/>
            <a:chExt cx="5714871" cy="637719"/>
          </a:xfrm>
        </p:grpSpPr>
        <p:sp>
          <p:nvSpPr>
            <p:cNvPr id="7" name="矩形 6"/>
            <p:cNvSpPr/>
            <p:nvPr>
              <p:custDataLst>
                <p:tags r:id="rId14"/>
              </p:custDataLst>
            </p:nvPr>
          </p:nvSpPr>
          <p:spPr>
            <a:xfrm>
              <a:off x="6111903" y="1434826"/>
              <a:ext cx="4979137" cy="628925"/>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思源黑体 CN Normal" panose="020B0400000000000000" pitchFamily="34" charset="-122"/>
                <a:ea typeface="思源黑体 CN Normal" panose="020B0400000000000000" pitchFamily="34" charset="-122"/>
              </a:endParaRPr>
            </a:p>
          </p:txBody>
        </p:sp>
        <p:sp>
          <p:nvSpPr>
            <p:cNvPr id="8" name="矩形 7" descr="e7d195523061f1c09e9d68d7cf438b91ef959ecb14fc25d26BBA7F7DBC18E55DFF4014AF651F0BF2569D4B6C1DA7F1A4683A481403BD872FC687266AD13265C1DE7C373772FD8728ABDD69ADD03BFF5BE2862BC891DBB79E0A12267BEBE766ACAF6260D70995E6538A8984318D67824546F6FFC40C04D7CECC9107EBCC5E8E0A6BD80FAAD3BF75763CAF8F29A143E1D1"/>
            <p:cNvSpPr/>
            <p:nvPr>
              <p:custDataLst>
                <p:tags r:id="rId15"/>
              </p:custDataLst>
            </p:nvPr>
          </p:nvSpPr>
          <p:spPr>
            <a:xfrm>
              <a:off x="6111903" y="1443620"/>
              <a:ext cx="4979138" cy="628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defRPr/>
              </a:pPr>
              <a:r>
                <a:rPr lang="zh-CN" altLang="en-US" sz="2800" dirty="0">
                  <a:solidFill>
                    <a:schemeClr val="tx1">
                      <a:lumMod val="85000"/>
                      <a:lumOff val="15000"/>
                    </a:schemeClr>
                  </a:solidFill>
                  <a:latin typeface="思源黑体 CN Normal" panose="020B0400000000000000" pitchFamily="34" charset="-122"/>
                  <a:ea typeface="思源黑体 CN Normal" panose="020B0400000000000000" pitchFamily="34" charset="-122"/>
                </a:rPr>
                <a:t>背景介绍</a:t>
              </a:r>
            </a:p>
          </p:txBody>
        </p:sp>
        <p:sp>
          <p:nvSpPr>
            <p:cNvPr id="9" name="矩形 8" descr="e7d195523061f1c09e9d68d7cf438b91ef959ecb14fc25d26BBA7F7DBC18E55DFF4014AF651F0BF2569D4B6C1DA7F1A4683A481403BD872FC687266AD13265C1DE7C373772FD8728ABDD69ADD03BFF5BE2862BC891DBB79EC851A009BD930C10FA8C6A8AB3104F0235AF1A3D4E8E41C0721C6BE4D6838EAF4B6B9AE2486E7C5E8B4F7A1EBE4DCA0C4690A56A498EF964"/>
            <p:cNvSpPr/>
            <p:nvPr>
              <p:custDataLst>
                <p:tags r:id="rId16"/>
              </p:custDataLst>
            </p:nvPr>
          </p:nvSpPr>
          <p:spPr>
            <a:xfrm>
              <a:off x="5376170" y="1434826"/>
              <a:ext cx="628925" cy="628925"/>
            </a:xfrm>
            <a:prstGeom prst="rect">
              <a:avLst/>
            </a:prstGeom>
            <a:solidFill>
              <a:srgbClr val="4EA4EF"/>
            </a:solidFill>
            <a:ln>
              <a:solidFill>
                <a:srgbClr val="4EA4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思源黑体 CN Normal" panose="020B0400000000000000" pitchFamily="34" charset="-122"/>
                  <a:ea typeface="思源黑体 CN Normal" panose="020B0400000000000000" pitchFamily="34" charset="-122"/>
                </a:rPr>
                <a:t>1</a:t>
              </a:r>
              <a:endParaRPr lang="zh-CN" altLang="en-US" sz="2800" dirty="0">
                <a:latin typeface="思源黑体 CN Normal" panose="020B0400000000000000" pitchFamily="34" charset="-122"/>
                <a:ea typeface="思源黑体 CN Normal" panose="020B0400000000000000" pitchFamily="34" charset="-122"/>
              </a:endParaRPr>
            </a:p>
          </p:txBody>
        </p:sp>
      </p:grpSp>
      <p:grpSp>
        <p:nvGrpSpPr>
          <p:cNvPr id="10" name="组合 9"/>
          <p:cNvGrpSpPr/>
          <p:nvPr>
            <p:custDataLst>
              <p:tags r:id="rId2"/>
            </p:custDataLst>
          </p:nvPr>
        </p:nvGrpSpPr>
        <p:grpSpPr>
          <a:xfrm>
            <a:off x="5741930" y="2791281"/>
            <a:ext cx="5714871" cy="637719"/>
            <a:chOff x="5376170" y="1434826"/>
            <a:chExt cx="5714871" cy="637719"/>
          </a:xfrm>
        </p:grpSpPr>
        <p:sp>
          <p:nvSpPr>
            <p:cNvPr id="11" name="矩形 10"/>
            <p:cNvSpPr/>
            <p:nvPr>
              <p:custDataLst>
                <p:tags r:id="rId11"/>
              </p:custDataLst>
            </p:nvPr>
          </p:nvSpPr>
          <p:spPr>
            <a:xfrm>
              <a:off x="6111903" y="1434826"/>
              <a:ext cx="4979137" cy="628925"/>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思源黑体 CN Normal" panose="020B0400000000000000" pitchFamily="34" charset="-122"/>
                <a:ea typeface="思源黑体 CN Normal" panose="020B0400000000000000" pitchFamily="34" charset="-122"/>
              </a:endParaRPr>
            </a:p>
          </p:txBody>
        </p:sp>
        <p:sp>
          <p:nvSpPr>
            <p:cNvPr id="12" name="矩形 11" descr="e7d195523061f1c09e9d68d7cf438b91ef959ecb14fc25d26BBA7F7DBC18E55DFF4014AF651F0BF2569D4B6C1DA7F1A4683A481403BD872FC687266AD13265C1DE7C373772FD8728ABDD69ADD03BFF5BE2862BC891DBB79E0A12267BEBE766ACAF6260D70995E6538A8984318D67824546F6FFC40C04D7CECC9107EBCC5E8E0A6BD80FAAD3BF75763CAF8F29A143E1D1"/>
            <p:cNvSpPr/>
            <p:nvPr>
              <p:custDataLst>
                <p:tags r:id="rId12"/>
              </p:custDataLst>
            </p:nvPr>
          </p:nvSpPr>
          <p:spPr>
            <a:xfrm>
              <a:off x="6111903" y="1443620"/>
              <a:ext cx="4979138" cy="628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defRPr/>
              </a:pPr>
              <a:r>
                <a:rPr lang="en-US" altLang="zh-CN" sz="2800" dirty="0">
                  <a:solidFill>
                    <a:schemeClr val="tx1">
                      <a:lumMod val="85000"/>
                      <a:lumOff val="15000"/>
                    </a:schemeClr>
                  </a:solidFill>
                  <a:latin typeface="思源黑体 CN Normal" panose="020B0400000000000000" pitchFamily="34" charset="-122"/>
                  <a:ea typeface="思源黑体 CN Normal" panose="020B0400000000000000" pitchFamily="34" charset="-122"/>
                </a:rPr>
                <a:t>Geant4</a:t>
              </a:r>
              <a:r>
                <a:rPr lang="zh-CN" altLang="en-US" sz="2800" dirty="0">
                  <a:solidFill>
                    <a:schemeClr val="tx1">
                      <a:lumMod val="85000"/>
                      <a:lumOff val="15000"/>
                    </a:schemeClr>
                  </a:solidFill>
                  <a:latin typeface="思源黑体 CN Normal" panose="020B0400000000000000" pitchFamily="34" charset="-122"/>
                  <a:ea typeface="思源黑体 CN Normal" panose="020B0400000000000000" pitchFamily="34" charset="-122"/>
                </a:rPr>
                <a:t>模拟</a:t>
              </a:r>
            </a:p>
          </p:txBody>
        </p:sp>
        <p:sp>
          <p:nvSpPr>
            <p:cNvPr id="13" name="矩形 12" descr="e7d195523061f1c09e9d68d7cf438b91ef959ecb14fc25d26BBA7F7DBC18E55DFF4014AF651F0BF2569D4B6C1DA7F1A4683A481403BD872FC687266AD13265C1DE7C373772FD8728ABDD69ADD03BFF5BE2862BC891DBB79EC851A009BD930C10FA8C6A8AB3104F0235AF1A3D4E8E41C0721C6BE4D6838EAF4B6B9AE2486E7C5E8B4F7A1EBE4DCA0C4690A56A498EF964"/>
            <p:cNvSpPr/>
            <p:nvPr>
              <p:custDataLst>
                <p:tags r:id="rId13"/>
              </p:custDataLst>
            </p:nvPr>
          </p:nvSpPr>
          <p:spPr>
            <a:xfrm>
              <a:off x="5376170" y="1434826"/>
              <a:ext cx="628925" cy="628925"/>
            </a:xfrm>
            <a:prstGeom prst="rect">
              <a:avLst/>
            </a:prstGeom>
            <a:solidFill>
              <a:srgbClr val="4EA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思源黑体 CN Normal" panose="020B0400000000000000" pitchFamily="34" charset="-122"/>
                  <a:ea typeface="思源黑体 CN Normal" panose="020B0400000000000000" pitchFamily="34" charset="-122"/>
                </a:rPr>
                <a:t>2</a:t>
              </a:r>
              <a:endParaRPr lang="zh-CN" altLang="en-US" sz="2800" dirty="0">
                <a:latin typeface="思源黑体 CN Normal" panose="020B0400000000000000" pitchFamily="34" charset="-122"/>
                <a:ea typeface="思源黑体 CN Normal" panose="020B0400000000000000" pitchFamily="34" charset="-122"/>
              </a:endParaRPr>
            </a:p>
          </p:txBody>
        </p:sp>
      </p:grpSp>
      <p:grpSp>
        <p:nvGrpSpPr>
          <p:cNvPr id="14" name="组合 13"/>
          <p:cNvGrpSpPr/>
          <p:nvPr>
            <p:custDataLst>
              <p:tags r:id="rId3"/>
            </p:custDataLst>
          </p:nvPr>
        </p:nvGrpSpPr>
        <p:grpSpPr>
          <a:xfrm>
            <a:off x="5736811" y="3933436"/>
            <a:ext cx="5714871" cy="637719"/>
            <a:chOff x="5376170" y="1434826"/>
            <a:chExt cx="5714871" cy="637719"/>
          </a:xfrm>
        </p:grpSpPr>
        <p:sp>
          <p:nvSpPr>
            <p:cNvPr id="15" name="矩形 14"/>
            <p:cNvSpPr/>
            <p:nvPr>
              <p:custDataLst>
                <p:tags r:id="rId8"/>
              </p:custDataLst>
            </p:nvPr>
          </p:nvSpPr>
          <p:spPr>
            <a:xfrm>
              <a:off x="6111903" y="1434826"/>
              <a:ext cx="4979137" cy="628925"/>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思源黑体 CN Normal" panose="020B0400000000000000" pitchFamily="34" charset="-122"/>
                <a:ea typeface="思源黑体 CN Normal" panose="020B0400000000000000" pitchFamily="34" charset="-122"/>
              </a:endParaRPr>
            </a:p>
          </p:txBody>
        </p:sp>
        <p:sp>
          <p:nvSpPr>
            <p:cNvPr id="16" name="矩形 15" descr="e7d195523061f1c09e9d68d7cf438b91ef959ecb14fc25d26BBA7F7DBC18E55DFF4014AF651F0BF2569D4B6C1DA7F1A4683A481403BD872FC687266AD13265C1DE7C373772FD8728ABDD69ADD03BFF5BE2862BC891DBB79E0A12267BEBE766ACAF6260D70995E6538A8984318D67824546F6FFC40C04D7CECC9107EBCC5E8E0A6BD80FAAD3BF75763CAF8F29A143E1D1"/>
            <p:cNvSpPr/>
            <p:nvPr>
              <p:custDataLst>
                <p:tags r:id="rId9"/>
              </p:custDataLst>
            </p:nvPr>
          </p:nvSpPr>
          <p:spPr>
            <a:xfrm>
              <a:off x="6111903" y="1443620"/>
              <a:ext cx="4979138" cy="628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defRPr/>
              </a:pPr>
              <a:r>
                <a:rPr lang="zh-CN" altLang="en-US" sz="2800" dirty="0">
                  <a:solidFill>
                    <a:schemeClr val="tx1">
                      <a:lumMod val="85000"/>
                      <a:lumOff val="15000"/>
                    </a:schemeClr>
                  </a:solidFill>
                  <a:latin typeface="思源黑体 CN Normal" panose="020B0400000000000000" pitchFamily="34" charset="-122"/>
                  <a:ea typeface="思源黑体 CN Normal" panose="020B0400000000000000" pitchFamily="34" charset="-122"/>
                </a:rPr>
                <a:t>次级粒子影响探究</a:t>
              </a:r>
            </a:p>
          </p:txBody>
        </p:sp>
        <p:sp>
          <p:nvSpPr>
            <p:cNvPr id="17" name="矩形 16" descr="e7d195523061f1c09e9d68d7cf438b91ef959ecb14fc25d26BBA7F7DBC18E55DFF4014AF651F0BF2569D4B6C1DA7F1A4683A481403BD872FC687266AD13265C1DE7C373772FD8728ABDD69ADD03BFF5BE2862BC891DBB79EC851A009BD930C10FA8C6A8AB3104F0235AF1A3D4E8E41C0721C6BE4D6838EAF4B6B9AE2486E7C5E8B4F7A1EBE4DCA0C4690A56A498EF964"/>
            <p:cNvSpPr/>
            <p:nvPr>
              <p:custDataLst>
                <p:tags r:id="rId10"/>
              </p:custDataLst>
            </p:nvPr>
          </p:nvSpPr>
          <p:spPr>
            <a:xfrm>
              <a:off x="5376170" y="1434826"/>
              <a:ext cx="628925" cy="628925"/>
            </a:xfrm>
            <a:prstGeom prst="rect">
              <a:avLst/>
            </a:prstGeom>
            <a:solidFill>
              <a:srgbClr val="4EA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思源黑体 CN Normal" panose="020B0400000000000000" pitchFamily="34" charset="-122"/>
                  <a:ea typeface="思源黑体 CN Normal" panose="020B0400000000000000" pitchFamily="34" charset="-122"/>
                </a:rPr>
                <a:t>3</a:t>
              </a:r>
              <a:endParaRPr lang="zh-CN" altLang="en-US" sz="2800" dirty="0">
                <a:latin typeface="思源黑体 CN Normal" panose="020B0400000000000000" pitchFamily="34" charset="-122"/>
                <a:ea typeface="思源黑体 CN Normal" panose="020B0400000000000000" pitchFamily="34" charset="-122"/>
              </a:endParaRPr>
            </a:p>
          </p:txBody>
        </p:sp>
      </p:grpSp>
      <p:grpSp>
        <p:nvGrpSpPr>
          <p:cNvPr id="18" name="组合 17"/>
          <p:cNvGrpSpPr/>
          <p:nvPr>
            <p:custDataLst>
              <p:tags r:id="rId4"/>
            </p:custDataLst>
          </p:nvPr>
        </p:nvGrpSpPr>
        <p:grpSpPr>
          <a:xfrm>
            <a:off x="5736811" y="5084385"/>
            <a:ext cx="5714871" cy="637719"/>
            <a:chOff x="5376170" y="1434826"/>
            <a:chExt cx="5714871" cy="637719"/>
          </a:xfrm>
        </p:grpSpPr>
        <p:sp>
          <p:nvSpPr>
            <p:cNvPr id="19" name="矩形 18"/>
            <p:cNvSpPr/>
            <p:nvPr>
              <p:custDataLst>
                <p:tags r:id="rId5"/>
              </p:custDataLst>
            </p:nvPr>
          </p:nvSpPr>
          <p:spPr>
            <a:xfrm>
              <a:off x="6111903" y="1434826"/>
              <a:ext cx="4979137" cy="628925"/>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思源黑体 CN Normal" panose="020B0400000000000000" pitchFamily="34" charset="-122"/>
                <a:ea typeface="思源黑体 CN Normal" panose="020B0400000000000000" pitchFamily="34" charset="-122"/>
              </a:endParaRPr>
            </a:p>
          </p:txBody>
        </p:sp>
        <p:sp>
          <p:nvSpPr>
            <p:cNvPr id="20" name="矩形 19" descr="e7d195523061f1c09e9d68d7cf438b91ef959ecb14fc25d26BBA7F7DBC18E55DFF4014AF651F0BF2569D4B6C1DA7F1A4683A481403BD872FC687266AD13265C1DE7C373772FD8728ABDD69ADD03BFF5BE2862BC891DBB79E0A12267BEBE766ACAF6260D70995E6538A8984318D67824546F6FFC40C04D7CECC9107EBCC5E8E0A6BD80FAAD3BF75763CAF8F29A143E1D1"/>
            <p:cNvSpPr/>
            <p:nvPr>
              <p:custDataLst>
                <p:tags r:id="rId6"/>
              </p:custDataLst>
            </p:nvPr>
          </p:nvSpPr>
          <p:spPr>
            <a:xfrm>
              <a:off x="6111903" y="1443620"/>
              <a:ext cx="4979138" cy="628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defRPr/>
              </a:pPr>
              <a:r>
                <a:rPr lang="zh-CN" altLang="en-US" sz="2800" dirty="0">
                  <a:solidFill>
                    <a:schemeClr val="tx1">
                      <a:lumMod val="85000"/>
                      <a:lumOff val="15000"/>
                    </a:schemeClr>
                  </a:solidFill>
                  <a:latin typeface="思源黑体 CN Normal" panose="020B0400000000000000" pitchFamily="34" charset="-122"/>
                  <a:ea typeface="思源黑体 CN Normal" panose="020B0400000000000000" pitchFamily="34" charset="-122"/>
                </a:rPr>
                <a:t>总结</a:t>
              </a:r>
            </a:p>
          </p:txBody>
        </p:sp>
        <p:sp>
          <p:nvSpPr>
            <p:cNvPr id="21" name="矩形 20" descr="e7d195523061f1c09e9d68d7cf438b91ef959ecb14fc25d26BBA7F7DBC18E55DFF4014AF651F0BF2569D4B6C1DA7F1A4683A481403BD872FC687266AD13265C1DE7C373772FD8728ABDD69ADD03BFF5BE2862BC891DBB79EC851A009BD930C10FA8C6A8AB3104F0235AF1A3D4E8E41C0721C6BE4D6838EAF4B6B9AE2486E7C5E8B4F7A1EBE4DCA0C4690A56A498EF964"/>
            <p:cNvSpPr/>
            <p:nvPr>
              <p:custDataLst>
                <p:tags r:id="rId7"/>
              </p:custDataLst>
            </p:nvPr>
          </p:nvSpPr>
          <p:spPr>
            <a:xfrm>
              <a:off x="5376170" y="1434826"/>
              <a:ext cx="628925" cy="628925"/>
            </a:xfrm>
            <a:prstGeom prst="rect">
              <a:avLst/>
            </a:prstGeom>
            <a:solidFill>
              <a:srgbClr val="4EA4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思源黑体 CN Normal" panose="020B0400000000000000" pitchFamily="34" charset="-122"/>
                  <a:ea typeface="思源黑体 CN Normal" panose="020B0400000000000000" pitchFamily="34" charset="-122"/>
                </a:rPr>
                <a:t>4</a:t>
              </a:r>
              <a:endParaRPr lang="zh-CN" altLang="en-US" sz="2800" dirty="0">
                <a:latin typeface="思源黑体 CN Normal" panose="020B0400000000000000" pitchFamily="34" charset="-122"/>
                <a:ea typeface="思源黑体 CN Normal" panose="020B0400000000000000"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42"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par>
                          <p:cTn id="38" fill="hold">
                            <p:stCondLst>
                              <p:cond delay="4500"/>
                            </p:stCondLst>
                            <p:childTnLst>
                              <p:par>
                                <p:cTn id="39" presetID="42" presetClass="entr" presetSubtype="0"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21487" y="-18878"/>
            <a:ext cx="2764070" cy="1354078"/>
            <a:chOff x="221487" y="-18878"/>
            <a:chExt cx="2764070" cy="1354078"/>
          </a:xfrm>
        </p:grpSpPr>
        <p:pic>
          <p:nvPicPr>
            <p:cNvPr id="2" name="图片 1" descr="图片包含 动物&#10;&#10;自动生成的说明"/>
            <p:cNvPicPr>
              <a:picLocks noChangeAspect="1"/>
            </p:cNvPicPr>
            <p:nvPr/>
          </p:nvPicPr>
          <p:blipFill rotWithShape="1">
            <a:blip r:embed="rId3" cstate="print">
              <a:extLst>
                <a:ext uri="{28A0092B-C50C-407E-A947-70E740481C1C}">
                  <a14:useLocalDpi xmlns:a14="http://schemas.microsoft.com/office/drawing/2010/main" val="0"/>
                </a:ext>
              </a:extLst>
            </a:blip>
            <a:srcRect t="7778" b="38701"/>
            <a:stretch>
              <a:fillRect/>
            </a:stretch>
          </p:blipFill>
          <p:spPr>
            <a:xfrm rot="16866824">
              <a:off x="128583" y="74026"/>
              <a:ext cx="1354078" cy="1168270"/>
            </a:xfrm>
            <a:prstGeom prst="rect">
              <a:avLst/>
            </a:prstGeom>
          </p:spPr>
        </p:pic>
        <p:sp>
          <p:nvSpPr>
            <p:cNvPr id="3" name="矩形 2" descr="e7d195523061f1c09e9d68d7cf438b91ef959ecb14fc25d26BBA7F7DBC18E55DFF4014AF651F0BF2569D4B6C1DA7F1A4683A481403BD872FC687266AD13265C1DE7C373772FD8728ABDD69ADD03BFF5BE2862BC891DBB79E0A12267BEBE766ACAF6260D70995E6538A8984318D67824546F6FFC40C04D7CECC9107EBCC5E8E0A6BD80FAAD3BF75763CAF8F29A143E1D1"/>
            <p:cNvSpPr/>
            <p:nvPr/>
          </p:nvSpPr>
          <p:spPr bwMode="auto">
            <a:xfrm>
              <a:off x="1380277" y="397730"/>
              <a:ext cx="1605280" cy="521970"/>
            </a:xfrm>
            <a:prstGeom prst="rect">
              <a:avLst/>
            </a:prstGeom>
            <a:noFill/>
          </p:spPr>
          <p:txBody>
            <a:bodyPr wrap="none">
              <a:spAutoFit/>
            </a:bodyPr>
            <a:lstStyle/>
            <a:p>
              <a:pPr>
                <a:defRPr/>
              </a:pPr>
              <a:r>
                <a:rPr lang="zh-CN" altLang="en-US" sz="2800" kern="100" dirty="0">
                  <a:solidFill>
                    <a:srgbClr val="0266D1"/>
                  </a:solidFill>
                  <a:latin typeface="思源黑体 CN Normal" panose="020B0400000000000000" pitchFamily="34" charset="-122"/>
                  <a:ea typeface="思源黑体 CN Normal" panose="020B0400000000000000" pitchFamily="34" charset="-122"/>
                  <a:cs typeface="Times New Roman" panose="02020603050405020304" pitchFamily="18" charset="0"/>
                </a:rPr>
                <a:t>宇宙射线</a:t>
              </a:r>
            </a:p>
          </p:txBody>
        </p:sp>
      </p:grpSp>
      <p:cxnSp>
        <p:nvCxnSpPr>
          <p:cNvPr id="13" name="直接连接符 12"/>
          <p:cNvCxnSpPr/>
          <p:nvPr/>
        </p:nvCxnSpPr>
        <p:spPr>
          <a:xfrm>
            <a:off x="5392862" y="3693465"/>
            <a:ext cx="4681024" cy="1"/>
          </a:xfrm>
          <a:prstGeom prst="line">
            <a:avLst/>
          </a:prstGeom>
          <a:solidFill>
            <a:srgbClr val="070606"/>
          </a:solidFill>
          <a:ln w="15875">
            <a:solidFill>
              <a:schemeClr val="bg1"/>
            </a:solidFill>
            <a:round/>
          </a:ln>
        </p:spPr>
      </p:cxnSp>
      <p:pic>
        <p:nvPicPr>
          <p:cNvPr id="10" name="图片 9"/>
          <p:cNvPicPr>
            <a:picLocks noChangeAspect="1"/>
          </p:cNvPicPr>
          <p:nvPr/>
        </p:nvPicPr>
        <p:blipFill>
          <a:blip r:embed="rId4"/>
          <a:stretch>
            <a:fillRect/>
          </a:stretch>
        </p:blipFill>
        <p:spPr>
          <a:xfrm>
            <a:off x="9253641" y="288142"/>
            <a:ext cx="2395208" cy="736987"/>
          </a:xfrm>
          <a:prstGeom prst="rect">
            <a:avLst/>
          </a:prstGeom>
        </p:spPr>
      </p:pic>
      <p:sp>
        <p:nvSpPr>
          <p:cNvPr id="24" name="文本框 23"/>
          <p:cNvSpPr txBox="1"/>
          <p:nvPr/>
        </p:nvSpPr>
        <p:spPr>
          <a:xfrm>
            <a:off x="5793740" y="1024890"/>
            <a:ext cx="5819140" cy="5233670"/>
          </a:xfrm>
          <a:prstGeom prst="rect">
            <a:avLst/>
          </a:prstGeom>
          <a:noFill/>
        </p:spPr>
        <p:txBody>
          <a:bodyPr wrap="square" rtlCol="0">
            <a:noAutofit/>
          </a:bodyPr>
          <a:lstStyle/>
          <a:p>
            <a:pPr indent="457200"/>
            <a:r>
              <a:rPr lang="zh-CN" altLang="en-US" sz="2000"/>
              <a:t>源自超新星等天体物理源的宇宙射线粒子通常被称为</a:t>
            </a:r>
            <a:r>
              <a:rPr lang="zh-CN" altLang="en-US" sz="2000" b="1"/>
              <a:t>初级宇宙射线</a:t>
            </a:r>
            <a:r>
              <a:rPr lang="zh-CN" altLang="en-US" sz="2000"/>
              <a:t>，其显著特征是携带极高能量。当这些粒子与地球大气层相互作用时，会引发核反应，进而产生级联过程，形成由大量粒子组成的</a:t>
            </a:r>
            <a:r>
              <a:rPr lang="zh-CN" altLang="en-US" sz="2000" b="1"/>
              <a:t>空气簇射</a:t>
            </a:r>
            <a:r>
              <a:rPr lang="zh-CN" altLang="en-US" sz="2000"/>
              <a:t>。</a:t>
            </a:r>
          </a:p>
          <a:p>
            <a:pPr indent="457200"/>
            <a:r>
              <a:rPr lang="zh-CN" altLang="en-US" sz="2000">
                <a:sym typeface="+mn-ea"/>
              </a:rPr>
              <a:t>所有参与空气簇射的粒子统称为</a:t>
            </a:r>
            <a:r>
              <a:rPr lang="zh-CN" altLang="en-US" sz="2000" b="1">
                <a:sym typeface="+mn-ea"/>
              </a:rPr>
              <a:t>次级宇宙射线</a:t>
            </a:r>
            <a:r>
              <a:rPr lang="zh-CN" altLang="en-US" sz="2000">
                <a:sym typeface="+mn-ea"/>
              </a:rPr>
              <a:t>。宇宙射线</a:t>
            </a:r>
            <a:r>
              <a:rPr lang="en-US" altLang="zh-CN" sz="2000">
                <a:sym typeface="+mn-ea"/>
              </a:rPr>
              <a:t>μ</a:t>
            </a:r>
            <a:r>
              <a:rPr lang="zh-CN" altLang="en-US" sz="2000">
                <a:sym typeface="+mn-ea"/>
              </a:rPr>
              <a:t>子主要</a:t>
            </a:r>
            <a:r>
              <a:rPr lang="zh-CN" altLang="en-US" sz="2000"/>
              <a:t>来自带电</a:t>
            </a:r>
            <a:r>
              <a:rPr lang="en-US" altLang="zh-CN" sz="2000"/>
              <a:t>π</a:t>
            </a:r>
            <a:r>
              <a:rPr lang="zh-CN" altLang="en-US" sz="2000"/>
              <a:t>介子衰变。这些</a:t>
            </a:r>
            <a:r>
              <a:rPr lang="en-US" altLang="zh-CN" sz="2000"/>
              <a:t>μ</a:t>
            </a:r>
            <a:r>
              <a:rPr lang="zh-CN" altLang="en-US" sz="2000"/>
              <a:t>子的平均寿命约为</a:t>
            </a:r>
            <a:r>
              <a:rPr lang="en-US" altLang="zh-CN" sz="2000"/>
              <a:t>2</a:t>
            </a:r>
            <a:r>
              <a:rPr lang="zh-CN" altLang="en-US" sz="2000"/>
              <a:t>微秒，以接近光速的速度射往地球表面。</a:t>
            </a:r>
          </a:p>
          <a:p>
            <a:pPr indent="457200"/>
            <a:r>
              <a:rPr lang="zh-CN" altLang="en-US" sz="2000"/>
              <a:t>虽然电子、</a:t>
            </a:r>
            <a:r>
              <a:rPr lang="en-US" altLang="zh-CN" sz="2000"/>
              <a:t>π</a:t>
            </a:r>
            <a:r>
              <a:rPr lang="zh-CN" altLang="en-US" sz="2000"/>
              <a:t>介子、质子和中子等粒子也能抵达地表，但其占比相较</a:t>
            </a:r>
            <a:r>
              <a:rPr lang="en-US" altLang="zh-CN" sz="2000"/>
              <a:t>μ</a:t>
            </a:r>
            <a:r>
              <a:rPr lang="zh-CN" altLang="en-US" sz="2000"/>
              <a:t>子通常可忽略不计。海平面处，每分钟约有</a:t>
            </a:r>
            <a:r>
              <a:rPr lang="en-US" altLang="zh-CN" sz="2000"/>
              <a:t>10,000</a:t>
            </a:r>
            <a:r>
              <a:rPr lang="zh-CN" altLang="en-US" sz="2000"/>
              <a:t>个</a:t>
            </a:r>
            <a:r>
              <a:rPr lang="en-US" altLang="zh-CN" sz="2000"/>
              <a:t>μ</a:t>
            </a:r>
            <a:r>
              <a:rPr lang="zh-CN" altLang="en-US" sz="2000"/>
              <a:t>子穿过每平方米（水平）地表。实际通量受海拔高度、太阳活动、地磁与太阳磁场等多重因素影响。</a:t>
            </a:r>
            <a:endParaRPr lang="en-US" altLang="zh-CN" sz="2000"/>
          </a:p>
          <a:p>
            <a:pPr indent="457200"/>
            <a:r>
              <a:rPr lang="en-US" altLang="zh-CN" sz="2000"/>
              <a:t>μ</a:t>
            </a:r>
            <a:r>
              <a:rPr lang="zh-CN" altLang="en-US" sz="2000"/>
              <a:t>子的平均能量介于</a:t>
            </a:r>
            <a:r>
              <a:rPr lang="en-US" altLang="zh-CN" sz="2000"/>
              <a:t>3</a:t>
            </a:r>
            <a:r>
              <a:rPr lang="zh-CN" altLang="en-US" sz="2000"/>
              <a:t>至</a:t>
            </a:r>
            <a:r>
              <a:rPr lang="en-US" altLang="zh-CN" sz="2000"/>
              <a:t>4 GeV</a:t>
            </a:r>
            <a:r>
              <a:rPr lang="zh-CN" altLang="en-US" sz="2000"/>
              <a:t>之间，其通量在天顶垂直方向达到最大值，并近似遵循</a:t>
            </a:r>
            <a:r>
              <a:rPr lang="en-US" altLang="zh-CN" sz="2000"/>
              <a:t>cos</a:t>
            </a:r>
            <a:r>
              <a:rPr lang="en-US" altLang="en-US" sz="2000"/>
              <a:t>²</a:t>
            </a:r>
            <a:r>
              <a:rPr lang="en-US" altLang="zh-CN" sz="2000"/>
              <a:t>θ</a:t>
            </a:r>
            <a:r>
              <a:rPr lang="zh-CN" altLang="en-US" sz="2000"/>
              <a:t>规律递减（</a:t>
            </a:r>
            <a:r>
              <a:rPr lang="en-US" altLang="zh-CN" sz="2000"/>
              <a:t>θ</a:t>
            </a:r>
            <a:r>
              <a:rPr lang="zh-CN" altLang="en-US" sz="2000"/>
              <a:t>为与垂直方向的夹角）。</a:t>
            </a:r>
          </a:p>
        </p:txBody>
      </p:sp>
      <p:pic>
        <p:nvPicPr>
          <p:cNvPr id="4" name="图片 3"/>
          <p:cNvPicPr/>
          <p:nvPr/>
        </p:nvPicPr>
        <p:blipFill>
          <a:blip r:embed="rId5"/>
          <a:stretch>
            <a:fillRect/>
          </a:stretch>
        </p:blipFill>
        <p:spPr>
          <a:xfrm>
            <a:off x="1380490" y="919480"/>
            <a:ext cx="3832225" cy="5278120"/>
          </a:xfrm>
          <a:prstGeom prst="rect">
            <a:avLst/>
          </a:prstGeom>
        </p:spPr>
      </p:pic>
      <p:sp>
        <p:nvSpPr>
          <p:cNvPr id="12" name="矩形 11"/>
          <p:cNvSpPr/>
          <p:nvPr/>
        </p:nvSpPr>
        <p:spPr>
          <a:xfrm>
            <a:off x="11522710" y="6261100"/>
            <a:ext cx="520700" cy="460375"/>
          </a:xfrm>
          <a:prstGeom prst="rect">
            <a:avLst/>
          </a:prstGeom>
          <a:noFill/>
          <a:ln>
            <a:noFill/>
          </a:ln>
        </p:spPr>
        <p:txBody>
          <a:bodyPr wrap="none" rtlCol="0" anchor="t">
            <a:spAutoFit/>
          </a:bodyPr>
          <a:lstStyle/>
          <a:p>
            <a:pPr algn="ctr"/>
            <a:r>
              <a:rPr lang="en-US" altLang="zh-CN" sz="2400" b="1">
                <a:solidFill>
                  <a:srgbClr val="349DF1"/>
                </a:solidFill>
                <a:effectLst>
                  <a:outerShdw blurRad="38100" dist="25400" dir="5400000" algn="ctr" rotWithShape="0">
                    <a:srgbClr val="6E747A">
                      <a:alpha val="43000"/>
                    </a:srgbClr>
                  </a:outerShdw>
                </a:effectLst>
              </a:rPr>
              <a:t>01</a:t>
            </a:r>
          </a:p>
        </p:txBody>
      </p:sp>
      <p:sp>
        <p:nvSpPr>
          <p:cNvPr id="8" name="文本框 7"/>
          <p:cNvSpPr txBox="1"/>
          <p:nvPr/>
        </p:nvSpPr>
        <p:spPr>
          <a:xfrm>
            <a:off x="596265" y="397510"/>
            <a:ext cx="419100" cy="521970"/>
          </a:xfrm>
          <a:prstGeom prst="rect">
            <a:avLst/>
          </a:prstGeom>
          <a:noFill/>
        </p:spPr>
        <p:txBody>
          <a:bodyPr wrap="square" rtlCol="0" anchor="t">
            <a:spAutoFit/>
          </a:bodyPr>
          <a:lstStyle/>
          <a:p>
            <a:r>
              <a:rPr lang="en-US" altLang="zh-CN" sz="2800" dirty="0">
                <a:solidFill>
                  <a:schemeClr val="lt1"/>
                </a:solidFill>
                <a:latin typeface="思源黑体 CN Normal" panose="020B0400000000000000" pitchFamily="34" charset="-122"/>
                <a:ea typeface="思源黑体 CN Normal" panose="020B0400000000000000" pitchFamily="34" charset="-122"/>
                <a:sym typeface="+mn-ea"/>
              </a:rPr>
              <a:t>1</a:t>
            </a:r>
            <a:endParaRPr lang="en-US" altLang="zh-CN" sz="2800" dirty="0">
              <a:latin typeface="思源黑体 CN Normal" panose="020B0400000000000000" pitchFamily="34" charset="-122"/>
              <a:ea typeface="思源黑体 CN Normal" panose="020B0400000000000000" pitchFamily="34"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21487" y="-18878"/>
            <a:ext cx="2764070" cy="1354078"/>
            <a:chOff x="221487" y="-18878"/>
            <a:chExt cx="2764070" cy="1354078"/>
          </a:xfrm>
        </p:grpSpPr>
        <p:pic>
          <p:nvPicPr>
            <p:cNvPr id="2" name="图片 1" descr="图片包含 动物&#10;&#10;自动生成的说明"/>
            <p:cNvPicPr>
              <a:picLocks noChangeAspect="1"/>
            </p:cNvPicPr>
            <p:nvPr/>
          </p:nvPicPr>
          <p:blipFill rotWithShape="1">
            <a:blip r:embed="rId2" cstate="print">
              <a:extLst>
                <a:ext uri="{28A0092B-C50C-407E-A947-70E740481C1C}">
                  <a14:useLocalDpi xmlns:a14="http://schemas.microsoft.com/office/drawing/2010/main" val="0"/>
                </a:ext>
              </a:extLst>
            </a:blip>
            <a:srcRect t="7778" b="38701"/>
            <a:stretch>
              <a:fillRect/>
            </a:stretch>
          </p:blipFill>
          <p:spPr>
            <a:xfrm rot="16866824">
              <a:off x="128583" y="74026"/>
              <a:ext cx="1354078" cy="1168270"/>
            </a:xfrm>
            <a:prstGeom prst="rect">
              <a:avLst/>
            </a:prstGeom>
          </p:spPr>
        </p:pic>
        <p:sp>
          <p:nvSpPr>
            <p:cNvPr id="3" name="矩形 2" descr="e7d195523061f1c09e9d68d7cf438b91ef959ecb14fc25d26BBA7F7DBC18E55DFF4014AF651F0BF2569D4B6C1DA7F1A4683A481403BD872FC687266AD13265C1DE7C373772FD8728ABDD69ADD03BFF5BE2862BC891DBB79E0A12267BEBE766ACAF6260D70995E6538A8984318D67824546F6FFC40C04D7CECC9107EBCC5E8E0A6BD80FAAD3BF75763CAF8F29A143E1D1"/>
            <p:cNvSpPr/>
            <p:nvPr/>
          </p:nvSpPr>
          <p:spPr bwMode="auto">
            <a:xfrm>
              <a:off x="1380277" y="397730"/>
              <a:ext cx="1605280" cy="521970"/>
            </a:xfrm>
            <a:prstGeom prst="rect">
              <a:avLst/>
            </a:prstGeom>
            <a:noFill/>
          </p:spPr>
          <p:txBody>
            <a:bodyPr wrap="none">
              <a:spAutoFit/>
            </a:bodyPr>
            <a:lstStyle/>
            <a:p>
              <a:pPr algn="l">
                <a:defRPr/>
              </a:pPr>
              <a:r>
                <a:rPr lang="zh-CN" altLang="en-US" sz="2800" kern="100" dirty="0">
                  <a:solidFill>
                    <a:srgbClr val="0266D1"/>
                  </a:solidFill>
                  <a:latin typeface="思源黑体 CN Normal" panose="020B0400000000000000" pitchFamily="34" charset="-122"/>
                  <a:ea typeface="思源黑体 CN Normal" panose="020B0400000000000000" pitchFamily="34" charset="-122"/>
                  <a:cs typeface="Times New Roman" panose="02020603050405020304" pitchFamily="18" charset="0"/>
                  <a:sym typeface="+mn-ea"/>
                </a:rPr>
                <a:t>探测系统</a:t>
              </a:r>
            </a:p>
          </p:txBody>
        </p:sp>
      </p:grpSp>
      <p:cxnSp>
        <p:nvCxnSpPr>
          <p:cNvPr id="13" name="直接连接符 12"/>
          <p:cNvCxnSpPr/>
          <p:nvPr/>
        </p:nvCxnSpPr>
        <p:spPr>
          <a:xfrm>
            <a:off x="5392862" y="3693465"/>
            <a:ext cx="4681024" cy="1"/>
          </a:xfrm>
          <a:prstGeom prst="line">
            <a:avLst/>
          </a:prstGeom>
          <a:solidFill>
            <a:srgbClr val="070606"/>
          </a:solidFill>
          <a:ln w="15875">
            <a:solidFill>
              <a:schemeClr val="bg1"/>
            </a:solidFill>
            <a:round/>
          </a:ln>
        </p:spPr>
      </p:cxnSp>
      <p:pic>
        <p:nvPicPr>
          <p:cNvPr id="10" name="图片 9"/>
          <p:cNvPicPr>
            <a:picLocks noChangeAspect="1"/>
          </p:cNvPicPr>
          <p:nvPr/>
        </p:nvPicPr>
        <p:blipFill>
          <a:blip r:embed="rId3"/>
          <a:stretch>
            <a:fillRect/>
          </a:stretch>
        </p:blipFill>
        <p:spPr>
          <a:xfrm>
            <a:off x="9253641" y="288142"/>
            <a:ext cx="2395208" cy="736987"/>
          </a:xfrm>
          <a:prstGeom prst="rect">
            <a:avLst/>
          </a:prstGeom>
        </p:spPr>
      </p:pic>
      <p:sp>
        <p:nvSpPr>
          <p:cNvPr id="24" name="文本框 23"/>
          <p:cNvSpPr txBox="1"/>
          <p:nvPr/>
        </p:nvSpPr>
        <p:spPr>
          <a:xfrm>
            <a:off x="9447530" y="2179320"/>
            <a:ext cx="2394585" cy="2926715"/>
          </a:xfrm>
          <a:prstGeom prst="rect">
            <a:avLst/>
          </a:prstGeom>
          <a:noFill/>
        </p:spPr>
        <p:txBody>
          <a:bodyPr wrap="square" rtlCol="0">
            <a:noAutofit/>
          </a:bodyPr>
          <a:lstStyle/>
          <a:p>
            <a:pPr indent="457200"/>
            <a:r>
              <a:rPr lang="zh-CN" altLang="en-US" sz="2000"/>
              <a:t>通过上两层探测器确定入射径迹，下两层探测器确定出射径迹，进而计算出缪子在中间区域的散射角。不同的暗物质模型对应的</a:t>
            </a:r>
            <a:r>
              <a:rPr lang="zh-CN" altLang="en-US" sz="2000" b="1"/>
              <a:t>散射角分布</a:t>
            </a:r>
            <a:r>
              <a:rPr lang="zh-CN" altLang="en-US" sz="2000"/>
              <a:t>有所区别。</a:t>
            </a:r>
          </a:p>
        </p:txBody>
      </p:sp>
      <p:pic>
        <p:nvPicPr>
          <p:cNvPr id="7" name="图片 6"/>
          <p:cNvPicPr>
            <a:picLocks noChangeAspect="1"/>
          </p:cNvPicPr>
          <p:nvPr/>
        </p:nvPicPr>
        <p:blipFill>
          <a:blip r:embed="rId4"/>
          <a:stretch>
            <a:fillRect/>
          </a:stretch>
        </p:blipFill>
        <p:spPr>
          <a:xfrm>
            <a:off x="724027" y="1167384"/>
            <a:ext cx="3956919" cy="2880000"/>
          </a:xfrm>
          <a:prstGeom prst="rect">
            <a:avLst/>
          </a:prstGeom>
        </p:spPr>
      </p:pic>
      <p:sp>
        <p:nvSpPr>
          <p:cNvPr id="8" name="文本框 7"/>
          <p:cNvSpPr txBox="1"/>
          <p:nvPr/>
        </p:nvSpPr>
        <p:spPr>
          <a:xfrm>
            <a:off x="596265" y="397510"/>
            <a:ext cx="419100" cy="521970"/>
          </a:xfrm>
          <a:prstGeom prst="rect">
            <a:avLst/>
          </a:prstGeom>
          <a:noFill/>
        </p:spPr>
        <p:txBody>
          <a:bodyPr wrap="square" rtlCol="0" anchor="t">
            <a:spAutoFit/>
          </a:bodyPr>
          <a:lstStyle/>
          <a:p>
            <a:r>
              <a:rPr lang="en-US" altLang="zh-CN" sz="2800" dirty="0">
                <a:solidFill>
                  <a:schemeClr val="lt1"/>
                </a:solidFill>
                <a:latin typeface="思源黑体 CN Normal" panose="020B0400000000000000" pitchFamily="34" charset="-122"/>
                <a:ea typeface="思源黑体 CN Normal" panose="020B0400000000000000" pitchFamily="34" charset="-122"/>
                <a:sym typeface="+mn-ea"/>
              </a:rPr>
              <a:t>1</a:t>
            </a:r>
            <a:endParaRPr lang="en-US" altLang="zh-CN" sz="2800" dirty="0">
              <a:latin typeface="思源黑体 CN Normal" panose="020B0400000000000000" pitchFamily="34" charset="-122"/>
              <a:ea typeface="思源黑体 CN Normal" panose="020B0400000000000000" pitchFamily="34" charset="-122"/>
              <a:sym typeface="+mn-ea"/>
            </a:endParaRPr>
          </a:p>
        </p:txBody>
      </p:sp>
      <p:pic>
        <p:nvPicPr>
          <p:cNvPr id="16" name="图片 15" descr="屏幕截图 2025-04-24 172328"/>
          <p:cNvPicPr>
            <a:picLocks noChangeAspect="1"/>
          </p:cNvPicPr>
          <p:nvPr/>
        </p:nvPicPr>
        <p:blipFill>
          <a:blip r:embed="rId5"/>
          <a:stretch>
            <a:fillRect/>
          </a:stretch>
        </p:blipFill>
        <p:spPr>
          <a:xfrm>
            <a:off x="908050" y="4046855"/>
            <a:ext cx="3773170" cy="2829560"/>
          </a:xfrm>
          <a:prstGeom prst="rect">
            <a:avLst/>
          </a:prstGeom>
        </p:spPr>
      </p:pic>
      <p:sp>
        <p:nvSpPr>
          <p:cNvPr id="18" name="文本框 17"/>
          <p:cNvSpPr txBox="1"/>
          <p:nvPr/>
        </p:nvSpPr>
        <p:spPr>
          <a:xfrm>
            <a:off x="2678430" y="4047490"/>
            <a:ext cx="551180" cy="280035"/>
          </a:xfrm>
          <a:prstGeom prst="rect">
            <a:avLst/>
          </a:prstGeom>
          <a:solidFill>
            <a:schemeClr val="bg1"/>
          </a:solidFill>
        </p:spPr>
        <p:txBody>
          <a:bodyPr wrap="square" rtlCol="0">
            <a:noAutofit/>
          </a:bodyPr>
          <a:lstStyle/>
          <a:p>
            <a:r>
              <a:rPr lang="en-US" altLang="zh-CN" sz="1200" b="1">
                <a:latin typeface="Cascadia Mono SemiLight" panose="020B0609020000020004" charset="0"/>
                <a:ea typeface="Yu Gothic" panose="020B0400000000000000" charset="-128"/>
                <a:cs typeface="Cascadia Mono SemiLight" panose="020B0609020000020004" charset="0"/>
              </a:rPr>
              <a:t>Ang</a:t>
            </a:r>
          </a:p>
        </p:txBody>
      </p:sp>
      <p:sp>
        <p:nvSpPr>
          <p:cNvPr id="19" name="矩形 18"/>
          <p:cNvSpPr/>
          <p:nvPr/>
        </p:nvSpPr>
        <p:spPr>
          <a:xfrm>
            <a:off x="11522710" y="6261100"/>
            <a:ext cx="520700" cy="460375"/>
          </a:xfrm>
          <a:prstGeom prst="rect">
            <a:avLst/>
          </a:prstGeom>
          <a:noFill/>
          <a:ln>
            <a:noFill/>
          </a:ln>
        </p:spPr>
        <p:txBody>
          <a:bodyPr wrap="none" rtlCol="0" anchor="t">
            <a:spAutoFit/>
          </a:bodyPr>
          <a:lstStyle/>
          <a:p>
            <a:pPr algn="ctr"/>
            <a:r>
              <a:rPr lang="en-US" altLang="zh-CN" sz="2400" b="1">
                <a:solidFill>
                  <a:srgbClr val="349DF1"/>
                </a:solidFill>
                <a:effectLst>
                  <a:outerShdw blurRad="38100" dist="25400" dir="5400000" algn="ctr" rotWithShape="0">
                    <a:srgbClr val="6E747A">
                      <a:alpha val="43000"/>
                    </a:srgbClr>
                  </a:outerShdw>
                </a:effectLst>
              </a:rPr>
              <a:t>02</a:t>
            </a:r>
          </a:p>
        </p:txBody>
      </p:sp>
      <p:pic>
        <p:nvPicPr>
          <p:cNvPr id="20" name="图片 19" descr="b3a4aed35afa263e8222ce1b98416f3"/>
          <p:cNvPicPr>
            <a:picLocks noChangeAspect="1"/>
          </p:cNvPicPr>
          <p:nvPr/>
        </p:nvPicPr>
        <p:blipFill>
          <a:blip r:embed="rId6"/>
          <a:stretch>
            <a:fillRect/>
          </a:stretch>
        </p:blipFill>
        <p:spPr>
          <a:xfrm>
            <a:off x="4749165" y="1024890"/>
            <a:ext cx="4319192" cy="5760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21487" y="-18878"/>
            <a:ext cx="3119670" cy="1354078"/>
            <a:chOff x="221487" y="-18878"/>
            <a:chExt cx="3119670" cy="1354078"/>
          </a:xfrm>
        </p:grpSpPr>
        <p:pic>
          <p:nvPicPr>
            <p:cNvPr id="2" name="图片 1" descr="图片包含 动物&#10;&#10;自动生成的说明"/>
            <p:cNvPicPr>
              <a:picLocks noChangeAspect="1"/>
            </p:cNvPicPr>
            <p:nvPr/>
          </p:nvPicPr>
          <p:blipFill rotWithShape="1">
            <a:blip r:embed="rId3" cstate="print">
              <a:extLst>
                <a:ext uri="{28A0092B-C50C-407E-A947-70E740481C1C}">
                  <a14:useLocalDpi xmlns:a14="http://schemas.microsoft.com/office/drawing/2010/main" val="0"/>
                </a:ext>
              </a:extLst>
            </a:blip>
            <a:srcRect t="7778" b="38701"/>
            <a:stretch>
              <a:fillRect/>
            </a:stretch>
          </p:blipFill>
          <p:spPr>
            <a:xfrm rot="16866824">
              <a:off x="128583" y="74026"/>
              <a:ext cx="1354078" cy="1168270"/>
            </a:xfrm>
            <a:prstGeom prst="rect">
              <a:avLst/>
            </a:prstGeom>
          </p:spPr>
        </p:pic>
        <p:sp>
          <p:nvSpPr>
            <p:cNvPr id="3" name="矩形 2" descr="e7d195523061f1c09e9d68d7cf438b91ef959ecb14fc25d26BBA7F7DBC18E55DFF4014AF651F0BF2569D4B6C1DA7F1A4683A481403BD872FC687266AD13265C1DE7C373772FD8728ABDD69ADD03BFF5BE2862BC891DBB79E0A12267BEBE766ACAF6260D70995E6538A8984318D67824546F6FFC40C04D7CECC9107EBCC5E8E0A6BD80FAAD3BF75763CAF8F29A143E1D1"/>
            <p:cNvSpPr/>
            <p:nvPr/>
          </p:nvSpPr>
          <p:spPr bwMode="auto">
            <a:xfrm>
              <a:off x="1380277" y="397730"/>
              <a:ext cx="1960880" cy="521970"/>
            </a:xfrm>
            <a:prstGeom prst="rect">
              <a:avLst/>
            </a:prstGeom>
            <a:noFill/>
          </p:spPr>
          <p:txBody>
            <a:bodyPr wrap="none">
              <a:spAutoFit/>
            </a:bodyPr>
            <a:lstStyle/>
            <a:p>
              <a:pPr algn="l">
                <a:defRPr/>
              </a:pPr>
              <a:r>
                <a:rPr lang="zh-CN" altLang="en-US" sz="2800" kern="100" dirty="0">
                  <a:solidFill>
                    <a:srgbClr val="0266D1"/>
                  </a:solidFill>
                  <a:latin typeface="思源黑体 CN Normal" panose="020B0400000000000000" pitchFamily="34" charset="-122"/>
                  <a:ea typeface="思源黑体 CN Normal" panose="020B0400000000000000" pitchFamily="34" charset="-122"/>
                  <a:cs typeface="Times New Roman" panose="02020603050405020304" pitchFamily="18" charset="0"/>
                </a:rPr>
                <a:t>探测器结构</a:t>
              </a:r>
            </a:p>
          </p:txBody>
        </p:sp>
      </p:grpSp>
      <p:cxnSp>
        <p:nvCxnSpPr>
          <p:cNvPr id="13" name="直接连接符 12"/>
          <p:cNvCxnSpPr/>
          <p:nvPr/>
        </p:nvCxnSpPr>
        <p:spPr>
          <a:xfrm>
            <a:off x="5002337" y="3693465"/>
            <a:ext cx="4681024" cy="1"/>
          </a:xfrm>
          <a:prstGeom prst="line">
            <a:avLst/>
          </a:prstGeom>
          <a:solidFill>
            <a:srgbClr val="070606"/>
          </a:solidFill>
          <a:ln w="15875">
            <a:solidFill>
              <a:schemeClr val="bg1"/>
            </a:solidFill>
            <a:round/>
          </a:ln>
        </p:spPr>
      </p:cxnSp>
      <p:pic>
        <p:nvPicPr>
          <p:cNvPr id="10" name="图片 9"/>
          <p:cNvPicPr>
            <a:picLocks noChangeAspect="1"/>
          </p:cNvPicPr>
          <p:nvPr/>
        </p:nvPicPr>
        <p:blipFill>
          <a:blip r:embed="rId4"/>
          <a:stretch>
            <a:fillRect/>
          </a:stretch>
        </p:blipFill>
        <p:spPr>
          <a:xfrm>
            <a:off x="9253641" y="288142"/>
            <a:ext cx="2395208" cy="736987"/>
          </a:xfrm>
          <a:prstGeom prst="rect">
            <a:avLst/>
          </a:prstGeom>
        </p:spPr>
      </p:pic>
      <p:sp>
        <p:nvSpPr>
          <p:cNvPr id="12" name="文本框 11"/>
          <p:cNvSpPr txBox="1"/>
          <p:nvPr/>
        </p:nvSpPr>
        <p:spPr>
          <a:xfrm>
            <a:off x="9547860" y="2969260"/>
            <a:ext cx="1502410" cy="1448435"/>
          </a:xfrm>
          <a:prstGeom prst="rect">
            <a:avLst/>
          </a:prstGeom>
          <a:noFill/>
        </p:spPr>
        <p:txBody>
          <a:bodyPr wrap="square" rtlCol="0">
            <a:noAutofit/>
          </a:bodyPr>
          <a:lstStyle/>
          <a:p>
            <a:pPr indent="0" fontAlgn="auto">
              <a:spcBef>
                <a:spcPts val="0"/>
              </a:spcBef>
              <a:spcAft>
                <a:spcPts val="0"/>
              </a:spcAft>
            </a:pPr>
            <a:endParaRPr lang="zh-CN" altLang="en-US" sz="2000"/>
          </a:p>
        </p:txBody>
      </p:sp>
      <p:pic>
        <p:nvPicPr>
          <p:cNvPr id="23" name="图片 22"/>
          <p:cNvPicPr>
            <a:picLocks noChangeAspect="1"/>
          </p:cNvPicPr>
          <p:nvPr/>
        </p:nvPicPr>
        <p:blipFill>
          <a:blip r:embed="rId5"/>
          <a:stretch>
            <a:fillRect/>
          </a:stretch>
        </p:blipFill>
        <p:spPr>
          <a:xfrm>
            <a:off x="1428115" y="1494155"/>
            <a:ext cx="4015740" cy="3284855"/>
          </a:xfrm>
          <a:prstGeom prst="rect">
            <a:avLst/>
          </a:prstGeom>
        </p:spPr>
      </p:pic>
      <p:sp>
        <p:nvSpPr>
          <p:cNvPr id="24" name="文本框 23"/>
          <p:cNvSpPr txBox="1"/>
          <p:nvPr/>
        </p:nvSpPr>
        <p:spPr>
          <a:xfrm>
            <a:off x="1584960" y="5353050"/>
            <a:ext cx="8834120" cy="1244600"/>
          </a:xfrm>
          <a:prstGeom prst="rect">
            <a:avLst/>
          </a:prstGeom>
          <a:noFill/>
        </p:spPr>
        <p:txBody>
          <a:bodyPr wrap="square" rtlCol="0">
            <a:noAutofit/>
          </a:bodyPr>
          <a:lstStyle/>
          <a:p>
            <a:pPr indent="457200"/>
            <a:r>
              <a:rPr lang="zh-CN" altLang="en-US" sz="2000"/>
              <a:t>高能带电粒子穿过</a:t>
            </a:r>
            <a:r>
              <a:rPr lang="en-US" altLang="zh-CN" sz="2000"/>
              <a:t>RPC</a:t>
            </a:r>
            <a:r>
              <a:rPr lang="zh-CN" altLang="en-US" sz="2000"/>
              <a:t>探测器时，通过</a:t>
            </a:r>
            <a:r>
              <a:rPr lang="zh-CN" altLang="en-US" sz="2000" b="1"/>
              <a:t>电离雪崩放大效应</a:t>
            </a:r>
            <a:r>
              <a:rPr lang="zh-CN" altLang="en-US" sz="2000"/>
              <a:t>产生信号被读出板记录。位置读出板上的读出条与延迟块连接，根据</a:t>
            </a:r>
            <a:r>
              <a:rPr lang="zh-CN" altLang="en-US" sz="2000" b="1"/>
              <a:t>电信号到达两端的时间差</a:t>
            </a:r>
            <a:r>
              <a:rPr lang="zh-CN" altLang="en-US" sz="2000"/>
              <a:t>确定粒子击中位置。</a:t>
            </a:r>
          </a:p>
        </p:txBody>
      </p:sp>
      <p:pic>
        <p:nvPicPr>
          <p:cNvPr id="5" name="图片 4"/>
          <p:cNvPicPr>
            <a:picLocks noChangeAspect="1"/>
          </p:cNvPicPr>
          <p:nvPr/>
        </p:nvPicPr>
        <p:blipFill>
          <a:blip r:embed="rId6"/>
          <a:stretch>
            <a:fillRect/>
          </a:stretch>
        </p:blipFill>
        <p:spPr>
          <a:xfrm>
            <a:off x="6702641" y="1195474"/>
            <a:ext cx="3875040" cy="3986129"/>
          </a:xfrm>
          <a:prstGeom prst="rect">
            <a:avLst/>
          </a:prstGeom>
        </p:spPr>
      </p:pic>
      <p:sp>
        <p:nvSpPr>
          <p:cNvPr id="4" name="矩形 3"/>
          <p:cNvSpPr/>
          <p:nvPr/>
        </p:nvSpPr>
        <p:spPr>
          <a:xfrm>
            <a:off x="11522710" y="6261100"/>
            <a:ext cx="520700" cy="460375"/>
          </a:xfrm>
          <a:prstGeom prst="rect">
            <a:avLst/>
          </a:prstGeom>
          <a:noFill/>
          <a:ln>
            <a:noFill/>
          </a:ln>
        </p:spPr>
        <p:txBody>
          <a:bodyPr wrap="none" rtlCol="0" anchor="t">
            <a:spAutoFit/>
          </a:bodyPr>
          <a:lstStyle/>
          <a:p>
            <a:pPr algn="ctr"/>
            <a:r>
              <a:rPr lang="en-US" altLang="zh-CN" sz="2400" b="1">
                <a:solidFill>
                  <a:srgbClr val="349DF1"/>
                </a:solidFill>
                <a:effectLst>
                  <a:outerShdw blurRad="38100" dist="25400" dir="5400000" algn="ctr" rotWithShape="0">
                    <a:srgbClr val="6E747A">
                      <a:alpha val="43000"/>
                    </a:srgbClr>
                  </a:outerShdw>
                </a:effectLst>
              </a:rPr>
              <a:t>03</a:t>
            </a:r>
          </a:p>
        </p:txBody>
      </p:sp>
      <p:sp>
        <p:nvSpPr>
          <p:cNvPr id="8" name="文本框 7"/>
          <p:cNvSpPr txBox="1"/>
          <p:nvPr/>
        </p:nvSpPr>
        <p:spPr>
          <a:xfrm>
            <a:off x="596265" y="397510"/>
            <a:ext cx="419100" cy="521970"/>
          </a:xfrm>
          <a:prstGeom prst="rect">
            <a:avLst/>
          </a:prstGeom>
          <a:noFill/>
        </p:spPr>
        <p:txBody>
          <a:bodyPr wrap="square" rtlCol="0" anchor="t">
            <a:spAutoFit/>
          </a:bodyPr>
          <a:lstStyle/>
          <a:p>
            <a:r>
              <a:rPr lang="en-US" altLang="zh-CN" sz="2800" dirty="0">
                <a:solidFill>
                  <a:schemeClr val="lt1"/>
                </a:solidFill>
                <a:latin typeface="思源黑体 CN Normal" panose="020B0400000000000000" pitchFamily="34" charset="-122"/>
                <a:ea typeface="思源黑体 CN Normal" panose="020B0400000000000000" pitchFamily="34" charset="-122"/>
                <a:sym typeface="+mn-ea"/>
              </a:rPr>
              <a:t>1</a:t>
            </a:r>
            <a:endParaRPr lang="en-US" altLang="zh-CN" sz="2800" dirty="0">
              <a:latin typeface="思源黑体 CN Normal" panose="020B0400000000000000" pitchFamily="34" charset="-122"/>
              <a:ea typeface="思源黑体 CN Normal" panose="020B0400000000000000" pitchFamily="34"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21487" y="-18878"/>
            <a:ext cx="2764070" cy="1354078"/>
            <a:chOff x="221487" y="-18878"/>
            <a:chExt cx="2764070" cy="1354078"/>
          </a:xfrm>
        </p:grpSpPr>
        <p:pic>
          <p:nvPicPr>
            <p:cNvPr id="2" name="图片 1" descr="图片包含 动物&#10;&#10;自动生成的说明"/>
            <p:cNvPicPr>
              <a:picLocks noChangeAspect="1"/>
            </p:cNvPicPr>
            <p:nvPr/>
          </p:nvPicPr>
          <p:blipFill rotWithShape="1">
            <a:blip r:embed="rId3" cstate="print">
              <a:extLst>
                <a:ext uri="{28A0092B-C50C-407E-A947-70E740481C1C}">
                  <a14:useLocalDpi xmlns:a14="http://schemas.microsoft.com/office/drawing/2010/main" val="0"/>
                </a:ext>
              </a:extLst>
            </a:blip>
            <a:srcRect t="7778" b="38701"/>
            <a:stretch>
              <a:fillRect/>
            </a:stretch>
          </p:blipFill>
          <p:spPr>
            <a:xfrm rot="16866824">
              <a:off x="128583" y="74026"/>
              <a:ext cx="1354078" cy="1168270"/>
            </a:xfrm>
            <a:prstGeom prst="rect">
              <a:avLst/>
            </a:prstGeom>
          </p:spPr>
        </p:pic>
        <p:sp>
          <p:nvSpPr>
            <p:cNvPr id="3" name="矩形 2" descr="e7d195523061f1c09e9d68d7cf438b91ef959ecb14fc25d26BBA7F7DBC18E55DFF4014AF651F0BF2569D4B6C1DA7F1A4683A481403BD872FC687266AD13265C1DE7C373772FD8728ABDD69ADD03BFF5BE2862BC891DBB79E0A12267BEBE766ACAF6260D70995E6538A8984318D67824546F6FFC40C04D7CECC9107EBCC5E8E0A6BD80FAAD3BF75763CAF8F29A143E1D1"/>
            <p:cNvSpPr/>
            <p:nvPr/>
          </p:nvSpPr>
          <p:spPr bwMode="auto">
            <a:xfrm>
              <a:off x="1380277" y="397730"/>
              <a:ext cx="1605280" cy="521970"/>
            </a:xfrm>
            <a:prstGeom prst="rect">
              <a:avLst/>
            </a:prstGeom>
            <a:noFill/>
          </p:spPr>
          <p:txBody>
            <a:bodyPr wrap="none">
              <a:spAutoFit/>
            </a:bodyPr>
            <a:lstStyle/>
            <a:p>
              <a:pPr algn="l">
                <a:defRPr/>
              </a:pPr>
              <a:r>
                <a:rPr lang="zh-CN" altLang="en-US" sz="2800" kern="100" dirty="0">
                  <a:solidFill>
                    <a:srgbClr val="0266D1"/>
                  </a:solidFill>
                  <a:latin typeface="思源黑体 CN Normal" panose="020B0400000000000000" pitchFamily="34" charset="-122"/>
                  <a:ea typeface="思源黑体 CN Normal" panose="020B0400000000000000" pitchFamily="34" charset="-122"/>
                  <a:cs typeface="Times New Roman" panose="02020603050405020304" pitchFamily="18" charset="0"/>
                  <a:sym typeface="+mn-ea"/>
                </a:rPr>
                <a:t>模拟设置</a:t>
              </a:r>
            </a:p>
          </p:txBody>
        </p:sp>
      </p:grpSp>
      <p:cxnSp>
        <p:nvCxnSpPr>
          <p:cNvPr id="13" name="直接连接符 12"/>
          <p:cNvCxnSpPr/>
          <p:nvPr/>
        </p:nvCxnSpPr>
        <p:spPr>
          <a:xfrm>
            <a:off x="5392862" y="3693465"/>
            <a:ext cx="4681024" cy="1"/>
          </a:xfrm>
          <a:prstGeom prst="line">
            <a:avLst/>
          </a:prstGeom>
          <a:solidFill>
            <a:srgbClr val="070606"/>
          </a:solidFill>
          <a:ln w="15875">
            <a:solidFill>
              <a:schemeClr val="bg1"/>
            </a:solidFill>
            <a:round/>
          </a:ln>
        </p:spPr>
      </p:cxnSp>
      <p:pic>
        <p:nvPicPr>
          <p:cNvPr id="10" name="图片 9"/>
          <p:cNvPicPr>
            <a:picLocks noChangeAspect="1"/>
          </p:cNvPicPr>
          <p:nvPr/>
        </p:nvPicPr>
        <p:blipFill>
          <a:blip r:embed="rId4"/>
          <a:stretch>
            <a:fillRect/>
          </a:stretch>
        </p:blipFill>
        <p:spPr>
          <a:xfrm>
            <a:off x="9253641" y="288142"/>
            <a:ext cx="2395208" cy="736987"/>
          </a:xfrm>
          <a:prstGeom prst="rect">
            <a:avLst/>
          </a:prstGeom>
        </p:spPr>
      </p:pic>
      <p:sp>
        <p:nvSpPr>
          <p:cNvPr id="12" name="矩形 11"/>
          <p:cNvSpPr/>
          <p:nvPr/>
        </p:nvSpPr>
        <p:spPr>
          <a:xfrm>
            <a:off x="11522710" y="6261100"/>
            <a:ext cx="520700" cy="460375"/>
          </a:xfrm>
          <a:prstGeom prst="rect">
            <a:avLst/>
          </a:prstGeom>
          <a:noFill/>
          <a:ln>
            <a:noFill/>
          </a:ln>
        </p:spPr>
        <p:txBody>
          <a:bodyPr wrap="none" rtlCol="0" anchor="t">
            <a:spAutoFit/>
          </a:bodyPr>
          <a:lstStyle/>
          <a:p>
            <a:pPr algn="ctr"/>
            <a:r>
              <a:rPr lang="en-US" altLang="zh-CN" sz="2400" b="1">
                <a:solidFill>
                  <a:srgbClr val="349DF1"/>
                </a:solidFill>
                <a:effectLst>
                  <a:outerShdw blurRad="38100" dist="25400" dir="5400000" algn="ctr" rotWithShape="0">
                    <a:srgbClr val="6E747A">
                      <a:alpha val="43000"/>
                    </a:srgbClr>
                  </a:outerShdw>
                </a:effectLst>
              </a:rPr>
              <a:t>04</a:t>
            </a:r>
          </a:p>
        </p:txBody>
      </p:sp>
      <p:pic>
        <p:nvPicPr>
          <p:cNvPr id="7" name="图片 6" descr="6"/>
          <p:cNvPicPr>
            <a:picLocks noChangeAspect="1"/>
          </p:cNvPicPr>
          <p:nvPr/>
        </p:nvPicPr>
        <p:blipFill>
          <a:blip r:embed="rId5"/>
          <a:stretch>
            <a:fillRect/>
          </a:stretch>
        </p:blipFill>
        <p:spPr>
          <a:xfrm>
            <a:off x="5606415" y="1494790"/>
            <a:ext cx="6228715" cy="3023870"/>
          </a:xfrm>
          <a:prstGeom prst="rect">
            <a:avLst/>
          </a:prstGeom>
        </p:spPr>
      </p:pic>
      <p:pic>
        <p:nvPicPr>
          <p:cNvPr id="8" name="图片 7" descr="1_sourceE"/>
          <p:cNvPicPr>
            <a:picLocks noChangeAspect="1"/>
          </p:cNvPicPr>
          <p:nvPr/>
        </p:nvPicPr>
        <p:blipFill>
          <a:blip r:embed="rId6"/>
          <a:stretch>
            <a:fillRect/>
          </a:stretch>
        </p:blipFill>
        <p:spPr>
          <a:xfrm>
            <a:off x="401955" y="1366520"/>
            <a:ext cx="4929505" cy="3361690"/>
          </a:xfrm>
          <a:prstGeom prst="rect">
            <a:avLst/>
          </a:prstGeom>
        </p:spPr>
      </p:pic>
      <p:sp>
        <p:nvSpPr>
          <p:cNvPr id="11" name="文本框 10"/>
          <p:cNvSpPr txBox="1"/>
          <p:nvPr/>
        </p:nvSpPr>
        <p:spPr>
          <a:xfrm>
            <a:off x="1380490" y="4728210"/>
            <a:ext cx="9379585" cy="306705"/>
          </a:xfrm>
          <a:prstGeom prst="rect">
            <a:avLst/>
          </a:prstGeom>
          <a:noFill/>
        </p:spPr>
        <p:txBody>
          <a:bodyPr wrap="square" rtlCol="0" anchor="t">
            <a:spAutoFit/>
          </a:bodyPr>
          <a:lstStyle/>
          <a:p>
            <a:pPr algn="ctr"/>
            <a:r>
              <a:rPr lang="zh-CN" altLang="en-US" sz="1400">
                <a:sym typeface="+mn-ea"/>
              </a:rPr>
              <a:t>左图为没有样品设置（空气模拟）时</a:t>
            </a:r>
            <a:r>
              <a:rPr lang="en-US" altLang="zh-CN" sz="1400">
                <a:sym typeface="+mn-ea"/>
              </a:rPr>
              <a:t>CRY</a:t>
            </a:r>
            <a:r>
              <a:rPr lang="zh-CN" altLang="en-US" sz="1400">
                <a:sym typeface="+mn-ea"/>
              </a:rPr>
              <a:t>能谱，横坐标为能量</a:t>
            </a:r>
            <a:r>
              <a:rPr lang="en-US" altLang="zh-CN" sz="1400">
                <a:sym typeface="+mn-ea"/>
              </a:rPr>
              <a:t>(MeV)</a:t>
            </a:r>
            <a:r>
              <a:rPr lang="zh-CN" altLang="en-US" sz="1400">
                <a:sym typeface="+mn-ea"/>
              </a:rPr>
              <a:t>，纵坐标为事件数。右图为</a:t>
            </a:r>
            <a:r>
              <a:rPr lang="en-US" altLang="zh-CN" sz="1400">
                <a:sym typeface="+mn-ea"/>
              </a:rPr>
              <a:t>Geant4</a:t>
            </a:r>
            <a:r>
              <a:rPr lang="zh-CN" altLang="en-US" sz="1400">
                <a:sym typeface="+mn-ea"/>
              </a:rPr>
              <a:t>可视化界面展示</a:t>
            </a:r>
            <a:endParaRPr lang="en-US" altLang="zh-CN" sz="1400">
              <a:sym typeface="+mn-ea"/>
            </a:endParaRPr>
          </a:p>
        </p:txBody>
      </p:sp>
      <p:sp>
        <p:nvSpPr>
          <p:cNvPr id="14" name="文本框 13"/>
          <p:cNvSpPr txBox="1"/>
          <p:nvPr/>
        </p:nvSpPr>
        <p:spPr>
          <a:xfrm>
            <a:off x="1044575" y="5121910"/>
            <a:ext cx="9968865" cy="1630045"/>
          </a:xfrm>
          <a:prstGeom prst="rect">
            <a:avLst/>
          </a:prstGeom>
          <a:noFill/>
        </p:spPr>
        <p:txBody>
          <a:bodyPr wrap="square" rtlCol="0" anchor="t">
            <a:spAutoFit/>
          </a:bodyPr>
          <a:lstStyle/>
          <a:p>
            <a:pPr indent="457200"/>
            <a:r>
              <a:rPr lang="zh-CN" altLang="en-US" sz="2000">
                <a:sym typeface="+mn-ea"/>
              </a:rPr>
              <a:t>每层</a:t>
            </a:r>
            <a:r>
              <a:rPr lang="en-US" altLang="zh-CN" sz="2000">
                <a:sym typeface="+mn-ea"/>
              </a:rPr>
              <a:t>RPC</a:t>
            </a:r>
            <a:r>
              <a:rPr lang="zh-CN" altLang="en-US" sz="2000">
                <a:sym typeface="+mn-ea"/>
              </a:rPr>
              <a:t>设置特定的读出区域，模拟实验的读出设置。当粒子在读出区域有能量沉积时，会记录粒子的相关信息，最后通过</a:t>
            </a:r>
            <a:r>
              <a:rPr lang="zh-CN" altLang="en-US" sz="2000" b="1">
                <a:sym typeface="+mn-ea"/>
              </a:rPr>
              <a:t>沉积能量加权平均</a:t>
            </a:r>
            <a:r>
              <a:rPr lang="zh-CN" altLang="en-US" sz="2000">
                <a:sym typeface="+mn-ea"/>
              </a:rPr>
              <a:t>得到单层探测器的位置信息。</a:t>
            </a:r>
            <a:endParaRPr lang="zh-CN" altLang="en-US" sz="2000"/>
          </a:p>
          <a:p>
            <a:pPr indent="457200"/>
            <a:r>
              <a:rPr lang="zh-CN" altLang="en-US" sz="2000">
                <a:sym typeface="+mn-ea"/>
              </a:rPr>
              <a:t>使用</a:t>
            </a:r>
            <a:r>
              <a:rPr lang="en-US" altLang="zh-CN" sz="2000" b="1">
                <a:sym typeface="+mn-ea"/>
              </a:rPr>
              <a:t>CRY</a:t>
            </a:r>
            <a:r>
              <a:rPr lang="zh-CN" altLang="en-US" sz="2000">
                <a:sym typeface="+mn-ea"/>
              </a:rPr>
              <a:t>作为粒子生成器，模拟宇宙射线的成分和能谱，在初步模拟设置中，粒子生成于最上层探测器的顶部，生成范围为</a:t>
            </a:r>
            <a:r>
              <a:rPr lang="en-US" altLang="zh-CN" sz="2000">
                <a:sym typeface="+mn-ea"/>
              </a:rPr>
              <a:t>280*280mm</a:t>
            </a:r>
            <a:r>
              <a:rPr lang="zh-CN" altLang="en-US" sz="2000">
                <a:sym typeface="+mn-ea"/>
              </a:rPr>
              <a:t>的平面。</a:t>
            </a:r>
          </a:p>
          <a:p>
            <a:pPr indent="457200"/>
            <a:r>
              <a:rPr lang="zh-CN" altLang="en-US" sz="2000">
                <a:sym typeface="+mn-ea"/>
              </a:rPr>
              <a:t>模拟中仅记录四层探测器都有沉积能量的事件。</a:t>
            </a:r>
          </a:p>
        </p:txBody>
      </p:sp>
      <p:sp>
        <p:nvSpPr>
          <p:cNvPr id="15" name="文本框 14"/>
          <p:cNvSpPr txBox="1"/>
          <p:nvPr/>
        </p:nvSpPr>
        <p:spPr>
          <a:xfrm>
            <a:off x="596265" y="397510"/>
            <a:ext cx="419100" cy="521970"/>
          </a:xfrm>
          <a:prstGeom prst="rect">
            <a:avLst/>
          </a:prstGeom>
          <a:noFill/>
        </p:spPr>
        <p:txBody>
          <a:bodyPr wrap="square" rtlCol="0" anchor="t">
            <a:spAutoFit/>
          </a:bodyPr>
          <a:lstStyle/>
          <a:p>
            <a:r>
              <a:rPr lang="en-US" altLang="zh-CN" sz="2800" dirty="0">
                <a:solidFill>
                  <a:schemeClr val="lt1"/>
                </a:solidFill>
                <a:latin typeface="思源黑体 CN Normal" panose="020B0400000000000000" pitchFamily="34" charset="-122"/>
                <a:ea typeface="思源黑体 CN Normal" panose="020B0400000000000000" pitchFamily="34" charset="-122"/>
                <a:sym typeface="+mn-ea"/>
              </a:rPr>
              <a:t>2</a:t>
            </a:r>
            <a:endParaRPr lang="en-US" altLang="zh-CN" sz="2800" dirty="0">
              <a:latin typeface="思源黑体 CN Normal" panose="020B0400000000000000" pitchFamily="34" charset="-122"/>
              <a:ea typeface="思源黑体 CN Normal" panose="020B0400000000000000" pitchFamily="34"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21487" y="-18878"/>
            <a:ext cx="2764070" cy="1354078"/>
            <a:chOff x="221487" y="-18878"/>
            <a:chExt cx="2764070" cy="1354078"/>
          </a:xfrm>
        </p:grpSpPr>
        <p:pic>
          <p:nvPicPr>
            <p:cNvPr id="2" name="图片 1" descr="图片包含 动物&#10;&#10;自动生成的说明"/>
            <p:cNvPicPr>
              <a:picLocks noChangeAspect="1"/>
            </p:cNvPicPr>
            <p:nvPr/>
          </p:nvPicPr>
          <p:blipFill rotWithShape="1">
            <a:blip r:embed="rId3" cstate="print">
              <a:extLst>
                <a:ext uri="{28A0092B-C50C-407E-A947-70E740481C1C}">
                  <a14:useLocalDpi xmlns:a14="http://schemas.microsoft.com/office/drawing/2010/main" val="0"/>
                </a:ext>
              </a:extLst>
            </a:blip>
            <a:srcRect t="7778" b="38701"/>
            <a:stretch>
              <a:fillRect/>
            </a:stretch>
          </p:blipFill>
          <p:spPr>
            <a:xfrm rot="16866824">
              <a:off x="128583" y="74026"/>
              <a:ext cx="1354078" cy="1168270"/>
            </a:xfrm>
            <a:prstGeom prst="rect">
              <a:avLst/>
            </a:prstGeom>
          </p:spPr>
        </p:pic>
        <p:sp>
          <p:nvSpPr>
            <p:cNvPr id="3" name="矩形 2" descr="e7d195523061f1c09e9d68d7cf438b91ef959ecb14fc25d26BBA7F7DBC18E55DFF4014AF651F0BF2569D4B6C1DA7F1A4683A481403BD872FC687266AD13265C1DE7C373772FD8728ABDD69ADD03BFF5BE2862BC891DBB79E0A12267BEBE766ACAF6260D70995E6538A8984318D67824546F6FFC40C04D7CECC9107EBCC5E8E0A6BD80FAAD3BF75763CAF8F29A143E1D1"/>
            <p:cNvSpPr/>
            <p:nvPr/>
          </p:nvSpPr>
          <p:spPr bwMode="auto">
            <a:xfrm>
              <a:off x="1380277" y="397730"/>
              <a:ext cx="1605280" cy="521970"/>
            </a:xfrm>
            <a:prstGeom prst="rect">
              <a:avLst/>
            </a:prstGeom>
            <a:noFill/>
          </p:spPr>
          <p:txBody>
            <a:bodyPr wrap="none">
              <a:spAutoFit/>
            </a:bodyPr>
            <a:lstStyle/>
            <a:p>
              <a:pPr>
                <a:defRPr/>
              </a:pPr>
              <a:r>
                <a:rPr lang="zh-CN" altLang="en-US" sz="2800" kern="100" dirty="0">
                  <a:solidFill>
                    <a:srgbClr val="0266D1"/>
                  </a:solidFill>
                  <a:latin typeface="思源黑体 CN Normal" panose="020B0400000000000000" pitchFamily="34" charset="-122"/>
                  <a:ea typeface="思源黑体 CN Normal" panose="020B0400000000000000" pitchFamily="34" charset="-122"/>
                  <a:cs typeface="Times New Roman" panose="02020603050405020304" pitchFamily="18" charset="0"/>
                </a:rPr>
                <a:t>样品摆放</a:t>
              </a:r>
            </a:p>
          </p:txBody>
        </p:sp>
      </p:grpSp>
      <p:cxnSp>
        <p:nvCxnSpPr>
          <p:cNvPr id="13" name="直接连接符 12"/>
          <p:cNvCxnSpPr/>
          <p:nvPr/>
        </p:nvCxnSpPr>
        <p:spPr>
          <a:xfrm>
            <a:off x="5392862" y="3693465"/>
            <a:ext cx="4681024" cy="1"/>
          </a:xfrm>
          <a:prstGeom prst="line">
            <a:avLst/>
          </a:prstGeom>
          <a:solidFill>
            <a:srgbClr val="070606"/>
          </a:solidFill>
          <a:ln w="15875">
            <a:solidFill>
              <a:schemeClr val="bg1"/>
            </a:solidFill>
            <a:round/>
          </a:ln>
        </p:spPr>
      </p:cxnSp>
      <p:pic>
        <p:nvPicPr>
          <p:cNvPr id="10" name="图片 9"/>
          <p:cNvPicPr>
            <a:picLocks noChangeAspect="1"/>
          </p:cNvPicPr>
          <p:nvPr/>
        </p:nvPicPr>
        <p:blipFill>
          <a:blip r:embed="rId4"/>
          <a:stretch>
            <a:fillRect/>
          </a:stretch>
        </p:blipFill>
        <p:spPr>
          <a:xfrm>
            <a:off x="9253641" y="288142"/>
            <a:ext cx="2395208" cy="736987"/>
          </a:xfrm>
          <a:prstGeom prst="rect">
            <a:avLst/>
          </a:prstGeom>
        </p:spPr>
      </p:pic>
      <p:pic>
        <p:nvPicPr>
          <p:cNvPr id="4" name="图片 3"/>
          <p:cNvPicPr>
            <a:picLocks noChangeAspect="1"/>
          </p:cNvPicPr>
          <p:nvPr/>
        </p:nvPicPr>
        <p:blipFill>
          <a:blip r:embed="rId5"/>
          <a:stretch>
            <a:fillRect/>
          </a:stretch>
        </p:blipFill>
        <p:spPr>
          <a:xfrm>
            <a:off x="1331595" y="1024890"/>
            <a:ext cx="3558540" cy="5710555"/>
          </a:xfrm>
          <a:prstGeom prst="rect">
            <a:avLst/>
          </a:prstGeom>
        </p:spPr>
      </p:pic>
      <p:pic>
        <p:nvPicPr>
          <p:cNvPr id="5" name="图片 4"/>
          <p:cNvPicPr>
            <a:picLocks noChangeAspect="1"/>
          </p:cNvPicPr>
          <p:nvPr/>
        </p:nvPicPr>
        <p:blipFill>
          <a:blip r:embed="rId6"/>
          <a:stretch>
            <a:fillRect/>
          </a:stretch>
        </p:blipFill>
        <p:spPr>
          <a:xfrm>
            <a:off x="4788535" y="989330"/>
            <a:ext cx="3131185" cy="5746115"/>
          </a:xfrm>
          <a:prstGeom prst="rect">
            <a:avLst/>
          </a:prstGeom>
        </p:spPr>
      </p:pic>
      <p:sp>
        <p:nvSpPr>
          <p:cNvPr id="12" name="矩形 11"/>
          <p:cNvSpPr/>
          <p:nvPr/>
        </p:nvSpPr>
        <p:spPr>
          <a:xfrm>
            <a:off x="11522710" y="6261100"/>
            <a:ext cx="520700" cy="460375"/>
          </a:xfrm>
          <a:prstGeom prst="rect">
            <a:avLst/>
          </a:prstGeom>
          <a:noFill/>
          <a:ln>
            <a:noFill/>
          </a:ln>
        </p:spPr>
        <p:txBody>
          <a:bodyPr wrap="none" rtlCol="0" anchor="t">
            <a:spAutoFit/>
          </a:bodyPr>
          <a:lstStyle/>
          <a:p>
            <a:pPr algn="ctr"/>
            <a:r>
              <a:rPr lang="en-US" altLang="zh-CN" sz="2400" b="1">
                <a:solidFill>
                  <a:srgbClr val="349DF1"/>
                </a:solidFill>
                <a:effectLst>
                  <a:outerShdw blurRad="38100" dist="25400" dir="5400000" algn="ctr" rotWithShape="0">
                    <a:srgbClr val="6E747A">
                      <a:alpha val="43000"/>
                    </a:srgbClr>
                  </a:outerShdw>
                </a:effectLst>
              </a:rPr>
              <a:t>05</a:t>
            </a:r>
          </a:p>
        </p:txBody>
      </p:sp>
      <p:sp>
        <p:nvSpPr>
          <p:cNvPr id="11" name="文本框 10"/>
          <p:cNvSpPr txBox="1"/>
          <p:nvPr/>
        </p:nvSpPr>
        <p:spPr>
          <a:xfrm>
            <a:off x="8078470" y="1274445"/>
            <a:ext cx="3832225" cy="4737100"/>
          </a:xfrm>
          <a:prstGeom prst="rect">
            <a:avLst/>
          </a:prstGeom>
          <a:noFill/>
        </p:spPr>
        <p:txBody>
          <a:bodyPr wrap="square" rtlCol="0">
            <a:noAutofit/>
          </a:bodyPr>
          <a:lstStyle/>
          <a:p>
            <a:r>
              <a:rPr lang="zh-CN" altLang="en-US" sz="2000" b="1">
                <a:sym typeface="+mn-ea"/>
              </a:rPr>
              <a:t>参数设置</a:t>
            </a:r>
            <a:endParaRPr lang="zh-CN" altLang="en-US" sz="2000"/>
          </a:p>
          <a:p>
            <a:r>
              <a:rPr lang="zh-CN" altLang="en-US" sz="2000"/>
              <a:t>探测器厚度：</a:t>
            </a:r>
            <a:r>
              <a:rPr lang="en-US" altLang="zh-CN" sz="2000"/>
              <a:t>30mm</a:t>
            </a:r>
          </a:p>
          <a:p>
            <a:endParaRPr lang="en-US" altLang="zh-CN" sz="2000"/>
          </a:p>
          <a:p>
            <a:r>
              <a:rPr lang="zh-CN" altLang="en-US" sz="2000"/>
              <a:t>探测器中心</a:t>
            </a:r>
            <a:r>
              <a:rPr lang="en-US" altLang="zh-CN" sz="2000"/>
              <a:t>z</a:t>
            </a:r>
            <a:r>
              <a:rPr lang="zh-CN" altLang="en-US" sz="2000"/>
              <a:t>坐标</a:t>
            </a:r>
          </a:p>
          <a:p>
            <a:r>
              <a:rPr lang="zh-CN" altLang="en-US" sz="2000"/>
              <a:t>（</a:t>
            </a:r>
            <a:r>
              <a:rPr lang="en-US" altLang="zh-CN" sz="2000"/>
              <a:t>-450</a:t>
            </a:r>
            <a:r>
              <a:rPr lang="zh-CN" altLang="en-US" sz="2000"/>
              <a:t>，</a:t>
            </a:r>
            <a:r>
              <a:rPr lang="en-US" altLang="zh-CN" sz="2000"/>
              <a:t>-250</a:t>
            </a:r>
            <a:r>
              <a:rPr lang="zh-CN" altLang="en-US" sz="2000"/>
              <a:t>，</a:t>
            </a:r>
            <a:r>
              <a:rPr lang="en-US" altLang="zh-CN" sz="2000"/>
              <a:t>250</a:t>
            </a:r>
            <a:r>
              <a:rPr lang="zh-CN" altLang="en-US" sz="2000"/>
              <a:t>，</a:t>
            </a:r>
            <a:r>
              <a:rPr lang="en-US" altLang="zh-CN" sz="2000"/>
              <a:t>450</a:t>
            </a:r>
            <a:r>
              <a:rPr lang="zh-CN" altLang="en-US" sz="2000"/>
              <a:t>）</a:t>
            </a:r>
            <a:r>
              <a:rPr lang="en-US" altLang="zh-CN" sz="2000"/>
              <a:t>mm</a:t>
            </a:r>
          </a:p>
          <a:p>
            <a:endParaRPr lang="zh-CN" altLang="en-US" sz="2000"/>
          </a:p>
          <a:p>
            <a:r>
              <a:rPr lang="zh-CN" altLang="en-US" sz="2000"/>
              <a:t>读出区域面积：</a:t>
            </a:r>
            <a:r>
              <a:rPr lang="en-US" altLang="zh-CN" sz="2000"/>
              <a:t>280*280mm</a:t>
            </a:r>
          </a:p>
          <a:p>
            <a:endParaRPr lang="en-US" altLang="zh-CN" sz="2000"/>
          </a:p>
          <a:p>
            <a:r>
              <a:rPr lang="zh-CN" altLang="en-US" sz="2000"/>
              <a:t>铅块</a:t>
            </a:r>
          </a:p>
          <a:p>
            <a:r>
              <a:rPr lang="en-US" altLang="zh-CN" sz="2000">
                <a:sym typeface="+mn-ea"/>
              </a:rPr>
              <a:t>120*210*30mm</a:t>
            </a:r>
            <a:r>
              <a:rPr lang="zh-CN" altLang="en-US" sz="2000">
                <a:sym typeface="+mn-ea"/>
              </a:rPr>
              <a:t>的长方体</a:t>
            </a:r>
            <a:r>
              <a:rPr lang="zh-CN" altLang="en-US" sz="2000"/>
              <a:t>，中心位置位于</a:t>
            </a:r>
            <a:r>
              <a:rPr lang="en-US" altLang="zh-CN" sz="2000"/>
              <a:t>[-60</a:t>
            </a:r>
            <a:r>
              <a:rPr lang="zh-CN" altLang="en-US" sz="2000"/>
              <a:t>，</a:t>
            </a:r>
            <a:r>
              <a:rPr lang="en-US" altLang="zh-CN" sz="2000"/>
              <a:t>0</a:t>
            </a:r>
            <a:r>
              <a:rPr lang="zh-CN" altLang="en-US" sz="2000"/>
              <a:t>，</a:t>
            </a:r>
            <a:r>
              <a:rPr lang="en-US" altLang="zh-CN" sz="2000"/>
              <a:t>-49.3]mm</a:t>
            </a:r>
          </a:p>
          <a:p>
            <a:endParaRPr lang="zh-CN" altLang="en-US" sz="2000"/>
          </a:p>
          <a:p>
            <a:r>
              <a:rPr lang="zh-CN" altLang="en-US" sz="2000"/>
              <a:t>铝块</a:t>
            </a:r>
          </a:p>
          <a:p>
            <a:r>
              <a:rPr lang="en-US" altLang="zh-CN" sz="2000"/>
              <a:t>120*120*30mm</a:t>
            </a:r>
            <a:r>
              <a:rPr lang="zh-CN" altLang="en-US" sz="2000"/>
              <a:t>的长方体，中心位置位于</a:t>
            </a:r>
            <a:r>
              <a:rPr lang="en-US" altLang="zh-CN" sz="2000">
                <a:sym typeface="+mn-ea"/>
              </a:rPr>
              <a:t>[75</a:t>
            </a:r>
            <a:r>
              <a:rPr lang="zh-CN" altLang="en-US" sz="2000">
                <a:sym typeface="+mn-ea"/>
              </a:rPr>
              <a:t>，</a:t>
            </a:r>
            <a:r>
              <a:rPr lang="en-US" altLang="zh-CN" sz="2000">
                <a:sym typeface="+mn-ea"/>
              </a:rPr>
              <a:t>60</a:t>
            </a:r>
            <a:r>
              <a:rPr lang="zh-CN" altLang="en-US" sz="2000">
                <a:sym typeface="+mn-ea"/>
              </a:rPr>
              <a:t>，</a:t>
            </a:r>
            <a:r>
              <a:rPr lang="en-US" altLang="zh-CN" sz="2000">
                <a:sym typeface="+mn-ea"/>
              </a:rPr>
              <a:t>-49.3]mm</a:t>
            </a:r>
            <a:endParaRPr lang="zh-CN" altLang="en-US" sz="2000"/>
          </a:p>
          <a:p>
            <a:endParaRPr lang="zh-CN" altLang="en-US" sz="2000"/>
          </a:p>
        </p:txBody>
      </p:sp>
      <p:sp>
        <p:nvSpPr>
          <p:cNvPr id="8" name="文本框 7"/>
          <p:cNvSpPr txBox="1"/>
          <p:nvPr/>
        </p:nvSpPr>
        <p:spPr>
          <a:xfrm>
            <a:off x="596265" y="397510"/>
            <a:ext cx="419100" cy="521970"/>
          </a:xfrm>
          <a:prstGeom prst="rect">
            <a:avLst/>
          </a:prstGeom>
          <a:noFill/>
        </p:spPr>
        <p:txBody>
          <a:bodyPr wrap="square" rtlCol="0" anchor="t">
            <a:spAutoFit/>
          </a:bodyPr>
          <a:lstStyle/>
          <a:p>
            <a:r>
              <a:rPr lang="en-US" altLang="zh-CN" sz="2800" dirty="0">
                <a:solidFill>
                  <a:schemeClr val="lt1"/>
                </a:solidFill>
                <a:latin typeface="思源黑体 CN Normal" panose="020B0400000000000000" pitchFamily="34" charset="-122"/>
                <a:ea typeface="思源黑体 CN Normal" panose="020B0400000000000000" pitchFamily="34" charset="-122"/>
                <a:sym typeface="+mn-ea"/>
              </a:rPr>
              <a:t>2</a:t>
            </a:r>
            <a:endParaRPr lang="en-US" altLang="zh-CN" sz="2800" dirty="0">
              <a:latin typeface="思源黑体 CN Normal" panose="020B0400000000000000" pitchFamily="34" charset="-122"/>
              <a:ea typeface="思源黑体 CN Normal" panose="020B0400000000000000" pitchFamily="34" charset="-122"/>
              <a:sym typeface="+mn-ea"/>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21487" y="-18878"/>
            <a:ext cx="5253270" cy="1354078"/>
            <a:chOff x="221487" y="-18878"/>
            <a:chExt cx="5253270" cy="1354078"/>
          </a:xfrm>
        </p:grpSpPr>
        <p:pic>
          <p:nvPicPr>
            <p:cNvPr id="2" name="图片 1" descr="图片包含 动物&#10;&#10;自动生成的说明"/>
            <p:cNvPicPr>
              <a:picLocks noChangeAspect="1"/>
            </p:cNvPicPr>
            <p:nvPr/>
          </p:nvPicPr>
          <p:blipFill rotWithShape="1">
            <a:blip r:embed="rId3" cstate="print">
              <a:extLst>
                <a:ext uri="{28A0092B-C50C-407E-A947-70E740481C1C}">
                  <a14:useLocalDpi xmlns:a14="http://schemas.microsoft.com/office/drawing/2010/main" val="0"/>
                </a:ext>
              </a:extLst>
            </a:blip>
            <a:srcRect t="7778" b="38701"/>
            <a:stretch>
              <a:fillRect/>
            </a:stretch>
          </p:blipFill>
          <p:spPr>
            <a:xfrm rot="16866824">
              <a:off x="128583" y="74026"/>
              <a:ext cx="1354078" cy="1168270"/>
            </a:xfrm>
            <a:prstGeom prst="rect">
              <a:avLst/>
            </a:prstGeom>
          </p:spPr>
        </p:pic>
        <p:sp>
          <p:nvSpPr>
            <p:cNvPr id="3" name="矩形 2" descr="e7d195523061f1c09e9d68d7cf438b91ef959ecb14fc25d26BBA7F7DBC18E55DFF4014AF651F0BF2569D4B6C1DA7F1A4683A481403BD872FC687266AD13265C1DE7C373772FD8728ABDD69ADD03BFF5BE2862BC891DBB79E0A12267BEBE766ACAF6260D70995E6538A8984318D67824546F6FFC40C04D7CECC9107EBCC5E8E0A6BD80FAAD3BF75763CAF8F29A143E1D1"/>
            <p:cNvSpPr/>
            <p:nvPr/>
          </p:nvSpPr>
          <p:spPr bwMode="auto">
            <a:xfrm>
              <a:off x="1380277" y="397730"/>
              <a:ext cx="4094480" cy="521970"/>
            </a:xfrm>
            <a:prstGeom prst="rect">
              <a:avLst/>
            </a:prstGeom>
            <a:noFill/>
          </p:spPr>
          <p:txBody>
            <a:bodyPr wrap="none">
              <a:spAutoFit/>
            </a:bodyPr>
            <a:lstStyle/>
            <a:p>
              <a:pPr algn="l">
                <a:defRPr/>
              </a:pPr>
              <a:r>
                <a:rPr lang="zh-CN" altLang="en-US" sz="2800" kern="100" dirty="0">
                  <a:solidFill>
                    <a:srgbClr val="0266D1"/>
                  </a:solidFill>
                  <a:latin typeface="思源黑体 CN Normal" panose="020B0400000000000000" pitchFamily="34" charset="-122"/>
                  <a:ea typeface="思源黑体 CN Normal" panose="020B0400000000000000" pitchFamily="34" charset="-122"/>
                  <a:cs typeface="Times New Roman" panose="02020603050405020304" pitchFamily="18" charset="0"/>
                  <a:sym typeface="+mn-ea"/>
                </a:rPr>
                <a:t>模拟实验散射角分布对比</a:t>
              </a:r>
              <a:endParaRPr lang="en-US" altLang="zh-CN" sz="2800" kern="100" dirty="0">
                <a:solidFill>
                  <a:srgbClr val="0266D1"/>
                </a:solidFill>
                <a:latin typeface="思源黑体 CN Normal" panose="020B0400000000000000" pitchFamily="34" charset="-122"/>
                <a:ea typeface="思源黑体 CN Normal" panose="020B0400000000000000" pitchFamily="34" charset="-122"/>
                <a:cs typeface="Times New Roman" panose="02020603050405020304" pitchFamily="18" charset="0"/>
                <a:sym typeface="+mn-ea"/>
              </a:endParaRPr>
            </a:p>
          </p:txBody>
        </p:sp>
      </p:grpSp>
      <p:cxnSp>
        <p:nvCxnSpPr>
          <p:cNvPr id="13" name="直接连接符 12"/>
          <p:cNvCxnSpPr/>
          <p:nvPr/>
        </p:nvCxnSpPr>
        <p:spPr>
          <a:xfrm>
            <a:off x="5392862" y="3693465"/>
            <a:ext cx="4681024" cy="1"/>
          </a:xfrm>
          <a:prstGeom prst="line">
            <a:avLst/>
          </a:prstGeom>
          <a:solidFill>
            <a:srgbClr val="070606"/>
          </a:solidFill>
          <a:ln w="15875">
            <a:solidFill>
              <a:schemeClr val="bg1"/>
            </a:solidFill>
            <a:round/>
          </a:ln>
        </p:spPr>
      </p:cxnSp>
      <p:pic>
        <p:nvPicPr>
          <p:cNvPr id="10" name="图片 9"/>
          <p:cNvPicPr>
            <a:picLocks noChangeAspect="1"/>
          </p:cNvPicPr>
          <p:nvPr/>
        </p:nvPicPr>
        <p:blipFill>
          <a:blip r:embed="rId4"/>
          <a:stretch>
            <a:fillRect/>
          </a:stretch>
        </p:blipFill>
        <p:spPr>
          <a:xfrm>
            <a:off x="9253641" y="288142"/>
            <a:ext cx="2395208" cy="736987"/>
          </a:xfrm>
          <a:prstGeom prst="rect">
            <a:avLst/>
          </a:prstGeom>
        </p:spPr>
      </p:pic>
      <p:sp>
        <p:nvSpPr>
          <p:cNvPr id="12" name="矩形 11"/>
          <p:cNvSpPr/>
          <p:nvPr/>
        </p:nvSpPr>
        <p:spPr>
          <a:xfrm>
            <a:off x="11522710" y="6261100"/>
            <a:ext cx="520700" cy="460375"/>
          </a:xfrm>
          <a:prstGeom prst="rect">
            <a:avLst/>
          </a:prstGeom>
          <a:noFill/>
          <a:ln>
            <a:noFill/>
          </a:ln>
        </p:spPr>
        <p:txBody>
          <a:bodyPr wrap="none" rtlCol="0" anchor="t">
            <a:spAutoFit/>
          </a:bodyPr>
          <a:lstStyle/>
          <a:p>
            <a:pPr algn="ctr"/>
            <a:r>
              <a:rPr lang="en-US" altLang="zh-CN" sz="2400" b="1">
                <a:solidFill>
                  <a:srgbClr val="349DF1"/>
                </a:solidFill>
                <a:effectLst>
                  <a:outerShdw blurRad="38100" dist="25400" dir="5400000" algn="ctr" rotWithShape="0">
                    <a:srgbClr val="6E747A">
                      <a:alpha val="43000"/>
                    </a:srgbClr>
                  </a:outerShdw>
                </a:effectLst>
              </a:rPr>
              <a:t>06</a:t>
            </a:r>
          </a:p>
        </p:txBody>
      </p:sp>
      <p:pic>
        <p:nvPicPr>
          <p:cNvPr id="11" name="图片 10" descr="air_allparticle_250212_26d_air_ang_groups"/>
          <p:cNvPicPr>
            <a:picLocks noChangeAspect="1"/>
          </p:cNvPicPr>
          <p:nvPr/>
        </p:nvPicPr>
        <p:blipFill>
          <a:blip r:embed="rId5"/>
          <a:stretch>
            <a:fillRect/>
          </a:stretch>
        </p:blipFill>
        <p:spPr>
          <a:xfrm>
            <a:off x="4445" y="1706880"/>
            <a:ext cx="4323080" cy="3107055"/>
          </a:xfrm>
          <a:prstGeom prst="rect">
            <a:avLst/>
          </a:prstGeom>
        </p:spPr>
      </p:pic>
      <p:sp>
        <p:nvSpPr>
          <p:cNvPr id="4" name="文本框 3"/>
          <p:cNvSpPr txBox="1"/>
          <p:nvPr/>
        </p:nvSpPr>
        <p:spPr>
          <a:xfrm>
            <a:off x="1406525" y="4937760"/>
            <a:ext cx="9379585" cy="306705"/>
          </a:xfrm>
          <a:prstGeom prst="rect">
            <a:avLst/>
          </a:prstGeom>
          <a:noFill/>
        </p:spPr>
        <p:txBody>
          <a:bodyPr wrap="square" rtlCol="0" anchor="t">
            <a:spAutoFit/>
          </a:bodyPr>
          <a:lstStyle/>
          <a:p>
            <a:pPr algn="ctr"/>
            <a:r>
              <a:rPr lang="zh-CN" altLang="en-US" sz="1400">
                <a:sym typeface="+mn-ea"/>
              </a:rPr>
              <a:t>标签中模拟数据粒子</a:t>
            </a:r>
            <a:r>
              <a:rPr lang="en-US" altLang="zh-CN" sz="1400">
                <a:sym typeface="+mn-ea"/>
              </a:rPr>
              <a:t>Pid</a:t>
            </a:r>
            <a:r>
              <a:rPr lang="zh-CN" altLang="en-US" sz="1400">
                <a:sym typeface="+mn-ea"/>
              </a:rPr>
              <a:t>使用</a:t>
            </a:r>
            <a:r>
              <a:rPr lang="en-US" altLang="zh-CN" sz="1400">
                <a:sym typeface="+mn-ea"/>
              </a:rPr>
              <a:t>CRY</a:t>
            </a:r>
            <a:r>
              <a:rPr lang="zh-CN" altLang="en-US" sz="1400">
                <a:sym typeface="+mn-ea"/>
              </a:rPr>
              <a:t>产生粒子的</a:t>
            </a:r>
            <a:r>
              <a:rPr lang="en-US" altLang="zh-CN" sz="1400">
                <a:sym typeface="+mn-ea"/>
              </a:rPr>
              <a:t>Pid</a:t>
            </a:r>
            <a:r>
              <a:rPr lang="zh-CN" altLang="en-US" sz="1400">
                <a:sym typeface="+mn-ea"/>
              </a:rPr>
              <a:t>标记，图片从左至右依次为空气、铅块、铅</a:t>
            </a:r>
            <a:r>
              <a:rPr lang="en-US" altLang="zh-CN" sz="1400">
                <a:sym typeface="+mn-ea"/>
              </a:rPr>
              <a:t>+</a:t>
            </a:r>
            <a:r>
              <a:rPr lang="zh-CN" altLang="en-US" sz="1400">
                <a:sym typeface="+mn-ea"/>
              </a:rPr>
              <a:t>铝</a:t>
            </a:r>
          </a:p>
        </p:txBody>
      </p:sp>
      <p:pic>
        <p:nvPicPr>
          <p:cNvPr id="5" name="图片 4" descr="pb_-49.3_250218_9d_pb_ang_groups"/>
          <p:cNvPicPr>
            <a:picLocks noChangeAspect="1"/>
          </p:cNvPicPr>
          <p:nvPr/>
        </p:nvPicPr>
        <p:blipFill>
          <a:blip r:embed="rId6"/>
          <a:stretch>
            <a:fillRect/>
          </a:stretch>
        </p:blipFill>
        <p:spPr>
          <a:xfrm>
            <a:off x="3934460" y="1706880"/>
            <a:ext cx="4322783" cy="3106800"/>
          </a:xfrm>
          <a:prstGeom prst="rect">
            <a:avLst/>
          </a:prstGeom>
        </p:spPr>
      </p:pic>
      <p:pic>
        <p:nvPicPr>
          <p:cNvPr id="9" name="图片 8" descr="al+pb_250227_7d_pb_al_ang_groups"/>
          <p:cNvPicPr>
            <a:picLocks noChangeAspect="1"/>
          </p:cNvPicPr>
          <p:nvPr/>
        </p:nvPicPr>
        <p:blipFill>
          <a:blip r:embed="rId7"/>
          <a:stretch>
            <a:fillRect/>
          </a:stretch>
        </p:blipFill>
        <p:spPr>
          <a:xfrm>
            <a:off x="7868920" y="1706880"/>
            <a:ext cx="4323316" cy="3106800"/>
          </a:xfrm>
          <a:prstGeom prst="rect">
            <a:avLst/>
          </a:prstGeom>
        </p:spPr>
      </p:pic>
      <p:sp>
        <p:nvSpPr>
          <p:cNvPr id="8" name="文本框 7"/>
          <p:cNvSpPr txBox="1"/>
          <p:nvPr/>
        </p:nvSpPr>
        <p:spPr>
          <a:xfrm>
            <a:off x="596265" y="397510"/>
            <a:ext cx="419100" cy="521970"/>
          </a:xfrm>
          <a:prstGeom prst="rect">
            <a:avLst/>
          </a:prstGeom>
          <a:noFill/>
        </p:spPr>
        <p:txBody>
          <a:bodyPr wrap="square" rtlCol="0" anchor="t">
            <a:spAutoFit/>
          </a:bodyPr>
          <a:lstStyle/>
          <a:p>
            <a:r>
              <a:rPr lang="en-US" altLang="zh-CN" sz="2800" dirty="0">
                <a:solidFill>
                  <a:schemeClr val="lt1"/>
                </a:solidFill>
                <a:latin typeface="思源黑体 CN Normal" panose="020B0400000000000000" pitchFamily="34" charset="-122"/>
                <a:ea typeface="思源黑体 CN Normal" panose="020B0400000000000000" pitchFamily="34" charset="-122"/>
                <a:sym typeface="+mn-ea"/>
              </a:rPr>
              <a:t>2</a:t>
            </a:r>
            <a:endParaRPr lang="en-US" altLang="zh-CN" sz="2800" dirty="0">
              <a:latin typeface="思源黑体 CN Normal" panose="020B0400000000000000" pitchFamily="34" charset="-122"/>
              <a:ea typeface="思源黑体 CN Normal" panose="020B0400000000000000" pitchFamily="34" charset="-122"/>
              <a:sym typeface="+mn-ea"/>
            </a:endParaRPr>
          </a:p>
        </p:txBody>
      </p:sp>
      <p:sp>
        <p:nvSpPr>
          <p:cNvPr id="14" name="文本框 13"/>
          <p:cNvSpPr txBox="1"/>
          <p:nvPr/>
        </p:nvSpPr>
        <p:spPr>
          <a:xfrm>
            <a:off x="1406525" y="5368290"/>
            <a:ext cx="9968865" cy="398780"/>
          </a:xfrm>
          <a:prstGeom prst="rect">
            <a:avLst/>
          </a:prstGeom>
          <a:noFill/>
        </p:spPr>
        <p:txBody>
          <a:bodyPr wrap="square" rtlCol="0" anchor="t">
            <a:spAutoFit/>
          </a:bodyPr>
          <a:lstStyle/>
          <a:p>
            <a:pPr indent="457200"/>
            <a:r>
              <a:rPr lang="zh-CN" altLang="en-US" sz="2000">
                <a:sym typeface="+mn-ea"/>
              </a:rPr>
              <a:t>从对比结果来看，</a:t>
            </a:r>
            <a:r>
              <a:rPr lang="en-US" altLang="zh-CN" sz="2000">
                <a:sym typeface="+mn-ea"/>
              </a:rPr>
              <a:t>μ</a:t>
            </a:r>
            <a:r>
              <a:rPr lang="zh-CN" altLang="en-US" sz="2000">
                <a:sym typeface="+mn-ea"/>
              </a:rPr>
              <a:t>子主要影响小角度事件，电子主要影响大角度事件</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221487" y="-18878"/>
            <a:ext cx="6675670" cy="1354078"/>
            <a:chOff x="221487" y="-18878"/>
            <a:chExt cx="6675670" cy="1354078"/>
          </a:xfrm>
        </p:grpSpPr>
        <p:pic>
          <p:nvPicPr>
            <p:cNvPr id="2" name="图片 1" descr="图片包含 动物&#10;&#10;自动生成的说明"/>
            <p:cNvPicPr>
              <a:picLocks noChangeAspect="1"/>
            </p:cNvPicPr>
            <p:nvPr/>
          </p:nvPicPr>
          <p:blipFill rotWithShape="1">
            <a:blip r:embed="rId3" cstate="print">
              <a:extLst>
                <a:ext uri="{28A0092B-C50C-407E-A947-70E740481C1C}">
                  <a14:useLocalDpi xmlns:a14="http://schemas.microsoft.com/office/drawing/2010/main" val="0"/>
                </a:ext>
              </a:extLst>
            </a:blip>
            <a:srcRect t="7778" b="38701"/>
            <a:stretch>
              <a:fillRect/>
            </a:stretch>
          </p:blipFill>
          <p:spPr>
            <a:xfrm rot="16866824">
              <a:off x="128583" y="74026"/>
              <a:ext cx="1354078" cy="1168270"/>
            </a:xfrm>
            <a:prstGeom prst="rect">
              <a:avLst/>
            </a:prstGeom>
          </p:spPr>
        </p:pic>
        <p:sp>
          <p:nvSpPr>
            <p:cNvPr id="3" name="矩形 2" descr="e7d195523061f1c09e9d68d7cf438b91ef959ecb14fc25d26BBA7F7DBC18E55DFF4014AF651F0BF2569D4B6C1DA7F1A4683A481403BD872FC687266AD13265C1DE7C373772FD8728ABDD69ADD03BFF5BE2862BC891DBB79E0A12267BEBE766ACAF6260D70995E6538A8984318D67824546F6FFC40C04D7CECC9107EBCC5E8E0A6BD80FAAD3BF75763CAF8F29A143E1D1"/>
            <p:cNvSpPr/>
            <p:nvPr/>
          </p:nvSpPr>
          <p:spPr bwMode="auto">
            <a:xfrm>
              <a:off x="1380277" y="397730"/>
              <a:ext cx="5516880" cy="521970"/>
            </a:xfrm>
            <a:prstGeom prst="rect">
              <a:avLst/>
            </a:prstGeom>
            <a:noFill/>
          </p:spPr>
          <p:txBody>
            <a:bodyPr wrap="none">
              <a:spAutoFit/>
            </a:bodyPr>
            <a:lstStyle/>
            <a:p>
              <a:pPr algn="l">
                <a:defRPr/>
              </a:pPr>
              <a:r>
                <a:rPr lang="zh-CN" altLang="en-US" sz="2800" kern="100" dirty="0">
                  <a:solidFill>
                    <a:srgbClr val="0266D1"/>
                  </a:solidFill>
                  <a:latin typeface="思源黑体 CN Normal" panose="020B0400000000000000" pitchFamily="34" charset="-122"/>
                  <a:ea typeface="思源黑体 CN Normal" panose="020B0400000000000000" pitchFamily="34" charset="-122"/>
                  <a:cs typeface="Times New Roman" panose="02020603050405020304" pitchFamily="18" charset="0"/>
                  <a:sym typeface="+mn-ea"/>
                </a:rPr>
                <a:t>模拟实验散射角分布对比（空气）</a:t>
              </a:r>
            </a:p>
          </p:txBody>
        </p:sp>
      </p:grpSp>
      <p:cxnSp>
        <p:nvCxnSpPr>
          <p:cNvPr id="13" name="直接连接符 12"/>
          <p:cNvCxnSpPr/>
          <p:nvPr/>
        </p:nvCxnSpPr>
        <p:spPr>
          <a:xfrm>
            <a:off x="5392862" y="3693465"/>
            <a:ext cx="4681024" cy="1"/>
          </a:xfrm>
          <a:prstGeom prst="line">
            <a:avLst/>
          </a:prstGeom>
          <a:solidFill>
            <a:srgbClr val="070606"/>
          </a:solidFill>
          <a:ln w="15875">
            <a:solidFill>
              <a:schemeClr val="bg1"/>
            </a:solidFill>
            <a:round/>
          </a:ln>
        </p:spPr>
      </p:cxnSp>
      <p:pic>
        <p:nvPicPr>
          <p:cNvPr id="10" name="图片 9"/>
          <p:cNvPicPr>
            <a:picLocks noChangeAspect="1"/>
          </p:cNvPicPr>
          <p:nvPr/>
        </p:nvPicPr>
        <p:blipFill>
          <a:blip r:embed="rId4"/>
          <a:stretch>
            <a:fillRect/>
          </a:stretch>
        </p:blipFill>
        <p:spPr>
          <a:xfrm>
            <a:off x="9253641" y="288142"/>
            <a:ext cx="2395208" cy="736987"/>
          </a:xfrm>
          <a:prstGeom prst="rect">
            <a:avLst/>
          </a:prstGeom>
        </p:spPr>
      </p:pic>
      <p:sp>
        <p:nvSpPr>
          <p:cNvPr id="12" name="矩形 11"/>
          <p:cNvSpPr/>
          <p:nvPr/>
        </p:nvSpPr>
        <p:spPr>
          <a:xfrm>
            <a:off x="11522710" y="6261100"/>
            <a:ext cx="520700" cy="460375"/>
          </a:xfrm>
          <a:prstGeom prst="rect">
            <a:avLst/>
          </a:prstGeom>
          <a:noFill/>
          <a:ln>
            <a:noFill/>
          </a:ln>
        </p:spPr>
        <p:txBody>
          <a:bodyPr wrap="none" rtlCol="0" anchor="t">
            <a:spAutoFit/>
          </a:bodyPr>
          <a:lstStyle/>
          <a:p>
            <a:pPr algn="ctr"/>
            <a:r>
              <a:rPr lang="en-US" altLang="zh-CN" sz="2400" b="1">
                <a:solidFill>
                  <a:srgbClr val="349DF1"/>
                </a:solidFill>
                <a:effectLst>
                  <a:outerShdw blurRad="38100" dist="25400" dir="5400000" algn="ctr" rotWithShape="0">
                    <a:srgbClr val="6E747A">
                      <a:alpha val="43000"/>
                    </a:srgbClr>
                  </a:outerShdw>
                </a:effectLst>
              </a:rPr>
              <a:t>07</a:t>
            </a:r>
          </a:p>
        </p:txBody>
      </p:sp>
      <p:sp>
        <p:nvSpPr>
          <p:cNvPr id="4" name="文本框 3"/>
          <p:cNvSpPr txBox="1"/>
          <p:nvPr/>
        </p:nvSpPr>
        <p:spPr>
          <a:xfrm>
            <a:off x="1604010" y="4873625"/>
            <a:ext cx="9379585" cy="306705"/>
          </a:xfrm>
          <a:prstGeom prst="rect">
            <a:avLst/>
          </a:prstGeom>
          <a:noFill/>
        </p:spPr>
        <p:txBody>
          <a:bodyPr wrap="square" rtlCol="0" anchor="t">
            <a:spAutoFit/>
          </a:bodyPr>
          <a:lstStyle/>
          <a:p>
            <a:pPr algn="ctr"/>
            <a:r>
              <a:rPr lang="en-US" sz="1400">
                <a:sym typeface="+mn-ea"/>
              </a:rPr>
              <a:t>observed</a:t>
            </a:r>
            <a:r>
              <a:rPr lang="zh-CN" altLang="en-US" sz="1400">
                <a:sym typeface="+mn-ea"/>
              </a:rPr>
              <a:t>为实验角度分布数据，</a:t>
            </a:r>
            <a:r>
              <a:rPr lang="en-US" altLang="zh-CN" sz="1400">
                <a:sym typeface="+mn-ea"/>
              </a:rPr>
              <a:t>MC</a:t>
            </a:r>
            <a:r>
              <a:rPr lang="zh-CN" altLang="en-US" sz="1400">
                <a:sym typeface="+mn-ea"/>
              </a:rPr>
              <a:t>为模拟角度分布数据，</a:t>
            </a:r>
            <a:r>
              <a:rPr lang="en-US" altLang="zh-CN" sz="1400">
                <a:sym typeface="+mn-ea"/>
              </a:rPr>
              <a:t>Constant</a:t>
            </a:r>
            <a:r>
              <a:rPr lang="zh-CN" altLang="en-US" sz="1400">
                <a:sym typeface="+mn-ea"/>
              </a:rPr>
              <a:t>为拟合直线（红线）的</a:t>
            </a:r>
            <a:r>
              <a:rPr lang="en-US" altLang="zh-CN" sz="1400">
                <a:sym typeface="+mn-ea"/>
              </a:rPr>
              <a:t>y</a:t>
            </a:r>
            <a:r>
              <a:rPr lang="zh-CN" altLang="en-US" sz="1400">
                <a:sym typeface="+mn-ea"/>
              </a:rPr>
              <a:t>值</a:t>
            </a:r>
          </a:p>
        </p:txBody>
      </p:sp>
      <p:sp>
        <p:nvSpPr>
          <p:cNvPr id="8" name="文本框 7"/>
          <p:cNvSpPr txBox="1"/>
          <p:nvPr/>
        </p:nvSpPr>
        <p:spPr>
          <a:xfrm>
            <a:off x="596265" y="397510"/>
            <a:ext cx="419100" cy="521970"/>
          </a:xfrm>
          <a:prstGeom prst="rect">
            <a:avLst/>
          </a:prstGeom>
          <a:noFill/>
        </p:spPr>
        <p:txBody>
          <a:bodyPr wrap="square" rtlCol="0" anchor="t">
            <a:spAutoFit/>
          </a:bodyPr>
          <a:lstStyle/>
          <a:p>
            <a:r>
              <a:rPr lang="en-US" altLang="zh-CN" sz="2800" dirty="0">
                <a:solidFill>
                  <a:schemeClr val="lt1"/>
                </a:solidFill>
                <a:latin typeface="思源黑体 CN Normal" panose="020B0400000000000000" pitchFamily="34" charset="-122"/>
                <a:ea typeface="思源黑体 CN Normal" panose="020B0400000000000000" pitchFamily="34" charset="-122"/>
                <a:sym typeface="+mn-ea"/>
              </a:rPr>
              <a:t>2</a:t>
            </a:r>
            <a:endParaRPr lang="en-US" altLang="zh-CN" sz="2800" dirty="0">
              <a:latin typeface="思源黑体 CN Normal" panose="020B0400000000000000" pitchFamily="34" charset="-122"/>
              <a:ea typeface="思源黑体 CN Normal" panose="020B0400000000000000" pitchFamily="34" charset="-122"/>
              <a:sym typeface="+mn-ea"/>
            </a:endParaRPr>
          </a:p>
        </p:txBody>
      </p:sp>
      <p:pic>
        <p:nvPicPr>
          <p:cNvPr id="16" name="图片 15"/>
          <p:cNvPicPr>
            <a:picLocks noChangeAspect="1"/>
          </p:cNvPicPr>
          <p:nvPr/>
        </p:nvPicPr>
        <p:blipFill>
          <a:blip r:embed="rId5"/>
          <a:stretch>
            <a:fillRect/>
          </a:stretch>
        </p:blipFill>
        <p:spPr>
          <a:xfrm>
            <a:off x="4045585" y="1774190"/>
            <a:ext cx="8146415" cy="3040380"/>
          </a:xfrm>
          <a:prstGeom prst="rect">
            <a:avLst/>
          </a:prstGeom>
        </p:spPr>
      </p:pic>
      <p:pic>
        <p:nvPicPr>
          <p:cNvPr id="7" name="图片 6"/>
          <p:cNvPicPr>
            <a:picLocks noChangeAspect="1"/>
          </p:cNvPicPr>
          <p:nvPr/>
        </p:nvPicPr>
        <p:blipFill>
          <a:blip r:embed="rId6"/>
          <a:stretch>
            <a:fillRect/>
          </a:stretch>
        </p:blipFill>
        <p:spPr>
          <a:xfrm>
            <a:off x="102235" y="1828800"/>
            <a:ext cx="4017645" cy="3044825"/>
          </a:xfrm>
          <a:prstGeom prst="rect">
            <a:avLst/>
          </a:prstGeom>
        </p:spPr>
      </p:pic>
      <p:sp>
        <p:nvSpPr>
          <p:cNvPr id="15" name="文本框 14"/>
          <p:cNvSpPr txBox="1"/>
          <p:nvPr/>
        </p:nvSpPr>
        <p:spPr>
          <a:xfrm>
            <a:off x="2726690" y="5497830"/>
            <a:ext cx="6738620" cy="398780"/>
          </a:xfrm>
          <a:prstGeom prst="rect">
            <a:avLst/>
          </a:prstGeom>
          <a:noFill/>
        </p:spPr>
        <p:txBody>
          <a:bodyPr wrap="square" rtlCol="0" anchor="t">
            <a:spAutoFit/>
          </a:bodyPr>
          <a:lstStyle/>
          <a:p>
            <a:pPr indent="457200"/>
            <a:r>
              <a:rPr lang="zh-CN" altLang="en-US" sz="2000">
                <a:sym typeface="+mn-ea"/>
              </a:rPr>
              <a:t>初步模拟的空气结果整体虽然尚可，但局域符合不理想</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321.39937007874016,&quot;left&quot;:451.71740157480315,&quot;top&quot;:129.16,&quot;width&quot;:450.3929133858267}"/>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321.39937007874016,&quot;left&quot;:451.71740157480315,&quot;top&quot;:129.16,&quot;width&quot;:450.3929133858267}"/>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321.39937007874016,&quot;left&quot;:451.71740157480315,&quot;top&quot;:129.16,&quot;width&quot;:450.3929133858267}"/>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321.39937007874016,&quot;left&quot;:451.71740157480315,&quot;top&quot;:129.16,&quot;width&quot;:450.3929133858267}"/>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321.39937007874016,&quot;left&quot;:451.71740157480315,&quot;top&quot;:129.16,&quot;width&quot;:450.3929133858267}"/>
</p:tagLst>
</file>

<file path=ppt/tags/tag15.xml><?xml version="1.0" encoding="utf-8"?>
<p:tagLst xmlns:a="http://schemas.openxmlformats.org/drawingml/2006/main" xmlns:r="http://schemas.openxmlformats.org/officeDocument/2006/relationships" xmlns:p="http://schemas.openxmlformats.org/presentationml/2006/main">
  <p:tag name="KSO_WM_DIAGRAM_VIRTUALLY_FRAME" val="{&quot;height&quot;:321.39937007874016,&quot;left&quot;:451.71740157480315,&quot;top&quot;:129.16,&quot;width&quot;:450.3929133858267}"/>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321.39937007874016,&quot;left&quot;:451.71740157480315,&quot;top&quot;:129.16,&quot;width&quot;:450.3929133858267}"/>
</p:tagLst>
</file>

<file path=ppt/tags/tag17.xml><?xml version="1.0" encoding="utf-8"?>
<p:tagLst xmlns:a="http://schemas.openxmlformats.org/drawingml/2006/main" xmlns:r="http://schemas.openxmlformats.org/officeDocument/2006/relationships" xmlns:p="http://schemas.openxmlformats.org/presentationml/2006/main">
  <p:tag name="KSO_WM_DIAGRAM_VIRTUALLY_FRAME" val="{&quot;height&quot;:321.39937007874016,&quot;left&quot;:451.71740157480315,&quot;top&quot;:129.16,&quot;width&quot;:450.3929133858267}"/>
</p:tagLst>
</file>

<file path=ppt/tags/tag18.xml><?xml version="1.0" encoding="utf-8"?>
<p:tagLst xmlns:a="http://schemas.openxmlformats.org/drawingml/2006/main" xmlns:r="http://schemas.openxmlformats.org/officeDocument/2006/relationships" xmlns:p="http://schemas.openxmlformats.org/presentationml/2006/main">
  <p:tag name="KSO_WM_DIAGRAM_VIRTUALLY_FRAME" val="{&quot;height&quot;:235.7,&quot;left&quot;:101.25,&quot;top&quot;:130,&quot;width&quot;:487.9}"/>
</p:tagLst>
</file>

<file path=ppt/tags/tag19.xml><?xml version="1.0" encoding="utf-8"?>
<p:tagLst xmlns:a="http://schemas.openxmlformats.org/drawingml/2006/main" xmlns:r="http://schemas.openxmlformats.org/officeDocument/2006/relationships" xmlns:p="http://schemas.openxmlformats.org/presentationml/2006/main">
  <p:tag name="KSO_WM_DIAGRAM_VIRTUALLY_FRAME" val="{&quot;height&quot;:235.7,&quot;left&quot;:101.25,&quot;top&quot;:130,&quot;width&quot;:487.9}"/>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321.39937007874016,&quot;left&quot;:451.71740157480315,&quot;top&quot;:129.16,&quot;width&quot;:450.3929133858267}"/>
</p:tagLst>
</file>

<file path=ppt/tags/tag20.xml><?xml version="1.0" encoding="utf-8"?>
<p:tagLst xmlns:a="http://schemas.openxmlformats.org/drawingml/2006/main" xmlns:r="http://schemas.openxmlformats.org/officeDocument/2006/relationships" xmlns:p="http://schemas.openxmlformats.org/presentationml/2006/main">
  <p:tag name="KSO_WM_DIAGRAM_VIRTUALLY_FRAME" val="{&quot;height&quot;:235.7,&quot;left&quot;:101.25,&quot;top&quot;:130,&quot;width&quot;:487.9}"/>
</p:tagLst>
</file>

<file path=ppt/tags/tag21.xml><?xml version="1.0" encoding="utf-8"?>
<p:tagLst xmlns:a="http://schemas.openxmlformats.org/drawingml/2006/main" xmlns:r="http://schemas.openxmlformats.org/officeDocument/2006/relationships" xmlns:p="http://schemas.openxmlformats.org/presentationml/2006/main">
  <p:tag name="KSO_WM_DIAGRAM_VIRTUALLY_FRAME" val="{&quot;height&quot;:235.7,&quot;left&quot;:101.25,&quot;top&quot;:130,&quot;width&quot;:487.9}"/>
</p:tagLst>
</file>

<file path=ppt/tags/tag22.xml><?xml version="1.0" encoding="utf-8"?>
<p:tagLst xmlns:a="http://schemas.openxmlformats.org/drawingml/2006/main" xmlns:r="http://schemas.openxmlformats.org/officeDocument/2006/relationships" xmlns:p="http://schemas.openxmlformats.org/presentationml/2006/main">
  <p:tag name="KSO_WM_DIAGRAM_VIRTUALLY_FRAME" val="{&quot;height&quot;:235.7,&quot;left&quot;:101.25,&quot;top&quot;:130,&quot;width&quot;:487.9}"/>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321.39937007874016,&quot;left&quot;:451.71740157480315,&quot;top&quot;:129.16,&quot;width&quot;:450.3929133858267}"/>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321.39937007874016,&quot;left&quot;:451.71740157480315,&quot;top&quot;:129.16,&quot;width&quot;:450.3929133858267}"/>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321.39937007874016,&quot;left&quot;:451.71740157480315,&quot;top&quot;:129.16,&quot;width&quot;:450.3929133858267}"/>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321.39937007874016,&quot;left&quot;:451.71740157480315,&quot;top&quot;:129.16,&quot;width&quot;:450.3929133858267}"/>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321.39937007874016,&quot;left&quot;:451.71740157480315,&quot;top&quot;:129.16,&quot;width&quot;:450.3929133858267}"/>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321.39937007874016,&quot;left&quot;:451.71740157480315,&quot;top&quot;:129.16,&quot;width&quot;:450.3929133858267}"/>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321.39937007874016,&quot;left&quot;:451.71740157480315,&quot;top&quot;:129.16,&quot;width&quot;:450.392913385826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1545</Words>
  <Application>Microsoft Office PowerPoint</Application>
  <PresentationFormat>宽屏</PresentationFormat>
  <Paragraphs>165</Paragraphs>
  <Slides>18</Slides>
  <Notes>17</Notes>
  <HiddenSlides>0</HiddenSlides>
  <MMClips>0</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18</vt:i4>
      </vt:variant>
    </vt:vector>
  </HeadingPairs>
  <TitlesOfParts>
    <vt:vector size="27" baseType="lpstr">
      <vt:lpstr>等线</vt:lpstr>
      <vt:lpstr>等线 Light</vt:lpstr>
      <vt:lpstr>思源黑体 CN Normal</vt:lpstr>
      <vt:lpstr>Arial</vt:lpstr>
      <vt:lpstr>Calibri</vt:lpstr>
      <vt:lpstr>Cambria Math</vt:lpstr>
      <vt:lpstr>Cascadia Mono SemiLight</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Anzichen</dc:creator>
  <cp:lastModifiedBy>乐耘 高</cp:lastModifiedBy>
  <cp:revision>35</cp:revision>
  <dcterms:created xsi:type="dcterms:W3CDTF">2019-04-01T13:03:00Z</dcterms:created>
  <dcterms:modified xsi:type="dcterms:W3CDTF">2025-04-25T05:08:27Z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E29E657C76EC420EA23974A42A3C4550_12</vt:lpwstr>
  </property>
  <property fmtid="{D5CDD505-2E9C-101B-9397-08002B2CF9AE}" pid="3" name="KSOProductBuildVer">
    <vt:lpwstr>2052-12.1.0.20784</vt:lpwstr>
  </property>
</Properties>
</file>